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70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F7BB0-D95A-D0B4-DCC4-9E745FA67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F7C5E0-354B-BE1D-C933-10A460474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5FD343-7372-C35F-EFA8-92B7D899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B47E-B21D-4252-8BEE-80600970AA8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CC98A9-BE2B-24AC-2873-4353733C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19DBDC-5A26-D39A-F65E-050CFCB7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1109-E834-47E9-8CD9-3549E6AA2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29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ABD05-A146-399B-7C21-FD855977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5AB5EF-DF6A-3B80-4113-052E9A12A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0310C1-BFDF-C95E-9285-97A597EC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B47E-B21D-4252-8BEE-80600970AA8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F1E5AB-0D7B-F63C-9DF8-89987E71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6BE232-8FFB-D967-F07B-9771D545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1109-E834-47E9-8CD9-3549E6AA2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95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301FB5-2889-AE03-C9A7-EDCEEA00E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C0EC7B-7F18-F8AD-25DC-2553618F4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01CD5C-BFE3-8D18-492D-812EC075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B47E-B21D-4252-8BEE-80600970AA8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E4E0AE-52B8-4269-3252-A8232AA5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996F54-CA98-C37A-D8D8-E45530FA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1109-E834-47E9-8CD9-3549E6AA2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85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D8283-1913-E32C-B665-57098DEE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32AA82-DFCC-916F-EDD1-86936690B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4040F2-32C2-F16E-8070-27C6D07B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B47E-B21D-4252-8BEE-80600970AA8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5F4525-BCA1-C263-A9E9-AC05591F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EF46F1-B742-F020-408D-67B27C29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1109-E834-47E9-8CD9-3549E6AA2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91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1DEC1-844C-C2B8-6704-B09D09E3E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0E31EC-17A3-BF33-074D-4F90A27BC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C38E6A-EF61-DC01-8124-54B1A408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B47E-B21D-4252-8BEE-80600970AA8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994F3F-2DC2-21F1-2286-93EB700A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B87C66-EAD7-A02E-C629-21990A10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1109-E834-47E9-8CD9-3549E6AA2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31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BD743-88F1-6880-091F-17C9DD79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2E6658-C072-E601-665A-C90D67DFA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A39E70-B2D2-C0A7-50EE-C9095DD86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A0F44F-437A-DFCD-CAFE-C9E1D4AE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B47E-B21D-4252-8BEE-80600970AA8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A15AA5-83C2-1E34-058F-FBCB7EC2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553C2A-41BA-D411-6742-B3E6AF7C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1109-E834-47E9-8CD9-3549E6AA2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86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BB7E3-921F-6F3A-5342-D58CCC33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5F33A8-8044-EEB2-A31D-9D6EC7BF5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5E9EBA-FB30-75E2-1935-5C9EA14EC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917E50-5A26-56EC-D41E-172FF900C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6B245C-A773-5400-D3B0-A6C77E711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9121CB-624F-3E35-E362-4F01A1BB4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B47E-B21D-4252-8BEE-80600970AA8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D5FE4EA-836F-48E6-7D28-03A6C5B7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C9DEB9-4048-6C53-26C4-B3C96EAF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1109-E834-47E9-8CD9-3549E6AA2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24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99769-0DAB-E36F-CD73-EE09AD1D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9291A6-937D-64FE-DB42-ACEAD7DF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B47E-B21D-4252-8BEE-80600970AA8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E7F7D8-4399-547E-D8C1-41B3BAB2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87BE62-A71C-B4C2-0D87-26EAB63B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1109-E834-47E9-8CD9-3549E6AA2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8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4E60A5-4076-7DB5-64B5-BB4394E0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B47E-B21D-4252-8BEE-80600970AA8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EBDB8E-31F4-1805-0B27-BCFFB4DE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72ABEB-8970-F24B-EDC4-387587CF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1109-E834-47E9-8CD9-3549E6AA2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18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B9EC2-25AD-B47D-07DF-CED3029D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1A541F-A918-9907-C64E-643B23BAD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1E02DC-AAFA-FDC2-4A4A-8FB63A1AF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2AC33C-1D65-B853-CEC8-D1B66E05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B47E-B21D-4252-8BEE-80600970AA8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454873-5468-0D98-608C-26F75604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D4A70C-A35E-76BE-19E2-EA4F1473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1109-E834-47E9-8CD9-3549E6AA2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09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06204-C00D-36E9-691E-12BF67E4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D0F0A4E-54B0-99EB-D524-BC3B3FD1F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CFE99D-1D69-5A6E-6F79-25B13506E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F19CA5-8FEB-FA97-0996-26E4F2AE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B47E-B21D-4252-8BEE-80600970AA8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583B0A-D751-5A9A-C102-52551B7F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1D0E80-25EE-A113-FF39-815A9B67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1109-E834-47E9-8CD9-3549E6AA2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28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BE13E-5032-4157-8E84-18B045DB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E6DF20-FFA8-A1AD-F242-ED02EFE6D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FFAA68-D73D-5F97-BDFC-55CD80FA6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9B47E-B21D-4252-8BEE-80600970AA8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1E77DE-14C5-A23D-9382-650F49D19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EAABD1-5DAE-946D-4ABD-96FB4FFB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91109-E834-47E9-8CD9-3549E6AA2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AE198A-A45F-4240-8592-795F1B0E2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0077"/>
            <a:ext cx="9144000" cy="2196068"/>
          </a:xfrm>
        </p:spPr>
        <p:txBody>
          <a:bodyPr>
            <a:no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ПАЛЕТА БПЛА С ИСПОЛЬЗОВАНИЕМ ОПТИМИЗАЦИОННОГО АЛГОРИТМА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AQUILA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ИМИТАЦИЕЙ ОТЖИГА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515B31-169E-4F81-BA5D-723BE29A2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4407"/>
            <a:ext cx="9144000" cy="165576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Климова Ольга Андреевна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к.т.н., Д. С. Моторин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91E77F0B-8C3D-4D7D-840A-163711F4F8A8}"/>
              </a:ext>
            </a:extLst>
          </p:cNvPr>
          <p:cNvSpPr txBox="1">
            <a:spLocks/>
          </p:cNvSpPr>
          <p:nvPr/>
        </p:nvSpPr>
        <p:spPr>
          <a:xfrm>
            <a:off x="1524000" y="5735637"/>
            <a:ext cx="9144000" cy="509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43144F-603D-457E-B749-D87344C8431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90618" y="381740"/>
            <a:ext cx="932155" cy="93215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339232-BC46-481C-A2D3-A483811EADAB}"/>
              </a:ext>
            </a:extLst>
          </p:cNvPr>
          <p:cNvSpPr txBox="1"/>
          <p:nvPr/>
        </p:nvSpPr>
        <p:spPr>
          <a:xfrm>
            <a:off x="1049785" y="381740"/>
            <a:ext cx="100924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Политехнический Университет Петра Великого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прикладной математики и механики </a:t>
            </a:r>
          </a:p>
        </p:txBody>
      </p:sp>
    </p:spTree>
    <p:extLst>
      <p:ext uri="{BB962C8B-B14F-4D97-AF65-F5344CB8AC3E}">
        <p14:creationId xmlns:p14="http://schemas.microsoft.com/office/powerpoint/2010/main" val="1358725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1417A63-A2A3-64BF-C962-D362D46C3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623" y="2237581"/>
            <a:ext cx="3810000" cy="34861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E473D-C100-E6A9-215B-09EB1F33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значение целевой функции</a:t>
            </a:r>
          </a:p>
        </p:txBody>
      </p:sp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17C4C6A0-35F3-ABA0-F3D8-9C79FCA2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4FD925-BC97-4D54-881B-F81BCD712767}" type="slidenum">
              <a:rPr lang="ru-RU" sz="2000" smtClean="0"/>
              <a:t>10</a:t>
            </a:fld>
            <a:endParaRPr lang="ru-R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9B13BE-5D29-EE20-9E41-01241A7E2CDC}"/>
              </a:ext>
            </a:extLst>
          </p:cNvPr>
          <p:cNvSpPr txBox="1"/>
          <p:nvPr/>
        </p:nvSpPr>
        <p:spPr>
          <a:xfrm>
            <a:off x="1934126" y="1868249"/>
            <a:ext cx="184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1-й эксперимент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A494BC-79F1-9091-0210-2023A61D5F46}"/>
              </a:ext>
            </a:extLst>
          </p:cNvPr>
          <p:cNvSpPr txBox="1"/>
          <p:nvPr/>
        </p:nvSpPr>
        <p:spPr>
          <a:xfrm>
            <a:off x="5495428" y="1868249"/>
            <a:ext cx="184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2-й эксперимент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041393-32F3-5615-2AE4-0DDCAABA05C1}"/>
              </a:ext>
            </a:extLst>
          </p:cNvPr>
          <p:cNvSpPr txBox="1"/>
          <p:nvPr/>
        </p:nvSpPr>
        <p:spPr>
          <a:xfrm>
            <a:off x="9169871" y="1868249"/>
            <a:ext cx="184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3-й эксперимент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9BF26C4-AC3E-4AFD-E33B-3F2B556EB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28" y="2261507"/>
            <a:ext cx="4057650" cy="351472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61F1E27-DB64-9F15-1799-3DB450566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623" y="2261506"/>
            <a:ext cx="3810000" cy="344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8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E473D-C100-E6A9-215B-09EB1F33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Траектории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разных методах</a:t>
            </a:r>
          </a:p>
        </p:txBody>
      </p:sp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17C4C6A0-35F3-ABA0-F3D8-9C79FCA2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4FD925-BC97-4D54-881B-F81BCD712767}" type="slidenum">
              <a:rPr lang="ru-RU" sz="2000" smtClean="0"/>
              <a:t>11</a:t>
            </a:fld>
            <a:endParaRPr lang="ru-R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9B13BE-5D29-EE20-9E41-01241A7E2CDC}"/>
              </a:ext>
            </a:extLst>
          </p:cNvPr>
          <p:cNvSpPr txBox="1"/>
          <p:nvPr/>
        </p:nvSpPr>
        <p:spPr>
          <a:xfrm>
            <a:off x="2860710" y="1700169"/>
            <a:ext cx="4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</a:t>
            </a:r>
            <a:endParaRPr lang="ru-RU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A494BC-79F1-9091-0210-2023A61D5F46}"/>
              </a:ext>
            </a:extLst>
          </p:cNvPr>
          <p:cNvSpPr txBox="1"/>
          <p:nvPr/>
        </p:nvSpPr>
        <p:spPr>
          <a:xfrm>
            <a:off x="6211200" y="1678997"/>
            <a:ext cx="41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</a:t>
            </a:r>
            <a:endParaRPr lang="ru-RU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041393-32F3-5615-2AE4-0DDCAABA05C1}"/>
              </a:ext>
            </a:extLst>
          </p:cNvPr>
          <p:cNvSpPr txBox="1"/>
          <p:nvPr/>
        </p:nvSpPr>
        <p:spPr>
          <a:xfrm>
            <a:off x="9372587" y="1678997"/>
            <a:ext cx="8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CAOSA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01A262-D137-3CAC-21D4-F3E807C47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365" y="2063466"/>
            <a:ext cx="2272900" cy="2116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285C41-5C07-4E67-7F72-9A74C956D782}"/>
              </a:ext>
            </a:extLst>
          </p:cNvPr>
          <p:cNvSpPr txBox="1"/>
          <p:nvPr/>
        </p:nvSpPr>
        <p:spPr>
          <a:xfrm>
            <a:off x="969665" y="2831955"/>
            <a:ext cx="163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  <a:r>
              <a:rPr lang="ru-RU" b="1" dirty="0"/>
              <a:t> преп.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B90067-5A21-50E3-4D3F-757D9DD57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364" y="4180085"/>
            <a:ext cx="2272901" cy="22379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13C61E-61B5-641D-0A3F-70BA369A1041}"/>
              </a:ext>
            </a:extLst>
          </p:cNvPr>
          <p:cNvSpPr txBox="1"/>
          <p:nvPr/>
        </p:nvSpPr>
        <p:spPr>
          <a:xfrm>
            <a:off x="969665" y="4917656"/>
            <a:ext cx="163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  <a:r>
              <a:rPr lang="ru-RU" b="1" dirty="0"/>
              <a:t> преп.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E90AFF4-CC2E-A8D1-CBA0-B1C20AA48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401" y="2048329"/>
            <a:ext cx="2259350" cy="211661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FDE43F2-F243-25A9-D704-5BE552F25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3626" y="4188706"/>
            <a:ext cx="2272900" cy="222384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59A358A-8528-7D5C-8A64-963752DBC3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4887" y="2048329"/>
            <a:ext cx="2259350" cy="211840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98EE767-D6EA-1F39-093A-0E65295E05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301" y="4188706"/>
            <a:ext cx="2237935" cy="224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67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74A19965-1E0C-839A-DF58-CADAAC658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18114"/>
            <a:ext cx="5429931" cy="27765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E473D-C100-E6A9-215B-09EB1F33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времени и длины пути</a:t>
            </a:r>
          </a:p>
        </p:txBody>
      </p:sp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17C4C6A0-35F3-ABA0-F3D8-9C79FCA2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4FD925-BC97-4D54-881B-F81BCD712767}" type="slidenum">
              <a:rPr lang="ru-RU" sz="2000" smtClean="0"/>
              <a:t>12</a:t>
            </a:fld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0FAC4A-769C-DD71-F539-1C178E2CE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592490"/>
            <a:ext cx="5257799" cy="27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4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760D-8E90-BF6B-45BA-22AA8546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02E909-D0C0-4643-4810-B882E07B8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071"/>
            <a:ext cx="10515600" cy="435133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моделировано пространство для полета;</a:t>
            </a: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Построен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5, 8, 10</a:t>
            </a: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препятстви</a:t>
            </a:r>
            <a:r>
              <a:rPr lang="ru-RU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й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ru-RU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Сформирована </a:t>
            </a: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целевая функция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включающая 4 параметра;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Реализован алгоритм 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CAOSA</a:t>
            </a: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базе</a:t>
            </a:r>
            <a:r>
              <a:rPr lang="ru-RU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алгоритмов 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 </a:t>
            </a:r>
            <a:r>
              <a:rPr lang="ru-RU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Проведены эксперименты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которые </a:t>
            </a:r>
            <a:r>
              <a:rPr lang="ru-RU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показали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что</a:t>
            </a: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CAOSA способен находить оптимальный путь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который до 36% дает лучше результаты по целевой функции 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19% по длине пути.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A72ECA4F-DCB8-5CFD-6E83-590A336A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4FD925-BC97-4D54-881B-F81BCD712767}" type="slidenum">
              <a:rPr lang="ru-RU" sz="2000" smtClean="0"/>
              <a:t>13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2212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D5B0F-95D8-24A3-A89D-82283E1F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91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176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E473D-C100-E6A9-215B-09EB1F33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17C4C6A0-35F3-ABA0-F3D8-9C79FCA2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4FD925-BC97-4D54-881B-F81BCD712767}" type="slidenum">
              <a:rPr lang="ru-RU" sz="2000" smtClean="0"/>
              <a:t>2</a:t>
            </a:fld>
            <a:endParaRPr lang="ru-RU" sz="2000" dirty="0"/>
          </a:p>
        </p:txBody>
      </p:sp>
      <p:pic>
        <p:nvPicPr>
          <p:cNvPr id="1026" name="Picture 2" descr="Сферы применения беспилотных летательных аппаратов — Документация Pioneer  December update 2022">
            <a:extLst>
              <a:ext uri="{FF2B5EF4-FFF2-40B4-BE49-F238E27FC236}">
                <a16:creationId xmlns:a16="http://schemas.microsoft.com/office/drawing/2014/main" id="{572D90D7-638B-86D6-3EED-1A3E41F7D4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215" y="1574092"/>
            <a:ext cx="6827585" cy="464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D3A864-774B-9594-9EE9-1105F8E5E010}"/>
              </a:ext>
            </a:extLst>
          </p:cNvPr>
          <p:cNvSpPr txBox="1"/>
          <p:nvPr/>
        </p:nvSpPr>
        <p:spPr>
          <a:xfrm>
            <a:off x="838200" y="1574092"/>
            <a:ext cx="34946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П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ланирование пути – определение оптимальной траектории между исходным и целевым узлами с учетом различных ограничений, связанных с БПЛА и окружающей средой.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084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E473D-C100-E6A9-215B-09EB1F33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17C4C6A0-35F3-ABA0-F3D8-9C79FCA2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4FD925-BC97-4D54-881B-F81BCD712767}" type="slidenum">
              <a:rPr lang="ru-RU" sz="2000" smtClean="0"/>
              <a:t>3</a:t>
            </a:fld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0CF10-A64D-0B69-B11C-E3351BF2D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827"/>
            <a:ext cx="10515600" cy="4596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С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оздание гибридного алгоритма CAOSA для решения многокритериальной задачи оптимизации, направленной на построение оптимального пути с точки зрения: </a:t>
            </a:r>
            <a:endParaRPr lang="ru-RU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97050" indent="357188" defTabSz="936625"/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длины траектории (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Path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</a:p>
          <a:p>
            <a:pPr marL="1797050" indent="357188"/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избегания препятствий (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Threats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97050" indent="357188"/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высоты (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Altitude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97050" indent="357188"/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осей дрона (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UAV’s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motion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435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C519654-A6B1-4CEB-5C96-45A4D6B77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03" y="1434792"/>
            <a:ext cx="4224616" cy="264190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173FF7-A6B0-CA82-6DB3-86083F281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78" y="3857281"/>
            <a:ext cx="4099666" cy="268163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E473D-C100-E6A9-215B-09EB1F33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пространства для полета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17C4C6A0-35F3-ABA0-F3D8-9C79FCA2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4FD925-BC97-4D54-881B-F81BCD712767}" type="slidenum">
              <a:rPr lang="ru-RU" sz="2000" smtClean="0"/>
              <a:t>4</a:t>
            </a:fld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730CF10-A64D-0B69-B11C-E3351BF2DC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2228" y="1789114"/>
                <a:ext cx="9887857" cy="163309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ru-R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ru-R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;</a:t>
                </a:r>
                <a:r>
                  <a:rPr lang="ru-RU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),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ru-R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ru-R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;</a:t>
                </a:r>
                <a:r>
                  <a:rPr lang="ru-RU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ru-RU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(</a:t>
                </a:r>
                <a:r>
                  <a:rPr lang="ru-RU" sz="24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𝐶𝑥𝑗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:r>
                  <a:rPr lang="ru-RU" sz="24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𝐶𝑦𝑗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 – центры статических препятствий</a:t>
                </a:r>
                <a:endParaRPr lang="ru-RU" sz="24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730CF10-A64D-0B69-B11C-E3351BF2D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2228" y="1789114"/>
                <a:ext cx="9887857" cy="1633098"/>
              </a:xfrm>
              <a:blipFill>
                <a:blip r:embed="rId4"/>
                <a:stretch>
                  <a:fillRect l="-925" t="-52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 descr="Изображение выглядит как диаграмма, схематичный&#10;&#10;Автоматически созданное описание">
            <a:extLst>
              <a:ext uri="{FF2B5EF4-FFF2-40B4-BE49-F238E27FC236}">
                <a16:creationId xmlns:a16="http://schemas.microsoft.com/office/drawing/2014/main" id="{65E531E6-C9DE-E858-8769-C063F1CA7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912899"/>
            <a:ext cx="4586255" cy="34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4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E473D-C100-E6A9-215B-09EB1F33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функция</a:t>
            </a:r>
          </a:p>
        </p:txBody>
      </p:sp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17C4C6A0-35F3-ABA0-F3D8-9C79FCA2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4FD925-BC97-4D54-881B-F81BCD712767}" type="slidenum">
              <a:rPr lang="ru-RU" sz="2000" smtClean="0"/>
              <a:t>5</a:t>
            </a:fld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730CF10-A64D-0B69-B11C-E3351BF2DC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9334" y="1573872"/>
                <a:ext cx="9887857" cy="55972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sub>
                      </m:sSub>
                      <m:r>
                        <a:rPr lang="ru-RU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𝑃𝑎𝑡h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𝑂𝑏𝑠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𝐴𝑙𝑡𝑖𝑡𝑢𝑑𝑒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𝐴𝑥𝑒𝑠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730CF10-A64D-0B69-B11C-E3351BF2D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9334" y="1573872"/>
                <a:ext cx="9887857" cy="5597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бъект 2">
            <a:extLst>
              <a:ext uri="{FF2B5EF4-FFF2-40B4-BE49-F238E27FC236}">
                <a16:creationId xmlns:a16="http://schemas.microsoft.com/office/drawing/2014/main" id="{0213B1A8-D4B4-85EF-CDE1-26B19EB9D94C}"/>
              </a:ext>
            </a:extLst>
          </p:cNvPr>
          <p:cNvSpPr txBox="1">
            <a:spLocks/>
          </p:cNvSpPr>
          <p:nvPr/>
        </p:nvSpPr>
        <p:spPr>
          <a:xfrm>
            <a:off x="504763" y="2782619"/>
            <a:ext cx="3864037" cy="559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2">
                <a:extLst>
                  <a:ext uri="{FF2B5EF4-FFF2-40B4-BE49-F238E27FC236}">
                    <a16:creationId xmlns:a16="http://schemas.microsoft.com/office/drawing/2014/main" id="{73093F7E-9007-8E43-5062-C3514F96EA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0792" y="2812880"/>
                <a:ext cx="3345208" cy="5597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𝑃𝑎𝑡h</m:t>
                        </m:r>
                      </m:sub>
                    </m:sSub>
                    <m:r>
                      <a:rPr lang="ru-RU" sz="22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ru-RU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/>
                            <m:aln/>
                          </m:rPr>
                          <a:rPr lang="en-US" sz="22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ru-RU" sz="220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acc>
                          <m:accPr>
                            <m:chr m:val="⃗"/>
                            <m:ctrlPr>
                              <a:rPr lang="en-US" sz="22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2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200" b="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200" b="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sz="22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</m:e>
                    </m:nary>
                  </m:oMath>
                </a14:m>
                <a:endParaRPr lang="ru-RU" sz="2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11" name="Объект 2">
                <a:extLst>
                  <a:ext uri="{FF2B5EF4-FFF2-40B4-BE49-F238E27FC236}">
                    <a16:creationId xmlns:a16="http://schemas.microsoft.com/office/drawing/2014/main" id="{73093F7E-9007-8E43-5062-C3514F96E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792" y="2812880"/>
                <a:ext cx="3345208" cy="559728"/>
              </a:xfrm>
              <a:prstGeom prst="rect">
                <a:avLst/>
              </a:prstGeom>
              <a:blipFill>
                <a:blip r:embed="rId3"/>
                <a:stretch>
                  <a:fillRect t="-10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019E0-5C4C-5F81-7A4E-A9564FEA68FE}"/>
                  </a:ext>
                </a:extLst>
              </p:cNvPr>
              <p:cNvSpPr txBox="1"/>
              <p:nvPr/>
            </p:nvSpPr>
            <p:spPr>
              <a:xfrm>
                <a:off x="2117410" y="3921467"/>
                <a:ext cx="6098344" cy="9478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𝑂𝑏𝑠</m:t>
                        </m:r>
                      </m:sub>
                    </m:sSub>
                    <m:r>
                      <a:rPr lang="ru-RU" sz="20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  <a:latin typeface="Calibria Math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ru-RU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/>
                            <m:aln/>
                          </m:rPr>
                          <a:rPr lang="en-US" sz="2000" b="0" i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ru-RU" sz="2000" i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sz="2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ru-RU" sz="2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/>
                                <m:aln/>
                              </m:rPr>
                              <a:rPr lang="en-US" sz="2000" b="0" i="0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ru-RU" sz="2000" i="0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sz="20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sz="2000" dirty="0">
                    <a:solidFill>
                      <a:srgbClr val="00B0F0"/>
                    </a:solidFill>
                    <a:latin typeface="Calibria Math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sz="2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solidFill>
                      <a:srgbClr val="00B0F0"/>
                    </a:solidFill>
                  </a:rPr>
                  <a:t>)</a:t>
                </a:r>
                <a:endParaRPr lang="ru-RU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019E0-5C4C-5F81-7A4E-A9564FEA6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410" y="3921467"/>
                <a:ext cx="6098344" cy="9478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A34F94-2E1F-BE62-4D8F-1ABBAE167D23}"/>
                  </a:ext>
                </a:extLst>
              </p:cNvPr>
              <p:cNvSpPr txBox="1"/>
              <p:nvPr/>
            </p:nvSpPr>
            <p:spPr>
              <a:xfrm>
                <a:off x="2117410" y="4799206"/>
                <a:ext cx="3663503" cy="16936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dirty="0" smtClean="0">
                          <a:latin typeface="Cali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US" sz="2000" dirty="0">
                          <a:latin typeface="Calibria Math"/>
                        </a:rPr>
                        <m:t>)</m:t>
                      </m:r>
                      <m:r>
                        <a:rPr lang="ru-RU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ru-RU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ru-RU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ru-RU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ru-RU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ru-RU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ru-RU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ru-RU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sz="2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ru-RU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ru-RU" sz="20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ru-RU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ru-RU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𝑜𝑡h𝑒𝑟𝑤𝑖𝑠𝑒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Calibria Math"/>
                </a:endParaRPr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A34F94-2E1F-BE62-4D8F-1ABBAE167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410" y="4799206"/>
                <a:ext cx="3663503" cy="16936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80A542B5-AC64-FFE0-BA6C-492925E8A7B9}"/>
              </a:ext>
            </a:extLst>
          </p:cNvPr>
          <p:cNvSpPr txBox="1"/>
          <p:nvPr/>
        </p:nvSpPr>
        <p:spPr>
          <a:xfrm>
            <a:off x="5641144" y="445945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Объект 2">
                <a:extLst>
                  <a:ext uri="{FF2B5EF4-FFF2-40B4-BE49-F238E27FC236}">
                    <a16:creationId xmlns:a16="http://schemas.microsoft.com/office/drawing/2014/main" id="{9E0E76DB-2AA5-0F61-5B29-EEE5768F4F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4879" y="2537354"/>
                <a:ext cx="3345208" cy="5597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𝐴𝑙𝑡𝑖𝑡𝑢𝑑𝑒</m:t>
                        </m:r>
                      </m:sub>
                    </m:sSub>
                    <m:r>
                      <a:rPr lang="ru-RU" sz="2000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ru-RU" sz="200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/>
                            <m:aln/>
                          </m:rPr>
                          <a:rPr lang="en-US" sz="2000" b="0" i="0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ru-RU" sz="2000" i="0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sz="20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sz="20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ru-RU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22" name="Объект 2">
                <a:extLst>
                  <a:ext uri="{FF2B5EF4-FFF2-40B4-BE49-F238E27FC236}">
                    <a16:creationId xmlns:a16="http://schemas.microsoft.com/office/drawing/2014/main" id="{9E0E76DB-2AA5-0F61-5B29-EEE5768F4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79" y="2537354"/>
                <a:ext cx="3345208" cy="559728"/>
              </a:xfrm>
              <a:prstGeom prst="rect">
                <a:avLst/>
              </a:prstGeom>
              <a:blipFill>
                <a:blip r:embed="rId6"/>
                <a:stretch>
                  <a:fillRect t="-93478" b="-96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86582F-E2AB-A346-8A09-E170BDABCE8F}"/>
                  </a:ext>
                </a:extLst>
              </p:cNvPr>
              <p:cNvSpPr txBox="1"/>
              <p:nvPr/>
            </p:nvSpPr>
            <p:spPr>
              <a:xfrm>
                <a:off x="5989281" y="2851543"/>
                <a:ext cx="4215769" cy="1941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ru-RU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sSub>
                                      <m:sSubPr>
                                        <m:ctrlPr>
                                          <a:rPr lang="ru-RU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ru-RU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ru-RU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ru-RU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𝑚𝑖𝑛</m:t>
                                            </m:r>
                                          </m:sub>
                                        </m:sSub>
                                        <m:r>
                                          <a:rPr lang="ru-RU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ru-RU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ru-RU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ru-RU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ru-RU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ru-RU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sSub>
                                      <m:sSubPr>
                                        <m:ctrlPr>
                                          <a:rPr lang="ru-RU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86582F-E2AB-A346-8A09-E170BDABC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281" y="2851543"/>
                <a:ext cx="4215769" cy="194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8043AE-A2F4-4BDF-A6BD-543C01E5FCFD}"/>
                  </a:ext>
                </a:extLst>
              </p:cNvPr>
              <p:cNvSpPr txBox="1"/>
              <p:nvPr/>
            </p:nvSpPr>
            <p:spPr>
              <a:xfrm>
                <a:off x="5918311" y="4847366"/>
                <a:ext cx="6098344" cy="425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𝐴𝑥𝑒𝑠</m:t>
                          </m:r>
                        </m:sub>
                      </m:sSub>
                      <m:r>
                        <a:rPr lang="ru-RU" sz="2000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𝐶𝑙𝑖𝑚𝑏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𝑇𝑢𝑟𝑛𝑖𝑛𝑔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8043AE-A2F4-4BDF-A6BD-543C01E5F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311" y="4847366"/>
                <a:ext cx="6098344" cy="425053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Соединитель: изогнутый 27">
            <a:extLst>
              <a:ext uri="{FF2B5EF4-FFF2-40B4-BE49-F238E27FC236}">
                <a16:creationId xmlns:a16="http://schemas.microsoft.com/office/drawing/2014/main" id="{CBF88EC8-22EF-0EDE-40CC-116B59B9B6A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14029" y="2175449"/>
            <a:ext cx="451020" cy="36732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изогнутый 36">
            <a:extLst>
              <a:ext uri="{FF2B5EF4-FFF2-40B4-BE49-F238E27FC236}">
                <a16:creationId xmlns:a16="http://schemas.microsoft.com/office/drawing/2014/main" id="{7EEC8691-822C-9E30-EA92-73E84A5D17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72574" y="2080795"/>
            <a:ext cx="822313" cy="81496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: изогнутый 43">
            <a:extLst>
              <a:ext uri="{FF2B5EF4-FFF2-40B4-BE49-F238E27FC236}">
                <a16:creationId xmlns:a16="http://schemas.microsoft.com/office/drawing/2014/main" id="{8DBBC760-B475-2A49-8510-C4F81F18E06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643368" y="3384777"/>
            <a:ext cx="2680948" cy="288079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оединитель: изогнутый 72">
            <a:extLst>
              <a:ext uri="{FF2B5EF4-FFF2-40B4-BE49-F238E27FC236}">
                <a16:creationId xmlns:a16="http://schemas.microsoft.com/office/drawing/2014/main" id="{37FE3915-0046-1B24-8A28-BB816A6E1E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64462" y="2691823"/>
            <a:ext cx="1889759" cy="773317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15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E473D-C100-E6A9-215B-09EB1F33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</a:p>
        </p:txBody>
      </p:sp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17C4C6A0-35F3-ABA0-F3D8-9C79FCA2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4FD925-BC97-4D54-881B-F81BCD712767}" type="slidenum">
              <a:rPr lang="ru-RU" sz="2000" smtClean="0"/>
              <a:t>6</a:t>
            </a:fld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59073-AEF6-A15C-BDED-C497D2574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2407"/>
            <a:ext cx="4678094" cy="713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Chaotic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Aquila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Optimization</a:t>
            </a:r>
            <a:endParaRPr lang="ru-RU" sz="24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99E34F8-DD70-A5DD-F2AA-723412626B70}"/>
              </a:ext>
            </a:extLst>
          </p:cNvPr>
          <p:cNvSpPr txBox="1">
            <a:spLocks/>
          </p:cNvSpPr>
          <p:nvPr/>
        </p:nvSpPr>
        <p:spPr>
          <a:xfrm>
            <a:off x="5516294" y="1347030"/>
            <a:ext cx="1222130" cy="454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CAOSA</a:t>
            </a:r>
            <a:endParaRPr lang="ru-RU" sz="2400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493B9B74-130F-821B-F736-3A33510F7DF6}"/>
              </a:ext>
            </a:extLst>
          </p:cNvPr>
          <p:cNvSpPr txBox="1">
            <a:spLocks/>
          </p:cNvSpPr>
          <p:nvPr/>
        </p:nvSpPr>
        <p:spPr>
          <a:xfrm>
            <a:off x="6675706" y="1934948"/>
            <a:ext cx="4678094" cy="71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           Simulated Annealing</a:t>
            </a:r>
            <a:endParaRPr lang="ru-RU" sz="2400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4A20E6F-2911-E602-2DEB-0BFF6AEF7507}"/>
              </a:ext>
            </a:extLst>
          </p:cNvPr>
          <p:cNvCxnSpPr>
            <a:cxnSpLocks/>
            <a:stCxn id="3" idx="0"/>
            <a:endCxn id="5" idx="1"/>
          </p:cNvCxnSpPr>
          <p:nvPr/>
        </p:nvCxnSpPr>
        <p:spPr>
          <a:xfrm flipV="1">
            <a:off x="3177247" y="1574483"/>
            <a:ext cx="2339047" cy="44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B68DB59-929B-81C7-6720-1D80491AA2A1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flipH="1" flipV="1">
            <a:off x="6738424" y="1574483"/>
            <a:ext cx="2276329" cy="360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Aquila Optimizer: A meta-heuristic optimization algorithm - File Exchange -  MATLAB Central">
            <a:extLst>
              <a:ext uri="{FF2B5EF4-FFF2-40B4-BE49-F238E27FC236}">
                <a16:creationId xmlns:a16="http://schemas.microsoft.com/office/drawing/2014/main" id="{A7FF90EA-BD95-CBAA-B5FD-966F05D72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33" y="2519980"/>
            <a:ext cx="5531063" cy="383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Введение в оптимизацию. Имитация отжига / Хабр">
            <a:extLst>
              <a:ext uri="{FF2B5EF4-FFF2-40B4-BE49-F238E27FC236}">
                <a16:creationId xmlns:a16="http://schemas.microsoft.com/office/drawing/2014/main" id="{6CA35650-E33D-DEC2-5D92-D55400B91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915" y="2480053"/>
            <a:ext cx="4305886" cy="3709732"/>
          </a:xfrm>
          <a:prstGeom prst="rect">
            <a:avLst/>
          </a:prstGeom>
          <a:noFill/>
          <a:effectLst>
            <a:reflection endPos="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61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E473D-C100-E6A9-215B-09EB1F33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</a:p>
        </p:txBody>
      </p:sp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17C4C6A0-35F3-ABA0-F3D8-9C79FCA2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4FD925-BC97-4D54-881B-F81BCD712767}" type="slidenum">
              <a:rPr lang="ru-RU" sz="2000" smtClean="0"/>
              <a:t>7</a:t>
            </a:fld>
            <a:endParaRPr lang="ru-R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730CF10-A64D-0B69-B11C-E3351BF2DC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0809" y="1730741"/>
                <a:ext cx="10806428" cy="46256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u="sng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Aquila optimization algorithm</a:t>
                </a:r>
                <a:r>
                  <a:rPr lang="en-US" sz="24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endParaRPr lang="ru-RU" sz="2400" b="1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Использует 4 стратегии для нахождения </a:t>
                </a:r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𝑋𝑏𝑒𝑠𝑡:</a:t>
                </a:r>
                <a:endParaRPr lang="en-US" sz="20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endParaRPr lang="en-US" sz="20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endParaRPr lang="ru-RU" sz="20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ru-RU" sz="18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sz="1800" dirty="0">
                  <a:latin typeface="Cambria Math" panose="02040503050406030204" pitchFamily="18" charset="0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u="sng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Simulated Annealing</a:t>
                </a: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Принимает</a:t>
                </a: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улучшенное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sz="2000" b="0" i="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𝐶𝑜𝑠𝑡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(</a:t>
                </a:r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𝑋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') &lt; </a:t>
                </a:r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𝐶𝑜𝑠𝑡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(</a:t>
                </a:r>
                <a:r>
                  <a:rPr lang="ru-RU" sz="2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𝑋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</a:t>
                </a:r>
                <a:endParaRPr lang="ru-RU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8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sz="18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730CF10-A64D-0B69-B11C-E3351BF2D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809" y="1730741"/>
                <a:ext cx="10806428" cy="4625609"/>
              </a:xfrm>
              <a:blipFill>
                <a:blip r:embed="rId2"/>
                <a:stretch>
                  <a:fillRect l="-846" t="-18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бъект 2">
            <a:extLst>
              <a:ext uri="{FF2B5EF4-FFF2-40B4-BE49-F238E27FC236}">
                <a16:creationId xmlns:a16="http://schemas.microsoft.com/office/drawing/2014/main" id="{0213B1A8-D4B4-85EF-CDE1-26B19EB9D94C}"/>
              </a:ext>
            </a:extLst>
          </p:cNvPr>
          <p:cNvSpPr txBox="1">
            <a:spLocks/>
          </p:cNvSpPr>
          <p:nvPr/>
        </p:nvSpPr>
        <p:spPr>
          <a:xfrm>
            <a:off x="504763" y="2782619"/>
            <a:ext cx="3864037" cy="559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E83B4E-038A-67FD-08CE-EE27EB6D9FE5}"/>
                  </a:ext>
                </a:extLst>
              </p:cNvPr>
              <p:cNvSpPr txBox="1"/>
              <p:nvPr/>
            </p:nvSpPr>
            <p:spPr>
              <a:xfrm>
                <a:off x="6256625" y="2052022"/>
                <a:ext cx="5522474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ru-RU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𝑏𝑒𝑠𝑡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ru-RU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sSubSup>
                        <m:sSubSupPr>
                          <m:ctrlPr>
                            <a:rPr lang="ru-R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Sup>
                        <m:sSubSupPr>
                          <m:ctrlPr>
                            <a:rPr lang="ru-R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𝑏𝑒𝑠𝑡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ru-RU" sz="2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rand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E83B4E-038A-67FD-08CE-EE27EB6D9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25" y="2052022"/>
                <a:ext cx="5522474" cy="691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3BBDDE-3EF5-E81B-100C-519D121A5537}"/>
                  </a:ext>
                </a:extLst>
              </p:cNvPr>
              <p:cNvSpPr txBox="1"/>
              <p:nvPr/>
            </p:nvSpPr>
            <p:spPr>
              <a:xfrm>
                <a:off x="5971353" y="2642652"/>
                <a:ext cx="5804731" cy="39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ru-RU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𝑏𝑒𝑠𝑡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ru-RU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Levy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𝐷𝑖𝑚</m:t>
                          </m:r>
                        </m:e>
                      </m:d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u-R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ru-RU" sz="2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rand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3BBDDE-3EF5-E81B-100C-519D121A5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353" y="2642652"/>
                <a:ext cx="5804731" cy="391774"/>
              </a:xfrm>
              <a:prstGeom prst="rect">
                <a:avLst/>
              </a:prstGeom>
              <a:blipFill>
                <a:blip r:embed="rId4"/>
                <a:stretch>
                  <a:fillRect l="-630" t="-4688" r="-1155" b="-234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E59E44-AB3B-104D-BC4B-070F749D7DF3}"/>
                  </a:ext>
                </a:extLst>
              </p:cNvPr>
              <p:cNvSpPr txBox="1"/>
              <p:nvPr/>
            </p:nvSpPr>
            <p:spPr>
              <a:xfrm>
                <a:off x="4550655" y="3135597"/>
                <a:ext cx="7181005" cy="39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ru-RU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𝑏𝑒𝑠𝑡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ru-R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ru-RU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rand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UB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LB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rand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LB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ru-RU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E59E44-AB3B-104D-BC4B-070F749D7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655" y="3135597"/>
                <a:ext cx="7181005" cy="391774"/>
              </a:xfrm>
              <a:prstGeom prst="rect">
                <a:avLst/>
              </a:prstGeom>
              <a:blipFill>
                <a:blip r:embed="rId5"/>
                <a:stretch>
                  <a:fillRect l="-340" t="-3077" r="-340" b="-215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EB45EE-E07A-4032-894B-8029C7E69F80}"/>
                  </a:ext>
                </a:extLst>
              </p:cNvPr>
              <p:cNvSpPr txBox="1"/>
              <p:nvPr/>
            </p:nvSpPr>
            <p:spPr>
              <a:xfrm>
                <a:off x="3703233" y="3625056"/>
                <a:ext cx="8072851" cy="39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ru-RU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𝑄𝐹</m:t>
                          </m:r>
                          <m:r>
                            <a:rPr lang="ru-RU" sz="20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𝑏𝑒𝑠𝑡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ru-RU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ru-RU" sz="20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rand</m:t>
                          </m:r>
                        </m:e>
                      </m:d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ru-RU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Levy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𝐷𝑖𝑚</m:t>
                          </m:r>
                        </m:e>
                      </m:d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rand</m:t>
                      </m:r>
                      <m:r>
                        <a:rPr lang="ru-RU" sz="2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ru-R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EB45EE-E07A-4032-894B-8029C7E69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233" y="3625056"/>
                <a:ext cx="8072851" cy="391774"/>
              </a:xfrm>
              <a:prstGeom prst="rect">
                <a:avLst/>
              </a:prstGeom>
              <a:blipFill>
                <a:blip r:embed="rId6"/>
                <a:stretch>
                  <a:fillRect l="-302" t="-4688" b="-21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53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E473D-C100-E6A9-215B-09EB1F33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Эксперименты</a:t>
            </a:r>
          </a:p>
        </p:txBody>
      </p:sp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17C4C6A0-35F3-ABA0-F3D8-9C79FCA2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4FD925-BC97-4D54-881B-F81BCD712767}" type="slidenum">
              <a:rPr lang="ru-RU" sz="2000" smtClean="0"/>
              <a:t>8</a:t>
            </a:fld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0CF10-A64D-0B69-B11C-E3351BF2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Количество алгоритмов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с которыми происходит сравнение: 9.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Количество используемых препятствий: 5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8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10.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dirty="0">
                <a:latin typeface="Times New Roman" panose="02020603050405020304" pitchFamily="18" charset="0"/>
              </a:rPr>
              <a:t>Количество повторений для каждого эксперимента: 50.</a:t>
            </a:r>
            <a:endParaRPr lang="en-US" dirty="0">
              <a:latin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первого эксперимента:</a:t>
            </a:r>
          </a:p>
        </p:txBody>
      </p:sp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8CA08DF-3F6B-6021-9112-D352CD44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35305"/>
            <a:ext cx="10135074" cy="154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5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E473D-C100-E6A9-215B-09EB1F33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Сходимость</a:t>
            </a:r>
          </a:p>
        </p:txBody>
      </p:sp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17C4C6A0-35F3-ABA0-F3D8-9C79FCA2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4FD925-BC97-4D54-881B-F81BCD712767}" type="slidenum">
              <a:rPr lang="ru-RU" sz="2000" smtClean="0"/>
              <a:t>9</a:t>
            </a:fld>
            <a:endParaRPr lang="ru-RU" sz="2000" dirty="0"/>
          </a:p>
        </p:txBody>
      </p:sp>
      <p:pic>
        <p:nvPicPr>
          <p:cNvPr id="6" name="Объект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EA372441-8D82-D738-EDDE-EACA4B5DF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237581"/>
            <a:ext cx="3628229" cy="3505428"/>
          </a:xfrm>
          <a:prstGeom prst="rect">
            <a:avLst/>
          </a:prstGeom>
        </p:spPr>
      </p:pic>
      <p:pic>
        <p:nvPicPr>
          <p:cNvPr id="7" name="Рисунок 6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41D0ECA6-79E0-50C1-FA74-8AA40323B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428" y="2237581"/>
            <a:ext cx="3505428" cy="350542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55501D8-159C-1EBE-C8AC-ED7860258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856" y="2237581"/>
            <a:ext cx="3800475" cy="3571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9B13BE-5D29-EE20-9E41-01241A7E2CDC}"/>
              </a:ext>
            </a:extLst>
          </p:cNvPr>
          <p:cNvSpPr txBox="1"/>
          <p:nvPr/>
        </p:nvSpPr>
        <p:spPr>
          <a:xfrm>
            <a:off x="1934126" y="1868249"/>
            <a:ext cx="184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1-й эксперимент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A494BC-79F1-9091-0210-2023A61D5F46}"/>
              </a:ext>
            </a:extLst>
          </p:cNvPr>
          <p:cNvSpPr txBox="1"/>
          <p:nvPr/>
        </p:nvSpPr>
        <p:spPr>
          <a:xfrm>
            <a:off x="5495428" y="1868249"/>
            <a:ext cx="184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2-й эксперимент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041393-32F3-5615-2AE4-0DDCAABA05C1}"/>
              </a:ext>
            </a:extLst>
          </p:cNvPr>
          <p:cNvSpPr txBox="1"/>
          <p:nvPr/>
        </p:nvSpPr>
        <p:spPr>
          <a:xfrm>
            <a:off x="9169871" y="1868249"/>
            <a:ext cx="184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3-й эксперимент</a:t>
            </a:r>
          </a:p>
        </p:txBody>
      </p:sp>
    </p:spTree>
    <p:extLst>
      <p:ext uri="{BB962C8B-B14F-4D97-AF65-F5344CB8AC3E}">
        <p14:creationId xmlns:p14="http://schemas.microsoft.com/office/powerpoint/2010/main" val="22899618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424</Words>
  <Application>Microsoft Office PowerPoint</Application>
  <PresentationFormat>Широкоэкранный</PresentationFormat>
  <Paragraphs>83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Calibria Math</vt:lpstr>
      <vt:lpstr>Cambria Math</vt:lpstr>
      <vt:lpstr>Times New Roman</vt:lpstr>
      <vt:lpstr>Тема Office</vt:lpstr>
      <vt:lpstr>ПЛАНИРОВАНИЕ ПАЛЕТА БПЛА С ИСПОЛЬЗОВАНИЕМ ОПТИМИЗАЦИОННОГО АЛГОРИТМА AQUILA С ИМИТАЦИЕЙ ОТЖИГА</vt:lpstr>
      <vt:lpstr>Введение</vt:lpstr>
      <vt:lpstr>Цель работы</vt:lpstr>
      <vt:lpstr>Моделирование пространства для полета</vt:lpstr>
      <vt:lpstr>Целевая функция</vt:lpstr>
      <vt:lpstr>Алгоритм</vt:lpstr>
      <vt:lpstr>Методы</vt:lpstr>
      <vt:lpstr>Эксперименты</vt:lpstr>
      <vt:lpstr>Сходимость</vt:lpstr>
      <vt:lpstr>Среднее значение целевой функции</vt:lpstr>
      <vt:lpstr>Траектории при разных методах</vt:lpstr>
      <vt:lpstr>Оценка времени и длины пути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ПЛАНИРОВАНИЕ ПАЛЕТА БПЛА С ИСПОЛЬЗОВАНИЕМ ОПТИМИЗАЦИОННОГО АЛГОРИТМА AQUILA С ИМИТАЦИЕЙ ОТЖИГА</dc:title>
  <dc:creator>Климова Ольга Андреевна</dc:creator>
  <cp:lastModifiedBy>Климова Ольга Андреевна</cp:lastModifiedBy>
  <cp:revision>26</cp:revision>
  <dcterms:created xsi:type="dcterms:W3CDTF">2023-05-16T05:09:14Z</dcterms:created>
  <dcterms:modified xsi:type="dcterms:W3CDTF">2023-05-24T10:57:34Z</dcterms:modified>
</cp:coreProperties>
</file>