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8" r:id="rId3"/>
    <p:sldId id="259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4" r:id="rId19"/>
    <p:sldId id="282" r:id="rId20"/>
    <p:sldId id="285" r:id="rId21"/>
    <p:sldId id="286" r:id="rId22"/>
    <p:sldId id="26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1E370F6-7DF4-F54D-B9DF-9D5D591BEA5B}">
          <p14:sldIdLst>
            <p14:sldId id="256"/>
            <p14:sldId id="258"/>
            <p14:sldId id="259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4"/>
            <p14:sldId id="282"/>
            <p14:sldId id="285"/>
            <p14:sldId id="286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73"/>
    <p:restoredTop sz="94694"/>
  </p:normalViewPr>
  <p:slideViewPr>
    <p:cSldViewPr snapToGrid="0">
      <p:cViewPr varScale="1">
        <p:scale>
          <a:sx n="121" d="100"/>
          <a:sy n="121" d="100"/>
        </p:scale>
        <p:origin x="928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00BAE4D-1DF5-DBC8-C0E1-341A698F0B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7055B0-A7BF-D385-29FD-1C647D2CAD3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8EEF22-1558-4F4E-E780-476DE05D47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A91834-0B04-3E19-155D-1ADB0692095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13574-AD33-664A-9A18-59BB3DCAFFDB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0F55C-F448-81FB-ADC7-496DCE5E0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-11112"/>
            <a:ext cx="19050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781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884A5F-B9F5-9B43-BE5B-EBBCD5646595}" type="datetimeFigureOut">
              <a:rPr lang="en-US" smtClean="0"/>
              <a:t>9/9/24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1FFD5-F11F-1A49-B4BA-FB7EDA4EB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98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26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3188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6342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67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0C0817-A112-4847-8014-A94B7D2A4EA3}" type="datetime1">
              <a:rPr lang="en-US" smtClean="0"/>
              <a:t>9/9/24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A9A0F2-F2C7-E2AE-DD72-C2CA527AAF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58961" y="0"/>
            <a:ext cx="1231557" cy="444500"/>
          </a:xfrm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pic>
        <p:nvPicPr>
          <p:cNvPr id="11" name="Picture 10" descr="A yellow sign with black text&#10;&#10;Description automatically generated">
            <a:extLst>
              <a:ext uri="{FF2B5EF4-FFF2-40B4-BE49-F238E27FC236}">
                <a16:creationId xmlns:a16="http://schemas.microsoft.com/office/drawing/2014/main" id="{27AD493B-BD62-381E-8858-C07EE1CDC9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48310" y="0"/>
            <a:ext cx="1743689" cy="43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07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7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9C646AA-F36E-4540-911D-FFFC0A0EF24A}" type="datetime1">
              <a:rPr lang="en-US" smtClean="0"/>
              <a:t>9/9/24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593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6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23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41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08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85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9/9/24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1496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6FA2B21-3FCD-4721-B95C-427943F61125}" type="datetime1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yellow sign with black text&#10;&#10;Description automatically generated">
            <a:extLst>
              <a:ext uri="{FF2B5EF4-FFF2-40B4-BE49-F238E27FC236}">
                <a16:creationId xmlns:a16="http://schemas.microsoft.com/office/drawing/2014/main" id="{2A5087A0-D020-5E80-4D95-C1A2BD6B3097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450750" y="9361"/>
            <a:ext cx="1741250" cy="42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15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  <p:sldLayoutId id="2147483980" r:id="rId1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" TargetMode="External"/><Relationship Id="rId2" Type="http://schemas.openxmlformats.org/officeDocument/2006/relationships/hyperlink" Target="https://www.w3schools.com/html/" TargetMode="Externa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etwork Technology Background">
            <a:extLst>
              <a:ext uri="{FF2B5EF4-FFF2-40B4-BE49-F238E27FC236}">
                <a16:creationId xmlns:a16="http://schemas.microsoft.com/office/drawing/2014/main" id="{A7997F61-D8B6-EBC7-8970-D0DBC50DE9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434"/>
          <a:stretch/>
        </p:blipFill>
        <p:spPr>
          <a:xfrm>
            <a:off x="0" y="462464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DCC1F8-0C31-FBD0-ADA3-C5F8D4F16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204138"/>
            <a:ext cx="10965142" cy="126310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 sz="4000" dirty="0">
                <a:solidFill>
                  <a:schemeClr val="tx1"/>
                </a:solidFill>
              </a:rPr>
              <a:t>Introducing html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DDF65-AE5B-3706-129A-12524D89F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5467246"/>
            <a:ext cx="10965142" cy="4848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Full stack Skills Bootcamp</a:t>
            </a:r>
            <a:endParaRPr lang="en-US" dirty="0">
              <a:solidFill>
                <a:srgbClr val="6CD0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08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F335ED-01BE-087E-5DEC-75A4E30A31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8AE64-68D4-4C98-3AFA-B9F05475A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Previewing the Page Using the Live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18E8A-789A-D946-F141-B98D9FF0DC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110773"/>
            <a:ext cx="8820715" cy="3633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Learning Objective:</a:t>
            </a:r>
            <a:br>
              <a:rPr lang="en-GB" b="1" dirty="0"/>
            </a:br>
            <a:br>
              <a:rPr lang="en-GB" dirty="0"/>
            </a:br>
            <a:r>
              <a:rPr lang="en-GB" dirty="0"/>
              <a:t>We will install and use the Live Server extension in VSCode to preview their HTML file in real-time.</a:t>
            </a:r>
          </a:p>
        </p:txBody>
      </p:sp>
    </p:spTree>
    <p:extLst>
      <p:ext uri="{BB962C8B-B14F-4D97-AF65-F5344CB8AC3E}">
        <p14:creationId xmlns:p14="http://schemas.microsoft.com/office/powerpoint/2010/main" val="826939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5CC73F-2FCD-A71B-ED08-81A636380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16B7F-13A1-45DD-3A50-7223D5D41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Installing the Live Preview Extension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AB0A1-D412-0286-C2BF-833B57D2AE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110773"/>
            <a:ext cx="8820715" cy="3633047"/>
          </a:xfrm>
        </p:spPr>
        <p:txBody>
          <a:bodyPr anchor="ctr">
            <a:normAutofit/>
          </a:bodyPr>
          <a:lstStyle/>
          <a:p>
            <a:r>
              <a:rPr lang="en-GB" dirty="0"/>
              <a:t>Live Preview allows real-time reloading of the webpage as students make changes.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Steps to install Live Preview :</a:t>
            </a:r>
          </a:p>
          <a:p>
            <a:pPr>
              <a:buFont typeface="+mj-lt"/>
              <a:buAutoNum type="arabicPeriod"/>
            </a:pPr>
            <a:r>
              <a:rPr lang="en-GB" dirty="0"/>
              <a:t>Go to the Extensions tab in VSCode.</a:t>
            </a:r>
          </a:p>
          <a:p>
            <a:pPr>
              <a:buFont typeface="+mj-lt"/>
              <a:buAutoNum type="arabicPeriod"/>
            </a:pPr>
            <a:r>
              <a:rPr lang="en-GB" dirty="0"/>
              <a:t>Search for "Live Preview".</a:t>
            </a:r>
          </a:p>
          <a:p>
            <a:pPr>
              <a:buFont typeface="+mj-lt"/>
              <a:buAutoNum type="arabicPeriod"/>
            </a:pPr>
            <a:r>
              <a:rPr lang="en-GB" dirty="0"/>
              <a:t>Click "Install".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E27D203-927D-8762-FADF-47EE6C1F5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023" y="3786829"/>
            <a:ext cx="6189785" cy="234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174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05A090-0616-B2DF-47CF-2469A5869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04483-5FF8-FA15-0ADB-0AF0D035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Previewing Your Web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391FF-FBFC-C4C7-BC50-F32600713D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110773"/>
            <a:ext cx="8820715" cy="3633047"/>
          </a:xfrm>
        </p:spPr>
        <p:txBody>
          <a:bodyPr anchor="ctr">
            <a:normAutofit/>
          </a:bodyPr>
          <a:lstStyle/>
          <a:p>
            <a:pPr>
              <a:buFont typeface="+mj-lt"/>
              <a:buAutoNum type="arabicPeriod"/>
            </a:pPr>
            <a:r>
              <a:rPr lang="en-GB" dirty="0"/>
              <a:t>How to launch Live Preview:</a:t>
            </a:r>
            <a:br>
              <a:rPr lang="en-GB" dirty="0"/>
            </a:br>
            <a:r>
              <a:rPr lang="en-GB" dirty="0"/>
              <a:t>Right-click on the </a:t>
            </a:r>
            <a:r>
              <a:rPr lang="en-GB" dirty="0" err="1"/>
              <a:t>index.html</a:t>
            </a:r>
            <a:r>
              <a:rPr lang="en-GB" dirty="0"/>
              <a:t> file.</a:t>
            </a:r>
          </a:p>
          <a:p>
            <a:pPr>
              <a:buFont typeface="+mj-lt"/>
              <a:buAutoNum type="arabicPeriod"/>
            </a:pPr>
            <a:r>
              <a:rPr lang="en-GB" dirty="0"/>
              <a:t>Select ”Show Preview".</a:t>
            </a:r>
          </a:p>
          <a:p>
            <a:pPr>
              <a:buFont typeface="+mj-lt"/>
              <a:buAutoNum type="arabicPeriod"/>
            </a:pPr>
            <a:r>
              <a:rPr lang="en-GB" dirty="0"/>
              <a:t>The browser will open the webpage, and any changes saved in </a:t>
            </a:r>
            <a:br>
              <a:rPr lang="en-GB" dirty="0"/>
            </a:br>
            <a:r>
              <a:rPr lang="en-GB" dirty="0"/>
              <a:t>VSCode will automatically refresh.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0DFDF19-8508-90AB-DEC6-E9611DA5D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6477" y="2228193"/>
            <a:ext cx="4254331" cy="422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336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E83B4F-467D-87E6-AA02-807CE4B131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02FDA-0288-5C77-D7F4-0929C106A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Basic HTML Elements and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9E030-B526-2B4D-2325-4A14DFB569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110773"/>
            <a:ext cx="8820715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Learning Objective:</a:t>
            </a:r>
            <a:br>
              <a:rPr lang="en-GB" b="1" dirty="0"/>
            </a:br>
            <a:br>
              <a:rPr lang="en-GB" dirty="0"/>
            </a:br>
            <a:r>
              <a:rPr lang="en-GB" dirty="0"/>
              <a:t>Students will learn the structure and usage of basic HTML elements and attributes to build simple content.</a:t>
            </a:r>
          </a:p>
        </p:txBody>
      </p:sp>
    </p:spTree>
    <p:extLst>
      <p:ext uri="{BB962C8B-B14F-4D97-AF65-F5344CB8AC3E}">
        <p14:creationId xmlns:p14="http://schemas.microsoft.com/office/powerpoint/2010/main" val="2170274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5A8753-E119-F232-3E71-412B41346F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DF9EA-52F4-D09B-24DA-7C4BA52B4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Basic HTML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B9ACA-7195-B34D-BB9F-612DE052EA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110773"/>
            <a:ext cx="8820715" cy="3633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Headings</a:t>
            </a:r>
            <a:r>
              <a:rPr lang="en-GB" dirty="0"/>
              <a:t>:&lt;h1&gt;: Main heading, &lt;h2&gt;, &lt;h3&gt;, etc. for subheadings.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Example: &lt;h1&gt;This is the main heading&lt;/h1&gt;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Paragraphs</a:t>
            </a:r>
            <a:r>
              <a:rPr lang="en-GB" dirty="0"/>
              <a:t>:&lt;p&gt;: Defines a block of text.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Example: &lt;p&gt;This is a paragraph of text.&lt;/p&gt;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Divisions</a:t>
            </a:r>
            <a:r>
              <a:rPr lang="en-GB" dirty="0"/>
              <a:t>:&lt;div&gt;: A block-level container for other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Example: &lt;div&gt;Some content inside a div&lt;/div&gt;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Span</a:t>
            </a:r>
            <a:r>
              <a:rPr lang="en-GB" dirty="0"/>
              <a:t>:&lt;span&gt;: An inline container for text or other elements.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Example: &lt;span&gt;Inline text&lt;/span&gt;</a:t>
            </a:r>
          </a:p>
        </p:txBody>
      </p:sp>
    </p:spTree>
    <p:extLst>
      <p:ext uri="{BB962C8B-B14F-4D97-AF65-F5344CB8AC3E}">
        <p14:creationId xmlns:p14="http://schemas.microsoft.com/office/powerpoint/2010/main" val="774600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C5B873-DA9C-D41A-6953-2ADBBDA6C3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19089-2FBE-C727-BE81-DD06659AB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Links and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30251-F407-C1FF-790B-E822AC6983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110773"/>
            <a:ext cx="9025263" cy="3633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Anchor (&lt;a&gt;)</a:t>
            </a:r>
            <a:r>
              <a:rPr lang="en-GB" dirty="0"/>
              <a:t>: Creates hyperlinks.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Example: &lt;a </a:t>
            </a:r>
            <a:r>
              <a:rPr lang="en-GB" dirty="0" err="1"/>
              <a:t>href</a:t>
            </a:r>
            <a:r>
              <a:rPr lang="en-GB" dirty="0"/>
              <a:t>="https://</a:t>
            </a:r>
            <a:r>
              <a:rPr lang="en-GB" dirty="0" err="1"/>
              <a:t>www.example.com</a:t>
            </a:r>
            <a:r>
              <a:rPr lang="en-GB" dirty="0"/>
              <a:t>"&gt;Visit Example&lt;/a&gt;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Image (&lt;</a:t>
            </a:r>
            <a:r>
              <a:rPr lang="en-GB" b="1" dirty="0" err="1"/>
              <a:t>img</a:t>
            </a:r>
            <a:r>
              <a:rPr lang="en-GB" b="1" dirty="0"/>
              <a:t>&gt;)</a:t>
            </a:r>
            <a:r>
              <a:rPr lang="en-GB" dirty="0"/>
              <a:t>: Displays images.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Example: &lt;</a:t>
            </a:r>
            <a:r>
              <a:rPr lang="en-GB" dirty="0" err="1"/>
              <a:t>img</a:t>
            </a:r>
            <a:r>
              <a:rPr lang="en-GB" dirty="0"/>
              <a:t> </a:t>
            </a:r>
            <a:r>
              <a:rPr lang="en-GB" dirty="0" err="1"/>
              <a:t>src</a:t>
            </a:r>
            <a:r>
              <a:rPr lang="en-GB" dirty="0"/>
              <a:t>="</a:t>
            </a:r>
            <a:r>
              <a:rPr lang="en-GB" dirty="0" err="1"/>
              <a:t>image.jpg</a:t>
            </a:r>
            <a:r>
              <a:rPr lang="en-GB" dirty="0"/>
              <a:t>" alt="An image"&gt;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Attributes: </a:t>
            </a:r>
            <a:r>
              <a:rPr lang="en-GB" dirty="0" err="1"/>
              <a:t>src</a:t>
            </a:r>
            <a:r>
              <a:rPr lang="en-GB" dirty="0"/>
              <a:t> (source), alt (alternative text for accessibility).</a:t>
            </a:r>
          </a:p>
        </p:txBody>
      </p:sp>
    </p:spTree>
    <p:extLst>
      <p:ext uri="{BB962C8B-B14F-4D97-AF65-F5344CB8AC3E}">
        <p14:creationId xmlns:p14="http://schemas.microsoft.com/office/powerpoint/2010/main" val="2283540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3F7C3F-1645-F331-7C89-B2DCA3A4D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304C0-6359-226F-C9E6-084EE9167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Attributes in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15E89-AAD2-3212-A865-54DF90F612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110773"/>
            <a:ext cx="5198285" cy="3633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Attributes provide additional information about an element (e.g., </a:t>
            </a:r>
            <a:r>
              <a:rPr lang="en-GB" dirty="0" err="1"/>
              <a:t>href</a:t>
            </a:r>
            <a:r>
              <a:rPr lang="en-GB" dirty="0"/>
              <a:t> for &lt;a&gt;, </a:t>
            </a:r>
            <a:r>
              <a:rPr lang="en-GB" dirty="0" err="1"/>
              <a:t>src</a:t>
            </a:r>
            <a:r>
              <a:rPr lang="en-GB" dirty="0"/>
              <a:t> for &lt;</a:t>
            </a:r>
            <a:r>
              <a:rPr lang="en-GB" dirty="0" err="1"/>
              <a:t>img</a:t>
            </a:r>
            <a:r>
              <a:rPr lang="en-GB" dirty="0"/>
              <a:t>&gt;, class and id for styling).</a:t>
            </a:r>
          </a:p>
        </p:txBody>
      </p:sp>
      <p:pic>
        <p:nvPicPr>
          <p:cNvPr id="6" name="Picture 5" descr="A computer screen shot of a computer code&#10;&#10;Description automatically generated">
            <a:extLst>
              <a:ext uri="{FF2B5EF4-FFF2-40B4-BE49-F238E27FC236}">
                <a16:creationId xmlns:a16="http://schemas.microsoft.com/office/drawing/2014/main" id="{65EB0827-0C68-E8E1-50CE-B4DEB3063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4829420"/>
            <a:ext cx="6858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36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96F4B4-F63D-F3A5-1CE9-21DA9CF17C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E7CC7-3AF1-2253-1B09-68874F2BB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What is Semantic HTML?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1C5DF-DEF4-0737-DC80-8361177E2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110773"/>
            <a:ext cx="5198285" cy="3633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Semantic HTML uses meaningful tags to structure content (e.g., &lt;header&gt;, &lt;nav&gt;, &lt;section&gt;, &lt;article&gt;, &lt;footer&gt;).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Key Point: Semantic tags improve accessibility, SEO, and readability for both developers and browsers.</a:t>
            </a:r>
          </a:p>
        </p:txBody>
      </p:sp>
    </p:spTree>
    <p:extLst>
      <p:ext uri="{BB962C8B-B14F-4D97-AF65-F5344CB8AC3E}">
        <p14:creationId xmlns:p14="http://schemas.microsoft.com/office/powerpoint/2010/main" val="1995453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2BD571-043B-19E1-6FB4-972F1B3CC2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F7542-518A-65AE-3855-51CB55EB9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Key Semantic HTML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61A0A-AD3F-EAA7-AB7C-1E49D4854C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110773"/>
            <a:ext cx="5198285" cy="3633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&lt;header&gt;</a:t>
            </a:r>
            <a:r>
              <a:rPr lang="en-GB" dirty="0"/>
              <a:t>: Defines a header for a document or section.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&lt;nav&gt;</a:t>
            </a:r>
            <a:r>
              <a:rPr lang="en-GB" dirty="0"/>
              <a:t>: Contains navigation links.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&lt;section&gt;</a:t>
            </a:r>
            <a:r>
              <a:rPr lang="en-GB" dirty="0"/>
              <a:t>: Defines a section of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&lt;article&gt;</a:t>
            </a:r>
            <a:r>
              <a:rPr lang="en-GB" dirty="0"/>
              <a:t>: Represents independent, self-contained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&lt;footer&gt;</a:t>
            </a:r>
            <a:r>
              <a:rPr lang="en-GB" dirty="0"/>
              <a:t>: Defines a footer for a document or section.</a:t>
            </a:r>
          </a:p>
        </p:txBody>
      </p:sp>
    </p:spTree>
    <p:extLst>
      <p:ext uri="{BB962C8B-B14F-4D97-AF65-F5344CB8AC3E}">
        <p14:creationId xmlns:p14="http://schemas.microsoft.com/office/powerpoint/2010/main" val="3927215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D2A94F-3CAC-3C6F-C247-5D94B3ABB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DC3C5-413D-9F5F-3383-5D9A61C1D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Introduction to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E7C0D-B715-F5E0-73B0-4274A9D90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110773"/>
            <a:ext cx="5198285" cy="3633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Forms allow users to input data and send it to a server.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Key elements in a form:&lt;form&gt;: The container for the form.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&lt;input&gt;: Collects user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&lt;label&gt;: Provides a label for form elements.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&lt;button&gt;: Submits the form.</a:t>
            </a:r>
          </a:p>
        </p:txBody>
      </p:sp>
      <p:pic>
        <p:nvPicPr>
          <p:cNvPr id="4" name="Picture 3" descr="A screen shot of a contact form&#10;&#10;Description automatically generated">
            <a:extLst>
              <a:ext uri="{FF2B5EF4-FFF2-40B4-BE49-F238E27FC236}">
                <a16:creationId xmlns:a16="http://schemas.microsoft.com/office/drawing/2014/main" id="{72945C0D-DC99-81F4-73F8-807725AC8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427" y="2203937"/>
            <a:ext cx="4391396" cy="436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753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0EC6C-4AE1-B116-58AB-212E68258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Introduction to the Terminal, GitHub, and VSCode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3B9B7-69BD-DA3B-DA39-22C51B9D9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Lesson Overview:</a:t>
            </a:r>
          </a:p>
          <a:p>
            <a:r>
              <a:rPr lang="en-GB" dirty="0"/>
              <a:t>In this lesson, we will learn how to create our first web page using VSCode, understand the differences between the &lt;head&gt; and &lt;body&gt; sections, and explore basic HTML elements and attributes. The lesson will also introduce semantic HTML and HTML forms, with practical examples using the Live Server extension in VSCode for real-time previewing.</a:t>
            </a:r>
          </a:p>
        </p:txBody>
      </p:sp>
      <p:pic>
        <p:nvPicPr>
          <p:cNvPr id="6" name="Picture 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99792C19-E8E8-4D3D-8FC1-9E33F97B7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583" y="2560515"/>
            <a:ext cx="5876675" cy="275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9654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96FAD2-4F52-17A3-386C-532F2EE08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CEA8C-76A4-0E5E-7B74-846FDBCB2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Common Input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3A00C-904C-CF07-CCDF-DD00B55174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110773"/>
            <a:ext cx="5198285" cy="3633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Text input</a:t>
            </a:r>
            <a:r>
              <a:rPr lang="en-GB" dirty="0"/>
              <a:t>: &lt;input type="text"&gt;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Password input</a:t>
            </a:r>
            <a:r>
              <a:rPr lang="en-GB" dirty="0"/>
              <a:t>: &lt;input type="password"&gt;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Email input</a:t>
            </a:r>
            <a:r>
              <a:rPr lang="en-GB" dirty="0"/>
              <a:t>: &lt;input type="email"&gt;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Submit button</a:t>
            </a:r>
            <a:r>
              <a:rPr lang="en-GB" dirty="0"/>
              <a:t>: &lt;input type="submit"&gt;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Radio buttons</a:t>
            </a:r>
            <a:r>
              <a:rPr lang="en-GB" dirty="0"/>
              <a:t>: &lt;input type="radio"&gt;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Checkbox</a:t>
            </a:r>
            <a:r>
              <a:rPr lang="en-GB" dirty="0"/>
              <a:t>: &lt;input type="checkbox"&gt;</a:t>
            </a:r>
          </a:p>
        </p:txBody>
      </p:sp>
      <p:pic>
        <p:nvPicPr>
          <p:cNvPr id="5" name="Picture 4" descr="A screen shot of a contact form&#10;&#10;Description automatically generated">
            <a:extLst>
              <a:ext uri="{FF2B5EF4-FFF2-40B4-BE49-F238E27FC236}">
                <a16:creationId xmlns:a16="http://schemas.microsoft.com/office/drawing/2014/main" id="{A6F3547A-8D03-6071-4908-9DBC2E930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427" y="2203937"/>
            <a:ext cx="4391396" cy="436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716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260B1B-4EBE-BE4B-09A2-6A1383E37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40CC6-8891-98B0-9F13-391426CFE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DEBB4-C419-F7FB-92D6-38F8C969D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110773"/>
            <a:ext cx="5198285" cy="3633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Creating and structuring HTML files.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Using the &lt;head&gt; and &lt;body&gt; sections.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Previewing the page with Live Preview.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Basic HTML elements and attributes.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Semantic HTML.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Forms and input elements.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1AE4309-99A2-D47A-B9CF-8389550E7B39}"/>
              </a:ext>
            </a:extLst>
          </p:cNvPr>
          <p:cNvSpPr txBox="1">
            <a:spLocks/>
          </p:cNvSpPr>
          <p:nvPr/>
        </p:nvSpPr>
        <p:spPr>
          <a:xfrm>
            <a:off x="6209482" y="2110773"/>
            <a:ext cx="5198285" cy="3633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W3Schools HTML Guide</a:t>
            </a:r>
            <a:r>
              <a:rPr lang="en-GB" dirty="0"/>
              <a:t>: </a:t>
            </a:r>
            <a:r>
              <a:rPr lang="en-GB" dirty="0">
                <a:hlinkClick r:id="rId2"/>
              </a:rPr>
              <a:t>https://www.w3schools.com/html/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MDN Web Docs: HTML</a:t>
            </a:r>
            <a:r>
              <a:rPr lang="en-GB" dirty="0"/>
              <a:t>: </a:t>
            </a:r>
            <a:r>
              <a:rPr lang="en-GB" dirty="0">
                <a:hlinkClick r:id="rId3"/>
              </a:rPr>
              <a:t>https://developer.mozilla.org/en-US/docs/Web/HTML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9043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4E187-63BA-683D-B61F-11A4E6D44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077494"/>
            <a:ext cx="11029616" cy="1013800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solidFill>
                  <a:schemeClr val="accent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81208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D69EB-42C6-BBE7-4191-2CACF89B9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Creating OUR First Web Page in VSCode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EFC59-A100-3F49-F885-8DA5AADABF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b="1" dirty="0"/>
              <a:t>Learning Objective:</a:t>
            </a:r>
            <a:br>
              <a:rPr lang="en-GB" b="1" dirty="0"/>
            </a:br>
            <a:br>
              <a:rPr lang="en-GB" dirty="0"/>
            </a:br>
            <a:r>
              <a:rPr lang="en-GB" dirty="0"/>
              <a:t>We will create our first HTML file in VSCode and learn about the common markup tags</a:t>
            </a:r>
          </a:p>
        </p:txBody>
      </p:sp>
    </p:spTree>
    <p:extLst>
      <p:ext uri="{BB962C8B-B14F-4D97-AF65-F5344CB8AC3E}">
        <p14:creationId xmlns:p14="http://schemas.microsoft.com/office/powerpoint/2010/main" val="3913924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331E97-10AB-F856-18E3-D4D45315D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BA7A3-818F-F823-B625-395048D0B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Setting Up VSCode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83DB9-8954-5CDF-1F9B-C74EF38785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Introduction to Visual Studio Code (VSCode) as a code editor.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Key features: IntelliSense, built-in terminal, extensions (like Live Server), and ease of use.</a:t>
            </a:r>
          </a:p>
        </p:txBody>
      </p:sp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7C2CEEB1-D63C-5732-D0E1-3EB10F586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583" y="2560515"/>
            <a:ext cx="5876675" cy="275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343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8EA1F-757A-0CAD-82A5-0D0564C6F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C4B6C-C56E-4369-84BB-5EB567217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Creating a New HTML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7C5FA-63D8-72C9-6EB4-109F61F5F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dirty="0"/>
              <a:t>Steps to create a new HTML file: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Open VSCode.</a:t>
            </a:r>
          </a:p>
          <a:p>
            <a:pPr>
              <a:buFont typeface="+mj-lt"/>
              <a:buAutoNum type="arabicPeriod"/>
            </a:pPr>
            <a:r>
              <a:rPr lang="en-GB" dirty="0"/>
              <a:t>Create a new folder for your project (use the terminal or file explorer).</a:t>
            </a:r>
          </a:p>
          <a:p>
            <a:pPr>
              <a:buFont typeface="+mj-lt"/>
              <a:buAutoNum type="arabicPeriod"/>
            </a:pPr>
            <a:r>
              <a:rPr lang="en-GB" dirty="0"/>
              <a:t>Inside the folder, create a new file: </a:t>
            </a:r>
            <a:r>
              <a:rPr lang="en-GB" dirty="0" err="1"/>
              <a:t>index.html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Command</a:t>
            </a:r>
            <a:r>
              <a:rPr lang="en-GB"/>
              <a:t>: </a:t>
            </a:r>
            <a:br>
              <a:rPr lang="en-GB"/>
            </a:br>
            <a:r>
              <a:rPr lang="en-GB"/>
              <a:t>Right-click </a:t>
            </a:r>
            <a:r>
              <a:rPr lang="en-GB" dirty="0"/>
              <a:t>on the folder &gt; New File &gt; name it </a:t>
            </a:r>
            <a:r>
              <a:rPr lang="en-GB" dirty="0" err="1"/>
              <a:t>index.html</a:t>
            </a:r>
            <a:r>
              <a:rPr lang="en-GB" dirty="0"/>
              <a:t>.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F5B5BBB-8CA4-E6D5-34EA-3FBFCAEAA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864" y="1899137"/>
            <a:ext cx="5167052" cy="484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399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7FC85E-301A-0D27-5AB0-19EAFAA37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45162-6EF0-93AA-7FD1-CFE49C85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Using the HTML:5 Shortcut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E526B-814B-E7EB-A11D-D39780B72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pPr>
              <a:buFont typeface="+mj-lt"/>
              <a:buAutoNum type="arabicPeriod"/>
            </a:pPr>
            <a:r>
              <a:rPr lang="en-GB" dirty="0"/>
              <a:t>Steps to use the html:5 shortcut:</a:t>
            </a:r>
            <a:br>
              <a:rPr lang="en-GB" dirty="0"/>
            </a:br>
            <a:r>
              <a:rPr lang="en-GB" dirty="0"/>
              <a:t>In the </a:t>
            </a:r>
            <a:r>
              <a:rPr lang="en-GB" dirty="0" err="1"/>
              <a:t>index.htm</a:t>
            </a:r>
            <a:r>
              <a:rPr lang="en-GB" dirty="0"/>
              <a:t> file, type html:5 and press Tab or Enter.</a:t>
            </a:r>
          </a:p>
          <a:p>
            <a:pPr>
              <a:buFont typeface="+mj-lt"/>
              <a:buAutoNum type="arabicPeriod"/>
            </a:pPr>
            <a:r>
              <a:rPr lang="en-GB" dirty="0"/>
              <a:t>This will automatically generate the basic structure of an HTML document.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FC94939-4C1F-7168-120C-00A2D2736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583" y="2228003"/>
            <a:ext cx="5363412" cy="363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546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99261-0C97-8F90-F7B6-2CD5792CC9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2D0AF-5990-70B1-58F9-E3332586F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Understanding the &lt;head&gt; and &lt;body&gt; Sections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E31EB-1B50-165B-0B73-0B2D042EA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Learning Objective:</a:t>
            </a:r>
            <a:br>
              <a:rPr lang="en-GB" dirty="0"/>
            </a:br>
            <a:r>
              <a:rPr lang="en-GB" dirty="0"/>
              <a:t>Students will learn the roles of the &lt;head&gt; and &lt;body&gt; sections in an HTML document.</a:t>
            </a:r>
          </a:p>
        </p:txBody>
      </p:sp>
    </p:spTree>
    <p:extLst>
      <p:ext uri="{BB962C8B-B14F-4D97-AF65-F5344CB8AC3E}">
        <p14:creationId xmlns:p14="http://schemas.microsoft.com/office/powerpoint/2010/main" val="3596314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8F3D2-57FA-9D9A-84FE-111C9130D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96788-3185-7460-201B-93B4EC912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The &lt;head&gt;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39E83-EACF-F58B-94A7-03D5F409FD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The &lt;head&gt; element contains metadata and links to resources like CSS and JavaScript files.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Key elements in the &lt;head&gt;: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&lt;title&gt;: Sets the title of the webpage (what appears in the browser tab).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&lt;meta&gt;: Provides metadata about the webpage (e.g., charset, description).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&lt;link&gt;: Links to external resources like stylesheets.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&lt;script&gt;: Links or embeds JavaScript.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Note: Elements in the &lt;head&gt; do not appear visually on the webpage.</a:t>
            </a:r>
          </a:p>
        </p:txBody>
      </p:sp>
      <p:pic>
        <p:nvPicPr>
          <p:cNvPr id="5" name="Picture 4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1A69DD05-5F87-2717-592A-88E41FA0E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202" y="4952780"/>
            <a:ext cx="5505888" cy="90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949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9061F1-06BB-83CA-6226-730188A3D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ED5C1-93AA-38ED-C5F9-476A4B92B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The &lt;body&gt;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44807-19B6-37BA-F15B-0E23A7DFA5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dirty="0"/>
              <a:t>The &lt;body&gt; contains the visible content of the webpage (headings, paragraphs, images, etc.).</a:t>
            </a:r>
          </a:p>
          <a:p>
            <a:pPr marL="0" indent="0">
              <a:buNone/>
            </a:pPr>
            <a:r>
              <a:rPr lang="en-GB" dirty="0"/>
              <a:t>Key point: Everything that is displayed in the browser window goes in the &lt;body&gt; section.</a:t>
            </a:r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61CD5532-2089-1CE0-F2E0-FCE4EDC9D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893" y="3016289"/>
            <a:ext cx="6218183" cy="82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58994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tep8Up Ltd">
      <a:dk1>
        <a:srgbClr val="011892"/>
      </a:dk1>
      <a:lt1>
        <a:srgbClr val="FFFFFF"/>
      </a:lt1>
      <a:dk2>
        <a:srgbClr val="FF9300"/>
      </a:dk2>
      <a:lt2>
        <a:srgbClr val="E7E6E6"/>
      </a:lt2>
      <a:accent1>
        <a:srgbClr val="0E182B"/>
      </a:accent1>
      <a:accent2>
        <a:srgbClr val="F68138"/>
      </a:accent2>
      <a:accent3>
        <a:srgbClr val="A5A5A5"/>
      </a:accent3>
      <a:accent4>
        <a:srgbClr val="FFC000"/>
      </a:accent4>
      <a:accent5>
        <a:srgbClr val="61A9E9"/>
      </a:accent5>
      <a:accent6>
        <a:srgbClr val="90E15D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68CC33E-66BB-3D4F-AC4E-4E4FF8B683C4}" vid="{3CAADF33-9D07-F64D-BA70-6AC6839C8F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89</TotalTime>
  <Words>1066</Words>
  <Application>Microsoft Macintosh PowerPoint</Application>
  <PresentationFormat>Widescreen</PresentationFormat>
  <Paragraphs>93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Aptos</vt:lpstr>
      <vt:lpstr>Aptos Display</vt:lpstr>
      <vt:lpstr>Arial</vt:lpstr>
      <vt:lpstr>Wingdings 2</vt:lpstr>
      <vt:lpstr>Dividend</vt:lpstr>
      <vt:lpstr>Introducing html</vt:lpstr>
      <vt:lpstr>Introduction to the Terminal, GitHub, and VSCode</vt:lpstr>
      <vt:lpstr>Creating OUR First Web Page in VSCode</vt:lpstr>
      <vt:lpstr>Setting Up VSCode</vt:lpstr>
      <vt:lpstr>Creating a New HTML File</vt:lpstr>
      <vt:lpstr>Using the HTML:5 Shortcut</vt:lpstr>
      <vt:lpstr>Understanding the &lt;head&gt; and &lt;body&gt; Sections</vt:lpstr>
      <vt:lpstr>The &lt;head&gt; Section</vt:lpstr>
      <vt:lpstr>The &lt;body&gt; Section</vt:lpstr>
      <vt:lpstr>Previewing the Page Using the Live Server</vt:lpstr>
      <vt:lpstr>Installing the Live Preview Extension</vt:lpstr>
      <vt:lpstr>Previewing Your Web Page</vt:lpstr>
      <vt:lpstr>Basic HTML Elements and Attributes</vt:lpstr>
      <vt:lpstr>Basic HTML Elements</vt:lpstr>
      <vt:lpstr>Links and Images</vt:lpstr>
      <vt:lpstr>Attributes in HTML</vt:lpstr>
      <vt:lpstr>What is Semantic HTML?</vt:lpstr>
      <vt:lpstr>Key Semantic HTML Elements</vt:lpstr>
      <vt:lpstr>Introduction to Forms</vt:lpstr>
      <vt:lpstr>Common Input Elements</vt:lpstr>
      <vt:lpstr>Recap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Terminal, GitHub, and VSCode</dc:title>
  <dc:creator>Jason Sammon</dc:creator>
  <cp:lastModifiedBy>Jason Sammon</cp:lastModifiedBy>
  <cp:revision>4</cp:revision>
  <dcterms:created xsi:type="dcterms:W3CDTF">2024-09-09T14:17:17Z</dcterms:created>
  <dcterms:modified xsi:type="dcterms:W3CDTF">2024-09-09T16:00:31Z</dcterms:modified>
</cp:coreProperties>
</file>