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9" r:id="rId4"/>
    <p:sldId id="294" r:id="rId5"/>
    <p:sldId id="295" r:id="rId6"/>
    <p:sldId id="296" r:id="rId7"/>
    <p:sldId id="297" r:id="rId8"/>
    <p:sldId id="298" r:id="rId9"/>
    <p:sldId id="299" r:id="rId10"/>
    <p:sldId id="287" r:id="rId11"/>
    <p:sldId id="269" r:id="rId12"/>
    <p:sldId id="288" r:id="rId13"/>
    <p:sldId id="289" r:id="rId14"/>
    <p:sldId id="290" r:id="rId15"/>
    <p:sldId id="291" r:id="rId16"/>
    <p:sldId id="270" r:id="rId17"/>
    <p:sldId id="292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E370F6-7DF4-F54D-B9DF-9D5D591BEA5B}">
          <p14:sldIdLst>
            <p14:sldId id="256"/>
            <p14:sldId id="258"/>
            <p14:sldId id="259"/>
            <p14:sldId id="294"/>
            <p14:sldId id="295"/>
            <p14:sldId id="296"/>
            <p14:sldId id="297"/>
            <p14:sldId id="298"/>
            <p14:sldId id="299"/>
            <p14:sldId id="287"/>
            <p14:sldId id="269"/>
            <p14:sldId id="288"/>
            <p14:sldId id="289"/>
            <p14:sldId id="290"/>
            <p14:sldId id="291"/>
            <p14:sldId id="270"/>
            <p14:sldId id="29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3"/>
    <p:restoredTop sz="94658"/>
  </p:normalViewPr>
  <p:slideViewPr>
    <p:cSldViewPr snapToGrid="0">
      <p:cViewPr varScale="1">
        <p:scale>
          <a:sx n="109" d="100"/>
          <a:sy n="109" d="100"/>
        </p:scale>
        <p:origin x="208" y="4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0BAE4D-1DF5-DBC8-C0E1-341A698F0B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055B0-A7BF-D385-29FD-1C647D2CAD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EEF22-1558-4F4E-E780-476DE05D4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1834-0B04-3E19-155D-1ADB06920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13574-AD33-664A-9A18-59BB3DCAFFD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0F55C-F448-81FB-ADC7-496DCE5E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-11112"/>
            <a:ext cx="1905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78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84A5F-B9F5-9B43-BE5B-EBBCD5646595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1FFD5-F11F-1A49-B4BA-FB7EDA4E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9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F5544-6753-F0D9-26E4-7993702C9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94E35E-58FB-8752-7273-2191434AC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1C72E0-55A2-EC66-1813-FB9D5A511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4B817-0B39-AB12-768C-E069AB380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69E4C-B3A9-C7EC-9AFF-67D24E124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FBF5D-3E8E-3523-EEFF-94E537AF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9C3826-FD65-2D72-D486-31B6E4060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ED310-0794-19B7-91D9-D4EE9511F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0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E66DB-BF6F-A8F0-8406-172295C5A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5B2E38-4189-4D6A-563B-927372719A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72E52D-A6F5-3698-A4C5-147C46452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0E0AE-8443-6561-AF59-8A96C4BA8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48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A2967-CD68-60CB-06F7-3BC651C8D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4228C2-57EF-3AF3-D546-8CA469CE0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D74155-A352-5C95-CBE4-25C3B43843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4A397-CFAB-8A5A-2DA9-26CC42AB25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3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4B763-B5DA-60D4-783D-C60890F53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B7E851-DA92-378A-410D-0DB6F3BDD9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3B9A0F-69B0-AEF5-71B2-7FE91E873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F2D7D-E015-50DF-234F-66EE8F42DA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55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71F98-A8D0-C019-EC3F-2782D41F4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DDD79A-E544-B3FC-5668-EF53265D27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7F13C1-D04C-B155-3EA7-85B13AA10A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CF45A-73B1-1483-E479-5CFFF21BDA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23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318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34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7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9/29/24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A9A0F2-F2C7-E2AE-DD72-C2CA527AAF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58961" y="0"/>
            <a:ext cx="1231557" cy="4445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pic>
        <p:nvPicPr>
          <p:cNvPr id="11" name="Picture 10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7AD493B-BD62-381E-8858-C07EE1CDC9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8310" y="0"/>
            <a:ext cx="1743689" cy="4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C646AA-F36E-4540-911D-FFFC0A0EF24A}" type="datetime1">
              <a:rPr lang="en-US" smtClean="0"/>
              <a:t>9/29/24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9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49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FA2B21-3FCD-4721-B95C-427943F61125}" type="datetime1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A5087A0-D020-5E80-4D95-C1A2BD6B309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450750" y="9361"/>
            <a:ext cx="1741250" cy="42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" TargetMode="External"/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-scm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A7997F61-D8B6-EBC7-8970-D0DBC50D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0" y="462464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DCC1F8-0C31-FBD0-ADA3-C5F8D4F16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204138"/>
            <a:ext cx="10965142" cy="126310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Custom Fonts and jQuery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DDF65-AE5B-3706-129A-12524D89F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Full stack Skills Bootcamp</a:t>
            </a:r>
            <a:endParaRPr lang="en-US" dirty="0">
              <a:solidFill>
                <a:srgbClr val="6CD0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8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7E627-D464-8A07-2D07-8862467C1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A8DE-E7D4-1852-9E9A-147009DA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jQuery Widgets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3432-E889-6FB6-BC37-E865B56F7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b="1" dirty="0"/>
              <a:t>What are jQuery Widgets?</a:t>
            </a:r>
            <a:br>
              <a:rPr lang="en-GB" b="1" dirty="0"/>
            </a:br>
            <a:br>
              <a:rPr lang="en-GB" b="1" dirty="0"/>
            </a:br>
            <a:r>
              <a:rPr lang="en-GB" b="1" dirty="0"/>
              <a:t>Definition</a:t>
            </a:r>
            <a:r>
              <a:rPr lang="en-GB" dirty="0"/>
              <a:t>: jQuery UI is a collection of user interface interactions, effects, and widgets built on top of the jQuery JavaScript library.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Why use them?</a:t>
            </a:r>
            <a:r>
              <a:rPr lang="en-GB" dirty="0"/>
              <a:t>: Simplifies the creation of interactive UI elements.</a:t>
            </a:r>
          </a:p>
        </p:txBody>
      </p:sp>
    </p:spTree>
    <p:extLst>
      <p:ext uri="{BB962C8B-B14F-4D97-AF65-F5344CB8AC3E}">
        <p14:creationId xmlns:p14="http://schemas.microsoft.com/office/powerpoint/2010/main" val="2025468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8EA1F-757A-0CAD-82A5-0D0564C6F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4B6C-C56E-4369-84BB-5EB567217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Examples of Commonly Used jQuery Widgets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C5FA-63D8-72C9-6EB4-109F61F5F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b="1" dirty="0"/>
              <a:t>Accordion</a:t>
            </a:r>
            <a:r>
              <a:rPr lang="en-GB" dirty="0"/>
              <a:t>: Organizes content in a collapsible manner.</a:t>
            </a:r>
          </a:p>
          <a:p>
            <a:pPr>
              <a:buFont typeface="Wingdings" pitchFamily="2" charset="2"/>
              <a:buChar char="§"/>
            </a:pPr>
            <a:r>
              <a:rPr lang="en-GB" b="1" dirty="0" err="1"/>
              <a:t>Datepicker</a:t>
            </a:r>
            <a:r>
              <a:rPr lang="en-GB" dirty="0"/>
              <a:t>: A calendar for selecting dates.</a:t>
            </a:r>
          </a:p>
          <a:p>
            <a:pPr>
              <a:buFont typeface="Wingdings" pitchFamily="2" charset="2"/>
              <a:buChar char="§"/>
            </a:pPr>
            <a:r>
              <a:rPr lang="en-GB" b="1" dirty="0"/>
              <a:t>Dialog</a:t>
            </a:r>
            <a:r>
              <a:rPr lang="en-GB" dirty="0"/>
              <a:t>: A modal box for displaying information or forms.</a:t>
            </a:r>
          </a:p>
          <a:p>
            <a:pPr>
              <a:buFont typeface="Wingdings" pitchFamily="2" charset="2"/>
              <a:buChar char="§"/>
            </a:pPr>
            <a:r>
              <a:rPr lang="en-GB" b="1" dirty="0"/>
              <a:t>Slider</a:t>
            </a:r>
            <a:r>
              <a:rPr lang="en-GB" dirty="0"/>
              <a:t>: An interactive control for selecting a numeric value.</a:t>
            </a:r>
          </a:p>
        </p:txBody>
      </p:sp>
      <p:pic>
        <p:nvPicPr>
          <p:cNvPr id="6" name="Picture 5" descr="A screenshot of a calendar&#10;&#10;Description automatically generated">
            <a:extLst>
              <a:ext uri="{FF2B5EF4-FFF2-40B4-BE49-F238E27FC236}">
                <a16:creationId xmlns:a16="http://schemas.microsoft.com/office/drawing/2014/main" id="{61CA6676-5CE5-76CE-667A-58652D09C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583" y="2614246"/>
            <a:ext cx="5353860" cy="342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99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3D4AA-A31B-82F5-B997-94A4392F7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6507-E397-C799-0E31-DF06E62A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Example: jQuery </a:t>
            </a:r>
            <a:r>
              <a:rPr lang="en-GB" dirty="0" err="1"/>
              <a:t>Datepicker</a:t>
            </a:r>
            <a:r>
              <a:rPr lang="en-GB" dirty="0"/>
              <a:t>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2A2C-0970-C0AC-03F0-057DD3EC6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How to Add a </a:t>
            </a:r>
            <a:r>
              <a:rPr lang="en-GB" b="1" dirty="0" err="1"/>
              <a:t>Datepicker</a:t>
            </a:r>
            <a:endParaRPr lang="en-GB" b="1" dirty="0"/>
          </a:p>
          <a:p>
            <a:r>
              <a:rPr lang="en-GB" b="1" dirty="0"/>
              <a:t>Explanation</a:t>
            </a:r>
            <a:r>
              <a:rPr lang="en-GB" dirty="0"/>
              <a:t>: Once jQuery UI is included, the </a:t>
            </a:r>
            <a:r>
              <a:rPr lang="en-GB" dirty="0" err="1"/>
              <a:t>datepicker</a:t>
            </a:r>
            <a:r>
              <a:rPr lang="en-GB" dirty="0"/>
              <a:t>() function transforms an input field into a clickable date selection tool.</a:t>
            </a:r>
            <a:endParaRPr lang="en-GB" b="1" dirty="0"/>
          </a:p>
        </p:txBody>
      </p:sp>
      <p:pic>
        <p:nvPicPr>
          <p:cNvPr id="5" name="Picture 4" descr="A computer screen with text&#10;&#10;Description automatically generated">
            <a:extLst>
              <a:ext uri="{FF2B5EF4-FFF2-40B4-BE49-F238E27FC236}">
                <a16:creationId xmlns:a16="http://schemas.microsoft.com/office/drawing/2014/main" id="{E827CA17-A5FD-8FD0-F3FF-6B34C1D9F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419" y="3162719"/>
            <a:ext cx="41656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5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BCFAD-AB74-790B-C28F-CC6646FE3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729B-E9F3-ED10-8134-49B2A015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Why jQuery Widgets Speed Up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4F13-686A-C501-DCC7-9DE01A2F4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Why jQuery Widgets Speed Up Development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Pre-built components</a:t>
            </a:r>
            <a:r>
              <a:rPr lang="en-GB" dirty="0"/>
              <a:t>: Reduce the need to code interactions from scratch.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Cross-browser compatibility</a:t>
            </a:r>
            <a:r>
              <a:rPr lang="en-GB" dirty="0"/>
              <a:t>: Widgets work consistently across different browsers.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Customizable</a:t>
            </a:r>
            <a:r>
              <a:rPr lang="en-GB" dirty="0"/>
              <a:t>: Easy to modify the appearance and behaviour using CSS and options.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Demo…</a:t>
            </a:r>
          </a:p>
        </p:txBody>
      </p:sp>
    </p:spTree>
    <p:extLst>
      <p:ext uri="{BB962C8B-B14F-4D97-AF65-F5344CB8AC3E}">
        <p14:creationId xmlns:p14="http://schemas.microsoft.com/office/powerpoint/2010/main" val="2961728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2AD62-4549-3411-613C-C87866C4C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F660-424B-1644-52D3-12366338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Git Stash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3D8CF-732E-3BB4-5E5A-951912E82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b="1" dirty="0"/>
              <a:t>What is Git Stash?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Definition</a:t>
            </a:r>
            <a:r>
              <a:rPr lang="en-GB" dirty="0"/>
              <a:t>: Git Stash temporarily saves changes you’ve made in your working directory so that you can switch branches without committing unfinished 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Why it's useful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Allows developers to switch branches without losing changes.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Prevents the need to commit incomplete or broken code.</a:t>
            </a:r>
          </a:p>
        </p:txBody>
      </p:sp>
    </p:spTree>
    <p:extLst>
      <p:ext uri="{BB962C8B-B14F-4D97-AF65-F5344CB8AC3E}">
        <p14:creationId xmlns:p14="http://schemas.microsoft.com/office/powerpoint/2010/main" val="3696916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26B9A-ABDC-0646-AAB3-D95CB0D7C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0F65-FFB5-59DE-10FF-D570C516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How to Use Git Stash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44A8-39AE-7F53-5419-E088EEDE2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GB" b="1" dirty="0"/>
              <a:t>Stashing Your Changes</a:t>
            </a:r>
          </a:p>
          <a:p>
            <a:pPr>
              <a:buFont typeface="Wingdings" pitchFamily="2" charset="2"/>
              <a:buChar char="§"/>
            </a:pPr>
            <a:endParaRPr lang="en-GB" b="1" dirty="0"/>
          </a:p>
          <a:p>
            <a:pPr>
              <a:buFont typeface="Wingdings" pitchFamily="2" charset="2"/>
              <a:buChar char="§"/>
            </a:pPr>
            <a:endParaRPr lang="en-GB" dirty="0"/>
          </a:p>
          <a:p>
            <a:pPr>
              <a:buFont typeface="Wingdings" pitchFamily="2" charset="2"/>
              <a:buChar char="§"/>
            </a:pPr>
            <a:r>
              <a:rPr lang="en-GB" dirty="0"/>
              <a:t>Temporarily saves local changes and reverts to a clean working directory.</a:t>
            </a:r>
          </a:p>
          <a:p>
            <a:pPr>
              <a:buFont typeface="Wingdings" pitchFamily="2" charset="2"/>
              <a:buChar char="§"/>
            </a:pPr>
            <a:endParaRPr lang="en-GB" dirty="0"/>
          </a:p>
          <a:p>
            <a:pPr>
              <a:buFont typeface="Wingdings" pitchFamily="2" charset="2"/>
              <a:buChar char="§"/>
            </a:pPr>
            <a:r>
              <a:rPr lang="en-GB" b="1" dirty="0"/>
              <a:t>Restoring Your Changes</a:t>
            </a:r>
          </a:p>
          <a:p>
            <a:pPr>
              <a:buFont typeface="Wingdings" pitchFamily="2" charset="2"/>
              <a:buChar char="§"/>
            </a:pPr>
            <a:endParaRPr lang="en-GB" b="1" dirty="0"/>
          </a:p>
          <a:p>
            <a:pPr>
              <a:buFont typeface="Wingdings" pitchFamily="2" charset="2"/>
              <a:buChar char="§"/>
            </a:pPr>
            <a:endParaRPr lang="en-GB" b="1" dirty="0"/>
          </a:p>
          <a:p>
            <a:pPr>
              <a:buFont typeface="Wingdings" pitchFamily="2" charset="2"/>
              <a:buChar char="§"/>
            </a:pPr>
            <a:r>
              <a:rPr lang="en-GB" dirty="0"/>
              <a:t>Restores stashed changes to your current working directory.</a:t>
            </a:r>
          </a:p>
          <a:p>
            <a:pPr>
              <a:buFont typeface="Wingdings" pitchFamily="2" charset="2"/>
              <a:buChar char="§"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3F4F9A-6427-9F7F-549F-49740C837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823" y="2612357"/>
            <a:ext cx="1549400" cy="482600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EF5AD8CB-6559-A381-7A2C-A8460BE95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61" y="4403096"/>
            <a:ext cx="25781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75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FC85E-301A-0D27-5AB0-19EAFAA37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5162-6EF0-93AA-7FD1-CFE49C85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Example Workflow with Git Stash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E526B-814B-E7EB-A11D-D39780B72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GB" b="1" dirty="0"/>
              <a:t>You’re working on a feature</a:t>
            </a:r>
            <a:r>
              <a:rPr lang="en-GB" dirty="0"/>
              <a:t> but need to switch to another branch to fix a bug.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Stash your changes</a:t>
            </a:r>
            <a:r>
              <a:rPr lang="en-GB" dirty="0"/>
              <a:t> with git stash.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Switch branches</a:t>
            </a:r>
            <a:r>
              <a:rPr lang="en-GB" dirty="0"/>
              <a:t> and fix the bug.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Return to your original branch</a:t>
            </a:r>
            <a:r>
              <a:rPr lang="en-GB" dirty="0"/>
              <a:t> and apply the stashed changes with git stash apply.</a:t>
            </a:r>
          </a:p>
        </p:txBody>
      </p:sp>
    </p:spTree>
    <p:extLst>
      <p:ext uri="{BB962C8B-B14F-4D97-AF65-F5344CB8AC3E}">
        <p14:creationId xmlns:p14="http://schemas.microsoft.com/office/powerpoint/2010/main" val="500546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E109F-588F-7134-8695-E74285284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2E85-AFCF-3262-0A2D-3CAB42E2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3AC4-3B15-1984-83E6-4892CF66C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Using custom fonts can enhance the look of your website.</a:t>
            </a:r>
          </a:p>
          <a:p>
            <a:r>
              <a:rPr lang="en-GB" dirty="0"/>
              <a:t>jQuery simplifies JavaScript tasks like DOM manipulation and CSS changes.</a:t>
            </a:r>
          </a:p>
          <a:p>
            <a:r>
              <a:rPr lang="en-GB" dirty="0"/>
              <a:t>jQuery widgets speed up UI development with reusable components.</a:t>
            </a:r>
          </a:p>
          <a:p>
            <a:r>
              <a:rPr lang="en-GB" dirty="0"/>
              <a:t>Git stash helps keep your workflow clean and organized.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2F209E-0538-E382-3EA3-DABB85BF4A60}"/>
              </a:ext>
            </a:extLst>
          </p:cNvPr>
          <p:cNvSpPr txBox="1">
            <a:spLocks/>
          </p:cNvSpPr>
          <p:nvPr/>
        </p:nvSpPr>
        <p:spPr>
          <a:xfrm>
            <a:off x="6209482" y="2110773"/>
            <a:ext cx="5198285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Optional Slide: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Google Fonts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https://fonts.google.com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jQuery Documentation</a:t>
            </a:r>
            <a:r>
              <a:rPr lang="en-GB" dirty="0"/>
              <a:t>: </a:t>
            </a:r>
            <a:r>
              <a:rPr lang="en-GB" dirty="0">
                <a:hlinkClick r:id="rId3"/>
              </a:rPr>
              <a:t>https://jquery.com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Git Documentation</a:t>
            </a:r>
            <a:r>
              <a:rPr lang="en-GB" dirty="0"/>
              <a:t>: </a:t>
            </a:r>
            <a:r>
              <a:rPr lang="en-GB" dirty="0">
                <a:hlinkClick r:id="rId4"/>
              </a:rPr>
              <a:t>https://git-scm.com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3454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E187-63BA-683D-B61F-11A4E6D4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077494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120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0EDDDB-C5E6-53FA-2901-5CBE7F39D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521" y="2093476"/>
            <a:ext cx="5802923" cy="30465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A0EC6C-4AE1-B116-58AB-212E6825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custom fonts and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B9B7-69BD-DA3B-DA39-22C51B9D9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Lesson Overview:</a:t>
            </a:r>
          </a:p>
          <a:p>
            <a:r>
              <a:rPr lang="en-GB" dirty="0"/>
              <a:t>In this lesson, we will be introduced to:</a:t>
            </a:r>
            <a:br>
              <a:rPr lang="en-GB" dirty="0"/>
            </a:b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Using Custom Fonts</a:t>
            </a:r>
          </a:p>
          <a:p>
            <a:pPr>
              <a:buFont typeface="+mj-lt"/>
              <a:buAutoNum type="arabicPeriod"/>
            </a:pPr>
            <a:r>
              <a:rPr lang="en-GB" dirty="0"/>
              <a:t>Introduction to jQuery</a:t>
            </a:r>
          </a:p>
          <a:p>
            <a:pPr>
              <a:buFont typeface="+mj-lt"/>
              <a:buAutoNum type="arabicPeriod"/>
            </a:pPr>
            <a:r>
              <a:rPr lang="en-GB" dirty="0"/>
              <a:t>jQuery Widgets</a:t>
            </a:r>
          </a:p>
          <a:p>
            <a:pPr>
              <a:buFont typeface="+mj-lt"/>
              <a:buAutoNum type="arabicPeriod"/>
            </a:pPr>
            <a:r>
              <a:rPr lang="en-GB" dirty="0"/>
              <a:t>Introduction to Git Stash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7BED8-D3C4-9014-266C-F3B947FD0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583" y="4020142"/>
            <a:ext cx="38608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6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69EB-42C6-BBE7-4191-2CACF89B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Using Custom 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FC59-A100-3F49-F885-8DA5AADAB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b="1" dirty="0"/>
              <a:t>What Are Custom Fonts?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Definition</a:t>
            </a:r>
            <a:r>
              <a:rPr lang="en-GB" dirty="0"/>
              <a:t>: Fonts that are not natively available in the browser but can be loaded from external 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Importance</a:t>
            </a:r>
            <a:r>
              <a:rPr lang="en-GB" dirty="0"/>
              <a:t>: Enhances the visual appeal and branding of websites.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72A022-FC90-CDB5-33BE-9D17737DF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419" y="2930020"/>
            <a:ext cx="4690659" cy="246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2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F4E8A-486A-2A28-641E-49834027C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870E-96B8-77F6-1D2B-B305F794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How to Add a Google Font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76C5-A7E7-E399-8F6B-9FEBE2596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Step 1</a:t>
            </a:r>
            <a:r>
              <a:rPr lang="en-GB" dirty="0"/>
              <a:t>: Visit </a:t>
            </a:r>
            <a:r>
              <a:rPr lang="en-GB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Fonts</a:t>
            </a:r>
            <a:r>
              <a:rPr lang="en-GB" dirty="0"/>
              <a:t>.</a:t>
            </a:r>
          </a:p>
          <a:p>
            <a:r>
              <a:rPr lang="en-GB" b="1" dirty="0"/>
              <a:t>Step 2</a:t>
            </a:r>
            <a:r>
              <a:rPr lang="en-GB" dirty="0"/>
              <a:t>: Select a font family (e.g., </a:t>
            </a:r>
            <a:r>
              <a:rPr lang="en-GB" b="1" dirty="0"/>
              <a:t>Roboto</a:t>
            </a:r>
            <a:r>
              <a:rPr lang="en-GB" dirty="0"/>
              <a:t> or </a:t>
            </a:r>
            <a:r>
              <a:rPr lang="en-GB" b="1" dirty="0"/>
              <a:t>Open Sans</a:t>
            </a:r>
            <a:r>
              <a:rPr lang="en-GB" dirty="0"/>
              <a:t>).</a:t>
            </a:r>
          </a:p>
          <a:p>
            <a:r>
              <a:rPr lang="en-GB" b="1" dirty="0"/>
              <a:t>Step 3</a:t>
            </a:r>
            <a:r>
              <a:rPr lang="en-GB" dirty="0"/>
              <a:t>: Copy the &lt;link&gt; tag provided.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A425BC-3651-3902-6B96-D497B1B6F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3" y="5035061"/>
            <a:ext cx="7772400" cy="60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9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990DB-F106-7905-A8D0-4A88C162F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FC5C-94D3-FF52-0A61-780824DF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Using Custom Fonts in a CSS Stylesheet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545F-5FCB-5816-EB32-050A24AB6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Step 1</a:t>
            </a:r>
            <a:r>
              <a:rPr lang="en-GB" dirty="0"/>
              <a:t>: Add the Google Fonts &lt;link&gt; tag to the &lt;head&gt; section of your HTML file.</a:t>
            </a:r>
          </a:p>
          <a:p>
            <a:r>
              <a:rPr lang="en-GB" b="1" dirty="0"/>
              <a:t>Step 2</a:t>
            </a:r>
            <a:r>
              <a:rPr lang="en-GB" dirty="0"/>
              <a:t>: Use the font in your CSS:</a:t>
            </a:r>
          </a:p>
          <a:p>
            <a:r>
              <a:rPr lang="en-GB" b="1" dirty="0"/>
              <a:t>Best Practice</a:t>
            </a:r>
            <a:r>
              <a:rPr lang="en-GB" dirty="0"/>
              <a:t>: Always provide fallback fonts (e.g., sans-serif) for better cross-browser compatibility.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Demo…</a:t>
            </a:r>
          </a:p>
          <a:p>
            <a:endParaRPr lang="en-GB" dirty="0"/>
          </a:p>
        </p:txBody>
      </p:sp>
      <p:pic>
        <p:nvPicPr>
          <p:cNvPr id="5" name="Picture 4" descr="A black background with green text&#10;&#10;Description automatically generated">
            <a:extLst>
              <a:ext uri="{FF2B5EF4-FFF2-40B4-BE49-F238E27FC236}">
                <a16:creationId xmlns:a16="http://schemas.microsoft.com/office/drawing/2014/main" id="{C8821BB5-C572-354E-BC5E-CBD9D5546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419" y="3466676"/>
            <a:ext cx="45974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6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3A2D5-79EF-6C4B-982A-B0D8EF322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CBB0-58ED-9772-C2E0-855EA4A0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Introduction to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8E33-DB28-2F65-94EE-1FCCDFB3B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190326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b="1" dirty="0"/>
              <a:t>What is jQuery?</a:t>
            </a:r>
            <a:br>
              <a:rPr lang="en-GB" b="1" dirty="0"/>
            </a:br>
            <a:endParaRPr lang="en-GB" b="1" dirty="0"/>
          </a:p>
          <a:p>
            <a:pPr>
              <a:buFont typeface="Wingdings" pitchFamily="2" charset="2"/>
              <a:buChar char="§"/>
            </a:pPr>
            <a:r>
              <a:rPr lang="en-GB" b="1" dirty="0"/>
              <a:t>Definition</a:t>
            </a:r>
            <a:r>
              <a:rPr lang="en-GB" dirty="0"/>
              <a:t>: A lightweight, fast, and feature-rich JavaScript library designed to simplify HTML DOM manipulation, event handling, and AJAX interactions.</a:t>
            </a:r>
          </a:p>
          <a:p>
            <a:pPr>
              <a:buFont typeface="Wingdings" pitchFamily="2" charset="2"/>
              <a:buChar char="§"/>
            </a:pPr>
            <a:r>
              <a:rPr lang="en-GB" b="1" dirty="0"/>
              <a:t>Why it was developed</a:t>
            </a:r>
            <a:r>
              <a:rPr lang="en-GB" dirty="0"/>
              <a:t>: To simplify common tasks in JavaScript, making it easier to work across different browsers.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9798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68161-3EE8-BB04-1058-F215A9915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CABB-192F-38D4-A225-65334D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Introduction to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A2BA6-ECCE-5300-86D5-5970BF732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190326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b="1" dirty="0"/>
              <a:t>What You Can Do with jQuery?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Key Features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Simplified DOM manipulation (e.g., adding or removing elements).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CSS manipulation.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Event handling (e.g., clicks, hovers).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AJAX (Asynchronous JavaScript and XML) for loading data without refreshing the page.</a:t>
            </a:r>
          </a:p>
        </p:txBody>
      </p:sp>
    </p:spTree>
    <p:extLst>
      <p:ext uri="{BB962C8B-B14F-4D97-AF65-F5344CB8AC3E}">
        <p14:creationId xmlns:p14="http://schemas.microsoft.com/office/powerpoint/2010/main" val="95142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C41A6-2BA4-F45F-B6C5-CA00593F9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B8F12-D026-211B-7CC6-4CFFFBA29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Introduction to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B41AE-9E4F-0B61-6330-FF031C665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190326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b="1" dirty="0"/>
              <a:t>How to Install jQuery on a Web Page</a:t>
            </a:r>
          </a:p>
          <a:p>
            <a:pPr>
              <a:buFont typeface="Wingdings" pitchFamily="2" charset="2"/>
              <a:buChar char="§"/>
            </a:pPr>
            <a:r>
              <a:rPr lang="en-GB" b="1" dirty="0"/>
              <a:t>Step 1</a:t>
            </a:r>
            <a:r>
              <a:rPr lang="en-GB" dirty="0"/>
              <a:t>: Add the jQuery &lt;script&gt; tag from a CDN</a:t>
            </a:r>
          </a:p>
          <a:p>
            <a:pPr>
              <a:buFont typeface="Wingdings" pitchFamily="2" charset="2"/>
              <a:buChar char="§"/>
            </a:pPr>
            <a:endParaRPr lang="en-GB" dirty="0"/>
          </a:p>
          <a:p>
            <a:pPr>
              <a:buFont typeface="Wingdings" pitchFamily="2" charset="2"/>
              <a:buChar char="§"/>
            </a:pPr>
            <a:endParaRPr lang="en-GB" dirty="0"/>
          </a:p>
          <a:p>
            <a:pPr>
              <a:buFont typeface="Wingdings" pitchFamily="2" charset="2"/>
              <a:buChar char="§"/>
            </a:pPr>
            <a:r>
              <a:rPr lang="en-GB" b="1" dirty="0"/>
              <a:t>Step 2</a:t>
            </a:r>
            <a:r>
              <a:rPr lang="en-GB" dirty="0"/>
              <a:t>: Alternatively, download the jQuery library and include it locally.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1450B5-D3DC-D230-01BA-04FCDE437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39" y="3886228"/>
            <a:ext cx="74422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53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2BD8C-FFE8-5BE7-E918-5BE78802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789F-A2B5-8D65-352F-ABD3D3270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Introduction to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B2388-7319-256E-469F-CF3BA6D16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190326"/>
            <a:ext cx="5422390" cy="3633047"/>
          </a:xfrm>
        </p:spPr>
        <p:txBody>
          <a:bodyPr anchor="ctr"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GB" b="1" dirty="0"/>
              <a:t>How to Change CSS with jQuery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Syntax Example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Change the background </a:t>
            </a:r>
            <a:r>
              <a:rPr lang="en-GB" dirty="0" err="1"/>
              <a:t>color</a:t>
            </a:r>
            <a:r>
              <a:rPr lang="en-GB" dirty="0"/>
              <a:t> of a div with a button click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Explanation</a:t>
            </a:r>
            <a:r>
              <a:rPr lang="en-GB" dirty="0"/>
              <a:t>: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This code waits for the document to load, listens for a button click, and changes the background </a:t>
            </a:r>
            <a:r>
              <a:rPr lang="en-GB" dirty="0" err="1"/>
              <a:t>color</a:t>
            </a:r>
            <a:r>
              <a:rPr lang="en-GB" dirty="0"/>
              <a:t> of a div.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Demo…</a:t>
            </a:r>
          </a:p>
        </p:txBody>
      </p:sp>
      <p:pic>
        <p:nvPicPr>
          <p:cNvPr id="6" name="Picture 5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DD460CE0-2330-6B09-5394-911A358A2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583" y="2738594"/>
            <a:ext cx="5834756" cy="212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8849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tep8Up Ltd">
      <a:dk1>
        <a:srgbClr val="011892"/>
      </a:dk1>
      <a:lt1>
        <a:srgbClr val="FFFFFF"/>
      </a:lt1>
      <a:dk2>
        <a:srgbClr val="FF9300"/>
      </a:dk2>
      <a:lt2>
        <a:srgbClr val="E7E6E6"/>
      </a:lt2>
      <a:accent1>
        <a:srgbClr val="0E182B"/>
      </a:accent1>
      <a:accent2>
        <a:srgbClr val="F68138"/>
      </a:accent2>
      <a:accent3>
        <a:srgbClr val="A5A5A5"/>
      </a:accent3>
      <a:accent4>
        <a:srgbClr val="FFC000"/>
      </a:accent4>
      <a:accent5>
        <a:srgbClr val="61A9E9"/>
      </a:accent5>
      <a:accent6>
        <a:srgbClr val="90E15D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68CC33E-66BB-3D4F-AC4E-4E4FF8B683C4}" vid="{3CAADF33-9D07-F64D-BA70-6AC6839C8F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200</TotalTime>
  <Words>782</Words>
  <Application>Microsoft Macintosh PowerPoint</Application>
  <PresentationFormat>Widescreen</PresentationFormat>
  <Paragraphs>96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Wingdings</vt:lpstr>
      <vt:lpstr>Wingdings 2</vt:lpstr>
      <vt:lpstr>Dividend</vt:lpstr>
      <vt:lpstr>Custom Fonts and jQuery</vt:lpstr>
      <vt:lpstr>custom fonts and jQuery</vt:lpstr>
      <vt:lpstr>Using Custom Fonts</vt:lpstr>
      <vt:lpstr>How to Add a Google Font</vt:lpstr>
      <vt:lpstr>Using Custom Fonts in a CSS Stylesheet</vt:lpstr>
      <vt:lpstr>Introduction to jQuery</vt:lpstr>
      <vt:lpstr>Introduction to jQuery</vt:lpstr>
      <vt:lpstr>Introduction to jQuery</vt:lpstr>
      <vt:lpstr>Introduction to jQuery</vt:lpstr>
      <vt:lpstr>jQuery Widgets</vt:lpstr>
      <vt:lpstr>Examples of Commonly Used jQuery Widgets</vt:lpstr>
      <vt:lpstr>Example: jQuery Datepicker Widget</vt:lpstr>
      <vt:lpstr>Why jQuery Widgets Speed Up Development</vt:lpstr>
      <vt:lpstr>Git Stash</vt:lpstr>
      <vt:lpstr>How to Use Git Stash</vt:lpstr>
      <vt:lpstr>Example Workflow with Git Stash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Terminal, GitHub, and VSCode</dc:title>
  <dc:creator>Jason Sammon</dc:creator>
  <cp:lastModifiedBy>Jason Sammon</cp:lastModifiedBy>
  <cp:revision>9</cp:revision>
  <dcterms:created xsi:type="dcterms:W3CDTF">2024-09-09T14:17:17Z</dcterms:created>
  <dcterms:modified xsi:type="dcterms:W3CDTF">2024-09-29T15:38:58Z</dcterms:modified>
</cp:coreProperties>
</file>