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Robot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de409b09b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de409b09b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de409b09b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de409b09b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2e1da84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2e1da84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2e1da84d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2e1da84d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2e1da84d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2e1da84d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2e1da84d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2e1da84d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2e1da84d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2e1da84d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2e1da84d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2e1da84d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2e1da84d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2e1da84d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42e1da84d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42e1da84d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2e1da84d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42e1da84d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de409b09b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de409b09b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de409b09b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de409b09b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de409b09b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de409b09b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de409b09b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de409b09b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de409b09b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de409b09b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de409b09b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de409b09b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de409b09b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de409b09b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de409b09b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de409b09b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drive.google.com/drive/folders/19Q7BpuhZXsfspw6pOxFun-QpiMf4WcNW?usp=sharing" TargetMode="External"/><Relationship Id="rId4" Type="http://schemas.openxmlformats.org/officeDocument/2006/relationships/hyperlink" Target="https://www.kaggle.com/datasets/mysarahmadbhat/airline-passenger-satisfaction" TargetMode="External"/><Relationship Id="rId5" Type="http://schemas.openxmlformats.org/officeDocument/2006/relationships/hyperlink" Target="https://colab.research.google.com/drive/1tcJpkSC81Lv4kGhCx74AJah7mN-_RY2I?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47475" y="1089125"/>
            <a:ext cx="7681800" cy="2777400"/>
          </a:xfrm>
          <a:prstGeom prst="rect">
            <a:avLst/>
          </a:prstGeom>
        </p:spPr>
        <p:txBody>
          <a:bodyPr anchorCtr="0" anchor="ctr" bIns="91425" lIns="91425" spcFirstLastPara="1" rIns="91425" wrap="square" tIns="91425">
            <a:spAutoFit/>
          </a:bodyPr>
          <a:lstStyle/>
          <a:p>
            <a:pPr indent="0" lvl="0" marL="0" rtl="0" algn="ctr">
              <a:lnSpc>
                <a:spcPct val="115000"/>
              </a:lnSpc>
              <a:spcBef>
                <a:spcPts val="900"/>
              </a:spcBef>
              <a:spcAft>
                <a:spcPts val="0"/>
              </a:spcAft>
              <a:buClr>
                <a:schemeClr val="dk1"/>
              </a:buClr>
              <a:buSzPts val="1100"/>
              <a:buFont typeface="Arial"/>
              <a:buNone/>
            </a:pPr>
            <a:r>
              <a:rPr b="1" lang="ru" sz="2194">
                <a:highlight>
                  <a:srgbClr val="FFFFFF"/>
                </a:highlight>
                <a:latin typeface="Roboto"/>
                <a:ea typeface="Roboto"/>
                <a:cs typeface="Roboto"/>
                <a:sym typeface="Roboto"/>
              </a:rPr>
              <a:t>Анализ удовлетворенности пассажиров авиакомпании (поиск инсайтов, составление рекомендаций стейкхолдерам, построение модели классификации удовлетворенности и лояльности пассажиров)</a:t>
            </a:r>
            <a:endParaRPr b="1" sz="2194">
              <a:highlight>
                <a:srgbClr val="FFFFFF"/>
              </a:highlight>
              <a:latin typeface="Roboto"/>
              <a:ea typeface="Roboto"/>
              <a:cs typeface="Roboto"/>
              <a:sym typeface="Roboto"/>
            </a:endParaRPr>
          </a:p>
          <a:p>
            <a:pPr indent="0" lvl="0" marL="0" rtl="0" algn="ctr">
              <a:spcBef>
                <a:spcPts val="900"/>
              </a:spcBef>
              <a:spcAft>
                <a:spcPts val="0"/>
              </a:spcAft>
              <a:buNone/>
            </a:pPr>
            <a:r>
              <a:rPr lang="ru" sz="1200" u="sng">
                <a:solidFill>
                  <a:schemeClr val="hlink"/>
                </a:solidFill>
                <a:highlight>
                  <a:srgbClr val="FFFFFF"/>
                </a:highlight>
                <a:latin typeface="Roboto"/>
                <a:ea typeface="Roboto"/>
                <a:cs typeface="Roboto"/>
                <a:sym typeface="Roboto"/>
                <a:hlinkClick r:id="rId3"/>
              </a:rPr>
              <a:t>Набор данных</a:t>
            </a:r>
            <a:r>
              <a:rPr lang="ru" sz="1200">
                <a:solidFill>
                  <a:srgbClr val="212121"/>
                </a:solidFill>
                <a:highlight>
                  <a:srgbClr val="FFFFFF"/>
                </a:highlight>
                <a:latin typeface="Roboto"/>
                <a:ea typeface="Roboto"/>
                <a:cs typeface="Roboto"/>
                <a:sym typeface="Roboto"/>
              </a:rPr>
              <a:t>, используемый в проекте, является общедоступным и получен с сайта </a:t>
            </a:r>
            <a:r>
              <a:rPr lang="ru" sz="1200" u="sng">
                <a:solidFill>
                  <a:schemeClr val="hlink"/>
                </a:solidFill>
                <a:highlight>
                  <a:srgbClr val="FFFFFF"/>
                </a:highlight>
                <a:latin typeface="Roboto"/>
                <a:ea typeface="Roboto"/>
                <a:cs typeface="Roboto"/>
                <a:sym typeface="Roboto"/>
                <a:hlinkClick r:id="rId4"/>
              </a:rPr>
              <a:t>kaggle.com</a:t>
            </a:r>
            <a:endParaRPr/>
          </a:p>
          <a:p>
            <a:pPr indent="0" lvl="0" marL="0" rtl="0" algn="ctr">
              <a:spcBef>
                <a:spcPts val="0"/>
              </a:spcBef>
              <a:spcAft>
                <a:spcPts val="0"/>
              </a:spcAft>
              <a:buNone/>
            </a:pPr>
            <a:r>
              <a:t/>
            </a:r>
            <a:endParaRPr sz="1200"/>
          </a:p>
          <a:p>
            <a:pPr indent="0" lvl="0" marL="0" rtl="0" algn="ctr">
              <a:spcBef>
                <a:spcPts val="0"/>
              </a:spcBef>
              <a:spcAft>
                <a:spcPts val="0"/>
              </a:spcAft>
              <a:buNone/>
            </a:pPr>
            <a:r>
              <a:rPr lang="ru" sz="1200">
                <a:solidFill>
                  <a:srgbClr val="212121"/>
                </a:solidFill>
                <a:highlight>
                  <a:srgbClr val="FFFFFF"/>
                </a:highlight>
                <a:latin typeface="Roboto"/>
                <a:ea typeface="Roboto"/>
                <a:cs typeface="Roboto"/>
                <a:sym typeface="Roboto"/>
              </a:rPr>
              <a:t>Анализ проводился</a:t>
            </a:r>
            <a:r>
              <a:rPr lang="ru" sz="1200"/>
              <a:t> </a:t>
            </a:r>
            <a:r>
              <a:rPr lang="ru" sz="1200">
                <a:solidFill>
                  <a:srgbClr val="212121"/>
                </a:solidFill>
                <a:highlight>
                  <a:srgbClr val="FFFFFF"/>
                </a:highlight>
                <a:latin typeface="Roboto"/>
                <a:ea typeface="Roboto"/>
                <a:cs typeface="Roboto"/>
                <a:sym typeface="Roboto"/>
              </a:rPr>
              <a:t>с использованием Python и библиотек в </a:t>
            </a:r>
            <a:r>
              <a:rPr lang="ru" sz="1200" u="sng">
                <a:solidFill>
                  <a:schemeClr val="hlink"/>
                </a:solidFill>
                <a:highlight>
                  <a:srgbClr val="FFFFFF"/>
                </a:highlight>
                <a:latin typeface="Roboto"/>
                <a:ea typeface="Roboto"/>
                <a:cs typeface="Roboto"/>
                <a:sym typeface="Roboto"/>
                <a:hlinkClick r:id="rId5"/>
              </a:rPr>
              <a:t>collab notebook</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63" name="Google Shape;63;p13"/>
          <p:cNvSpPr txBox="1"/>
          <p:nvPr/>
        </p:nvSpPr>
        <p:spPr>
          <a:xfrm>
            <a:off x="710450" y="3692950"/>
            <a:ext cx="8022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Автор:  Павличенкова Ольга</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Программа обучения: “Аналитик данных с нуля до middle”</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Поток: DAU-14</a:t>
            </a:r>
            <a:endParaRPr sz="1200">
              <a:solidFill>
                <a:srgbClr val="212121"/>
              </a:solidFill>
              <a:highlight>
                <a:srgbClr val="FFFFFF"/>
              </a:highlight>
              <a:latin typeface="Roboto"/>
              <a:ea typeface="Roboto"/>
              <a:cs typeface="Roboto"/>
              <a:sym typeface="Roboto"/>
            </a:endParaRPr>
          </a:p>
        </p:txBody>
      </p:sp>
      <p:sp>
        <p:nvSpPr>
          <p:cNvPr id="64" name="Google Shape;64;p13"/>
          <p:cNvSpPr txBox="1"/>
          <p:nvPr/>
        </p:nvSpPr>
        <p:spPr>
          <a:xfrm>
            <a:off x="2354275" y="4373825"/>
            <a:ext cx="3961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solidFill>
                  <a:srgbClr val="212121"/>
                </a:solidFill>
                <a:highlight>
                  <a:srgbClr val="FFFFFF"/>
                </a:highlight>
                <a:latin typeface="Roboto"/>
                <a:ea typeface="Roboto"/>
                <a:cs typeface="Roboto"/>
                <a:sym typeface="Roboto"/>
              </a:rPr>
              <a:t>2022г.</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1376525" y="193100"/>
            <a:ext cx="6001800" cy="3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ru" sz="1200"/>
              <a:t>Углубленный анализ удовлетворенности пассажиров</a:t>
            </a:r>
            <a:endParaRPr b="1" sz="1200"/>
          </a:p>
        </p:txBody>
      </p:sp>
      <p:sp>
        <p:nvSpPr>
          <p:cNvPr id="132" name="Google Shape;132;p22"/>
          <p:cNvSpPr txBox="1"/>
          <p:nvPr/>
        </p:nvSpPr>
        <p:spPr>
          <a:xfrm>
            <a:off x="754875" y="5774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Больше всего недовольных в эконом-классе.</a:t>
            </a:r>
            <a:endParaRPr/>
          </a:p>
        </p:txBody>
      </p:sp>
      <p:pic>
        <p:nvPicPr>
          <p:cNvPr id="133" name="Google Shape;133;p22"/>
          <p:cNvPicPr preferRelativeResize="0"/>
          <p:nvPr/>
        </p:nvPicPr>
        <p:blipFill>
          <a:blip r:embed="rId3">
            <a:alphaModFix/>
          </a:blip>
          <a:stretch>
            <a:fillRect/>
          </a:stretch>
        </p:blipFill>
        <p:spPr>
          <a:xfrm>
            <a:off x="4699450" y="1258225"/>
            <a:ext cx="3833700" cy="1383825"/>
          </a:xfrm>
          <a:prstGeom prst="rect">
            <a:avLst/>
          </a:prstGeom>
          <a:noFill/>
          <a:ln>
            <a:noFill/>
          </a:ln>
        </p:spPr>
      </p:pic>
      <p:sp>
        <p:nvSpPr>
          <p:cNvPr id="134" name="Google Shape;134;p22"/>
          <p:cNvSpPr txBox="1"/>
          <p:nvPr/>
        </p:nvSpPr>
        <p:spPr>
          <a:xfrm>
            <a:off x="4572000" y="577400"/>
            <a:ext cx="3897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Независимо от пола пассажира неудовлетворенных пассажиров больше</a:t>
            </a:r>
            <a:endParaRPr/>
          </a:p>
        </p:txBody>
      </p:sp>
      <p:pic>
        <p:nvPicPr>
          <p:cNvPr id="135" name="Google Shape;135;p22"/>
          <p:cNvPicPr preferRelativeResize="0"/>
          <p:nvPr/>
        </p:nvPicPr>
        <p:blipFill>
          <a:blip r:embed="rId4">
            <a:alphaModFix/>
          </a:blip>
          <a:stretch>
            <a:fillRect/>
          </a:stretch>
        </p:blipFill>
        <p:spPr>
          <a:xfrm>
            <a:off x="666875" y="3342775"/>
            <a:ext cx="3000000" cy="1271000"/>
          </a:xfrm>
          <a:prstGeom prst="rect">
            <a:avLst/>
          </a:prstGeom>
          <a:noFill/>
          <a:ln>
            <a:noFill/>
          </a:ln>
        </p:spPr>
      </p:pic>
      <p:sp>
        <p:nvSpPr>
          <p:cNvPr id="136" name="Google Shape;136;p22"/>
          <p:cNvSpPr txBox="1"/>
          <p:nvPr/>
        </p:nvSpPr>
        <p:spPr>
          <a:xfrm>
            <a:off x="666875" y="2859863"/>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С</a:t>
            </a:r>
            <a:r>
              <a:rPr lang="ru" sz="1200">
                <a:solidFill>
                  <a:srgbClr val="212121"/>
                </a:solidFill>
                <a:highlight>
                  <a:srgbClr val="FFFFFF"/>
                </a:highlight>
                <a:latin typeface="Roboto"/>
                <a:ea typeface="Roboto"/>
                <a:cs typeface="Roboto"/>
                <a:sym typeface="Roboto"/>
              </a:rPr>
              <a:t>реди личных поездок в основном пассажиры не удовлетворены.</a:t>
            </a:r>
            <a:endParaRPr/>
          </a:p>
        </p:txBody>
      </p:sp>
      <p:pic>
        <p:nvPicPr>
          <p:cNvPr id="137" name="Google Shape;137;p22"/>
          <p:cNvPicPr preferRelativeResize="0"/>
          <p:nvPr/>
        </p:nvPicPr>
        <p:blipFill>
          <a:blip r:embed="rId5">
            <a:alphaModFix/>
          </a:blip>
          <a:stretch>
            <a:fillRect/>
          </a:stretch>
        </p:blipFill>
        <p:spPr>
          <a:xfrm>
            <a:off x="4699450" y="3401675"/>
            <a:ext cx="3833701" cy="1248021"/>
          </a:xfrm>
          <a:prstGeom prst="rect">
            <a:avLst/>
          </a:prstGeom>
          <a:noFill/>
          <a:ln>
            <a:noFill/>
          </a:ln>
        </p:spPr>
      </p:pic>
      <p:sp>
        <p:nvSpPr>
          <p:cNvPr id="138" name="Google Shape;138;p22"/>
          <p:cNvSpPr txBox="1"/>
          <p:nvPr/>
        </p:nvSpPr>
        <p:spPr>
          <a:xfrm>
            <a:off x="4699450" y="2716425"/>
            <a:ext cx="3833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Н</a:t>
            </a:r>
            <a:r>
              <a:rPr lang="ru" sz="1200">
                <a:solidFill>
                  <a:srgbClr val="212121"/>
                </a:solidFill>
                <a:highlight>
                  <a:srgbClr val="FFFFFF"/>
                </a:highlight>
                <a:latin typeface="Roboto"/>
                <a:ea typeface="Roboto"/>
                <a:cs typeface="Roboto"/>
                <a:sym typeface="Roboto"/>
              </a:rPr>
              <a:t>овые клиенты больше не удовлетворены, но даже среди лояльных клиентов половина не удовлетворена услугами</a:t>
            </a:r>
            <a:endParaRPr/>
          </a:p>
        </p:txBody>
      </p:sp>
      <p:cxnSp>
        <p:nvCxnSpPr>
          <p:cNvPr id="139" name="Google Shape;139;p22"/>
          <p:cNvCxnSpPr/>
          <p:nvPr/>
        </p:nvCxnSpPr>
        <p:spPr>
          <a:xfrm flipH="1" rot="10800000">
            <a:off x="505350" y="2732513"/>
            <a:ext cx="8133300" cy="369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22"/>
          <p:cNvCxnSpPr>
            <a:stCxn id="131" idx="2"/>
          </p:cNvCxnSpPr>
          <p:nvPr/>
        </p:nvCxnSpPr>
        <p:spPr>
          <a:xfrm flipH="1">
            <a:off x="4341425" y="577400"/>
            <a:ext cx="36000" cy="4551300"/>
          </a:xfrm>
          <a:prstGeom prst="straightConnector1">
            <a:avLst/>
          </a:prstGeom>
          <a:noFill/>
          <a:ln cap="flat" cmpd="sng" w="9525">
            <a:solidFill>
              <a:schemeClr val="dk2"/>
            </a:solidFill>
            <a:prstDash val="solid"/>
            <a:round/>
            <a:headEnd len="med" w="med" type="none"/>
            <a:tailEnd len="med" w="med" type="none"/>
          </a:ln>
        </p:spPr>
      </p:cxnSp>
      <p:pic>
        <p:nvPicPr>
          <p:cNvPr id="141" name="Google Shape;141;p22"/>
          <p:cNvPicPr preferRelativeResize="0"/>
          <p:nvPr/>
        </p:nvPicPr>
        <p:blipFill>
          <a:blip r:embed="rId6">
            <a:alphaModFix/>
          </a:blip>
          <a:stretch>
            <a:fillRect/>
          </a:stretch>
        </p:blipFill>
        <p:spPr>
          <a:xfrm>
            <a:off x="533675" y="1039650"/>
            <a:ext cx="3521925" cy="1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55300" y="104300"/>
            <a:ext cx="7596600" cy="49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ru" sz="1200"/>
              <a:t>Развернутый анализ оценок пассажиров</a:t>
            </a:r>
            <a:endParaRPr b="1" sz="1200"/>
          </a:p>
        </p:txBody>
      </p:sp>
      <p:pic>
        <p:nvPicPr>
          <p:cNvPr id="147" name="Google Shape;147;p23"/>
          <p:cNvPicPr preferRelativeResize="0"/>
          <p:nvPr/>
        </p:nvPicPr>
        <p:blipFill>
          <a:blip r:embed="rId3">
            <a:alphaModFix/>
          </a:blip>
          <a:stretch>
            <a:fillRect/>
          </a:stretch>
        </p:blipFill>
        <p:spPr>
          <a:xfrm>
            <a:off x="655300" y="1418200"/>
            <a:ext cx="3983300" cy="2992750"/>
          </a:xfrm>
          <a:prstGeom prst="rect">
            <a:avLst/>
          </a:prstGeom>
          <a:noFill/>
          <a:ln>
            <a:noFill/>
          </a:ln>
        </p:spPr>
      </p:pic>
      <p:sp>
        <p:nvSpPr>
          <p:cNvPr id="148" name="Google Shape;148;p23"/>
          <p:cNvSpPr txBox="1"/>
          <p:nvPr/>
        </p:nvSpPr>
        <p:spPr>
          <a:xfrm>
            <a:off x="707175" y="480100"/>
            <a:ext cx="4095900" cy="104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lang="ru" sz="1100">
                <a:solidFill>
                  <a:srgbClr val="212121"/>
                </a:solidFill>
                <a:highlight>
                  <a:srgbClr val="FFFFFF"/>
                </a:highlight>
                <a:latin typeface="Roboto"/>
                <a:ea typeface="Roboto"/>
                <a:cs typeface="Roboto"/>
                <a:sym typeface="Roboto"/>
              </a:rPr>
              <a:t>Лояльным клиентам нравится комфорт сидений, сервис на борту и обработка багажа.Новым клиентам также нравится сервис на борту и обработка багажа.</a:t>
            </a:r>
            <a:endParaRPr sz="11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latin typeface="Open Sans"/>
              <a:ea typeface="Open Sans"/>
              <a:cs typeface="Open Sans"/>
              <a:sym typeface="Open Sans"/>
            </a:endParaRPr>
          </a:p>
        </p:txBody>
      </p:sp>
      <p:pic>
        <p:nvPicPr>
          <p:cNvPr id="149" name="Google Shape;149;p23"/>
          <p:cNvPicPr preferRelativeResize="0"/>
          <p:nvPr/>
        </p:nvPicPr>
        <p:blipFill>
          <a:blip r:embed="rId4">
            <a:alphaModFix/>
          </a:blip>
          <a:stretch>
            <a:fillRect/>
          </a:stretch>
        </p:blipFill>
        <p:spPr>
          <a:xfrm>
            <a:off x="4780875" y="1351575"/>
            <a:ext cx="3925451" cy="3330701"/>
          </a:xfrm>
          <a:prstGeom prst="rect">
            <a:avLst/>
          </a:prstGeom>
          <a:noFill/>
          <a:ln>
            <a:noFill/>
          </a:ln>
        </p:spPr>
      </p:pic>
      <p:sp>
        <p:nvSpPr>
          <p:cNvPr id="150" name="Google Shape;150;p23"/>
          <p:cNvSpPr txBox="1"/>
          <p:nvPr/>
        </p:nvSpPr>
        <p:spPr>
          <a:xfrm>
            <a:off x="4958150" y="480100"/>
            <a:ext cx="36786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lang="ru" sz="1100">
                <a:solidFill>
                  <a:srgbClr val="212121"/>
                </a:solidFill>
                <a:highlight>
                  <a:srgbClr val="FFFFFF"/>
                </a:highlight>
                <a:latin typeface="Roboto"/>
                <a:ea typeface="Roboto"/>
                <a:cs typeface="Roboto"/>
                <a:sym typeface="Roboto"/>
              </a:rPr>
              <a:t>Н</a:t>
            </a:r>
            <a:r>
              <a:rPr lang="ru" sz="1100">
                <a:solidFill>
                  <a:srgbClr val="212121"/>
                </a:solidFill>
                <a:highlight>
                  <a:srgbClr val="FFFFFF"/>
                </a:highlight>
                <a:latin typeface="Roboto"/>
                <a:ea typeface="Roboto"/>
                <a:cs typeface="Roboto"/>
                <a:sym typeface="Roboto"/>
              </a:rPr>
              <a:t>еудовлетворенные пассажиры жалуются на Wifi в полете. А удовлетворенные пассажиры довольны всем, кроме задержек, онлайн-бронирования, расположения ворот и также уровнем Wifi в полете.</a:t>
            </a:r>
            <a:endParaRPr sz="1100">
              <a:solidFill>
                <a:srgbClr val="212121"/>
              </a:solidFill>
              <a:highlight>
                <a:srgbClr val="FFFFFF"/>
              </a:highlight>
              <a:latin typeface="Roboto"/>
              <a:ea typeface="Roboto"/>
              <a:cs typeface="Roboto"/>
              <a:sym typeface="Roboto"/>
            </a:endParaRPr>
          </a:p>
        </p:txBody>
      </p:sp>
      <p:cxnSp>
        <p:nvCxnSpPr>
          <p:cNvPr id="151" name="Google Shape;151;p23"/>
          <p:cNvCxnSpPr/>
          <p:nvPr/>
        </p:nvCxnSpPr>
        <p:spPr>
          <a:xfrm>
            <a:off x="4780875" y="784475"/>
            <a:ext cx="22200" cy="4033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677500" y="511325"/>
            <a:ext cx="7596600" cy="42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ru" sz="1200"/>
              <a:t>Распределение оценок по видам услуг в целом пассажирам</a:t>
            </a:r>
            <a:endParaRPr b="1" sz="1200"/>
          </a:p>
        </p:txBody>
      </p:sp>
      <p:pic>
        <p:nvPicPr>
          <p:cNvPr id="157" name="Google Shape;157;p24"/>
          <p:cNvPicPr preferRelativeResize="0"/>
          <p:nvPr/>
        </p:nvPicPr>
        <p:blipFill>
          <a:blip r:embed="rId3">
            <a:alphaModFix/>
          </a:blip>
          <a:stretch>
            <a:fillRect/>
          </a:stretch>
        </p:blipFill>
        <p:spPr>
          <a:xfrm>
            <a:off x="568200" y="932525"/>
            <a:ext cx="8007601" cy="2175775"/>
          </a:xfrm>
          <a:prstGeom prst="rect">
            <a:avLst/>
          </a:prstGeom>
          <a:noFill/>
          <a:ln>
            <a:noFill/>
          </a:ln>
        </p:spPr>
      </p:pic>
      <p:sp>
        <p:nvSpPr>
          <p:cNvPr id="158" name="Google Shape;158;p24"/>
          <p:cNvSpPr txBox="1"/>
          <p:nvPr/>
        </p:nvSpPr>
        <p:spPr>
          <a:xfrm>
            <a:off x="636450" y="3219300"/>
            <a:ext cx="8007600" cy="14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В целом по пассажирам видим, что с сервисом на борту и обработкой багажа все хорошо. Разброс значений комфорта сидений скорей всего связан с классом перелета.</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Компании стоит поработать над удобством онлайн-бронирования, чтобы повысить медианную оценку.</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Что касается задержек, расположения ворот: есть ли возможность улучшить качество этих услуг?</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ru" sz="1200">
                <a:solidFill>
                  <a:srgbClr val="212121"/>
                </a:solidFill>
                <a:highlight>
                  <a:srgbClr val="FFFFFF"/>
                </a:highlight>
                <a:latin typeface="Roboto"/>
                <a:ea typeface="Roboto"/>
                <a:cs typeface="Roboto"/>
                <a:sym typeface="Roboto"/>
              </a:rPr>
              <a:t>В полете улучшить качество услуг по чистоте и питанию/напиткам.</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605125" y="363300"/>
            <a:ext cx="7596600" cy="42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ru" sz="1200"/>
              <a:t>Распределение оценок по видам услуг в среди удовлетворенных и неудовлетворенных пассажиров</a:t>
            </a:r>
            <a:endParaRPr b="1" sz="1200"/>
          </a:p>
        </p:txBody>
      </p:sp>
      <p:sp>
        <p:nvSpPr>
          <p:cNvPr id="164" name="Google Shape;164;p25"/>
          <p:cNvSpPr txBox="1"/>
          <p:nvPr/>
        </p:nvSpPr>
        <p:spPr>
          <a:xfrm>
            <a:off x="629050" y="2849275"/>
            <a:ext cx="8007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t/>
            </a:r>
            <a:endParaRPr sz="1200">
              <a:solidFill>
                <a:srgbClr val="212121"/>
              </a:solidFill>
              <a:highlight>
                <a:srgbClr val="FFFFFF"/>
              </a:highlight>
              <a:latin typeface="Roboto"/>
              <a:ea typeface="Roboto"/>
              <a:cs typeface="Roboto"/>
              <a:sym typeface="Roboto"/>
            </a:endParaRPr>
          </a:p>
        </p:txBody>
      </p:sp>
      <p:pic>
        <p:nvPicPr>
          <p:cNvPr id="165" name="Google Shape;165;p25"/>
          <p:cNvPicPr preferRelativeResize="0"/>
          <p:nvPr/>
        </p:nvPicPr>
        <p:blipFill>
          <a:blip r:embed="rId3">
            <a:alphaModFix/>
          </a:blip>
          <a:stretch>
            <a:fillRect/>
          </a:stretch>
        </p:blipFill>
        <p:spPr>
          <a:xfrm>
            <a:off x="1119738" y="909925"/>
            <a:ext cx="6567361" cy="2413401"/>
          </a:xfrm>
          <a:prstGeom prst="rect">
            <a:avLst/>
          </a:prstGeom>
          <a:noFill/>
          <a:ln>
            <a:noFill/>
          </a:ln>
        </p:spPr>
      </p:pic>
      <p:sp>
        <p:nvSpPr>
          <p:cNvPr id="166" name="Google Shape;166;p25"/>
          <p:cNvSpPr txBox="1"/>
          <p:nvPr/>
        </p:nvSpPr>
        <p:spPr>
          <a:xfrm>
            <a:off x="679150" y="3285925"/>
            <a:ext cx="79074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Есть выбросы низких оценок(1 и 2) по услуге онлайн-бординга, комфорта сиденья, сервиса в полете, развлечений и обработки багажа среди удовлетворенных пассажиров.</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Однако высоко оценивается большинство остальных услуг, кроме задержек рейса, удобства брони и расположения ворот.</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ru" sz="1200">
                <a:solidFill>
                  <a:srgbClr val="212121"/>
                </a:solidFill>
                <a:highlight>
                  <a:srgbClr val="FFFFFF"/>
                </a:highlight>
                <a:latin typeface="Roboto"/>
                <a:ea typeface="Roboto"/>
                <a:cs typeface="Roboto"/>
                <a:sym typeface="Roboto"/>
              </a:rPr>
              <a:t>Нейтральным пассажирам больше всего не нравится бронирование, онлайн-бординг и wifi на борту.</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36675" y="526125"/>
            <a:ext cx="7596600" cy="3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ru" sz="1200"/>
              <a:t>Таблица медианных оценок пассажиров. Выводы.</a:t>
            </a:r>
            <a:endParaRPr b="1" sz="1200"/>
          </a:p>
        </p:txBody>
      </p:sp>
      <p:pic>
        <p:nvPicPr>
          <p:cNvPr id="172" name="Google Shape;172;p26"/>
          <p:cNvPicPr preferRelativeResize="0"/>
          <p:nvPr/>
        </p:nvPicPr>
        <p:blipFill>
          <a:blip r:embed="rId3">
            <a:alphaModFix/>
          </a:blip>
          <a:stretch>
            <a:fillRect/>
          </a:stretch>
        </p:blipFill>
        <p:spPr>
          <a:xfrm>
            <a:off x="700050" y="1035600"/>
            <a:ext cx="3493366" cy="3537400"/>
          </a:xfrm>
          <a:prstGeom prst="rect">
            <a:avLst/>
          </a:prstGeom>
          <a:noFill/>
          <a:ln>
            <a:noFill/>
          </a:ln>
        </p:spPr>
      </p:pic>
      <p:sp>
        <p:nvSpPr>
          <p:cNvPr id="173" name="Google Shape;173;p26"/>
          <p:cNvSpPr txBox="1"/>
          <p:nvPr/>
        </p:nvSpPr>
        <p:spPr>
          <a:xfrm>
            <a:off x="4225800" y="1035600"/>
            <a:ext cx="4277700" cy="307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Подтверждаются предыдущие исследования: необходимо работать с задержками рейсов, удобством бронирования, регистрации на рейс, расположением ворот, чистотой в полете, питанием/напитками в полете, wifi в полете .</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Из этого набора плохих медианных оценок компания может повлиять на систему бронирования и регистрации на рейс, доработав сайт,приложение авиакомпании.Улучшить качество оказания услуг регистрации на рейс в аэропортах.</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ru" sz="1200">
                <a:solidFill>
                  <a:srgbClr val="212121"/>
                </a:solidFill>
                <a:highlight>
                  <a:srgbClr val="FFFFFF"/>
                </a:highlight>
                <a:latin typeface="Roboto"/>
                <a:ea typeface="Roboto"/>
                <a:cs typeface="Roboto"/>
                <a:sym typeface="Roboto"/>
              </a:rPr>
              <a:t>Кроме того, в силах авиакомпании добиться чистоты в полете и улучшения сервиса по питанию и напиткам на борту.</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300" y="873975"/>
            <a:ext cx="7596600" cy="39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ru" sz="1380">
                <a:solidFill>
                  <a:srgbClr val="212121"/>
                </a:solidFill>
                <a:highlight>
                  <a:srgbClr val="FFFFFF"/>
                </a:highlight>
                <a:latin typeface="Roboto"/>
                <a:ea typeface="Roboto"/>
                <a:cs typeface="Roboto"/>
                <a:sym typeface="Roboto"/>
              </a:rPr>
              <a:t>Гипотеза : лояльность пассажиров и их удовлетворенность (и наоборот) скорее всего связаны друг с другом.</a:t>
            </a:r>
            <a:endParaRPr b="1" sz="1380"/>
          </a:p>
        </p:txBody>
      </p:sp>
      <p:pic>
        <p:nvPicPr>
          <p:cNvPr id="179" name="Google Shape;179;p27"/>
          <p:cNvPicPr preferRelativeResize="0"/>
          <p:nvPr/>
        </p:nvPicPr>
        <p:blipFill>
          <a:blip r:embed="rId3">
            <a:alphaModFix/>
          </a:blip>
          <a:stretch>
            <a:fillRect/>
          </a:stretch>
        </p:blipFill>
        <p:spPr>
          <a:xfrm>
            <a:off x="2587225" y="1721275"/>
            <a:ext cx="3267075" cy="1095375"/>
          </a:xfrm>
          <a:prstGeom prst="rect">
            <a:avLst/>
          </a:prstGeom>
          <a:noFill/>
          <a:ln>
            <a:noFill/>
          </a:ln>
        </p:spPr>
      </p:pic>
      <p:sp>
        <p:nvSpPr>
          <p:cNvPr id="180" name="Google Shape;180;p27"/>
          <p:cNvSpPr txBox="1"/>
          <p:nvPr/>
        </p:nvSpPr>
        <p:spPr>
          <a:xfrm>
            <a:off x="1058300" y="3493150"/>
            <a:ext cx="748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Как показал критерий корреляции, это не так. Нет сильной связи между удовлетворением и лояльностью пассажиров.</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877325" y="563125"/>
            <a:ext cx="7596600" cy="3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ru" sz="1280"/>
              <a:t>Построение модели для классификации пассажиров по типу удовлетворения на основании поставленных оценок по видам услуг</a:t>
            </a:r>
            <a:endParaRPr b="1" sz="1280"/>
          </a:p>
        </p:txBody>
      </p:sp>
      <p:sp>
        <p:nvSpPr>
          <p:cNvPr id="186" name="Google Shape;186;p28"/>
          <p:cNvSpPr txBox="1"/>
          <p:nvPr/>
        </p:nvSpPr>
        <p:spPr>
          <a:xfrm>
            <a:off x="877325" y="947425"/>
            <a:ext cx="4262700" cy="36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180">
                <a:solidFill>
                  <a:schemeClr val="dk1"/>
                </a:solidFill>
                <a:latin typeface="Economica"/>
                <a:ea typeface="Economica"/>
                <a:cs typeface="Economica"/>
                <a:sym typeface="Economica"/>
              </a:rPr>
              <a:t>Проверка оценок на корреляцию</a:t>
            </a:r>
            <a:endParaRPr b="1" sz="1180">
              <a:solidFill>
                <a:schemeClr val="dk1"/>
              </a:solidFill>
              <a:latin typeface="Economica"/>
              <a:ea typeface="Economica"/>
              <a:cs typeface="Economica"/>
              <a:sym typeface="Economica"/>
            </a:endParaRPr>
          </a:p>
        </p:txBody>
      </p:sp>
      <p:pic>
        <p:nvPicPr>
          <p:cNvPr id="187" name="Google Shape;187;p28"/>
          <p:cNvPicPr preferRelativeResize="0"/>
          <p:nvPr/>
        </p:nvPicPr>
        <p:blipFill>
          <a:blip r:embed="rId3">
            <a:alphaModFix/>
          </a:blip>
          <a:stretch>
            <a:fillRect/>
          </a:stretch>
        </p:blipFill>
        <p:spPr>
          <a:xfrm>
            <a:off x="685250" y="1272175"/>
            <a:ext cx="4162884" cy="3344499"/>
          </a:xfrm>
          <a:prstGeom prst="rect">
            <a:avLst/>
          </a:prstGeom>
          <a:noFill/>
          <a:ln>
            <a:noFill/>
          </a:ln>
        </p:spPr>
      </p:pic>
      <p:sp>
        <p:nvSpPr>
          <p:cNvPr id="188" name="Google Shape;188;p28"/>
          <p:cNvSpPr txBox="1"/>
          <p:nvPr/>
        </p:nvSpPr>
        <p:spPr>
          <a:xfrm>
            <a:off x="4943700" y="187977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Отбросим оценки</a:t>
            </a:r>
            <a:r>
              <a:rPr lang="ru" sz="1200">
                <a:solidFill>
                  <a:srgbClr val="212121"/>
                </a:solidFill>
                <a:highlight>
                  <a:srgbClr val="FFFFFF"/>
                </a:highlight>
                <a:latin typeface="Roboto"/>
                <a:ea typeface="Roboto"/>
                <a:cs typeface="Roboto"/>
                <a:sym typeface="Roboto"/>
              </a:rPr>
              <a:t> комфорта сидений, развлечения на борту и уровень wifi на борту, т.к. наблюдается их достаточно сильная корреляция с другими признаками и компания не может на них влиять, поскольку качество этих услуг зависит от вида самолета.</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1165950" y="684950"/>
            <a:ext cx="3141300" cy="911100"/>
          </a:xfrm>
          <a:prstGeom prst="rect">
            <a:avLst/>
          </a:prstGeom>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ru" sz="1180"/>
              <a:t>Модель линейного дискриминантного анализа построена, обучена и выдала результат с точностью 82,26%</a:t>
            </a:r>
            <a:endParaRPr b="1" sz="1180"/>
          </a:p>
          <a:p>
            <a:pPr indent="0" lvl="0" marL="0" marR="0" rtl="0" algn="ctr">
              <a:lnSpc>
                <a:spcPct val="100000"/>
              </a:lnSpc>
              <a:spcBef>
                <a:spcPts val="0"/>
              </a:spcBef>
              <a:spcAft>
                <a:spcPts val="0"/>
              </a:spcAft>
              <a:buNone/>
            </a:pPr>
            <a:r>
              <a:t/>
            </a:r>
            <a:endParaRPr b="1" sz="1180"/>
          </a:p>
        </p:txBody>
      </p:sp>
      <p:sp>
        <p:nvSpPr>
          <p:cNvPr id="194" name="Google Shape;194;p29"/>
          <p:cNvSpPr txBox="1"/>
          <p:nvPr/>
        </p:nvSpPr>
        <p:spPr>
          <a:xfrm>
            <a:off x="2294225" y="259025"/>
            <a:ext cx="42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a:solidFill>
                  <a:schemeClr val="dk1"/>
                </a:solidFill>
                <a:latin typeface="Economica"/>
                <a:ea typeface="Economica"/>
                <a:cs typeface="Economica"/>
                <a:sym typeface="Economica"/>
              </a:rPr>
              <a:t>Построение моделей</a:t>
            </a:r>
            <a:endParaRPr b="1">
              <a:latin typeface="Open Sans"/>
              <a:ea typeface="Open Sans"/>
              <a:cs typeface="Open Sans"/>
              <a:sym typeface="Open Sans"/>
            </a:endParaRPr>
          </a:p>
        </p:txBody>
      </p:sp>
      <p:pic>
        <p:nvPicPr>
          <p:cNvPr id="195" name="Google Shape;195;p29"/>
          <p:cNvPicPr preferRelativeResize="0"/>
          <p:nvPr/>
        </p:nvPicPr>
        <p:blipFill>
          <a:blip r:embed="rId3">
            <a:alphaModFix/>
          </a:blip>
          <a:stretch>
            <a:fillRect/>
          </a:stretch>
        </p:blipFill>
        <p:spPr>
          <a:xfrm>
            <a:off x="858475" y="1376700"/>
            <a:ext cx="3404351" cy="2839700"/>
          </a:xfrm>
          <a:prstGeom prst="rect">
            <a:avLst/>
          </a:prstGeom>
          <a:noFill/>
          <a:ln>
            <a:noFill/>
          </a:ln>
        </p:spPr>
      </p:pic>
      <p:sp>
        <p:nvSpPr>
          <p:cNvPr id="196" name="Google Shape;196;p29"/>
          <p:cNvSpPr txBox="1"/>
          <p:nvPr/>
        </p:nvSpPr>
        <p:spPr>
          <a:xfrm>
            <a:off x="4572000" y="725850"/>
            <a:ext cx="3000000" cy="72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180">
                <a:solidFill>
                  <a:schemeClr val="dk1"/>
                </a:solidFill>
                <a:latin typeface="Economica"/>
                <a:ea typeface="Economica"/>
                <a:cs typeface="Economica"/>
                <a:sym typeface="Economica"/>
              </a:rPr>
              <a:t>Альтернативная м</a:t>
            </a:r>
            <a:r>
              <a:rPr b="1" lang="ru" sz="1180">
                <a:solidFill>
                  <a:schemeClr val="dk1"/>
                </a:solidFill>
                <a:latin typeface="Economica"/>
                <a:ea typeface="Economica"/>
                <a:cs typeface="Economica"/>
                <a:sym typeface="Economica"/>
              </a:rPr>
              <a:t>одель логистической регрессии построена, обучена и выдала результат с точностью 82,48%</a:t>
            </a:r>
            <a:endParaRPr b="1" sz="1180">
              <a:solidFill>
                <a:schemeClr val="dk1"/>
              </a:solidFill>
              <a:latin typeface="Economica"/>
              <a:ea typeface="Economica"/>
              <a:cs typeface="Economica"/>
              <a:sym typeface="Economica"/>
            </a:endParaRPr>
          </a:p>
        </p:txBody>
      </p:sp>
      <p:pic>
        <p:nvPicPr>
          <p:cNvPr id="197" name="Google Shape;197;p29"/>
          <p:cNvPicPr preferRelativeResize="0"/>
          <p:nvPr/>
        </p:nvPicPr>
        <p:blipFill>
          <a:blip r:embed="rId4">
            <a:alphaModFix/>
          </a:blip>
          <a:stretch>
            <a:fillRect/>
          </a:stretch>
        </p:blipFill>
        <p:spPr>
          <a:xfrm>
            <a:off x="4743850" y="1455450"/>
            <a:ext cx="2828150" cy="2620350"/>
          </a:xfrm>
          <a:prstGeom prst="rect">
            <a:avLst/>
          </a:prstGeom>
          <a:noFill/>
          <a:ln>
            <a:noFill/>
          </a:ln>
        </p:spPr>
      </p:pic>
      <p:sp>
        <p:nvSpPr>
          <p:cNvPr id="198" name="Google Shape;198;p29"/>
          <p:cNvSpPr txBox="1"/>
          <p:nvPr/>
        </p:nvSpPr>
        <p:spPr>
          <a:xfrm>
            <a:off x="599450" y="4075800"/>
            <a:ext cx="8362800" cy="5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180">
                <a:solidFill>
                  <a:schemeClr val="dk1"/>
                </a:solidFill>
                <a:latin typeface="Economica"/>
                <a:ea typeface="Economica"/>
                <a:cs typeface="Economica"/>
                <a:sym typeface="Economica"/>
              </a:rPr>
              <a:t>Данные модели с таким же успехом предсказания применимы для определения, станет ли пассажир с выставленными оценками по видам услуг лояльным к компании.</a:t>
            </a:r>
            <a:endParaRPr b="1" sz="1180">
              <a:solidFill>
                <a:schemeClr val="dk1"/>
              </a:solidFill>
              <a:latin typeface="Economica"/>
              <a:ea typeface="Economica"/>
              <a:cs typeface="Economica"/>
              <a:sym typeface="Economica"/>
            </a:endParaRPr>
          </a:p>
        </p:txBody>
      </p:sp>
      <p:cxnSp>
        <p:nvCxnSpPr>
          <p:cNvPr id="199" name="Google Shape;199;p29"/>
          <p:cNvCxnSpPr>
            <a:stCxn id="194" idx="2"/>
          </p:cNvCxnSpPr>
          <p:nvPr/>
        </p:nvCxnSpPr>
        <p:spPr>
          <a:xfrm>
            <a:off x="4425575" y="659225"/>
            <a:ext cx="44400" cy="3544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73700" y="621650"/>
            <a:ext cx="7596600" cy="6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ru" sz="2180"/>
              <a:t>Выводы по итогам построения моделей</a:t>
            </a:r>
            <a:endParaRPr b="1" sz="2180"/>
          </a:p>
        </p:txBody>
      </p:sp>
      <p:sp>
        <p:nvSpPr>
          <p:cNvPr id="205" name="Google Shape;205;p30"/>
          <p:cNvSpPr txBox="1"/>
          <p:nvPr/>
        </p:nvSpPr>
        <p:spPr>
          <a:xfrm>
            <a:off x="549700" y="1561550"/>
            <a:ext cx="8118600" cy="214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Таким образом, для предсказания удовлетворенности пассажиров можно использовать LDA или логистическую регрессию примерно с одинаковой эффективностью. Модели помогут решить задачу классификации клиентов компании по уровню удовлетворенности на основании выставленных оценок по видам услуг и оперативно смотреть тенденцию удовлетворенности пассажиров и принимать меры к увеличению доли удовлетворенных клиентов и снижению доли неудовлетворенных.</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ru" sz="1200">
                <a:solidFill>
                  <a:srgbClr val="212121"/>
                </a:solidFill>
                <a:highlight>
                  <a:srgbClr val="FFFFFF"/>
                </a:highlight>
                <a:latin typeface="Roboto"/>
                <a:ea typeface="Roboto"/>
                <a:cs typeface="Roboto"/>
                <a:sym typeface="Roboto"/>
              </a:rPr>
              <a:t>Использование построенных моделей для классификации пассажиров по лояльности поможет понять, станет ли пассажир лояльным к компании на основе его оценок, вернется ли в компанию. Увеличение доли лояльных пассажиров, их рекомендации своему кругу общения будет способствовать привлечению новых пассажиров.</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73700" y="621650"/>
            <a:ext cx="7596600" cy="6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ru" sz="2180"/>
              <a:t>Итоги и рекомендации</a:t>
            </a:r>
            <a:endParaRPr b="1" sz="2180"/>
          </a:p>
        </p:txBody>
      </p:sp>
      <p:sp>
        <p:nvSpPr>
          <p:cNvPr id="211" name="Google Shape;211;p31"/>
          <p:cNvSpPr txBox="1"/>
          <p:nvPr/>
        </p:nvSpPr>
        <p:spPr>
          <a:xfrm>
            <a:off x="549700" y="1206325"/>
            <a:ext cx="8118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t/>
            </a:r>
            <a:endParaRPr sz="1200">
              <a:solidFill>
                <a:srgbClr val="212121"/>
              </a:solidFill>
              <a:highlight>
                <a:srgbClr val="FFFFFF"/>
              </a:highlight>
              <a:latin typeface="Roboto"/>
              <a:ea typeface="Roboto"/>
              <a:cs typeface="Roboto"/>
              <a:sym typeface="Roboto"/>
            </a:endParaRPr>
          </a:p>
        </p:txBody>
      </p:sp>
      <p:sp>
        <p:nvSpPr>
          <p:cNvPr id="212" name="Google Shape;212;p31"/>
          <p:cNvSpPr txBox="1"/>
          <p:nvPr/>
        </p:nvSpPr>
        <p:spPr>
          <a:xfrm>
            <a:off x="653350" y="1206325"/>
            <a:ext cx="7911300" cy="247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200">
                <a:solidFill>
                  <a:schemeClr val="dk1"/>
                </a:solidFill>
              </a:rPr>
              <a:t>Несмотря на то, что практически половина пассажиров нейтральна или не удовлетворена компанией в целом, большая часть пассажиров остается лояльной.</a:t>
            </a:r>
            <a:endParaRPr sz="1200">
              <a:solidFill>
                <a:schemeClr val="dk1"/>
              </a:solidFill>
            </a:endParaRPr>
          </a:p>
          <a:p>
            <a:pPr indent="0" lvl="0" marL="0" rtl="0" algn="l">
              <a:lnSpc>
                <a:spcPct val="115000"/>
              </a:lnSpc>
              <a:spcBef>
                <a:spcPts val="1200"/>
              </a:spcBef>
              <a:spcAft>
                <a:spcPts val="0"/>
              </a:spcAft>
              <a:buNone/>
            </a:pPr>
            <a:r>
              <a:rPr lang="ru" sz="1200">
                <a:solidFill>
                  <a:srgbClr val="212121"/>
                </a:solidFill>
                <a:highlight>
                  <a:srgbClr val="FFFFFF"/>
                </a:highlight>
              </a:rPr>
              <a:t>Неудовлетворенные пассажиры жалуются на Wifi в полете. А удовлетворенные пассажиры довольны всем, кроме задержек, онлайн-бронирования, расположения ворот и также уровнем Wifi в полете.</a:t>
            </a:r>
            <a:endParaRPr sz="1200">
              <a:solidFill>
                <a:srgbClr val="212121"/>
              </a:solidFill>
              <a:highlight>
                <a:srgbClr val="FFFFFF"/>
              </a:highlight>
            </a:endParaRPr>
          </a:p>
          <a:p>
            <a:pPr indent="0" lvl="0" marL="0" rtl="0" algn="l">
              <a:lnSpc>
                <a:spcPct val="115000"/>
              </a:lnSpc>
              <a:spcBef>
                <a:spcPts val="1200"/>
              </a:spcBef>
              <a:spcAft>
                <a:spcPts val="0"/>
              </a:spcAft>
              <a:buNone/>
            </a:pPr>
            <a:r>
              <a:rPr lang="ru" sz="1200">
                <a:solidFill>
                  <a:srgbClr val="212121"/>
                </a:solidFill>
                <a:highlight>
                  <a:srgbClr val="FFFFFF"/>
                </a:highlight>
              </a:rPr>
              <a:t>Компании стоит поработать над удобством онлайн-бронирования, а также качеством услуг регистрации на рейсы в аэропортах.</a:t>
            </a:r>
            <a:endParaRPr sz="1200">
              <a:solidFill>
                <a:srgbClr val="212121"/>
              </a:solidFill>
              <a:highlight>
                <a:srgbClr val="FFFFFF"/>
              </a:highlight>
            </a:endParaRPr>
          </a:p>
          <a:p>
            <a:pPr indent="0" lvl="0" marL="0" rtl="0" algn="l">
              <a:spcBef>
                <a:spcPts val="1200"/>
              </a:spcBef>
              <a:spcAft>
                <a:spcPts val="0"/>
              </a:spcAft>
              <a:buNone/>
            </a:pPr>
            <a:r>
              <a:rPr lang="ru" sz="1200">
                <a:solidFill>
                  <a:srgbClr val="212121"/>
                </a:solidFill>
                <a:highlight>
                  <a:srgbClr val="FFFFFF"/>
                </a:highlight>
              </a:rPr>
              <a:t>Что касается задержек рейсов и расположения ворот: есть ли возможность улучшить качество этих услуг?</a:t>
            </a:r>
            <a:endParaRPr sz="1200">
              <a:solidFill>
                <a:srgbClr val="212121"/>
              </a:solidFill>
              <a:highlight>
                <a:srgbClr val="FFFFFF"/>
              </a:highlight>
            </a:endParaRPr>
          </a:p>
          <a:p>
            <a:pPr indent="0" lvl="0" marL="0" rtl="0" algn="l">
              <a:spcBef>
                <a:spcPts val="0"/>
              </a:spcBef>
              <a:spcAft>
                <a:spcPts val="0"/>
              </a:spcAft>
              <a:buNone/>
            </a:pPr>
            <a:r>
              <a:t/>
            </a:r>
            <a:endParaRPr sz="1200">
              <a:solidFill>
                <a:srgbClr val="212121"/>
              </a:solidFill>
              <a:highlight>
                <a:srgbClr val="FFFFFF"/>
              </a:highlight>
            </a:endParaRPr>
          </a:p>
          <a:p>
            <a:pPr indent="0" lvl="0" marL="0" rtl="0" algn="l">
              <a:spcBef>
                <a:spcPts val="0"/>
              </a:spcBef>
              <a:spcAft>
                <a:spcPts val="0"/>
              </a:spcAft>
              <a:buNone/>
            </a:pPr>
            <a:r>
              <a:rPr lang="ru" sz="1200">
                <a:solidFill>
                  <a:srgbClr val="212121"/>
                </a:solidFill>
                <a:highlight>
                  <a:srgbClr val="FFFFFF"/>
                </a:highlight>
              </a:rPr>
              <a:t>В полете необходимо улучшить качество услуг по чистоте и питанию/напиткам.</a:t>
            </a:r>
            <a:endParaRPr sz="1200">
              <a:solidFill>
                <a:srgbClr val="21212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673475" y="1148350"/>
            <a:ext cx="7889100" cy="3091800"/>
          </a:xfrm>
          <a:prstGeom prst="rect">
            <a:avLst/>
          </a:prstGeom>
        </p:spPr>
        <p:txBody>
          <a:bodyPr anchorCtr="0" anchor="ctr" bIns="91425" lIns="91425" spcFirstLastPara="1" rIns="91425" wrap="square" tIns="91425">
            <a:spAutoFit/>
          </a:bodyPr>
          <a:lstStyle/>
          <a:p>
            <a:pPr indent="0" lvl="0" marL="0" rtl="0" algn="ctr">
              <a:lnSpc>
                <a:spcPct val="115000"/>
              </a:lnSpc>
              <a:spcBef>
                <a:spcPts val="600"/>
              </a:spcBef>
              <a:spcAft>
                <a:spcPts val="0"/>
              </a:spcAft>
              <a:buNone/>
            </a:pPr>
            <a:r>
              <a:rPr b="1" lang="ru" sz="1400">
                <a:solidFill>
                  <a:srgbClr val="212121"/>
                </a:solidFill>
                <a:highlight>
                  <a:srgbClr val="FFFFFF"/>
                </a:highlight>
                <a:latin typeface="Roboto"/>
                <a:ea typeface="Roboto"/>
                <a:cs typeface="Roboto"/>
                <a:sym typeface="Roboto"/>
              </a:rPr>
              <a:t>Задача работы:</a:t>
            </a:r>
            <a:endParaRPr b="1" sz="1400">
              <a:solidFill>
                <a:srgbClr val="212121"/>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Clr>
                <a:schemeClr val="dk1"/>
              </a:buClr>
              <a:buSzPts val="1100"/>
              <a:buFont typeface="Arial"/>
              <a:buNone/>
            </a:pPr>
            <a:r>
              <a:t/>
            </a:r>
            <a:endParaRPr b="1"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AutoNum type="arabicPeriod"/>
            </a:pPr>
            <a:r>
              <a:rPr lang="ru" sz="1200">
                <a:solidFill>
                  <a:srgbClr val="212121"/>
                </a:solidFill>
                <a:highlight>
                  <a:srgbClr val="FFFFFF"/>
                </a:highlight>
                <a:latin typeface="Roboto"/>
                <a:ea typeface="Roboto"/>
                <a:cs typeface="Roboto"/>
                <a:sym typeface="Roboto"/>
              </a:rPr>
              <a:t>Понять, какие факторы и тематические оценки сильно коррелируют с удовлетворенностью пассажиров.</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ru" sz="1200">
                <a:solidFill>
                  <a:srgbClr val="212121"/>
                </a:solidFill>
                <a:highlight>
                  <a:srgbClr val="FFFFFF"/>
                </a:highlight>
                <a:latin typeface="Roboto"/>
                <a:ea typeface="Roboto"/>
                <a:cs typeface="Roboto"/>
                <a:sym typeface="Roboto"/>
              </a:rPr>
              <a:t>   2.     Выявить узкие места в предоставляемых услугах и дать рекомендации по улучшению оценок пассажиров, влияющих на общую удовлетворенность авиакомпанией.</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1700"/>
              </a:spcBef>
              <a:spcAft>
                <a:spcPts val="1200"/>
              </a:spcAft>
              <a:buNone/>
            </a:pPr>
            <a:r>
              <a:rPr lang="ru" sz="1200">
                <a:solidFill>
                  <a:srgbClr val="212121"/>
                </a:solidFill>
                <a:highlight>
                  <a:srgbClr val="FFFFFF"/>
                </a:highlight>
                <a:latin typeface="Roboto"/>
                <a:ea typeface="Roboto"/>
                <a:cs typeface="Roboto"/>
                <a:sym typeface="Roboto"/>
              </a:rPr>
              <a:t>   3.     Построить и обучить модель для классификации удовлетворенности и лояльности пассажиров авиакомпании.</a:t>
            </a:r>
            <a:br>
              <a:rPr lang="ru" sz="1200">
                <a:solidFill>
                  <a:srgbClr val="212121"/>
                </a:solidFill>
                <a:highlight>
                  <a:srgbClr val="FFFFFF"/>
                </a:highlight>
                <a:latin typeface="Roboto"/>
                <a:ea typeface="Roboto"/>
                <a:cs typeface="Roboto"/>
                <a:sym typeface="Roboto"/>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673475" y="548875"/>
            <a:ext cx="7889100" cy="4131300"/>
          </a:xfrm>
          <a:prstGeom prst="rect">
            <a:avLst/>
          </a:prstGeom>
        </p:spPr>
        <p:txBody>
          <a:bodyPr anchorCtr="0" anchor="ctr" bIns="91425" lIns="91425" spcFirstLastPara="1" rIns="91425" wrap="square" tIns="91425">
            <a:spAutoFit/>
          </a:bodyPr>
          <a:lstStyle/>
          <a:p>
            <a:pPr indent="0" lvl="0" marL="457200" rtl="0" algn="ctr">
              <a:lnSpc>
                <a:spcPct val="115000"/>
              </a:lnSpc>
              <a:spcBef>
                <a:spcPts val="600"/>
              </a:spcBef>
              <a:spcAft>
                <a:spcPts val="0"/>
              </a:spcAft>
              <a:buNone/>
            </a:pPr>
            <a:r>
              <a:rPr b="1" lang="ru" sz="1200">
                <a:solidFill>
                  <a:srgbClr val="212121"/>
                </a:solidFill>
                <a:highlight>
                  <a:srgbClr val="FFFFFF"/>
                </a:highlight>
                <a:latin typeface="Roboto"/>
                <a:ea typeface="Roboto"/>
                <a:cs typeface="Roboto"/>
                <a:sym typeface="Roboto"/>
              </a:rPr>
              <a:t>Актуальность работы:</a:t>
            </a:r>
            <a:r>
              <a:rPr lang="ru" sz="1200">
                <a:solidFill>
                  <a:srgbClr val="212121"/>
                </a:solidFill>
                <a:highlight>
                  <a:srgbClr val="FFFFFF"/>
                </a:highlight>
                <a:latin typeface="Roboto"/>
                <a:ea typeface="Roboto"/>
                <a:cs typeface="Roboto"/>
                <a:sym typeface="Roboto"/>
              </a:rPr>
              <a:t> </a:t>
            </a:r>
            <a:endParaRPr sz="1200">
              <a:solidFill>
                <a:srgbClr val="212121"/>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rPr lang="ru" sz="1200">
                <a:solidFill>
                  <a:srgbClr val="212121"/>
                </a:solidFill>
                <a:highlight>
                  <a:srgbClr val="FFFFFF"/>
                </a:highlight>
                <a:latin typeface="Roboto"/>
                <a:ea typeface="Roboto"/>
                <a:cs typeface="Roboto"/>
                <a:sym typeface="Roboto"/>
              </a:rPr>
              <a:t>Удовлетворенность пассажиров услугами авиакомпании способствуют лояльности к компании: даже если клиенты сами не будут пользоваться услугами авиакомпании на постоянной основе, они скорее всего будут рекомендовать компанию своему кругу общения. Таким образом, авиакомпания не будет терять клиентов, появятся новые клиенты, которые также с высокой вероятностью станут лояльными. Соответственно вырастут объемы продаж и прибыль компании, уменьшатся затраты на привлечение клиентов, улучшится репутация компании.</a:t>
            </a:r>
            <a:endParaRPr sz="1200">
              <a:solidFill>
                <a:srgbClr val="212121"/>
              </a:solidFill>
              <a:highlight>
                <a:srgbClr val="FFFFFF"/>
              </a:highlight>
              <a:latin typeface="Roboto"/>
              <a:ea typeface="Roboto"/>
              <a:cs typeface="Roboto"/>
              <a:sym typeface="Roboto"/>
            </a:endParaRPr>
          </a:p>
          <a:p>
            <a:pPr indent="0" lvl="0" marL="457200" rtl="0" algn="ctr">
              <a:lnSpc>
                <a:spcPct val="115000"/>
              </a:lnSpc>
              <a:spcBef>
                <a:spcPts val="1200"/>
              </a:spcBef>
              <a:spcAft>
                <a:spcPts val="0"/>
              </a:spcAft>
              <a:buNone/>
            </a:pPr>
            <a:br>
              <a:rPr lang="ru" sz="1200">
                <a:solidFill>
                  <a:srgbClr val="212121"/>
                </a:solidFill>
                <a:highlight>
                  <a:srgbClr val="FFFFFF"/>
                </a:highlight>
                <a:latin typeface="Roboto"/>
                <a:ea typeface="Roboto"/>
                <a:cs typeface="Roboto"/>
                <a:sym typeface="Roboto"/>
              </a:rPr>
            </a:br>
            <a:r>
              <a:rPr b="1" lang="ru" sz="1200">
                <a:solidFill>
                  <a:srgbClr val="212121"/>
                </a:solidFill>
                <a:highlight>
                  <a:srgbClr val="FFFFFF"/>
                </a:highlight>
                <a:latin typeface="Roboto"/>
                <a:ea typeface="Roboto"/>
                <a:cs typeface="Roboto"/>
                <a:sym typeface="Roboto"/>
              </a:rPr>
              <a:t>Пользователи результата данной работы:</a:t>
            </a:r>
            <a:endParaRPr b="1" sz="1200">
              <a:solidFill>
                <a:srgbClr val="212121"/>
              </a:solidFill>
              <a:highlight>
                <a:srgbClr val="FFFFFF"/>
              </a:highlight>
              <a:latin typeface="Roboto"/>
              <a:ea typeface="Roboto"/>
              <a:cs typeface="Roboto"/>
              <a:sym typeface="Roboto"/>
            </a:endParaRPr>
          </a:p>
          <a:p>
            <a:pPr indent="-304800" lvl="0" marL="719999" rtl="0" algn="l">
              <a:lnSpc>
                <a:spcPct val="115000"/>
              </a:lnSpc>
              <a:spcBef>
                <a:spcPts val="1200"/>
              </a:spcBef>
              <a:spcAft>
                <a:spcPts val="0"/>
              </a:spcAft>
              <a:buClr>
                <a:srgbClr val="212121"/>
              </a:buClr>
              <a:buSzPts val="1200"/>
              <a:buFont typeface="Roboto"/>
              <a:buChar char="●"/>
            </a:pPr>
            <a:r>
              <a:rPr lang="ru" sz="1200">
                <a:solidFill>
                  <a:srgbClr val="212121"/>
                </a:solidFill>
                <a:highlight>
                  <a:srgbClr val="FFFFFF"/>
                </a:highlight>
                <a:latin typeface="Roboto"/>
                <a:ea typeface="Roboto"/>
                <a:cs typeface="Roboto"/>
                <a:sym typeface="Roboto"/>
              </a:rPr>
              <a:t>руководители отделов, отвечающие за качество онлайн-бронирования</a:t>
            </a:r>
            <a:endParaRPr sz="1200">
              <a:solidFill>
                <a:srgbClr val="212121"/>
              </a:solidFill>
              <a:highlight>
                <a:srgbClr val="FFFFFF"/>
              </a:highlight>
              <a:latin typeface="Roboto"/>
              <a:ea typeface="Roboto"/>
              <a:cs typeface="Roboto"/>
              <a:sym typeface="Roboto"/>
            </a:endParaRPr>
          </a:p>
          <a:p>
            <a:pPr indent="-304800" lvl="0" marL="719999" rtl="0" algn="l">
              <a:lnSpc>
                <a:spcPct val="115000"/>
              </a:lnSpc>
              <a:spcBef>
                <a:spcPts val="0"/>
              </a:spcBef>
              <a:spcAft>
                <a:spcPts val="0"/>
              </a:spcAft>
              <a:buClr>
                <a:srgbClr val="212121"/>
              </a:buClr>
              <a:buSzPts val="1200"/>
              <a:buFont typeface="Roboto"/>
              <a:buChar char="●"/>
            </a:pPr>
            <a:r>
              <a:rPr lang="ru" sz="1200">
                <a:solidFill>
                  <a:srgbClr val="212121"/>
                </a:solidFill>
                <a:highlight>
                  <a:srgbClr val="FFFFFF"/>
                </a:highlight>
                <a:latin typeface="Roboto"/>
                <a:ea typeface="Roboto"/>
                <a:cs typeface="Roboto"/>
                <a:sym typeface="Roboto"/>
              </a:rPr>
              <a:t>руководители отделов, отвечающие за качество услуг на борту самолетов</a:t>
            </a:r>
            <a:endParaRPr sz="1200">
              <a:solidFill>
                <a:srgbClr val="212121"/>
              </a:solidFill>
              <a:highlight>
                <a:srgbClr val="FFFFFF"/>
              </a:highlight>
              <a:latin typeface="Roboto"/>
              <a:ea typeface="Roboto"/>
              <a:cs typeface="Roboto"/>
              <a:sym typeface="Roboto"/>
            </a:endParaRPr>
          </a:p>
          <a:p>
            <a:pPr indent="-304800" lvl="0" marL="719999" rtl="0" algn="l">
              <a:lnSpc>
                <a:spcPct val="115000"/>
              </a:lnSpc>
              <a:spcBef>
                <a:spcPts val="0"/>
              </a:spcBef>
              <a:spcAft>
                <a:spcPts val="0"/>
              </a:spcAft>
              <a:buClr>
                <a:srgbClr val="212121"/>
              </a:buClr>
              <a:buSzPts val="1200"/>
              <a:buFont typeface="Roboto"/>
              <a:buChar char="●"/>
            </a:pPr>
            <a:r>
              <a:rPr lang="ru" sz="1200">
                <a:solidFill>
                  <a:srgbClr val="212121"/>
                </a:solidFill>
                <a:highlight>
                  <a:srgbClr val="FFFFFF"/>
                </a:highlight>
                <a:latin typeface="Roboto"/>
                <a:ea typeface="Roboto"/>
                <a:cs typeface="Roboto"/>
                <a:sym typeface="Roboto"/>
              </a:rPr>
              <a:t>руководители отделов, отвечающие за качество услуг на территории аэропортов</a:t>
            </a:r>
            <a:endParaRPr sz="12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1200"/>
              </a:spcAft>
              <a:buNone/>
            </a:pPr>
            <a:br>
              <a:rPr lang="ru" sz="1200">
                <a:solidFill>
                  <a:srgbClr val="212121"/>
                </a:solidFill>
                <a:highlight>
                  <a:srgbClr val="FFFFFF"/>
                </a:highlight>
                <a:latin typeface="Roboto"/>
                <a:ea typeface="Roboto"/>
                <a:cs typeface="Roboto"/>
                <a:sym typeface="Roboto"/>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92050" y="526675"/>
            <a:ext cx="7889100" cy="3958800"/>
          </a:xfrm>
          <a:prstGeom prst="rect">
            <a:avLst/>
          </a:prstGeom>
        </p:spPr>
        <p:txBody>
          <a:bodyPr anchorCtr="0" anchor="ctr" bIns="91425" lIns="91425" spcFirstLastPara="1" rIns="91425" wrap="square" tIns="91425">
            <a:spAutoFit/>
          </a:bodyPr>
          <a:lstStyle/>
          <a:p>
            <a:pPr indent="0" lvl="0" marL="457200" rtl="0" algn="ctr">
              <a:lnSpc>
                <a:spcPct val="115000"/>
              </a:lnSpc>
              <a:spcBef>
                <a:spcPts val="600"/>
              </a:spcBef>
              <a:spcAft>
                <a:spcPts val="0"/>
              </a:spcAft>
              <a:buNone/>
            </a:pPr>
            <a:r>
              <a:rPr b="1" lang="ru" sz="1200">
                <a:solidFill>
                  <a:srgbClr val="212121"/>
                </a:solidFill>
                <a:highlight>
                  <a:srgbClr val="FFFFFF"/>
                </a:highlight>
                <a:latin typeface="Roboto"/>
                <a:ea typeface="Roboto"/>
                <a:cs typeface="Roboto"/>
                <a:sym typeface="Roboto"/>
              </a:rPr>
              <a:t>Гипотезы для проверки:</a:t>
            </a:r>
            <a:endParaRPr b="1"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12121"/>
              </a:buClr>
              <a:buSzPts val="1200"/>
              <a:buFont typeface="Roboto"/>
              <a:buChar char="●"/>
            </a:pPr>
            <a:r>
              <a:rPr lang="ru" sz="1200">
                <a:solidFill>
                  <a:srgbClr val="212121"/>
                </a:solidFill>
                <a:highlight>
                  <a:srgbClr val="FFFFFF"/>
                </a:highlight>
                <a:latin typeface="Roboto"/>
                <a:ea typeface="Roboto"/>
                <a:cs typeface="Roboto"/>
                <a:sym typeface="Roboto"/>
              </a:rPr>
              <a:t>Улучшение метрики удовлетворенность пассажира способствует переходу пассажира в разряд лояльного.</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ru" sz="1200">
                <a:solidFill>
                  <a:srgbClr val="212121"/>
                </a:solidFill>
                <a:highlight>
                  <a:srgbClr val="FFFFFF"/>
                </a:highlight>
                <a:latin typeface="Roboto"/>
                <a:ea typeface="Roboto"/>
                <a:cs typeface="Roboto"/>
                <a:sym typeface="Roboto"/>
              </a:rPr>
              <a:t>Улучшение наиболее значимо влияющих на уровень удовлетворенности оценок по видам услуг компании ведет к переходу пассажира в разряд удовлетворенного.</a:t>
            </a:r>
            <a:endParaRPr sz="1200">
              <a:solidFill>
                <a:srgbClr val="212121"/>
              </a:solidFill>
              <a:highlight>
                <a:srgbClr val="FFFFFF"/>
              </a:highlight>
              <a:latin typeface="Roboto"/>
              <a:ea typeface="Roboto"/>
              <a:cs typeface="Roboto"/>
              <a:sym typeface="Roboto"/>
            </a:endParaRPr>
          </a:p>
          <a:p>
            <a:pPr indent="0" lvl="0" marL="457200" rtl="0" algn="ctr">
              <a:lnSpc>
                <a:spcPct val="115000"/>
              </a:lnSpc>
              <a:spcBef>
                <a:spcPts val="600"/>
              </a:spcBef>
              <a:spcAft>
                <a:spcPts val="0"/>
              </a:spcAft>
              <a:buNone/>
            </a:pPr>
            <a:br>
              <a:rPr lang="ru" sz="1200">
                <a:solidFill>
                  <a:srgbClr val="212121"/>
                </a:solidFill>
                <a:highlight>
                  <a:srgbClr val="FFFFFF"/>
                </a:highlight>
                <a:latin typeface="Roboto"/>
                <a:ea typeface="Roboto"/>
                <a:cs typeface="Roboto"/>
                <a:sym typeface="Roboto"/>
              </a:rPr>
            </a:br>
            <a:r>
              <a:rPr b="1" lang="ru" sz="1200">
                <a:solidFill>
                  <a:srgbClr val="212121"/>
                </a:solidFill>
                <a:highlight>
                  <a:srgbClr val="FFFFFF"/>
                </a:highlight>
                <a:latin typeface="Roboto"/>
                <a:ea typeface="Roboto"/>
                <a:cs typeface="Roboto"/>
                <a:sym typeface="Roboto"/>
              </a:rPr>
              <a:t>Метрики для проверки гипотез:</a:t>
            </a:r>
            <a:endParaRPr b="1"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ru" sz="1200">
                <a:solidFill>
                  <a:srgbClr val="212121"/>
                </a:solidFill>
                <a:highlight>
                  <a:srgbClr val="FFFFFF"/>
                </a:highlight>
                <a:latin typeface="Roboto"/>
                <a:ea typeface="Roboto"/>
                <a:cs typeface="Roboto"/>
                <a:sym typeface="Roboto"/>
              </a:rPr>
              <a:t>рост доли удовлетворенных пассажиров</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ru" sz="1200">
                <a:solidFill>
                  <a:srgbClr val="212121"/>
                </a:solidFill>
                <a:highlight>
                  <a:srgbClr val="FFFFFF"/>
                </a:highlight>
                <a:latin typeface="Roboto"/>
                <a:ea typeface="Roboto"/>
                <a:cs typeface="Roboto"/>
                <a:sym typeface="Roboto"/>
              </a:rPr>
              <a:t>рост доли лояльных пассажиров</a:t>
            </a:r>
            <a:br>
              <a:rPr lang="ru" sz="1200">
                <a:solidFill>
                  <a:srgbClr val="212121"/>
                </a:solidFill>
                <a:highlight>
                  <a:srgbClr val="FFFFFF"/>
                </a:highlight>
                <a:latin typeface="Roboto"/>
                <a:ea typeface="Roboto"/>
                <a:cs typeface="Roboto"/>
                <a:sym typeface="Roboto"/>
              </a:rPr>
            </a:br>
            <a:endParaRPr sz="1200">
              <a:solidFill>
                <a:srgbClr val="212121"/>
              </a:solidFill>
              <a:highlight>
                <a:srgbClr val="FFFFFF"/>
              </a:highlight>
              <a:latin typeface="Roboto"/>
              <a:ea typeface="Roboto"/>
              <a:cs typeface="Roboto"/>
              <a:sym typeface="Roboto"/>
            </a:endParaRPr>
          </a:p>
          <a:p>
            <a:pPr indent="0" lvl="0" marL="457200" rtl="0" algn="ctr">
              <a:lnSpc>
                <a:spcPct val="115000"/>
              </a:lnSpc>
              <a:spcBef>
                <a:spcPts val="600"/>
              </a:spcBef>
              <a:spcAft>
                <a:spcPts val="0"/>
              </a:spcAft>
              <a:buNone/>
            </a:pPr>
            <a:r>
              <a:rPr b="1" lang="ru" sz="1200">
                <a:solidFill>
                  <a:srgbClr val="212121"/>
                </a:solidFill>
                <a:highlight>
                  <a:srgbClr val="FFFFFF"/>
                </a:highlight>
                <a:latin typeface="Roboto"/>
                <a:ea typeface="Roboto"/>
                <a:cs typeface="Roboto"/>
                <a:sym typeface="Roboto"/>
              </a:rPr>
              <a:t>Источники информации для сбора данных в целях расчета метрик:</a:t>
            </a:r>
            <a:endParaRPr b="1"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ru" sz="1200">
                <a:solidFill>
                  <a:srgbClr val="212121"/>
                </a:solidFill>
                <a:highlight>
                  <a:srgbClr val="FFFFFF"/>
                </a:highlight>
                <a:latin typeface="Roboto"/>
                <a:ea typeface="Roboto"/>
                <a:cs typeface="Roboto"/>
                <a:sym typeface="Roboto"/>
              </a:rPr>
              <a:t>опросы пассажиров по результатам оказания услуг</a:t>
            </a:r>
            <a:endParaRPr sz="12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br>
              <a:rPr lang="ru" sz="1200">
                <a:solidFill>
                  <a:srgbClr val="212121"/>
                </a:solidFill>
                <a:highlight>
                  <a:srgbClr val="FFFFFF"/>
                </a:highlight>
                <a:latin typeface="Roboto"/>
                <a:ea typeface="Roboto"/>
                <a:cs typeface="Roboto"/>
                <a:sym typeface="Roboto"/>
              </a:rPr>
            </a:br>
            <a:endParaRPr b="1" sz="12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r>
              <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627450" y="511875"/>
            <a:ext cx="7920300" cy="1662300"/>
          </a:xfrm>
          <a:prstGeom prst="rect">
            <a:avLst/>
          </a:prstGeom>
        </p:spPr>
        <p:txBody>
          <a:bodyPr anchorCtr="0" anchor="ctr" bIns="91425" lIns="91425" spcFirstLastPara="1" rIns="91425" wrap="square" tIns="91425">
            <a:spAutoFit/>
          </a:bodyPr>
          <a:lstStyle/>
          <a:p>
            <a:pPr indent="0" lvl="0" marL="4572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Данные содержат результаты опросов пассажиров авиакомпании об уровне удовлетворенности качеством услуг в виде оценок пассажиров и итоговой оценкой удовлетворения.</a:t>
            </a:r>
            <a:endParaRPr sz="1200">
              <a:solidFill>
                <a:srgbClr val="212121"/>
              </a:solidFill>
              <a:highlight>
                <a:srgbClr val="FFFFFF"/>
              </a:highlight>
              <a:latin typeface="Roboto"/>
              <a:ea typeface="Roboto"/>
              <a:cs typeface="Roboto"/>
              <a:sym typeface="Roboto"/>
            </a:endParaRPr>
          </a:p>
          <a:p>
            <a:pPr indent="0" lvl="0" marL="457200" rtl="0" algn="ctr">
              <a:lnSpc>
                <a:spcPct val="115000"/>
              </a:lnSpc>
              <a:spcBef>
                <a:spcPts val="600"/>
              </a:spcBef>
              <a:spcAft>
                <a:spcPts val="0"/>
              </a:spcAft>
              <a:buNone/>
            </a:pPr>
            <a:r>
              <a:rPr b="1" lang="ru" sz="1200">
                <a:solidFill>
                  <a:srgbClr val="212121"/>
                </a:solidFill>
                <a:highlight>
                  <a:srgbClr val="FFFFFF"/>
                </a:highlight>
                <a:latin typeface="Roboto"/>
                <a:ea typeface="Roboto"/>
                <a:cs typeface="Roboto"/>
                <a:sym typeface="Roboto"/>
              </a:rPr>
              <a:t>Содержание данных:</a:t>
            </a:r>
            <a:endParaRPr b="1" sz="12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br>
              <a:rPr lang="ru" sz="1200">
                <a:solidFill>
                  <a:srgbClr val="212121"/>
                </a:solidFill>
                <a:highlight>
                  <a:srgbClr val="FFFFFF"/>
                </a:highlight>
                <a:latin typeface="Roboto"/>
                <a:ea typeface="Roboto"/>
                <a:cs typeface="Roboto"/>
                <a:sym typeface="Roboto"/>
              </a:rPr>
            </a:br>
            <a:endParaRPr b="1" sz="1200">
              <a:solidFill>
                <a:srgbClr val="212121"/>
              </a:solidFill>
              <a:highlight>
                <a:srgbClr val="FFFFFF"/>
              </a:highlight>
              <a:latin typeface="Roboto"/>
              <a:ea typeface="Roboto"/>
              <a:cs typeface="Roboto"/>
              <a:sym typeface="Roboto"/>
            </a:endParaRPr>
          </a:p>
        </p:txBody>
      </p:sp>
      <p:pic>
        <p:nvPicPr>
          <p:cNvPr id="85" name="Google Shape;85;p17"/>
          <p:cNvPicPr preferRelativeResize="0"/>
          <p:nvPr/>
        </p:nvPicPr>
        <p:blipFill>
          <a:blip r:embed="rId3">
            <a:alphaModFix/>
          </a:blip>
          <a:stretch>
            <a:fillRect/>
          </a:stretch>
        </p:blipFill>
        <p:spPr>
          <a:xfrm>
            <a:off x="1136675" y="1704400"/>
            <a:ext cx="6637127" cy="2953726"/>
          </a:xfrm>
          <a:prstGeom prst="rect">
            <a:avLst/>
          </a:prstGeom>
          <a:noFill/>
          <a:ln>
            <a:noFill/>
          </a:ln>
        </p:spPr>
      </p:pic>
      <p:sp>
        <p:nvSpPr>
          <p:cNvPr id="86" name="Google Shape;86;p17"/>
          <p:cNvSpPr txBox="1"/>
          <p:nvPr/>
        </p:nvSpPr>
        <p:spPr>
          <a:xfrm>
            <a:off x="2272025" y="266425"/>
            <a:ext cx="42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a:latin typeface="Open Sans"/>
                <a:ea typeface="Open Sans"/>
                <a:cs typeface="Open Sans"/>
                <a:sym typeface="Open Sans"/>
              </a:rPr>
              <a:t>Знакомство с данными</a:t>
            </a:r>
            <a:endParaRPr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627450" y="460075"/>
            <a:ext cx="7889100" cy="369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ru" sz="1200">
                <a:solidFill>
                  <a:srgbClr val="212121"/>
                </a:solidFill>
                <a:highlight>
                  <a:srgbClr val="FFFFFF"/>
                </a:highlight>
                <a:latin typeface="Roboto"/>
                <a:ea typeface="Roboto"/>
                <a:cs typeface="Roboto"/>
                <a:sym typeface="Roboto"/>
              </a:rPr>
              <a:t>Предварительный анализ данных, проверка на пропуски и дубликаты</a:t>
            </a:r>
            <a:endParaRPr b="1"/>
          </a:p>
        </p:txBody>
      </p:sp>
      <p:pic>
        <p:nvPicPr>
          <p:cNvPr id="92" name="Google Shape;92;p18"/>
          <p:cNvPicPr preferRelativeResize="0"/>
          <p:nvPr/>
        </p:nvPicPr>
        <p:blipFill>
          <a:blip r:embed="rId3">
            <a:alphaModFix/>
          </a:blip>
          <a:stretch>
            <a:fillRect/>
          </a:stretch>
        </p:blipFill>
        <p:spPr>
          <a:xfrm>
            <a:off x="545300" y="907500"/>
            <a:ext cx="4249449" cy="3688350"/>
          </a:xfrm>
          <a:prstGeom prst="rect">
            <a:avLst/>
          </a:prstGeom>
          <a:noFill/>
          <a:ln>
            <a:noFill/>
          </a:ln>
        </p:spPr>
      </p:pic>
      <p:sp>
        <p:nvSpPr>
          <p:cNvPr id="93" name="Google Shape;93;p18"/>
          <p:cNvSpPr txBox="1"/>
          <p:nvPr/>
        </p:nvSpPr>
        <p:spPr>
          <a:xfrm>
            <a:off x="4640250" y="1123450"/>
            <a:ext cx="3996300" cy="330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Датасет состоит из 24 столбцов и 129880 строк. </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Строки, кроме времени задержки рейса, не имеют незаполненных значений. Однако из справочника к данным мы знаем, что возможны оценки 0, что по сути означает "нет данных" (0-непригодные оценки), поэтому для правильности расчетов их лучше заменить на обоснованное значение. </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Незаполненные значения по времени задержки рейса заполним нулями, т.к. при значимых задержках они скорее всего были бы заполнены.</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ru" sz="1200">
                <a:solidFill>
                  <a:srgbClr val="212121"/>
                </a:solidFill>
                <a:highlight>
                  <a:srgbClr val="FFFFFF"/>
                </a:highlight>
                <a:latin typeface="Roboto"/>
                <a:ea typeface="Roboto"/>
                <a:cs typeface="Roboto"/>
                <a:sym typeface="Roboto"/>
              </a:rPr>
              <a:t>Дубликатов в данных не обнаружено.</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703100" y="534100"/>
            <a:ext cx="7889100" cy="369300"/>
          </a:xfrm>
          <a:prstGeom prst="rect">
            <a:avLst/>
          </a:prstGeom>
        </p:spPr>
        <p:txBody>
          <a:bodyPr anchorCtr="0" anchor="ctr" bIns="91425" lIns="91425" spcFirstLastPara="1" rIns="91425" wrap="square" tIns="91425">
            <a:spAutoFit/>
          </a:bodyPr>
          <a:lstStyle/>
          <a:p>
            <a:pPr indent="0" lvl="0" marL="457200" rtl="0" algn="ctr">
              <a:lnSpc>
                <a:spcPct val="115000"/>
              </a:lnSpc>
              <a:spcBef>
                <a:spcPts val="600"/>
              </a:spcBef>
              <a:spcAft>
                <a:spcPts val="500"/>
              </a:spcAft>
              <a:buNone/>
            </a:pPr>
            <a:r>
              <a:rPr b="1" lang="ru" sz="1200">
                <a:solidFill>
                  <a:srgbClr val="212121"/>
                </a:solidFill>
                <a:highlight>
                  <a:srgbClr val="FFFFFF"/>
                </a:highlight>
                <a:latin typeface="Roboto"/>
                <a:ea typeface="Roboto"/>
                <a:cs typeface="Roboto"/>
                <a:sym typeface="Roboto"/>
              </a:rPr>
              <a:t>Заполнение пропусков и непригодных оценок в данных</a:t>
            </a:r>
            <a:endParaRPr b="1" sz="1200">
              <a:solidFill>
                <a:srgbClr val="212121"/>
              </a:solidFill>
              <a:highlight>
                <a:srgbClr val="FFFFFF"/>
              </a:highlight>
              <a:latin typeface="Roboto"/>
              <a:ea typeface="Roboto"/>
              <a:cs typeface="Roboto"/>
              <a:sym typeface="Roboto"/>
            </a:endParaRPr>
          </a:p>
        </p:txBody>
      </p:sp>
      <p:sp>
        <p:nvSpPr>
          <p:cNvPr id="99" name="Google Shape;99;p19"/>
          <p:cNvSpPr txBox="1"/>
          <p:nvPr/>
        </p:nvSpPr>
        <p:spPr>
          <a:xfrm>
            <a:off x="451450" y="984300"/>
            <a:ext cx="8182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Поскольку уверенности в нормальности распределения оценок у нас пока нет, заполнять непригодные оценки будем медианным значением по группам удовлетворения пассажиров и подгруппам первых/лояльных клиентов:</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ru" sz="1200">
                <a:solidFill>
                  <a:srgbClr val="212121"/>
                </a:solidFill>
                <a:highlight>
                  <a:srgbClr val="FFFFFF"/>
                </a:highlight>
                <a:latin typeface="Roboto"/>
                <a:ea typeface="Roboto"/>
                <a:cs typeface="Roboto"/>
                <a:sym typeface="Roboto"/>
              </a:rPr>
              <a:t>    </a:t>
            </a:r>
            <a:r>
              <a:rPr lang="ru" sz="1200">
                <a:solidFill>
                  <a:srgbClr val="212121"/>
                </a:solidFill>
                <a:highlight>
                  <a:srgbClr val="FFFFFF"/>
                </a:highlight>
                <a:latin typeface="Roboto"/>
                <a:ea typeface="Roboto"/>
                <a:cs typeface="Roboto"/>
                <a:sym typeface="Roboto"/>
              </a:rPr>
              <a:t>Данные с количеством непригодных оценок</a:t>
            </a:r>
            <a:r>
              <a:rPr lang="ru" sz="1200">
                <a:solidFill>
                  <a:srgbClr val="212121"/>
                </a:solidFill>
                <a:highlight>
                  <a:srgbClr val="FFFFFF"/>
                </a:highlight>
                <a:latin typeface="Roboto"/>
                <a:ea typeface="Roboto"/>
                <a:cs typeface="Roboto"/>
                <a:sym typeface="Roboto"/>
              </a:rPr>
              <a:t>                            Н</a:t>
            </a:r>
            <a:r>
              <a:rPr lang="ru" sz="1200">
                <a:solidFill>
                  <a:srgbClr val="212121"/>
                </a:solidFill>
                <a:highlight>
                  <a:srgbClr val="FFFFFF"/>
                </a:highlight>
                <a:latin typeface="Roboto"/>
                <a:ea typeface="Roboto"/>
                <a:cs typeface="Roboto"/>
                <a:sym typeface="Roboto"/>
              </a:rPr>
              <a:t>епригодные оценки заполнены </a:t>
            </a:r>
            <a:endParaRPr sz="1200">
              <a:solidFill>
                <a:srgbClr val="212121"/>
              </a:solidFill>
              <a:highlight>
                <a:srgbClr val="FFFFFF"/>
              </a:highlight>
              <a:latin typeface="Roboto"/>
              <a:ea typeface="Roboto"/>
              <a:cs typeface="Roboto"/>
              <a:sym typeface="Roboto"/>
            </a:endParaRPr>
          </a:p>
        </p:txBody>
      </p:sp>
      <p:pic>
        <p:nvPicPr>
          <p:cNvPr id="100" name="Google Shape;100;p19"/>
          <p:cNvPicPr preferRelativeResize="0"/>
          <p:nvPr/>
        </p:nvPicPr>
        <p:blipFill>
          <a:blip r:embed="rId3">
            <a:alphaModFix/>
          </a:blip>
          <a:stretch>
            <a:fillRect/>
          </a:stretch>
        </p:blipFill>
        <p:spPr>
          <a:xfrm>
            <a:off x="4288250" y="2012150"/>
            <a:ext cx="3555025" cy="2518650"/>
          </a:xfrm>
          <a:prstGeom prst="rect">
            <a:avLst/>
          </a:prstGeom>
          <a:noFill/>
          <a:ln>
            <a:noFill/>
          </a:ln>
        </p:spPr>
      </p:pic>
      <p:pic>
        <p:nvPicPr>
          <p:cNvPr id="101" name="Google Shape;101;p19"/>
          <p:cNvPicPr preferRelativeResize="0"/>
          <p:nvPr/>
        </p:nvPicPr>
        <p:blipFill>
          <a:blip r:embed="rId4">
            <a:alphaModFix/>
          </a:blip>
          <a:stretch>
            <a:fillRect/>
          </a:stretch>
        </p:blipFill>
        <p:spPr>
          <a:xfrm>
            <a:off x="703100" y="2012150"/>
            <a:ext cx="3279475" cy="261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544500" y="446975"/>
            <a:ext cx="7889100" cy="581700"/>
          </a:xfrm>
          <a:prstGeom prst="rect">
            <a:avLst/>
          </a:prstGeom>
        </p:spPr>
        <p:txBody>
          <a:bodyPr anchorCtr="0" anchor="ctr" bIns="91425" lIns="91425" spcFirstLastPara="1" rIns="91425" wrap="square" tIns="91425">
            <a:spAutoFit/>
          </a:bodyPr>
          <a:lstStyle/>
          <a:p>
            <a:pPr indent="0" lvl="0" marL="0" rtl="0" algn="ctr">
              <a:lnSpc>
                <a:spcPct val="115000"/>
              </a:lnSpc>
              <a:spcBef>
                <a:spcPts val="600"/>
              </a:spcBef>
              <a:spcAft>
                <a:spcPts val="500"/>
              </a:spcAft>
              <a:buNone/>
            </a:pPr>
            <a:r>
              <a:rPr b="1" lang="ru" sz="1200">
                <a:solidFill>
                  <a:srgbClr val="212121"/>
                </a:solidFill>
                <a:highlight>
                  <a:srgbClr val="FFFFFF"/>
                </a:highlight>
                <a:latin typeface="Roboto"/>
                <a:ea typeface="Roboto"/>
                <a:cs typeface="Roboto"/>
                <a:sym typeface="Roboto"/>
              </a:rPr>
              <a:t>Основные статистики факторов, которые могут влиять на оценки пассажиров</a:t>
            </a:r>
            <a:br>
              <a:rPr lang="ru" sz="1200">
                <a:solidFill>
                  <a:srgbClr val="212121"/>
                </a:solidFill>
                <a:highlight>
                  <a:srgbClr val="FFFFFF"/>
                </a:highlight>
                <a:latin typeface="Roboto"/>
                <a:ea typeface="Roboto"/>
                <a:cs typeface="Roboto"/>
                <a:sym typeface="Roboto"/>
              </a:rPr>
            </a:br>
            <a:endParaRPr b="1" sz="1200">
              <a:solidFill>
                <a:srgbClr val="212121"/>
              </a:solidFill>
              <a:highlight>
                <a:srgbClr val="FFFFFF"/>
              </a:highlight>
              <a:latin typeface="Roboto"/>
              <a:ea typeface="Roboto"/>
              <a:cs typeface="Roboto"/>
              <a:sym typeface="Roboto"/>
            </a:endParaRPr>
          </a:p>
        </p:txBody>
      </p:sp>
      <p:pic>
        <p:nvPicPr>
          <p:cNvPr id="107" name="Google Shape;107;p20"/>
          <p:cNvPicPr preferRelativeResize="0"/>
          <p:nvPr/>
        </p:nvPicPr>
        <p:blipFill>
          <a:blip r:embed="rId3">
            <a:alphaModFix/>
          </a:blip>
          <a:stretch>
            <a:fillRect/>
          </a:stretch>
        </p:blipFill>
        <p:spPr>
          <a:xfrm>
            <a:off x="1813925" y="794100"/>
            <a:ext cx="5103201" cy="2487100"/>
          </a:xfrm>
          <a:prstGeom prst="rect">
            <a:avLst/>
          </a:prstGeom>
          <a:noFill/>
          <a:ln>
            <a:noFill/>
          </a:ln>
        </p:spPr>
      </p:pic>
      <p:sp>
        <p:nvSpPr>
          <p:cNvPr id="108" name="Google Shape;108;p20"/>
          <p:cNvSpPr txBox="1"/>
          <p:nvPr/>
        </p:nvSpPr>
        <p:spPr>
          <a:xfrm>
            <a:off x="471950" y="3216700"/>
            <a:ext cx="8440800" cy="14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Средний возраст пассажиров 39,5 лет и примерно совпадает с медианой.</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Перелеты осуществляются на расстояние от 31 до 4983 миль, в среднем на 1190 миль, медианное значение 844 мили. Разброс значений вокруг среднего достаточно большой, расстояния очень разные.</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ru" sz="1200">
                <a:solidFill>
                  <a:srgbClr val="212121"/>
                </a:solidFill>
                <a:highlight>
                  <a:srgbClr val="FFFFFF"/>
                </a:highlight>
                <a:latin typeface="Roboto"/>
                <a:ea typeface="Roboto"/>
                <a:cs typeface="Roboto"/>
                <a:sym typeface="Roboto"/>
              </a:rPr>
              <a:t>Задержка вылета до 1592 мин, но в среднем на 15 мин. Разброс вокруг среднего значения около 38 мин.</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ru" sz="1200">
                <a:solidFill>
                  <a:srgbClr val="212121"/>
                </a:solidFill>
                <a:highlight>
                  <a:srgbClr val="FFFFFF"/>
                </a:highlight>
                <a:latin typeface="Roboto"/>
                <a:ea typeface="Roboto"/>
                <a:cs typeface="Roboto"/>
                <a:sym typeface="Roboto"/>
              </a:rPr>
              <a:t>Задержка прибытия до 1584 мин, в среднем на 15 мин. Разброс вокруг среднего значения около 38 мин</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679200" y="466250"/>
            <a:ext cx="7785600" cy="446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ru" sz="1200"/>
              <a:t>                            </a:t>
            </a:r>
            <a:endParaRPr sz="1200"/>
          </a:p>
          <a:p>
            <a:pPr indent="0" lvl="0" marL="0" rtl="0" algn="l">
              <a:spcBef>
                <a:spcPts val="0"/>
              </a:spcBef>
              <a:spcAft>
                <a:spcPts val="0"/>
              </a:spcAft>
              <a:buNone/>
            </a:pPr>
            <a:r>
              <a:t/>
            </a:r>
            <a:endParaRPr sz="1200"/>
          </a:p>
        </p:txBody>
      </p:sp>
      <p:sp>
        <p:nvSpPr>
          <p:cNvPr id="114" name="Google Shape;114;p21"/>
          <p:cNvSpPr txBox="1"/>
          <p:nvPr/>
        </p:nvSpPr>
        <p:spPr>
          <a:xfrm>
            <a:off x="3426525" y="47586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15" name="Google Shape;115;p21"/>
          <p:cNvPicPr preferRelativeResize="0"/>
          <p:nvPr/>
        </p:nvPicPr>
        <p:blipFill>
          <a:blip r:embed="rId3">
            <a:alphaModFix/>
          </a:blip>
          <a:stretch>
            <a:fillRect/>
          </a:stretch>
        </p:blipFill>
        <p:spPr>
          <a:xfrm>
            <a:off x="1372475" y="853575"/>
            <a:ext cx="1743225" cy="1819400"/>
          </a:xfrm>
          <a:prstGeom prst="rect">
            <a:avLst/>
          </a:prstGeom>
          <a:noFill/>
          <a:ln>
            <a:noFill/>
          </a:ln>
        </p:spPr>
      </p:pic>
      <p:sp>
        <p:nvSpPr>
          <p:cNvPr id="116" name="Google Shape;116;p21"/>
          <p:cNvSpPr txBox="1"/>
          <p:nvPr/>
        </p:nvSpPr>
        <p:spPr>
          <a:xfrm>
            <a:off x="2331250" y="207225"/>
            <a:ext cx="426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ru" sz="1200">
                <a:solidFill>
                  <a:schemeClr val="dk1"/>
                </a:solidFill>
                <a:latin typeface="Economica"/>
                <a:ea typeface="Economica"/>
                <a:cs typeface="Economica"/>
                <a:sym typeface="Economica"/>
              </a:rPr>
              <a:t>Распределение пассажиров </a:t>
            </a:r>
            <a:endParaRPr>
              <a:latin typeface="Open Sans"/>
              <a:ea typeface="Open Sans"/>
              <a:cs typeface="Open Sans"/>
              <a:sym typeface="Open Sans"/>
            </a:endParaRPr>
          </a:p>
        </p:txBody>
      </p:sp>
      <p:sp>
        <p:nvSpPr>
          <p:cNvPr id="117" name="Google Shape;117;p21"/>
          <p:cNvSpPr txBox="1"/>
          <p:nvPr/>
        </p:nvSpPr>
        <p:spPr>
          <a:xfrm>
            <a:off x="592050" y="8806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18" name="Google Shape;118;p21"/>
          <p:cNvSpPr txBox="1"/>
          <p:nvPr/>
        </p:nvSpPr>
        <p:spPr>
          <a:xfrm>
            <a:off x="592050" y="576525"/>
            <a:ext cx="426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sz="1200">
                <a:solidFill>
                  <a:schemeClr val="dk1"/>
                </a:solidFill>
                <a:latin typeface="Economica"/>
                <a:ea typeface="Economica"/>
                <a:cs typeface="Economica"/>
                <a:sym typeface="Economica"/>
              </a:rPr>
              <a:t>Распределение пассажиров по полу примерно одинаково:             </a:t>
            </a:r>
            <a:endParaRPr>
              <a:latin typeface="Open Sans"/>
              <a:ea typeface="Open Sans"/>
              <a:cs typeface="Open Sans"/>
              <a:sym typeface="Open Sans"/>
            </a:endParaRPr>
          </a:p>
        </p:txBody>
      </p:sp>
      <p:sp>
        <p:nvSpPr>
          <p:cNvPr id="119" name="Google Shape;119;p21"/>
          <p:cNvSpPr txBox="1"/>
          <p:nvPr/>
        </p:nvSpPr>
        <p:spPr>
          <a:xfrm>
            <a:off x="4647625" y="576525"/>
            <a:ext cx="373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sz="1200">
                <a:solidFill>
                  <a:schemeClr val="dk1"/>
                </a:solidFill>
                <a:latin typeface="Economica"/>
                <a:ea typeface="Economica"/>
                <a:cs typeface="Economica"/>
                <a:sym typeface="Economica"/>
              </a:rPr>
              <a:t>В основном пассажиры возвращаются к услугам авиакомпании:</a:t>
            </a:r>
            <a:endParaRPr>
              <a:latin typeface="Open Sans"/>
              <a:ea typeface="Open Sans"/>
              <a:cs typeface="Open Sans"/>
              <a:sym typeface="Open Sans"/>
            </a:endParaRPr>
          </a:p>
        </p:txBody>
      </p:sp>
      <p:sp>
        <p:nvSpPr>
          <p:cNvPr id="120" name="Google Shape;120;p21"/>
          <p:cNvSpPr txBox="1"/>
          <p:nvPr/>
        </p:nvSpPr>
        <p:spPr>
          <a:xfrm>
            <a:off x="679200" y="2705825"/>
            <a:ext cx="426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sz="1200">
                <a:solidFill>
                  <a:schemeClr val="dk1"/>
                </a:solidFill>
                <a:latin typeface="Economica"/>
                <a:ea typeface="Economica"/>
                <a:cs typeface="Economica"/>
                <a:sym typeface="Economica"/>
              </a:rPr>
              <a:t>Около 70% деловые поездки, около 30% - личные: </a:t>
            </a:r>
            <a:endParaRPr>
              <a:latin typeface="Open Sans"/>
              <a:ea typeface="Open Sans"/>
              <a:cs typeface="Open Sans"/>
              <a:sym typeface="Open Sans"/>
            </a:endParaRPr>
          </a:p>
        </p:txBody>
      </p:sp>
      <p:sp>
        <p:nvSpPr>
          <p:cNvPr id="121" name="Google Shape;121;p21"/>
          <p:cNvSpPr txBox="1"/>
          <p:nvPr/>
        </p:nvSpPr>
        <p:spPr>
          <a:xfrm>
            <a:off x="4477450" y="2667600"/>
            <a:ext cx="426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sz="1200">
                <a:solidFill>
                  <a:srgbClr val="212121"/>
                </a:solidFill>
                <a:highlight>
                  <a:srgbClr val="FFFFFF"/>
                </a:highlight>
                <a:latin typeface="Roboto"/>
                <a:ea typeface="Roboto"/>
                <a:cs typeface="Roboto"/>
                <a:sym typeface="Roboto"/>
              </a:rPr>
              <a:t>Доля невысокого удовлетворения пассажиров превышает долю удовлетворенных</a:t>
            </a:r>
            <a:r>
              <a:rPr lang="ru" sz="1200">
                <a:solidFill>
                  <a:schemeClr val="dk1"/>
                </a:solidFill>
                <a:latin typeface="Economica"/>
                <a:ea typeface="Economica"/>
                <a:cs typeface="Economica"/>
                <a:sym typeface="Economica"/>
              </a:rPr>
              <a:t>:</a:t>
            </a:r>
            <a:endParaRPr>
              <a:latin typeface="Open Sans"/>
              <a:ea typeface="Open Sans"/>
              <a:cs typeface="Open Sans"/>
              <a:sym typeface="Open Sans"/>
            </a:endParaRPr>
          </a:p>
        </p:txBody>
      </p:sp>
      <p:pic>
        <p:nvPicPr>
          <p:cNvPr id="122" name="Google Shape;122;p21"/>
          <p:cNvPicPr preferRelativeResize="0"/>
          <p:nvPr/>
        </p:nvPicPr>
        <p:blipFill>
          <a:blip r:embed="rId4">
            <a:alphaModFix/>
          </a:blip>
          <a:stretch>
            <a:fillRect/>
          </a:stretch>
        </p:blipFill>
        <p:spPr>
          <a:xfrm>
            <a:off x="5712400" y="997750"/>
            <a:ext cx="1743225" cy="1576800"/>
          </a:xfrm>
          <a:prstGeom prst="rect">
            <a:avLst/>
          </a:prstGeom>
          <a:noFill/>
          <a:ln>
            <a:noFill/>
          </a:ln>
        </p:spPr>
      </p:pic>
      <p:pic>
        <p:nvPicPr>
          <p:cNvPr id="123" name="Google Shape;123;p21"/>
          <p:cNvPicPr preferRelativeResize="0"/>
          <p:nvPr/>
        </p:nvPicPr>
        <p:blipFill>
          <a:blip r:embed="rId5">
            <a:alphaModFix/>
          </a:blip>
          <a:stretch>
            <a:fillRect/>
          </a:stretch>
        </p:blipFill>
        <p:spPr>
          <a:xfrm>
            <a:off x="1348900" y="2950025"/>
            <a:ext cx="1790375" cy="1710200"/>
          </a:xfrm>
          <a:prstGeom prst="rect">
            <a:avLst/>
          </a:prstGeom>
          <a:noFill/>
          <a:ln>
            <a:noFill/>
          </a:ln>
        </p:spPr>
      </p:pic>
      <p:pic>
        <p:nvPicPr>
          <p:cNvPr id="124" name="Google Shape;124;p21"/>
          <p:cNvPicPr preferRelativeResize="0"/>
          <p:nvPr/>
        </p:nvPicPr>
        <p:blipFill>
          <a:blip r:embed="rId6">
            <a:alphaModFix/>
          </a:blip>
          <a:stretch>
            <a:fillRect/>
          </a:stretch>
        </p:blipFill>
        <p:spPr>
          <a:xfrm>
            <a:off x="5422214" y="3112125"/>
            <a:ext cx="2792535" cy="1769100"/>
          </a:xfrm>
          <a:prstGeom prst="rect">
            <a:avLst/>
          </a:prstGeom>
          <a:noFill/>
          <a:ln>
            <a:noFill/>
          </a:ln>
        </p:spPr>
      </p:pic>
      <p:cxnSp>
        <p:nvCxnSpPr>
          <p:cNvPr id="125" name="Google Shape;125;p21"/>
          <p:cNvCxnSpPr/>
          <p:nvPr/>
        </p:nvCxnSpPr>
        <p:spPr>
          <a:xfrm flipH="1" rot="10800000">
            <a:off x="540250" y="2679175"/>
            <a:ext cx="8140800" cy="369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21"/>
          <p:cNvCxnSpPr/>
          <p:nvPr/>
        </p:nvCxnSpPr>
        <p:spPr>
          <a:xfrm>
            <a:off x="4447825" y="666075"/>
            <a:ext cx="44400" cy="4070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