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3" r:id="rId5"/>
    <p:sldId id="266" r:id="rId6"/>
    <p:sldId id="259" r:id="rId7"/>
    <p:sldId id="264" r:id="rId8"/>
    <p:sldId id="267" r:id="rId9"/>
    <p:sldId id="260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93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0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4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1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9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9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58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97558-1326-4103-9DCA-66991761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Data analytics for SME in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9B8B-9D85-4C03-819D-22FEC077F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fontScale="47500" lnSpcReduction="20000"/>
          </a:bodyPr>
          <a:lstStyle/>
          <a:p>
            <a:r>
              <a:rPr lang="fr-FR" sz="3600" dirty="0"/>
              <a:t>Olga SHAVRINA</a:t>
            </a:r>
          </a:p>
          <a:p>
            <a:r>
              <a:rPr lang="fr-FR" dirty="0"/>
              <a:t>DAFT112021</a:t>
            </a:r>
          </a:p>
          <a:p>
            <a:r>
              <a:rPr lang="fr-FR" dirty="0"/>
              <a:t>11/02/2022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5D170-EE13-4CA9-88D4-3FE76653A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3" r="39240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4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C5F365A-AD68-48B1-A937-CF7274BD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Business conclusion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22F37E-2387-4272-83B6-F4D67706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forward</a:t>
            </a:r>
            <a:r>
              <a:rPr lang="fr-FR" dirty="0"/>
              <a:t>, a </a:t>
            </a:r>
            <a:r>
              <a:rPr lang="fr-FR" dirty="0" err="1"/>
              <a:t>success</a:t>
            </a:r>
            <a:r>
              <a:rPr lang="fr-FR" dirty="0"/>
              <a:t> of an item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category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, SKU and gem. </a:t>
            </a:r>
            <a:r>
              <a:rPr lang="fr-FR" dirty="0" err="1"/>
              <a:t>Before</a:t>
            </a:r>
            <a:r>
              <a:rPr lang="fr-FR" dirty="0"/>
              <a:t> launch a new SKU,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success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via a model </a:t>
            </a:r>
            <a:r>
              <a:rPr lang="fr-FR" dirty="0" err="1"/>
              <a:t>presented</a:t>
            </a:r>
            <a:r>
              <a:rPr lang="fr-F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Rationalization</a:t>
            </a:r>
            <a:r>
              <a:rPr lang="fr-FR" dirty="0"/>
              <a:t> of SKU mix as </a:t>
            </a:r>
            <a:r>
              <a:rPr lang="fr-FR" dirty="0" err="1"/>
              <a:t>well</a:t>
            </a:r>
            <a:r>
              <a:rPr lang="fr-FR" dirty="0"/>
              <a:t> as </a:t>
            </a:r>
            <a:r>
              <a:rPr lang="fr-FR" dirty="0" err="1"/>
              <a:t>gems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shop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clustoring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gems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investigated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1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My client is a SME operating in Russia in </a:t>
            </a:r>
            <a:r>
              <a:rPr lang="en-US" dirty="0" err="1"/>
              <a:t>jewellery</a:t>
            </a:r>
            <a:r>
              <a:rPr lang="en-US" dirty="0"/>
              <a:t> industry (production and distribution via proper network (22 stores) in Saint-Petersburg.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Company does not have data analytics culture in order to manage business (except static revue of revenue per shop / per month without further analysis).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that context, client would like to have (</a:t>
            </a:r>
            <a:r>
              <a:rPr lang="en-US" dirty="0" err="1"/>
              <a:t>i</a:t>
            </a:r>
            <a:r>
              <a:rPr lang="en-US" dirty="0"/>
              <a:t>) better understanding of underlying business drivers, (ii) sales forecast model for further period, (iii) monthly dashboard in order to adjust production as well as (iv) predictive model to determine a success of an item. </a:t>
            </a:r>
          </a:p>
        </p:txBody>
      </p:sp>
    </p:spTree>
    <p:extLst>
      <p:ext uri="{BB962C8B-B14F-4D97-AF65-F5344CB8AC3E}">
        <p14:creationId xmlns:p14="http://schemas.microsoft.com/office/powerpoint/2010/main" val="311128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collection and </a:t>
            </a:r>
            <a:r>
              <a:rPr lang="fr-FR" dirty="0" err="1"/>
              <a:t>storing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sourced from internal software representing sales per day per item per shop from 2016-2019.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englobes 2 main business lines (silver and fantasy necklaces). Silver represent c. 66% of sales. Our analysis is focused on silver business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FCEE2F-CB90-421A-B0E2-15C7799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78" y="4700497"/>
            <a:ext cx="2047875" cy="9334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D7606F9-C438-43AE-9643-90006641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92" y="4791974"/>
            <a:ext cx="2628256" cy="20660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43075F5-FA8A-44CE-849E-9FEFC9E177B2}"/>
              </a:ext>
            </a:extLst>
          </p:cNvPr>
          <p:cNvSpPr/>
          <p:nvPr/>
        </p:nvSpPr>
        <p:spPr>
          <a:xfrm>
            <a:off x="4591292" y="5167222"/>
            <a:ext cx="2628256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4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4B770-1E9C-4896-8684-72028D4B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251" y="701012"/>
            <a:ext cx="8770571" cy="1345269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r>
              <a:rPr lang="fr-FR" dirty="0"/>
              <a:t> pipeline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2ED93-5F36-4A28-B438-51A8425C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72" y="2333056"/>
            <a:ext cx="9395149" cy="3465072"/>
          </a:xfrm>
        </p:spPr>
        <p:txBody>
          <a:bodyPr>
            <a:normAutofit/>
          </a:bodyPr>
          <a:lstStyle/>
          <a:p>
            <a:r>
              <a:rPr lang="en-US" dirty="0"/>
              <a:t>Main modifications concerned: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a number of individual article code (SKU) by splitting and creating new columns (17244&gt;3600)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Dropping non-recurring items (customized orders) (c. 1k rows, i.e. 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Dropping items related to shops that were closed with very low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Cut the dataset based on price range and </a:t>
            </a:r>
            <a:r>
              <a:rPr lang="en-US" sz="1600" dirty="0" err="1"/>
              <a:t>qunatity</a:t>
            </a:r>
            <a:r>
              <a:rPr lang="en-US" sz="1600" dirty="0"/>
              <a:t>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encoding based on </a:t>
            </a:r>
            <a:r>
              <a:rPr lang="en-US" sz="1600" dirty="0" err="1"/>
              <a:t>LabelEncoder</a:t>
            </a:r>
            <a:r>
              <a:rPr lang="en-US" sz="16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06485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1F752-DE24-41E0-8F0E-95547DB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– TABLEAU </a:t>
            </a:r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FD1EF-07D3-4311-8C59-39044273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0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44002"/>
            <a:ext cx="8770571" cy="1345269"/>
          </a:xfrm>
        </p:spPr>
        <p:txBody>
          <a:bodyPr>
            <a:normAutofit/>
          </a:bodyPr>
          <a:lstStyle/>
          <a:p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10" y="2295024"/>
            <a:ext cx="10494201" cy="3651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Forecast: using of FB prophet library to construct a forecast for the next month (based on cross validation, mean absolution average error varies from 30% to 16%)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4E097-E469-45CC-A520-86A5EAADC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0" y="3752486"/>
            <a:ext cx="3849636" cy="25664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BC2DB3-AE11-48BD-9496-78AF6E98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61" y="3752485"/>
            <a:ext cx="3238941" cy="25664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21FE58-B481-421E-956D-CDF119BD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17" y="3752485"/>
            <a:ext cx="4171051" cy="256642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6FE5C29-3C57-43D3-8092-329469A189D4}"/>
              </a:ext>
            </a:extLst>
          </p:cNvPr>
          <p:cNvSpPr txBox="1"/>
          <p:nvPr/>
        </p:nvSpPr>
        <p:spPr>
          <a:xfrm>
            <a:off x="196610" y="3260785"/>
            <a:ext cx="38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Forecast</a:t>
            </a:r>
            <a:r>
              <a:rPr lang="fr-FR" dirty="0"/>
              <a:t> plot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267993-A5F6-4703-89D6-1A80AEBA6EF6}"/>
              </a:ext>
            </a:extLst>
          </p:cNvPr>
          <p:cNvSpPr txBox="1"/>
          <p:nvPr/>
        </p:nvSpPr>
        <p:spPr>
          <a:xfrm>
            <a:off x="4177588" y="3311579"/>
            <a:ext cx="32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Trends plot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3FF174-E91A-41D0-95F3-1AC049B05C27}"/>
              </a:ext>
            </a:extLst>
          </p:cNvPr>
          <p:cNvSpPr txBox="1"/>
          <p:nvPr/>
        </p:nvSpPr>
        <p:spPr>
          <a:xfrm>
            <a:off x="7583212" y="3290486"/>
            <a:ext cx="32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test plot</a:t>
            </a:r>
          </a:p>
        </p:txBody>
      </p:sp>
    </p:spTree>
    <p:extLst>
      <p:ext uri="{BB962C8B-B14F-4D97-AF65-F5344CB8AC3E}">
        <p14:creationId xmlns:p14="http://schemas.microsoft.com/office/powerpoint/2010/main" val="5351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614" y="707931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fr-FR" dirty="0"/>
              <a:t>Model 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success</a:t>
            </a:r>
            <a:r>
              <a:rPr lang="fr-FR" dirty="0"/>
              <a:t> of an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11" y="2295024"/>
            <a:ext cx="5400621" cy="134526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Method : Supervised learning, random forest classifier with x={article, price and shop} and y=</a:t>
            </a:r>
            <a:r>
              <a:rPr lang="en-US" sz="1200" dirty="0" err="1"/>
              <a:t>qty_range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Models used: (</a:t>
            </a:r>
            <a:r>
              <a:rPr lang="en-US" sz="1200" dirty="0" err="1"/>
              <a:t>i</a:t>
            </a:r>
            <a:r>
              <a:rPr lang="en-US" sz="1200" dirty="0"/>
              <a:t>) Random </a:t>
            </a:r>
            <a:r>
              <a:rPr lang="en-US" sz="1200" dirty="0" err="1"/>
              <a:t>forect</a:t>
            </a:r>
            <a:r>
              <a:rPr lang="en-US" sz="1200" dirty="0"/>
              <a:t> classifier (accuracy </a:t>
            </a:r>
            <a:r>
              <a:rPr lang="en-US" sz="1200" b="1" dirty="0"/>
              <a:t>84%</a:t>
            </a:r>
            <a:r>
              <a:rPr lang="en-US" sz="1200" dirty="0"/>
              <a:t>), (ii)</a:t>
            </a:r>
            <a:r>
              <a:rPr lang="en-US" sz="1200" dirty="0" err="1"/>
              <a:t>Kneighbours</a:t>
            </a:r>
            <a:r>
              <a:rPr lang="en-US" sz="1200" dirty="0"/>
              <a:t> classifier (accuracy </a:t>
            </a:r>
            <a:r>
              <a:rPr lang="en-US" sz="1200" b="1" dirty="0"/>
              <a:t>78%</a:t>
            </a:r>
            <a:r>
              <a:rPr lang="en-US" sz="1200" dirty="0"/>
              <a:t>), Logistic regression (accuracy:</a:t>
            </a:r>
            <a:r>
              <a:rPr lang="en-US" sz="1200" b="1" dirty="0"/>
              <a:t>84%</a:t>
            </a:r>
            <a:r>
              <a:rPr lang="en-US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F09A558-DD37-4695-8098-F145EC19DB7D}"/>
              </a:ext>
            </a:extLst>
          </p:cNvPr>
          <p:cNvCxnSpPr/>
          <p:nvPr/>
        </p:nvCxnSpPr>
        <p:spPr>
          <a:xfrm>
            <a:off x="5423269" y="2295024"/>
            <a:ext cx="0" cy="438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A3FFBB-8B58-45BF-A032-BA338EB69C4E}"/>
              </a:ext>
            </a:extLst>
          </p:cNvPr>
          <p:cNvSpPr txBox="1">
            <a:spLocks/>
          </p:cNvSpPr>
          <p:nvPr/>
        </p:nvSpPr>
        <p:spPr>
          <a:xfrm>
            <a:off x="5597232" y="2207681"/>
            <a:ext cx="5992090" cy="1345269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Method : Supervised learning, random forest classifier with x={article, price and shop} and y=</a:t>
            </a:r>
            <a:r>
              <a:rPr lang="en-US" sz="1200" dirty="0" err="1"/>
              <a:t>qty_range</a:t>
            </a:r>
            <a:endParaRPr lang="en-US" sz="12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Models used: (</a:t>
            </a:r>
            <a:r>
              <a:rPr lang="en-US" sz="1200" dirty="0" err="1"/>
              <a:t>i</a:t>
            </a:r>
            <a:r>
              <a:rPr lang="en-US" sz="1200" dirty="0"/>
              <a:t>) Random </a:t>
            </a:r>
            <a:r>
              <a:rPr lang="en-US" sz="1200" dirty="0" err="1"/>
              <a:t>forect</a:t>
            </a:r>
            <a:r>
              <a:rPr lang="en-US" sz="1200" dirty="0"/>
              <a:t> classifier (</a:t>
            </a:r>
            <a:r>
              <a:rPr lang="en-US" sz="1200" dirty="0" err="1"/>
              <a:t>n_est</a:t>
            </a:r>
            <a:r>
              <a:rPr lang="en-US" sz="1200" dirty="0"/>
              <a:t>=200, accuracy </a:t>
            </a:r>
            <a:r>
              <a:rPr lang="en-US" sz="1200" b="1" dirty="0"/>
              <a:t>92%</a:t>
            </a:r>
            <a:r>
              <a:rPr lang="en-US" sz="1200" dirty="0"/>
              <a:t>), (ii)</a:t>
            </a:r>
            <a:r>
              <a:rPr lang="en-US" sz="1200" dirty="0" err="1"/>
              <a:t>Kneighbours</a:t>
            </a:r>
            <a:r>
              <a:rPr lang="en-US" sz="1200" dirty="0"/>
              <a:t> classifier (n=20,accuracy </a:t>
            </a:r>
            <a:r>
              <a:rPr lang="en-US" sz="1200" b="1" dirty="0"/>
              <a:t>77%</a:t>
            </a:r>
            <a:r>
              <a:rPr lang="en-US" sz="1200" dirty="0"/>
              <a:t>), Logistic regression (</a:t>
            </a:r>
            <a:r>
              <a:rPr lang="en-US" sz="1200" dirty="0" err="1"/>
              <a:t>rs</a:t>
            </a:r>
            <a:r>
              <a:rPr lang="en-US" sz="1200" dirty="0"/>
              <a:t>=0,accuracy:</a:t>
            </a:r>
            <a:r>
              <a:rPr lang="en-US" sz="1200" b="1" dirty="0"/>
              <a:t>77%</a:t>
            </a:r>
            <a:r>
              <a:rPr lang="en-US" sz="1200" dirty="0"/>
              <a:t>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4AECE3E-7818-4746-B8A9-AC0BA7AF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10" y="6455066"/>
            <a:ext cx="3594816" cy="2899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0432D6C-80DC-440C-9836-14EF9F7F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4" y="6480651"/>
            <a:ext cx="2546586" cy="36161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A97E484-A3C9-4DCF-AD40-DA384AC37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4" y="3608481"/>
            <a:ext cx="3224688" cy="27281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4BB8697-6179-496A-A9C1-A55116983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811" y="3504258"/>
            <a:ext cx="3497873" cy="29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2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fr-FR"/>
              <a:t>Unsupervised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B20-8304-4AF8-9720-E4AF4D70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: We had hypothesis that there may be clustering based on the shop (mix across different shops)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used : </a:t>
            </a:r>
            <a:r>
              <a:rPr lang="en-US" b="1" dirty="0" err="1"/>
              <a:t>KMeans</a:t>
            </a:r>
            <a:r>
              <a:rPr lang="en-US" dirty="0"/>
              <a:t> excluding shop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Parameters: </a:t>
            </a:r>
            <a:r>
              <a:rPr lang="en-US" b="1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Silhouette score: </a:t>
            </a:r>
            <a:r>
              <a:rPr lang="en-US" b="1" dirty="0"/>
              <a:t>69%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56CBBE-4888-426F-8C46-E385EE30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164" y="3558875"/>
            <a:ext cx="3412930" cy="2474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6EE01D4-ACCC-4B17-8FC7-5D59DEB1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66" y="1521069"/>
            <a:ext cx="4588990" cy="18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1776-C673-4DCF-AD7E-A686017B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03" y="712384"/>
            <a:ext cx="8770571" cy="1345269"/>
          </a:xfrm>
        </p:spPr>
        <p:txBody>
          <a:bodyPr>
            <a:normAutofit/>
          </a:bodyPr>
          <a:lstStyle/>
          <a:p>
            <a:r>
              <a:rPr lang="fr-FR" dirty="0"/>
              <a:t>Tableau Dashboard</a:t>
            </a:r>
            <a:endParaRPr lang="en-US" dirty="0"/>
          </a:p>
        </p:txBody>
      </p:sp>
      <p:pic>
        <p:nvPicPr>
          <p:cNvPr id="4" name="slide2" descr="Monthly sales dashboard v2">
            <a:extLst>
              <a:ext uri="{FF2B5EF4-FFF2-40B4-BE49-F238E27FC236}">
                <a16:creationId xmlns:a16="http://schemas.microsoft.com/office/drawing/2014/main" id="{8BB953DE-5FFF-494F-A86E-ED1D069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1" b="18973"/>
          <a:stretch/>
        </p:blipFill>
        <p:spPr>
          <a:xfrm>
            <a:off x="1892532" y="2327564"/>
            <a:ext cx="5431294" cy="44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29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2"/>
      </a:accent1>
      <a:accent2>
        <a:srgbClr val="BA17D5"/>
      </a:accent2>
      <a:accent3>
        <a:srgbClr val="7D29E7"/>
      </a:accent3>
      <a:accent4>
        <a:srgbClr val="342FD9"/>
      </a:accent4>
      <a:accent5>
        <a:srgbClr val="2973E7"/>
      </a:accent5>
      <a:accent6>
        <a:srgbClr val="17B0D5"/>
      </a:accent6>
      <a:hlink>
        <a:srgbClr val="349D5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1477</TotalTime>
  <Words>537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SketchLinesVTI</vt:lpstr>
      <vt:lpstr>Data analytics for SME in retail</vt:lpstr>
      <vt:lpstr>Business case</vt:lpstr>
      <vt:lpstr>Data collection and storing</vt:lpstr>
      <vt:lpstr>Data cleaning pipeline</vt:lpstr>
      <vt:lpstr>EDA – TABLEAU Demo</vt:lpstr>
      <vt:lpstr>Results Forecast Model</vt:lpstr>
      <vt:lpstr>Model to predict a success of an item</vt:lpstr>
      <vt:lpstr>Unsupervised machine learning</vt:lpstr>
      <vt:lpstr>Tableau Dashboard</vt:lpstr>
      <vt:lpstr>Business 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Dat(sh)a consulting</dc:title>
  <dc:creator>CROCHIN Thibault</dc:creator>
  <cp:lastModifiedBy>Olga Shavrina</cp:lastModifiedBy>
  <cp:revision>3</cp:revision>
  <dcterms:created xsi:type="dcterms:W3CDTF">2022-02-10T13:17:08Z</dcterms:created>
  <dcterms:modified xsi:type="dcterms:W3CDTF">2022-02-11T14:01:04Z</dcterms:modified>
</cp:coreProperties>
</file>