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2" r:id="rId4"/>
    <p:sldId id="263" r:id="rId5"/>
    <p:sldId id="259" r:id="rId6"/>
    <p:sldId id="264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A9EE7-69AF-468B-B066-1C21C5626F7F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B2D39-76C6-49C5-8E68-C930D944E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14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B2D39-76C6-49C5-8E68-C930D944E78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59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BC8B-E6DD-4D07-9F75-49D530580B8A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DC1D-6BBC-40DB-87D6-21A755F96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64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BC8B-E6DD-4D07-9F75-49D530580B8A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DC1D-6BBC-40DB-87D6-21A755F96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69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BC8B-E6DD-4D07-9F75-49D530580B8A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DC1D-6BBC-40DB-87D6-21A755F96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38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BC8B-E6DD-4D07-9F75-49D530580B8A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DC1D-6BBC-40DB-87D6-21A755F96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03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BC8B-E6DD-4D07-9F75-49D530580B8A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DC1D-6BBC-40DB-87D6-21A755F96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20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BC8B-E6DD-4D07-9F75-49D530580B8A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DC1D-6BBC-40DB-87D6-21A755F96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92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BC8B-E6DD-4D07-9F75-49D530580B8A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DC1D-6BBC-40DB-87D6-21A755F96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86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BC8B-E6DD-4D07-9F75-49D530580B8A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DC1D-6BBC-40DB-87D6-21A755F96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40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BC8B-E6DD-4D07-9F75-49D530580B8A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DC1D-6BBC-40DB-87D6-21A755F96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49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BC8B-E6DD-4D07-9F75-49D530580B8A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DC1D-6BBC-40DB-87D6-21A755F96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48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BC8B-E6DD-4D07-9F75-49D530580B8A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DC1D-6BBC-40DB-87D6-21A755F96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39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ABC8B-E6DD-4D07-9F75-49D530580B8A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0DC1D-6BBC-40DB-87D6-21A755F96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55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latin typeface="Comic Sans MS" panose="030F0702030302020204" pitchFamily="66" charset="0"/>
              </a:rPr>
              <a:t>Tipuri</a:t>
            </a:r>
            <a:r>
              <a:rPr lang="en-US" b="1" dirty="0" smtClean="0">
                <a:latin typeface="Comic Sans MS" panose="030F0702030302020204" pitchFamily="66" charset="0"/>
              </a:rPr>
              <a:t> de date</a:t>
            </a:r>
            <a:endParaRPr lang="ru-RU" b="1" dirty="0"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Comic Sans MS" panose="030F0702030302020204" pitchFamily="66" charset="0"/>
              </a:rPr>
              <a:t>Slipenski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smtClean="0">
                <a:latin typeface="Comic Sans MS" panose="030F0702030302020204" pitchFamily="66" charset="0"/>
              </a:rPr>
              <a:t>Olga </a:t>
            </a:r>
            <a:r>
              <a:rPr lang="en-US" smtClean="0">
                <a:latin typeface="Comic Sans MS" panose="030F0702030302020204" pitchFamily="66" charset="0"/>
              </a:rPr>
              <a:t>10B</a:t>
            </a:r>
            <a:endParaRPr lang="en-US" dirty="0" smtClean="0">
              <a:latin typeface="Comic Sans MS" panose="030F0702030302020204" pitchFamily="66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332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mic Sans MS" panose="030F0702030302020204" pitchFamily="66" charset="0"/>
              </a:rPr>
              <a:t>Tipuri</a:t>
            </a:r>
            <a:r>
              <a:rPr lang="en-US" b="1" dirty="0" smtClean="0">
                <a:latin typeface="Comic Sans MS" panose="030F0702030302020204" pitchFamily="66" charset="0"/>
              </a:rPr>
              <a:t> de date </a:t>
            </a:r>
            <a:r>
              <a:rPr lang="en-US" b="1" dirty="0" err="1" smtClean="0">
                <a:latin typeface="Comic Sans MS" panose="030F0702030302020204" pitchFamily="66" charset="0"/>
              </a:rPr>
              <a:t>structurate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>
                <a:latin typeface="Comic Sans MS" panose="030F0702030302020204" pitchFamily="66" charset="0"/>
              </a:rPr>
              <a:t>Tipurile</a:t>
            </a:r>
            <a:r>
              <a:rPr lang="en-US" sz="3200" dirty="0" smtClean="0">
                <a:latin typeface="Comic Sans MS" panose="030F0702030302020204" pitchFamily="66" charset="0"/>
              </a:rPr>
              <a:t> de date </a:t>
            </a:r>
            <a:r>
              <a:rPr lang="en-US" sz="3200" dirty="0" err="1" smtClean="0">
                <a:latin typeface="Comic Sans MS" panose="030F0702030302020204" pitchFamily="66" charset="0"/>
              </a:rPr>
              <a:t>structurate</a:t>
            </a:r>
            <a:r>
              <a:rPr lang="en-US" sz="3200" dirty="0" smtClean="0">
                <a:latin typeface="Comic Sans MS" panose="030F0702030302020204" pitchFamily="66" charset="0"/>
              </a:rPr>
              <a:t>, </a:t>
            </a:r>
            <a:r>
              <a:rPr lang="en-US" sz="3200" dirty="0" err="1" smtClean="0">
                <a:latin typeface="Comic Sans MS" panose="030F0702030302020204" pitchFamily="66" charset="0"/>
              </a:rPr>
              <a:t>spre</a:t>
            </a:r>
            <a:r>
              <a:rPr lang="en-US" sz="3200" dirty="0" smtClean="0">
                <a:latin typeface="Comic Sans MS" panose="030F0702030302020204" pitchFamily="66" charset="0"/>
              </a:rPr>
              <a:t> </a:t>
            </a:r>
            <a:r>
              <a:rPr lang="en-US" sz="3200" dirty="0" err="1" smtClean="0">
                <a:latin typeface="Comic Sans MS" panose="030F0702030302020204" pitchFamily="66" charset="0"/>
              </a:rPr>
              <a:t>deosebire</a:t>
            </a:r>
            <a:r>
              <a:rPr lang="en-US" sz="3200" dirty="0" smtClean="0">
                <a:latin typeface="Comic Sans MS" panose="030F0702030302020204" pitchFamily="66" charset="0"/>
              </a:rPr>
              <a:t> de </a:t>
            </a:r>
            <a:r>
              <a:rPr lang="en-US" sz="3200" dirty="0" err="1" smtClean="0">
                <a:latin typeface="Comic Sans MS" panose="030F0702030302020204" pitchFamily="66" charset="0"/>
              </a:rPr>
              <a:t>cele</a:t>
            </a:r>
            <a:r>
              <a:rPr lang="en-US" sz="3200" dirty="0" smtClean="0">
                <a:latin typeface="Comic Sans MS" panose="030F0702030302020204" pitchFamily="66" charset="0"/>
              </a:rPr>
              <a:t> simple, </a:t>
            </a:r>
            <a:r>
              <a:rPr lang="en-US" sz="3200" dirty="0" err="1" smtClean="0">
                <a:latin typeface="Comic Sans MS" panose="030F0702030302020204" pitchFamily="66" charset="0"/>
              </a:rPr>
              <a:t>sunt</a:t>
            </a:r>
            <a:r>
              <a:rPr lang="en-US" sz="3200" dirty="0" smtClean="0">
                <a:latin typeface="Comic Sans MS" panose="030F0702030302020204" pitchFamily="66" charset="0"/>
              </a:rPr>
              <a:t> </a:t>
            </a:r>
            <a:r>
              <a:rPr lang="en-US" sz="3200" dirty="0" err="1" smtClean="0">
                <a:latin typeface="Comic Sans MS" panose="030F0702030302020204" pitchFamily="66" charset="0"/>
              </a:rPr>
              <a:t>combinatii</a:t>
            </a:r>
            <a:r>
              <a:rPr lang="en-US" sz="3200" dirty="0" smtClean="0">
                <a:latin typeface="Comic Sans MS" panose="030F0702030302020204" pitchFamily="66" charset="0"/>
              </a:rPr>
              <a:t> de </a:t>
            </a:r>
            <a:r>
              <a:rPr lang="en-US" sz="3200" dirty="0" err="1" smtClean="0">
                <a:latin typeface="Comic Sans MS" panose="030F0702030302020204" pitchFamily="66" charset="0"/>
              </a:rPr>
              <a:t>alte</a:t>
            </a:r>
            <a:r>
              <a:rPr lang="en-US" sz="3200" dirty="0" smtClean="0">
                <a:latin typeface="Comic Sans MS" panose="030F0702030302020204" pitchFamily="66" charset="0"/>
              </a:rPr>
              <a:t> </a:t>
            </a:r>
            <a:r>
              <a:rPr lang="en-US" sz="3200" dirty="0" err="1" smtClean="0">
                <a:latin typeface="Comic Sans MS" panose="030F0702030302020204" pitchFamily="66" charset="0"/>
              </a:rPr>
              <a:t>tipuri</a:t>
            </a:r>
            <a:r>
              <a:rPr lang="en-US" sz="3200" dirty="0" smtClean="0">
                <a:latin typeface="Comic Sans MS" panose="030F0702030302020204" pitchFamily="66" charset="0"/>
              </a:rPr>
              <a:t> definite </a:t>
            </a:r>
            <a:r>
              <a:rPr lang="en-US" sz="3200" dirty="0" err="1" smtClean="0">
                <a:latin typeface="Comic Sans MS" panose="030F0702030302020204" pitchFamily="66" charset="0"/>
              </a:rPr>
              <a:t>prin</a:t>
            </a:r>
            <a:r>
              <a:rPr lang="en-US" sz="3200" dirty="0" smtClean="0">
                <a:latin typeface="Comic Sans MS" panose="030F0702030302020204" pitchFamily="66" charset="0"/>
              </a:rPr>
              <a:t> </a:t>
            </a:r>
            <a:r>
              <a:rPr lang="en-US" sz="3200" dirty="0" err="1" smtClean="0">
                <a:latin typeface="Comic Sans MS" panose="030F0702030302020204" pitchFamily="66" charset="0"/>
              </a:rPr>
              <a:t>descrierea</a:t>
            </a:r>
            <a:r>
              <a:rPr lang="en-US" sz="3200" dirty="0" smtClean="0">
                <a:latin typeface="Comic Sans MS" panose="030F0702030302020204" pitchFamily="66" charset="0"/>
              </a:rPr>
              <a:t> </a:t>
            </a:r>
            <a:r>
              <a:rPr lang="en-US" sz="3200" dirty="0" err="1" smtClean="0">
                <a:latin typeface="Comic Sans MS" panose="030F0702030302020204" pitchFamily="66" charset="0"/>
              </a:rPr>
              <a:t>tipurilor</a:t>
            </a:r>
            <a:r>
              <a:rPr lang="en-US" sz="3200" dirty="0" smtClean="0">
                <a:latin typeface="Comic Sans MS" panose="030F0702030302020204" pitchFamily="66" charset="0"/>
              </a:rPr>
              <a:t> </a:t>
            </a:r>
            <a:r>
              <a:rPr lang="en-US" sz="3200" dirty="0" err="1" smtClean="0">
                <a:latin typeface="Comic Sans MS" panose="030F0702030302020204" pitchFamily="66" charset="0"/>
              </a:rPr>
              <a:t>componentelor</a:t>
            </a:r>
            <a:r>
              <a:rPr lang="en-US" sz="3200" dirty="0" smtClean="0">
                <a:latin typeface="Comic Sans MS" panose="030F0702030302020204" pitchFamily="66" charset="0"/>
              </a:rPr>
              <a:t> </a:t>
            </a:r>
            <a:r>
              <a:rPr lang="en-US" sz="3200" dirty="0" err="1" smtClean="0">
                <a:latin typeface="Comic Sans MS" panose="030F0702030302020204" pitchFamily="66" charset="0"/>
              </a:rPr>
              <a:t>si</a:t>
            </a:r>
            <a:r>
              <a:rPr lang="en-US" sz="3200" dirty="0" smtClean="0">
                <a:latin typeface="Comic Sans MS" panose="030F0702030302020204" pitchFamily="66" charset="0"/>
              </a:rPr>
              <a:t> </a:t>
            </a:r>
            <a:r>
              <a:rPr lang="en-US" sz="3200" dirty="0" err="1" smtClean="0">
                <a:latin typeface="Comic Sans MS" panose="030F0702030302020204" pitchFamily="66" charset="0"/>
              </a:rPr>
              <a:t>prin</a:t>
            </a:r>
            <a:r>
              <a:rPr lang="en-US" sz="3200" dirty="0" smtClean="0">
                <a:latin typeface="Comic Sans MS" panose="030F0702030302020204" pitchFamily="66" charset="0"/>
              </a:rPr>
              <a:t> </a:t>
            </a:r>
            <a:r>
              <a:rPr lang="en-US" sz="3200" dirty="0" err="1" smtClean="0">
                <a:latin typeface="Comic Sans MS" panose="030F0702030302020204" pitchFamily="66" charset="0"/>
              </a:rPr>
              <a:t>indicarea</a:t>
            </a:r>
            <a:r>
              <a:rPr lang="en-US" sz="3200" dirty="0" smtClean="0">
                <a:latin typeface="Comic Sans MS" panose="030F0702030302020204" pitchFamily="66" charset="0"/>
              </a:rPr>
              <a:t> </a:t>
            </a:r>
            <a:r>
              <a:rPr lang="en-US" sz="3200" dirty="0" err="1" smtClean="0">
                <a:latin typeface="Comic Sans MS" panose="030F0702030302020204" pitchFamily="66" charset="0"/>
              </a:rPr>
              <a:t>unor</a:t>
            </a:r>
            <a:r>
              <a:rPr lang="en-US" sz="3200" dirty="0" smtClean="0">
                <a:latin typeface="Comic Sans MS" panose="030F0702030302020204" pitchFamily="66" charset="0"/>
              </a:rPr>
              <a:t> </a:t>
            </a:r>
            <a:r>
              <a:rPr lang="en-US" sz="3200" dirty="0" err="1" smtClean="0">
                <a:latin typeface="Comic Sans MS" panose="030F0702030302020204" pitchFamily="66" charset="0"/>
              </a:rPr>
              <a:t>metode</a:t>
            </a:r>
            <a:r>
              <a:rPr lang="en-US" sz="3200" dirty="0" smtClean="0">
                <a:latin typeface="Comic Sans MS" panose="030F0702030302020204" pitchFamily="66" charset="0"/>
              </a:rPr>
              <a:t> de </a:t>
            </a:r>
            <a:r>
              <a:rPr lang="en-US" sz="3200" dirty="0" err="1" smtClean="0">
                <a:latin typeface="Comic Sans MS" panose="030F0702030302020204" pitchFamily="66" charset="0"/>
              </a:rPr>
              <a:t>structurare</a:t>
            </a:r>
            <a:r>
              <a:rPr lang="en-US" sz="3200" dirty="0" smtClean="0"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   Din </a:t>
            </a:r>
            <a:r>
              <a:rPr lang="en-US" sz="3200" dirty="0" err="1" smtClean="0">
                <a:latin typeface="Comic Sans MS" panose="030F0702030302020204" pitchFamily="66" charset="0"/>
              </a:rPr>
              <a:t>tipurile</a:t>
            </a:r>
            <a:r>
              <a:rPr lang="en-US" sz="3200" dirty="0" smtClean="0">
                <a:latin typeface="Comic Sans MS" panose="030F0702030302020204" pitchFamily="66" charset="0"/>
              </a:rPr>
              <a:t> de date </a:t>
            </a:r>
            <a:r>
              <a:rPr lang="en-US" sz="3200" dirty="0" err="1" smtClean="0">
                <a:latin typeface="Comic Sans MS" panose="030F0702030302020204" pitchFamily="66" charset="0"/>
              </a:rPr>
              <a:t>structurate</a:t>
            </a:r>
            <a:r>
              <a:rPr lang="en-US" sz="3200" dirty="0" smtClean="0">
                <a:latin typeface="Comic Sans MS" panose="030F0702030302020204" pitchFamily="66" charset="0"/>
              </a:rPr>
              <a:t> face parte </a:t>
            </a:r>
            <a:r>
              <a:rPr lang="en-US" sz="3200" dirty="0" err="1" smtClean="0">
                <a:latin typeface="Comic Sans MS" panose="030F0702030302020204" pitchFamily="66" charset="0"/>
              </a:rPr>
              <a:t>tipul</a:t>
            </a:r>
            <a:r>
              <a:rPr lang="en-US" sz="3200" dirty="0" smtClean="0">
                <a:latin typeface="Comic Sans MS" panose="030F0702030302020204" pitchFamily="66" charset="0"/>
              </a:rPr>
              <a:t> de date </a:t>
            </a:r>
            <a:r>
              <a:rPr lang="en-US" sz="3200" b="1" dirty="0" smtClean="0">
                <a:latin typeface="Comic Sans MS" panose="030F0702030302020204" pitchFamily="66" charset="0"/>
              </a:rPr>
              <a:t>array (</a:t>
            </a:r>
            <a:r>
              <a:rPr lang="en-US" sz="3200" b="1" dirty="0" err="1" smtClean="0">
                <a:latin typeface="Comic Sans MS" panose="030F0702030302020204" pitchFamily="66" charset="0"/>
              </a:rPr>
              <a:t>tablou</a:t>
            </a:r>
            <a:r>
              <a:rPr lang="en-US" sz="3200" b="1" dirty="0" smtClean="0">
                <a:latin typeface="Comic Sans MS" panose="030F0702030302020204" pitchFamily="66" charset="0"/>
              </a:rPr>
              <a:t>), </a:t>
            </a:r>
            <a:r>
              <a:rPr lang="en-US" sz="3200" dirty="0" smtClean="0">
                <a:latin typeface="Comic Sans MS" panose="030F0702030302020204" pitchFamily="66" charset="0"/>
              </a:rPr>
              <a:t>care, la </a:t>
            </a:r>
            <a:r>
              <a:rPr lang="en-US" sz="3200" dirty="0" err="1" smtClean="0">
                <a:latin typeface="Comic Sans MS" panose="030F0702030302020204" pitchFamily="66" charset="0"/>
              </a:rPr>
              <a:t>randul</a:t>
            </a:r>
            <a:r>
              <a:rPr lang="en-US" sz="3200" dirty="0" smtClean="0">
                <a:latin typeface="Comic Sans MS" panose="030F0702030302020204" pitchFamily="66" charset="0"/>
              </a:rPr>
              <a:t> </a:t>
            </a:r>
            <a:r>
              <a:rPr lang="en-US" sz="3200" dirty="0" err="1" smtClean="0">
                <a:latin typeface="Comic Sans MS" panose="030F0702030302020204" pitchFamily="66" charset="0"/>
              </a:rPr>
              <a:t>sau</a:t>
            </a:r>
            <a:r>
              <a:rPr lang="en-US" sz="3200" dirty="0" smtClean="0">
                <a:latin typeface="Comic Sans MS" panose="030F0702030302020204" pitchFamily="66" charset="0"/>
              </a:rPr>
              <a:t>, se </a:t>
            </a:r>
            <a:r>
              <a:rPr lang="en-US" sz="3200" dirty="0" err="1" smtClean="0">
                <a:latin typeface="Comic Sans MS" panose="030F0702030302020204" pitchFamily="66" charset="0"/>
              </a:rPr>
              <a:t>imparte</a:t>
            </a:r>
            <a:r>
              <a:rPr lang="en-US" sz="3200" dirty="0" smtClean="0">
                <a:latin typeface="Comic Sans MS" panose="030F0702030302020204" pitchFamily="66" charset="0"/>
              </a:rPr>
              <a:t> in </a:t>
            </a:r>
            <a:r>
              <a:rPr lang="en-US" sz="3200" b="1" dirty="0" err="1">
                <a:latin typeface="Comic Sans MS" panose="030F0702030302020204" pitchFamily="66" charset="0"/>
              </a:rPr>
              <a:t>v</a:t>
            </a:r>
            <a:r>
              <a:rPr lang="en-US" sz="3200" b="1" dirty="0" err="1" smtClean="0">
                <a:latin typeface="Comic Sans MS" panose="030F0702030302020204" pitchFamily="66" charset="0"/>
              </a:rPr>
              <a:t>ectori</a:t>
            </a:r>
            <a:r>
              <a:rPr lang="en-US" sz="3200" dirty="0" smtClean="0">
                <a:latin typeface="Comic Sans MS" panose="030F0702030302020204" pitchFamily="66" charset="0"/>
              </a:rPr>
              <a:t> </a:t>
            </a:r>
            <a:r>
              <a:rPr lang="en-US" sz="3200" dirty="0" err="1" smtClean="0">
                <a:latin typeface="Comic Sans MS" panose="030F0702030302020204" pitchFamily="66" charset="0"/>
              </a:rPr>
              <a:t>sau</a:t>
            </a:r>
            <a:r>
              <a:rPr lang="en-US" sz="3200" dirty="0" smtClean="0">
                <a:latin typeface="Comic Sans MS" panose="030F0702030302020204" pitchFamily="66" charset="0"/>
              </a:rPr>
              <a:t> </a:t>
            </a:r>
            <a:r>
              <a:rPr lang="en-US" sz="3200" i="1" dirty="0" err="1" smtClean="0">
                <a:latin typeface="Comic Sans MS" panose="030F0702030302020204" pitchFamily="66" charset="0"/>
              </a:rPr>
              <a:t>tablou</a:t>
            </a:r>
            <a:r>
              <a:rPr lang="en-US" sz="3200" i="1" dirty="0" smtClean="0">
                <a:latin typeface="Comic Sans MS" panose="030F0702030302020204" pitchFamily="66" charset="0"/>
              </a:rPr>
              <a:t> </a:t>
            </a:r>
            <a:r>
              <a:rPr lang="en-US" sz="3200" i="1" dirty="0" err="1" smtClean="0">
                <a:latin typeface="Comic Sans MS" panose="030F0702030302020204" pitchFamily="66" charset="0"/>
              </a:rPr>
              <a:t>unidimesional</a:t>
            </a:r>
            <a:r>
              <a:rPr lang="en-US" sz="3200" i="1" dirty="0" smtClean="0">
                <a:latin typeface="Comic Sans MS" panose="030F0702030302020204" pitchFamily="66" charset="0"/>
              </a:rPr>
              <a:t> </a:t>
            </a:r>
            <a:r>
              <a:rPr lang="en-US" sz="3200" dirty="0" err="1" smtClean="0">
                <a:latin typeface="Comic Sans MS" panose="030F0702030302020204" pitchFamily="66" charset="0"/>
              </a:rPr>
              <a:t>si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b="1" dirty="0" err="1" smtClean="0">
                <a:latin typeface="Comic Sans MS" panose="030F0702030302020204" pitchFamily="66" charset="0"/>
              </a:rPr>
              <a:t>matrici</a:t>
            </a:r>
            <a:r>
              <a:rPr lang="en-US" sz="3200" dirty="0" smtClean="0">
                <a:latin typeface="Comic Sans MS" panose="030F0702030302020204" pitchFamily="66" charset="0"/>
              </a:rPr>
              <a:t> </a:t>
            </a:r>
            <a:r>
              <a:rPr lang="en-US" sz="3200" dirty="0" err="1" smtClean="0">
                <a:latin typeface="Comic Sans MS" panose="030F0702030302020204" pitchFamily="66" charset="0"/>
              </a:rPr>
              <a:t>sau</a:t>
            </a:r>
            <a:r>
              <a:rPr lang="en-US" sz="3200" dirty="0" smtClean="0">
                <a:latin typeface="Comic Sans MS" panose="030F0702030302020204" pitchFamily="66" charset="0"/>
              </a:rPr>
              <a:t> </a:t>
            </a:r>
            <a:r>
              <a:rPr lang="en-US" sz="3200" i="1" dirty="0" err="1" smtClean="0">
                <a:latin typeface="Comic Sans MS" panose="030F0702030302020204" pitchFamily="66" charset="0"/>
              </a:rPr>
              <a:t>tablou</a:t>
            </a:r>
            <a:r>
              <a:rPr lang="en-US" sz="3200" i="1" dirty="0" smtClean="0">
                <a:latin typeface="Comic Sans MS" panose="030F0702030302020204" pitchFamily="66" charset="0"/>
              </a:rPr>
              <a:t> </a:t>
            </a:r>
            <a:r>
              <a:rPr lang="en-US" sz="3200" i="1" dirty="0" err="1" smtClean="0">
                <a:latin typeface="Comic Sans MS" panose="030F0702030302020204" pitchFamily="66" charset="0"/>
              </a:rPr>
              <a:t>bidimensional</a:t>
            </a:r>
            <a:r>
              <a:rPr lang="en-US" sz="3200" dirty="0" smtClean="0">
                <a:latin typeface="Comic Sans MS" panose="030F0702030302020204" pitchFamily="66" charset="0"/>
              </a:rPr>
              <a:t>.</a:t>
            </a:r>
            <a:endParaRPr lang="en-US" sz="3200" b="1" dirty="0" smtClean="0">
              <a:latin typeface="Comic Sans MS" panose="030F0702030302020204" pitchFamily="66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910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016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Comic Sans MS" panose="030F0702030302020204" pitchFamily="66" charset="0"/>
              </a:rPr>
              <a:t>Vectori</a:t>
            </a:r>
            <a:r>
              <a:rPr lang="en-US" sz="4000" b="1" dirty="0" smtClean="0">
                <a:latin typeface="Comic Sans MS" panose="030F0702030302020204" pitchFamily="66" charset="0"/>
              </a:rPr>
              <a:t>, </a:t>
            </a:r>
            <a:r>
              <a:rPr lang="en-US" sz="4000" b="1" dirty="0" err="1" smtClean="0">
                <a:latin typeface="Comic Sans MS" panose="030F0702030302020204" pitchFamily="66" charset="0"/>
              </a:rPr>
              <a:t>tablouri</a:t>
            </a:r>
            <a:r>
              <a:rPr lang="en-US" sz="4000" b="1" dirty="0" smtClean="0">
                <a:latin typeface="Comic Sans MS" panose="030F0702030302020204" pitchFamily="66" charset="0"/>
              </a:rPr>
              <a:t> </a:t>
            </a:r>
            <a:r>
              <a:rPr lang="en-US" sz="4000" b="1" dirty="0" err="1" smtClean="0">
                <a:latin typeface="Comic Sans MS" panose="030F0702030302020204" pitchFamily="66" charset="0"/>
              </a:rPr>
              <a:t>unidimensionale</a:t>
            </a:r>
            <a:endParaRPr lang="ru-RU" sz="4000" b="1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0164" y="1325562"/>
            <a:ext cx="10515600" cy="543545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Tablourile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unidimensionale</a:t>
            </a:r>
            <a:r>
              <a:rPr lang="en-US" dirty="0" smtClean="0">
                <a:latin typeface="Comic Sans MS" panose="030F0702030302020204" pitchFamily="66" charset="0"/>
              </a:rPr>
              <a:t> (</a:t>
            </a:r>
            <a:r>
              <a:rPr lang="en-US" dirty="0" err="1" smtClean="0">
                <a:latin typeface="Comic Sans MS" panose="030F0702030302020204" pitchFamily="66" charset="0"/>
              </a:rPr>
              <a:t>vectori</a:t>
            </a:r>
            <a:r>
              <a:rPr lang="en-US" dirty="0" smtClean="0">
                <a:latin typeface="Comic Sans MS" panose="030F0702030302020204" pitchFamily="66" charset="0"/>
              </a:rPr>
              <a:t>), </a:t>
            </a:r>
            <a:r>
              <a:rPr lang="en-US" dirty="0" err="1" smtClean="0">
                <a:latin typeface="Comic Sans MS" panose="030F0702030302020204" pitchFamily="66" charset="0"/>
              </a:rPr>
              <a:t>prezinta</a:t>
            </a:r>
            <a:r>
              <a:rPr lang="en-US" dirty="0" smtClean="0">
                <a:latin typeface="Comic Sans MS" panose="030F0702030302020204" pitchFamily="66" charset="0"/>
              </a:rPr>
              <a:t> un sir de </a:t>
            </a:r>
            <a:r>
              <a:rPr lang="en-US" dirty="0" err="1" smtClean="0">
                <a:latin typeface="Comic Sans MS" panose="030F0702030302020204" pitchFamily="66" charset="0"/>
              </a:rPr>
              <a:t>elemente</a:t>
            </a:r>
            <a:r>
              <a:rPr lang="en-US" dirty="0" smtClean="0">
                <a:latin typeface="Comic Sans MS" panose="030F0702030302020204" pitchFamily="66" charset="0"/>
              </a:rPr>
              <a:t> de </a:t>
            </a:r>
            <a:r>
              <a:rPr lang="en-US" dirty="0" err="1" smtClean="0">
                <a:latin typeface="Comic Sans MS" panose="030F0702030302020204" pitchFamily="66" charset="0"/>
              </a:rPr>
              <a:t>acelasi</a:t>
            </a:r>
            <a:r>
              <a:rPr lang="en-US" dirty="0" smtClean="0">
                <a:latin typeface="Comic Sans MS" panose="030F0702030302020204" pitchFamily="66" charset="0"/>
              </a:rPr>
              <a:t> tip, </a:t>
            </a:r>
            <a:r>
              <a:rPr lang="en-US" dirty="0" err="1" smtClean="0">
                <a:latin typeface="Comic Sans MS" panose="030F0702030302020204" pitchFamily="66" charset="0"/>
              </a:rPr>
              <a:t>numit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b="1" dirty="0" smtClean="0">
                <a:latin typeface="Comic Sans MS" panose="030F0702030302020204" pitchFamily="66" charset="0"/>
              </a:rPr>
              <a:t>tip de </a:t>
            </a:r>
            <a:r>
              <a:rPr lang="en-US" b="1" dirty="0" err="1" smtClean="0">
                <a:latin typeface="Comic Sans MS" panose="030F0702030302020204" pitchFamily="66" charset="0"/>
              </a:rPr>
              <a:t>baza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  <a:r>
              <a:rPr lang="en-US" dirty="0" err="1" smtClean="0">
                <a:latin typeface="Comic Sans MS" panose="030F0702030302020204" pitchFamily="66" charset="0"/>
              </a:rPr>
              <a:t>Referirea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componentelor</a:t>
            </a:r>
            <a:r>
              <a:rPr lang="en-US" dirty="0" smtClean="0">
                <a:latin typeface="Comic Sans MS" panose="030F0702030302020204" pitchFamily="66" charset="0"/>
              </a:rPr>
              <a:t> se face cu </a:t>
            </a:r>
            <a:r>
              <a:rPr lang="en-US" dirty="0" err="1" smtClean="0">
                <a:latin typeface="Comic Sans MS" panose="030F0702030302020204" pitchFamily="66" charset="0"/>
              </a:rPr>
              <a:t>ajutorul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unui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indice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Un tip de date </a:t>
            </a:r>
            <a:r>
              <a:rPr lang="en-US" dirty="0" err="1" smtClean="0">
                <a:latin typeface="Comic Sans MS" panose="030F0702030302020204" pitchFamily="66" charset="0"/>
              </a:rPr>
              <a:t>tablou</a:t>
            </a:r>
            <a:r>
              <a:rPr lang="en-US" dirty="0" smtClean="0">
                <a:latin typeface="Comic Sans MS" panose="030F0702030302020204" pitchFamily="66" charset="0"/>
              </a:rPr>
              <a:t> se </a:t>
            </a:r>
            <a:r>
              <a:rPr lang="en-US" dirty="0" err="1" smtClean="0">
                <a:latin typeface="Comic Sans MS" panose="030F0702030302020204" pitchFamily="66" charset="0"/>
              </a:rPr>
              <a:t>defineste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printr</a:t>
            </a:r>
            <a:r>
              <a:rPr lang="en-US" dirty="0" smtClean="0">
                <a:latin typeface="Comic Sans MS" panose="030F0702030302020204" pitchFamily="66" charset="0"/>
              </a:rPr>
              <a:t>-o </a:t>
            </a:r>
            <a:r>
              <a:rPr lang="en-US" dirty="0" err="1" smtClean="0">
                <a:latin typeface="Comic Sans MS" panose="030F0702030302020204" pitchFamily="66" charset="0"/>
              </a:rPr>
              <a:t>constructie</a:t>
            </a:r>
            <a:r>
              <a:rPr lang="en-US" dirty="0" smtClean="0">
                <a:latin typeface="Comic Sans MS" panose="030F0702030302020204" pitchFamily="66" charset="0"/>
              </a:rPr>
              <a:t> de forma: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       </a:t>
            </a:r>
            <a:r>
              <a:rPr lang="en-US" b="1" dirty="0" smtClean="0">
                <a:latin typeface="Comic Sans MS" panose="030F0702030302020204" pitchFamily="66" charset="0"/>
              </a:rPr>
              <a:t>type</a:t>
            </a:r>
            <a:r>
              <a:rPr lang="en-US" dirty="0" smtClean="0">
                <a:latin typeface="Comic Sans MS" panose="030F0702030302020204" pitchFamily="66" charset="0"/>
              </a:rPr>
              <a:t> &lt;</a:t>
            </a:r>
            <a:r>
              <a:rPr lang="en-US" dirty="0" err="1" smtClean="0">
                <a:latin typeface="Comic Sans MS" panose="030F0702030302020204" pitchFamily="66" charset="0"/>
              </a:rPr>
              <a:t>Nume</a:t>
            </a:r>
            <a:r>
              <a:rPr lang="en-US" dirty="0" smtClean="0">
                <a:latin typeface="Comic Sans MS" panose="030F0702030302020204" pitchFamily="66" charset="0"/>
              </a:rPr>
              <a:t> tip&gt; = </a:t>
            </a:r>
            <a:r>
              <a:rPr lang="en-US" b="1" dirty="0" smtClean="0">
                <a:latin typeface="Comic Sans MS" panose="030F0702030302020204" pitchFamily="66" charset="0"/>
              </a:rPr>
              <a:t>array</a:t>
            </a:r>
            <a:r>
              <a:rPr lang="en-US" dirty="0" smtClean="0">
                <a:latin typeface="Comic Sans MS" panose="030F0702030302020204" pitchFamily="66" charset="0"/>
              </a:rPr>
              <a:t> [T</a:t>
            </a:r>
            <a:r>
              <a:rPr lang="en-US" sz="1800" dirty="0" smtClean="0">
                <a:latin typeface="Comic Sans MS" panose="030F0702030302020204" pitchFamily="66" charset="0"/>
              </a:rPr>
              <a:t>1</a:t>
            </a:r>
            <a:r>
              <a:rPr lang="en-US" dirty="0" smtClean="0">
                <a:latin typeface="Comic Sans MS" panose="030F0702030302020204" pitchFamily="66" charset="0"/>
              </a:rPr>
              <a:t>] of T</a:t>
            </a:r>
            <a:r>
              <a:rPr lang="en-US" sz="1800" dirty="0" smtClean="0">
                <a:latin typeface="Comic Sans MS" panose="030F0702030302020204" pitchFamily="66" charset="0"/>
              </a:rPr>
              <a:t>2</a:t>
            </a:r>
            <a:r>
              <a:rPr lang="en-US" dirty="0" smtClean="0">
                <a:latin typeface="Comic Sans MS" panose="030F0702030302020204" pitchFamily="66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latin typeface="Comic Sans MS" panose="030F0702030302020204" pitchFamily="66" charset="0"/>
              </a:rPr>
              <a:t>unde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i="1" dirty="0" smtClean="0">
                <a:latin typeface="Comic Sans MS" panose="030F0702030302020204" pitchFamily="66" charset="0"/>
              </a:rPr>
              <a:t>T</a:t>
            </a:r>
            <a:r>
              <a:rPr lang="en-US" sz="1900" i="1" dirty="0" smtClean="0">
                <a:latin typeface="Comic Sans MS" panose="030F0702030302020204" pitchFamily="66" charset="0"/>
              </a:rPr>
              <a:t>1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este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tipul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indicelui</a:t>
            </a:r>
            <a:r>
              <a:rPr lang="en-US" dirty="0" smtClean="0">
                <a:latin typeface="Comic Sans MS" panose="030F0702030302020204" pitchFamily="66" charset="0"/>
              </a:rPr>
              <a:t> care </a:t>
            </a:r>
            <a:r>
              <a:rPr lang="en-US" dirty="0" err="1" smtClean="0">
                <a:latin typeface="Comic Sans MS" panose="030F0702030302020204" pitchFamily="66" charset="0"/>
              </a:rPr>
              <a:t>trebuie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sa</a:t>
            </a:r>
            <a:r>
              <a:rPr lang="en-US" dirty="0" smtClean="0">
                <a:latin typeface="Comic Sans MS" panose="030F0702030302020204" pitchFamily="66" charset="0"/>
              </a:rPr>
              <a:t> fie ordinal, </a:t>
            </a:r>
            <a:r>
              <a:rPr lang="en-US" dirty="0" err="1" smtClean="0">
                <a:latin typeface="Comic Sans MS" panose="030F0702030302020204" pitchFamily="66" charset="0"/>
              </a:rPr>
              <a:t>iar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i="1" dirty="0" smtClean="0">
                <a:latin typeface="Comic Sans MS" panose="030F0702030302020204" pitchFamily="66" charset="0"/>
              </a:rPr>
              <a:t>T</a:t>
            </a:r>
            <a:r>
              <a:rPr lang="en-US" sz="1900" i="1" dirty="0" smtClean="0">
                <a:latin typeface="Comic Sans MS" panose="030F0702030302020204" pitchFamily="66" charset="0"/>
              </a:rPr>
              <a:t>2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este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tipul</a:t>
            </a:r>
            <a:r>
              <a:rPr lang="en-US" dirty="0" smtClean="0">
                <a:latin typeface="Comic Sans MS" panose="030F0702030302020204" pitchFamily="66" charset="0"/>
              </a:rPr>
              <a:t> de </a:t>
            </a:r>
            <a:r>
              <a:rPr lang="en-US" dirty="0" err="1" smtClean="0">
                <a:latin typeface="Comic Sans MS" panose="030F0702030302020204" pitchFamily="66" charset="0"/>
              </a:rPr>
              <a:t>baza</a:t>
            </a:r>
            <a:r>
              <a:rPr lang="en-US" dirty="0" smtClean="0">
                <a:latin typeface="Comic Sans MS" panose="030F0702030302020204" pitchFamily="66" charset="0"/>
              </a:rPr>
              <a:t> care </a:t>
            </a:r>
            <a:r>
              <a:rPr lang="en-US" dirty="0" err="1" smtClean="0">
                <a:latin typeface="Comic Sans MS" panose="030F0702030302020204" pitchFamily="66" charset="0"/>
              </a:rPr>
              <a:t>poate</a:t>
            </a:r>
            <a:r>
              <a:rPr lang="en-US" dirty="0" smtClean="0">
                <a:latin typeface="Comic Sans MS" panose="030F0702030302020204" pitchFamily="66" charset="0"/>
              </a:rPr>
              <a:t> fi </a:t>
            </a:r>
            <a:r>
              <a:rPr lang="en-US" dirty="0" err="1" smtClean="0">
                <a:latin typeface="Comic Sans MS" panose="030F0702030302020204" pitchFamily="66" charset="0"/>
              </a:rPr>
              <a:t>oarecare</a:t>
            </a:r>
            <a:r>
              <a:rPr lang="en-US" dirty="0" smtClean="0"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     type</a:t>
            </a:r>
            <a:r>
              <a:rPr lang="en-US" dirty="0" smtClean="0">
                <a:latin typeface="Comic Sans MS" panose="030F0702030302020204" pitchFamily="66" charset="0"/>
              </a:rPr>
              <a:t> Vector = </a:t>
            </a:r>
            <a:r>
              <a:rPr lang="en-US" b="1" dirty="0" smtClean="0">
                <a:latin typeface="Comic Sans MS" panose="030F0702030302020204" pitchFamily="66" charset="0"/>
              </a:rPr>
              <a:t>array</a:t>
            </a:r>
            <a:r>
              <a:rPr lang="en-US" dirty="0" smtClean="0">
                <a:latin typeface="Comic Sans MS" panose="030F0702030302020204" pitchFamily="66" charset="0"/>
              </a:rPr>
              <a:t> [1..5] </a:t>
            </a:r>
            <a:r>
              <a:rPr lang="en-US" b="1" dirty="0" smtClean="0">
                <a:latin typeface="Comic Sans MS" panose="030F0702030302020204" pitchFamily="66" charset="0"/>
              </a:rPr>
              <a:t>of</a:t>
            </a:r>
            <a:r>
              <a:rPr lang="en-US" dirty="0" smtClean="0">
                <a:latin typeface="Comic Sans MS" panose="030F0702030302020204" pitchFamily="66" charset="0"/>
              </a:rPr>
              <a:t> real;</a:t>
            </a:r>
          </a:p>
          <a:p>
            <a:pPr marL="0" indent="0"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     </a:t>
            </a:r>
            <a:r>
              <a:rPr lang="en-US" b="1" dirty="0" err="1" smtClean="0">
                <a:latin typeface="Comic Sans MS" panose="030F0702030302020204" pitchFamily="66" charset="0"/>
              </a:rPr>
              <a:t>var</a:t>
            </a:r>
            <a:r>
              <a:rPr lang="en-US" dirty="0" smtClean="0">
                <a:latin typeface="Comic Sans MS" panose="030F0702030302020204" pitchFamily="66" charset="0"/>
              </a:rPr>
              <a:t> x : Vector;</a:t>
            </a:r>
            <a:endParaRPr lang="ru-RU" dirty="0" smtClean="0">
              <a:latin typeface="Comic Sans MS" panose="030F0702030302020204" pitchFamily="66" charset="0"/>
            </a:endParaRPr>
          </a:p>
          <a:p>
            <a:r>
              <a:rPr lang="en-US" dirty="0" err="1" smtClean="0">
                <a:latin typeface="Comic Sans MS" panose="030F0702030302020204" pitchFamily="66" charset="0"/>
              </a:rPr>
              <a:t>Fiecare</a:t>
            </a:r>
            <a:r>
              <a:rPr lang="en-US" dirty="0" smtClean="0">
                <a:latin typeface="Comic Sans MS" panose="030F0702030302020204" pitchFamily="66" charset="0"/>
              </a:rPr>
              <a:t> component a </a:t>
            </a:r>
            <a:r>
              <a:rPr lang="en-US" dirty="0" err="1" smtClean="0">
                <a:latin typeface="Comic Sans MS" panose="030F0702030302020204" pitchFamily="66" charset="0"/>
              </a:rPr>
              <a:t>unei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variabile</a:t>
            </a:r>
            <a:r>
              <a:rPr lang="en-US" dirty="0" smtClean="0">
                <a:latin typeface="Comic Sans MS" panose="030F0702030302020204" pitchFamily="66" charset="0"/>
              </a:rPr>
              <a:t> de tip </a:t>
            </a:r>
            <a:r>
              <a:rPr lang="en-US" i="1" dirty="0" err="1" smtClean="0">
                <a:latin typeface="Comic Sans MS" panose="030F0702030302020204" pitchFamily="66" charset="0"/>
              </a:rPr>
              <a:t>tablou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poate</a:t>
            </a:r>
            <a:r>
              <a:rPr lang="en-US" dirty="0" smtClean="0">
                <a:latin typeface="Comic Sans MS" panose="030F0702030302020204" pitchFamily="66" charset="0"/>
              </a:rPr>
              <a:t> fi </a:t>
            </a:r>
            <a:r>
              <a:rPr lang="en-US" dirty="0" err="1" smtClean="0">
                <a:latin typeface="Comic Sans MS" panose="030F0702030302020204" pitchFamily="66" charset="0"/>
              </a:rPr>
              <a:t>specificata</a:t>
            </a:r>
            <a:r>
              <a:rPr lang="en-US" dirty="0" smtClean="0">
                <a:latin typeface="Comic Sans MS" panose="030F0702030302020204" pitchFamily="66" charset="0"/>
              </a:rPr>
              <a:t> explicit, </a:t>
            </a:r>
            <a:r>
              <a:rPr lang="en-US" dirty="0" err="1" smtClean="0">
                <a:latin typeface="Comic Sans MS" panose="030F0702030302020204" pitchFamily="66" charset="0"/>
              </a:rPr>
              <a:t>prin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numele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variabilei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urmat</a:t>
            </a:r>
            <a:r>
              <a:rPr lang="en-US" dirty="0" smtClean="0">
                <a:latin typeface="Comic Sans MS" panose="030F0702030302020204" pitchFamily="66" charset="0"/>
              </a:rPr>
              <a:t> de </a:t>
            </a:r>
            <a:r>
              <a:rPr lang="en-US" dirty="0" err="1" smtClean="0">
                <a:latin typeface="Comic Sans MS" panose="030F0702030302020204" pitchFamily="66" charset="0"/>
              </a:rPr>
              <a:t>indicele</a:t>
            </a:r>
            <a:r>
              <a:rPr lang="en-US" dirty="0" smtClean="0">
                <a:latin typeface="Comic Sans MS" panose="030F0702030302020204" pitchFamily="66" charset="0"/>
              </a:rPr>
              <a:t> respective, </a:t>
            </a:r>
            <a:r>
              <a:rPr lang="en-US" dirty="0" err="1" smtClean="0">
                <a:latin typeface="Comic Sans MS" panose="030F0702030302020204" pitchFamily="66" charset="0"/>
              </a:rPr>
              <a:t>incadrat</a:t>
            </a:r>
            <a:r>
              <a:rPr lang="en-US" dirty="0" smtClean="0">
                <a:latin typeface="Comic Sans MS" panose="030F0702030302020204" pitchFamily="66" charset="0"/>
              </a:rPr>
              <a:t> de </a:t>
            </a:r>
            <a:r>
              <a:rPr lang="en-US" dirty="0" err="1" smtClean="0">
                <a:latin typeface="Comic Sans MS" panose="030F0702030302020204" pitchFamily="66" charset="0"/>
              </a:rPr>
              <a:t>paranteze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patrate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  <a:endParaRPr lang="ru-RU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25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163513"/>
            <a:ext cx="10515600" cy="6111875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Program </a:t>
            </a:r>
            <a:r>
              <a:rPr lang="en-US" dirty="0"/>
              <a:t>P1;</a:t>
            </a:r>
          </a:p>
          <a:p>
            <a:r>
              <a:rPr lang="pt-BR" dirty="0"/>
              <a:t>{Suma componentelor variabilei x de tip Vector}</a:t>
            </a:r>
          </a:p>
          <a:p>
            <a:r>
              <a:rPr lang="en-US" b="1" dirty="0"/>
              <a:t>type </a:t>
            </a:r>
            <a:r>
              <a:rPr lang="en-US" dirty="0"/>
              <a:t>Vector = </a:t>
            </a:r>
            <a:r>
              <a:rPr lang="en-US" b="1" dirty="0"/>
              <a:t>array </a:t>
            </a:r>
            <a:r>
              <a:rPr lang="en-US" dirty="0"/>
              <a:t>[1..5] </a:t>
            </a:r>
            <a:r>
              <a:rPr lang="en-US" b="1" dirty="0"/>
              <a:t>of </a:t>
            </a:r>
            <a:r>
              <a:rPr lang="en-US" dirty="0"/>
              <a:t>real;</a:t>
            </a:r>
          </a:p>
          <a:p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x: vector;</a:t>
            </a:r>
          </a:p>
          <a:p>
            <a:r>
              <a:rPr lang="en-US" dirty="0"/>
              <a:t>    i: integer;</a:t>
            </a:r>
          </a:p>
          <a:p>
            <a:r>
              <a:rPr lang="en-US" dirty="0"/>
              <a:t>    s: real;</a:t>
            </a:r>
          </a:p>
          <a:p>
            <a:r>
              <a:rPr lang="en-US" b="1" dirty="0"/>
              <a:t>begin</a:t>
            </a:r>
          </a:p>
          <a:p>
            <a:r>
              <a:rPr lang="en-US" dirty="0" err="1"/>
              <a:t>writeln</a:t>
            </a:r>
            <a:r>
              <a:rPr lang="en-US" dirty="0"/>
              <a:t> ('</a:t>
            </a:r>
            <a:r>
              <a:rPr lang="en-US" dirty="0" err="1"/>
              <a:t>Introduceti</a:t>
            </a:r>
            <a:r>
              <a:rPr lang="en-US" dirty="0"/>
              <a:t> 5 </a:t>
            </a:r>
            <a:r>
              <a:rPr lang="en-US" dirty="0" err="1"/>
              <a:t>numere</a:t>
            </a:r>
            <a:r>
              <a:rPr lang="en-US" dirty="0"/>
              <a:t>:');</a:t>
            </a:r>
          </a:p>
          <a:p>
            <a:r>
              <a:rPr lang="pl-PL" b="1" dirty="0"/>
              <a:t>for </a:t>
            </a:r>
            <a:r>
              <a:rPr lang="pl-PL" dirty="0"/>
              <a:t>i:=1 </a:t>
            </a:r>
            <a:r>
              <a:rPr lang="pl-PL" b="1" dirty="0"/>
              <a:t>to </a:t>
            </a:r>
            <a:r>
              <a:rPr lang="pl-PL" dirty="0"/>
              <a:t>5 </a:t>
            </a:r>
            <a:r>
              <a:rPr lang="pl-PL" b="1" dirty="0"/>
              <a:t>do </a:t>
            </a:r>
          </a:p>
          <a:p>
            <a:r>
              <a:rPr lang="en-US" dirty="0" err="1"/>
              <a:t>readln</a:t>
            </a:r>
            <a:r>
              <a:rPr lang="en-US" dirty="0"/>
              <a:t> (x[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 err="1"/>
              <a:t>writeln</a:t>
            </a:r>
            <a:r>
              <a:rPr lang="en-US" dirty="0"/>
              <a:t> ('</a:t>
            </a:r>
            <a:r>
              <a:rPr lang="en-US" dirty="0" err="1"/>
              <a:t>Ati</a:t>
            </a:r>
            <a:r>
              <a:rPr lang="en-US" dirty="0"/>
              <a:t> </a:t>
            </a:r>
            <a:r>
              <a:rPr lang="en-US" dirty="0" err="1"/>
              <a:t>introdus</a:t>
            </a:r>
            <a:r>
              <a:rPr lang="en-US" dirty="0"/>
              <a:t>');</a:t>
            </a:r>
          </a:p>
          <a:p>
            <a:r>
              <a:rPr lang="pl-PL" b="1" dirty="0"/>
              <a:t>for </a:t>
            </a:r>
            <a:r>
              <a:rPr lang="pl-PL" dirty="0"/>
              <a:t>i:=1 </a:t>
            </a:r>
            <a:r>
              <a:rPr lang="pl-PL" b="1" dirty="0"/>
              <a:t>to </a:t>
            </a:r>
            <a:r>
              <a:rPr lang="pl-PL" dirty="0"/>
              <a:t>5 </a:t>
            </a:r>
            <a:r>
              <a:rPr lang="pl-PL" b="1" dirty="0"/>
              <a:t>do </a:t>
            </a:r>
          </a:p>
          <a:p>
            <a:r>
              <a:rPr lang="en-US" dirty="0" err="1"/>
              <a:t>writeln</a:t>
            </a:r>
            <a:r>
              <a:rPr lang="en-US" dirty="0"/>
              <a:t> (x[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s:=0;</a:t>
            </a:r>
          </a:p>
          <a:p>
            <a:r>
              <a:rPr lang="pl-PL" b="1" dirty="0"/>
              <a:t>for </a:t>
            </a:r>
            <a:r>
              <a:rPr lang="pl-PL" dirty="0"/>
              <a:t>i:= 1 </a:t>
            </a:r>
            <a:r>
              <a:rPr lang="pl-PL" b="1" dirty="0"/>
              <a:t>to </a:t>
            </a:r>
            <a:r>
              <a:rPr lang="pl-PL" dirty="0"/>
              <a:t>5 </a:t>
            </a:r>
            <a:r>
              <a:rPr lang="pl-PL" b="1" dirty="0"/>
              <a:t>do </a:t>
            </a:r>
            <a:r>
              <a:rPr lang="pl-PL" dirty="0"/>
              <a:t>s:=s+x[i];</a:t>
            </a:r>
          </a:p>
          <a:p>
            <a:r>
              <a:rPr lang="en-US" dirty="0" err="1"/>
              <a:t>writeln</a:t>
            </a:r>
            <a:r>
              <a:rPr lang="en-US" dirty="0"/>
              <a:t> ('Suma=', s);</a:t>
            </a:r>
          </a:p>
          <a:p>
            <a:r>
              <a:rPr lang="en-US" dirty="0" err="1"/>
              <a:t>readln</a:t>
            </a:r>
            <a:r>
              <a:rPr lang="en-US" dirty="0"/>
              <a:t>;</a:t>
            </a:r>
          </a:p>
          <a:p>
            <a:r>
              <a:rPr lang="en-US" b="1" dirty="0"/>
              <a:t>end</a:t>
            </a:r>
            <a:r>
              <a:rPr lang="en-US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790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746" y="1"/>
            <a:ext cx="10515600" cy="911224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Comic Sans MS" panose="030F0702030302020204" pitchFamily="66" charset="0"/>
              </a:rPr>
              <a:t>Matrici</a:t>
            </a:r>
            <a:r>
              <a:rPr lang="en-US" sz="4000" b="1" dirty="0" smtClean="0">
                <a:latin typeface="Comic Sans MS" panose="030F0702030302020204" pitchFamily="66" charset="0"/>
              </a:rPr>
              <a:t>, </a:t>
            </a:r>
            <a:r>
              <a:rPr lang="en-US" sz="4000" b="1" dirty="0" err="1" smtClean="0">
                <a:latin typeface="Comic Sans MS" panose="030F0702030302020204" pitchFamily="66" charset="0"/>
              </a:rPr>
              <a:t>tablouri</a:t>
            </a:r>
            <a:r>
              <a:rPr lang="en-US" sz="4000" b="1" dirty="0">
                <a:latin typeface="Comic Sans MS" panose="030F0702030302020204" pitchFamily="66" charset="0"/>
              </a:rPr>
              <a:t> </a:t>
            </a:r>
            <a:r>
              <a:rPr lang="en-US" sz="4000" b="1" dirty="0" err="1" smtClean="0">
                <a:latin typeface="Comic Sans MS" panose="030F0702030302020204" pitchFamily="66" charset="0"/>
              </a:rPr>
              <a:t>bidimensionale</a:t>
            </a:r>
            <a:endParaRPr lang="ru-RU" sz="4000" b="1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4746" y="911224"/>
            <a:ext cx="10515600" cy="5766667"/>
          </a:xfrm>
        </p:spPr>
        <p:txBody>
          <a:bodyPr>
            <a:noAutofit/>
          </a:bodyPr>
          <a:lstStyle/>
          <a:p>
            <a:pPr fontAlgn="base"/>
            <a:r>
              <a:rPr lang="en-US" dirty="0" smtClean="0">
                <a:latin typeface="Comic Sans MS" panose="030F0702030302020204" pitchFamily="66" charset="0"/>
              </a:rPr>
              <a:t>O </a:t>
            </a:r>
            <a:r>
              <a:rPr lang="en-US" b="1" dirty="0" err="1">
                <a:latin typeface="Comic Sans MS" panose="030F0702030302020204" pitchFamily="66" charset="0"/>
              </a:rPr>
              <a:t>matrice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reprezinta</a:t>
            </a:r>
            <a:r>
              <a:rPr lang="en-US" dirty="0">
                <a:latin typeface="Comic Sans MS" panose="030F0702030302020204" pitchFamily="66" charset="0"/>
              </a:rPr>
              <a:t> un </a:t>
            </a:r>
            <a:r>
              <a:rPr lang="en-US" dirty="0" err="1">
                <a:latin typeface="Comic Sans MS" panose="030F0702030302020204" pitchFamily="66" charset="0"/>
              </a:rPr>
              <a:t>tablou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bidimensional</a:t>
            </a:r>
            <a:r>
              <a:rPr lang="en-US" dirty="0">
                <a:latin typeface="Comic Sans MS" panose="030F0702030302020204" pitchFamily="66" charset="0"/>
              </a:rPr>
              <a:t> in care </a:t>
            </a:r>
            <a:r>
              <a:rPr lang="en-US" dirty="0" err="1">
                <a:latin typeface="Comic Sans MS" panose="030F0702030302020204" pitchFamily="66" charset="0"/>
              </a:rPr>
              <a:t>sunt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stocate</a:t>
            </a:r>
            <a:r>
              <a:rPr lang="en-US" dirty="0">
                <a:latin typeface="Comic Sans MS" panose="030F0702030302020204" pitchFamily="66" charset="0"/>
              </a:rPr>
              <a:t> date de </a:t>
            </a:r>
            <a:r>
              <a:rPr lang="en-US" dirty="0" err="1">
                <a:latin typeface="Comic Sans MS" panose="030F0702030302020204" pitchFamily="66" charset="0"/>
              </a:rPr>
              <a:t>acelasi</a:t>
            </a:r>
            <a:r>
              <a:rPr lang="en-US" dirty="0">
                <a:latin typeface="Comic Sans MS" panose="030F0702030302020204" pitchFamily="66" charset="0"/>
              </a:rPr>
              <a:t> tip. </a:t>
            </a:r>
            <a:r>
              <a:rPr lang="en-US" dirty="0" err="1">
                <a:latin typeface="Comic Sans MS" panose="030F0702030302020204" pitchFamily="66" charset="0"/>
              </a:rPr>
              <a:t>Elementele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dintr</a:t>
            </a:r>
            <a:r>
              <a:rPr lang="en-US" dirty="0">
                <a:latin typeface="Comic Sans MS" panose="030F0702030302020204" pitchFamily="66" charset="0"/>
              </a:rPr>
              <a:t>-o </a:t>
            </a:r>
            <a:r>
              <a:rPr lang="en-US" dirty="0" err="1">
                <a:latin typeface="Comic Sans MS" panose="030F0702030302020204" pitchFamily="66" charset="0"/>
              </a:rPr>
              <a:t>matrice</a:t>
            </a:r>
            <a:r>
              <a:rPr lang="en-US" dirty="0">
                <a:latin typeface="Comic Sans MS" panose="030F0702030302020204" pitchFamily="66" charset="0"/>
              </a:rPr>
              <a:t> pot fi </a:t>
            </a:r>
            <a:r>
              <a:rPr lang="en-US" dirty="0" err="1">
                <a:latin typeface="Comic Sans MS" panose="030F0702030302020204" pitchFamily="66" charset="0"/>
              </a:rPr>
              <a:t>identificate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dupa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linia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coloana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pe</a:t>
            </a:r>
            <a:r>
              <a:rPr lang="en-US" dirty="0">
                <a:latin typeface="Comic Sans MS" panose="030F0702030302020204" pitchFamily="66" charset="0"/>
              </a:rPr>
              <a:t> care se </a:t>
            </a:r>
            <a:r>
              <a:rPr lang="en-US" dirty="0" err="1" smtClean="0">
                <a:latin typeface="Comic Sans MS" panose="030F0702030302020204" pitchFamily="66" charset="0"/>
              </a:rPr>
              <a:t>afla</a:t>
            </a:r>
            <a:r>
              <a:rPr lang="en-US" dirty="0" smtClean="0">
                <a:latin typeface="Comic Sans MS" panose="030F0702030302020204" pitchFamily="66" charset="0"/>
              </a:rPr>
              <a:t>. Se </a:t>
            </a:r>
            <a:r>
              <a:rPr lang="en-US" dirty="0" err="1">
                <a:latin typeface="Comic Sans MS" panose="030F0702030302020204" pitchFamily="66" charset="0"/>
              </a:rPr>
              <a:t>numeste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matrice</a:t>
            </a:r>
            <a:r>
              <a:rPr lang="en-US" dirty="0">
                <a:latin typeface="Comic Sans MS" panose="030F0702030302020204" pitchFamily="66" charset="0"/>
              </a:rPr>
              <a:t> cu </a:t>
            </a:r>
            <a:r>
              <a:rPr lang="en-US" b="1" dirty="0" smtClean="0">
                <a:latin typeface="Comic Sans MS" panose="030F0702030302020204" pitchFamily="66" charset="0"/>
              </a:rPr>
              <a:t>m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linii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b="1" dirty="0">
                <a:latin typeface="Comic Sans MS" panose="030F0702030302020204" pitchFamily="66" charset="0"/>
              </a:rPr>
              <a:t>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coloane</a:t>
            </a:r>
            <a:r>
              <a:rPr lang="en-US" dirty="0">
                <a:latin typeface="Comic Sans MS" panose="030F0702030302020204" pitchFamily="66" charset="0"/>
              </a:rPr>
              <a:t>, un </a:t>
            </a:r>
            <a:r>
              <a:rPr lang="en-US" dirty="0" err="1">
                <a:latin typeface="Comic Sans MS" panose="030F0702030302020204" pitchFamily="66" charset="0"/>
              </a:rPr>
              <a:t>tablou</a:t>
            </a:r>
            <a:r>
              <a:rPr lang="en-US" dirty="0">
                <a:latin typeface="Comic Sans MS" panose="030F0702030302020204" pitchFamily="66" charset="0"/>
              </a:rPr>
              <a:t> cu </a:t>
            </a:r>
            <a:r>
              <a:rPr lang="en-US" b="1" dirty="0">
                <a:latin typeface="Comic Sans MS" panose="030F0702030302020204" pitchFamily="66" charset="0"/>
              </a:rPr>
              <a:t>m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linii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b="1" dirty="0">
                <a:latin typeface="Comic Sans MS" panose="030F0702030302020204" pitchFamily="66" charset="0"/>
              </a:rPr>
              <a:t>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coloane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r>
              <a:rPr lang="en-US" sz="2700" dirty="0" err="1" smtClean="0">
                <a:latin typeface="Comic Sans MS" panose="030F0702030302020204" pitchFamily="66" charset="0"/>
              </a:rPr>
              <a:t>Tablourile</a:t>
            </a:r>
            <a:r>
              <a:rPr lang="en-US" sz="2700" dirty="0" smtClean="0">
                <a:latin typeface="Comic Sans MS" panose="030F0702030302020204" pitchFamily="66" charset="0"/>
              </a:rPr>
              <a:t> </a:t>
            </a:r>
            <a:r>
              <a:rPr lang="en-US" sz="2700" dirty="0" err="1" smtClean="0">
                <a:latin typeface="Comic Sans MS" panose="030F0702030302020204" pitchFamily="66" charset="0"/>
              </a:rPr>
              <a:t>bidimensionale</a:t>
            </a:r>
            <a:r>
              <a:rPr lang="en-US" sz="2700" dirty="0" smtClean="0">
                <a:latin typeface="Comic Sans MS" panose="030F0702030302020204" pitchFamily="66" charset="0"/>
              </a:rPr>
              <a:t> se </a:t>
            </a:r>
            <a:r>
              <a:rPr lang="en-US" sz="2700" dirty="0" err="1" smtClean="0">
                <a:latin typeface="Comic Sans MS" panose="030F0702030302020204" pitchFamily="66" charset="0"/>
              </a:rPr>
              <a:t>definesc</a:t>
            </a:r>
            <a:r>
              <a:rPr lang="en-US" sz="2700" dirty="0" smtClean="0">
                <a:latin typeface="Comic Sans MS" panose="030F0702030302020204" pitchFamily="66" charset="0"/>
              </a:rPr>
              <a:t> cu </a:t>
            </a:r>
            <a:r>
              <a:rPr lang="en-US" sz="2700" dirty="0" err="1" smtClean="0">
                <a:latin typeface="Comic Sans MS" panose="030F0702030302020204" pitchFamily="66" charset="0"/>
              </a:rPr>
              <a:t>ajutorul</a:t>
            </a:r>
            <a:r>
              <a:rPr lang="en-US" sz="2700" dirty="0" smtClean="0">
                <a:latin typeface="Comic Sans MS" panose="030F0702030302020204" pitchFamily="66" charset="0"/>
              </a:rPr>
              <a:t> </a:t>
            </a:r>
            <a:r>
              <a:rPr lang="en-US" sz="2700" dirty="0" err="1" smtClean="0">
                <a:latin typeface="Comic Sans MS" panose="030F0702030302020204" pitchFamily="66" charset="0"/>
              </a:rPr>
              <a:t>constructiei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     </a:t>
            </a:r>
            <a:r>
              <a:rPr lang="en-US" b="1" dirty="0" smtClean="0">
                <a:latin typeface="Comic Sans MS" panose="030F0702030302020204" pitchFamily="66" charset="0"/>
              </a:rPr>
              <a:t>type</a:t>
            </a:r>
            <a:r>
              <a:rPr lang="en-US" dirty="0" smtClean="0">
                <a:latin typeface="Comic Sans MS" panose="030F0702030302020204" pitchFamily="66" charset="0"/>
              </a:rPr>
              <a:t> &lt;</a:t>
            </a:r>
            <a:r>
              <a:rPr lang="en-US" dirty="0" err="1" smtClean="0">
                <a:latin typeface="Comic Sans MS" panose="030F0702030302020204" pitchFamily="66" charset="0"/>
              </a:rPr>
              <a:t>Nume</a:t>
            </a:r>
            <a:r>
              <a:rPr lang="en-US" dirty="0" smtClean="0">
                <a:latin typeface="Comic Sans MS" panose="030F0702030302020204" pitchFamily="66" charset="0"/>
              </a:rPr>
              <a:t> tip&gt;  =  </a:t>
            </a:r>
            <a:r>
              <a:rPr lang="en-US" b="1" dirty="0" smtClean="0">
                <a:latin typeface="Comic Sans MS" panose="030F0702030302020204" pitchFamily="66" charset="0"/>
              </a:rPr>
              <a:t>array</a:t>
            </a:r>
            <a:r>
              <a:rPr lang="en-US" dirty="0" smtClean="0">
                <a:latin typeface="Comic Sans MS" panose="030F0702030302020204" pitchFamily="66" charset="0"/>
              </a:rPr>
              <a:t> [T1, T2] of T3;</a:t>
            </a:r>
          </a:p>
          <a:p>
            <a:pPr marL="0" indent="0">
              <a:buNone/>
            </a:pPr>
            <a:r>
              <a:rPr lang="en-US" sz="2600" dirty="0" err="1">
                <a:latin typeface="Comic Sans MS" panose="030F0702030302020204" pitchFamily="66" charset="0"/>
              </a:rPr>
              <a:t>u</a:t>
            </a:r>
            <a:r>
              <a:rPr lang="en-US" sz="2600" dirty="0" err="1" smtClean="0">
                <a:latin typeface="Comic Sans MS" panose="030F0702030302020204" pitchFamily="66" charset="0"/>
              </a:rPr>
              <a:t>nde</a:t>
            </a:r>
            <a:r>
              <a:rPr lang="en-US" sz="2600" dirty="0" smtClean="0">
                <a:latin typeface="Comic Sans MS" panose="030F0702030302020204" pitchFamily="66" charset="0"/>
              </a:rPr>
              <a:t> </a:t>
            </a:r>
            <a:r>
              <a:rPr lang="en-US" sz="2600" i="1" dirty="0" smtClean="0">
                <a:latin typeface="Comic Sans MS" panose="030F0702030302020204" pitchFamily="66" charset="0"/>
              </a:rPr>
              <a:t>T1</a:t>
            </a:r>
            <a:r>
              <a:rPr lang="en-US" sz="2600" dirty="0" smtClean="0">
                <a:latin typeface="Comic Sans MS" panose="030F0702030302020204" pitchFamily="66" charset="0"/>
              </a:rPr>
              <a:t> </a:t>
            </a:r>
            <a:r>
              <a:rPr lang="en-US" sz="2600" dirty="0" err="1" smtClean="0">
                <a:latin typeface="Comic Sans MS" panose="030F0702030302020204" pitchFamily="66" charset="0"/>
              </a:rPr>
              <a:t>si</a:t>
            </a:r>
            <a:r>
              <a:rPr lang="en-US" sz="2600" dirty="0" smtClean="0">
                <a:latin typeface="Comic Sans MS" panose="030F0702030302020204" pitchFamily="66" charset="0"/>
              </a:rPr>
              <a:t> </a:t>
            </a:r>
            <a:r>
              <a:rPr lang="en-US" sz="2600" i="1" dirty="0" smtClean="0">
                <a:latin typeface="Comic Sans MS" panose="030F0702030302020204" pitchFamily="66" charset="0"/>
              </a:rPr>
              <a:t>T2</a:t>
            </a:r>
            <a:r>
              <a:rPr lang="en-US" sz="2600" dirty="0" smtClean="0">
                <a:latin typeface="Comic Sans MS" panose="030F0702030302020204" pitchFamily="66" charset="0"/>
              </a:rPr>
              <a:t> </a:t>
            </a:r>
            <a:r>
              <a:rPr lang="en-US" sz="2600" dirty="0" err="1" smtClean="0">
                <a:latin typeface="Comic Sans MS" panose="030F0702030302020204" pitchFamily="66" charset="0"/>
              </a:rPr>
              <a:t>specifica</a:t>
            </a:r>
            <a:r>
              <a:rPr lang="en-US" sz="2600" dirty="0" smtClean="0">
                <a:latin typeface="Comic Sans MS" panose="030F0702030302020204" pitchFamily="66" charset="0"/>
              </a:rPr>
              <a:t> </a:t>
            </a:r>
            <a:r>
              <a:rPr lang="en-US" sz="2600" dirty="0" err="1" smtClean="0">
                <a:latin typeface="Comic Sans MS" panose="030F0702030302020204" pitchFamily="66" charset="0"/>
              </a:rPr>
              <a:t>tipul</a:t>
            </a:r>
            <a:r>
              <a:rPr lang="en-US" sz="2600" dirty="0" smtClean="0">
                <a:latin typeface="Comic Sans MS" panose="030F0702030302020204" pitchFamily="66" charset="0"/>
              </a:rPr>
              <a:t> </a:t>
            </a:r>
            <a:r>
              <a:rPr lang="en-US" sz="2600" dirty="0" err="1" smtClean="0">
                <a:latin typeface="Comic Sans MS" panose="030F0702030302020204" pitchFamily="66" charset="0"/>
              </a:rPr>
              <a:t>indicilor</a:t>
            </a:r>
            <a:r>
              <a:rPr lang="en-US" sz="2600" dirty="0" smtClean="0">
                <a:latin typeface="Comic Sans MS" panose="030F0702030302020204" pitchFamily="66" charset="0"/>
              </a:rPr>
              <a:t>, </a:t>
            </a:r>
            <a:r>
              <a:rPr lang="en-US" sz="2600" dirty="0" err="1" smtClean="0">
                <a:latin typeface="Comic Sans MS" panose="030F0702030302020204" pitchFamily="66" charset="0"/>
              </a:rPr>
              <a:t>iar</a:t>
            </a:r>
            <a:r>
              <a:rPr lang="en-US" sz="2600" dirty="0" smtClean="0">
                <a:latin typeface="Comic Sans MS" panose="030F0702030302020204" pitchFamily="66" charset="0"/>
              </a:rPr>
              <a:t> </a:t>
            </a:r>
            <a:r>
              <a:rPr lang="en-US" sz="2600" i="1" dirty="0" smtClean="0">
                <a:latin typeface="Comic Sans MS" panose="030F0702030302020204" pitchFamily="66" charset="0"/>
              </a:rPr>
              <a:t>T3</a:t>
            </a:r>
            <a:r>
              <a:rPr lang="en-US" sz="2600" dirty="0" smtClean="0">
                <a:latin typeface="Comic Sans MS" panose="030F0702030302020204" pitchFamily="66" charset="0"/>
              </a:rPr>
              <a:t>-tipul </a:t>
            </a:r>
            <a:r>
              <a:rPr lang="en-US" sz="2600" dirty="0" err="1" smtClean="0">
                <a:latin typeface="Comic Sans MS" panose="030F0702030302020204" pitchFamily="66" charset="0"/>
              </a:rPr>
              <a:t>componentelor</a:t>
            </a:r>
            <a:r>
              <a:rPr lang="en-US" sz="2600" dirty="0" smtClean="0">
                <a:latin typeface="Comic Sans MS" panose="030F0702030302020204" pitchFamily="66" charset="0"/>
              </a:rPr>
              <a:t>.</a:t>
            </a:r>
          </a:p>
          <a:p>
            <a:r>
              <a:rPr lang="en-US" dirty="0" err="1" smtClean="0">
                <a:latin typeface="Comic Sans MS" panose="030F0702030302020204" pitchFamily="66" charset="0"/>
              </a:rPr>
              <a:t>Componentele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unei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variabile</a:t>
            </a:r>
            <a:r>
              <a:rPr lang="en-US" dirty="0" smtClean="0">
                <a:latin typeface="Comic Sans MS" panose="030F0702030302020204" pitchFamily="66" charset="0"/>
              </a:rPr>
              <a:t> de tip </a:t>
            </a:r>
            <a:r>
              <a:rPr lang="en-US" dirty="0" err="1" smtClean="0">
                <a:latin typeface="Comic Sans MS" panose="030F0702030302020204" pitchFamily="66" charset="0"/>
              </a:rPr>
              <a:t>tablou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bidimensional</a:t>
            </a:r>
            <a:r>
              <a:rPr lang="en-US" dirty="0" smtClean="0">
                <a:latin typeface="Comic Sans MS" panose="030F0702030302020204" pitchFamily="66" charset="0"/>
              </a:rPr>
              <a:t> se </a:t>
            </a:r>
            <a:r>
              <a:rPr lang="en-US" dirty="0" err="1" smtClean="0">
                <a:latin typeface="Comic Sans MS" panose="030F0702030302020204" pitchFamily="66" charset="0"/>
              </a:rPr>
              <a:t>specifica</a:t>
            </a:r>
            <a:r>
              <a:rPr lang="en-US" dirty="0" smtClean="0">
                <a:latin typeface="Comic Sans MS" panose="030F0702030302020204" pitchFamily="66" charset="0"/>
              </a:rPr>
              <a:t> explicit </a:t>
            </a:r>
            <a:r>
              <a:rPr lang="en-US" dirty="0" err="1" smtClean="0">
                <a:latin typeface="Comic Sans MS" panose="030F0702030302020204" pitchFamily="66" charset="0"/>
              </a:rPr>
              <a:t>prin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numele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variabilei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urmat</a:t>
            </a:r>
            <a:r>
              <a:rPr lang="en-US" dirty="0" smtClean="0">
                <a:latin typeface="Comic Sans MS" panose="030F0702030302020204" pitchFamily="66" charset="0"/>
              </a:rPr>
              <a:t> de </a:t>
            </a:r>
            <a:r>
              <a:rPr lang="en-US" dirty="0" err="1" smtClean="0">
                <a:latin typeface="Comic Sans MS" panose="030F0702030302020204" pitchFamily="66" charset="0"/>
              </a:rPr>
              <a:t>indicii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respectivi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separati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prin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virgula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incadrati</a:t>
            </a:r>
            <a:r>
              <a:rPr lang="en-US" dirty="0" smtClean="0">
                <a:latin typeface="Comic Sans MS" panose="030F0702030302020204" pitchFamily="66" charset="0"/>
              </a:rPr>
              <a:t> de </a:t>
            </a:r>
            <a:r>
              <a:rPr lang="en-US" dirty="0" err="1" smtClean="0">
                <a:latin typeface="Comic Sans MS" panose="030F0702030302020204" pitchFamily="66" charset="0"/>
              </a:rPr>
              <a:t>paranteze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patrate</a:t>
            </a:r>
            <a:r>
              <a:rPr lang="en-US" dirty="0">
                <a:latin typeface="Comic Sans MS" panose="030F0702030302020204" pitchFamily="66" charset="0"/>
              </a:rPr>
              <a:t>: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     </a:t>
            </a:r>
            <a:r>
              <a:rPr lang="en-US" dirty="0" err="1" smtClean="0">
                <a:latin typeface="Comic Sans MS" panose="030F0702030302020204" pitchFamily="66" charset="0"/>
              </a:rPr>
              <a:t>Matrice</a:t>
            </a:r>
            <a:r>
              <a:rPr lang="en-US" dirty="0" smtClean="0">
                <a:latin typeface="Comic Sans MS" panose="030F0702030302020204" pitchFamily="66" charset="0"/>
              </a:rPr>
              <a:t>  =  </a:t>
            </a:r>
            <a:r>
              <a:rPr lang="en-US" b="1" dirty="0" smtClean="0">
                <a:latin typeface="Comic Sans MS" panose="030F0702030302020204" pitchFamily="66" charset="0"/>
              </a:rPr>
              <a:t>array</a:t>
            </a:r>
            <a:r>
              <a:rPr lang="en-US" dirty="0" smtClean="0">
                <a:latin typeface="Comic Sans MS" panose="030F0702030302020204" pitchFamily="66" charset="0"/>
              </a:rPr>
              <a:t> [1..3, 1..4] </a:t>
            </a:r>
            <a:r>
              <a:rPr lang="en-US" b="1" dirty="0" smtClean="0">
                <a:latin typeface="Comic Sans MS" panose="030F0702030302020204" pitchFamily="66" charset="0"/>
              </a:rPr>
              <a:t>of</a:t>
            </a:r>
            <a:r>
              <a:rPr lang="en-US" dirty="0" smtClean="0">
                <a:latin typeface="Comic Sans MS" panose="030F0702030302020204" pitchFamily="66" charset="0"/>
              </a:rPr>
              <a:t> real</a:t>
            </a:r>
            <a:endParaRPr lang="ru-RU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91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96838"/>
            <a:ext cx="11353800" cy="6608762"/>
          </a:xfrm>
        </p:spPr>
        <p:txBody>
          <a:bodyPr>
            <a:normAutofit fontScale="40000" lnSpcReduction="20000"/>
          </a:bodyPr>
          <a:lstStyle/>
          <a:p>
            <a:r>
              <a:rPr lang="en-US" b="1" dirty="0"/>
              <a:t>Program </a:t>
            </a:r>
            <a:r>
              <a:rPr lang="en-US" dirty="0"/>
              <a:t>P2;</a:t>
            </a:r>
          </a:p>
          <a:p>
            <a:r>
              <a:rPr lang="pt-BR" dirty="0"/>
              <a:t>{Suma compenentelor variabilei de tip Matrice}</a:t>
            </a:r>
          </a:p>
          <a:p>
            <a:r>
              <a:rPr lang="en-US" b="1" dirty="0"/>
              <a:t>type </a:t>
            </a:r>
            <a:r>
              <a:rPr lang="en-US" dirty="0" err="1"/>
              <a:t>Matrice</a:t>
            </a:r>
            <a:r>
              <a:rPr lang="en-US" dirty="0"/>
              <a:t>=</a:t>
            </a:r>
            <a:r>
              <a:rPr lang="en-US" b="1" dirty="0"/>
              <a:t>array </a:t>
            </a:r>
            <a:r>
              <a:rPr lang="en-US" dirty="0"/>
              <a:t>[1..3, 1..4] </a:t>
            </a:r>
            <a:r>
              <a:rPr lang="en-US" b="1" dirty="0"/>
              <a:t>of </a:t>
            </a:r>
            <a:r>
              <a:rPr lang="en-US" dirty="0"/>
              <a:t>real;</a:t>
            </a:r>
          </a:p>
          <a:p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m: </a:t>
            </a:r>
            <a:r>
              <a:rPr lang="en-US" dirty="0" err="1"/>
              <a:t>Matrice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, j: integer;</a:t>
            </a:r>
          </a:p>
          <a:p>
            <a:r>
              <a:rPr lang="en-US" dirty="0"/>
              <a:t>    s: real;</a:t>
            </a:r>
          </a:p>
          <a:p>
            <a:r>
              <a:rPr lang="en-US" b="1" dirty="0"/>
              <a:t>begin</a:t>
            </a:r>
          </a:p>
          <a:p>
            <a:r>
              <a:rPr lang="en-US" dirty="0" err="1"/>
              <a:t>writeln</a:t>
            </a:r>
            <a:r>
              <a:rPr lang="en-US" dirty="0"/>
              <a:t> ('</a:t>
            </a:r>
            <a:r>
              <a:rPr lang="en-US" dirty="0" err="1"/>
              <a:t>Introduceti</a:t>
            </a:r>
            <a:r>
              <a:rPr lang="en-US" dirty="0"/>
              <a:t> </a:t>
            </a:r>
            <a:r>
              <a:rPr lang="en-US" dirty="0" err="1"/>
              <a:t>componentele</a:t>
            </a:r>
            <a:r>
              <a:rPr lang="en-US" dirty="0"/>
              <a:t> m[</a:t>
            </a:r>
            <a:r>
              <a:rPr lang="en-US" dirty="0" err="1"/>
              <a:t>i,j</a:t>
            </a:r>
            <a:r>
              <a:rPr lang="en-US" dirty="0"/>
              <a:t>]:');</a:t>
            </a:r>
          </a:p>
          <a:p>
            <a:r>
              <a:rPr lang="pl-PL" b="1" dirty="0"/>
              <a:t>for </a:t>
            </a:r>
            <a:r>
              <a:rPr lang="pl-PL" dirty="0"/>
              <a:t>i:=1 </a:t>
            </a:r>
            <a:r>
              <a:rPr lang="pl-PL" b="1" dirty="0"/>
              <a:t>to </a:t>
            </a:r>
            <a:r>
              <a:rPr lang="pl-PL" dirty="0"/>
              <a:t>3 </a:t>
            </a:r>
            <a:r>
              <a:rPr lang="pl-PL" b="1" dirty="0"/>
              <a:t>do</a:t>
            </a:r>
          </a:p>
          <a:p>
            <a:r>
              <a:rPr lang="pl-PL" b="1" dirty="0"/>
              <a:t>for </a:t>
            </a:r>
            <a:r>
              <a:rPr lang="pl-PL" dirty="0"/>
              <a:t>j:=1 </a:t>
            </a:r>
            <a:r>
              <a:rPr lang="pl-PL" b="1" dirty="0"/>
              <a:t>to </a:t>
            </a:r>
            <a:r>
              <a:rPr lang="pl-PL" dirty="0"/>
              <a:t>4 </a:t>
            </a:r>
            <a:r>
              <a:rPr lang="pl-PL" b="1" dirty="0"/>
              <a:t>do</a:t>
            </a:r>
          </a:p>
          <a:p>
            <a:r>
              <a:rPr lang="en-US" b="1" dirty="0"/>
              <a:t>begin</a:t>
            </a:r>
          </a:p>
          <a:p>
            <a:r>
              <a:rPr lang="en-US" dirty="0"/>
              <a:t>write ('m[',</a:t>
            </a:r>
            <a:r>
              <a:rPr lang="en-US" dirty="0" err="1"/>
              <a:t>i</a:t>
            </a:r>
            <a:r>
              <a:rPr lang="en-US" dirty="0"/>
              <a:t>,',',j,']=');</a:t>
            </a:r>
          </a:p>
          <a:p>
            <a:r>
              <a:rPr lang="en-US" dirty="0" err="1"/>
              <a:t>readln</a:t>
            </a:r>
            <a:r>
              <a:rPr lang="en-US" dirty="0"/>
              <a:t> (m[</a:t>
            </a:r>
            <a:r>
              <a:rPr lang="en-US" dirty="0" err="1"/>
              <a:t>i,j</a:t>
            </a:r>
            <a:r>
              <a:rPr lang="en-US" dirty="0"/>
              <a:t>]);</a:t>
            </a:r>
          </a:p>
          <a:p>
            <a:r>
              <a:rPr lang="en-US" b="1" dirty="0"/>
              <a:t>end</a:t>
            </a:r>
            <a:r>
              <a:rPr lang="en-US" dirty="0"/>
              <a:t>;</a:t>
            </a:r>
          </a:p>
          <a:p>
            <a:r>
              <a:rPr lang="en-US" dirty="0" err="1"/>
              <a:t>writeln</a:t>
            </a:r>
            <a:r>
              <a:rPr lang="en-US" dirty="0"/>
              <a:t> ('</a:t>
            </a:r>
            <a:r>
              <a:rPr lang="en-US" dirty="0" err="1"/>
              <a:t>Ati</a:t>
            </a:r>
            <a:r>
              <a:rPr lang="en-US" dirty="0"/>
              <a:t> </a:t>
            </a:r>
            <a:r>
              <a:rPr lang="en-US" dirty="0" err="1"/>
              <a:t>introdus</a:t>
            </a:r>
            <a:r>
              <a:rPr lang="en-US" dirty="0"/>
              <a:t>:');</a:t>
            </a:r>
          </a:p>
          <a:p>
            <a:r>
              <a:rPr lang="pl-PL" b="1" dirty="0"/>
              <a:t>for </a:t>
            </a:r>
            <a:r>
              <a:rPr lang="pl-PL" dirty="0"/>
              <a:t>i:=1 </a:t>
            </a:r>
            <a:r>
              <a:rPr lang="pl-PL" b="1" dirty="0"/>
              <a:t>to </a:t>
            </a:r>
            <a:r>
              <a:rPr lang="pl-PL" dirty="0"/>
              <a:t>3 </a:t>
            </a:r>
            <a:r>
              <a:rPr lang="pl-PL" b="1" dirty="0"/>
              <a:t>do</a:t>
            </a:r>
          </a:p>
          <a:p>
            <a:r>
              <a:rPr lang="en-US" b="1" dirty="0"/>
              <a:t>begin</a:t>
            </a:r>
          </a:p>
          <a:p>
            <a:r>
              <a:rPr lang="pl-PL" b="1" dirty="0"/>
              <a:t>for </a:t>
            </a:r>
            <a:r>
              <a:rPr lang="pl-PL" dirty="0"/>
              <a:t>j:=1 </a:t>
            </a:r>
            <a:r>
              <a:rPr lang="pl-PL" b="1" dirty="0"/>
              <a:t>to </a:t>
            </a:r>
            <a:r>
              <a:rPr lang="pl-PL" dirty="0"/>
              <a:t>4 </a:t>
            </a:r>
            <a:r>
              <a:rPr lang="pl-PL" b="1" dirty="0"/>
              <a:t>do </a:t>
            </a:r>
            <a:r>
              <a:rPr lang="pl-PL" dirty="0"/>
              <a:t>write (m[i,j]);</a:t>
            </a:r>
          </a:p>
          <a:p>
            <a:r>
              <a:rPr lang="en-US" dirty="0" err="1"/>
              <a:t>writeln</a:t>
            </a:r>
            <a:r>
              <a:rPr lang="en-US" dirty="0"/>
              <a:t>;</a:t>
            </a:r>
          </a:p>
          <a:p>
            <a:r>
              <a:rPr lang="en-US" b="1" dirty="0"/>
              <a:t>end</a:t>
            </a:r>
            <a:r>
              <a:rPr lang="en-US" dirty="0"/>
              <a:t>;</a:t>
            </a:r>
          </a:p>
          <a:p>
            <a:r>
              <a:rPr lang="en-US" dirty="0"/>
              <a:t>s:=0;</a:t>
            </a:r>
          </a:p>
          <a:p>
            <a:r>
              <a:rPr lang="pl-PL" b="1" dirty="0"/>
              <a:t>for </a:t>
            </a:r>
            <a:r>
              <a:rPr lang="pl-PL" dirty="0"/>
              <a:t>i:=1 </a:t>
            </a:r>
            <a:r>
              <a:rPr lang="pl-PL" b="1" dirty="0"/>
              <a:t>to </a:t>
            </a:r>
            <a:r>
              <a:rPr lang="pl-PL" dirty="0"/>
              <a:t>3 </a:t>
            </a:r>
            <a:r>
              <a:rPr lang="pl-PL" b="1" dirty="0"/>
              <a:t>do</a:t>
            </a:r>
          </a:p>
          <a:p>
            <a:r>
              <a:rPr lang="pl-PL" b="1" dirty="0"/>
              <a:t>for </a:t>
            </a:r>
            <a:r>
              <a:rPr lang="pl-PL" dirty="0"/>
              <a:t>j:=1 </a:t>
            </a:r>
            <a:r>
              <a:rPr lang="pl-PL" b="1" dirty="0"/>
              <a:t>to </a:t>
            </a:r>
            <a:r>
              <a:rPr lang="pl-PL" dirty="0"/>
              <a:t>4 </a:t>
            </a:r>
            <a:r>
              <a:rPr lang="pl-PL" b="1" dirty="0"/>
              <a:t>do</a:t>
            </a:r>
          </a:p>
          <a:p>
            <a:r>
              <a:rPr lang="en-US" dirty="0"/>
              <a:t>s:=s+m[i,j];</a:t>
            </a:r>
          </a:p>
          <a:p>
            <a:r>
              <a:rPr lang="en-US" dirty="0" err="1"/>
              <a:t>writeln</a:t>
            </a:r>
            <a:r>
              <a:rPr lang="en-US" dirty="0"/>
              <a:t> ('Suma=',s);</a:t>
            </a:r>
          </a:p>
          <a:p>
            <a:r>
              <a:rPr lang="en-US" dirty="0" err="1"/>
              <a:t>readln</a:t>
            </a:r>
            <a:r>
              <a:rPr lang="en-US" dirty="0"/>
              <a:t>;</a:t>
            </a:r>
          </a:p>
          <a:p>
            <a:r>
              <a:rPr lang="en-US" b="1" dirty="0"/>
              <a:t>end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02859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365</Words>
  <Application>Microsoft Office PowerPoint</Application>
  <PresentationFormat>Широкоэкранный</PresentationFormat>
  <Paragraphs>63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Тема Office</vt:lpstr>
      <vt:lpstr>Tipuri de date</vt:lpstr>
      <vt:lpstr>Tipuri de date structurate</vt:lpstr>
      <vt:lpstr>Vectori, tablouri unidimensionale</vt:lpstr>
      <vt:lpstr>Презентация PowerPoint</vt:lpstr>
      <vt:lpstr>Matrici, tablouri bidimensionale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Tipuri de date</dc:title>
  <dc:creator>Пользователь</dc:creator>
  <cp:lastModifiedBy>Пользователь</cp:lastModifiedBy>
  <cp:revision>11</cp:revision>
  <dcterms:created xsi:type="dcterms:W3CDTF">2018-11-11T11:23:34Z</dcterms:created>
  <dcterms:modified xsi:type="dcterms:W3CDTF">2018-12-07T18:30:20Z</dcterms:modified>
</cp:coreProperties>
</file>