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6"/>
  </p:notesMasterIdLst>
  <p:sldIdLst>
    <p:sldId id="256" r:id="rId3"/>
    <p:sldId id="257" r:id="rId4"/>
    <p:sldId id="258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7"/>
      <p:bold r:id="rId18"/>
      <p:italic r:id="rId19"/>
      <p:boldItalic r:id="rId20"/>
    </p:embeddedFont>
    <p:embeddedFont>
      <p:font typeface="IBM Plex Sans SemiBold" panose="020B0703050203000203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share/2/916a4730-533b-4697-ac5a-ed0e5f31fc9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quizizz.com/admin/quiz/623c7fc3f3e393001f5dab7d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081ba7d4a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6132c2d2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9" name="Google Shape;359;g116132c2d2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47329f7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1c4ce11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171c4ce11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u="sng" dirty="0">
                <a:solidFill>
                  <a:schemeClr val="hlink"/>
                </a:solidFill>
                <a:hlinkClick r:id="rId3"/>
              </a:rPr>
              <a:t>https://create.kahoot.it/share/2/916a4730-533b-4697-ac5a-ed0e5f31fc9a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b="1" dirty="0"/>
              <a:t>Если </a:t>
            </a:r>
            <a:r>
              <a:rPr lang="ru-RU" b="1" dirty="0" err="1"/>
              <a:t>кахут</a:t>
            </a:r>
            <a:r>
              <a:rPr lang="ru-RU" b="1" dirty="0"/>
              <a:t> не работает:</a:t>
            </a:r>
            <a:r>
              <a:rPr lang="ru-RU" dirty="0"/>
              <a:t> вы демонстрируете студентам вопрос и варианты ответа, сами засекаете 30 секунд и просите студентов написать в чат цифру ответа, далее щелкаете на следующий слайд - там будет выделен правильный вариант ответа. Посмотрите ответы студентов в чате, поясните основные ошибки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Ссылка на викторину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quizziz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1800" b="0" i="0" u="sng" strike="noStrike" dirty="0">
                <a:solidFill>
                  <a:srgbClr val="2200CC"/>
                </a:solidFill>
                <a:effectLst/>
                <a:latin typeface="Roboto" panose="02000000000000000000" pitchFamily="2" charset="0"/>
                <a:hlinkClick r:id="rId4"/>
              </a:rPr>
              <a:t>https://quizizz.com/admin/quiz/623c7fc3f3e393001f5dab7d</a:t>
            </a:r>
            <a:endParaRPr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3f081964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3f081964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3f081964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3f081964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10 минут на обсуждение решений каждой группы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71c4ce119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71c4ce119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3f081964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3f081964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5 минут на обсуждение решений каждой группы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ede3dd3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ede3dd3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ede3dd3a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ede3dd3a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Гибкие методологии. Agile</a:t>
            </a: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2.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2" name="Google Shape;362;p62"/>
          <p:cNvSpPr txBox="1">
            <a:spLocks noGrp="1"/>
          </p:cNvSpPr>
          <p:nvPr>
            <p:ph type="subTitle" idx="2"/>
          </p:nvPr>
        </p:nvSpPr>
        <p:spPr>
          <a:xfrm>
            <a:off x="540000" y="720725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2C2D30"/>
                </a:solidFill>
              </a:rPr>
              <a:t>Вы хотите стать программистом или управленцем и, возможно, получить позицию Project Manager ИТ-проектов. Это очень престижно, востребовано и неплохо оплачивается. Вы находитесь на самом начальном этапе обучения и не знаете, какое направление выбрать, но очень хотите попасть в ИТ-сферу. Есть такие направления, как frontend, backend и fullstack разработчики, а ещё есть различные языки программирования и целая область управления ИТ-проектами. В итоге Вы окончательно запутались с выбором, но нужно срочно начинать обучение и двигаться к своей цели – получить работу в данной сфере. Вы решили гибко подойти к этому вопросу и выбрали Agile-подход. Опишите, каким образом вы построите своё обучение и старт в карьере с применением Agile-подхода.</a:t>
            </a:r>
            <a:endParaRPr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3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368" name="Google Shape;368;p63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369" name="Google Shape;369;p6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2. Гибкие методологии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63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71" name="Google Shape;371;p63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372" name="Google Shape;37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 dirty="0"/>
              <a:t>Quiz</a:t>
            </a:r>
            <a:r>
              <a:rPr lang="ru-RU" sz="1800" dirty="0"/>
              <a:t>!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Групповое решение и обсуждение кейса 1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Групповое решение и обсуждение кейса 2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483439" y="1487209"/>
            <a:ext cx="39096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</a:pPr>
            <a:r>
              <a:rPr lang="en-US" dirty="0"/>
              <a:t>Quiz</a:t>
            </a:r>
            <a:r>
              <a:rPr lang="ru-RU" dirty="0"/>
              <a:t>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Кейс 1. Работа в группах</a:t>
            </a:r>
            <a:endParaRPr/>
          </a:p>
        </p:txBody>
      </p:sp>
      <p:sp>
        <p:nvSpPr>
          <p:cNvPr id="307" name="Google Shape;307;p55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2C2D30"/>
                </a:solidFill>
              </a:rPr>
              <a:t>Вашу команду привлекли в качестве стороннего подрядчика в компанию, где необходимо модернизировать ИТ-систему по документообороту. Нужно внедрить увязку между модулями обработки входящей и исходящей корреспонденции, взаимосвязь корреспонденции и заключаемых договоров в компании, а также увязать входящую корреспонденцию, содержащую акты выполненных работ, с программой для проведения платежей SAP. Вы заключили договор и стартовали разработку.</a:t>
            </a:r>
            <a:endParaRPr>
              <a:solidFill>
                <a:srgbClr val="2C2D30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2C2D30"/>
                </a:solidFill>
              </a:rPr>
              <a:t>В ходе разработки продукта руководитель компании захотел увидеть, какой исполнитель над каким письмом работает, но компания небольшая (всего 15 человек) и на начальном этапе не понятно, окупятся ли такие затраты на внедрение этого модуля.</a:t>
            </a:r>
            <a:endParaRPr>
              <a:solidFill>
                <a:srgbClr val="2C2D30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D30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rgbClr val="2C2D30"/>
                </a:solidFill>
              </a:rPr>
              <a:t>Задание</a:t>
            </a:r>
            <a:endParaRPr b="1">
              <a:solidFill>
                <a:srgbClr val="2C2D30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2C2D30"/>
                </a:solidFill>
              </a:rPr>
              <a:t>Как вы построите работу, применив принципы Agile?</a:t>
            </a:r>
            <a:endParaRPr>
              <a:solidFill>
                <a:srgbClr val="2C2D30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D30"/>
              </a:solidFill>
            </a:endParaRPr>
          </a:p>
        </p:txBody>
      </p:sp>
      <p:pic>
        <p:nvPicPr>
          <p:cNvPr id="308" name="Google Shape;30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2029" y="3343975"/>
            <a:ext cx="1759644" cy="17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5"/>
          <p:cNvSpPr/>
          <p:nvPr/>
        </p:nvSpPr>
        <p:spPr>
          <a:xfrm>
            <a:off x="6123374" y="3781641"/>
            <a:ext cx="1382700" cy="474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Кейс 1. Общее обсуждение</a:t>
            </a:r>
            <a:endParaRPr/>
          </a:p>
        </p:txBody>
      </p:sp>
      <p:sp>
        <p:nvSpPr>
          <p:cNvPr id="315" name="Google Shape;315;p56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2C2D30"/>
                </a:solidFill>
              </a:rPr>
              <a:t>Вашу команду привлекли в качестве стороннего подрядчика в компанию, где необходимо модернизировать ИТ-систему по документообороту. Нужно внедрить увязку между модулями обработки входящей и исходящей корреспонденции, взаимосвязь корреспонденции и заключаемых договоров в компании, а также увязать входящую корреспонденцию, содержащую акты выполненных работ, с программой для проведения платежей SAP. Вы заключили договор и стартовали разработку.</a:t>
            </a:r>
            <a:endParaRPr>
              <a:solidFill>
                <a:srgbClr val="2C2D30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2C2D30"/>
                </a:solidFill>
              </a:rPr>
              <a:t>В ходе разработки продукта руководитель компании захотел увидеть, какой исполнитель над каким письмом работает, но компания небольшая (всего 15 человек) и на начальном этапе не понятно, окупятся ли такие затраты на внедрение этого модуля.</a:t>
            </a:r>
            <a:endParaRPr>
              <a:solidFill>
                <a:srgbClr val="2C2D30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D30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rgbClr val="2C2D30"/>
                </a:solidFill>
              </a:rPr>
              <a:t>Задание</a:t>
            </a:r>
            <a:endParaRPr b="1">
              <a:solidFill>
                <a:srgbClr val="2C2D30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2C2D30"/>
                </a:solidFill>
              </a:rPr>
              <a:t>Как вы построите работу, применив принципы Agile?</a:t>
            </a:r>
            <a:endParaRPr>
              <a:solidFill>
                <a:srgbClr val="2C2D30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D30"/>
              </a:solidFill>
            </a:endParaRPr>
          </a:p>
        </p:txBody>
      </p:sp>
      <p:pic>
        <p:nvPicPr>
          <p:cNvPr id="316" name="Google Shape;316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2029" y="3343975"/>
            <a:ext cx="1759644" cy="17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6"/>
          <p:cNvSpPr/>
          <p:nvPr/>
        </p:nvSpPr>
        <p:spPr>
          <a:xfrm>
            <a:off x="6123374" y="3781641"/>
            <a:ext cx="1382700" cy="474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Кейс 2. Работа в группах</a:t>
            </a:r>
            <a:endParaRPr/>
          </a:p>
        </p:txBody>
      </p:sp>
      <p:sp>
        <p:nvSpPr>
          <p:cNvPr id="323" name="Google Shape;323;p57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17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300">
                <a:solidFill>
                  <a:srgbClr val="2C2D30"/>
                </a:solidFill>
              </a:rPr>
              <a:t>Вы с командой работаете над созданием интерьера квартиры. В рамках проекта вам необходимо разработать дизайн-проект квартиры, подобрать цветовую гамму материалов, мебели, продумать концепцию расположения мебели в квартире и организовать работы по ремонту квартиры в соответствии с выбранной концепцией. У Вас очень капризный заказчик, который хочет что-то необычное, но при этом сам не может сформировать единый образ своих желаний. При этом, заказчик вполне платёжеспособный и готов оплачивать вашу работу даже с учётом превышения изначально оговорённого бюджета.</a:t>
            </a:r>
            <a:endParaRPr sz="1300">
              <a:solidFill>
                <a:srgbClr val="2C2D30"/>
              </a:solidFill>
            </a:endParaRPr>
          </a:p>
        </p:txBody>
      </p:sp>
      <p:pic>
        <p:nvPicPr>
          <p:cNvPr id="324" name="Google Shape;32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1205" y="2758950"/>
            <a:ext cx="1983183" cy="19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7"/>
          <p:cNvSpPr/>
          <p:nvPr/>
        </p:nvSpPr>
        <p:spPr>
          <a:xfrm>
            <a:off x="6233013" y="3252219"/>
            <a:ext cx="1558200" cy="534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6" name="Google Shape;326;p57"/>
          <p:cNvSpPr txBox="1"/>
          <p:nvPr/>
        </p:nvSpPr>
        <p:spPr>
          <a:xfrm>
            <a:off x="403150" y="2844175"/>
            <a:ext cx="5610900" cy="24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 нарисовали несколько эскизов и хотели утвердить один из них у заказчика. При обсуждении заказчику понравились отдельные элементы из всех ваших эскизов, т.е. в одном эскизе понравилось, как отрисована кухня, в другом – спальня и т.д. В итоге Вы не смогли сразу прийти к единому варианту и решили подойти гибко к созданию своего продукта.</a:t>
            </a:r>
            <a:endParaRPr sz="130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sz="1300" b="1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Задание: </a:t>
            </a:r>
            <a:r>
              <a:rPr lang="ru-RU" sz="13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 вы организуете свою работу по созданию такого продукта с помощью Agile-подхода?</a:t>
            </a:r>
            <a:endParaRPr sz="130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Кейс 2. Общее обсуждение</a:t>
            </a:r>
            <a:endParaRPr/>
          </a:p>
        </p:txBody>
      </p:sp>
      <p:sp>
        <p:nvSpPr>
          <p:cNvPr id="332" name="Google Shape;332;p58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17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300">
                <a:solidFill>
                  <a:srgbClr val="2C2D30"/>
                </a:solidFill>
              </a:rPr>
              <a:t>Вы с командой работаете над созданием интерьера квартиры. В рамках проекта вам необходимо разработать дизайн-проект квартиры, подобрать цветовую гамму материалов, мебели, продумать концепцию расположения мебели в квартире и организовать работы по ремонту квартиры в соответствии с выбранной концепцией. У Вас очень капризный заказчик, который хочет что-то необычное, но при этом сам не может сформировать единый образ своих желаний. При этом, заказчик вполне платёжеспособный и готов оплачивать вашу работу даже с учётом превышения изначально оговорённого бюджета.</a:t>
            </a:r>
            <a:endParaRPr sz="1300">
              <a:solidFill>
                <a:srgbClr val="2C2D30"/>
              </a:solidFill>
            </a:endParaRPr>
          </a:p>
        </p:txBody>
      </p:sp>
      <p:pic>
        <p:nvPicPr>
          <p:cNvPr id="333" name="Google Shape;333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1205" y="2758950"/>
            <a:ext cx="1983183" cy="19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8"/>
          <p:cNvSpPr/>
          <p:nvPr/>
        </p:nvSpPr>
        <p:spPr>
          <a:xfrm>
            <a:off x="6233013" y="3252219"/>
            <a:ext cx="1558200" cy="534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5" name="Google Shape;335;p58"/>
          <p:cNvSpPr txBox="1"/>
          <p:nvPr/>
        </p:nvSpPr>
        <p:spPr>
          <a:xfrm>
            <a:off x="403150" y="2844175"/>
            <a:ext cx="5610900" cy="24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 нарисовали несколько эскизов и хотели утвердить один из них у заказчика. При обсуждении заказчику понравились отдельные элементы из всех ваших эскизов, т.е. в одном эскизе понравилось, как отрисована кухня, в другом – спальня и т.д. В итоге Вы не смогли сразу прийти к единому варианту и решили подойти гибко к созданию своего продукта.</a:t>
            </a:r>
            <a:endParaRPr sz="130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sz="1300" b="1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Задание: </a:t>
            </a:r>
            <a:r>
              <a:rPr lang="ru-RU" sz="13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 вы организуете свою работу по созданию такого продукта с помощью Agile-подхода?</a:t>
            </a:r>
            <a:endParaRPr sz="130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Дополнительный кейс. Работа в группах</a:t>
            </a:r>
            <a:endParaRPr/>
          </a:p>
        </p:txBody>
      </p:sp>
      <p:sp>
        <p:nvSpPr>
          <p:cNvPr id="341" name="Google Shape;341;p59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17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>
                <a:solidFill>
                  <a:srgbClr val="2C2D30"/>
                </a:solidFill>
              </a:rPr>
              <a:t>Перед вами стоит задача – создать мобильное приложение для частной школы, которое позволит родителям контролировать успеваемость своих детей, планировать календарь родительских собраний, взаимодействовать с преподавателями, скачивать различные материалы, а также общаться с другими родителями одноклассников своих детей.</a:t>
            </a:r>
            <a:endParaRPr sz="130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>
                <a:solidFill>
                  <a:srgbClr val="2C2D30"/>
                </a:solidFill>
              </a:rPr>
              <a:t>Заказчик по мере того, как родители начнут пользоваться данным приложением, хочет внедрить в него систему монетизации через размещение тематической рекламы или платной подписки на месяц/квартал/год, обеспечив таким образом самоокупаемость продукта. Важно заметить, что заказчик хочет как можно быстрее получить MVP продукта и запустить его, поэтому это важно сделать уже практически в рамках самых начальных итераций.</a:t>
            </a:r>
            <a:endParaRPr sz="130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b="1">
                <a:solidFill>
                  <a:srgbClr val="2C2D30"/>
                </a:solidFill>
              </a:rPr>
              <a:t>Задание: </a:t>
            </a:r>
            <a:r>
              <a:rPr lang="ru-RU" sz="1300">
                <a:solidFill>
                  <a:srgbClr val="2C2D30"/>
                </a:solidFill>
              </a:rPr>
              <a:t>Организуйте разработку такого ИТ-продукта, используя Agile.</a:t>
            </a:r>
            <a:endParaRPr sz="1300">
              <a:solidFill>
                <a:srgbClr val="2C2D3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rgbClr val="2C2D30"/>
              </a:solidFill>
            </a:endParaRPr>
          </a:p>
        </p:txBody>
      </p:sp>
      <p:pic>
        <p:nvPicPr>
          <p:cNvPr id="342" name="Google Shape;342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4823" y="3295050"/>
            <a:ext cx="1668101" cy="166807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9"/>
          <p:cNvSpPr/>
          <p:nvPr/>
        </p:nvSpPr>
        <p:spPr>
          <a:xfrm>
            <a:off x="6310548" y="3709945"/>
            <a:ext cx="1310700" cy="449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Дополнительный кейс. Общее обсуждение</a:t>
            </a:r>
            <a:endParaRPr/>
          </a:p>
        </p:txBody>
      </p:sp>
      <p:sp>
        <p:nvSpPr>
          <p:cNvPr id="349" name="Google Shape;349;p60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17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2C2D30"/>
                </a:solidFill>
              </a:rPr>
              <a:t>Перед вами стоит задача – создать мобильное приложение для частной школы, которое позволит родителям контролировать успеваемость своих детей, планировать календарь родительских собраний, взаимодействовать с преподавателями, скачивать различные материалы, а также общаться с другими родителями одноклассников своих детей.</a:t>
            </a:r>
            <a:endParaRPr sz="130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2C2D30"/>
                </a:solidFill>
              </a:rPr>
              <a:t>Заказчик по мере того, как родители начнут пользоваться данным приложением, хочет внедрить в него систему монетизации через размещение тематической рекламы или платной подписки на месяц/квартал/год, обеспечив таким образом самоокупаемость продукта. Важно заметить, что заказчик хочет как можно быстрее получить MVP продукта и запустить его, поэтому это важно сделать уже практически в рамках самых начальных итераций.</a:t>
            </a:r>
            <a:endParaRPr sz="130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sz="1300" b="1">
                <a:solidFill>
                  <a:srgbClr val="2C2D30"/>
                </a:solidFill>
              </a:rPr>
              <a:t>Задание: </a:t>
            </a:r>
            <a:r>
              <a:rPr lang="ru-RU" sz="1300">
                <a:solidFill>
                  <a:srgbClr val="2C2D30"/>
                </a:solidFill>
              </a:rPr>
              <a:t>Организуйте разработку такого ИТ-продукта, используя Agile.</a:t>
            </a:r>
            <a:endParaRPr sz="1300">
              <a:solidFill>
                <a:srgbClr val="2C2D3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rgbClr val="2C2D30"/>
              </a:solidFill>
            </a:endParaRPr>
          </a:p>
        </p:txBody>
      </p:sp>
      <p:pic>
        <p:nvPicPr>
          <p:cNvPr id="350" name="Google Shape;350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4823" y="3295050"/>
            <a:ext cx="1668101" cy="1668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0"/>
          <p:cNvSpPr/>
          <p:nvPr/>
        </p:nvSpPr>
        <p:spPr>
          <a:xfrm>
            <a:off x="6310548" y="3709945"/>
            <a:ext cx="1310700" cy="449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1116</Words>
  <Application>Microsoft Office PowerPoint</Application>
  <PresentationFormat>Экран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Roboto</vt:lpstr>
      <vt:lpstr>IBM Plex Sans SemiBold</vt:lpstr>
      <vt:lpstr>Arial</vt:lpstr>
      <vt:lpstr>IBM Plex Sans</vt:lpstr>
      <vt:lpstr>Макет шаблона GB</vt:lpstr>
      <vt:lpstr>Макет шаблона GB</vt:lpstr>
      <vt:lpstr>Гибкие методологии. Agile</vt:lpstr>
      <vt:lpstr>План на сегодня:</vt:lpstr>
      <vt:lpstr>Quiz!</vt:lpstr>
      <vt:lpstr>Кейс 1. Работа в группах</vt:lpstr>
      <vt:lpstr>Кейс 1. Общее обсуждение</vt:lpstr>
      <vt:lpstr>Кейс 2. Работа в группах</vt:lpstr>
      <vt:lpstr>Кейс 2. Общее обсуждение</vt:lpstr>
      <vt:lpstr>Дополнительный кейс. Работа в группах</vt:lpstr>
      <vt:lpstr>Дополнительный кейс. Общее обсуждение</vt:lpstr>
      <vt:lpstr>Ваши вопросы?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Гибкие методологии. Agile</dc:title>
  <cp:lastModifiedBy>Игорь Зуриев</cp:lastModifiedBy>
  <cp:revision>2</cp:revision>
  <dcterms:modified xsi:type="dcterms:W3CDTF">2022-03-24T15:31:44Z</dcterms:modified>
</cp:coreProperties>
</file>