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306" r:id="rId9"/>
    <p:sldId id="262" r:id="rId10"/>
    <p:sldId id="263" r:id="rId11"/>
    <p:sldId id="308" r:id="rId12"/>
    <p:sldId id="265" r:id="rId13"/>
    <p:sldId id="302" r:id="rId14"/>
    <p:sldId id="303" r:id="rId15"/>
    <p:sldId id="304" r:id="rId16"/>
    <p:sldId id="305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IBM Plex Sans" panose="020B0503050203000203" pitchFamily="34" charset="0"/>
      <p:regular r:id="rId23"/>
      <p:bold r:id="rId24"/>
      <p:italic r:id="rId25"/>
      <p:boldItalic r:id="rId26"/>
    </p:embeddedFont>
    <p:embeddedFont>
      <p:font typeface="IBM Plex Sans SemiBold" panose="020B0703050203000203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08354bbf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08354bbf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078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71c4ce11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71c4ce11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https://quizizz.com/admin/quiz/623dd5d089f4cd001dcac7be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g1081ba7d4a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6132c2d2b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5" name="Google Shape;455;g116132c2d2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0f07d28de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647329f7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10647329f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3f081964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3f081964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799abcb2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799abcb2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10 минут на обсуждение решений каждой группы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799abcb2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799abcb2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71c4ce119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71c4ce119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71c4ce119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71c4ce119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864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799abcb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799abcb2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08354bbf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08354bbf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1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Гибкие методологии. Scrum</a:t>
            </a:r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3.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xfrm>
            <a:off x="540000" y="720725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Дополнительный кейс. Общее обсуждение</a:t>
            </a:r>
            <a:endParaRPr dirty="0"/>
          </a:p>
        </p:txBody>
      </p:sp>
      <p:sp>
        <p:nvSpPr>
          <p:cNvPr id="216" name="Google Shape;216;p38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5740414" cy="3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ru-RU" b="1" dirty="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2C2D30"/>
                </a:solidFill>
              </a:rPr>
              <a:t>Задание</a:t>
            </a:r>
            <a:endParaRPr b="1" dirty="0">
              <a:solidFill>
                <a:srgbClr val="2C2D30"/>
              </a:solidFill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2C2D30"/>
                </a:solidFill>
              </a:rPr>
              <a:t>1.</a:t>
            </a:r>
            <a:r>
              <a:rPr lang="ru-RU" sz="1200" dirty="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200" dirty="0">
                <a:solidFill>
                  <a:srgbClr val="2C2D30"/>
                </a:solidFill>
              </a:rPr>
              <a:t>Как Вы построите разработку с помощью фреймворка </a:t>
            </a:r>
            <a:r>
              <a:rPr lang="ru-RU" sz="1200" dirty="0" err="1">
                <a:solidFill>
                  <a:srgbClr val="2C2D30"/>
                </a:solidFill>
              </a:rPr>
              <a:t>Scrum</a:t>
            </a:r>
            <a:r>
              <a:rPr lang="ru-RU" sz="1200" dirty="0">
                <a:solidFill>
                  <a:srgbClr val="2C2D30"/>
                </a:solidFill>
              </a:rPr>
              <a:t>?</a:t>
            </a:r>
            <a:endParaRPr sz="1200" dirty="0">
              <a:solidFill>
                <a:srgbClr val="2C2D30"/>
              </a:solidFill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2C2D30"/>
                </a:solidFill>
              </a:rPr>
              <a:t>2.</a:t>
            </a:r>
            <a:r>
              <a:rPr lang="ru-RU" sz="1200" dirty="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200" dirty="0">
                <a:solidFill>
                  <a:srgbClr val="2C2D30"/>
                </a:solidFill>
              </a:rPr>
              <a:t>Какие роли у Вас будут в команде?</a:t>
            </a:r>
            <a:endParaRPr sz="1200" dirty="0">
              <a:solidFill>
                <a:srgbClr val="2C2D30"/>
              </a:solidFill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2C2D30"/>
                </a:solidFill>
              </a:rPr>
              <a:t>3.</a:t>
            </a:r>
            <a:r>
              <a:rPr lang="ru-RU" sz="1200" dirty="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200" dirty="0">
                <a:solidFill>
                  <a:srgbClr val="2C2D30"/>
                </a:solidFill>
              </a:rPr>
              <a:t>Кто будет выступать в какой роли? И какого специалиста Вы видите в роли </a:t>
            </a:r>
            <a:r>
              <a:rPr lang="ru-RU" sz="1200" dirty="0" err="1">
                <a:solidFill>
                  <a:srgbClr val="2C2D30"/>
                </a:solidFill>
              </a:rPr>
              <a:t>Scrum</a:t>
            </a:r>
            <a:r>
              <a:rPr lang="ru-RU" sz="1200" dirty="0">
                <a:solidFill>
                  <a:srgbClr val="2C2D30"/>
                </a:solidFill>
              </a:rPr>
              <a:t>-мастера, если сами не сильны в технической части разработки ИТ-систем и технического функционирования домашней бытовой техники?</a:t>
            </a:r>
            <a:endParaRPr sz="1200" dirty="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C2D30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C2D30"/>
              </a:solidFill>
            </a:endParaRPr>
          </a:p>
        </p:txBody>
      </p:sp>
      <p:pic>
        <p:nvPicPr>
          <p:cNvPr id="217" name="Google Shape;21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5830" y="1888138"/>
            <a:ext cx="1983183" cy="198317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/>
          <p:nvPr/>
        </p:nvSpPr>
        <p:spPr>
          <a:xfrm>
            <a:off x="6497638" y="2381406"/>
            <a:ext cx="1558200" cy="534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991469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483439" y="1487209"/>
            <a:ext cx="39096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</a:pPr>
            <a:r>
              <a:rPr lang="ru-RU"/>
              <a:t>Quiz!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7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8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58" name="Google Shape;458;p78"/>
          <p:cNvSpPr txBox="1">
            <a:spLocks noGrp="1"/>
          </p:cNvSpPr>
          <p:nvPr>
            <p:ph type="subTitle" idx="2"/>
          </p:nvPr>
        </p:nvSpPr>
        <p:spPr>
          <a:xfrm>
            <a:off x="540000" y="720725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2C2D30"/>
                </a:solidFill>
              </a:rPr>
              <a:t>В вашем распоряжении 3-х комнатная квартира, в которой на протяжении последних 20-ти лет не проводилось никаких ремонтных работ. Вы вместе со своими друзьями хотите самостоятельно сделать в ней современный ремонт, применив Scrum-фреймворк к работе над таким продуктом.</a:t>
            </a:r>
            <a:endParaRPr>
              <a:solidFill>
                <a:srgbClr val="2C2D3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rabicPeriod"/>
            </a:pPr>
            <a:r>
              <a:rPr lang="ru-RU">
                <a:solidFill>
                  <a:srgbClr val="2C2D30"/>
                </a:solidFill>
              </a:rPr>
              <a:t>Опишите, как Вы организуете работу над данным продуктом в соответствии с фреймворком Scrum;</a:t>
            </a:r>
            <a:endParaRPr>
              <a:solidFill>
                <a:srgbClr val="2C2D3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rabicPeriod"/>
            </a:pPr>
            <a:r>
              <a:rPr lang="ru-RU">
                <a:solidFill>
                  <a:srgbClr val="2C2D30"/>
                </a:solidFill>
              </a:rPr>
              <a:t>Сформируйте Product Backlog;</a:t>
            </a:r>
            <a:endParaRPr>
              <a:solidFill>
                <a:srgbClr val="2C2D3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rabicPeriod"/>
            </a:pPr>
            <a:r>
              <a:rPr lang="ru-RU">
                <a:solidFill>
                  <a:srgbClr val="2C2D30"/>
                </a:solidFill>
              </a:rPr>
              <a:t>Разделите все работы на спринты, как Вы это видите;</a:t>
            </a:r>
            <a:endParaRPr>
              <a:solidFill>
                <a:srgbClr val="2C2D3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rabicPeriod"/>
            </a:pPr>
            <a:r>
              <a:rPr lang="ru-RU">
                <a:solidFill>
                  <a:srgbClr val="2C2D30"/>
                </a:solidFill>
              </a:rPr>
              <a:t>Сформируйте Sprint Backlog любого одного спринта, который получился в результате деления работ на спринты;</a:t>
            </a:r>
            <a:endParaRPr>
              <a:solidFill>
                <a:srgbClr val="2C2D3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rabicPeriod"/>
            </a:pPr>
            <a:r>
              <a:rPr lang="ru-RU">
                <a:solidFill>
                  <a:srgbClr val="2C2D30"/>
                </a:solidFill>
              </a:rPr>
              <a:t>Нарисуйте Scrum-доску и отразите на ней организацию работы над задачами этого спринта.</a:t>
            </a:r>
            <a:endParaRPr>
              <a:solidFill>
                <a:srgbClr val="2C2D30"/>
              </a:solidFill>
            </a:endParaRPr>
          </a:p>
          <a:p>
            <a:pPr marL="457200" marR="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9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464" name="Google Shape;464;p79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65" name="Google Shape;465;p7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3. Гибкие методологии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6" name="Google Shape;466;p79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67" name="Google Shape;467;p79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468" name="Google Shape;46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План на сегодня:</a:t>
            </a: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Групповое решение и обсуждение кейса 1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Групповое решение и обсуждение кейса 2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>
                <a:solidFill>
                  <a:schemeClr val="dk1"/>
                </a:solidFill>
              </a:rPr>
              <a:t>Quiz!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➔"/>
            </a:pPr>
            <a:r>
              <a:rPr lang="ru-RU" sz="1800">
                <a:solidFill>
                  <a:schemeClr val="dk1"/>
                </a:solidFill>
              </a:rPr>
              <a:t>Домашнее задание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Кейс 1. Работа в группах</a:t>
            </a:r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127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C2D30"/>
                </a:solidFill>
              </a:rPr>
              <a:t>Вы участвуете в проекте по разработке мобильного приложения для коммерческого банка с нуля. Вы находитесь в структуре подрядчика. У вас есть внешний заказчик, который имеет общее представление, каким должно быть мобильное приложение, какие функции оно должно выполнять, есть сроки по созданию MVP продукта. Вы решили применить фреймворк </a:t>
            </a:r>
            <a:r>
              <a:rPr lang="ru-RU" dirty="0" err="1">
                <a:solidFill>
                  <a:srgbClr val="2C2D30"/>
                </a:solidFill>
              </a:rPr>
              <a:t>Scrum</a:t>
            </a:r>
            <a:r>
              <a:rPr lang="ru-RU" dirty="0">
                <a:solidFill>
                  <a:srgbClr val="2C2D30"/>
                </a:solidFill>
              </a:rPr>
              <a:t> при разработке продукта.</a:t>
            </a:r>
            <a:endParaRPr dirty="0">
              <a:solidFill>
                <a:srgbClr val="2C2D30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C2D30"/>
              </a:solidFill>
            </a:endParaRPr>
          </a:p>
        </p:txBody>
      </p:sp>
      <p:pic>
        <p:nvPicPr>
          <p:cNvPr id="177" name="Google Shape;17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4079" y="2636437"/>
            <a:ext cx="1759644" cy="17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3"/>
          <p:cNvSpPr/>
          <p:nvPr/>
        </p:nvSpPr>
        <p:spPr>
          <a:xfrm>
            <a:off x="6425424" y="3074103"/>
            <a:ext cx="1382700" cy="474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536400" y="2572750"/>
            <a:ext cx="55311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Задание</a:t>
            </a:r>
            <a:endParaRPr b="1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IBM Plex Sans"/>
              <a:buAutoNum type="arabicPeriod"/>
            </a:pPr>
            <a:r>
              <a:rPr lang="ru-RU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Определите все роли в команде Scrum.</a:t>
            </a:r>
            <a:endParaRPr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IBM Plex Sans"/>
              <a:buAutoNum type="arabicPeriod"/>
            </a:pPr>
            <a:r>
              <a:rPr lang="ru-RU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Представьте, что ваша подгруппа – это Scrum-команда.</a:t>
            </a:r>
            <a:endParaRPr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IBM Plex Sans"/>
              <a:buAutoNum type="arabicPeriod"/>
            </a:pPr>
            <a:r>
              <a:rPr lang="ru-RU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Распределите роли между собой и опишите функции и задачи выбранных Вами ролей в Scrum-команде.</a:t>
            </a:r>
            <a:endParaRPr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IBM Plex Sans"/>
              <a:buAutoNum type="arabicPeriod"/>
            </a:pPr>
            <a:r>
              <a:rPr lang="ru-RU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Опишите процессы работы вашей команды над данным продуктом по фреймворку Scrum.</a:t>
            </a:r>
            <a:endParaRPr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Кейс 1. Общее обсуждение</a:t>
            </a:r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127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C2D30"/>
                </a:solidFill>
              </a:rPr>
              <a:t>Вы участвуете в проекте по разработке мобильного приложения для коммерческого банка с нуля. Вы находитесь в структуре подрядчика. У вас есть внешний заказчик, который имеет общее представление, каким должно быть мобильное приложение, какие функции оно должно выполнять, есть сроки по созданию MVP продукта. Вы решили применить фреймворк </a:t>
            </a:r>
            <a:r>
              <a:rPr lang="ru-RU" dirty="0" err="1">
                <a:solidFill>
                  <a:srgbClr val="2C2D30"/>
                </a:solidFill>
              </a:rPr>
              <a:t>Scrum</a:t>
            </a:r>
            <a:r>
              <a:rPr lang="ru-RU" dirty="0">
                <a:solidFill>
                  <a:srgbClr val="2C2D30"/>
                </a:solidFill>
              </a:rPr>
              <a:t> при разработке продукта.</a:t>
            </a:r>
            <a:endParaRPr dirty="0">
              <a:solidFill>
                <a:srgbClr val="2C2D30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C2D30"/>
              </a:solidFill>
            </a:endParaRPr>
          </a:p>
        </p:txBody>
      </p:sp>
      <p:pic>
        <p:nvPicPr>
          <p:cNvPr id="186" name="Google Shape;18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4079" y="2636437"/>
            <a:ext cx="1759644" cy="17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/>
          <p:nvPr/>
        </p:nvSpPr>
        <p:spPr>
          <a:xfrm>
            <a:off x="6425424" y="3074103"/>
            <a:ext cx="1382700" cy="474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8" name="Google Shape;188;p34"/>
          <p:cNvSpPr txBox="1"/>
          <p:nvPr/>
        </p:nvSpPr>
        <p:spPr>
          <a:xfrm>
            <a:off x="536400" y="2572750"/>
            <a:ext cx="55311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Задание</a:t>
            </a:r>
            <a:endParaRPr b="1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IBM Plex Sans"/>
              <a:buAutoNum type="arabicPeriod"/>
            </a:pPr>
            <a:r>
              <a:rPr lang="ru-RU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Определите все роли в команде Scrum.</a:t>
            </a:r>
            <a:endParaRPr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IBM Plex Sans"/>
              <a:buAutoNum type="arabicPeriod"/>
            </a:pPr>
            <a:r>
              <a:rPr lang="ru-RU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Представьте, что ваша подгруппа – это Scrum-команда.</a:t>
            </a:r>
            <a:endParaRPr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IBM Plex Sans"/>
              <a:buAutoNum type="arabicPeriod"/>
            </a:pPr>
            <a:r>
              <a:rPr lang="ru-RU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Распределите роли между собой и опишите функции и задачи выбранных Вами ролей в Scrum-команде.</a:t>
            </a:r>
            <a:endParaRPr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IBM Plex Sans"/>
              <a:buAutoNum type="arabicPeriod"/>
            </a:pPr>
            <a:r>
              <a:rPr lang="ru-RU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Опишите процессы работы вашей команды над данным продуктом по фреймворку Scrum.</a:t>
            </a:r>
            <a:endParaRPr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Кейс 2. Работа в группах</a:t>
            </a:r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2C2D30"/>
                </a:solidFill>
              </a:rPr>
              <a:t>Вы с командой разрабатываете мобильное приложение для строительной компании. В рамках Вашего проекта нужно выполните следующие работы:</a:t>
            </a:r>
            <a:endParaRPr sz="1300">
              <a:solidFill>
                <a:srgbClr val="2C2D3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sz="1300">
                <a:solidFill>
                  <a:srgbClr val="2C2D30"/>
                </a:solidFill>
              </a:rPr>
              <a:t>Анализ приложений компаний-конкурентов;</a:t>
            </a:r>
            <a:endParaRPr sz="1300">
              <a:solidFill>
                <a:srgbClr val="2C2D3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sz="1300">
                <a:solidFill>
                  <a:srgbClr val="2C2D30"/>
                </a:solidFill>
              </a:rPr>
              <a:t>Проработать макет приложения;</a:t>
            </a:r>
            <a:endParaRPr sz="1300">
              <a:solidFill>
                <a:srgbClr val="2C2D3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sz="1300">
                <a:solidFill>
                  <a:srgbClr val="2C2D30"/>
                </a:solidFill>
              </a:rPr>
              <a:t>Проработать дизайн приложения;</a:t>
            </a:r>
            <a:endParaRPr sz="1300">
              <a:solidFill>
                <a:srgbClr val="2C2D3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sz="1300">
                <a:solidFill>
                  <a:srgbClr val="2C2D30"/>
                </a:solidFill>
              </a:rPr>
              <a:t>Написать код;</a:t>
            </a:r>
            <a:endParaRPr sz="1300">
              <a:solidFill>
                <a:srgbClr val="2C2D3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sz="1300">
                <a:solidFill>
                  <a:srgbClr val="2C2D30"/>
                </a:solidFill>
              </a:rPr>
              <a:t>Сделать удобный фильтр выбора квартир для покупки;</a:t>
            </a:r>
            <a:endParaRPr sz="1300">
              <a:solidFill>
                <a:srgbClr val="2C2D3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sz="1300">
                <a:solidFill>
                  <a:srgbClr val="2C2D30"/>
                </a:solidFill>
              </a:rPr>
              <a:t>Релиз MVP;</a:t>
            </a:r>
            <a:endParaRPr sz="1300">
              <a:solidFill>
                <a:srgbClr val="2C2D3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sz="1300">
                <a:solidFill>
                  <a:srgbClr val="2C2D30"/>
                </a:solidFill>
              </a:rPr>
              <a:t>Интеграция мобильного приложения с внутренними ИТ-системами по документообороту компании заказчика;</a:t>
            </a:r>
            <a:endParaRPr sz="1300">
              <a:solidFill>
                <a:srgbClr val="2C2D3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sz="1300">
                <a:solidFill>
                  <a:srgbClr val="2C2D30"/>
                </a:solidFill>
              </a:rPr>
              <a:t>Интеграция мобильного приложения с платёжными ИТ-системами компании заказчика;</a:t>
            </a:r>
            <a:endParaRPr sz="1300">
              <a:solidFill>
                <a:srgbClr val="2C2D3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sz="1300">
                <a:solidFill>
                  <a:srgbClr val="2C2D30"/>
                </a:solidFill>
              </a:rPr>
              <a:t>Внедрить возможность бронирования квартир через данное мобильное приложение;</a:t>
            </a:r>
            <a:endParaRPr sz="1300">
              <a:solidFill>
                <a:srgbClr val="2C2D3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sz="1300">
                <a:solidFill>
                  <a:srgbClr val="2C2D30"/>
                </a:solidFill>
              </a:rPr>
              <a:t>Внедрить возможность покупки квартир через данное мобильное приложение;</a:t>
            </a:r>
            <a:endParaRPr sz="1300">
              <a:solidFill>
                <a:srgbClr val="2C2D3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sz="1300">
                <a:solidFill>
                  <a:srgbClr val="2C2D30"/>
                </a:solidFill>
              </a:rPr>
              <a:t>Внедрить возможность размещения рекламы сторонних компаний-партнёров вашего заказчика в данном приложении.</a:t>
            </a:r>
            <a:endParaRPr sz="1300">
              <a:solidFill>
                <a:srgbClr val="2C2D3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Кейс 2. Работа в группах</a:t>
            </a:r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6055200" cy="3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Задание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sz="1300" dirty="0">
                <a:solidFill>
                  <a:srgbClr val="2C2D30"/>
                </a:solidFill>
              </a:rPr>
              <a:t>Сформируйте Product </a:t>
            </a:r>
            <a:r>
              <a:rPr lang="ru-RU" sz="1300" dirty="0" err="1">
                <a:solidFill>
                  <a:srgbClr val="2C2D30"/>
                </a:solidFill>
              </a:rPr>
              <a:t>Backlog</a:t>
            </a:r>
            <a:r>
              <a:rPr lang="ru-RU" sz="1300" dirty="0">
                <a:solidFill>
                  <a:srgbClr val="2C2D30"/>
                </a:solidFill>
              </a:rPr>
              <a:t>.</a:t>
            </a:r>
            <a:endParaRPr sz="1300" dirty="0">
              <a:solidFill>
                <a:srgbClr val="2C2D3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sz="1300" dirty="0">
                <a:solidFill>
                  <a:srgbClr val="2C2D30"/>
                </a:solidFill>
              </a:rPr>
              <a:t>Разделите все работы на спринты, как вы это видите.</a:t>
            </a:r>
            <a:endParaRPr sz="1300" dirty="0">
              <a:solidFill>
                <a:srgbClr val="2C2D3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sz="1300" dirty="0">
                <a:solidFill>
                  <a:srgbClr val="2C2D30"/>
                </a:solidFill>
              </a:rPr>
              <a:t>Сформируйте Sprint </a:t>
            </a:r>
            <a:r>
              <a:rPr lang="ru-RU" sz="1300" dirty="0" err="1">
                <a:solidFill>
                  <a:srgbClr val="2C2D30"/>
                </a:solidFill>
              </a:rPr>
              <a:t>Backlog</a:t>
            </a:r>
            <a:r>
              <a:rPr lang="ru-RU" sz="1300" dirty="0">
                <a:solidFill>
                  <a:srgbClr val="2C2D30"/>
                </a:solidFill>
              </a:rPr>
              <a:t> любого одного спринта, который получился в результате деления работ на спринты.</a:t>
            </a:r>
            <a:endParaRPr sz="1300" dirty="0">
              <a:solidFill>
                <a:srgbClr val="2C2D3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sz="1300" dirty="0">
                <a:solidFill>
                  <a:srgbClr val="2C2D30"/>
                </a:solidFill>
              </a:rPr>
              <a:t>Нарисуйте </a:t>
            </a:r>
            <a:r>
              <a:rPr lang="ru-RU" sz="1300" dirty="0" err="1">
                <a:solidFill>
                  <a:srgbClr val="2C2D30"/>
                </a:solidFill>
              </a:rPr>
              <a:t>Scrum</a:t>
            </a:r>
            <a:r>
              <a:rPr lang="ru-RU" sz="1300" dirty="0">
                <a:solidFill>
                  <a:srgbClr val="2C2D30"/>
                </a:solidFill>
              </a:rPr>
              <a:t>-доску и отразите на ней организацию работы над задачами этого спринта.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 dirty="0">
              <a:solidFill>
                <a:srgbClr val="2C2D30"/>
              </a:solidFill>
            </a:endParaRPr>
          </a:p>
        </p:txBody>
      </p:sp>
      <p:pic>
        <p:nvPicPr>
          <p:cNvPr id="201" name="Google Shape;20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5830" y="1888138"/>
            <a:ext cx="1983183" cy="19831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6"/>
          <p:cNvSpPr/>
          <p:nvPr/>
        </p:nvSpPr>
        <p:spPr>
          <a:xfrm>
            <a:off x="6497638" y="2381406"/>
            <a:ext cx="1558200" cy="534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15 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Кейс 2. Общее обсуждение</a:t>
            </a:r>
            <a:endParaRPr dirty="0"/>
          </a:p>
        </p:txBody>
      </p:sp>
      <p:sp>
        <p:nvSpPr>
          <p:cNvPr id="200" name="Google Shape;200;p36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6055200" cy="3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Задание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sz="1300" dirty="0">
                <a:solidFill>
                  <a:srgbClr val="2C2D30"/>
                </a:solidFill>
              </a:rPr>
              <a:t>Сформируйте Product </a:t>
            </a:r>
            <a:r>
              <a:rPr lang="ru-RU" sz="1300" dirty="0" err="1">
                <a:solidFill>
                  <a:srgbClr val="2C2D30"/>
                </a:solidFill>
              </a:rPr>
              <a:t>Backlog</a:t>
            </a:r>
            <a:r>
              <a:rPr lang="ru-RU" sz="1300" dirty="0">
                <a:solidFill>
                  <a:srgbClr val="2C2D30"/>
                </a:solidFill>
              </a:rPr>
              <a:t>.</a:t>
            </a:r>
            <a:endParaRPr sz="1300" dirty="0">
              <a:solidFill>
                <a:srgbClr val="2C2D3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sz="1300" dirty="0">
                <a:solidFill>
                  <a:srgbClr val="2C2D30"/>
                </a:solidFill>
              </a:rPr>
              <a:t>Разделите все работы на спринты, как вы это видите.</a:t>
            </a:r>
            <a:endParaRPr sz="1300" dirty="0">
              <a:solidFill>
                <a:srgbClr val="2C2D3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sz="1300" dirty="0">
                <a:solidFill>
                  <a:srgbClr val="2C2D30"/>
                </a:solidFill>
              </a:rPr>
              <a:t>Сформируйте Sprint </a:t>
            </a:r>
            <a:r>
              <a:rPr lang="ru-RU" sz="1300" dirty="0" err="1">
                <a:solidFill>
                  <a:srgbClr val="2C2D30"/>
                </a:solidFill>
              </a:rPr>
              <a:t>Backlog</a:t>
            </a:r>
            <a:r>
              <a:rPr lang="ru-RU" sz="1300" dirty="0">
                <a:solidFill>
                  <a:srgbClr val="2C2D30"/>
                </a:solidFill>
              </a:rPr>
              <a:t> любого одного спринта, который получился в результате деления работ на спринты.</a:t>
            </a:r>
            <a:endParaRPr sz="1300" dirty="0">
              <a:solidFill>
                <a:srgbClr val="2C2D30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sz="1300" dirty="0">
                <a:solidFill>
                  <a:srgbClr val="2C2D30"/>
                </a:solidFill>
              </a:rPr>
              <a:t>Нарисуйте </a:t>
            </a:r>
            <a:r>
              <a:rPr lang="ru-RU" sz="1300" dirty="0" err="1">
                <a:solidFill>
                  <a:srgbClr val="2C2D30"/>
                </a:solidFill>
              </a:rPr>
              <a:t>Scrum</a:t>
            </a:r>
            <a:r>
              <a:rPr lang="ru-RU" sz="1300" dirty="0">
                <a:solidFill>
                  <a:srgbClr val="2C2D30"/>
                </a:solidFill>
              </a:rPr>
              <a:t>-доску и отразите на ней организацию работы над задачами этого спринта.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 dirty="0">
              <a:solidFill>
                <a:srgbClr val="2C2D30"/>
              </a:solidFill>
            </a:endParaRPr>
          </a:p>
        </p:txBody>
      </p:sp>
      <p:pic>
        <p:nvPicPr>
          <p:cNvPr id="201" name="Google Shape;20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5830" y="1888138"/>
            <a:ext cx="1983183" cy="19831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6"/>
          <p:cNvSpPr/>
          <p:nvPr/>
        </p:nvSpPr>
        <p:spPr>
          <a:xfrm>
            <a:off x="6497638" y="2381406"/>
            <a:ext cx="1558200" cy="534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19184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Дополнительный кейс. Работа в группах</a:t>
            </a:r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7059000" cy="3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>
                <a:solidFill>
                  <a:srgbClr val="2C2D30"/>
                </a:solidFill>
              </a:rPr>
              <a:t>Вы решили заказать разработку системы «Умный дом» для своей квартиры. Вы изучили рынок и Вас не устраивают уже готовые решения, поэтому Вы хотите создать свой продукт. Вы готовы активно участвовать в разработке продукта, нанимаете команду и хотите выстроить процесс разработки по фреймворку </a:t>
            </a:r>
            <a:r>
              <a:rPr lang="ru-RU" sz="1200" dirty="0" err="1">
                <a:solidFill>
                  <a:srgbClr val="2C2D30"/>
                </a:solidFill>
              </a:rPr>
              <a:t>Scrum</a:t>
            </a:r>
            <a:r>
              <a:rPr lang="ru-RU" sz="1200" dirty="0">
                <a:solidFill>
                  <a:srgbClr val="2C2D30"/>
                </a:solidFill>
              </a:rPr>
              <a:t>. Ваша система должна включать следующий функционал дистанционного управления:</a:t>
            </a:r>
            <a:endParaRPr sz="1200" dirty="0">
              <a:solidFill>
                <a:srgbClr val="2C2D30"/>
              </a:solidFill>
            </a:endParaRPr>
          </a:p>
          <a:p>
            <a:pPr marL="9144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-RU" sz="1200" dirty="0">
                <a:solidFill>
                  <a:srgbClr val="2C2D30"/>
                </a:solidFill>
              </a:rPr>
              <a:t>Включение отопления полов;</a:t>
            </a:r>
            <a:endParaRPr sz="1200" dirty="0">
              <a:solidFill>
                <a:srgbClr val="2C2D30"/>
              </a:solidFill>
            </a:endParaRPr>
          </a:p>
          <a:p>
            <a:pPr marL="9144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-RU" sz="1200" dirty="0">
                <a:solidFill>
                  <a:srgbClr val="2C2D30"/>
                </a:solidFill>
              </a:rPr>
              <a:t>Включения чайника;</a:t>
            </a:r>
            <a:endParaRPr sz="1200" dirty="0">
              <a:solidFill>
                <a:srgbClr val="2C2D30"/>
              </a:solidFill>
            </a:endParaRPr>
          </a:p>
          <a:p>
            <a:pPr marL="9144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-RU" sz="1200" dirty="0">
                <a:solidFill>
                  <a:srgbClr val="2C2D30"/>
                </a:solidFill>
              </a:rPr>
              <a:t>Включение света;</a:t>
            </a:r>
            <a:endParaRPr sz="1200" dirty="0">
              <a:solidFill>
                <a:srgbClr val="2C2D30"/>
              </a:solidFill>
            </a:endParaRPr>
          </a:p>
          <a:p>
            <a:pPr marL="9144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-RU" sz="1200" dirty="0">
                <a:solidFill>
                  <a:srgbClr val="2C2D30"/>
                </a:solidFill>
              </a:rPr>
              <a:t>Приготовление кофе в кофе-машине;</a:t>
            </a:r>
            <a:endParaRPr sz="1200" dirty="0">
              <a:solidFill>
                <a:srgbClr val="2C2D30"/>
              </a:solidFill>
            </a:endParaRPr>
          </a:p>
          <a:p>
            <a:pPr marL="9144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-RU" sz="1200" dirty="0">
                <a:solidFill>
                  <a:srgbClr val="2C2D30"/>
                </a:solidFill>
              </a:rPr>
              <a:t>Включение телевизора;</a:t>
            </a:r>
            <a:endParaRPr sz="1200" dirty="0">
              <a:solidFill>
                <a:srgbClr val="2C2D30"/>
              </a:solidFill>
            </a:endParaRPr>
          </a:p>
          <a:p>
            <a:pPr marL="9144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-RU" sz="1200" dirty="0">
                <a:solidFill>
                  <a:srgbClr val="2C2D30"/>
                </a:solidFill>
              </a:rPr>
              <a:t>Подготовка горячей ванны;</a:t>
            </a:r>
            <a:endParaRPr sz="1200" dirty="0">
              <a:solidFill>
                <a:srgbClr val="2C2D30"/>
              </a:solidFill>
            </a:endParaRPr>
          </a:p>
          <a:p>
            <a:pPr marL="9144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-RU" sz="1200" dirty="0">
                <a:solidFill>
                  <a:srgbClr val="2C2D30"/>
                </a:solidFill>
              </a:rPr>
              <a:t>Включение кондиционера.</a:t>
            </a:r>
            <a:endParaRPr sz="1200" dirty="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2C2D30"/>
              </a:solidFill>
            </a:endParaRPr>
          </a:p>
        </p:txBody>
      </p:sp>
      <p:pic>
        <p:nvPicPr>
          <p:cNvPr id="209" name="Google Shape;20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5830" y="1888138"/>
            <a:ext cx="1983183" cy="198317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/>
          <p:nvPr/>
        </p:nvSpPr>
        <p:spPr>
          <a:xfrm>
            <a:off x="6497638" y="2381406"/>
            <a:ext cx="1558200" cy="534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15 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xfrm>
            <a:off x="540000" y="720725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Дополнительный кейс. </a:t>
            </a:r>
            <a:r>
              <a:rPr lang="ru-RU">
                <a:solidFill>
                  <a:schemeClr val="dk1"/>
                </a:solidFill>
              </a:rPr>
              <a:t>Работа в группах</a:t>
            </a:r>
            <a:endParaRPr/>
          </a:p>
        </p:txBody>
      </p:sp>
      <p:sp>
        <p:nvSpPr>
          <p:cNvPr id="216" name="Google Shape;216;p38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5740414" cy="3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ru-RU" b="1" dirty="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2C2D30"/>
                </a:solidFill>
              </a:rPr>
              <a:t>Задание</a:t>
            </a:r>
            <a:endParaRPr b="1" dirty="0">
              <a:solidFill>
                <a:srgbClr val="2C2D30"/>
              </a:solidFill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2C2D30"/>
                </a:solidFill>
              </a:rPr>
              <a:t>1.</a:t>
            </a:r>
            <a:r>
              <a:rPr lang="ru-RU" sz="1200" dirty="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200" dirty="0">
                <a:solidFill>
                  <a:srgbClr val="2C2D30"/>
                </a:solidFill>
              </a:rPr>
              <a:t>Как Вы построите разработку с помощью фреймворка </a:t>
            </a:r>
            <a:r>
              <a:rPr lang="ru-RU" sz="1200" dirty="0" err="1">
                <a:solidFill>
                  <a:srgbClr val="2C2D30"/>
                </a:solidFill>
              </a:rPr>
              <a:t>Scrum</a:t>
            </a:r>
            <a:r>
              <a:rPr lang="ru-RU" sz="1200" dirty="0">
                <a:solidFill>
                  <a:srgbClr val="2C2D30"/>
                </a:solidFill>
              </a:rPr>
              <a:t>?</a:t>
            </a:r>
            <a:endParaRPr sz="1200" dirty="0">
              <a:solidFill>
                <a:srgbClr val="2C2D30"/>
              </a:solidFill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2C2D30"/>
                </a:solidFill>
              </a:rPr>
              <a:t>2.</a:t>
            </a:r>
            <a:r>
              <a:rPr lang="ru-RU" sz="1200" dirty="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200" dirty="0">
                <a:solidFill>
                  <a:srgbClr val="2C2D30"/>
                </a:solidFill>
              </a:rPr>
              <a:t>Какие роли у Вас будут в команде?</a:t>
            </a:r>
            <a:endParaRPr sz="1200" dirty="0">
              <a:solidFill>
                <a:srgbClr val="2C2D30"/>
              </a:solidFill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2C2D30"/>
                </a:solidFill>
              </a:rPr>
              <a:t>3.</a:t>
            </a:r>
            <a:r>
              <a:rPr lang="ru-RU" sz="1200" dirty="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200" dirty="0">
                <a:solidFill>
                  <a:srgbClr val="2C2D30"/>
                </a:solidFill>
              </a:rPr>
              <a:t>Кто будет выступать в какой роли? И какого специалиста Вы видите в роли </a:t>
            </a:r>
            <a:r>
              <a:rPr lang="ru-RU" sz="1200" dirty="0" err="1">
                <a:solidFill>
                  <a:srgbClr val="2C2D30"/>
                </a:solidFill>
              </a:rPr>
              <a:t>Scrum</a:t>
            </a:r>
            <a:r>
              <a:rPr lang="ru-RU" sz="1200" dirty="0">
                <a:solidFill>
                  <a:srgbClr val="2C2D30"/>
                </a:solidFill>
              </a:rPr>
              <a:t>-мастера, если сами не сильны в технической части разработки ИТ-систем и технического функционирования домашней бытовой техники?</a:t>
            </a:r>
            <a:endParaRPr sz="1200" dirty="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C2D30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C2D30"/>
              </a:solidFill>
            </a:endParaRPr>
          </a:p>
        </p:txBody>
      </p:sp>
      <p:pic>
        <p:nvPicPr>
          <p:cNvPr id="217" name="Google Shape;21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5830" y="1888138"/>
            <a:ext cx="1983183" cy="198317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/>
          <p:nvPr/>
        </p:nvSpPr>
        <p:spPr>
          <a:xfrm>
            <a:off x="6497638" y="2381406"/>
            <a:ext cx="1558200" cy="534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15 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839</Words>
  <Application>Microsoft Office PowerPoint</Application>
  <PresentationFormat>Экран (16:9)</PresentationFormat>
  <Paragraphs>91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Calibri</vt:lpstr>
      <vt:lpstr>IBM Plex Sans</vt:lpstr>
      <vt:lpstr>Arial</vt:lpstr>
      <vt:lpstr>Times New Roman</vt:lpstr>
      <vt:lpstr>IBM Plex Sans SemiBold</vt:lpstr>
      <vt:lpstr>Макет шаблона GB</vt:lpstr>
      <vt:lpstr>Макет шаблона GB</vt:lpstr>
      <vt:lpstr>Гибкие методологии. Scrum</vt:lpstr>
      <vt:lpstr>План на сегодня:</vt:lpstr>
      <vt:lpstr>Кейс 1. Работа в группах</vt:lpstr>
      <vt:lpstr>Кейс 1. Общее обсуждение</vt:lpstr>
      <vt:lpstr>Кейс 2. Работа в группах</vt:lpstr>
      <vt:lpstr>Кейс 2. Работа в группах</vt:lpstr>
      <vt:lpstr>Кейс 2. Общее обсуждение</vt:lpstr>
      <vt:lpstr>Дополнительный кейс. Работа в группах</vt:lpstr>
      <vt:lpstr>Дополнительный кейс. Работа в группах</vt:lpstr>
      <vt:lpstr>Дополнительный кейс. Общее обсуждение</vt:lpstr>
      <vt:lpstr>Quiz!</vt:lpstr>
      <vt:lpstr>Ваши вопросы?</vt:lpstr>
      <vt:lpstr>Презентация PowerPoint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Гибкие методологии. Scrum</dc:title>
  <cp:lastModifiedBy>Игорь Зуриев</cp:lastModifiedBy>
  <cp:revision>3</cp:revision>
  <dcterms:modified xsi:type="dcterms:W3CDTF">2022-03-31T15:44:43Z</dcterms:modified>
</cp:coreProperties>
</file>