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4"/>
  </p:notesMasterIdLst>
  <p:sldIdLst>
    <p:sldId id="256" r:id="rId3"/>
    <p:sldId id="257" r:id="rId4"/>
    <p:sldId id="258" r:id="rId5"/>
    <p:sldId id="259" r:id="rId6"/>
    <p:sldId id="260" r:id="rId7"/>
    <p:sldId id="261" r:id="rId8"/>
    <p:sldId id="294" r:id="rId9"/>
    <p:sldId id="262" r:id="rId10"/>
    <p:sldId id="263" r:id="rId11"/>
    <p:sldId id="264" r:id="rId12"/>
    <p:sldId id="265" r:id="rId13"/>
    <p:sldId id="266" r:id="rId14"/>
    <p:sldId id="267" r:id="rId15"/>
    <p:sldId id="295" r:id="rId16"/>
    <p:sldId id="296" r:id="rId17"/>
    <p:sldId id="297" r:id="rId18"/>
    <p:sldId id="268" r:id="rId19"/>
    <p:sldId id="290" r:id="rId20"/>
    <p:sldId id="291" r:id="rId21"/>
    <p:sldId id="292" r:id="rId22"/>
    <p:sldId id="293" r:id="rId23"/>
  </p:sldIdLst>
  <p:sldSz cx="9144000" cy="5143500" type="screen16x9"/>
  <p:notesSz cx="6858000" cy="9144000"/>
  <p:embeddedFontLst>
    <p:embeddedFont>
      <p:font typeface="IBM Plex Sans" panose="020B0503050203000203" pitchFamily="34" charset="0"/>
      <p:regular r:id="rId25"/>
      <p:bold r:id="rId26"/>
      <p:italic r:id="rId27"/>
      <p:boldItalic r:id="rId28"/>
    </p:embeddedFont>
    <p:embeddedFont>
      <p:font typeface="IBM Plex Sans SemiBold" panose="020B070305020300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7">
          <p15:clr>
            <a:srgbClr val="9AA0A6"/>
          </p15:clr>
        </p15:guide>
        <p15:guide id="2" pos="290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guide orient="horz" pos="1597"/>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78e8358b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78e8358b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10 минут на обсуждение решений каждой группы</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799abcb2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1799abcb2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71c4ce119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71c4ce119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178e8358b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178e8358b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799abcb2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1799abcb2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179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71c4ce119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71c4ce119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803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178e8358b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178e8358b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008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71c4ce119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1171c4ce119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ru-RU" dirty="0"/>
              <a:t>ссылка на аналог </a:t>
            </a:r>
            <a:r>
              <a:rPr lang="ru-RU" dirty="0" err="1"/>
              <a:t>кахута</a:t>
            </a:r>
            <a:r>
              <a:rPr lang="ru-RU" dirty="0"/>
              <a:t>: https://quizizz.com/admin/quiz/623dd1b34b58b2001ee2f20e</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081ba7d4ae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1081ba7d4ae_0_5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6132c2d2b_3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5" name="Google Shape;375;g116132c2d2b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647329f79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g10647329f79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0f07d28dee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0f07d28de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t>Вы можете сами менять вопросы! Попросите студентов ответить голосом или отписаться в чате.</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78e8358bf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78e8358b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ru-RU">
                <a:solidFill>
                  <a:schemeClr val="dk1"/>
                </a:solidFill>
              </a:rPr>
              <a:t>Перед проведением кейсов давайте вспомним основной инструмент для внедрения Lean SoftwareDevelopment – </a:t>
            </a:r>
            <a:r>
              <a:rPr lang="ru-RU" b="1">
                <a:solidFill>
                  <a:schemeClr val="dk1"/>
                </a:solidFill>
              </a:rPr>
              <a:t>VSM-карта</a:t>
            </a:r>
            <a:r>
              <a:rPr lang="ru-RU">
                <a:solidFill>
                  <a:schemeClr val="dk1"/>
                </a:solidFill>
              </a:rPr>
              <a:t> (Карта потоков создания ценности / Value stream mapping).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ru-RU">
                <a:solidFill>
                  <a:schemeClr val="dk1"/>
                </a:solidFill>
              </a:rPr>
              <a:t>Поток создания ценности – последовательность шагов, осуществление которых необходимо для того, чтобы предоставить продукт или услуги пользователям.</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08f7437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408f7437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ru-RU" dirty="0">
                <a:solidFill>
                  <a:schemeClr val="dk1"/>
                </a:solidFill>
              </a:rPr>
              <a:t>Создание такой карты потока ценности делится на 3 блока:</a:t>
            </a:r>
            <a:endParaRPr dirty="0">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ru-RU" b="1" dirty="0">
                <a:solidFill>
                  <a:schemeClr val="dk1"/>
                </a:solidFill>
              </a:rPr>
              <a:t>Производственный или процессный поток</a:t>
            </a:r>
            <a:r>
              <a:rPr lang="ru-RU" dirty="0">
                <a:solidFill>
                  <a:schemeClr val="dk1"/>
                </a:solidFill>
              </a:rPr>
              <a:t> — традиционная блок-схема, в которой слева направо фиксируется путь создания ценности продукта. Если кроме основного процесса существуют дополнительные или вспомогательные, они наносятся под основным. Таким образом основные задачи отделяется от второстепенных.</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ru-RU" b="1" dirty="0">
                <a:solidFill>
                  <a:schemeClr val="dk1"/>
                </a:solidFill>
              </a:rPr>
              <a:t>Информационный или коммуникационный поток</a:t>
            </a:r>
            <a:r>
              <a:rPr lang="ru-RU" dirty="0">
                <a:solidFill>
                  <a:schemeClr val="dk1"/>
                </a:solidFill>
              </a:rPr>
              <a:t> — в верхней части карты потока создания ценности стрелками изображаются потоки информации, которые происходят параллельно с разработкой продукта. Учитывается и формальный и неформальный обмен данными. Информационные потоки наносятся на карту в свободной форме, так, как они протекают в действительности.</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ru-RU" b="1" dirty="0" err="1">
                <a:solidFill>
                  <a:schemeClr val="dk1"/>
                </a:solidFill>
              </a:rPr>
              <a:t>Timeline</a:t>
            </a:r>
            <a:r>
              <a:rPr lang="ru-RU" b="1" dirty="0">
                <a:solidFill>
                  <a:schemeClr val="dk1"/>
                </a:solidFill>
              </a:rPr>
              <a:t> и расстояния</a:t>
            </a:r>
            <a:r>
              <a:rPr lang="ru-RU" dirty="0">
                <a:solidFill>
                  <a:schemeClr val="dk1"/>
                </a:solidFill>
              </a:rPr>
              <a:t> — линии, которые рисуются в нижней части карты. Линия времени делится на верхнюю и нижнюю части. Сверху отображается </a:t>
            </a:r>
            <a:r>
              <a:rPr lang="ru-RU" b="1" dirty="0" err="1">
                <a:solidFill>
                  <a:schemeClr val="dk1"/>
                </a:solidFill>
              </a:rPr>
              <a:t>Lead</a:t>
            </a:r>
            <a:r>
              <a:rPr lang="ru-RU" b="1" dirty="0">
                <a:solidFill>
                  <a:schemeClr val="dk1"/>
                </a:solidFill>
              </a:rPr>
              <a:t> </a:t>
            </a:r>
            <a:r>
              <a:rPr lang="ru-RU" b="1" dirty="0" err="1">
                <a:solidFill>
                  <a:schemeClr val="dk1"/>
                </a:solidFill>
              </a:rPr>
              <a:t>time</a:t>
            </a:r>
            <a:r>
              <a:rPr lang="ru-RU" dirty="0">
                <a:solidFill>
                  <a:schemeClr val="dk1"/>
                </a:solidFill>
              </a:rPr>
              <a:t> — время ожидания. Снизу наносится продолжительность цикла – </a:t>
            </a:r>
            <a:r>
              <a:rPr lang="ru-RU" b="1" dirty="0" err="1">
                <a:solidFill>
                  <a:schemeClr val="dk1"/>
                </a:solidFill>
              </a:rPr>
              <a:t>Cycle</a:t>
            </a:r>
            <a:r>
              <a:rPr lang="ru-RU" b="1" dirty="0">
                <a:solidFill>
                  <a:schemeClr val="dk1"/>
                </a:solidFill>
              </a:rPr>
              <a:t> </a:t>
            </a:r>
            <a:r>
              <a:rPr lang="ru-RU" b="1" dirty="0" err="1">
                <a:solidFill>
                  <a:schemeClr val="dk1"/>
                </a:solidFill>
              </a:rPr>
              <a:t>time</a:t>
            </a:r>
            <a:r>
              <a:rPr lang="ru-RU" dirty="0">
                <a:solidFill>
                  <a:schemeClr val="dk1"/>
                </a:solidFill>
              </a:rPr>
              <a:t>.</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ru-RU" dirty="0" err="1">
                <a:solidFill>
                  <a:schemeClr val="dk1"/>
                </a:solidFill>
              </a:rPr>
              <a:t>Cycle</a:t>
            </a:r>
            <a:r>
              <a:rPr lang="ru-RU" dirty="0">
                <a:solidFill>
                  <a:schemeClr val="dk1"/>
                </a:solidFill>
              </a:rPr>
              <a:t> Time – это время, которое тратится на весь внутренний процесс (сборка и т.п.), а </a:t>
            </a:r>
            <a:r>
              <a:rPr lang="ru-RU" dirty="0" err="1">
                <a:solidFill>
                  <a:schemeClr val="dk1"/>
                </a:solidFill>
              </a:rPr>
              <a:t>Lead</a:t>
            </a:r>
            <a:r>
              <a:rPr lang="ru-RU" dirty="0">
                <a:solidFill>
                  <a:schemeClr val="dk1"/>
                </a:solidFill>
              </a:rPr>
              <a:t> Time – это время, требуемое на весь процесс, т.е. от получения заказа клиента и до доставки конечного продукта.</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ru-RU" dirty="0">
                <a:solidFill>
                  <a:schemeClr val="dk1"/>
                </a:solidFill>
              </a:rPr>
              <a:t>Под линией времени может находиться еще одна линия, в самом низу, показывает расстояния, по которым продукт или персонал движутся внутри процесса.</a:t>
            </a:r>
            <a:endParaRPr dirty="0">
              <a:solidFill>
                <a:schemeClr val="dk1"/>
              </a:solidFill>
            </a:endParaRPr>
          </a:p>
          <a:p>
            <a:pPr marL="0" lvl="0" indent="0" algn="l" rtl="0">
              <a:spcBef>
                <a:spcPts val="120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78e8358bf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78e8358b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78e8358b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78e8358b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78e8358b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78e8358b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053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3f081964a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3f081964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78e8358b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178e8358b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6 Титульник">
  <p:cSld name="TITLE_1_2_1_1">
    <p:bg>
      <p:bgPr>
        <a:solidFill>
          <a:schemeClr val="dk1"/>
        </a:solidFill>
        <a:effectLst/>
      </p:bgPr>
    </p:bg>
    <p:spTree>
      <p:nvGrpSpPr>
        <p:cNvPr id="1" name="Shape 6"/>
        <p:cNvGrpSpPr/>
        <p:nvPr/>
      </p:nvGrpSpPr>
      <p:grpSpPr>
        <a:xfrm>
          <a:off x="0" y="0"/>
          <a:ext cx="0" cy="0"/>
          <a:chOff x="0" y="0"/>
          <a:chExt cx="0" cy="0"/>
        </a:xfrm>
      </p:grpSpPr>
      <p:pic>
        <p:nvPicPr>
          <p:cNvPr id="7" name="Google Shape;7;p2"/>
          <p:cNvPicPr preferRelativeResize="0"/>
          <p:nvPr/>
        </p:nvPicPr>
        <p:blipFill rotWithShape="1">
          <a:blip r:embed="rId2">
            <a:alphaModFix/>
          </a:blip>
          <a:srcRect/>
          <a:stretch/>
        </p:blipFill>
        <p:spPr>
          <a:xfrm>
            <a:off x="1532821" y="0"/>
            <a:ext cx="7611177" cy="5143501"/>
          </a:xfrm>
          <a:prstGeom prst="rect">
            <a:avLst/>
          </a:prstGeom>
          <a:noFill/>
          <a:ln>
            <a:noFill/>
          </a:ln>
        </p:spPr>
      </p:pic>
      <p:pic>
        <p:nvPicPr>
          <p:cNvPr id="8" name="Google Shape;8;p2"/>
          <p:cNvPicPr preferRelativeResize="0"/>
          <p:nvPr/>
        </p:nvPicPr>
        <p:blipFill rotWithShape="1">
          <a:blip r:embed="rId3">
            <a:alphaModFix/>
          </a:blip>
          <a:srcRect/>
          <a:stretch/>
        </p:blipFill>
        <p:spPr>
          <a:xfrm>
            <a:off x="0" y="3196224"/>
            <a:ext cx="4788650" cy="1947276"/>
          </a:xfrm>
          <a:prstGeom prst="rect">
            <a:avLst/>
          </a:prstGeom>
          <a:noFill/>
          <a:ln>
            <a:noFill/>
          </a:ln>
        </p:spPr>
      </p:pic>
      <p:sp>
        <p:nvSpPr>
          <p:cNvPr id="9" name="Google Shape;9;p2"/>
          <p:cNvSpPr txBox="1">
            <a:spLocks noGrp="1"/>
          </p:cNvSpPr>
          <p:nvPr>
            <p:ph type="title"/>
          </p:nvPr>
        </p:nvSpPr>
        <p:spPr>
          <a:xfrm>
            <a:off x="468000" y="1048400"/>
            <a:ext cx="6840000" cy="25521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chemeClr val="lt1"/>
              </a:buClr>
              <a:buSzPts val="4400"/>
              <a:buFont typeface="IBM Plex Sans SemiBold"/>
              <a:buNone/>
              <a:defRPr sz="4400" b="0" i="0" u="none" strike="noStrike" cap="none">
                <a:solidFill>
                  <a:schemeClr val="lt1"/>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9pPr>
          </a:lstStyle>
          <a:p>
            <a:endParaRPr/>
          </a:p>
        </p:txBody>
      </p:sp>
      <p:sp>
        <p:nvSpPr>
          <p:cNvPr id="10" name="Google Shape;10;p2"/>
          <p:cNvSpPr txBox="1">
            <a:spLocks noGrp="1"/>
          </p:cNvSpPr>
          <p:nvPr>
            <p:ph type="subTitle" idx="1"/>
          </p:nvPr>
        </p:nvSpPr>
        <p:spPr>
          <a:xfrm>
            <a:off x="468000" y="3600600"/>
            <a:ext cx="5400000" cy="13683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chemeClr val="lt1"/>
              </a:buClr>
              <a:buSzPts val="1200"/>
              <a:buFont typeface="IBM Plex Sans"/>
              <a:buNone/>
              <a:defRPr sz="1200" b="0" i="0" u="none" strike="noStrike" cap="none">
                <a:solidFill>
                  <a:schemeClr val="lt1"/>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pic>
        <p:nvPicPr>
          <p:cNvPr id="11" name="Google Shape;11;p2"/>
          <p:cNvPicPr preferRelativeResize="0"/>
          <p:nvPr/>
        </p:nvPicPr>
        <p:blipFill rotWithShape="1">
          <a:blip r:embed="rId4">
            <a:alphaModFix/>
          </a:blip>
          <a:srcRect/>
          <a:stretch/>
        </p:blipFill>
        <p:spPr>
          <a:xfrm>
            <a:off x="468000" y="180036"/>
            <a:ext cx="480375" cy="4803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1 Отбивка">
  <p:cSld name="TITLE_1_1_1">
    <p:bg>
      <p:bgPr>
        <a:solidFill>
          <a:schemeClr val="lt1"/>
        </a:solidFill>
        <a:effectLst/>
      </p:bgPr>
    </p:bg>
    <p:spTree>
      <p:nvGrpSpPr>
        <p:cNvPr id="1" name="Shape 54"/>
        <p:cNvGrpSpPr/>
        <p:nvPr/>
      </p:nvGrpSpPr>
      <p:grpSpPr>
        <a:xfrm>
          <a:off x="0" y="0"/>
          <a:ext cx="0" cy="0"/>
          <a:chOff x="0" y="0"/>
          <a:chExt cx="0" cy="0"/>
        </a:xfrm>
      </p:grpSpPr>
      <p:pic>
        <p:nvPicPr>
          <p:cNvPr id="55" name="Google Shape;55;p11"/>
          <p:cNvPicPr preferRelativeResize="0"/>
          <p:nvPr/>
        </p:nvPicPr>
        <p:blipFill rotWithShape="1">
          <a:blip r:embed="rId2">
            <a:alphaModFix/>
          </a:blip>
          <a:srcRect/>
          <a:stretch/>
        </p:blipFill>
        <p:spPr>
          <a:xfrm>
            <a:off x="3331875" y="0"/>
            <a:ext cx="5812116" cy="4838700"/>
          </a:xfrm>
          <a:prstGeom prst="rect">
            <a:avLst/>
          </a:prstGeom>
          <a:noFill/>
          <a:ln>
            <a:noFill/>
          </a:ln>
        </p:spPr>
      </p:pic>
      <p:sp>
        <p:nvSpPr>
          <p:cNvPr id="56" name="Google Shape;56;p11"/>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57" name="Google Shape;57;p11"/>
          <p:cNvSpPr txBox="1">
            <a:spLocks noGrp="1"/>
          </p:cNvSpPr>
          <p:nvPr>
            <p:ph type="title"/>
          </p:nvPr>
        </p:nvSpPr>
        <p:spPr>
          <a:xfrm>
            <a:off x="540000" y="1836000"/>
            <a:ext cx="8064000" cy="17979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rgbClr val="000000"/>
              </a:buClr>
              <a:buSzPts val="4400"/>
              <a:buFont typeface="IBM Plex Sans SemiBold"/>
              <a:buNone/>
              <a:defRPr sz="44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8" name="Google Shape;58;p11"/>
          <p:cNvSpPr txBox="1">
            <a:spLocks noGrp="1"/>
          </p:cNvSpPr>
          <p:nvPr>
            <p:ph type="subTitle" idx="2"/>
          </p:nvPr>
        </p:nvSpPr>
        <p:spPr>
          <a:xfrm>
            <a:off x="540000" y="3633900"/>
            <a:ext cx="8064000" cy="4416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59" name="Google Shape;59;p11"/>
          <p:cNvPicPr preferRelativeResize="0"/>
          <p:nvPr/>
        </p:nvPicPr>
        <p:blipFill rotWithShape="1">
          <a:blip r:embed="rId3">
            <a:alphaModFix/>
          </a:blip>
          <a:srcRect/>
          <a:stretch/>
        </p:blipFill>
        <p:spPr>
          <a:xfrm>
            <a:off x="8604000" y="4680000"/>
            <a:ext cx="291601" cy="28357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2 Отбивка ">
  <p:cSld name="TITLE_1_1_1_1">
    <p:bg>
      <p:bgPr>
        <a:solidFill>
          <a:schemeClr val="lt1"/>
        </a:solidFill>
        <a:effectLst/>
      </p:bgPr>
    </p:bg>
    <p:spTree>
      <p:nvGrpSpPr>
        <p:cNvPr id="1" name="Shape 60"/>
        <p:cNvGrpSpPr/>
        <p:nvPr/>
      </p:nvGrpSpPr>
      <p:grpSpPr>
        <a:xfrm>
          <a:off x="0" y="0"/>
          <a:ext cx="0" cy="0"/>
          <a:chOff x="0" y="0"/>
          <a:chExt cx="0" cy="0"/>
        </a:xfrm>
      </p:grpSpPr>
      <p:pic>
        <p:nvPicPr>
          <p:cNvPr id="61" name="Google Shape;61;p12"/>
          <p:cNvPicPr preferRelativeResize="0"/>
          <p:nvPr/>
        </p:nvPicPr>
        <p:blipFill rotWithShape="1">
          <a:blip r:embed="rId2">
            <a:alphaModFix/>
          </a:blip>
          <a:srcRect/>
          <a:stretch/>
        </p:blipFill>
        <p:spPr>
          <a:xfrm>
            <a:off x="3709425" y="0"/>
            <a:ext cx="5434577" cy="4838700"/>
          </a:xfrm>
          <a:prstGeom prst="rect">
            <a:avLst/>
          </a:prstGeom>
          <a:noFill/>
          <a:ln>
            <a:noFill/>
          </a:ln>
        </p:spPr>
      </p:pic>
      <p:sp>
        <p:nvSpPr>
          <p:cNvPr id="62" name="Google Shape;62;p12"/>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63" name="Google Shape;63;p12"/>
          <p:cNvSpPr txBox="1">
            <a:spLocks noGrp="1"/>
          </p:cNvSpPr>
          <p:nvPr>
            <p:ph type="title"/>
          </p:nvPr>
        </p:nvSpPr>
        <p:spPr>
          <a:xfrm>
            <a:off x="540000" y="1836000"/>
            <a:ext cx="8064000" cy="17979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rgbClr val="000000"/>
              </a:buClr>
              <a:buSzPts val="4400"/>
              <a:buFont typeface="IBM Plex Sans SemiBold"/>
              <a:buNone/>
              <a:defRPr sz="44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Google Shape;64;p12"/>
          <p:cNvSpPr txBox="1">
            <a:spLocks noGrp="1"/>
          </p:cNvSpPr>
          <p:nvPr>
            <p:ph type="subTitle" idx="2"/>
          </p:nvPr>
        </p:nvSpPr>
        <p:spPr>
          <a:xfrm>
            <a:off x="540000" y="3633900"/>
            <a:ext cx="8064000" cy="4416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65" name="Google Shape;65;p12"/>
          <p:cNvPicPr preferRelativeResize="0"/>
          <p:nvPr/>
        </p:nvPicPr>
        <p:blipFill rotWithShape="1">
          <a:blip r:embed="rId3">
            <a:alphaModFix/>
          </a:blip>
          <a:srcRect/>
          <a:stretch/>
        </p:blipFill>
        <p:spPr>
          <a:xfrm>
            <a:off x="8604000" y="4680000"/>
            <a:ext cx="291601" cy="28357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2 Отбивка  (без графики)">
  <p:cSld name="TITLE_1_1_1_1_1">
    <p:bg>
      <p:bgPr>
        <a:solidFill>
          <a:schemeClr val="lt1"/>
        </a:solid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68" name="Google Shape;68;p13"/>
          <p:cNvSpPr txBox="1">
            <a:spLocks noGrp="1"/>
          </p:cNvSpPr>
          <p:nvPr>
            <p:ph type="title"/>
          </p:nvPr>
        </p:nvSpPr>
        <p:spPr>
          <a:xfrm>
            <a:off x="540000" y="1836000"/>
            <a:ext cx="8064000" cy="17979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rgbClr val="000000"/>
              </a:buClr>
              <a:buSzPts val="4400"/>
              <a:buFont typeface="IBM Plex Sans SemiBold"/>
              <a:buNone/>
              <a:defRPr sz="44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Google Shape;69;p13"/>
          <p:cNvSpPr txBox="1">
            <a:spLocks noGrp="1"/>
          </p:cNvSpPr>
          <p:nvPr>
            <p:ph type="subTitle" idx="2"/>
          </p:nvPr>
        </p:nvSpPr>
        <p:spPr>
          <a:xfrm>
            <a:off x="540000" y="3633900"/>
            <a:ext cx="8064000" cy="4416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70" name="Google Shape;70;p13"/>
          <p:cNvPicPr preferRelativeResize="0"/>
          <p:nvPr/>
        </p:nvPicPr>
        <p:blipFill rotWithShape="1">
          <a:blip r:embed="rId2">
            <a:alphaModFix/>
          </a:blip>
          <a:srcRect/>
          <a:stretch/>
        </p:blipFill>
        <p:spPr>
          <a:xfrm>
            <a:off x="8604000" y="4680000"/>
            <a:ext cx="291601" cy="28357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6 Заголовок + текст в два столбца">
  <p:cSld name="1_Title slide 5_2_1_4_2">
    <p:bg>
      <p:bgPr>
        <a:solidFill>
          <a:schemeClr val="lt1"/>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73" name="Google Shape;73;p14"/>
          <p:cNvSpPr txBox="1">
            <a:spLocks noGrp="1"/>
          </p:cNvSpPr>
          <p:nvPr>
            <p:ph type="title"/>
          </p:nvPr>
        </p:nvSpPr>
        <p:spPr>
          <a:xfrm>
            <a:off x="540000" y="720000"/>
            <a:ext cx="8064000" cy="36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9pPr>
          </a:lstStyle>
          <a:p>
            <a:endParaRPr/>
          </a:p>
        </p:txBody>
      </p:sp>
      <p:sp>
        <p:nvSpPr>
          <p:cNvPr id="74" name="Google Shape;74;p14"/>
          <p:cNvSpPr txBox="1">
            <a:spLocks noGrp="1"/>
          </p:cNvSpPr>
          <p:nvPr>
            <p:ph type="subTitle" idx="2"/>
          </p:nvPr>
        </p:nvSpPr>
        <p:spPr>
          <a:xfrm>
            <a:off x="536400" y="1260000"/>
            <a:ext cx="3855600" cy="324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 name="Google Shape;75;p14"/>
          <p:cNvSpPr txBox="1">
            <a:spLocks noGrp="1"/>
          </p:cNvSpPr>
          <p:nvPr>
            <p:ph type="subTitle" idx="3"/>
          </p:nvPr>
        </p:nvSpPr>
        <p:spPr>
          <a:xfrm>
            <a:off x="4752000" y="1260000"/>
            <a:ext cx="3855600" cy="324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76" name="Google Shape;76;p14"/>
          <p:cNvPicPr preferRelativeResize="0"/>
          <p:nvPr/>
        </p:nvPicPr>
        <p:blipFill rotWithShape="1">
          <a:blip r:embed="rId2">
            <a:alphaModFix/>
          </a:blip>
          <a:srcRect/>
          <a:stretch/>
        </p:blipFill>
        <p:spPr>
          <a:xfrm>
            <a:off x="8604000" y="4680000"/>
            <a:ext cx="291601" cy="283579"/>
          </a:xfrm>
          <a:prstGeom prst="rect">
            <a:avLst/>
          </a:prstGeom>
          <a:noFill/>
          <a:ln>
            <a:noFill/>
          </a:ln>
        </p:spPr>
      </p:pic>
    </p:spTree>
  </p:cSld>
  <p:clrMapOvr>
    <a:masterClrMapping/>
  </p:clrMapOvr>
  <p:extLst>
    <p:ext uri="{DCECCB84-F9BA-43D5-87BE-67443E8EF086}">
      <p15:sldGuideLst xmlns:p15="http://schemas.microsoft.com/office/powerpoint/2012/main">
        <p15:guide id="1" pos="340">
          <p15:clr>
            <a:srgbClr val="FA7B17"/>
          </p15:clr>
        </p15:guide>
        <p15:guide id="2" pos="5420">
          <p15:clr>
            <a:srgbClr val="FA7B17"/>
          </p15:clr>
        </p15:guide>
        <p15:guide id="3" orient="horz" pos="2948">
          <p15:clr>
            <a:srgbClr val="FA7B17"/>
          </p15:clr>
        </p15:guide>
        <p15:guide id="4" orient="horz" pos="227">
          <p15:clr>
            <a:srgbClr val="FA7B17"/>
          </p15:clr>
        </p15:guide>
        <p15:guide id="5" orient="horz" pos="454">
          <p15:clr>
            <a:srgbClr val="FA7B17"/>
          </p15:clr>
        </p15:guide>
        <p15:guide id="6" pos="2767">
          <p15:clr>
            <a:srgbClr val="FA7B17"/>
          </p15:clr>
        </p15:guide>
        <p15:guide id="7" pos="1667">
          <p15:clr>
            <a:srgbClr val="FA7B17"/>
          </p15:clr>
        </p15:guide>
        <p15:guide id="8" pos="2993">
          <p15:clr>
            <a:srgbClr val="FA7B17"/>
          </p15:clr>
        </p15:guide>
        <p15:guide id="9" pos="4093">
          <p15:clr>
            <a:srgbClr val="FA7B17"/>
          </p15:clr>
        </p15:guide>
        <p15:guide id="10" pos="4320">
          <p15:clr>
            <a:srgbClr val="FA7B17"/>
          </p15:clr>
        </p15:guide>
        <p15:guide id="11" pos="1440">
          <p15:clr>
            <a:srgbClr val="FA7B17"/>
          </p15:clr>
        </p15:guide>
        <p15:guide id="12" orient="horz" pos="1134">
          <p15:clr>
            <a:srgbClr val="FA7B17"/>
          </p15:clr>
        </p15:guide>
        <p15:guide id="13" orient="horz" pos="907">
          <p15:clr>
            <a:srgbClr val="FA7B17"/>
          </p15:clr>
        </p15:guide>
        <p15:guide id="14" orient="horz" pos="1587">
          <p15:clr>
            <a:srgbClr val="FA7B17"/>
          </p15:clr>
        </p15:guide>
        <p15:guide id="15" orient="horz" pos="1814">
          <p15:clr>
            <a:srgbClr val="FA7B17"/>
          </p15:clr>
        </p15:guide>
        <p15:guide id="16" orient="horz" pos="2268">
          <p15:clr>
            <a:srgbClr val="FA7B17"/>
          </p15:clr>
        </p15:guide>
        <p15:guide id="17" orient="horz" pos="2494">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 Титульник">
  <p:cSld name="TITLE_1_2">
    <p:bg>
      <p:bgPr>
        <a:solidFill>
          <a:schemeClr val="dk1"/>
        </a:solidFill>
        <a:effectLst/>
      </p:bgPr>
    </p:bg>
    <p:spTree>
      <p:nvGrpSpPr>
        <p:cNvPr id="1" name="Shape 78"/>
        <p:cNvGrpSpPr/>
        <p:nvPr/>
      </p:nvGrpSpPr>
      <p:grpSpPr>
        <a:xfrm>
          <a:off x="0" y="0"/>
          <a:ext cx="0" cy="0"/>
          <a:chOff x="0" y="0"/>
          <a:chExt cx="0" cy="0"/>
        </a:xfrm>
      </p:grpSpPr>
      <p:pic>
        <p:nvPicPr>
          <p:cNvPr id="79" name="Google Shape;79;p16"/>
          <p:cNvPicPr preferRelativeResize="0"/>
          <p:nvPr/>
        </p:nvPicPr>
        <p:blipFill rotWithShape="1">
          <a:blip r:embed="rId2">
            <a:alphaModFix/>
          </a:blip>
          <a:srcRect/>
          <a:stretch/>
        </p:blipFill>
        <p:spPr>
          <a:xfrm>
            <a:off x="5172100" y="1687275"/>
            <a:ext cx="3590899" cy="3021800"/>
          </a:xfrm>
          <a:prstGeom prst="rect">
            <a:avLst/>
          </a:prstGeom>
          <a:noFill/>
          <a:ln>
            <a:noFill/>
          </a:ln>
        </p:spPr>
      </p:pic>
      <p:sp>
        <p:nvSpPr>
          <p:cNvPr id="80" name="Google Shape;80;p16"/>
          <p:cNvSpPr txBox="1">
            <a:spLocks noGrp="1"/>
          </p:cNvSpPr>
          <p:nvPr>
            <p:ph type="title"/>
          </p:nvPr>
        </p:nvSpPr>
        <p:spPr>
          <a:xfrm>
            <a:off x="468000" y="1048400"/>
            <a:ext cx="6840000" cy="25521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chemeClr val="lt1"/>
              </a:buClr>
              <a:buSzPts val="4400"/>
              <a:buFont typeface="IBM Plex Sans SemiBold"/>
              <a:buNone/>
              <a:defRPr sz="4400" b="0" i="0" u="none" strike="noStrike" cap="none">
                <a:solidFill>
                  <a:schemeClr val="lt1"/>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9pPr>
          </a:lstStyle>
          <a:p>
            <a:endParaRPr/>
          </a:p>
        </p:txBody>
      </p:sp>
      <p:sp>
        <p:nvSpPr>
          <p:cNvPr id="81" name="Google Shape;81;p16"/>
          <p:cNvSpPr txBox="1">
            <a:spLocks noGrp="1"/>
          </p:cNvSpPr>
          <p:nvPr>
            <p:ph type="subTitle" idx="1"/>
          </p:nvPr>
        </p:nvSpPr>
        <p:spPr>
          <a:xfrm>
            <a:off x="468000" y="3600600"/>
            <a:ext cx="5400000" cy="13683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chemeClr val="lt1"/>
              </a:buClr>
              <a:buSzPts val="1200"/>
              <a:buFont typeface="IBM Plex Sans"/>
              <a:buNone/>
              <a:defRPr sz="1200" b="0" i="0" u="none" strike="noStrike" cap="none">
                <a:solidFill>
                  <a:schemeClr val="lt1"/>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pic>
        <p:nvPicPr>
          <p:cNvPr id="82" name="Google Shape;82;p16"/>
          <p:cNvPicPr preferRelativeResize="0"/>
          <p:nvPr/>
        </p:nvPicPr>
        <p:blipFill rotWithShape="1">
          <a:blip r:embed="rId3">
            <a:alphaModFix/>
          </a:blip>
          <a:srcRect/>
          <a:stretch/>
        </p:blipFill>
        <p:spPr>
          <a:xfrm>
            <a:off x="468000" y="180036"/>
            <a:ext cx="480375" cy="4803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4 Пустой слайд">
  <p:cSld name="1_Title slide 5_2_1">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pic>
        <p:nvPicPr>
          <p:cNvPr id="85" name="Google Shape;85;p17"/>
          <p:cNvPicPr preferRelativeResize="0"/>
          <p:nvPr/>
        </p:nvPicPr>
        <p:blipFill rotWithShape="1">
          <a:blip r:embed="rId2">
            <a:alphaModFix/>
          </a:blip>
          <a:srcRect/>
          <a:stretch/>
        </p:blipFill>
        <p:spPr>
          <a:xfrm>
            <a:off x="8604000" y="4680000"/>
            <a:ext cx="291601" cy="283579"/>
          </a:xfrm>
          <a:prstGeom prst="rect">
            <a:avLst/>
          </a:prstGeom>
          <a:noFill/>
          <a:ln>
            <a:noFill/>
          </a:ln>
        </p:spPr>
      </p:pic>
    </p:spTree>
  </p:cSld>
  <p:clrMapOvr>
    <a:masterClrMapping/>
  </p:clrMapOvr>
  <p:extLst>
    <p:ext uri="{DCECCB84-F9BA-43D5-87BE-67443E8EF086}">
      <p15:sldGuideLst xmlns:p15="http://schemas.microsoft.com/office/powerpoint/2012/main">
        <p15:guide id="1" pos="340">
          <p15:clr>
            <a:srgbClr val="FA7B17"/>
          </p15:clr>
        </p15:guide>
        <p15:guide id="2" pos="5420">
          <p15:clr>
            <a:srgbClr val="FA7B17"/>
          </p15:clr>
        </p15:guide>
        <p15:guide id="3" orient="horz" pos="2948">
          <p15:clr>
            <a:srgbClr val="FA7B17"/>
          </p15:clr>
        </p15:guide>
        <p15:guide id="4" orient="horz" pos="227">
          <p15:clr>
            <a:srgbClr val="FA7B17"/>
          </p15:clr>
        </p15:guide>
        <p15:guide id="5" orient="horz" pos="454">
          <p15:clr>
            <a:srgbClr val="FA7B17"/>
          </p15:clr>
        </p15:guide>
        <p15:guide id="6" pos="2767">
          <p15:clr>
            <a:srgbClr val="FA7B17"/>
          </p15:clr>
        </p15:guide>
        <p15:guide id="7" pos="1667">
          <p15:clr>
            <a:srgbClr val="FA7B17"/>
          </p15:clr>
        </p15:guide>
        <p15:guide id="8" pos="2993">
          <p15:clr>
            <a:srgbClr val="FA7B17"/>
          </p15:clr>
        </p15:guide>
        <p15:guide id="9" pos="4093">
          <p15:clr>
            <a:srgbClr val="FA7B17"/>
          </p15:clr>
        </p15:guide>
        <p15:guide id="10" pos="4320">
          <p15:clr>
            <a:srgbClr val="FA7B17"/>
          </p15:clr>
        </p15:guide>
        <p15:guide id="11" pos="1440">
          <p15:clr>
            <a:srgbClr val="FA7B17"/>
          </p15:clr>
        </p15:guide>
        <p15:guide id="12" orient="horz" pos="1134">
          <p15:clr>
            <a:srgbClr val="FA7B17"/>
          </p15:clr>
        </p15:guide>
        <p15:guide id="13" orient="horz" pos="907">
          <p15:clr>
            <a:srgbClr val="FA7B17"/>
          </p15:clr>
        </p15:guide>
        <p15:guide id="14" orient="horz" pos="1587">
          <p15:clr>
            <a:srgbClr val="FA7B17"/>
          </p15:clr>
        </p15:guide>
        <p15:guide id="15" orient="horz" pos="1814">
          <p15:clr>
            <a:srgbClr val="FA7B17"/>
          </p15:clr>
        </p15:guide>
        <p15:guide id="16" orient="horz" pos="2268">
          <p15:clr>
            <a:srgbClr val="FA7B17"/>
          </p15:clr>
        </p15:guide>
        <p15:guide id="17" orient="horz" pos="2494">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9 Отбивка">
  <p:cSld name="TITLE_1_1">
    <p:bg>
      <p:bgPr>
        <a:solidFill>
          <a:schemeClr val="lt1"/>
        </a:solidFill>
        <a:effectLst/>
      </p:bgPr>
    </p:bg>
    <p:spTree>
      <p:nvGrpSpPr>
        <p:cNvPr id="1" name="Shape 86"/>
        <p:cNvGrpSpPr/>
        <p:nvPr/>
      </p:nvGrpSpPr>
      <p:grpSpPr>
        <a:xfrm>
          <a:off x="0" y="0"/>
          <a:ext cx="0" cy="0"/>
          <a:chOff x="0" y="0"/>
          <a:chExt cx="0" cy="0"/>
        </a:xfrm>
      </p:grpSpPr>
      <p:pic>
        <p:nvPicPr>
          <p:cNvPr id="87" name="Google Shape;87;p18"/>
          <p:cNvPicPr preferRelativeResize="0"/>
          <p:nvPr/>
        </p:nvPicPr>
        <p:blipFill rotWithShape="1">
          <a:blip r:embed="rId2">
            <a:alphaModFix/>
          </a:blip>
          <a:srcRect/>
          <a:stretch/>
        </p:blipFill>
        <p:spPr>
          <a:xfrm>
            <a:off x="4949025" y="6715"/>
            <a:ext cx="4201689" cy="5143501"/>
          </a:xfrm>
          <a:prstGeom prst="rect">
            <a:avLst/>
          </a:prstGeom>
          <a:noFill/>
          <a:ln>
            <a:noFill/>
          </a:ln>
        </p:spPr>
      </p:pic>
      <p:sp>
        <p:nvSpPr>
          <p:cNvPr id="88" name="Google Shape;88;p18"/>
          <p:cNvSpPr txBox="1">
            <a:spLocks noGrp="1"/>
          </p:cNvSpPr>
          <p:nvPr>
            <p:ph type="title"/>
          </p:nvPr>
        </p:nvSpPr>
        <p:spPr>
          <a:xfrm>
            <a:off x="540000" y="1836000"/>
            <a:ext cx="8064000" cy="17979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rgbClr val="000000"/>
              </a:buClr>
              <a:buSzPts val="4400"/>
              <a:buFont typeface="IBM Plex Sans SemiBold"/>
              <a:buNone/>
              <a:defRPr sz="44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9" name="Google Shape;89;p18"/>
          <p:cNvSpPr txBox="1">
            <a:spLocks noGrp="1"/>
          </p:cNvSpPr>
          <p:nvPr>
            <p:ph type="subTitle" idx="1"/>
          </p:nvPr>
        </p:nvSpPr>
        <p:spPr>
          <a:xfrm>
            <a:off x="540000" y="3633900"/>
            <a:ext cx="8064000" cy="4416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sp>
        <p:nvSpPr>
          <p:cNvPr id="90" name="Google Shape;90;p18"/>
          <p:cNvSpPr txBox="1">
            <a:spLocks noGrp="1"/>
          </p:cNvSpPr>
          <p:nvPr>
            <p:ph type="subTitle" idx="2"/>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300"/>
              <a:buFont typeface="IBM Plex Sans"/>
              <a:buNone/>
              <a:defRPr sz="13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91" name="Google Shape;91;p18"/>
          <p:cNvPicPr preferRelativeResize="0"/>
          <p:nvPr/>
        </p:nvPicPr>
        <p:blipFill rotWithShape="1">
          <a:blip r:embed="rId3">
            <a:alphaModFix/>
          </a:blip>
          <a:srcRect/>
          <a:stretch/>
        </p:blipFill>
        <p:spPr>
          <a:xfrm>
            <a:off x="8604000" y="4680000"/>
            <a:ext cx="291601" cy="28357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6 Заголовок + текст">
  <p:cSld name="1_Title slide 5_2_1_4">
    <p:bg>
      <p:bgPr>
        <a:solidFill>
          <a:schemeClr val="lt1"/>
        </a:solidFill>
        <a:effectLst/>
      </p:bgPr>
    </p:bg>
    <p:spTree>
      <p:nvGrpSpPr>
        <p:cNvPr id="1" name="Shape 92"/>
        <p:cNvGrpSpPr/>
        <p:nvPr/>
      </p:nvGrpSpPr>
      <p:grpSpPr>
        <a:xfrm>
          <a:off x="0" y="0"/>
          <a:ext cx="0" cy="0"/>
          <a:chOff x="0" y="0"/>
          <a:chExt cx="0" cy="0"/>
        </a:xfrm>
      </p:grpSpPr>
      <p:sp>
        <p:nvSpPr>
          <p:cNvPr id="93" name="Google Shape;93;p19"/>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94" name="Google Shape;94;p19"/>
          <p:cNvSpPr txBox="1">
            <a:spLocks noGrp="1"/>
          </p:cNvSpPr>
          <p:nvPr>
            <p:ph type="title"/>
          </p:nvPr>
        </p:nvSpPr>
        <p:spPr>
          <a:xfrm>
            <a:off x="540000" y="720000"/>
            <a:ext cx="8064000" cy="36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9pPr>
          </a:lstStyle>
          <a:p>
            <a:endParaRPr/>
          </a:p>
        </p:txBody>
      </p:sp>
      <p:sp>
        <p:nvSpPr>
          <p:cNvPr id="95" name="Google Shape;95;p19"/>
          <p:cNvSpPr txBox="1">
            <a:spLocks noGrp="1"/>
          </p:cNvSpPr>
          <p:nvPr>
            <p:ph type="subTitle" idx="2"/>
          </p:nvPr>
        </p:nvSpPr>
        <p:spPr>
          <a:xfrm>
            <a:off x="536400" y="1260000"/>
            <a:ext cx="8064000" cy="324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96" name="Google Shape;96;p19"/>
          <p:cNvPicPr preferRelativeResize="0"/>
          <p:nvPr/>
        </p:nvPicPr>
        <p:blipFill rotWithShape="1">
          <a:blip r:embed="rId2">
            <a:alphaModFix/>
          </a:blip>
          <a:srcRect/>
          <a:stretch/>
        </p:blipFill>
        <p:spPr>
          <a:xfrm>
            <a:off x="8604000" y="4680000"/>
            <a:ext cx="291601" cy="283579"/>
          </a:xfrm>
          <a:prstGeom prst="rect">
            <a:avLst/>
          </a:prstGeom>
          <a:noFill/>
          <a:ln>
            <a:noFill/>
          </a:ln>
        </p:spPr>
      </p:pic>
    </p:spTree>
  </p:cSld>
  <p:clrMapOvr>
    <a:masterClrMapping/>
  </p:clrMapOvr>
  <p:extLst>
    <p:ext uri="{DCECCB84-F9BA-43D5-87BE-67443E8EF086}">
      <p15:sldGuideLst xmlns:p15="http://schemas.microsoft.com/office/powerpoint/2012/main">
        <p15:guide id="1" pos="340">
          <p15:clr>
            <a:srgbClr val="FA7B17"/>
          </p15:clr>
        </p15:guide>
        <p15:guide id="2" pos="5420">
          <p15:clr>
            <a:srgbClr val="FA7B17"/>
          </p15:clr>
        </p15:guide>
        <p15:guide id="3" orient="horz" pos="2948">
          <p15:clr>
            <a:srgbClr val="FA7B17"/>
          </p15:clr>
        </p15:guide>
        <p15:guide id="4" orient="horz" pos="227">
          <p15:clr>
            <a:srgbClr val="FA7B17"/>
          </p15:clr>
        </p15:guide>
        <p15:guide id="5" orient="horz" pos="454">
          <p15:clr>
            <a:srgbClr val="FA7B17"/>
          </p15:clr>
        </p15:guide>
        <p15:guide id="6" pos="2767">
          <p15:clr>
            <a:srgbClr val="FA7B17"/>
          </p15:clr>
        </p15:guide>
        <p15:guide id="7" pos="1667">
          <p15:clr>
            <a:srgbClr val="FA7B17"/>
          </p15:clr>
        </p15:guide>
        <p15:guide id="8" pos="2993">
          <p15:clr>
            <a:srgbClr val="FA7B17"/>
          </p15:clr>
        </p15:guide>
        <p15:guide id="9" pos="4093">
          <p15:clr>
            <a:srgbClr val="FA7B17"/>
          </p15:clr>
        </p15:guide>
        <p15:guide id="10" pos="4320">
          <p15:clr>
            <a:srgbClr val="FA7B17"/>
          </p15:clr>
        </p15:guide>
        <p15:guide id="11" pos="1440">
          <p15:clr>
            <a:srgbClr val="FA7B17"/>
          </p15:clr>
        </p15:guide>
        <p15:guide id="12" orient="horz" pos="1134">
          <p15:clr>
            <a:srgbClr val="FA7B17"/>
          </p15:clr>
        </p15:guide>
        <p15:guide id="13" orient="horz" pos="907">
          <p15:clr>
            <a:srgbClr val="FA7B17"/>
          </p15:clr>
        </p15:guide>
        <p15:guide id="14" orient="horz" pos="1587">
          <p15:clr>
            <a:srgbClr val="FA7B17"/>
          </p15:clr>
        </p15:guide>
        <p15:guide id="15" orient="horz" pos="1814">
          <p15:clr>
            <a:srgbClr val="FA7B17"/>
          </p15:clr>
        </p15:guide>
        <p15:guide id="16" orient="horz" pos="2268">
          <p15:clr>
            <a:srgbClr val="FA7B17"/>
          </p15:clr>
        </p15:guide>
        <p15:guide id="17" orient="horz" pos="2494">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0 Отбивка">
  <p:cSld name="10 Отбивка">
    <p:bg>
      <p:bgPr>
        <a:solidFill>
          <a:schemeClr val="lt1"/>
        </a:solidFill>
        <a:effectLst/>
      </p:bgPr>
    </p:bg>
    <p:spTree>
      <p:nvGrpSpPr>
        <p:cNvPr id="1" name="Shape 97"/>
        <p:cNvGrpSpPr/>
        <p:nvPr/>
      </p:nvGrpSpPr>
      <p:grpSpPr>
        <a:xfrm>
          <a:off x="0" y="0"/>
          <a:ext cx="0" cy="0"/>
          <a:chOff x="0" y="0"/>
          <a:chExt cx="0" cy="0"/>
        </a:xfrm>
      </p:grpSpPr>
      <p:pic>
        <p:nvPicPr>
          <p:cNvPr id="98" name="Google Shape;98;p20"/>
          <p:cNvPicPr preferRelativeResize="0"/>
          <p:nvPr/>
        </p:nvPicPr>
        <p:blipFill rotWithShape="1">
          <a:blip r:embed="rId2">
            <a:alphaModFix/>
          </a:blip>
          <a:srcRect/>
          <a:stretch/>
        </p:blipFill>
        <p:spPr>
          <a:xfrm>
            <a:off x="4254156" y="0"/>
            <a:ext cx="4889842" cy="5143501"/>
          </a:xfrm>
          <a:prstGeom prst="rect">
            <a:avLst/>
          </a:prstGeom>
          <a:noFill/>
          <a:ln>
            <a:noFill/>
          </a:ln>
        </p:spPr>
      </p:pic>
      <p:sp>
        <p:nvSpPr>
          <p:cNvPr id="99" name="Google Shape;99;p20"/>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100" name="Google Shape;100;p20"/>
          <p:cNvSpPr txBox="1">
            <a:spLocks noGrp="1"/>
          </p:cNvSpPr>
          <p:nvPr>
            <p:ph type="title"/>
          </p:nvPr>
        </p:nvSpPr>
        <p:spPr>
          <a:xfrm>
            <a:off x="540000" y="1836000"/>
            <a:ext cx="8064000" cy="17979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rgbClr val="000000"/>
              </a:buClr>
              <a:buSzPts val="4400"/>
              <a:buFont typeface="IBM Plex Sans SemiBold"/>
              <a:buNone/>
              <a:defRPr sz="44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Google Shape;101;p20"/>
          <p:cNvSpPr txBox="1">
            <a:spLocks noGrp="1"/>
          </p:cNvSpPr>
          <p:nvPr>
            <p:ph type="subTitle" idx="2"/>
          </p:nvPr>
        </p:nvSpPr>
        <p:spPr>
          <a:xfrm>
            <a:off x="540000" y="3633900"/>
            <a:ext cx="8064000" cy="4416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102" name="Google Shape;102;p20"/>
          <p:cNvPicPr preferRelativeResize="0"/>
          <p:nvPr/>
        </p:nvPicPr>
        <p:blipFill rotWithShape="1">
          <a:blip r:embed="rId3">
            <a:alphaModFix/>
          </a:blip>
          <a:srcRect/>
          <a:stretch/>
        </p:blipFill>
        <p:spPr>
          <a:xfrm>
            <a:off x="8604000" y="4680000"/>
            <a:ext cx="291601" cy="28357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Конец презентации (благодарность)">
  <p:cSld name="CUSTOM_1_1">
    <p:bg>
      <p:bgPr>
        <a:solidFill>
          <a:schemeClr val="dk1"/>
        </a:solidFill>
        <a:effectLst/>
      </p:bgPr>
    </p:bg>
    <p:spTree>
      <p:nvGrpSpPr>
        <p:cNvPr id="1" name="Shape 103"/>
        <p:cNvGrpSpPr/>
        <p:nvPr/>
      </p:nvGrpSpPr>
      <p:grpSpPr>
        <a:xfrm>
          <a:off x="0" y="0"/>
          <a:ext cx="0" cy="0"/>
          <a:chOff x="0" y="0"/>
          <a:chExt cx="0" cy="0"/>
        </a:xfrm>
      </p:grpSpPr>
      <p:pic>
        <p:nvPicPr>
          <p:cNvPr id="104" name="Google Shape;104;p21"/>
          <p:cNvPicPr preferRelativeResize="0"/>
          <p:nvPr/>
        </p:nvPicPr>
        <p:blipFill rotWithShape="1">
          <a:blip r:embed="rId2">
            <a:alphaModFix/>
          </a:blip>
          <a:srcRect/>
          <a:stretch/>
        </p:blipFill>
        <p:spPr>
          <a:xfrm>
            <a:off x="5533250" y="2230975"/>
            <a:ext cx="1168075" cy="1294274"/>
          </a:xfrm>
          <a:prstGeom prst="rect">
            <a:avLst/>
          </a:prstGeom>
          <a:noFill/>
          <a:ln>
            <a:noFill/>
          </a:ln>
        </p:spPr>
      </p:pic>
      <p:sp>
        <p:nvSpPr>
          <p:cNvPr id="105" name="Google Shape;105;p21"/>
          <p:cNvSpPr txBox="1"/>
          <p:nvPr/>
        </p:nvSpPr>
        <p:spPr>
          <a:xfrm>
            <a:off x="2006850" y="1496438"/>
            <a:ext cx="5130300" cy="251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ru-RU" sz="4400" b="0" i="0" u="none" strike="noStrike" cap="none">
                <a:solidFill>
                  <a:schemeClr val="lt1"/>
                </a:solidFill>
                <a:latin typeface="IBM Plex Sans SemiBold"/>
                <a:ea typeface="IBM Plex Sans SemiBold"/>
                <a:cs typeface="IBM Plex Sans SemiBold"/>
                <a:sym typeface="IBM Plex Sans SemiBold"/>
              </a:rPr>
              <a:t>Спасибо </a:t>
            </a:r>
            <a:endParaRPr sz="4400" b="0" i="0" u="none" strike="noStrike" cap="none">
              <a:solidFill>
                <a:schemeClr val="lt1"/>
              </a:solidFill>
              <a:latin typeface="IBM Plex Sans SemiBold"/>
              <a:ea typeface="IBM Plex Sans SemiBold"/>
              <a:cs typeface="IBM Plex Sans SemiBold"/>
              <a:sym typeface="IBM Plex Sans SemiBold"/>
            </a:endParaRPr>
          </a:p>
          <a:p>
            <a:pPr marL="0" marR="0" lvl="0" indent="0" algn="ctr" rtl="0">
              <a:lnSpc>
                <a:spcPct val="100000"/>
              </a:lnSpc>
              <a:spcBef>
                <a:spcPts val="0"/>
              </a:spcBef>
              <a:spcAft>
                <a:spcPts val="0"/>
              </a:spcAft>
              <a:buClr>
                <a:srgbClr val="000000"/>
              </a:buClr>
              <a:buSzPts val="4400"/>
              <a:buFont typeface="Arial"/>
              <a:buNone/>
            </a:pPr>
            <a:r>
              <a:rPr lang="ru-RU" sz="4400" b="0" i="0" u="none" strike="noStrike" cap="none">
                <a:solidFill>
                  <a:schemeClr val="lt1"/>
                </a:solidFill>
                <a:latin typeface="IBM Plex Sans SemiBold"/>
                <a:ea typeface="IBM Plex Sans SemiBold"/>
                <a:cs typeface="IBM Plex Sans SemiBold"/>
                <a:sym typeface="IBM Plex Sans SemiBold"/>
              </a:rPr>
              <a:t>за внимание</a:t>
            </a:r>
            <a:endParaRPr sz="4400" b="0" i="0" u="none" strike="noStrike" cap="none">
              <a:solidFill>
                <a:schemeClr val="lt1"/>
              </a:solidFill>
              <a:latin typeface="IBM Plex Sans SemiBold"/>
              <a:ea typeface="IBM Plex Sans SemiBold"/>
              <a:cs typeface="IBM Plex Sans SemiBold"/>
              <a:sym typeface="IBM Plex Sans SemiBold"/>
            </a:endParaRPr>
          </a:p>
        </p:txBody>
      </p:sp>
      <p:pic>
        <p:nvPicPr>
          <p:cNvPr id="106" name="Google Shape;106;p21"/>
          <p:cNvPicPr preferRelativeResize="0"/>
          <p:nvPr/>
        </p:nvPicPr>
        <p:blipFill rotWithShape="1">
          <a:blip r:embed="rId3">
            <a:alphaModFix/>
          </a:blip>
          <a:srcRect/>
          <a:stretch/>
        </p:blipFill>
        <p:spPr>
          <a:xfrm>
            <a:off x="468000" y="180036"/>
            <a:ext cx="480375" cy="4803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6 Заголовок + текст">
  <p:cSld name="1_Title slide 5_2_1_4">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14" name="Google Shape;14;p3"/>
          <p:cNvSpPr txBox="1">
            <a:spLocks noGrp="1"/>
          </p:cNvSpPr>
          <p:nvPr>
            <p:ph type="title"/>
          </p:nvPr>
        </p:nvSpPr>
        <p:spPr>
          <a:xfrm>
            <a:off x="540000" y="720000"/>
            <a:ext cx="8064000" cy="36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9pPr>
          </a:lstStyle>
          <a:p>
            <a:endParaRPr/>
          </a:p>
        </p:txBody>
      </p:sp>
      <p:sp>
        <p:nvSpPr>
          <p:cNvPr id="15" name="Google Shape;15;p3"/>
          <p:cNvSpPr txBox="1">
            <a:spLocks noGrp="1"/>
          </p:cNvSpPr>
          <p:nvPr>
            <p:ph type="subTitle" idx="2"/>
          </p:nvPr>
        </p:nvSpPr>
        <p:spPr>
          <a:xfrm>
            <a:off x="536400" y="1260000"/>
            <a:ext cx="8064000" cy="324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 name="Google Shape;16;p3"/>
          <p:cNvPicPr preferRelativeResize="0"/>
          <p:nvPr/>
        </p:nvPicPr>
        <p:blipFill rotWithShape="1">
          <a:blip r:embed="rId2">
            <a:alphaModFix/>
          </a:blip>
          <a:srcRect/>
          <a:stretch/>
        </p:blipFill>
        <p:spPr>
          <a:xfrm>
            <a:off x="8604000" y="4680000"/>
            <a:ext cx="291601" cy="283579"/>
          </a:xfrm>
          <a:prstGeom prst="rect">
            <a:avLst/>
          </a:prstGeom>
          <a:noFill/>
          <a:ln>
            <a:noFill/>
          </a:ln>
        </p:spPr>
      </p:pic>
    </p:spTree>
  </p:cSld>
  <p:clrMapOvr>
    <a:masterClrMapping/>
  </p:clrMapOvr>
  <p:extLst>
    <p:ext uri="{DCECCB84-F9BA-43D5-87BE-67443E8EF086}">
      <p15:sldGuideLst xmlns:p15="http://schemas.microsoft.com/office/powerpoint/2012/main">
        <p15:guide id="1" pos="340">
          <p15:clr>
            <a:srgbClr val="FA7B17"/>
          </p15:clr>
        </p15:guide>
        <p15:guide id="2" pos="5420">
          <p15:clr>
            <a:srgbClr val="FA7B17"/>
          </p15:clr>
        </p15:guide>
        <p15:guide id="3" orient="horz" pos="2948">
          <p15:clr>
            <a:srgbClr val="FA7B17"/>
          </p15:clr>
        </p15:guide>
        <p15:guide id="4" orient="horz" pos="227">
          <p15:clr>
            <a:srgbClr val="FA7B17"/>
          </p15:clr>
        </p15:guide>
        <p15:guide id="5" orient="horz" pos="454">
          <p15:clr>
            <a:srgbClr val="FA7B17"/>
          </p15:clr>
        </p15:guide>
        <p15:guide id="6" pos="2767">
          <p15:clr>
            <a:srgbClr val="FA7B17"/>
          </p15:clr>
        </p15:guide>
        <p15:guide id="7" pos="1667">
          <p15:clr>
            <a:srgbClr val="FA7B17"/>
          </p15:clr>
        </p15:guide>
        <p15:guide id="8" pos="2993">
          <p15:clr>
            <a:srgbClr val="FA7B17"/>
          </p15:clr>
        </p15:guide>
        <p15:guide id="9" pos="4093">
          <p15:clr>
            <a:srgbClr val="FA7B17"/>
          </p15:clr>
        </p15:guide>
        <p15:guide id="10" pos="4320">
          <p15:clr>
            <a:srgbClr val="FA7B17"/>
          </p15:clr>
        </p15:guide>
        <p15:guide id="11" pos="1440">
          <p15:clr>
            <a:srgbClr val="FA7B17"/>
          </p15:clr>
        </p15:guide>
        <p15:guide id="12" orient="horz" pos="1134">
          <p15:clr>
            <a:srgbClr val="FA7B17"/>
          </p15:clr>
        </p15:guide>
        <p15:guide id="13" orient="horz" pos="907">
          <p15:clr>
            <a:srgbClr val="FA7B17"/>
          </p15:clr>
        </p15:guide>
        <p15:guide id="14" orient="horz" pos="1587">
          <p15:clr>
            <a:srgbClr val="FA7B17"/>
          </p15:clr>
        </p15:guide>
        <p15:guide id="15" orient="horz" pos="1814">
          <p15:clr>
            <a:srgbClr val="FA7B17"/>
          </p15:clr>
        </p15:guide>
        <p15:guide id="16" orient="horz" pos="2268">
          <p15:clr>
            <a:srgbClr val="FA7B17"/>
          </p15:clr>
        </p15:guide>
        <p15:guide id="17" orient="horz" pos="2494">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6 Слайд знакомства - инфа о преподавателе">
  <p:cSld name="1_Title slide 5_2_1_2_1_1_1">
    <p:bg>
      <p:bgPr>
        <a:solidFill>
          <a:schemeClr val="lt1"/>
        </a:solidFill>
        <a:effectLst/>
      </p:bgPr>
    </p:bg>
    <p:spTree>
      <p:nvGrpSpPr>
        <p:cNvPr id="1" name="Shape 107"/>
        <p:cNvGrpSpPr/>
        <p:nvPr/>
      </p:nvGrpSpPr>
      <p:grpSpPr>
        <a:xfrm>
          <a:off x="0" y="0"/>
          <a:ext cx="0" cy="0"/>
          <a:chOff x="0" y="0"/>
          <a:chExt cx="0" cy="0"/>
        </a:xfrm>
      </p:grpSpPr>
      <p:sp>
        <p:nvSpPr>
          <p:cNvPr id="108" name="Google Shape;108;p22"/>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109" name="Google Shape;109;p22"/>
          <p:cNvSpPr txBox="1">
            <a:spLocks noGrp="1"/>
          </p:cNvSpPr>
          <p:nvPr>
            <p:ph type="title"/>
          </p:nvPr>
        </p:nvSpPr>
        <p:spPr>
          <a:xfrm>
            <a:off x="3805200" y="720000"/>
            <a:ext cx="4798800" cy="402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9pPr>
          </a:lstStyle>
          <a:p>
            <a:endParaRPr/>
          </a:p>
        </p:txBody>
      </p:sp>
      <p:sp>
        <p:nvSpPr>
          <p:cNvPr id="110" name="Google Shape;110;p22"/>
          <p:cNvSpPr txBox="1">
            <a:spLocks noGrp="1"/>
          </p:cNvSpPr>
          <p:nvPr>
            <p:ph type="subTitle" idx="2"/>
          </p:nvPr>
        </p:nvSpPr>
        <p:spPr>
          <a:xfrm>
            <a:off x="3805200" y="1122600"/>
            <a:ext cx="4798800" cy="36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400"/>
              <a:buFont typeface="IBM Plex Sans"/>
              <a:buNone/>
              <a:defRPr sz="1400" b="0" i="0" u="none" strike="noStrike" cap="none">
                <a:solidFill>
                  <a:schemeClr val="dk1"/>
                </a:solidFill>
                <a:latin typeface="IBM Plex Sans"/>
                <a:ea typeface="IBM Plex Sans"/>
                <a:cs typeface="IBM Plex Sans"/>
                <a:sym typeface="IBM Plex Sans"/>
              </a:defRPr>
            </a:lvl1pPr>
            <a:lvl2pPr marR="0" lvl="1"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11" name="Google Shape;111;p22"/>
          <p:cNvSpPr txBox="1">
            <a:spLocks noGrp="1"/>
          </p:cNvSpPr>
          <p:nvPr>
            <p:ph type="subTitle" idx="3"/>
          </p:nvPr>
        </p:nvSpPr>
        <p:spPr>
          <a:xfrm>
            <a:off x="3805200" y="1598700"/>
            <a:ext cx="4798800" cy="402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Google Shape;112;p22"/>
          <p:cNvSpPr txBox="1">
            <a:spLocks noGrp="1"/>
          </p:cNvSpPr>
          <p:nvPr>
            <p:ph type="body" idx="4"/>
          </p:nvPr>
        </p:nvSpPr>
        <p:spPr>
          <a:xfrm>
            <a:off x="3805200" y="2275800"/>
            <a:ext cx="3996300" cy="22242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1pPr>
            <a:lvl2pPr marL="914400" marR="0" lvl="1"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2pPr>
            <a:lvl3pPr marL="1371600" marR="0" lvl="2"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3pPr>
            <a:lvl4pPr marL="1828800" marR="0" lvl="3"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4pPr>
            <a:lvl5pPr marL="2286000" marR="0" lvl="4"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5pPr>
            <a:lvl6pPr marL="2743200" marR="0" lvl="5"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6pPr>
            <a:lvl7pPr marL="3200400" marR="0" lvl="6"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7pPr>
            <a:lvl8pPr marL="3657600" marR="0" lvl="7"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8pPr>
            <a:lvl9pPr marL="4114800" marR="0" lvl="8"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9pPr>
          </a:lstStyle>
          <a:p>
            <a:endParaRPr/>
          </a:p>
        </p:txBody>
      </p:sp>
      <p:pic>
        <p:nvPicPr>
          <p:cNvPr id="113" name="Google Shape;113;p22"/>
          <p:cNvPicPr preferRelativeResize="0"/>
          <p:nvPr/>
        </p:nvPicPr>
        <p:blipFill rotWithShape="1">
          <a:blip r:embed="rId2">
            <a:alphaModFix/>
          </a:blip>
          <a:srcRect/>
          <a:stretch/>
        </p:blipFill>
        <p:spPr>
          <a:xfrm>
            <a:off x="7801450" y="3960000"/>
            <a:ext cx="719100" cy="1025100"/>
          </a:xfrm>
          <a:prstGeom prst="rect">
            <a:avLst/>
          </a:prstGeom>
          <a:noFill/>
          <a:ln>
            <a:noFill/>
          </a:ln>
        </p:spPr>
      </p:pic>
      <p:pic>
        <p:nvPicPr>
          <p:cNvPr id="114" name="Google Shape;114;p22"/>
          <p:cNvPicPr preferRelativeResize="0"/>
          <p:nvPr/>
        </p:nvPicPr>
        <p:blipFill rotWithShape="1">
          <a:blip r:embed="rId3">
            <a:alphaModFix/>
          </a:blip>
          <a:srcRect/>
          <a:stretch/>
        </p:blipFill>
        <p:spPr>
          <a:xfrm>
            <a:off x="8604000" y="4680000"/>
            <a:ext cx="291601" cy="283579"/>
          </a:xfrm>
          <a:prstGeom prst="rect">
            <a:avLst/>
          </a:prstGeom>
          <a:noFill/>
          <a:ln>
            <a:noFill/>
          </a:ln>
        </p:spPr>
      </p:pic>
    </p:spTree>
  </p:cSld>
  <p:clrMapOvr>
    <a:masterClrMapping/>
  </p:clrMapOvr>
  <p:extLst>
    <p:ext uri="{DCECCB84-F9BA-43D5-87BE-67443E8EF086}">
      <p15:sldGuideLst xmlns:p15="http://schemas.microsoft.com/office/powerpoint/2012/main">
        <p15:guide id="1" pos="340">
          <p15:clr>
            <a:srgbClr val="FA7B17"/>
          </p15:clr>
        </p15:guide>
        <p15:guide id="2" pos="5420">
          <p15:clr>
            <a:srgbClr val="FA7B17"/>
          </p15:clr>
        </p15:guide>
        <p15:guide id="3" orient="horz" pos="2948">
          <p15:clr>
            <a:srgbClr val="FA7B17"/>
          </p15:clr>
        </p15:guide>
        <p15:guide id="4" orient="horz" pos="227">
          <p15:clr>
            <a:srgbClr val="FA7B17"/>
          </p15:clr>
        </p15:guide>
        <p15:guide id="5" orient="horz" pos="454">
          <p15:clr>
            <a:srgbClr val="FA7B17"/>
          </p15:clr>
        </p15:guide>
        <p15:guide id="6" pos="2767">
          <p15:clr>
            <a:srgbClr val="FA7B17"/>
          </p15:clr>
        </p15:guide>
        <p15:guide id="7" pos="1667">
          <p15:clr>
            <a:srgbClr val="FA7B17"/>
          </p15:clr>
        </p15:guide>
        <p15:guide id="8" pos="2993">
          <p15:clr>
            <a:srgbClr val="FA7B17"/>
          </p15:clr>
        </p15:guide>
        <p15:guide id="9" pos="4093">
          <p15:clr>
            <a:srgbClr val="FA7B17"/>
          </p15:clr>
        </p15:guide>
        <p15:guide id="10" pos="4320">
          <p15:clr>
            <a:srgbClr val="FA7B17"/>
          </p15:clr>
        </p15:guide>
        <p15:guide id="11" pos="1440">
          <p15:clr>
            <a:srgbClr val="FA7B17"/>
          </p15:clr>
        </p15:guide>
        <p15:guide id="12" orient="horz" pos="1134">
          <p15:clr>
            <a:srgbClr val="FA7B17"/>
          </p15:clr>
        </p15:guide>
        <p15:guide id="13" orient="horz" pos="907">
          <p15:clr>
            <a:srgbClr val="FA7B17"/>
          </p15:clr>
        </p15:guide>
        <p15:guide id="14" orient="horz" pos="1587">
          <p15:clr>
            <a:srgbClr val="FA7B17"/>
          </p15:clr>
        </p15:guide>
        <p15:guide id="15" orient="horz" pos="1814">
          <p15:clr>
            <a:srgbClr val="FA7B17"/>
          </p15:clr>
        </p15:guide>
        <p15:guide id="16" orient="horz" pos="2268">
          <p15:clr>
            <a:srgbClr val="FA7B17"/>
          </p15:clr>
        </p15:guide>
        <p15:guide id="17" orient="horz" pos="2494">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6 Титульник">
  <p:cSld name="TITLE_1_2_1_1">
    <p:bg>
      <p:bgPr>
        <a:solidFill>
          <a:schemeClr val="dk1"/>
        </a:solidFill>
        <a:effectLst/>
      </p:bgPr>
    </p:bg>
    <p:spTree>
      <p:nvGrpSpPr>
        <p:cNvPr id="1" name="Shape 115"/>
        <p:cNvGrpSpPr/>
        <p:nvPr/>
      </p:nvGrpSpPr>
      <p:grpSpPr>
        <a:xfrm>
          <a:off x="0" y="0"/>
          <a:ext cx="0" cy="0"/>
          <a:chOff x="0" y="0"/>
          <a:chExt cx="0" cy="0"/>
        </a:xfrm>
      </p:grpSpPr>
      <p:pic>
        <p:nvPicPr>
          <p:cNvPr id="116" name="Google Shape;116;p23"/>
          <p:cNvPicPr preferRelativeResize="0"/>
          <p:nvPr/>
        </p:nvPicPr>
        <p:blipFill rotWithShape="1">
          <a:blip r:embed="rId2">
            <a:alphaModFix/>
          </a:blip>
          <a:srcRect/>
          <a:stretch/>
        </p:blipFill>
        <p:spPr>
          <a:xfrm>
            <a:off x="1532821" y="0"/>
            <a:ext cx="7611177" cy="5143501"/>
          </a:xfrm>
          <a:prstGeom prst="rect">
            <a:avLst/>
          </a:prstGeom>
          <a:noFill/>
          <a:ln>
            <a:noFill/>
          </a:ln>
        </p:spPr>
      </p:pic>
      <p:pic>
        <p:nvPicPr>
          <p:cNvPr id="117" name="Google Shape;117;p23"/>
          <p:cNvPicPr preferRelativeResize="0"/>
          <p:nvPr/>
        </p:nvPicPr>
        <p:blipFill rotWithShape="1">
          <a:blip r:embed="rId3">
            <a:alphaModFix/>
          </a:blip>
          <a:srcRect/>
          <a:stretch/>
        </p:blipFill>
        <p:spPr>
          <a:xfrm>
            <a:off x="0" y="3196224"/>
            <a:ext cx="4788650" cy="1947276"/>
          </a:xfrm>
          <a:prstGeom prst="rect">
            <a:avLst/>
          </a:prstGeom>
          <a:noFill/>
          <a:ln>
            <a:noFill/>
          </a:ln>
        </p:spPr>
      </p:pic>
      <p:sp>
        <p:nvSpPr>
          <p:cNvPr id="118" name="Google Shape;118;p23"/>
          <p:cNvSpPr txBox="1">
            <a:spLocks noGrp="1"/>
          </p:cNvSpPr>
          <p:nvPr>
            <p:ph type="title"/>
          </p:nvPr>
        </p:nvSpPr>
        <p:spPr>
          <a:xfrm>
            <a:off x="468000" y="1048400"/>
            <a:ext cx="6840000" cy="25521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chemeClr val="lt1"/>
              </a:buClr>
              <a:buSzPts val="4400"/>
              <a:buFont typeface="IBM Plex Sans SemiBold"/>
              <a:buNone/>
              <a:defRPr sz="4400" b="0" i="0" u="none" strike="noStrike" cap="none">
                <a:solidFill>
                  <a:schemeClr val="lt1"/>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9pPr>
          </a:lstStyle>
          <a:p>
            <a:endParaRPr/>
          </a:p>
        </p:txBody>
      </p:sp>
      <p:sp>
        <p:nvSpPr>
          <p:cNvPr id="119" name="Google Shape;119;p23"/>
          <p:cNvSpPr txBox="1">
            <a:spLocks noGrp="1"/>
          </p:cNvSpPr>
          <p:nvPr>
            <p:ph type="subTitle" idx="1"/>
          </p:nvPr>
        </p:nvSpPr>
        <p:spPr>
          <a:xfrm>
            <a:off x="468000" y="3600600"/>
            <a:ext cx="5400000" cy="13683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chemeClr val="lt1"/>
              </a:buClr>
              <a:buSzPts val="1200"/>
              <a:buFont typeface="IBM Plex Sans"/>
              <a:buNone/>
              <a:defRPr sz="1200" b="0" i="0" u="none" strike="noStrike" cap="none">
                <a:solidFill>
                  <a:schemeClr val="lt1"/>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pic>
        <p:nvPicPr>
          <p:cNvPr id="120" name="Google Shape;120;p23"/>
          <p:cNvPicPr preferRelativeResize="0"/>
          <p:nvPr/>
        </p:nvPicPr>
        <p:blipFill rotWithShape="1">
          <a:blip r:embed="rId4">
            <a:alphaModFix/>
          </a:blip>
          <a:srcRect/>
          <a:stretch/>
        </p:blipFill>
        <p:spPr>
          <a:xfrm>
            <a:off x="468000" y="180036"/>
            <a:ext cx="480375" cy="4803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7 Титульник">
  <p:cSld name="TITLE_1_2_1_1_1">
    <p:bg>
      <p:bgPr>
        <a:solidFill>
          <a:schemeClr val="dk1"/>
        </a:solidFill>
        <a:effectLst/>
      </p:bgPr>
    </p:bg>
    <p:spTree>
      <p:nvGrpSpPr>
        <p:cNvPr id="1" name="Shape 121"/>
        <p:cNvGrpSpPr/>
        <p:nvPr/>
      </p:nvGrpSpPr>
      <p:grpSpPr>
        <a:xfrm>
          <a:off x="0" y="0"/>
          <a:ext cx="0" cy="0"/>
          <a:chOff x="0" y="0"/>
          <a:chExt cx="0" cy="0"/>
        </a:xfrm>
      </p:grpSpPr>
      <p:pic>
        <p:nvPicPr>
          <p:cNvPr id="122" name="Google Shape;122;p24"/>
          <p:cNvPicPr preferRelativeResize="0"/>
          <p:nvPr/>
        </p:nvPicPr>
        <p:blipFill rotWithShape="1">
          <a:blip r:embed="rId2">
            <a:alphaModFix/>
          </a:blip>
          <a:srcRect/>
          <a:stretch/>
        </p:blipFill>
        <p:spPr>
          <a:xfrm>
            <a:off x="3709425" y="0"/>
            <a:ext cx="5434577" cy="4838700"/>
          </a:xfrm>
          <a:prstGeom prst="rect">
            <a:avLst/>
          </a:prstGeom>
          <a:noFill/>
          <a:ln>
            <a:noFill/>
          </a:ln>
        </p:spPr>
      </p:pic>
      <p:sp>
        <p:nvSpPr>
          <p:cNvPr id="123" name="Google Shape;123;p24"/>
          <p:cNvSpPr txBox="1">
            <a:spLocks noGrp="1"/>
          </p:cNvSpPr>
          <p:nvPr>
            <p:ph type="title"/>
          </p:nvPr>
        </p:nvSpPr>
        <p:spPr>
          <a:xfrm>
            <a:off x="468000" y="1048400"/>
            <a:ext cx="6840000" cy="25521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chemeClr val="lt1"/>
              </a:buClr>
              <a:buSzPts val="4400"/>
              <a:buFont typeface="IBM Plex Sans SemiBold"/>
              <a:buNone/>
              <a:defRPr sz="4400" b="0" i="0" u="none" strike="noStrike" cap="none">
                <a:solidFill>
                  <a:schemeClr val="lt1"/>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9pPr>
          </a:lstStyle>
          <a:p>
            <a:endParaRPr/>
          </a:p>
        </p:txBody>
      </p:sp>
      <p:sp>
        <p:nvSpPr>
          <p:cNvPr id="124" name="Google Shape;124;p24"/>
          <p:cNvSpPr txBox="1">
            <a:spLocks noGrp="1"/>
          </p:cNvSpPr>
          <p:nvPr>
            <p:ph type="subTitle" idx="1"/>
          </p:nvPr>
        </p:nvSpPr>
        <p:spPr>
          <a:xfrm>
            <a:off x="468000" y="3600600"/>
            <a:ext cx="5400000" cy="13683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chemeClr val="lt1"/>
              </a:buClr>
              <a:buSzPts val="1200"/>
              <a:buFont typeface="IBM Plex Sans"/>
              <a:buNone/>
              <a:defRPr sz="1200" b="0" i="0" u="none" strike="noStrike" cap="none">
                <a:solidFill>
                  <a:schemeClr val="lt1"/>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pic>
        <p:nvPicPr>
          <p:cNvPr id="125" name="Google Shape;125;p24"/>
          <p:cNvPicPr preferRelativeResize="0"/>
          <p:nvPr/>
        </p:nvPicPr>
        <p:blipFill rotWithShape="1">
          <a:blip r:embed="rId3">
            <a:alphaModFix/>
          </a:blip>
          <a:srcRect/>
          <a:stretch/>
        </p:blipFill>
        <p:spPr>
          <a:xfrm>
            <a:off x="468000" y="180036"/>
            <a:ext cx="480375" cy="4803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1 Отбивка">
  <p:cSld name="TITLE_1_1_1">
    <p:bg>
      <p:bgPr>
        <a:solidFill>
          <a:schemeClr val="lt1"/>
        </a:solidFill>
        <a:effectLst/>
      </p:bgPr>
    </p:bg>
    <p:spTree>
      <p:nvGrpSpPr>
        <p:cNvPr id="1" name="Shape 126"/>
        <p:cNvGrpSpPr/>
        <p:nvPr/>
      </p:nvGrpSpPr>
      <p:grpSpPr>
        <a:xfrm>
          <a:off x="0" y="0"/>
          <a:ext cx="0" cy="0"/>
          <a:chOff x="0" y="0"/>
          <a:chExt cx="0" cy="0"/>
        </a:xfrm>
      </p:grpSpPr>
      <p:pic>
        <p:nvPicPr>
          <p:cNvPr id="127" name="Google Shape;127;p25"/>
          <p:cNvPicPr preferRelativeResize="0"/>
          <p:nvPr/>
        </p:nvPicPr>
        <p:blipFill rotWithShape="1">
          <a:blip r:embed="rId2">
            <a:alphaModFix/>
          </a:blip>
          <a:srcRect/>
          <a:stretch/>
        </p:blipFill>
        <p:spPr>
          <a:xfrm>
            <a:off x="3331875" y="0"/>
            <a:ext cx="5812116" cy="4838700"/>
          </a:xfrm>
          <a:prstGeom prst="rect">
            <a:avLst/>
          </a:prstGeom>
          <a:noFill/>
          <a:ln>
            <a:noFill/>
          </a:ln>
        </p:spPr>
      </p:pic>
      <p:sp>
        <p:nvSpPr>
          <p:cNvPr id="128" name="Google Shape;128;p25"/>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129" name="Google Shape;129;p25"/>
          <p:cNvSpPr txBox="1">
            <a:spLocks noGrp="1"/>
          </p:cNvSpPr>
          <p:nvPr>
            <p:ph type="title"/>
          </p:nvPr>
        </p:nvSpPr>
        <p:spPr>
          <a:xfrm>
            <a:off x="540000" y="1836000"/>
            <a:ext cx="8064000" cy="17979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rgbClr val="000000"/>
              </a:buClr>
              <a:buSzPts val="4400"/>
              <a:buFont typeface="IBM Plex Sans SemiBold"/>
              <a:buNone/>
              <a:defRPr sz="44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 name="Google Shape;130;p25"/>
          <p:cNvSpPr txBox="1">
            <a:spLocks noGrp="1"/>
          </p:cNvSpPr>
          <p:nvPr>
            <p:ph type="subTitle" idx="2"/>
          </p:nvPr>
        </p:nvSpPr>
        <p:spPr>
          <a:xfrm>
            <a:off x="540000" y="3633900"/>
            <a:ext cx="8064000" cy="4416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131" name="Google Shape;131;p25"/>
          <p:cNvPicPr preferRelativeResize="0"/>
          <p:nvPr/>
        </p:nvPicPr>
        <p:blipFill rotWithShape="1">
          <a:blip r:embed="rId3">
            <a:alphaModFix/>
          </a:blip>
          <a:srcRect/>
          <a:stretch/>
        </p:blipFill>
        <p:spPr>
          <a:xfrm>
            <a:off x="8604000" y="4680000"/>
            <a:ext cx="291601" cy="28357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2 Отбивка ">
  <p:cSld name="TITLE_1_1_1_1">
    <p:bg>
      <p:bgPr>
        <a:solidFill>
          <a:schemeClr val="lt1"/>
        </a:solidFill>
        <a:effectLst/>
      </p:bgPr>
    </p:bg>
    <p:spTree>
      <p:nvGrpSpPr>
        <p:cNvPr id="1" name="Shape 132"/>
        <p:cNvGrpSpPr/>
        <p:nvPr/>
      </p:nvGrpSpPr>
      <p:grpSpPr>
        <a:xfrm>
          <a:off x="0" y="0"/>
          <a:ext cx="0" cy="0"/>
          <a:chOff x="0" y="0"/>
          <a:chExt cx="0" cy="0"/>
        </a:xfrm>
      </p:grpSpPr>
      <p:pic>
        <p:nvPicPr>
          <p:cNvPr id="133" name="Google Shape;133;p26"/>
          <p:cNvPicPr preferRelativeResize="0"/>
          <p:nvPr/>
        </p:nvPicPr>
        <p:blipFill rotWithShape="1">
          <a:blip r:embed="rId2">
            <a:alphaModFix/>
          </a:blip>
          <a:srcRect/>
          <a:stretch/>
        </p:blipFill>
        <p:spPr>
          <a:xfrm>
            <a:off x="3709425" y="0"/>
            <a:ext cx="5434577" cy="4838700"/>
          </a:xfrm>
          <a:prstGeom prst="rect">
            <a:avLst/>
          </a:prstGeom>
          <a:noFill/>
          <a:ln>
            <a:noFill/>
          </a:ln>
        </p:spPr>
      </p:pic>
      <p:sp>
        <p:nvSpPr>
          <p:cNvPr id="134" name="Google Shape;134;p26"/>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135" name="Google Shape;135;p26"/>
          <p:cNvSpPr txBox="1">
            <a:spLocks noGrp="1"/>
          </p:cNvSpPr>
          <p:nvPr>
            <p:ph type="title"/>
          </p:nvPr>
        </p:nvSpPr>
        <p:spPr>
          <a:xfrm>
            <a:off x="540000" y="1836000"/>
            <a:ext cx="8064000" cy="17979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rgbClr val="000000"/>
              </a:buClr>
              <a:buSzPts val="4400"/>
              <a:buFont typeface="IBM Plex Sans SemiBold"/>
              <a:buNone/>
              <a:defRPr sz="44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6" name="Google Shape;136;p26"/>
          <p:cNvSpPr txBox="1">
            <a:spLocks noGrp="1"/>
          </p:cNvSpPr>
          <p:nvPr>
            <p:ph type="subTitle" idx="2"/>
          </p:nvPr>
        </p:nvSpPr>
        <p:spPr>
          <a:xfrm>
            <a:off x="540000" y="3633900"/>
            <a:ext cx="8064000" cy="4416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137" name="Google Shape;137;p26"/>
          <p:cNvPicPr preferRelativeResize="0"/>
          <p:nvPr/>
        </p:nvPicPr>
        <p:blipFill rotWithShape="1">
          <a:blip r:embed="rId3">
            <a:alphaModFix/>
          </a:blip>
          <a:srcRect/>
          <a:stretch/>
        </p:blipFill>
        <p:spPr>
          <a:xfrm>
            <a:off x="8604000" y="4680000"/>
            <a:ext cx="291601" cy="28357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2 Отбивка  (без графики)">
  <p:cSld name="TITLE_1_1_1_1_1">
    <p:bg>
      <p:bgPr>
        <a:solidFill>
          <a:schemeClr val="lt1"/>
        </a:solidFill>
        <a:effectLst/>
      </p:bgPr>
    </p:bg>
    <p:spTree>
      <p:nvGrpSpPr>
        <p:cNvPr id="1" name="Shape 138"/>
        <p:cNvGrpSpPr/>
        <p:nvPr/>
      </p:nvGrpSpPr>
      <p:grpSpPr>
        <a:xfrm>
          <a:off x="0" y="0"/>
          <a:ext cx="0" cy="0"/>
          <a:chOff x="0" y="0"/>
          <a:chExt cx="0" cy="0"/>
        </a:xfrm>
      </p:grpSpPr>
      <p:sp>
        <p:nvSpPr>
          <p:cNvPr id="139" name="Google Shape;139;p27"/>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140" name="Google Shape;140;p27"/>
          <p:cNvSpPr txBox="1">
            <a:spLocks noGrp="1"/>
          </p:cNvSpPr>
          <p:nvPr>
            <p:ph type="title"/>
          </p:nvPr>
        </p:nvSpPr>
        <p:spPr>
          <a:xfrm>
            <a:off x="540000" y="1836000"/>
            <a:ext cx="8064000" cy="17979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rgbClr val="000000"/>
              </a:buClr>
              <a:buSzPts val="4400"/>
              <a:buFont typeface="IBM Plex Sans SemiBold"/>
              <a:buNone/>
              <a:defRPr sz="44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 name="Google Shape;141;p27"/>
          <p:cNvSpPr txBox="1">
            <a:spLocks noGrp="1"/>
          </p:cNvSpPr>
          <p:nvPr>
            <p:ph type="subTitle" idx="2"/>
          </p:nvPr>
        </p:nvSpPr>
        <p:spPr>
          <a:xfrm>
            <a:off x="540000" y="3633900"/>
            <a:ext cx="8064000" cy="4416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142" name="Google Shape;142;p27"/>
          <p:cNvPicPr preferRelativeResize="0"/>
          <p:nvPr/>
        </p:nvPicPr>
        <p:blipFill rotWithShape="1">
          <a:blip r:embed="rId2">
            <a:alphaModFix/>
          </a:blip>
          <a:srcRect/>
          <a:stretch/>
        </p:blipFill>
        <p:spPr>
          <a:xfrm>
            <a:off x="8604000" y="4680000"/>
            <a:ext cx="291601" cy="28357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6 Заголовок + текст в два столбца">
  <p:cSld name="1_Title slide 5_2_1_4_2">
    <p:bg>
      <p:bgPr>
        <a:solidFill>
          <a:schemeClr val="lt1"/>
        </a:solidFill>
        <a:effectLst/>
      </p:bgPr>
    </p:bg>
    <p:spTree>
      <p:nvGrpSpPr>
        <p:cNvPr id="1" name="Shape 143"/>
        <p:cNvGrpSpPr/>
        <p:nvPr/>
      </p:nvGrpSpPr>
      <p:grpSpPr>
        <a:xfrm>
          <a:off x="0" y="0"/>
          <a:ext cx="0" cy="0"/>
          <a:chOff x="0" y="0"/>
          <a:chExt cx="0" cy="0"/>
        </a:xfrm>
      </p:grpSpPr>
      <p:sp>
        <p:nvSpPr>
          <p:cNvPr id="144" name="Google Shape;144;p28"/>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145" name="Google Shape;145;p28"/>
          <p:cNvSpPr txBox="1">
            <a:spLocks noGrp="1"/>
          </p:cNvSpPr>
          <p:nvPr>
            <p:ph type="title"/>
          </p:nvPr>
        </p:nvSpPr>
        <p:spPr>
          <a:xfrm>
            <a:off x="540000" y="720000"/>
            <a:ext cx="8064000" cy="36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9pPr>
          </a:lstStyle>
          <a:p>
            <a:endParaRPr/>
          </a:p>
        </p:txBody>
      </p:sp>
      <p:sp>
        <p:nvSpPr>
          <p:cNvPr id="146" name="Google Shape;146;p28"/>
          <p:cNvSpPr txBox="1">
            <a:spLocks noGrp="1"/>
          </p:cNvSpPr>
          <p:nvPr>
            <p:ph type="subTitle" idx="2"/>
          </p:nvPr>
        </p:nvSpPr>
        <p:spPr>
          <a:xfrm>
            <a:off x="536400" y="1260000"/>
            <a:ext cx="3855600" cy="324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Google Shape;147;p28"/>
          <p:cNvSpPr txBox="1">
            <a:spLocks noGrp="1"/>
          </p:cNvSpPr>
          <p:nvPr>
            <p:ph type="subTitle" idx="3"/>
          </p:nvPr>
        </p:nvSpPr>
        <p:spPr>
          <a:xfrm>
            <a:off x="4752000" y="1260000"/>
            <a:ext cx="3855600" cy="324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48" name="Google Shape;148;p28"/>
          <p:cNvPicPr preferRelativeResize="0"/>
          <p:nvPr/>
        </p:nvPicPr>
        <p:blipFill rotWithShape="1">
          <a:blip r:embed="rId2">
            <a:alphaModFix/>
          </a:blip>
          <a:srcRect/>
          <a:stretch/>
        </p:blipFill>
        <p:spPr>
          <a:xfrm>
            <a:off x="8604000" y="4680000"/>
            <a:ext cx="291601" cy="283579"/>
          </a:xfrm>
          <a:prstGeom prst="rect">
            <a:avLst/>
          </a:prstGeom>
          <a:noFill/>
          <a:ln>
            <a:noFill/>
          </a:ln>
        </p:spPr>
      </p:pic>
    </p:spTree>
  </p:cSld>
  <p:clrMapOvr>
    <a:masterClrMapping/>
  </p:clrMapOvr>
  <p:extLst>
    <p:ext uri="{DCECCB84-F9BA-43D5-87BE-67443E8EF086}">
      <p15:sldGuideLst xmlns:p15="http://schemas.microsoft.com/office/powerpoint/2012/main">
        <p15:guide id="1" pos="340">
          <p15:clr>
            <a:srgbClr val="FA7B17"/>
          </p15:clr>
        </p15:guide>
        <p15:guide id="2" pos="5420">
          <p15:clr>
            <a:srgbClr val="FA7B17"/>
          </p15:clr>
        </p15:guide>
        <p15:guide id="3" orient="horz" pos="2948">
          <p15:clr>
            <a:srgbClr val="FA7B17"/>
          </p15:clr>
        </p15:guide>
        <p15:guide id="4" orient="horz" pos="227">
          <p15:clr>
            <a:srgbClr val="FA7B17"/>
          </p15:clr>
        </p15:guide>
        <p15:guide id="5" orient="horz" pos="454">
          <p15:clr>
            <a:srgbClr val="FA7B17"/>
          </p15:clr>
        </p15:guide>
        <p15:guide id="6" pos="2767">
          <p15:clr>
            <a:srgbClr val="FA7B17"/>
          </p15:clr>
        </p15:guide>
        <p15:guide id="7" pos="1667">
          <p15:clr>
            <a:srgbClr val="FA7B17"/>
          </p15:clr>
        </p15:guide>
        <p15:guide id="8" pos="2993">
          <p15:clr>
            <a:srgbClr val="FA7B17"/>
          </p15:clr>
        </p15:guide>
        <p15:guide id="9" pos="4093">
          <p15:clr>
            <a:srgbClr val="FA7B17"/>
          </p15:clr>
        </p15:guide>
        <p15:guide id="10" pos="4320">
          <p15:clr>
            <a:srgbClr val="FA7B17"/>
          </p15:clr>
        </p15:guide>
        <p15:guide id="11" pos="1440">
          <p15:clr>
            <a:srgbClr val="FA7B17"/>
          </p15:clr>
        </p15:guide>
        <p15:guide id="12" orient="horz" pos="1134">
          <p15:clr>
            <a:srgbClr val="FA7B17"/>
          </p15:clr>
        </p15:guide>
        <p15:guide id="13" orient="horz" pos="907">
          <p15:clr>
            <a:srgbClr val="FA7B17"/>
          </p15:clr>
        </p15:guide>
        <p15:guide id="14" orient="horz" pos="1587">
          <p15:clr>
            <a:srgbClr val="FA7B17"/>
          </p15:clr>
        </p15:guide>
        <p15:guide id="15" orient="horz" pos="1814">
          <p15:clr>
            <a:srgbClr val="FA7B17"/>
          </p15:clr>
        </p15:guide>
        <p15:guide id="16" orient="horz" pos="2268">
          <p15:clr>
            <a:srgbClr val="FA7B17"/>
          </p15:clr>
        </p15:guide>
        <p15:guide id="17" orient="horz" pos="249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0 Отбивка">
  <p:cSld name="10 Отбивка">
    <p:bg>
      <p:bgPr>
        <a:solidFill>
          <a:schemeClr val="lt1"/>
        </a:solidFill>
        <a:effectLst/>
      </p:bgPr>
    </p:bg>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4254156" y="0"/>
            <a:ext cx="4889842" cy="5143501"/>
          </a:xfrm>
          <a:prstGeom prst="rect">
            <a:avLst/>
          </a:prstGeom>
          <a:noFill/>
          <a:ln>
            <a:noFill/>
          </a:ln>
        </p:spPr>
      </p:pic>
      <p:sp>
        <p:nvSpPr>
          <p:cNvPr id="19" name="Google Shape;19;p4"/>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20" name="Google Shape;20;p4"/>
          <p:cNvSpPr txBox="1">
            <a:spLocks noGrp="1"/>
          </p:cNvSpPr>
          <p:nvPr>
            <p:ph type="title"/>
          </p:nvPr>
        </p:nvSpPr>
        <p:spPr>
          <a:xfrm>
            <a:off x="540000" y="1836000"/>
            <a:ext cx="8064000" cy="17979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rgbClr val="000000"/>
              </a:buClr>
              <a:buSzPts val="4400"/>
              <a:buFont typeface="IBM Plex Sans SemiBold"/>
              <a:buNone/>
              <a:defRPr sz="44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4"/>
          <p:cNvSpPr txBox="1">
            <a:spLocks noGrp="1"/>
          </p:cNvSpPr>
          <p:nvPr>
            <p:ph type="subTitle" idx="2"/>
          </p:nvPr>
        </p:nvSpPr>
        <p:spPr>
          <a:xfrm>
            <a:off x="540000" y="3633900"/>
            <a:ext cx="8064000" cy="4416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22" name="Google Shape;22;p4"/>
          <p:cNvPicPr preferRelativeResize="0"/>
          <p:nvPr/>
        </p:nvPicPr>
        <p:blipFill rotWithShape="1">
          <a:blip r:embed="rId3">
            <a:alphaModFix/>
          </a:blip>
          <a:srcRect/>
          <a:stretch/>
        </p:blipFill>
        <p:spPr>
          <a:xfrm>
            <a:off x="8604000" y="4680000"/>
            <a:ext cx="291601" cy="28357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9 Отбивка">
  <p:cSld name="TITLE_1_1">
    <p:bg>
      <p:bgPr>
        <a:solidFill>
          <a:schemeClr val="lt1"/>
        </a:solidFill>
        <a:effectLst/>
      </p:bgPr>
    </p:bg>
    <p:spTree>
      <p:nvGrpSpPr>
        <p:cNvPr id="1" name="Shape 23"/>
        <p:cNvGrpSpPr/>
        <p:nvPr/>
      </p:nvGrpSpPr>
      <p:grpSpPr>
        <a:xfrm>
          <a:off x="0" y="0"/>
          <a:ext cx="0" cy="0"/>
          <a:chOff x="0" y="0"/>
          <a:chExt cx="0" cy="0"/>
        </a:xfrm>
      </p:grpSpPr>
      <p:pic>
        <p:nvPicPr>
          <p:cNvPr id="24" name="Google Shape;24;p5"/>
          <p:cNvPicPr preferRelativeResize="0"/>
          <p:nvPr/>
        </p:nvPicPr>
        <p:blipFill rotWithShape="1">
          <a:blip r:embed="rId2">
            <a:alphaModFix/>
          </a:blip>
          <a:srcRect/>
          <a:stretch/>
        </p:blipFill>
        <p:spPr>
          <a:xfrm>
            <a:off x="4949025" y="6715"/>
            <a:ext cx="4201689" cy="5143501"/>
          </a:xfrm>
          <a:prstGeom prst="rect">
            <a:avLst/>
          </a:prstGeom>
          <a:noFill/>
          <a:ln>
            <a:noFill/>
          </a:ln>
        </p:spPr>
      </p:pic>
      <p:sp>
        <p:nvSpPr>
          <p:cNvPr id="25" name="Google Shape;25;p5"/>
          <p:cNvSpPr txBox="1">
            <a:spLocks noGrp="1"/>
          </p:cNvSpPr>
          <p:nvPr>
            <p:ph type="title"/>
          </p:nvPr>
        </p:nvSpPr>
        <p:spPr>
          <a:xfrm>
            <a:off x="540000" y="1836000"/>
            <a:ext cx="8064000" cy="17979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rgbClr val="000000"/>
              </a:buClr>
              <a:buSzPts val="4400"/>
              <a:buFont typeface="IBM Plex Sans SemiBold"/>
              <a:buNone/>
              <a:defRPr sz="44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
          <p:cNvSpPr txBox="1">
            <a:spLocks noGrp="1"/>
          </p:cNvSpPr>
          <p:nvPr>
            <p:ph type="subTitle" idx="1"/>
          </p:nvPr>
        </p:nvSpPr>
        <p:spPr>
          <a:xfrm>
            <a:off x="540000" y="3633900"/>
            <a:ext cx="8064000" cy="4416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sp>
        <p:nvSpPr>
          <p:cNvPr id="27" name="Google Shape;27;p5"/>
          <p:cNvSpPr txBox="1">
            <a:spLocks noGrp="1"/>
          </p:cNvSpPr>
          <p:nvPr>
            <p:ph type="subTitle" idx="2"/>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300"/>
              <a:buFont typeface="IBM Plex Sans"/>
              <a:buNone/>
              <a:defRPr sz="13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28" name="Google Shape;28;p5"/>
          <p:cNvPicPr preferRelativeResize="0"/>
          <p:nvPr/>
        </p:nvPicPr>
        <p:blipFill rotWithShape="1">
          <a:blip r:embed="rId3">
            <a:alphaModFix/>
          </a:blip>
          <a:srcRect/>
          <a:stretch/>
        </p:blipFill>
        <p:spPr>
          <a:xfrm>
            <a:off x="8604000" y="4680000"/>
            <a:ext cx="291601" cy="28357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Конец презентации (благодарность)">
  <p:cSld name="CUSTOM_1_1">
    <p:bg>
      <p:bgPr>
        <a:solidFill>
          <a:schemeClr val="dk1"/>
        </a:solidFill>
        <a:effectLst/>
      </p:bgPr>
    </p:bg>
    <p:spTree>
      <p:nvGrpSpPr>
        <p:cNvPr id="1"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a:stretch/>
        </p:blipFill>
        <p:spPr>
          <a:xfrm>
            <a:off x="5533250" y="2230975"/>
            <a:ext cx="1168075" cy="1294274"/>
          </a:xfrm>
          <a:prstGeom prst="rect">
            <a:avLst/>
          </a:prstGeom>
          <a:noFill/>
          <a:ln>
            <a:noFill/>
          </a:ln>
        </p:spPr>
      </p:pic>
      <p:sp>
        <p:nvSpPr>
          <p:cNvPr id="31" name="Google Shape;31;p6"/>
          <p:cNvSpPr txBox="1"/>
          <p:nvPr/>
        </p:nvSpPr>
        <p:spPr>
          <a:xfrm>
            <a:off x="2006850" y="1496438"/>
            <a:ext cx="5130300" cy="251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ru-RU" sz="4400" b="0" i="0" u="none" strike="noStrike" cap="none">
                <a:solidFill>
                  <a:schemeClr val="lt1"/>
                </a:solidFill>
                <a:latin typeface="IBM Plex Sans SemiBold"/>
                <a:ea typeface="IBM Plex Sans SemiBold"/>
                <a:cs typeface="IBM Plex Sans SemiBold"/>
                <a:sym typeface="IBM Plex Sans SemiBold"/>
              </a:rPr>
              <a:t>Спасибо </a:t>
            </a:r>
            <a:endParaRPr sz="4400" b="0" i="0" u="none" strike="noStrike" cap="none">
              <a:solidFill>
                <a:schemeClr val="lt1"/>
              </a:solidFill>
              <a:latin typeface="IBM Plex Sans SemiBold"/>
              <a:ea typeface="IBM Plex Sans SemiBold"/>
              <a:cs typeface="IBM Plex Sans SemiBold"/>
              <a:sym typeface="IBM Plex Sans SemiBold"/>
            </a:endParaRPr>
          </a:p>
          <a:p>
            <a:pPr marL="0" marR="0" lvl="0" indent="0" algn="ctr" rtl="0">
              <a:lnSpc>
                <a:spcPct val="100000"/>
              </a:lnSpc>
              <a:spcBef>
                <a:spcPts val="0"/>
              </a:spcBef>
              <a:spcAft>
                <a:spcPts val="0"/>
              </a:spcAft>
              <a:buClr>
                <a:srgbClr val="000000"/>
              </a:buClr>
              <a:buSzPts val="4400"/>
              <a:buFont typeface="Arial"/>
              <a:buNone/>
            </a:pPr>
            <a:r>
              <a:rPr lang="ru-RU" sz="4400" b="0" i="0" u="none" strike="noStrike" cap="none">
                <a:solidFill>
                  <a:schemeClr val="lt1"/>
                </a:solidFill>
                <a:latin typeface="IBM Plex Sans SemiBold"/>
                <a:ea typeface="IBM Plex Sans SemiBold"/>
                <a:cs typeface="IBM Plex Sans SemiBold"/>
                <a:sym typeface="IBM Plex Sans SemiBold"/>
              </a:rPr>
              <a:t>за внимание</a:t>
            </a:r>
            <a:endParaRPr sz="4400" b="0" i="0" u="none" strike="noStrike" cap="none">
              <a:solidFill>
                <a:schemeClr val="lt1"/>
              </a:solidFill>
              <a:latin typeface="IBM Plex Sans SemiBold"/>
              <a:ea typeface="IBM Plex Sans SemiBold"/>
              <a:cs typeface="IBM Plex Sans SemiBold"/>
              <a:sym typeface="IBM Plex Sans SemiBold"/>
            </a:endParaRPr>
          </a:p>
        </p:txBody>
      </p:sp>
      <p:pic>
        <p:nvPicPr>
          <p:cNvPr id="32" name="Google Shape;32;p6"/>
          <p:cNvPicPr preferRelativeResize="0"/>
          <p:nvPr/>
        </p:nvPicPr>
        <p:blipFill rotWithShape="1">
          <a:blip r:embed="rId3">
            <a:alphaModFix/>
          </a:blip>
          <a:srcRect/>
          <a:stretch/>
        </p:blipFill>
        <p:spPr>
          <a:xfrm>
            <a:off x="468000" y="180036"/>
            <a:ext cx="480375" cy="4803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 Титульник">
  <p:cSld name="TITLE_1_2">
    <p:bg>
      <p:bgPr>
        <a:solidFill>
          <a:schemeClr val="dk1"/>
        </a:solidFill>
        <a:effectLst/>
      </p:bgPr>
    </p:bg>
    <p:spTree>
      <p:nvGrpSpPr>
        <p:cNvPr id="1" name="Shape 33"/>
        <p:cNvGrpSpPr/>
        <p:nvPr/>
      </p:nvGrpSpPr>
      <p:grpSpPr>
        <a:xfrm>
          <a:off x="0" y="0"/>
          <a:ext cx="0" cy="0"/>
          <a:chOff x="0" y="0"/>
          <a:chExt cx="0" cy="0"/>
        </a:xfrm>
      </p:grpSpPr>
      <p:pic>
        <p:nvPicPr>
          <p:cNvPr id="34" name="Google Shape;34;p7"/>
          <p:cNvPicPr preferRelativeResize="0"/>
          <p:nvPr/>
        </p:nvPicPr>
        <p:blipFill rotWithShape="1">
          <a:blip r:embed="rId2">
            <a:alphaModFix/>
          </a:blip>
          <a:srcRect/>
          <a:stretch/>
        </p:blipFill>
        <p:spPr>
          <a:xfrm>
            <a:off x="5172100" y="1687275"/>
            <a:ext cx="3590899" cy="3021800"/>
          </a:xfrm>
          <a:prstGeom prst="rect">
            <a:avLst/>
          </a:prstGeom>
          <a:noFill/>
          <a:ln>
            <a:noFill/>
          </a:ln>
        </p:spPr>
      </p:pic>
      <p:sp>
        <p:nvSpPr>
          <p:cNvPr id="35" name="Google Shape;35;p7"/>
          <p:cNvSpPr txBox="1">
            <a:spLocks noGrp="1"/>
          </p:cNvSpPr>
          <p:nvPr>
            <p:ph type="title"/>
          </p:nvPr>
        </p:nvSpPr>
        <p:spPr>
          <a:xfrm>
            <a:off x="468000" y="1048400"/>
            <a:ext cx="6840000" cy="25521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chemeClr val="lt1"/>
              </a:buClr>
              <a:buSzPts val="4400"/>
              <a:buFont typeface="IBM Plex Sans SemiBold"/>
              <a:buNone/>
              <a:defRPr sz="4400" b="0" i="0" u="none" strike="noStrike" cap="none">
                <a:solidFill>
                  <a:schemeClr val="lt1"/>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9pPr>
          </a:lstStyle>
          <a:p>
            <a:endParaRPr/>
          </a:p>
        </p:txBody>
      </p:sp>
      <p:sp>
        <p:nvSpPr>
          <p:cNvPr id="36" name="Google Shape;36;p7"/>
          <p:cNvSpPr txBox="1">
            <a:spLocks noGrp="1"/>
          </p:cNvSpPr>
          <p:nvPr>
            <p:ph type="subTitle" idx="1"/>
          </p:nvPr>
        </p:nvSpPr>
        <p:spPr>
          <a:xfrm>
            <a:off x="468000" y="3600600"/>
            <a:ext cx="5400000" cy="13683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chemeClr val="lt1"/>
              </a:buClr>
              <a:buSzPts val="1200"/>
              <a:buFont typeface="IBM Plex Sans"/>
              <a:buNone/>
              <a:defRPr sz="1200" b="0" i="0" u="none" strike="noStrike" cap="none">
                <a:solidFill>
                  <a:schemeClr val="lt1"/>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pic>
        <p:nvPicPr>
          <p:cNvPr id="37" name="Google Shape;37;p7"/>
          <p:cNvPicPr preferRelativeResize="0"/>
          <p:nvPr/>
        </p:nvPicPr>
        <p:blipFill rotWithShape="1">
          <a:blip r:embed="rId3">
            <a:alphaModFix/>
          </a:blip>
          <a:srcRect/>
          <a:stretch/>
        </p:blipFill>
        <p:spPr>
          <a:xfrm>
            <a:off x="468000" y="180036"/>
            <a:ext cx="480375" cy="4803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6 Слайд знакомства - инфа о преподавателе">
  <p:cSld name="1_Title slide 5_2_1_2_1_1_1">
    <p:bg>
      <p:bgPr>
        <a:solidFill>
          <a:schemeClr val="lt1"/>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sp>
        <p:nvSpPr>
          <p:cNvPr id="40" name="Google Shape;40;p8"/>
          <p:cNvSpPr txBox="1">
            <a:spLocks noGrp="1"/>
          </p:cNvSpPr>
          <p:nvPr>
            <p:ph type="title"/>
          </p:nvPr>
        </p:nvSpPr>
        <p:spPr>
          <a:xfrm>
            <a:off x="3805200" y="720000"/>
            <a:ext cx="4798800" cy="402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9pPr>
          </a:lstStyle>
          <a:p>
            <a:endParaRPr/>
          </a:p>
        </p:txBody>
      </p:sp>
      <p:sp>
        <p:nvSpPr>
          <p:cNvPr id="41" name="Google Shape;41;p8"/>
          <p:cNvSpPr txBox="1">
            <a:spLocks noGrp="1"/>
          </p:cNvSpPr>
          <p:nvPr>
            <p:ph type="subTitle" idx="2"/>
          </p:nvPr>
        </p:nvSpPr>
        <p:spPr>
          <a:xfrm>
            <a:off x="3805200" y="1122600"/>
            <a:ext cx="4798800" cy="36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400"/>
              <a:buFont typeface="IBM Plex Sans"/>
              <a:buNone/>
              <a:defRPr sz="1400" b="0" i="0" u="none" strike="noStrike" cap="none">
                <a:solidFill>
                  <a:schemeClr val="dk1"/>
                </a:solidFill>
                <a:latin typeface="IBM Plex Sans"/>
                <a:ea typeface="IBM Plex Sans"/>
                <a:cs typeface="IBM Plex Sans"/>
                <a:sym typeface="IBM Plex Sans"/>
              </a:defRPr>
            </a:lvl1pPr>
            <a:lvl2pPr marR="0" lvl="1"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42" name="Google Shape;42;p8"/>
          <p:cNvSpPr txBox="1">
            <a:spLocks noGrp="1"/>
          </p:cNvSpPr>
          <p:nvPr>
            <p:ph type="subTitle" idx="3"/>
          </p:nvPr>
        </p:nvSpPr>
        <p:spPr>
          <a:xfrm>
            <a:off x="3805200" y="1598700"/>
            <a:ext cx="4798800" cy="402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Google Shape;43;p8"/>
          <p:cNvSpPr txBox="1">
            <a:spLocks noGrp="1"/>
          </p:cNvSpPr>
          <p:nvPr>
            <p:ph type="body" idx="4"/>
          </p:nvPr>
        </p:nvSpPr>
        <p:spPr>
          <a:xfrm>
            <a:off x="3805200" y="2275800"/>
            <a:ext cx="3996300" cy="22242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1pPr>
            <a:lvl2pPr marL="914400" marR="0" lvl="1"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2pPr>
            <a:lvl3pPr marL="1371600" marR="0" lvl="2"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3pPr>
            <a:lvl4pPr marL="1828800" marR="0" lvl="3"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4pPr>
            <a:lvl5pPr marL="2286000" marR="0" lvl="4"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5pPr>
            <a:lvl6pPr marL="2743200" marR="0" lvl="5"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6pPr>
            <a:lvl7pPr marL="3200400" marR="0" lvl="6"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7pPr>
            <a:lvl8pPr marL="3657600" marR="0" lvl="7"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8pPr>
            <a:lvl9pPr marL="4114800" marR="0" lvl="8"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9pPr>
          </a:lstStyle>
          <a:p>
            <a:endParaRPr/>
          </a:p>
        </p:txBody>
      </p:sp>
      <p:pic>
        <p:nvPicPr>
          <p:cNvPr id="44" name="Google Shape;44;p8"/>
          <p:cNvPicPr preferRelativeResize="0"/>
          <p:nvPr/>
        </p:nvPicPr>
        <p:blipFill rotWithShape="1">
          <a:blip r:embed="rId2">
            <a:alphaModFix/>
          </a:blip>
          <a:srcRect/>
          <a:stretch/>
        </p:blipFill>
        <p:spPr>
          <a:xfrm>
            <a:off x="7801450" y="3960000"/>
            <a:ext cx="719100" cy="1025100"/>
          </a:xfrm>
          <a:prstGeom prst="rect">
            <a:avLst/>
          </a:prstGeom>
          <a:noFill/>
          <a:ln>
            <a:noFill/>
          </a:ln>
        </p:spPr>
      </p:pic>
      <p:pic>
        <p:nvPicPr>
          <p:cNvPr id="45" name="Google Shape;45;p8"/>
          <p:cNvPicPr preferRelativeResize="0"/>
          <p:nvPr/>
        </p:nvPicPr>
        <p:blipFill rotWithShape="1">
          <a:blip r:embed="rId3">
            <a:alphaModFix/>
          </a:blip>
          <a:srcRect/>
          <a:stretch/>
        </p:blipFill>
        <p:spPr>
          <a:xfrm>
            <a:off x="8604000" y="4680000"/>
            <a:ext cx="291601" cy="283579"/>
          </a:xfrm>
          <a:prstGeom prst="rect">
            <a:avLst/>
          </a:prstGeom>
          <a:noFill/>
          <a:ln>
            <a:noFill/>
          </a:ln>
        </p:spPr>
      </p:pic>
    </p:spTree>
  </p:cSld>
  <p:clrMapOvr>
    <a:masterClrMapping/>
  </p:clrMapOvr>
  <p:extLst>
    <p:ext uri="{DCECCB84-F9BA-43D5-87BE-67443E8EF086}">
      <p15:sldGuideLst xmlns:p15="http://schemas.microsoft.com/office/powerpoint/2012/main">
        <p15:guide id="1" pos="340">
          <p15:clr>
            <a:srgbClr val="FA7B17"/>
          </p15:clr>
        </p15:guide>
        <p15:guide id="2" pos="5420">
          <p15:clr>
            <a:srgbClr val="FA7B17"/>
          </p15:clr>
        </p15:guide>
        <p15:guide id="3" orient="horz" pos="2948">
          <p15:clr>
            <a:srgbClr val="FA7B17"/>
          </p15:clr>
        </p15:guide>
        <p15:guide id="4" orient="horz" pos="227">
          <p15:clr>
            <a:srgbClr val="FA7B17"/>
          </p15:clr>
        </p15:guide>
        <p15:guide id="5" orient="horz" pos="454">
          <p15:clr>
            <a:srgbClr val="FA7B17"/>
          </p15:clr>
        </p15:guide>
        <p15:guide id="6" pos="2767">
          <p15:clr>
            <a:srgbClr val="FA7B17"/>
          </p15:clr>
        </p15:guide>
        <p15:guide id="7" pos="1667">
          <p15:clr>
            <a:srgbClr val="FA7B17"/>
          </p15:clr>
        </p15:guide>
        <p15:guide id="8" pos="2993">
          <p15:clr>
            <a:srgbClr val="FA7B17"/>
          </p15:clr>
        </p15:guide>
        <p15:guide id="9" pos="4093">
          <p15:clr>
            <a:srgbClr val="FA7B17"/>
          </p15:clr>
        </p15:guide>
        <p15:guide id="10" pos="4320">
          <p15:clr>
            <a:srgbClr val="FA7B17"/>
          </p15:clr>
        </p15:guide>
        <p15:guide id="11" pos="1440">
          <p15:clr>
            <a:srgbClr val="FA7B17"/>
          </p15:clr>
        </p15:guide>
        <p15:guide id="12" orient="horz" pos="1134">
          <p15:clr>
            <a:srgbClr val="FA7B17"/>
          </p15:clr>
        </p15:guide>
        <p15:guide id="13" orient="horz" pos="907">
          <p15:clr>
            <a:srgbClr val="FA7B17"/>
          </p15:clr>
        </p15:guide>
        <p15:guide id="14" orient="horz" pos="1587">
          <p15:clr>
            <a:srgbClr val="FA7B17"/>
          </p15:clr>
        </p15:guide>
        <p15:guide id="15" orient="horz" pos="1814">
          <p15:clr>
            <a:srgbClr val="FA7B17"/>
          </p15:clr>
        </p15:guide>
        <p15:guide id="16" orient="horz" pos="2268">
          <p15:clr>
            <a:srgbClr val="FA7B17"/>
          </p15:clr>
        </p15:guide>
        <p15:guide id="17" orient="horz" pos="249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4 Пустой слайд">
  <p:cSld name="1_Title slide 5_2_1">
    <p:bg>
      <p:bgPr>
        <a:solidFill>
          <a:schemeClr val="lt1"/>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subTitle" idx="1"/>
          </p:nvPr>
        </p:nvSpPr>
        <p:spPr>
          <a:xfrm>
            <a:off x="540000" y="152400"/>
            <a:ext cx="8064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pic>
        <p:nvPicPr>
          <p:cNvPr id="48" name="Google Shape;48;p9"/>
          <p:cNvPicPr preferRelativeResize="0"/>
          <p:nvPr/>
        </p:nvPicPr>
        <p:blipFill rotWithShape="1">
          <a:blip r:embed="rId2">
            <a:alphaModFix/>
          </a:blip>
          <a:srcRect/>
          <a:stretch/>
        </p:blipFill>
        <p:spPr>
          <a:xfrm>
            <a:off x="8604000" y="4680000"/>
            <a:ext cx="291601" cy="283579"/>
          </a:xfrm>
          <a:prstGeom prst="rect">
            <a:avLst/>
          </a:prstGeom>
          <a:noFill/>
          <a:ln>
            <a:noFill/>
          </a:ln>
        </p:spPr>
      </p:pic>
    </p:spTree>
  </p:cSld>
  <p:clrMapOvr>
    <a:masterClrMapping/>
  </p:clrMapOvr>
  <p:extLst>
    <p:ext uri="{DCECCB84-F9BA-43D5-87BE-67443E8EF086}">
      <p15:sldGuideLst xmlns:p15="http://schemas.microsoft.com/office/powerpoint/2012/main">
        <p15:guide id="1" pos="340">
          <p15:clr>
            <a:srgbClr val="FA7B17"/>
          </p15:clr>
        </p15:guide>
        <p15:guide id="2" pos="5420">
          <p15:clr>
            <a:srgbClr val="FA7B17"/>
          </p15:clr>
        </p15:guide>
        <p15:guide id="3" orient="horz" pos="2948">
          <p15:clr>
            <a:srgbClr val="FA7B17"/>
          </p15:clr>
        </p15:guide>
        <p15:guide id="4" orient="horz" pos="227">
          <p15:clr>
            <a:srgbClr val="FA7B17"/>
          </p15:clr>
        </p15:guide>
        <p15:guide id="5" orient="horz" pos="454">
          <p15:clr>
            <a:srgbClr val="FA7B17"/>
          </p15:clr>
        </p15:guide>
        <p15:guide id="6" pos="2767">
          <p15:clr>
            <a:srgbClr val="FA7B17"/>
          </p15:clr>
        </p15:guide>
        <p15:guide id="7" pos="1667">
          <p15:clr>
            <a:srgbClr val="FA7B17"/>
          </p15:clr>
        </p15:guide>
        <p15:guide id="8" pos="2993">
          <p15:clr>
            <a:srgbClr val="FA7B17"/>
          </p15:clr>
        </p15:guide>
        <p15:guide id="9" pos="4093">
          <p15:clr>
            <a:srgbClr val="FA7B17"/>
          </p15:clr>
        </p15:guide>
        <p15:guide id="10" pos="4320">
          <p15:clr>
            <a:srgbClr val="FA7B17"/>
          </p15:clr>
        </p15:guide>
        <p15:guide id="11" pos="1440">
          <p15:clr>
            <a:srgbClr val="FA7B17"/>
          </p15:clr>
        </p15:guide>
        <p15:guide id="12" orient="horz" pos="1134">
          <p15:clr>
            <a:srgbClr val="FA7B17"/>
          </p15:clr>
        </p15:guide>
        <p15:guide id="13" orient="horz" pos="907">
          <p15:clr>
            <a:srgbClr val="FA7B17"/>
          </p15:clr>
        </p15:guide>
        <p15:guide id="14" orient="horz" pos="1587">
          <p15:clr>
            <a:srgbClr val="FA7B17"/>
          </p15:clr>
        </p15:guide>
        <p15:guide id="15" orient="horz" pos="1814">
          <p15:clr>
            <a:srgbClr val="FA7B17"/>
          </p15:clr>
        </p15:guide>
        <p15:guide id="16" orient="horz" pos="2268">
          <p15:clr>
            <a:srgbClr val="FA7B17"/>
          </p15:clr>
        </p15:guide>
        <p15:guide id="17" orient="horz" pos="2494">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 Титульник">
  <p:cSld name="TITLE_1_2_1_1_1">
    <p:bg>
      <p:bgPr>
        <a:solidFill>
          <a:schemeClr val="dk1"/>
        </a:solidFill>
        <a:effectLst/>
      </p:bgPr>
    </p:bg>
    <p:spTree>
      <p:nvGrpSpPr>
        <p:cNvPr id="1" name="Shape 49"/>
        <p:cNvGrpSpPr/>
        <p:nvPr/>
      </p:nvGrpSpPr>
      <p:grpSpPr>
        <a:xfrm>
          <a:off x="0" y="0"/>
          <a:ext cx="0" cy="0"/>
          <a:chOff x="0" y="0"/>
          <a:chExt cx="0" cy="0"/>
        </a:xfrm>
      </p:grpSpPr>
      <p:pic>
        <p:nvPicPr>
          <p:cNvPr id="50" name="Google Shape;50;p10"/>
          <p:cNvPicPr preferRelativeResize="0"/>
          <p:nvPr/>
        </p:nvPicPr>
        <p:blipFill rotWithShape="1">
          <a:blip r:embed="rId2">
            <a:alphaModFix/>
          </a:blip>
          <a:srcRect/>
          <a:stretch/>
        </p:blipFill>
        <p:spPr>
          <a:xfrm>
            <a:off x="3709425" y="0"/>
            <a:ext cx="5434577" cy="4838700"/>
          </a:xfrm>
          <a:prstGeom prst="rect">
            <a:avLst/>
          </a:prstGeom>
          <a:noFill/>
          <a:ln>
            <a:noFill/>
          </a:ln>
        </p:spPr>
      </p:pic>
      <p:sp>
        <p:nvSpPr>
          <p:cNvPr id="51" name="Google Shape;51;p10"/>
          <p:cNvSpPr txBox="1">
            <a:spLocks noGrp="1"/>
          </p:cNvSpPr>
          <p:nvPr>
            <p:ph type="title"/>
          </p:nvPr>
        </p:nvSpPr>
        <p:spPr>
          <a:xfrm>
            <a:off x="468000" y="1048400"/>
            <a:ext cx="6840000" cy="25521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chemeClr val="lt1"/>
              </a:buClr>
              <a:buSzPts val="4400"/>
              <a:buFont typeface="IBM Plex Sans SemiBold"/>
              <a:buNone/>
              <a:defRPr sz="4400" b="0" i="0" u="none" strike="noStrike" cap="none">
                <a:solidFill>
                  <a:schemeClr val="lt1"/>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chemeClr val="lt1"/>
              </a:buClr>
              <a:buSzPts val="5200"/>
              <a:buFont typeface="IBM Plex Sans SemiBold"/>
              <a:buNone/>
              <a:defRPr sz="5200" b="0" i="0" u="none" strike="noStrike" cap="none">
                <a:solidFill>
                  <a:schemeClr val="lt1"/>
                </a:solidFill>
                <a:latin typeface="IBM Plex Sans SemiBold"/>
                <a:ea typeface="IBM Plex Sans SemiBold"/>
                <a:cs typeface="IBM Plex Sans SemiBold"/>
                <a:sym typeface="IBM Plex Sans SemiBold"/>
              </a:defRPr>
            </a:lvl9pPr>
          </a:lstStyle>
          <a:p>
            <a:endParaRPr/>
          </a:p>
        </p:txBody>
      </p:sp>
      <p:sp>
        <p:nvSpPr>
          <p:cNvPr id="52" name="Google Shape;52;p10"/>
          <p:cNvSpPr txBox="1">
            <a:spLocks noGrp="1"/>
          </p:cNvSpPr>
          <p:nvPr>
            <p:ph type="subTitle" idx="1"/>
          </p:nvPr>
        </p:nvSpPr>
        <p:spPr>
          <a:xfrm>
            <a:off x="468000" y="3600600"/>
            <a:ext cx="5400000" cy="13683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chemeClr val="lt1"/>
              </a:buClr>
              <a:buSzPts val="1200"/>
              <a:buFont typeface="IBM Plex Sans"/>
              <a:buNone/>
              <a:defRPr sz="1200" b="0" i="0" u="none" strike="noStrike" cap="none">
                <a:solidFill>
                  <a:schemeClr val="lt1"/>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9pPr>
          </a:lstStyle>
          <a:p>
            <a:endParaRPr/>
          </a:p>
        </p:txBody>
      </p:sp>
      <p:pic>
        <p:nvPicPr>
          <p:cNvPr id="53" name="Google Shape;53;p10"/>
          <p:cNvPicPr preferRelativeResize="0"/>
          <p:nvPr/>
        </p:nvPicPr>
        <p:blipFill rotWithShape="1">
          <a:blip r:embed="rId3">
            <a:alphaModFix/>
          </a:blip>
          <a:srcRect/>
          <a:stretch/>
        </p:blipFill>
        <p:spPr>
          <a:xfrm>
            <a:off x="468000" y="180036"/>
            <a:ext cx="480375" cy="4803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hyperlink" Target="https://www.edrawsoft.com/edraw-max/" TargetMode="External"/><Relationship Id="rId3" Type="http://schemas.openxmlformats.org/officeDocument/2006/relationships/hyperlink" Target="https://www.lucidchart.com/pages/" TargetMode="External"/><Relationship Id="rId7" Type="http://schemas.openxmlformats.org/officeDocument/2006/relationships/hyperlink" Target="https://www.visual-paradigm.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creately.com/" TargetMode="External"/><Relationship Id="rId5" Type="http://schemas.openxmlformats.org/officeDocument/2006/relationships/hyperlink" Target="https://www.smartdraw.com/" TargetMode="External"/><Relationship Id="rId4" Type="http://schemas.openxmlformats.org/officeDocument/2006/relationships/hyperlink" Target="https://www.atlassian.com/software/confluenc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online.visual-paradigm.com/app/diagrams/#diagram:proj=0&amp;type=ValueStreamMapping&amp;width=11&amp;height=8.5&amp;unit=inc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468000" y="1048400"/>
            <a:ext cx="6840000" cy="2552100"/>
          </a:xfrm>
          <a:prstGeom prst="rect">
            <a:avLst/>
          </a:prstGeom>
          <a:noFill/>
          <a:ln>
            <a:noFill/>
          </a:ln>
        </p:spPr>
        <p:txBody>
          <a:bodyPr spcFirstLastPara="1" wrap="square" lIns="0" tIns="91425" rIns="91425" bIns="91425" anchor="b" anchorCtr="0">
            <a:noAutofit/>
          </a:bodyPr>
          <a:lstStyle/>
          <a:p>
            <a:pPr marL="0" lvl="0" indent="0" algn="l" rtl="0">
              <a:lnSpc>
                <a:spcPct val="100000"/>
              </a:lnSpc>
              <a:spcBef>
                <a:spcPts val="0"/>
              </a:spcBef>
              <a:spcAft>
                <a:spcPts val="0"/>
              </a:spcAft>
              <a:buClr>
                <a:schemeClr val="lt1"/>
              </a:buClr>
              <a:buSzPts val="4400"/>
              <a:buFont typeface="IBM Plex Sans SemiBold"/>
              <a:buNone/>
            </a:pPr>
            <a:r>
              <a:rPr lang="ru-RU"/>
              <a:t>Гибкие методологии. Lean</a:t>
            </a:r>
            <a:endParaRPr/>
          </a:p>
        </p:txBody>
      </p:sp>
      <p:sp>
        <p:nvSpPr>
          <p:cNvPr id="158" name="Google Shape;158;p30"/>
          <p:cNvSpPr txBox="1">
            <a:spLocks noGrp="1"/>
          </p:cNvSpPr>
          <p:nvPr>
            <p:ph type="subTitle" idx="1"/>
          </p:nvPr>
        </p:nvSpPr>
        <p:spPr>
          <a:xfrm>
            <a:off x="468000" y="3600600"/>
            <a:ext cx="5400000" cy="369300"/>
          </a:xfrm>
          <a:prstGeom prst="rect">
            <a:avLst/>
          </a:prstGeom>
          <a:noFill/>
          <a:ln>
            <a:noFill/>
          </a:ln>
        </p:spPr>
        <p:txBody>
          <a:bodyPr spcFirstLastPara="1" wrap="square" lIns="0" tIns="91425" rIns="91425" bIns="91425" anchor="t" anchorCtr="0">
            <a:spAutoFit/>
          </a:bodyPr>
          <a:lstStyle/>
          <a:p>
            <a:pPr marL="0" lvl="0" indent="0" algn="l" rtl="0">
              <a:lnSpc>
                <a:spcPct val="100000"/>
              </a:lnSpc>
              <a:spcBef>
                <a:spcPts val="0"/>
              </a:spcBef>
              <a:spcAft>
                <a:spcPts val="0"/>
              </a:spcAft>
              <a:buClr>
                <a:schemeClr val="lt1"/>
              </a:buClr>
              <a:buSzPts val="1200"/>
              <a:buFont typeface="IBM Plex Sans"/>
              <a:buNone/>
            </a:pPr>
            <a:r>
              <a:rPr lang="ru-RU"/>
              <a:t>Семинар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536400" y="180375"/>
            <a:ext cx="806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a:t>Кейс 1. Общее обсуждение</a:t>
            </a:r>
            <a:endParaRPr/>
          </a:p>
        </p:txBody>
      </p:sp>
      <p:pic>
        <p:nvPicPr>
          <p:cNvPr id="210" name="Google Shape;210;p38"/>
          <p:cNvPicPr preferRelativeResize="0"/>
          <p:nvPr/>
        </p:nvPicPr>
        <p:blipFill rotWithShape="1">
          <a:blip r:embed="rId3">
            <a:alphaModFix/>
          </a:blip>
          <a:srcRect/>
          <a:stretch/>
        </p:blipFill>
        <p:spPr>
          <a:xfrm>
            <a:off x="6894079" y="2636437"/>
            <a:ext cx="1759644" cy="1759625"/>
          </a:xfrm>
          <a:prstGeom prst="rect">
            <a:avLst/>
          </a:prstGeom>
          <a:noFill/>
          <a:ln>
            <a:noFill/>
          </a:ln>
        </p:spPr>
      </p:pic>
      <p:sp>
        <p:nvSpPr>
          <p:cNvPr id="211" name="Google Shape;211;p38"/>
          <p:cNvSpPr/>
          <p:nvPr/>
        </p:nvSpPr>
        <p:spPr>
          <a:xfrm>
            <a:off x="6425424" y="3074103"/>
            <a:ext cx="1382700" cy="4740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ru-RU" sz="2600">
                <a:latin typeface="IBM Plex Sans"/>
                <a:ea typeface="IBM Plex Sans"/>
                <a:cs typeface="IBM Plex Sans"/>
                <a:sym typeface="IBM Plex Sans"/>
              </a:rPr>
              <a:t>10</a:t>
            </a:r>
            <a:r>
              <a:rPr lang="ru-RU" sz="2600" b="0" i="0" u="none" strike="noStrike" cap="none">
                <a:solidFill>
                  <a:srgbClr val="000000"/>
                </a:solidFill>
                <a:latin typeface="IBM Plex Sans"/>
                <a:ea typeface="IBM Plex Sans"/>
                <a:cs typeface="IBM Plex Sans"/>
                <a:sym typeface="IBM Plex Sans"/>
              </a:rPr>
              <a:t> мин</a:t>
            </a:r>
            <a:endParaRPr sz="2600" b="0" i="0" u="none" strike="noStrike" cap="none">
              <a:solidFill>
                <a:srgbClr val="000000"/>
              </a:solidFill>
              <a:latin typeface="IBM Plex Sans"/>
              <a:ea typeface="IBM Plex Sans"/>
              <a:cs typeface="IBM Plex Sans"/>
              <a:sym typeface="IBM Plex Sans"/>
            </a:endParaRPr>
          </a:p>
        </p:txBody>
      </p:sp>
      <p:sp>
        <p:nvSpPr>
          <p:cNvPr id="212" name="Google Shape;212;p38"/>
          <p:cNvSpPr txBox="1"/>
          <p:nvPr/>
        </p:nvSpPr>
        <p:spPr>
          <a:xfrm>
            <a:off x="536400" y="1241508"/>
            <a:ext cx="5531100" cy="2536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ru-RU" b="1" dirty="0">
                <a:solidFill>
                  <a:srgbClr val="2C2D30"/>
                </a:solidFill>
                <a:latin typeface="IBM Plex Sans"/>
                <a:ea typeface="IBM Plex Sans"/>
                <a:cs typeface="IBM Plex Sans"/>
                <a:sym typeface="IBM Plex Sans"/>
              </a:rPr>
              <a:t>Задание</a:t>
            </a:r>
            <a:endParaRPr dirty="0">
              <a:solidFill>
                <a:srgbClr val="2C2D30"/>
              </a:solidFill>
              <a:latin typeface="IBM Plex Sans"/>
              <a:ea typeface="IBM Plex Sans"/>
              <a:cs typeface="IBM Plex Sans"/>
              <a:sym typeface="IBM Plex Sans"/>
            </a:endParaRPr>
          </a:p>
          <a:p>
            <a:pPr marL="457200" lvl="0" indent="-317500" algn="l" rtl="0">
              <a:lnSpc>
                <a:spcPct val="115000"/>
              </a:lnSpc>
              <a:spcBef>
                <a:spcPts val="1200"/>
              </a:spcBef>
              <a:spcAft>
                <a:spcPts val="0"/>
              </a:spcAft>
              <a:buClr>
                <a:srgbClr val="2C2D30"/>
              </a:buClr>
              <a:buSzPts val="1400"/>
              <a:buFont typeface="IBM Plex Sans"/>
              <a:buAutoNum type="arabicPeriod"/>
            </a:pPr>
            <a:r>
              <a:rPr lang="ru-RU" dirty="0">
                <a:solidFill>
                  <a:srgbClr val="2C2D30"/>
                </a:solidFill>
                <a:latin typeface="IBM Plex Sans"/>
                <a:ea typeface="IBM Plex Sans"/>
                <a:cs typeface="IBM Plex Sans"/>
                <a:sym typeface="IBM Plex Sans"/>
              </a:rPr>
              <a:t>Нарисуйте VSM-карту с отражением информационного, производственного потока и </a:t>
            </a:r>
            <a:r>
              <a:rPr lang="ru-RU" dirty="0" err="1">
                <a:solidFill>
                  <a:srgbClr val="2C2D30"/>
                </a:solidFill>
                <a:latin typeface="IBM Plex Sans"/>
                <a:ea typeface="IBM Plex Sans"/>
                <a:cs typeface="IBM Plex Sans"/>
                <a:sym typeface="IBM Plex Sans"/>
              </a:rPr>
              <a:t>Timeline</a:t>
            </a:r>
            <a:r>
              <a:rPr lang="ru-RU" dirty="0">
                <a:solidFill>
                  <a:srgbClr val="2C2D30"/>
                </a:solidFill>
                <a:latin typeface="IBM Plex Sans"/>
                <a:ea typeface="IBM Plex Sans"/>
                <a:cs typeface="IBM Plex Sans"/>
                <a:sym typeface="IBM Plex Sans"/>
              </a:rPr>
              <a:t> всех описанных процессов.</a:t>
            </a:r>
            <a:endParaRPr dirty="0">
              <a:solidFill>
                <a:srgbClr val="2C2D30"/>
              </a:solidFill>
              <a:latin typeface="IBM Plex Sans"/>
              <a:ea typeface="IBM Plex Sans"/>
              <a:cs typeface="IBM Plex Sans"/>
              <a:sym typeface="IBM Plex Sans"/>
            </a:endParaRPr>
          </a:p>
          <a:p>
            <a:pPr marL="457200" lvl="0" indent="-317500" algn="l" rtl="0">
              <a:lnSpc>
                <a:spcPct val="115000"/>
              </a:lnSpc>
              <a:spcBef>
                <a:spcPts val="0"/>
              </a:spcBef>
              <a:spcAft>
                <a:spcPts val="0"/>
              </a:spcAft>
              <a:buClr>
                <a:srgbClr val="2C2D30"/>
              </a:buClr>
              <a:buSzPts val="1400"/>
              <a:buFont typeface="IBM Plex Sans"/>
              <a:buAutoNum type="arabicPeriod"/>
            </a:pPr>
            <a:r>
              <a:rPr lang="ru-RU" dirty="0">
                <a:solidFill>
                  <a:srgbClr val="2C2D30"/>
                </a:solidFill>
                <a:latin typeface="IBM Plex Sans"/>
                <a:ea typeface="IBM Plex Sans"/>
                <a:cs typeface="IBM Plex Sans"/>
                <a:sym typeface="IBM Plex Sans"/>
              </a:rPr>
              <a:t>Найдите потери и классифицируйте их в соответствии с изученным на лекции материалом.</a:t>
            </a:r>
            <a:endParaRPr dirty="0">
              <a:solidFill>
                <a:srgbClr val="2C2D30"/>
              </a:solidFill>
              <a:latin typeface="IBM Plex Sans"/>
              <a:ea typeface="IBM Plex Sans"/>
              <a:cs typeface="IBM Plex Sans"/>
              <a:sym typeface="IBM Plex Sans"/>
            </a:endParaRPr>
          </a:p>
          <a:p>
            <a:pPr marL="457200" lvl="0" indent="-317500" algn="l" rtl="0">
              <a:lnSpc>
                <a:spcPct val="115000"/>
              </a:lnSpc>
              <a:spcBef>
                <a:spcPts val="0"/>
              </a:spcBef>
              <a:spcAft>
                <a:spcPts val="0"/>
              </a:spcAft>
              <a:buClr>
                <a:srgbClr val="2C2D30"/>
              </a:buClr>
              <a:buSzPts val="1400"/>
              <a:buFont typeface="IBM Plex Sans"/>
              <a:buAutoNum type="arabicPeriod"/>
            </a:pPr>
            <a:r>
              <a:rPr lang="ru-RU" dirty="0">
                <a:solidFill>
                  <a:srgbClr val="2C2D30"/>
                </a:solidFill>
                <a:latin typeface="IBM Plex Sans"/>
                <a:ea typeface="IBM Plex Sans"/>
                <a:cs typeface="IBM Plex Sans"/>
                <a:sym typeface="IBM Plex Sans"/>
              </a:rPr>
              <a:t>Дайте предложения, как исключить эти потери.</a:t>
            </a:r>
            <a:endParaRPr dirty="0">
              <a:solidFill>
                <a:srgbClr val="2C2D30"/>
              </a:solidFill>
              <a:latin typeface="IBM Plex Sans"/>
              <a:ea typeface="IBM Plex Sans"/>
              <a:cs typeface="IBM Plex Sans"/>
              <a:sym typeface="IBM Plex Sans"/>
            </a:endParaRPr>
          </a:p>
          <a:p>
            <a:pPr marL="457200" lvl="0" indent="-317500" algn="l" rtl="0">
              <a:lnSpc>
                <a:spcPct val="115000"/>
              </a:lnSpc>
              <a:spcBef>
                <a:spcPts val="0"/>
              </a:spcBef>
              <a:spcAft>
                <a:spcPts val="0"/>
              </a:spcAft>
              <a:buClr>
                <a:srgbClr val="2C2D30"/>
              </a:buClr>
              <a:buSzPts val="1400"/>
              <a:buFont typeface="IBM Plex Sans"/>
              <a:buAutoNum type="arabicPeriod"/>
            </a:pPr>
            <a:r>
              <a:rPr lang="ru-RU" dirty="0">
                <a:solidFill>
                  <a:srgbClr val="2C2D30"/>
                </a:solidFill>
                <a:latin typeface="IBM Plex Sans"/>
                <a:ea typeface="IBM Plex Sans"/>
                <a:cs typeface="IBM Plex Sans"/>
                <a:sym typeface="IBM Plex Sans"/>
              </a:rPr>
              <a:t>Нарисуйте новую VSM-карту процессов в соответствии с вашими предложениями.</a:t>
            </a:r>
            <a:endParaRPr dirty="0">
              <a:solidFill>
                <a:srgbClr val="2C2D30"/>
              </a:solidFill>
              <a:latin typeface="IBM Plex Sans"/>
              <a:ea typeface="IBM Plex Sans"/>
              <a:cs typeface="IBM Plex Sans"/>
              <a:sym typeface="IBM Plex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536400" y="360375"/>
            <a:ext cx="806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a:t>Кейс 2. Работа в группах</a:t>
            </a:r>
            <a:endParaRPr/>
          </a:p>
        </p:txBody>
      </p:sp>
      <p:sp>
        <p:nvSpPr>
          <p:cNvPr id="218" name="Google Shape;218;p39"/>
          <p:cNvSpPr txBox="1">
            <a:spLocks noGrp="1"/>
          </p:cNvSpPr>
          <p:nvPr>
            <p:ph type="subTitle" idx="2"/>
          </p:nvPr>
        </p:nvSpPr>
        <p:spPr>
          <a:xfrm>
            <a:off x="536400" y="833600"/>
            <a:ext cx="8064000" cy="3990000"/>
          </a:xfrm>
          <a:prstGeom prst="rect">
            <a:avLst/>
          </a:prstGeom>
        </p:spPr>
        <p:txBody>
          <a:bodyPr spcFirstLastPara="1" wrap="square" lIns="0" tIns="0" rIns="0" bIns="0" anchor="t" anchorCtr="0">
            <a:noAutofit/>
          </a:bodyPr>
          <a:lstStyle/>
          <a:p>
            <a:pPr marL="0" lvl="0" indent="457200" algn="just" rtl="0">
              <a:lnSpc>
                <a:spcPct val="115000"/>
              </a:lnSpc>
              <a:spcBef>
                <a:spcPts val="1200"/>
              </a:spcBef>
              <a:spcAft>
                <a:spcPts val="0"/>
              </a:spcAft>
              <a:buNone/>
            </a:pPr>
            <a:r>
              <a:rPr lang="ru-RU">
                <a:solidFill>
                  <a:srgbClr val="2C2D30"/>
                </a:solidFill>
              </a:rPr>
              <a:t>Вы с командой работаете над совершенствованием уже созданной мобильной игры. В вашей команде есть очень активный разработчик, который настолько увлекается процессом, что достаточно часто делает даже больше, чем хочет заказчик. Он это демонстрирует заказчику, который говорит, что это крутые фичи, но платить за них он не готов. Из-за такого подхода на выполнение каждой поставленной задачи у этого разработчика уходит на пару дней больше, чем изначально закладывается по срокам. Этот изобретатель входит в команду разработчиков, помимо которых в проекте ещё задействованы дизайнеры и аналитики. </a:t>
            </a:r>
            <a:endParaRPr>
              <a:solidFill>
                <a:srgbClr val="2C2D30"/>
              </a:solidFill>
            </a:endParaRPr>
          </a:p>
          <a:p>
            <a:pPr marL="0" lvl="0" indent="457200" algn="just" rtl="0">
              <a:lnSpc>
                <a:spcPct val="115000"/>
              </a:lnSpc>
              <a:spcBef>
                <a:spcPts val="1200"/>
              </a:spcBef>
              <a:spcAft>
                <a:spcPts val="1200"/>
              </a:spcAft>
              <a:buNone/>
            </a:pPr>
            <a:r>
              <a:rPr lang="ru-RU">
                <a:solidFill>
                  <a:srgbClr val="2C2D30"/>
                </a:solidFill>
              </a:rPr>
              <a:t>Руководитель команды разработчиков получает задачи от заказчика в Telegram-чате, затем транслирует поставленные задачи разработчикам в почте. Разработчики очень часто используют в своём общении с дизайнерами WhatsApp-группы, где ставят задачи и обсуждают готовые дизайн-проекты отдельных компонентов мобильной игры. И разработчикам, и дизайнерам часто приходится коммуницировать с аналитиками, например, получать от них различную информацию касательно компаний-конкурентов (различные новые внедрённые фишки, информация о монетизация игр конкурентов за счёт определённых доработок и т.д.) – вся коммуникация и обсуждение проходит в Telegram-группах.</a:t>
            </a:r>
            <a:endParaRPr>
              <a:solidFill>
                <a:srgbClr val="2C2D3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0"/>
          <p:cNvSpPr txBox="1">
            <a:spLocks noGrp="1"/>
          </p:cNvSpPr>
          <p:nvPr>
            <p:ph type="title"/>
          </p:nvPr>
        </p:nvSpPr>
        <p:spPr>
          <a:xfrm>
            <a:off x="536400" y="222525"/>
            <a:ext cx="806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a:t>Кейс 2. Работа в группах</a:t>
            </a:r>
            <a:endParaRPr/>
          </a:p>
        </p:txBody>
      </p:sp>
      <p:sp>
        <p:nvSpPr>
          <p:cNvPr id="224" name="Google Shape;224;p40"/>
          <p:cNvSpPr txBox="1">
            <a:spLocks noGrp="1"/>
          </p:cNvSpPr>
          <p:nvPr>
            <p:ph type="subTitle" idx="2"/>
          </p:nvPr>
        </p:nvSpPr>
        <p:spPr>
          <a:xfrm>
            <a:off x="536400" y="713350"/>
            <a:ext cx="8064000" cy="1747500"/>
          </a:xfrm>
          <a:prstGeom prst="rect">
            <a:avLst/>
          </a:prstGeom>
        </p:spPr>
        <p:txBody>
          <a:bodyPr spcFirstLastPara="1" wrap="square" lIns="0" tIns="0" rIns="0" bIns="0" anchor="t" anchorCtr="0">
            <a:noAutofit/>
          </a:bodyPr>
          <a:lstStyle/>
          <a:p>
            <a:pPr marL="0" lvl="0" indent="457200" algn="just" rtl="0">
              <a:lnSpc>
                <a:spcPct val="115000"/>
              </a:lnSpc>
              <a:spcBef>
                <a:spcPts val="1200"/>
              </a:spcBef>
              <a:spcAft>
                <a:spcPts val="0"/>
              </a:spcAft>
              <a:buClr>
                <a:schemeClr val="dk1"/>
              </a:buClr>
              <a:buSzPts val="1100"/>
              <a:buFont typeface="Arial"/>
              <a:buNone/>
            </a:pPr>
            <a:r>
              <a:rPr lang="ru-RU" sz="1300">
                <a:solidFill>
                  <a:srgbClr val="2C2D30"/>
                </a:solidFill>
              </a:rPr>
              <a:t>По времени всё это делается достаточно быстро, только очень часто бывает так, что кто-то что-то забыл сказать или отправить, а это, в свою очередь, влияет на корректность исполнения поставленных задач со стороны заказчика. Пользователи мобильной игры стали часто жаловаться и писать негативные отзывы. Заказчик накладывает штрафы за кривой код, баги и различные другие ошибки, которые стали в последнее время очень серьёзно влиять на работу мобильной игры. Вам нужно срочно понять, что не так, и как исправить ситуацию.</a:t>
            </a:r>
            <a:endParaRPr sz="1300">
              <a:solidFill>
                <a:srgbClr val="2C2D30"/>
              </a:solidFill>
            </a:endParaRPr>
          </a:p>
          <a:p>
            <a:pPr marL="0" lvl="0" indent="0" algn="just" rtl="0">
              <a:lnSpc>
                <a:spcPct val="115000"/>
              </a:lnSpc>
              <a:spcBef>
                <a:spcPts val="1200"/>
              </a:spcBef>
              <a:spcAft>
                <a:spcPts val="1200"/>
              </a:spcAft>
              <a:buNone/>
            </a:pPr>
            <a:endParaRPr sz="1300">
              <a:solidFill>
                <a:srgbClr val="2C2D30"/>
              </a:solidFill>
            </a:endParaRPr>
          </a:p>
        </p:txBody>
      </p:sp>
      <p:pic>
        <p:nvPicPr>
          <p:cNvPr id="225" name="Google Shape;225;p40"/>
          <p:cNvPicPr preferRelativeResize="0"/>
          <p:nvPr/>
        </p:nvPicPr>
        <p:blipFill rotWithShape="1">
          <a:blip r:embed="rId3">
            <a:alphaModFix/>
          </a:blip>
          <a:srcRect/>
          <a:stretch/>
        </p:blipFill>
        <p:spPr>
          <a:xfrm>
            <a:off x="6995792" y="2665288"/>
            <a:ext cx="1870358" cy="1870324"/>
          </a:xfrm>
          <a:prstGeom prst="rect">
            <a:avLst/>
          </a:prstGeom>
          <a:noFill/>
          <a:ln>
            <a:noFill/>
          </a:ln>
        </p:spPr>
      </p:pic>
      <p:sp>
        <p:nvSpPr>
          <p:cNvPr id="226" name="Google Shape;226;p40"/>
          <p:cNvSpPr/>
          <p:nvPr/>
        </p:nvSpPr>
        <p:spPr>
          <a:xfrm>
            <a:off x="6497649" y="3130488"/>
            <a:ext cx="1469700" cy="504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ru-RU" sz="2600">
                <a:latin typeface="IBM Plex Sans"/>
                <a:ea typeface="IBM Plex Sans"/>
                <a:cs typeface="IBM Plex Sans"/>
                <a:sym typeface="IBM Plex Sans"/>
              </a:rPr>
              <a:t>15 </a:t>
            </a:r>
            <a:r>
              <a:rPr lang="ru-RU" sz="2600" b="0" i="0" u="none" strike="noStrike" cap="none">
                <a:solidFill>
                  <a:srgbClr val="000000"/>
                </a:solidFill>
                <a:latin typeface="IBM Plex Sans"/>
                <a:ea typeface="IBM Plex Sans"/>
                <a:cs typeface="IBM Plex Sans"/>
                <a:sym typeface="IBM Plex Sans"/>
              </a:rPr>
              <a:t>мин</a:t>
            </a:r>
            <a:endParaRPr sz="2600" b="0" i="0" u="none" strike="noStrike" cap="none">
              <a:solidFill>
                <a:srgbClr val="000000"/>
              </a:solidFill>
              <a:latin typeface="IBM Plex Sans"/>
              <a:ea typeface="IBM Plex Sans"/>
              <a:cs typeface="IBM Plex Sans"/>
              <a:sym typeface="IBM Plex Sans"/>
            </a:endParaRPr>
          </a:p>
        </p:txBody>
      </p:sp>
      <p:sp>
        <p:nvSpPr>
          <p:cNvPr id="227" name="Google Shape;227;p40"/>
          <p:cNvSpPr txBox="1"/>
          <p:nvPr/>
        </p:nvSpPr>
        <p:spPr>
          <a:xfrm>
            <a:off x="536400" y="2243850"/>
            <a:ext cx="5961300" cy="2841773"/>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Aft>
                <a:spcPts val="0"/>
              </a:spcAft>
              <a:buNone/>
            </a:pPr>
            <a:r>
              <a:rPr lang="ru-RU" sz="1300" b="1" dirty="0">
                <a:solidFill>
                  <a:srgbClr val="2C2D30"/>
                </a:solidFill>
                <a:latin typeface="IBM Plex Sans"/>
                <a:ea typeface="IBM Plex Sans"/>
                <a:cs typeface="IBM Plex Sans"/>
                <a:sym typeface="IBM Plex Sans"/>
              </a:rPr>
              <a:t>Задание</a:t>
            </a:r>
            <a:endParaRPr sz="1300" b="1" dirty="0">
              <a:solidFill>
                <a:srgbClr val="2C2D30"/>
              </a:solidFill>
              <a:latin typeface="IBM Plex Sans"/>
              <a:ea typeface="IBM Plex Sans"/>
              <a:cs typeface="IBM Plex Sans"/>
              <a:sym typeface="IBM Plex Sans"/>
            </a:endParaRPr>
          </a:p>
          <a:p>
            <a:pPr marL="457200" lvl="0" indent="-311150" algn="just" rtl="0">
              <a:lnSpc>
                <a:spcPct val="150000"/>
              </a:lnSpc>
              <a:spcBef>
                <a:spcPts val="1400"/>
              </a:spcBef>
              <a:spcAft>
                <a:spcPts val="0"/>
              </a:spcAft>
              <a:buClr>
                <a:srgbClr val="2C2D30"/>
              </a:buClr>
              <a:buSzPts val="1300"/>
              <a:buFont typeface="IBM Plex Sans"/>
              <a:buAutoNum type="arabicPeriod"/>
            </a:pPr>
            <a:r>
              <a:rPr lang="ru-RU" sz="1300" dirty="0">
                <a:solidFill>
                  <a:srgbClr val="2C2D30"/>
                </a:solidFill>
                <a:latin typeface="IBM Plex Sans"/>
                <a:ea typeface="IBM Plex Sans"/>
                <a:cs typeface="IBM Plex Sans"/>
                <a:sym typeface="IBM Plex Sans"/>
              </a:rPr>
              <a:t>Нарисуйте VSM-карту с отражением информационного, производственного потока и </a:t>
            </a:r>
            <a:r>
              <a:rPr lang="ru-RU" sz="1300" dirty="0" err="1">
                <a:solidFill>
                  <a:srgbClr val="2C2D30"/>
                </a:solidFill>
                <a:latin typeface="IBM Plex Sans"/>
                <a:ea typeface="IBM Plex Sans"/>
                <a:cs typeface="IBM Plex Sans"/>
                <a:sym typeface="IBM Plex Sans"/>
              </a:rPr>
              <a:t>Timeline</a:t>
            </a:r>
            <a:r>
              <a:rPr lang="ru-RU" sz="1300" dirty="0">
                <a:solidFill>
                  <a:srgbClr val="2C2D30"/>
                </a:solidFill>
                <a:latin typeface="IBM Plex Sans"/>
                <a:ea typeface="IBM Plex Sans"/>
                <a:cs typeface="IBM Plex Sans"/>
                <a:sym typeface="IBM Plex Sans"/>
              </a:rPr>
              <a:t> всех описанных процессов.</a:t>
            </a:r>
            <a:endParaRPr sz="1300" dirty="0">
              <a:solidFill>
                <a:srgbClr val="2C2D30"/>
              </a:solidFill>
              <a:latin typeface="IBM Plex Sans"/>
              <a:ea typeface="IBM Plex Sans"/>
              <a:cs typeface="IBM Plex Sans"/>
              <a:sym typeface="IBM Plex Sans"/>
            </a:endParaRPr>
          </a:p>
          <a:p>
            <a:pPr marL="457200" lvl="0" indent="-311150" algn="just" rtl="0">
              <a:lnSpc>
                <a:spcPct val="150000"/>
              </a:lnSpc>
              <a:spcBef>
                <a:spcPts val="0"/>
              </a:spcBef>
              <a:spcAft>
                <a:spcPts val="0"/>
              </a:spcAft>
              <a:buClr>
                <a:srgbClr val="2C2D30"/>
              </a:buClr>
              <a:buSzPts val="1300"/>
              <a:buFont typeface="IBM Plex Sans"/>
              <a:buAutoNum type="arabicPeriod"/>
            </a:pPr>
            <a:r>
              <a:rPr lang="ru-RU" sz="1300" dirty="0">
                <a:solidFill>
                  <a:srgbClr val="2C2D30"/>
                </a:solidFill>
                <a:latin typeface="IBM Plex Sans"/>
                <a:ea typeface="IBM Plex Sans"/>
                <a:cs typeface="IBM Plex Sans"/>
                <a:sym typeface="IBM Plex Sans"/>
              </a:rPr>
              <a:t>Найдите потери и классифицируйте их в соответствии с изученным на лекции материалом.</a:t>
            </a:r>
            <a:endParaRPr sz="1300" dirty="0">
              <a:solidFill>
                <a:srgbClr val="2C2D30"/>
              </a:solidFill>
              <a:latin typeface="IBM Plex Sans"/>
              <a:ea typeface="IBM Plex Sans"/>
              <a:cs typeface="IBM Plex Sans"/>
              <a:sym typeface="IBM Plex Sans"/>
            </a:endParaRPr>
          </a:p>
          <a:p>
            <a:pPr marL="457200" lvl="0" indent="-311150" algn="just" rtl="0">
              <a:lnSpc>
                <a:spcPct val="150000"/>
              </a:lnSpc>
              <a:spcBef>
                <a:spcPts val="0"/>
              </a:spcBef>
              <a:spcAft>
                <a:spcPts val="0"/>
              </a:spcAft>
              <a:buClr>
                <a:srgbClr val="2C2D30"/>
              </a:buClr>
              <a:buSzPts val="1300"/>
              <a:buFont typeface="IBM Plex Sans"/>
              <a:buAutoNum type="arabicPeriod"/>
            </a:pPr>
            <a:r>
              <a:rPr lang="ru-RU" sz="1300" dirty="0">
                <a:solidFill>
                  <a:srgbClr val="2C2D30"/>
                </a:solidFill>
                <a:latin typeface="IBM Plex Sans"/>
                <a:ea typeface="IBM Plex Sans"/>
                <a:cs typeface="IBM Plex Sans"/>
                <a:sym typeface="IBM Plex Sans"/>
              </a:rPr>
              <a:t>Дайте предложения, как исключить эти потери.</a:t>
            </a:r>
            <a:endParaRPr sz="1300" dirty="0">
              <a:solidFill>
                <a:srgbClr val="2C2D30"/>
              </a:solidFill>
              <a:latin typeface="IBM Plex Sans"/>
              <a:ea typeface="IBM Plex Sans"/>
              <a:cs typeface="IBM Plex Sans"/>
              <a:sym typeface="IBM Plex Sans"/>
            </a:endParaRPr>
          </a:p>
          <a:p>
            <a:pPr marL="457200" lvl="0" indent="-311150" algn="just" rtl="0">
              <a:lnSpc>
                <a:spcPct val="150000"/>
              </a:lnSpc>
              <a:spcBef>
                <a:spcPts val="0"/>
              </a:spcBef>
              <a:spcAft>
                <a:spcPts val="0"/>
              </a:spcAft>
              <a:buClr>
                <a:srgbClr val="2C2D30"/>
              </a:buClr>
              <a:buSzPts val="1300"/>
              <a:buFont typeface="IBM Plex Sans"/>
              <a:buAutoNum type="arabicPeriod"/>
            </a:pPr>
            <a:r>
              <a:rPr lang="ru-RU" sz="1300" dirty="0">
                <a:solidFill>
                  <a:srgbClr val="2C2D30"/>
                </a:solidFill>
                <a:latin typeface="IBM Plex Sans"/>
                <a:ea typeface="IBM Plex Sans"/>
                <a:cs typeface="IBM Plex Sans"/>
                <a:sym typeface="IBM Plex Sans"/>
              </a:rPr>
              <a:t>Нарисуйте новую VSM-карту процессов в соответствии с вашими предложениями.</a:t>
            </a:r>
            <a:endParaRPr sz="1300" dirty="0">
              <a:solidFill>
                <a:srgbClr val="2C2D30"/>
              </a:solidFill>
              <a:latin typeface="IBM Plex Sans"/>
              <a:ea typeface="IBM Plex Sans"/>
              <a:cs typeface="IBM Plex Sans"/>
              <a:sym typeface="IBM Plex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a:spLocks noGrp="1"/>
          </p:cNvSpPr>
          <p:nvPr>
            <p:ph type="title"/>
          </p:nvPr>
        </p:nvSpPr>
        <p:spPr>
          <a:xfrm>
            <a:off x="536400" y="222525"/>
            <a:ext cx="806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a:t>Кейс 2. Общее обсуждение</a:t>
            </a:r>
            <a:endParaRPr/>
          </a:p>
        </p:txBody>
      </p:sp>
      <p:pic>
        <p:nvPicPr>
          <p:cNvPr id="234" name="Google Shape;234;p41"/>
          <p:cNvPicPr preferRelativeResize="0"/>
          <p:nvPr/>
        </p:nvPicPr>
        <p:blipFill rotWithShape="1">
          <a:blip r:embed="rId3">
            <a:alphaModFix/>
          </a:blip>
          <a:srcRect/>
          <a:stretch/>
        </p:blipFill>
        <p:spPr>
          <a:xfrm>
            <a:off x="6995792" y="2665288"/>
            <a:ext cx="1870358" cy="1870324"/>
          </a:xfrm>
          <a:prstGeom prst="rect">
            <a:avLst/>
          </a:prstGeom>
          <a:noFill/>
          <a:ln>
            <a:noFill/>
          </a:ln>
        </p:spPr>
      </p:pic>
      <p:sp>
        <p:nvSpPr>
          <p:cNvPr id="235" name="Google Shape;235;p41"/>
          <p:cNvSpPr/>
          <p:nvPr/>
        </p:nvSpPr>
        <p:spPr>
          <a:xfrm>
            <a:off x="6497649" y="3130488"/>
            <a:ext cx="1469700" cy="504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ru-RU" sz="2600">
                <a:latin typeface="IBM Plex Sans"/>
                <a:ea typeface="IBM Plex Sans"/>
                <a:cs typeface="IBM Plex Sans"/>
                <a:sym typeface="IBM Plex Sans"/>
              </a:rPr>
              <a:t>10 </a:t>
            </a:r>
            <a:r>
              <a:rPr lang="ru-RU" sz="2600" b="0" i="0" u="none" strike="noStrike" cap="none">
                <a:solidFill>
                  <a:srgbClr val="000000"/>
                </a:solidFill>
                <a:latin typeface="IBM Plex Sans"/>
                <a:ea typeface="IBM Plex Sans"/>
                <a:cs typeface="IBM Plex Sans"/>
                <a:sym typeface="IBM Plex Sans"/>
              </a:rPr>
              <a:t>мин</a:t>
            </a:r>
            <a:endParaRPr sz="2600" b="0" i="0" u="none" strike="noStrike" cap="none">
              <a:solidFill>
                <a:srgbClr val="000000"/>
              </a:solidFill>
              <a:latin typeface="IBM Plex Sans"/>
              <a:ea typeface="IBM Plex Sans"/>
              <a:cs typeface="IBM Plex Sans"/>
              <a:sym typeface="IBM Plex Sans"/>
            </a:endParaRPr>
          </a:p>
        </p:txBody>
      </p:sp>
      <p:sp>
        <p:nvSpPr>
          <p:cNvPr id="236" name="Google Shape;236;p41"/>
          <p:cNvSpPr txBox="1"/>
          <p:nvPr/>
        </p:nvSpPr>
        <p:spPr>
          <a:xfrm>
            <a:off x="536400" y="1112473"/>
            <a:ext cx="5961300" cy="2665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400"/>
              </a:spcBef>
              <a:spcAft>
                <a:spcPts val="0"/>
              </a:spcAft>
              <a:buNone/>
            </a:pPr>
            <a:r>
              <a:rPr lang="ru-RU" sz="1300" b="1" dirty="0">
                <a:solidFill>
                  <a:srgbClr val="2C2D30"/>
                </a:solidFill>
                <a:latin typeface="IBM Plex Sans"/>
                <a:ea typeface="IBM Plex Sans"/>
                <a:cs typeface="IBM Plex Sans"/>
                <a:sym typeface="IBM Plex Sans"/>
              </a:rPr>
              <a:t>Задание</a:t>
            </a:r>
            <a:endParaRPr sz="1300" b="1" dirty="0">
              <a:solidFill>
                <a:srgbClr val="2C2D30"/>
              </a:solidFill>
              <a:latin typeface="IBM Plex Sans"/>
              <a:ea typeface="IBM Plex Sans"/>
              <a:cs typeface="IBM Plex Sans"/>
              <a:sym typeface="IBM Plex Sans"/>
            </a:endParaRPr>
          </a:p>
          <a:p>
            <a:pPr marL="457200" lvl="0" indent="-311150" algn="just" rtl="0">
              <a:lnSpc>
                <a:spcPct val="150000"/>
              </a:lnSpc>
              <a:spcBef>
                <a:spcPts val="1400"/>
              </a:spcBef>
              <a:spcAft>
                <a:spcPts val="0"/>
              </a:spcAft>
              <a:buClr>
                <a:srgbClr val="2C2D30"/>
              </a:buClr>
              <a:buSzPts val="1300"/>
              <a:buFont typeface="IBM Plex Sans"/>
              <a:buAutoNum type="arabicPeriod"/>
            </a:pPr>
            <a:r>
              <a:rPr lang="ru-RU" sz="1300" dirty="0">
                <a:solidFill>
                  <a:srgbClr val="2C2D30"/>
                </a:solidFill>
                <a:latin typeface="IBM Plex Sans"/>
                <a:ea typeface="IBM Plex Sans"/>
                <a:cs typeface="IBM Plex Sans"/>
                <a:sym typeface="IBM Plex Sans"/>
              </a:rPr>
              <a:t>Нарисуйте VSM-карту с отражением информационного, производственного потока и </a:t>
            </a:r>
            <a:r>
              <a:rPr lang="ru-RU" sz="1300" dirty="0" err="1">
                <a:solidFill>
                  <a:srgbClr val="2C2D30"/>
                </a:solidFill>
                <a:latin typeface="IBM Plex Sans"/>
                <a:ea typeface="IBM Plex Sans"/>
                <a:cs typeface="IBM Plex Sans"/>
                <a:sym typeface="IBM Plex Sans"/>
              </a:rPr>
              <a:t>Timeline</a:t>
            </a:r>
            <a:r>
              <a:rPr lang="ru-RU" sz="1300" dirty="0">
                <a:solidFill>
                  <a:srgbClr val="2C2D30"/>
                </a:solidFill>
                <a:latin typeface="IBM Plex Sans"/>
                <a:ea typeface="IBM Plex Sans"/>
                <a:cs typeface="IBM Plex Sans"/>
                <a:sym typeface="IBM Plex Sans"/>
              </a:rPr>
              <a:t> всех описанных процессов.</a:t>
            </a:r>
            <a:endParaRPr sz="1300" dirty="0">
              <a:solidFill>
                <a:srgbClr val="2C2D30"/>
              </a:solidFill>
              <a:latin typeface="IBM Plex Sans"/>
              <a:ea typeface="IBM Plex Sans"/>
              <a:cs typeface="IBM Plex Sans"/>
              <a:sym typeface="IBM Plex Sans"/>
            </a:endParaRPr>
          </a:p>
          <a:p>
            <a:pPr marL="457200" lvl="0" indent="-311150" algn="just" rtl="0">
              <a:lnSpc>
                <a:spcPct val="150000"/>
              </a:lnSpc>
              <a:spcBef>
                <a:spcPts val="0"/>
              </a:spcBef>
              <a:spcAft>
                <a:spcPts val="0"/>
              </a:spcAft>
              <a:buClr>
                <a:srgbClr val="2C2D30"/>
              </a:buClr>
              <a:buSzPts val="1300"/>
              <a:buFont typeface="IBM Plex Sans"/>
              <a:buAutoNum type="arabicPeriod"/>
            </a:pPr>
            <a:r>
              <a:rPr lang="ru-RU" sz="1300" dirty="0">
                <a:solidFill>
                  <a:srgbClr val="2C2D30"/>
                </a:solidFill>
                <a:latin typeface="IBM Plex Sans"/>
                <a:ea typeface="IBM Plex Sans"/>
                <a:cs typeface="IBM Plex Sans"/>
                <a:sym typeface="IBM Plex Sans"/>
              </a:rPr>
              <a:t>Найдите потери и классифицируйте их в соответствии с изученным на лекции материалом.</a:t>
            </a:r>
            <a:endParaRPr sz="1300" dirty="0">
              <a:solidFill>
                <a:srgbClr val="2C2D30"/>
              </a:solidFill>
              <a:latin typeface="IBM Plex Sans"/>
              <a:ea typeface="IBM Plex Sans"/>
              <a:cs typeface="IBM Plex Sans"/>
              <a:sym typeface="IBM Plex Sans"/>
            </a:endParaRPr>
          </a:p>
          <a:p>
            <a:pPr marL="457200" lvl="0" indent="-311150" algn="just" rtl="0">
              <a:lnSpc>
                <a:spcPct val="150000"/>
              </a:lnSpc>
              <a:spcBef>
                <a:spcPts val="0"/>
              </a:spcBef>
              <a:spcAft>
                <a:spcPts val="0"/>
              </a:spcAft>
              <a:buClr>
                <a:srgbClr val="2C2D30"/>
              </a:buClr>
              <a:buSzPts val="1300"/>
              <a:buFont typeface="IBM Plex Sans"/>
              <a:buAutoNum type="arabicPeriod"/>
            </a:pPr>
            <a:r>
              <a:rPr lang="ru-RU" sz="1300" dirty="0">
                <a:solidFill>
                  <a:srgbClr val="2C2D30"/>
                </a:solidFill>
                <a:latin typeface="IBM Plex Sans"/>
                <a:ea typeface="IBM Plex Sans"/>
                <a:cs typeface="IBM Plex Sans"/>
                <a:sym typeface="IBM Plex Sans"/>
              </a:rPr>
              <a:t>Дайте предложения, как исключить эти потери.</a:t>
            </a:r>
            <a:endParaRPr sz="1300" dirty="0">
              <a:solidFill>
                <a:srgbClr val="2C2D30"/>
              </a:solidFill>
              <a:latin typeface="IBM Plex Sans"/>
              <a:ea typeface="IBM Plex Sans"/>
              <a:cs typeface="IBM Plex Sans"/>
              <a:sym typeface="IBM Plex Sans"/>
            </a:endParaRPr>
          </a:p>
          <a:p>
            <a:pPr marL="457200" lvl="0" indent="-311150" algn="just" rtl="0">
              <a:lnSpc>
                <a:spcPct val="150000"/>
              </a:lnSpc>
              <a:spcBef>
                <a:spcPts val="0"/>
              </a:spcBef>
              <a:spcAft>
                <a:spcPts val="0"/>
              </a:spcAft>
              <a:buClr>
                <a:srgbClr val="2C2D30"/>
              </a:buClr>
              <a:buSzPts val="1300"/>
              <a:buFont typeface="IBM Plex Sans"/>
              <a:buAutoNum type="arabicPeriod"/>
            </a:pPr>
            <a:r>
              <a:rPr lang="ru-RU" sz="1300" dirty="0">
                <a:solidFill>
                  <a:srgbClr val="2C2D30"/>
                </a:solidFill>
                <a:latin typeface="IBM Plex Sans"/>
                <a:ea typeface="IBM Plex Sans"/>
                <a:cs typeface="IBM Plex Sans"/>
                <a:sym typeface="IBM Plex Sans"/>
              </a:rPr>
              <a:t>Нарисуйте новую VSM-карту процессов в соответствии с вашими предложениями.</a:t>
            </a:r>
            <a:endParaRPr sz="1300" dirty="0">
              <a:solidFill>
                <a:srgbClr val="2C2D30"/>
              </a:solidFill>
              <a:latin typeface="IBM Plex Sans"/>
              <a:ea typeface="IBM Plex Sans"/>
              <a:cs typeface="IBM Plex Sans"/>
              <a:sym typeface="IBM Plex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536400" y="360375"/>
            <a:ext cx="806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dirty="0"/>
              <a:t>Дополнительный кейс. Работа в группах</a:t>
            </a:r>
            <a:endParaRPr dirty="0"/>
          </a:p>
        </p:txBody>
      </p:sp>
      <p:sp>
        <p:nvSpPr>
          <p:cNvPr id="218" name="Google Shape;218;p39"/>
          <p:cNvSpPr txBox="1">
            <a:spLocks noGrp="1"/>
          </p:cNvSpPr>
          <p:nvPr>
            <p:ph type="subTitle" idx="2"/>
          </p:nvPr>
        </p:nvSpPr>
        <p:spPr>
          <a:xfrm>
            <a:off x="536400" y="833600"/>
            <a:ext cx="8064000" cy="3990000"/>
          </a:xfrm>
          <a:prstGeom prst="rect">
            <a:avLst/>
          </a:prstGeom>
        </p:spPr>
        <p:txBody>
          <a:bodyPr spcFirstLastPara="1" wrap="square" lIns="0" tIns="0" rIns="0" bIns="0" anchor="t" anchorCtr="0">
            <a:noAutofit/>
          </a:bodyPr>
          <a:lstStyle/>
          <a:p>
            <a:pPr marL="0" lvl="0" indent="457200" algn="just" rtl="0">
              <a:lnSpc>
                <a:spcPct val="115000"/>
              </a:lnSpc>
              <a:spcBef>
                <a:spcPts val="1200"/>
              </a:spcBef>
              <a:spcAft>
                <a:spcPts val="0"/>
              </a:spcAft>
              <a:buNone/>
            </a:pPr>
            <a:r>
              <a:rPr lang="ru-RU" dirty="0">
                <a:solidFill>
                  <a:srgbClr val="2C2D30"/>
                </a:solidFill>
              </a:rPr>
              <a:t>Вы работаете над проектом по разработке сайта для автосервиса. Заказчик представляет, каким должен получиться продукт и уже написал техническое задание. Тем не менее, заказчик постоянно на связи и вносит какие-то новые дополнения и изменения в техническое задание. Пока заказчик не утвердит финальное техническое задание, Вы не можете приступить к разработке, а время идёт. Заказчик просит весь процесс разработки детально документировать. На вопрос «зачем?» он ответить не смог, но попросил всё же исполнить своё пожелание. Вы приступили к разработке сайта. В процессе разработки заказчик часто меняет ответственного специалиста, который коммуницирует с вашей командой по вопросам разработки, что, порой, существенно тормозит различные процессы согласования.</a:t>
            </a:r>
          </a:p>
          <a:p>
            <a:pPr marL="0" lvl="0" indent="457200" algn="just" rtl="0">
              <a:lnSpc>
                <a:spcPct val="115000"/>
              </a:lnSpc>
              <a:spcBef>
                <a:spcPts val="1200"/>
              </a:spcBef>
              <a:spcAft>
                <a:spcPts val="0"/>
              </a:spcAft>
              <a:buNone/>
            </a:pPr>
            <a:r>
              <a:rPr lang="ru-RU" dirty="0">
                <a:solidFill>
                  <a:srgbClr val="2C2D30"/>
                </a:solidFill>
              </a:rPr>
              <a:t>В итоге происходит серьёзная задержка на проекте, информация доходит до генерального директора автосервиса, он не доволен процессом разработки и вызывает Вашу команду для выяснения причин. Он хочет разобраться, в чём проблема и почему разработка достаточно простого сайта так долго длится, услышав точку зрения своих подчинённых.</a:t>
            </a:r>
          </a:p>
        </p:txBody>
      </p:sp>
    </p:spTree>
    <p:extLst>
      <p:ext uri="{BB962C8B-B14F-4D97-AF65-F5344CB8AC3E}">
        <p14:creationId xmlns:p14="http://schemas.microsoft.com/office/powerpoint/2010/main" val="115751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0"/>
          <p:cNvSpPr txBox="1">
            <a:spLocks noGrp="1"/>
          </p:cNvSpPr>
          <p:nvPr>
            <p:ph type="title"/>
          </p:nvPr>
        </p:nvSpPr>
        <p:spPr>
          <a:xfrm>
            <a:off x="536400" y="222525"/>
            <a:ext cx="806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dirty="0"/>
              <a:t>Дополнительный кейс. Работа в группах</a:t>
            </a:r>
            <a:endParaRPr dirty="0"/>
          </a:p>
        </p:txBody>
      </p:sp>
      <p:pic>
        <p:nvPicPr>
          <p:cNvPr id="225" name="Google Shape;225;p40"/>
          <p:cNvPicPr preferRelativeResize="0"/>
          <p:nvPr/>
        </p:nvPicPr>
        <p:blipFill rotWithShape="1">
          <a:blip r:embed="rId3">
            <a:alphaModFix/>
          </a:blip>
          <a:srcRect/>
          <a:stretch/>
        </p:blipFill>
        <p:spPr>
          <a:xfrm>
            <a:off x="6995792" y="2665288"/>
            <a:ext cx="1870358" cy="1870324"/>
          </a:xfrm>
          <a:prstGeom prst="rect">
            <a:avLst/>
          </a:prstGeom>
          <a:noFill/>
          <a:ln>
            <a:noFill/>
          </a:ln>
        </p:spPr>
      </p:pic>
      <p:sp>
        <p:nvSpPr>
          <p:cNvPr id="226" name="Google Shape;226;p40"/>
          <p:cNvSpPr/>
          <p:nvPr/>
        </p:nvSpPr>
        <p:spPr>
          <a:xfrm>
            <a:off x="6497649" y="3130488"/>
            <a:ext cx="1469700" cy="504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ru-RU" sz="2600">
                <a:latin typeface="IBM Plex Sans"/>
                <a:ea typeface="IBM Plex Sans"/>
                <a:cs typeface="IBM Plex Sans"/>
                <a:sym typeface="IBM Plex Sans"/>
              </a:rPr>
              <a:t>15 </a:t>
            </a:r>
            <a:r>
              <a:rPr lang="ru-RU" sz="2600" b="0" i="0" u="none" strike="noStrike" cap="none">
                <a:solidFill>
                  <a:srgbClr val="000000"/>
                </a:solidFill>
                <a:latin typeface="IBM Plex Sans"/>
                <a:ea typeface="IBM Plex Sans"/>
                <a:cs typeface="IBM Plex Sans"/>
                <a:sym typeface="IBM Plex Sans"/>
              </a:rPr>
              <a:t>мин</a:t>
            </a:r>
            <a:endParaRPr sz="2600" b="0" i="0" u="none" strike="noStrike" cap="none">
              <a:solidFill>
                <a:srgbClr val="000000"/>
              </a:solidFill>
              <a:latin typeface="IBM Plex Sans"/>
              <a:ea typeface="IBM Plex Sans"/>
              <a:cs typeface="IBM Plex Sans"/>
              <a:sym typeface="IBM Plex Sans"/>
            </a:endParaRPr>
          </a:p>
        </p:txBody>
      </p:sp>
      <p:sp>
        <p:nvSpPr>
          <p:cNvPr id="227" name="Google Shape;227;p40"/>
          <p:cNvSpPr txBox="1"/>
          <p:nvPr/>
        </p:nvSpPr>
        <p:spPr>
          <a:xfrm>
            <a:off x="536349" y="1306202"/>
            <a:ext cx="5961300" cy="1864583"/>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Aft>
                <a:spcPts val="0"/>
              </a:spcAft>
              <a:buNone/>
            </a:pPr>
            <a:r>
              <a:rPr lang="ru-RU" sz="1300" b="1" dirty="0">
                <a:solidFill>
                  <a:srgbClr val="2C2D30"/>
                </a:solidFill>
                <a:latin typeface="IBM Plex Sans"/>
                <a:ea typeface="IBM Plex Sans"/>
                <a:cs typeface="IBM Plex Sans"/>
                <a:sym typeface="IBM Plex Sans"/>
              </a:rPr>
              <a:t>Задание</a:t>
            </a:r>
          </a:p>
          <a:p>
            <a:pPr marL="146050" lvl="0" algn="just" rtl="0">
              <a:lnSpc>
                <a:spcPct val="150000"/>
              </a:lnSpc>
              <a:spcBef>
                <a:spcPts val="1400"/>
              </a:spcBef>
              <a:spcAft>
                <a:spcPts val="0"/>
              </a:spcAft>
              <a:buClr>
                <a:srgbClr val="2C2D30"/>
              </a:buClr>
              <a:buSzPts val="1300"/>
            </a:pPr>
            <a:r>
              <a:rPr lang="ru-RU" sz="1300" dirty="0">
                <a:solidFill>
                  <a:srgbClr val="2C2D30"/>
                </a:solidFill>
                <a:latin typeface="IBM Plex Sans"/>
                <a:ea typeface="IBM Plex Sans"/>
                <a:cs typeface="IBM Plex Sans"/>
                <a:sym typeface="IBM Plex Sans"/>
              </a:rPr>
              <a:t>На встрече с генеральным директором автосервиса Вам необходимо сформулировать, какие виды потерь у вас присутствуют в настоящее время на проекте и как от них можно избавиться, возможно применив одну из гибких методологий или фреймворков.</a:t>
            </a:r>
          </a:p>
        </p:txBody>
      </p:sp>
    </p:spTree>
    <p:extLst>
      <p:ext uri="{BB962C8B-B14F-4D97-AF65-F5344CB8AC3E}">
        <p14:creationId xmlns:p14="http://schemas.microsoft.com/office/powerpoint/2010/main" val="3411191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a:spLocks noGrp="1"/>
          </p:cNvSpPr>
          <p:nvPr>
            <p:ph type="title"/>
          </p:nvPr>
        </p:nvSpPr>
        <p:spPr>
          <a:xfrm>
            <a:off x="536400" y="222525"/>
            <a:ext cx="806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dirty="0"/>
              <a:t>Дополнительный кейс. Общее обсуждение</a:t>
            </a:r>
            <a:endParaRPr dirty="0"/>
          </a:p>
        </p:txBody>
      </p:sp>
      <p:pic>
        <p:nvPicPr>
          <p:cNvPr id="234" name="Google Shape;234;p41"/>
          <p:cNvPicPr preferRelativeResize="0"/>
          <p:nvPr/>
        </p:nvPicPr>
        <p:blipFill rotWithShape="1">
          <a:blip r:embed="rId3">
            <a:alphaModFix/>
          </a:blip>
          <a:srcRect/>
          <a:stretch/>
        </p:blipFill>
        <p:spPr>
          <a:xfrm>
            <a:off x="6995792" y="2665288"/>
            <a:ext cx="1870358" cy="1870324"/>
          </a:xfrm>
          <a:prstGeom prst="rect">
            <a:avLst/>
          </a:prstGeom>
          <a:noFill/>
          <a:ln>
            <a:noFill/>
          </a:ln>
        </p:spPr>
      </p:pic>
      <p:sp>
        <p:nvSpPr>
          <p:cNvPr id="235" name="Google Shape;235;p41"/>
          <p:cNvSpPr/>
          <p:nvPr/>
        </p:nvSpPr>
        <p:spPr>
          <a:xfrm>
            <a:off x="6497649" y="3130488"/>
            <a:ext cx="1469700" cy="504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ru-RU" sz="2600">
                <a:latin typeface="IBM Plex Sans"/>
                <a:ea typeface="IBM Plex Sans"/>
                <a:cs typeface="IBM Plex Sans"/>
                <a:sym typeface="IBM Plex Sans"/>
              </a:rPr>
              <a:t>10 </a:t>
            </a:r>
            <a:r>
              <a:rPr lang="ru-RU" sz="2600" b="0" i="0" u="none" strike="noStrike" cap="none">
                <a:solidFill>
                  <a:srgbClr val="000000"/>
                </a:solidFill>
                <a:latin typeface="IBM Plex Sans"/>
                <a:ea typeface="IBM Plex Sans"/>
                <a:cs typeface="IBM Plex Sans"/>
                <a:sym typeface="IBM Plex Sans"/>
              </a:rPr>
              <a:t>мин</a:t>
            </a:r>
            <a:endParaRPr sz="2600" b="0" i="0" u="none" strike="noStrike" cap="none">
              <a:solidFill>
                <a:srgbClr val="000000"/>
              </a:solidFill>
              <a:latin typeface="IBM Plex Sans"/>
              <a:ea typeface="IBM Plex Sans"/>
              <a:cs typeface="IBM Plex Sans"/>
              <a:sym typeface="IBM Plex Sans"/>
            </a:endParaRPr>
          </a:p>
        </p:txBody>
      </p:sp>
      <p:sp>
        <p:nvSpPr>
          <p:cNvPr id="236" name="Google Shape;236;p41"/>
          <p:cNvSpPr txBox="1"/>
          <p:nvPr/>
        </p:nvSpPr>
        <p:spPr>
          <a:xfrm>
            <a:off x="536400" y="1112473"/>
            <a:ext cx="5961300" cy="204411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400"/>
              </a:spcBef>
              <a:spcAft>
                <a:spcPts val="0"/>
              </a:spcAft>
              <a:buNone/>
            </a:pPr>
            <a:r>
              <a:rPr lang="ru-RU" sz="1300" b="1" dirty="0">
                <a:solidFill>
                  <a:srgbClr val="2C2D30"/>
                </a:solidFill>
                <a:latin typeface="IBM Plex Sans"/>
                <a:ea typeface="IBM Plex Sans"/>
                <a:cs typeface="IBM Plex Sans"/>
                <a:sym typeface="IBM Plex Sans"/>
              </a:rPr>
              <a:t>Задание</a:t>
            </a:r>
            <a:endParaRPr sz="1300" b="1" dirty="0">
              <a:solidFill>
                <a:srgbClr val="2C2D30"/>
              </a:solidFill>
              <a:latin typeface="IBM Plex Sans"/>
              <a:ea typeface="IBM Plex Sans"/>
              <a:cs typeface="IBM Plex Sans"/>
              <a:sym typeface="IBM Plex Sans"/>
            </a:endParaRPr>
          </a:p>
          <a:p>
            <a:pPr marL="146050" lvl="0" algn="just" rtl="0">
              <a:lnSpc>
                <a:spcPct val="150000"/>
              </a:lnSpc>
              <a:spcBef>
                <a:spcPts val="1400"/>
              </a:spcBef>
              <a:spcAft>
                <a:spcPts val="0"/>
              </a:spcAft>
              <a:buClr>
                <a:srgbClr val="2C2D30"/>
              </a:buClr>
              <a:buSzPts val="1300"/>
            </a:pPr>
            <a:r>
              <a:rPr lang="ru-RU" sz="1300" dirty="0">
                <a:solidFill>
                  <a:srgbClr val="2C2D30"/>
                </a:solidFill>
                <a:latin typeface="IBM Plex Sans"/>
                <a:ea typeface="IBM Plex Sans"/>
                <a:cs typeface="IBM Plex Sans"/>
                <a:sym typeface="IBM Plex Sans"/>
              </a:rPr>
              <a:t>На встрече с генеральным директором автосервиса Вам необходимо сформулировать, какие виды потерь у вас присутствуют в настоящее время на проекте и как от них можно избавиться, возможно применив одну из гибких методологий или фреймворков.</a:t>
            </a:r>
          </a:p>
        </p:txBody>
      </p:sp>
    </p:spTree>
    <p:extLst>
      <p:ext uri="{BB962C8B-B14F-4D97-AF65-F5344CB8AC3E}">
        <p14:creationId xmlns:p14="http://schemas.microsoft.com/office/powerpoint/2010/main" val="1356447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2"/>
          <p:cNvSpPr txBox="1">
            <a:spLocks noGrp="1"/>
          </p:cNvSpPr>
          <p:nvPr>
            <p:ph type="title"/>
          </p:nvPr>
        </p:nvSpPr>
        <p:spPr>
          <a:xfrm>
            <a:off x="483439" y="1487209"/>
            <a:ext cx="3909600" cy="1797900"/>
          </a:xfrm>
          <a:prstGeom prst="rect">
            <a:avLst/>
          </a:prstGeom>
          <a:noFill/>
          <a:ln>
            <a:noFill/>
          </a:ln>
        </p:spPr>
        <p:txBody>
          <a:bodyPr spcFirstLastPara="1" wrap="square" lIns="0" tIns="91425" rIns="91425" bIns="91425" anchor="b" anchorCtr="0">
            <a:noAutofit/>
          </a:bodyPr>
          <a:lstStyle/>
          <a:p>
            <a:pPr marL="0" lvl="0" indent="0" algn="l" rtl="0">
              <a:lnSpc>
                <a:spcPct val="100000"/>
              </a:lnSpc>
              <a:spcBef>
                <a:spcPts val="0"/>
              </a:spcBef>
              <a:spcAft>
                <a:spcPts val="0"/>
              </a:spcAft>
              <a:buSzPts val="4400"/>
              <a:buFont typeface="IBM Plex Sans SemiBold"/>
              <a:buNone/>
            </a:pPr>
            <a:r>
              <a:rPr lang="ru-RU"/>
              <a:t>Quiz!</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4"/>
          <p:cNvSpPr txBox="1">
            <a:spLocks noGrp="1"/>
          </p:cNvSpPr>
          <p:nvPr>
            <p:ph type="title"/>
          </p:nvPr>
        </p:nvSpPr>
        <p:spPr>
          <a:xfrm>
            <a:off x="540000" y="1836000"/>
            <a:ext cx="8064000" cy="1797900"/>
          </a:xfrm>
          <a:prstGeom prst="rect">
            <a:avLst/>
          </a:prstGeom>
          <a:noFill/>
          <a:ln>
            <a:noFill/>
          </a:ln>
        </p:spPr>
        <p:txBody>
          <a:bodyPr spcFirstLastPara="1" wrap="square" lIns="0" tIns="91425" rIns="91425" bIns="91425" anchor="b" anchorCtr="0">
            <a:noAutofit/>
          </a:bodyPr>
          <a:lstStyle/>
          <a:p>
            <a:pPr marL="0" lvl="0" indent="0" algn="l" rtl="0">
              <a:lnSpc>
                <a:spcPct val="100000"/>
              </a:lnSpc>
              <a:spcBef>
                <a:spcPts val="0"/>
              </a:spcBef>
              <a:spcAft>
                <a:spcPts val="0"/>
              </a:spcAft>
              <a:buSzPts val="4400"/>
              <a:buNone/>
            </a:pPr>
            <a:r>
              <a:rPr lang="ru-RU"/>
              <a:t>Ваши вопросы?</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5"/>
          <p:cNvSpPr/>
          <p:nvPr/>
        </p:nvSpPr>
        <p:spPr>
          <a:xfrm>
            <a:off x="0" y="0"/>
            <a:ext cx="9144000" cy="400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ru-RU" sz="1700" b="1">
                <a:solidFill>
                  <a:schemeClr val="lt1"/>
                </a:solidFill>
                <a:latin typeface="IBM Plex Sans"/>
                <a:ea typeface="IBM Plex Sans"/>
                <a:cs typeface="IBM Plex Sans"/>
                <a:sym typeface="IBM Plex Sans"/>
              </a:rPr>
              <a:t>Д</a:t>
            </a:r>
            <a:r>
              <a:rPr lang="ru-RU" sz="1700" b="1" i="0" u="none" strike="noStrike" cap="none">
                <a:solidFill>
                  <a:schemeClr val="lt1"/>
                </a:solidFill>
                <a:latin typeface="IBM Plex Sans"/>
                <a:ea typeface="IBM Plex Sans"/>
                <a:cs typeface="IBM Plex Sans"/>
                <a:sym typeface="IBM Plex Sans"/>
              </a:rPr>
              <a:t>омашнее задание</a:t>
            </a:r>
            <a:endParaRPr sz="1700" b="1" i="0" u="none" strike="noStrike" cap="none">
              <a:solidFill>
                <a:schemeClr val="lt1"/>
              </a:solidFill>
              <a:latin typeface="IBM Plex Sans"/>
              <a:ea typeface="IBM Plex Sans"/>
              <a:cs typeface="IBM Plex Sans"/>
              <a:sym typeface="IBM Plex Sans"/>
            </a:endParaRPr>
          </a:p>
        </p:txBody>
      </p:sp>
      <p:sp>
        <p:nvSpPr>
          <p:cNvPr id="378" name="Google Shape;378;p65"/>
          <p:cNvSpPr txBox="1">
            <a:spLocks noGrp="1"/>
          </p:cNvSpPr>
          <p:nvPr>
            <p:ph type="subTitle" idx="2"/>
          </p:nvPr>
        </p:nvSpPr>
        <p:spPr>
          <a:xfrm>
            <a:off x="540000" y="720725"/>
            <a:ext cx="8064000" cy="32400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Clr>
                <a:schemeClr val="dk1"/>
              </a:buClr>
              <a:buSzPts val="1100"/>
              <a:buFont typeface="Arial"/>
              <a:buNone/>
            </a:pPr>
            <a:r>
              <a:rPr lang="ru-RU" dirty="0">
                <a:solidFill>
                  <a:srgbClr val="2C2D30"/>
                </a:solidFill>
              </a:rPr>
              <a:t>Проанализируйте свою личную повседневную работу в компании или работу одного из отделов в вашей компании на предмет наличия потерь.</a:t>
            </a:r>
            <a:endParaRPr dirty="0">
              <a:solidFill>
                <a:srgbClr val="2C2D30"/>
              </a:solidFill>
            </a:endParaRPr>
          </a:p>
          <a:p>
            <a:pPr marL="457200" lvl="0" indent="-298450" algn="l" rtl="0">
              <a:lnSpc>
                <a:spcPct val="115000"/>
              </a:lnSpc>
              <a:spcBef>
                <a:spcPts val="1200"/>
              </a:spcBef>
              <a:spcAft>
                <a:spcPts val="0"/>
              </a:spcAft>
              <a:buClr>
                <a:schemeClr val="dk1"/>
              </a:buClr>
              <a:buSzPts val="1100"/>
              <a:buFont typeface="Arial"/>
              <a:buAutoNum type="arabicPeriod"/>
            </a:pPr>
            <a:r>
              <a:rPr lang="ru-RU" dirty="0">
                <a:solidFill>
                  <a:srgbClr val="2C2D30"/>
                </a:solidFill>
              </a:rPr>
              <a:t>Нарисуйте VSM-карту.</a:t>
            </a:r>
            <a:endParaRPr dirty="0">
              <a:solidFill>
                <a:srgbClr val="2C2D30"/>
              </a:solidFill>
            </a:endParaRPr>
          </a:p>
          <a:p>
            <a:pPr marL="457200" lvl="0" indent="-298450" algn="l" rtl="0">
              <a:lnSpc>
                <a:spcPct val="115000"/>
              </a:lnSpc>
              <a:spcBef>
                <a:spcPts val="0"/>
              </a:spcBef>
              <a:spcAft>
                <a:spcPts val="0"/>
              </a:spcAft>
              <a:buClr>
                <a:schemeClr val="dk1"/>
              </a:buClr>
              <a:buSzPts val="1100"/>
              <a:buFont typeface="Arial"/>
              <a:buAutoNum type="arabicPeriod"/>
            </a:pPr>
            <a:r>
              <a:rPr lang="ru-RU" dirty="0">
                <a:solidFill>
                  <a:srgbClr val="2C2D30"/>
                </a:solidFill>
              </a:rPr>
              <a:t>Найдите потери и классифицируйте их в соответствии с изученным на лекции материалом.</a:t>
            </a:r>
            <a:endParaRPr dirty="0">
              <a:solidFill>
                <a:srgbClr val="2C2D30"/>
              </a:solidFill>
            </a:endParaRPr>
          </a:p>
          <a:p>
            <a:pPr marL="457200" lvl="0" indent="-298450" algn="l" rtl="0">
              <a:lnSpc>
                <a:spcPct val="115000"/>
              </a:lnSpc>
              <a:spcBef>
                <a:spcPts val="0"/>
              </a:spcBef>
              <a:spcAft>
                <a:spcPts val="0"/>
              </a:spcAft>
              <a:buClr>
                <a:schemeClr val="dk1"/>
              </a:buClr>
              <a:buSzPts val="1100"/>
              <a:buFont typeface="Arial"/>
              <a:buAutoNum type="arabicPeriod"/>
            </a:pPr>
            <a:r>
              <a:rPr lang="ru-RU" dirty="0">
                <a:solidFill>
                  <a:srgbClr val="2C2D30"/>
                </a:solidFill>
              </a:rPr>
              <a:t>Подумайте, как можно исключить эти потери, и нарисуйте новую VSM-карту в соответствии с вашими предложениями.</a:t>
            </a:r>
            <a:endParaRPr dirty="0">
              <a:solidFill>
                <a:srgbClr val="2C2D30"/>
              </a:solidFill>
            </a:endParaRPr>
          </a:p>
          <a:p>
            <a:pPr marL="0" lvl="0" indent="0" algn="l" rtl="0">
              <a:lnSpc>
                <a:spcPct val="115000"/>
              </a:lnSpc>
              <a:spcBef>
                <a:spcPts val="1200"/>
              </a:spcBef>
              <a:spcAft>
                <a:spcPts val="0"/>
              </a:spcAft>
              <a:buClr>
                <a:schemeClr val="dk1"/>
              </a:buClr>
              <a:buSzPts val="1100"/>
              <a:buFont typeface="Arial"/>
              <a:buNone/>
            </a:pPr>
            <a:r>
              <a:rPr lang="ru-RU" dirty="0">
                <a:solidFill>
                  <a:srgbClr val="2C2D30"/>
                </a:solidFill>
              </a:rPr>
              <a:t>Для выполнения домашнего задания вы можете использовать все рекомендованные на семинаре программы для рисования VSM-карты. В качестве выполненного домашнего задания необходимо приложить скрин или </a:t>
            </a:r>
            <a:r>
              <a:rPr lang="ru-RU" dirty="0" err="1">
                <a:solidFill>
                  <a:srgbClr val="2C2D30"/>
                </a:solidFill>
              </a:rPr>
              <a:t>pdf</a:t>
            </a:r>
            <a:r>
              <a:rPr lang="ru-RU" dirty="0">
                <a:solidFill>
                  <a:srgbClr val="2C2D30"/>
                </a:solidFill>
              </a:rPr>
              <a:t>-файл с VSM-картой и ответом на поставленные в задании вопросы.</a:t>
            </a:r>
            <a:endParaRPr dirty="0">
              <a:solidFill>
                <a:srgbClr val="2C2D3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540000" y="720000"/>
            <a:ext cx="8064000" cy="36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600"/>
              <a:buFont typeface="IBM Plex Sans SemiBold"/>
              <a:buNone/>
            </a:pPr>
            <a:r>
              <a:rPr lang="ru-RU"/>
              <a:t>План на сегодня:</a:t>
            </a:r>
            <a:endParaRPr/>
          </a:p>
        </p:txBody>
      </p:sp>
      <p:sp>
        <p:nvSpPr>
          <p:cNvPr id="164" name="Google Shape;164;p31"/>
          <p:cNvSpPr txBox="1">
            <a:spLocks noGrp="1"/>
          </p:cNvSpPr>
          <p:nvPr>
            <p:ph type="subTitle" idx="2"/>
          </p:nvPr>
        </p:nvSpPr>
        <p:spPr>
          <a:xfrm>
            <a:off x="536400" y="1336200"/>
            <a:ext cx="8064000" cy="3420000"/>
          </a:xfrm>
          <a:prstGeom prst="rect">
            <a:avLst/>
          </a:prstGeom>
          <a:noFill/>
          <a:ln>
            <a:noFill/>
          </a:ln>
        </p:spPr>
        <p:txBody>
          <a:bodyPr spcFirstLastPara="1" wrap="square" lIns="0" tIns="0" rIns="0" bIns="0" anchor="t" anchorCtr="0">
            <a:noAutofit/>
          </a:bodyPr>
          <a:lstStyle/>
          <a:p>
            <a:pPr marL="457200" lvl="0" indent="-342900" algn="l" rtl="0">
              <a:lnSpc>
                <a:spcPct val="150000"/>
              </a:lnSpc>
              <a:spcBef>
                <a:spcPts val="600"/>
              </a:spcBef>
              <a:spcAft>
                <a:spcPts val="0"/>
              </a:spcAft>
              <a:buSzPts val="1800"/>
              <a:buChar char="➔"/>
            </a:pPr>
            <a:r>
              <a:rPr lang="ru-RU" sz="1800" dirty="0"/>
              <a:t>Повторение: VSM-карта</a:t>
            </a:r>
            <a:endParaRPr sz="1800" dirty="0"/>
          </a:p>
          <a:p>
            <a:pPr marL="457200" lvl="0" indent="-342900" algn="l" rtl="0">
              <a:lnSpc>
                <a:spcPct val="150000"/>
              </a:lnSpc>
              <a:spcBef>
                <a:spcPts val="600"/>
              </a:spcBef>
              <a:spcAft>
                <a:spcPts val="0"/>
              </a:spcAft>
              <a:buSzPts val="1800"/>
              <a:buChar char="➔"/>
            </a:pPr>
            <a:r>
              <a:rPr lang="ru-RU" sz="1800" dirty="0"/>
              <a:t>Групповое решение и обсуждение кейса 1</a:t>
            </a:r>
            <a:endParaRPr sz="1800" dirty="0"/>
          </a:p>
          <a:p>
            <a:pPr marL="457200" lvl="0" indent="-342900" algn="l" rtl="0">
              <a:lnSpc>
                <a:spcPct val="150000"/>
              </a:lnSpc>
              <a:spcBef>
                <a:spcPts val="600"/>
              </a:spcBef>
              <a:spcAft>
                <a:spcPts val="0"/>
              </a:spcAft>
              <a:buSzPts val="1800"/>
              <a:buChar char="➔"/>
            </a:pPr>
            <a:r>
              <a:rPr lang="ru-RU" sz="1800" dirty="0"/>
              <a:t>Групповое решение и обсуждение кейса 2</a:t>
            </a:r>
            <a:endParaRPr sz="1800" dirty="0"/>
          </a:p>
          <a:p>
            <a:pPr marL="457200" lvl="0" indent="-342900" algn="l" rtl="0">
              <a:lnSpc>
                <a:spcPct val="150000"/>
              </a:lnSpc>
              <a:spcBef>
                <a:spcPts val="600"/>
              </a:spcBef>
              <a:spcAft>
                <a:spcPts val="0"/>
              </a:spcAft>
              <a:buSzPts val="1800"/>
              <a:buChar char="➔"/>
            </a:pPr>
            <a:r>
              <a:rPr lang="en-US" sz="1800" dirty="0">
                <a:solidFill>
                  <a:schemeClr val="dk1"/>
                </a:solidFill>
              </a:rPr>
              <a:t>Quiz</a:t>
            </a:r>
            <a:r>
              <a:rPr lang="ru-RU" sz="1800" dirty="0">
                <a:solidFill>
                  <a:schemeClr val="dk1"/>
                </a:solidFill>
              </a:rPr>
              <a:t>!</a:t>
            </a:r>
            <a:endParaRPr sz="1800" dirty="0"/>
          </a:p>
          <a:p>
            <a:pPr marL="457200" lvl="0" indent="-342900" algn="l" rtl="0">
              <a:lnSpc>
                <a:spcPct val="150000"/>
              </a:lnSpc>
              <a:spcBef>
                <a:spcPts val="600"/>
              </a:spcBef>
              <a:spcAft>
                <a:spcPts val="600"/>
              </a:spcAft>
              <a:buClr>
                <a:schemeClr val="dk1"/>
              </a:buClr>
              <a:buSzPts val="1800"/>
              <a:buChar char="➔"/>
            </a:pPr>
            <a:r>
              <a:rPr lang="ru-RU" sz="1800" dirty="0">
                <a:solidFill>
                  <a:schemeClr val="dk1"/>
                </a:solidFill>
              </a:rPr>
              <a:t>Домашнее задание</a:t>
            </a:r>
            <a:endParaRPr sz="1800"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6"/>
          <p:cNvSpPr txBox="1"/>
          <p:nvPr/>
        </p:nvSpPr>
        <p:spPr>
          <a:xfrm>
            <a:off x="540000" y="2661450"/>
            <a:ext cx="2451000" cy="215400"/>
          </a:xfrm>
          <a:prstGeom prst="rect">
            <a:avLst/>
          </a:prstGeom>
          <a:noFill/>
          <a:ln>
            <a:noFill/>
          </a:ln>
        </p:spPr>
        <p:txBody>
          <a:bodyPr spcFirstLastPara="1" wrap="square" lIns="0" tIns="0" rIns="0" bIns="0" anchor="t" anchorCtr="0">
            <a:spAutoFit/>
          </a:bodyPr>
          <a:lstStyle/>
          <a:p>
            <a:pPr marL="0" lvl="0" indent="0" algn="l" rtl="0">
              <a:lnSpc>
                <a:spcPct val="108500"/>
              </a:lnSpc>
              <a:spcBef>
                <a:spcPts val="800"/>
              </a:spcBef>
              <a:spcAft>
                <a:spcPts val="0"/>
              </a:spcAft>
              <a:buNone/>
            </a:pPr>
            <a:r>
              <a:rPr lang="ru-RU" b="1">
                <a:solidFill>
                  <a:schemeClr val="dk1"/>
                </a:solidFill>
                <a:latin typeface="IBM Plex Sans"/>
                <a:ea typeface="IBM Plex Sans"/>
                <a:cs typeface="IBM Plex Sans"/>
                <a:sym typeface="IBM Plex Sans"/>
              </a:rPr>
              <a:t>Был урок полезен вам?</a:t>
            </a:r>
            <a:endParaRPr sz="1200"/>
          </a:p>
        </p:txBody>
      </p:sp>
      <p:sp>
        <p:nvSpPr>
          <p:cNvPr id="384" name="Google Shape;384;p66"/>
          <p:cNvSpPr txBox="1"/>
          <p:nvPr/>
        </p:nvSpPr>
        <p:spPr>
          <a:xfrm>
            <a:off x="6511800" y="2661450"/>
            <a:ext cx="2451000" cy="215400"/>
          </a:xfrm>
          <a:prstGeom prst="rect">
            <a:avLst/>
          </a:prstGeom>
          <a:noFill/>
          <a:ln>
            <a:noFill/>
          </a:ln>
        </p:spPr>
        <p:txBody>
          <a:bodyPr spcFirstLastPara="1" wrap="square" lIns="0" tIns="0" rIns="0" bIns="0" anchor="t" anchorCtr="0">
            <a:spAutoFit/>
          </a:bodyPr>
          <a:lstStyle/>
          <a:p>
            <a:pPr marL="12700" lvl="0" indent="0" algn="l" rtl="0">
              <a:lnSpc>
                <a:spcPct val="108500"/>
              </a:lnSpc>
              <a:spcBef>
                <a:spcPts val="800"/>
              </a:spcBef>
              <a:spcAft>
                <a:spcPts val="0"/>
              </a:spcAft>
              <a:buNone/>
            </a:pPr>
            <a:r>
              <a:rPr lang="ru-RU" b="1">
                <a:solidFill>
                  <a:schemeClr val="dk1"/>
                </a:solidFill>
                <a:latin typeface="IBM Plex Sans"/>
                <a:ea typeface="IBM Plex Sans"/>
                <a:cs typeface="IBM Plex Sans"/>
                <a:sym typeface="IBM Plex Sans"/>
              </a:rPr>
              <a:t>Что было сложно?</a:t>
            </a:r>
            <a:endParaRPr sz="1200">
              <a:solidFill>
                <a:schemeClr val="accent1"/>
              </a:solidFill>
            </a:endParaRPr>
          </a:p>
        </p:txBody>
      </p:sp>
      <p:sp>
        <p:nvSpPr>
          <p:cNvPr id="385" name="Google Shape;385;p66"/>
          <p:cNvSpPr txBox="1">
            <a:spLocks noGrp="1"/>
          </p:cNvSpPr>
          <p:nvPr>
            <p:ph type="subTitle" idx="1"/>
          </p:nvPr>
        </p:nvSpPr>
        <p:spPr>
          <a:xfrm>
            <a:off x="540000" y="152400"/>
            <a:ext cx="8064000" cy="360000"/>
          </a:xfrm>
          <a:prstGeom prst="rect">
            <a:avLst/>
          </a:prstGeom>
        </p:spPr>
        <p:txBody>
          <a:bodyPr spcFirstLastPara="1" wrap="square" lIns="0" tIns="36000" rIns="0" bIns="36000" anchor="ctr"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Семинар 4. Гибкие методологии</a:t>
            </a:r>
            <a:endParaRPr>
              <a:solidFill>
                <a:schemeClr val="dk1"/>
              </a:solidFill>
            </a:endParaRPr>
          </a:p>
        </p:txBody>
      </p:sp>
      <p:sp>
        <p:nvSpPr>
          <p:cNvPr id="386" name="Google Shape;386;p66"/>
          <p:cNvSpPr txBox="1">
            <a:spLocks noGrp="1"/>
          </p:cNvSpPr>
          <p:nvPr>
            <p:ph type="title"/>
          </p:nvPr>
        </p:nvSpPr>
        <p:spPr>
          <a:xfrm>
            <a:off x="548750" y="720000"/>
            <a:ext cx="8064000" cy="319500"/>
          </a:xfrm>
          <a:prstGeom prst="rect">
            <a:avLst/>
          </a:prstGeom>
          <a:noFill/>
          <a:ln>
            <a:noFill/>
          </a:ln>
        </p:spPr>
        <p:txBody>
          <a:bodyPr spcFirstLastPara="1" wrap="square" lIns="0" tIns="5425" rIns="0" bIns="0" anchor="b" anchorCtr="0">
            <a:spAutoFit/>
          </a:bodyPr>
          <a:lstStyle/>
          <a:p>
            <a:pPr marL="0" lvl="0" indent="0" algn="l" rtl="0">
              <a:lnSpc>
                <a:spcPct val="85000"/>
              </a:lnSpc>
              <a:spcBef>
                <a:spcPts val="0"/>
              </a:spcBef>
              <a:spcAft>
                <a:spcPts val="0"/>
              </a:spcAft>
              <a:buSzPts val="600"/>
              <a:buNone/>
            </a:pPr>
            <a:r>
              <a:rPr lang="ru-RU" sz="2400">
                <a:solidFill>
                  <a:schemeClr val="dk1"/>
                </a:solidFill>
                <a:latin typeface="IBM Plex Sans SemiBold"/>
                <a:ea typeface="IBM Plex Sans SemiBold"/>
                <a:cs typeface="IBM Plex Sans SemiBold"/>
                <a:sym typeface="IBM Plex Sans SemiBold"/>
              </a:rPr>
              <a:t>Рефлексия</a:t>
            </a:r>
            <a:endParaRPr sz="2400">
              <a:solidFill>
                <a:schemeClr val="dk1"/>
              </a:solidFill>
              <a:latin typeface="IBM Plex Sans SemiBold"/>
              <a:ea typeface="IBM Plex Sans SemiBold"/>
              <a:cs typeface="IBM Plex Sans SemiBold"/>
              <a:sym typeface="IBM Plex Sans SemiBold"/>
            </a:endParaRPr>
          </a:p>
        </p:txBody>
      </p:sp>
      <p:sp>
        <p:nvSpPr>
          <p:cNvPr id="387" name="Google Shape;387;p66"/>
          <p:cNvSpPr txBox="1"/>
          <p:nvPr/>
        </p:nvSpPr>
        <p:spPr>
          <a:xfrm>
            <a:off x="3355250" y="2661450"/>
            <a:ext cx="2451000" cy="215400"/>
          </a:xfrm>
          <a:prstGeom prst="rect">
            <a:avLst/>
          </a:prstGeom>
          <a:noFill/>
          <a:ln>
            <a:noFill/>
          </a:ln>
        </p:spPr>
        <p:txBody>
          <a:bodyPr spcFirstLastPara="1" wrap="square" lIns="0" tIns="0" rIns="0" bIns="0" anchor="t" anchorCtr="0">
            <a:spAutoFit/>
          </a:bodyPr>
          <a:lstStyle/>
          <a:p>
            <a:pPr marL="0" lvl="0" indent="0" algn="l" rtl="0">
              <a:lnSpc>
                <a:spcPct val="108500"/>
              </a:lnSpc>
              <a:spcBef>
                <a:spcPts val="800"/>
              </a:spcBef>
              <a:spcAft>
                <a:spcPts val="0"/>
              </a:spcAft>
              <a:buNone/>
            </a:pPr>
            <a:r>
              <a:rPr lang="ru-RU" b="1">
                <a:solidFill>
                  <a:schemeClr val="dk1"/>
                </a:solidFill>
                <a:latin typeface="IBM Plex Sans"/>
                <a:ea typeface="IBM Plex Sans"/>
                <a:cs typeface="IBM Plex Sans"/>
                <a:sym typeface="IBM Plex Sans"/>
              </a:rPr>
              <a:t>Узнали вы что-то новое?</a:t>
            </a:r>
            <a:endParaRPr sz="1200"/>
          </a:p>
        </p:txBody>
      </p:sp>
      <p:pic>
        <p:nvPicPr>
          <p:cNvPr id="388" name="Google Shape;388;p66"/>
          <p:cNvPicPr preferRelativeResize="0"/>
          <p:nvPr/>
        </p:nvPicPr>
        <p:blipFill>
          <a:blip r:embed="rId3">
            <a:alphaModFix/>
          </a:blip>
          <a:stretch>
            <a:fillRect/>
          </a:stretch>
        </p:blipFill>
        <p:spPr>
          <a:xfrm>
            <a:off x="1089615" y="1798951"/>
            <a:ext cx="625816" cy="685800"/>
          </a:xfrm>
          <a:prstGeom prst="rect">
            <a:avLst/>
          </a:prstGeom>
          <a:noFill/>
          <a:ln>
            <a:noFill/>
          </a:ln>
        </p:spPr>
      </p:pic>
      <p:pic>
        <p:nvPicPr>
          <p:cNvPr id="389" name="Google Shape;389;p66"/>
          <p:cNvPicPr preferRelativeResize="0"/>
          <p:nvPr/>
        </p:nvPicPr>
        <p:blipFill>
          <a:blip r:embed="rId4">
            <a:alphaModFix/>
          </a:blip>
          <a:stretch>
            <a:fillRect/>
          </a:stretch>
        </p:blipFill>
        <p:spPr>
          <a:xfrm>
            <a:off x="4097770" y="1798950"/>
            <a:ext cx="607178" cy="685800"/>
          </a:xfrm>
          <a:prstGeom prst="rect">
            <a:avLst/>
          </a:prstGeom>
          <a:noFill/>
          <a:ln>
            <a:noFill/>
          </a:ln>
        </p:spPr>
      </p:pic>
      <p:pic>
        <p:nvPicPr>
          <p:cNvPr id="390" name="Google Shape;390;p66"/>
          <p:cNvPicPr preferRelativeResize="0"/>
          <p:nvPr/>
        </p:nvPicPr>
        <p:blipFill>
          <a:blip r:embed="rId5">
            <a:alphaModFix/>
          </a:blip>
          <a:stretch>
            <a:fillRect/>
          </a:stretch>
        </p:blipFill>
        <p:spPr>
          <a:xfrm>
            <a:off x="6984550" y="1798950"/>
            <a:ext cx="650239" cy="68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540000" y="1836000"/>
            <a:ext cx="8064000" cy="17979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ru-RU"/>
              <a:t>​​VSM-карта </a:t>
            </a:r>
            <a:endParaRPr/>
          </a:p>
        </p:txBody>
      </p:sp>
      <p:sp>
        <p:nvSpPr>
          <p:cNvPr id="170" name="Google Shape;170;p32"/>
          <p:cNvSpPr txBox="1">
            <a:spLocks noGrp="1"/>
          </p:cNvSpPr>
          <p:nvPr>
            <p:ph type="subTitle" idx="2"/>
          </p:nvPr>
        </p:nvSpPr>
        <p:spPr>
          <a:xfrm>
            <a:off x="540000" y="3633900"/>
            <a:ext cx="8064000" cy="461700"/>
          </a:xfrm>
          <a:prstGeom prst="rect">
            <a:avLst/>
          </a:prstGeom>
        </p:spPr>
        <p:txBody>
          <a:bodyPr spcFirstLastPara="1" wrap="square" lIns="0" tIns="91425" rIns="91425" bIns="91425" anchor="t" anchorCtr="0">
            <a:spAutoFit/>
          </a:bodyPr>
          <a:lstStyle/>
          <a:p>
            <a:pPr marL="0" lvl="0" indent="0" algn="l" rtl="0">
              <a:spcBef>
                <a:spcPts val="0"/>
              </a:spcBef>
              <a:spcAft>
                <a:spcPts val="0"/>
              </a:spcAft>
              <a:buNone/>
            </a:pPr>
            <a:r>
              <a:rPr lang="ru-RU" sz="1800"/>
              <a:t>(Карта потоков создания ценности / Value stream mapping)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540000" y="720000"/>
            <a:ext cx="806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a:t>Создание карты потока ценности делится </a:t>
            </a:r>
            <a:endParaRPr/>
          </a:p>
          <a:p>
            <a:pPr marL="0" lvl="0" indent="0" algn="l" rtl="0">
              <a:spcBef>
                <a:spcPts val="0"/>
              </a:spcBef>
              <a:spcAft>
                <a:spcPts val="0"/>
              </a:spcAft>
              <a:buNone/>
            </a:pPr>
            <a:r>
              <a:rPr lang="ru-RU"/>
              <a:t>на 3 блока:</a:t>
            </a:r>
            <a:endParaRPr/>
          </a:p>
        </p:txBody>
      </p:sp>
      <p:sp>
        <p:nvSpPr>
          <p:cNvPr id="176" name="Google Shape;176;p33"/>
          <p:cNvSpPr txBox="1">
            <a:spLocks noGrp="1"/>
          </p:cNvSpPr>
          <p:nvPr>
            <p:ph type="subTitle" idx="2"/>
          </p:nvPr>
        </p:nvSpPr>
        <p:spPr>
          <a:xfrm>
            <a:off x="906100" y="1687850"/>
            <a:ext cx="7694400" cy="2812200"/>
          </a:xfrm>
          <a:prstGeom prst="rect">
            <a:avLst/>
          </a:prstGeom>
        </p:spPr>
        <p:txBody>
          <a:bodyPr spcFirstLastPara="1" wrap="square" lIns="0" tIns="0" rIns="0" bIns="0" anchor="t" anchorCtr="0">
            <a:noAutofit/>
          </a:bodyPr>
          <a:lstStyle/>
          <a:p>
            <a:pPr marL="457200" lvl="0" indent="-342900" algn="l" rtl="0">
              <a:lnSpc>
                <a:spcPct val="150000"/>
              </a:lnSpc>
              <a:spcBef>
                <a:spcPts val="0"/>
              </a:spcBef>
              <a:spcAft>
                <a:spcPts val="0"/>
              </a:spcAft>
              <a:buSzPts val="1800"/>
              <a:buAutoNum type="arabicPeriod"/>
            </a:pPr>
            <a:r>
              <a:rPr lang="ru-RU" sz="1800"/>
              <a:t>Производственный или процессный поток </a:t>
            </a:r>
            <a:endParaRPr sz="1800"/>
          </a:p>
          <a:p>
            <a:pPr marL="457200" lvl="0" indent="-342900" algn="l" rtl="0">
              <a:lnSpc>
                <a:spcPct val="150000"/>
              </a:lnSpc>
              <a:spcBef>
                <a:spcPts val="0"/>
              </a:spcBef>
              <a:spcAft>
                <a:spcPts val="0"/>
              </a:spcAft>
              <a:buSzPts val="1800"/>
              <a:buAutoNum type="arabicPeriod"/>
            </a:pPr>
            <a:r>
              <a:rPr lang="ru-RU" sz="1800"/>
              <a:t>Информационный или коммуникационный поток</a:t>
            </a:r>
            <a:endParaRPr sz="1800"/>
          </a:p>
          <a:p>
            <a:pPr marL="457200" lvl="0" indent="-342900" algn="l" rtl="0">
              <a:lnSpc>
                <a:spcPct val="150000"/>
              </a:lnSpc>
              <a:spcBef>
                <a:spcPts val="0"/>
              </a:spcBef>
              <a:spcAft>
                <a:spcPts val="0"/>
              </a:spcAft>
              <a:buSzPts val="1800"/>
              <a:buAutoNum type="arabicPeriod"/>
            </a:pPr>
            <a:r>
              <a:rPr lang="ru-RU" sz="1800"/>
              <a:t>Timeline и расстояния</a:t>
            </a:r>
            <a:endParaRPr sz="1800"/>
          </a:p>
          <a:p>
            <a:pPr marL="914400" lvl="1" indent="-342900" algn="l" rtl="0">
              <a:lnSpc>
                <a:spcPct val="150000"/>
              </a:lnSpc>
              <a:spcBef>
                <a:spcPts val="0"/>
              </a:spcBef>
              <a:spcAft>
                <a:spcPts val="0"/>
              </a:spcAft>
              <a:buSzPts val="1800"/>
              <a:buAutoNum type="alphaLcPeriod"/>
            </a:pPr>
            <a:r>
              <a:rPr lang="ru-RU" sz="1800"/>
              <a:t>Lead time </a:t>
            </a:r>
            <a:r>
              <a:rPr lang="ru-RU" sz="1800">
                <a:solidFill>
                  <a:schemeClr val="dk1"/>
                </a:solidFill>
              </a:rPr>
              <a:t> – </a:t>
            </a:r>
            <a:r>
              <a:rPr lang="ru-RU" sz="1800"/>
              <a:t>время ожидания</a:t>
            </a:r>
            <a:endParaRPr sz="1800"/>
          </a:p>
          <a:p>
            <a:pPr marL="914400" lvl="1" indent="-342900" algn="l" rtl="0">
              <a:lnSpc>
                <a:spcPct val="150000"/>
              </a:lnSpc>
              <a:spcBef>
                <a:spcPts val="0"/>
              </a:spcBef>
              <a:spcAft>
                <a:spcPts val="0"/>
              </a:spcAft>
              <a:buSzPts val="1800"/>
              <a:buAutoNum type="alphaLcPeriod"/>
            </a:pPr>
            <a:r>
              <a:rPr lang="ru-RU" sz="1800"/>
              <a:t>Cycle time </a:t>
            </a:r>
            <a:r>
              <a:rPr lang="ru-RU" sz="1800">
                <a:solidFill>
                  <a:schemeClr val="dk1"/>
                </a:solidFill>
              </a:rPr>
              <a:t> – продолжительность цикла</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4"/>
          <p:cNvPicPr preferRelativeResize="0"/>
          <p:nvPr/>
        </p:nvPicPr>
        <p:blipFill>
          <a:blip r:embed="rId3">
            <a:alphaModFix/>
          </a:blip>
          <a:stretch>
            <a:fillRect/>
          </a:stretch>
        </p:blipFill>
        <p:spPr>
          <a:xfrm>
            <a:off x="531825" y="269485"/>
            <a:ext cx="8080350" cy="453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35"/>
          <p:cNvSpPr txBox="1">
            <a:spLocks noGrp="1"/>
          </p:cNvSpPr>
          <p:nvPr>
            <p:ph type="title"/>
          </p:nvPr>
        </p:nvSpPr>
        <p:spPr>
          <a:xfrm>
            <a:off x="540000" y="720000"/>
            <a:ext cx="806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a:t>Где рисовать карты VSM</a:t>
            </a:r>
            <a:endParaRPr/>
          </a:p>
        </p:txBody>
      </p:sp>
      <p:sp>
        <p:nvSpPr>
          <p:cNvPr id="188" name="Google Shape;188;p35"/>
          <p:cNvSpPr txBox="1">
            <a:spLocks noGrp="1"/>
          </p:cNvSpPr>
          <p:nvPr>
            <p:ph type="subTitle" idx="2"/>
          </p:nvPr>
        </p:nvSpPr>
        <p:spPr>
          <a:xfrm>
            <a:off x="536400" y="1260000"/>
            <a:ext cx="8064000" cy="3240000"/>
          </a:xfrm>
          <a:prstGeom prst="rect">
            <a:avLst/>
          </a:prstGeom>
        </p:spPr>
        <p:txBody>
          <a:bodyPr spcFirstLastPara="1" wrap="square" lIns="0" tIns="0" rIns="0" bIns="0" anchor="t" anchorCtr="0">
            <a:noAutofit/>
          </a:bodyPr>
          <a:lstStyle/>
          <a:p>
            <a:pPr marL="457200" lvl="0" indent="-317500" algn="l" rtl="0">
              <a:lnSpc>
                <a:spcPct val="150000"/>
              </a:lnSpc>
              <a:spcBef>
                <a:spcPts val="1200"/>
              </a:spcBef>
              <a:spcAft>
                <a:spcPts val="0"/>
              </a:spcAft>
              <a:buClr>
                <a:srgbClr val="2C2D30"/>
              </a:buClr>
              <a:buSzPts val="1400"/>
              <a:buChar char="●"/>
            </a:pPr>
            <a:r>
              <a:rPr lang="ru-RU" dirty="0" err="1">
                <a:solidFill>
                  <a:srgbClr val="2C2D30"/>
                </a:solidFill>
              </a:rPr>
              <a:t>Lucidchart</a:t>
            </a:r>
            <a:r>
              <a:rPr lang="ru-RU" dirty="0">
                <a:solidFill>
                  <a:srgbClr val="2C2D30"/>
                </a:solidFill>
              </a:rPr>
              <a:t> (</a:t>
            </a:r>
            <a:r>
              <a:rPr lang="ru-RU" dirty="0">
                <a:solidFill>
                  <a:srgbClr val="2C2D30"/>
                </a:solidFill>
                <a:uFill>
                  <a:noFill/>
                </a:uFill>
                <a:hlinkClick r:id="rId3">
                  <a:extLst>
                    <a:ext uri="{A12FA001-AC4F-418D-AE19-62706E023703}">
                      <ahyp:hlinkClr xmlns:ahyp="http://schemas.microsoft.com/office/drawing/2018/hyperlinkcolor" val="tx"/>
                    </a:ext>
                  </a:extLst>
                </a:hlinkClick>
              </a:rPr>
              <a:t>https://www.lucidchart.com/pages/</a:t>
            </a:r>
            <a:r>
              <a:rPr lang="ru-RU" dirty="0">
                <a:solidFill>
                  <a:srgbClr val="2C2D30"/>
                </a:solidFill>
              </a:rPr>
              <a:t>)</a:t>
            </a:r>
            <a:endParaRPr dirty="0">
              <a:solidFill>
                <a:srgbClr val="2C2D30"/>
              </a:solidFill>
            </a:endParaRPr>
          </a:p>
          <a:p>
            <a:pPr marL="457200" lvl="0" indent="-317500" algn="l" rtl="0">
              <a:lnSpc>
                <a:spcPct val="150000"/>
              </a:lnSpc>
              <a:spcBef>
                <a:spcPts val="0"/>
              </a:spcBef>
              <a:spcAft>
                <a:spcPts val="0"/>
              </a:spcAft>
              <a:buClr>
                <a:srgbClr val="2C2D30"/>
              </a:buClr>
              <a:buSzPts val="1400"/>
              <a:buChar char="●"/>
            </a:pPr>
            <a:r>
              <a:rPr lang="ru-RU" dirty="0" err="1">
                <a:solidFill>
                  <a:srgbClr val="2C2D30"/>
                </a:solidFill>
              </a:rPr>
              <a:t>Atlassian</a:t>
            </a:r>
            <a:r>
              <a:rPr lang="ru-RU" dirty="0">
                <a:solidFill>
                  <a:srgbClr val="2C2D30"/>
                </a:solidFill>
              </a:rPr>
              <a:t> (</a:t>
            </a:r>
            <a:r>
              <a:rPr lang="ru-RU" dirty="0">
                <a:solidFill>
                  <a:srgbClr val="2C2D30"/>
                </a:solidFill>
                <a:uFill>
                  <a:noFill/>
                </a:uFill>
                <a:hlinkClick r:id="rId4">
                  <a:extLst>
                    <a:ext uri="{A12FA001-AC4F-418D-AE19-62706E023703}">
                      <ahyp:hlinkClr xmlns:ahyp="http://schemas.microsoft.com/office/drawing/2018/hyperlinkcolor" val="tx"/>
                    </a:ext>
                  </a:extLst>
                </a:hlinkClick>
              </a:rPr>
              <a:t>https://www.atlassian.com/software/confluence</a:t>
            </a:r>
            <a:r>
              <a:rPr lang="ru-RU" dirty="0">
                <a:solidFill>
                  <a:srgbClr val="2C2D30"/>
                </a:solidFill>
              </a:rPr>
              <a:t>)</a:t>
            </a:r>
            <a:endParaRPr dirty="0">
              <a:solidFill>
                <a:srgbClr val="2C2D30"/>
              </a:solidFill>
            </a:endParaRPr>
          </a:p>
          <a:p>
            <a:pPr marL="457200" lvl="0" indent="-317500" algn="l" rtl="0">
              <a:lnSpc>
                <a:spcPct val="150000"/>
              </a:lnSpc>
              <a:spcBef>
                <a:spcPts val="0"/>
              </a:spcBef>
              <a:spcAft>
                <a:spcPts val="0"/>
              </a:spcAft>
              <a:buClr>
                <a:srgbClr val="2C2D30"/>
              </a:buClr>
              <a:buSzPts val="1400"/>
              <a:buChar char="●"/>
            </a:pPr>
            <a:r>
              <a:rPr lang="ru-RU" dirty="0" err="1">
                <a:solidFill>
                  <a:srgbClr val="2C2D30"/>
                </a:solidFill>
              </a:rPr>
              <a:t>SmartDraw</a:t>
            </a:r>
            <a:r>
              <a:rPr lang="ru-RU" dirty="0">
                <a:solidFill>
                  <a:srgbClr val="2C2D30"/>
                </a:solidFill>
              </a:rPr>
              <a:t> (</a:t>
            </a:r>
            <a:r>
              <a:rPr lang="ru-RU" dirty="0">
                <a:solidFill>
                  <a:srgbClr val="2C2D30"/>
                </a:solidFill>
                <a:uFill>
                  <a:noFill/>
                </a:uFill>
                <a:hlinkClick r:id="rId5">
                  <a:extLst>
                    <a:ext uri="{A12FA001-AC4F-418D-AE19-62706E023703}">
                      <ahyp:hlinkClr xmlns:ahyp="http://schemas.microsoft.com/office/drawing/2018/hyperlinkcolor" val="tx"/>
                    </a:ext>
                  </a:extLst>
                </a:hlinkClick>
              </a:rPr>
              <a:t>https://www.smartdraw.com/</a:t>
            </a:r>
            <a:r>
              <a:rPr lang="ru-RU" dirty="0">
                <a:solidFill>
                  <a:srgbClr val="2C2D30"/>
                </a:solidFill>
              </a:rPr>
              <a:t>)</a:t>
            </a:r>
            <a:endParaRPr dirty="0">
              <a:solidFill>
                <a:srgbClr val="2C2D30"/>
              </a:solidFill>
            </a:endParaRPr>
          </a:p>
          <a:p>
            <a:pPr marL="457200" lvl="0" indent="-317500" algn="l" rtl="0">
              <a:lnSpc>
                <a:spcPct val="150000"/>
              </a:lnSpc>
              <a:spcBef>
                <a:spcPts val="0"/>
              </a:spcBef>
              <a:spcAft>
                <a:spcPts val="0"/>
              </a:spcAft>
              <a:buClr>
                <a:srgbClr val="2C2D30"/>
              </a:buClr>
              <a:buSzPts val="1400"/>
              <a:buChar char="●"/>
            </a:pPr>
            <a:r>
              <a:rPr lang="ru-RU" dirty="0" err="1">
                <a:solidFill>
                  <a:srgbClr val="2C2D30"/>
                </a:solidFill>
              </a:rPr>
              <a:t>Creately</a:t>
            </a:r>
            <a:r>
              <a:rPr lang="ru-RU" dirty="0">
                <a:solidFill>
                  <a:srgbClr val="2C2D30"/>
                </a:solidFill>
              </a:rPr>
              <a:t> (</a:t>
            </a:r>
            <a:r>
              <a:rPr lang="ru-RU" dirty="0">
                <a:solidFill>
                  <a:srgbClr val="2C2D30"/>
                </a:solidFill>
                <a:uFill>
                  <a:noFill/>
                </a:uFill>
                <a:hlinkClick r:id="rId6">
                  <a:extLst>
                    <a:ext uri="{A12FA001-AC4F-418D-AE19-62706E023703}">
                      <ahyp:hlinkClr xmlns:ahyp="http://schemas.microsoft.com/office/drawing/2018/hyperlinkcolor" val="tx"/>
                    </a:ext>
                  </a:extLst>
                </a:hlinkClick>
              </a:rPr>
              <a:t>https://creately.com/</a:t>
            </a:r>
            <a:r>
              <a:rPr lang="ru-RU" dirty="0">
                <a:solidFill>
                  <a:srgbClr val="2C2D30"/>
                </a:solidFill>
              </a:rPr>
              <a:t>)</a:t>
            </a:r>
            <a:endParaRPr dirty="0">
              <a:solidFill>
                <a:srgbClr val="2C2D30"/>
              </a:solidFill>
            </a:endParaRPr>
          </a:p>
          <a:p>
            <a:pPr marL="457200" lvl="0" indent="-317500" algn="l" rtl="0">
              <a:lnSpc>
                <a:spcPct val="150000"/>
              </a:lnSpc>
              <a:spcBef>
                <a:spcPts val="0"/>
              </a:spcBef>
              <a:spcAft>
                <a:spcPts val="0"/>
              </a:spcAft>
              <a:buClr>
                <a:srgbClr val="2C2D30"/>
              </a:buClr>
              <a:buSzPts val="1400"/>
              <a:buChar char="●"/>
            </a:pPr>
            <a:r>
              <a:rPr lang="ru-RU" dirty="0">
                <a:solidFill>
                  <a:srgbClr val="2C2D30"/>
                </a:solidFill>
              </a:rPr>
              <a:t>Visual </a:t>
            </a:r>
            <a:r>
              <a:rPr lang="ru-RU" dirty="0" err="1">
                <a:solidFill>
                  <a:srgbClr val="2C2D30"/>
                </a:solidFill>
              </a:rPr>
              <a:t>Paradigm</a:t>
            </a:r>
            <a:r>
              <a:rPr lang="ru-RU" dirty="0">
                <a:solidFill>
                  <a:srgbClr val="2C2D30"/>
                </a:solidFill>
              </a:rPr>
              <a:t> (</a:t>
            </a:r>
            <a:r>
              <a:rPr lang="ru-RU" dirty="0">
                <a:solidFill>
                  <a:srgbClr val="2C2D30"/>
                </a:solidFill>
                <a:uFill>
                  <a:noFill/>
                </a:uFill>
                <a:hlinkClick r:id="rId7">
                  <a:extLst>
                    <a:ext uri="{A12FA001-AC4F-418D-AE19-62706E023703}">
                      <ahyp:hlinkClr xmlns:ahyp="http://schemas.microsoft.com/office/drawing/2018/hyperlinkcolor" val="tx"/>
                    </a:ext>
                  </a:extLst>
                </a:hlinkClick>
              </a:rPr>
              <a:t>https://www.visual-paradigm.com/</a:t>
            </a:r>
            <a:r>
              <a:rPr lang="ru-RU" dirty="0">
                <a:solidFill>
                  <a:srgbClr val="2C2D30"/>
                </a:solidFill>
              </a:rPr>
              <a:t>)</a:t>
            </a:r>
            <a:endParaRPr dirty="0">
              <a:solidFill>
                <a:srgbClr val="2C2D30"/>
              </a:solidFill>
            </a:endParaRPr>
          </a:p>
          <a:p>
            <a:pPr marL="457200" lvl="0" indent="-317500" algn="l" rtl="0">
              <a:lnSpc>
                <a:spcPct val="150000"/>
              </a:lnSpc>
              <a:spcBef>
                <a:spcPts val="0"/>
              </a:spcBef>
              <a:spcAft>
                <a:spcPts val="0"/>
              </a:spcAft>
              <a:buClr>
                <a:srgbClr val="2C2D30"/>
              </a:buClr>
              <a:buSzPts val="1400"/>
              <a:buChar char="●"/>
            </a:pPr>
            <a:r>
              <a:rPr lang="ru-RU" dirty="0" err="1">
                <a:solidFill>
                  <a:srgbClr val="2C2D30"/>
                </a:solidFill>
              </a:rPr>
              <a:t>EdrawMax</a:t>
            </a:r>
            <a:r>
              <a:rPr lang="ru-RU" dirty="0">
                <a:solidFill>
                  <a:srgbClr val="2C2D30"/>
                </a:solidFill>
              </a:rPr>
              <a:t> (</a:t>
            </a:r>
            <a:r>
              <a:rPr lang="ru-RU" dirty="0">
                <a:solidFill>
                  <a:srgbClr val="2C2D30"/>
                </a:solidFill>
                <a:uFill>
                  <a:noFill/>
                </a:uFill>
                <a:hlinkClick r:id="rId8">
                  <a:extLst>
                    <a:ext uri="{A12FA001-AC4F-418D-AE19-62706E023703}">
                      <ahyp:hlinkClr xmlns:ahyp="http://schemas.microsoft.com/office/drawing/2018/hyperlinkcolor" val="tx"/>
                    </a:ext>
                  </a:extLst>
                </a:hlinkClick>
              </a:rPr>
              <a:t>https://www.edrawsoft.com/edraw-max/</a:t>
            </a:r>
            <a:r>
              <a:rPr lang="ru-RU" dirty="0">
                <a:solidFill>
                  <a:srgbClr val="2C2D30"/>
                </a:solidFill>
              </a:rPr>
              <a:t>)</a:t>
            </a:r>
            <a:endParaRPr dirty="0">
              <a:solidFill>
                <a:srgbClr val="2C2D3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35"/>
          <p:cNvSpPr txBox="1">
            <a:spLocks noGrp="1"/>
          </p:cNvSpPr>
          <p:nvPr>
            <p:ph type="title"/>
          </p:nvPr>
        </p:nvSpPr>
        <p:spPr>
          <a:xfrm>
            <a:off x="540000" y="720000"/>
            <a:ext cx="806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a:t>Где рисовать карты VSM</a:t>
            </a:r>
            <a:endParaRPr/>
          </a:p>
        </p:txBody>
      </p:sp>
      <p:sp>
        <p:nvSpPr>
          <p:cNvPr id="188" name="Google Shape;188;p35"/>
          <p:cNvSpPr txBox="1">
            <a:spLocks noGrp="1"/>
          </p:cNvSpPr>
          <p:nvPr>
            <p:ph type="subTitle" idx="2"/>
          </p:nvPr>
        </p:nvSpPr>
        <p:spPr>
          <a:xfrm>
            <a:off x="536400" y="1260000"/>
            <a:ext cx="6189864" cy="3240000"/>
          </a:xfrm>
          <a:prstGeom prst="rect">
            <a:avLst/>
          </a:prstGeom>
        </p:spPr>
        <p:txBody>
          <a:bodyPr spcFirstLastPara="1" wrap="square" lIns="0" tIns="0" rIns="0" bIns="0" anchor="t" anchorCtr="0">
            <a:noAutofit/>
          </a:bodyPr>
          <a:lstStyle/>
          <a:p>
            <a:pPr marL="0" lvl="0" indent="0" algn="l" rtl="0">
              <a:lnSpc>
                <a:spcPct val="150000"/>
              </a:lnSpc>
              <a:spcBef>
                <a:spcPts val="1200"/>
              </a:spcBef>
              <a:spcAft>
                <a:spcPts val="1200"/>
              </a:spcAft>
              <a:buNone/>
            </a:pPr>
            <a:r>
              <a:rPr lang="ru-RU" i="1" dirty="0">
                <a:solidFill>
                  <a:srgbClr val="2C2D30"/>
                </a:solidFill>
              </a:rPr>
              <a:t>Для упрощения работы на семинаре в рамках сегодняшних кейсов вы можете нарисовать карты VSM в:</a:t>
            </a:r>
          </a:p>
          <a:p>
            <a:pPr marL="285750" lvl="0" indent="-285750" algn="l" rtl="0">
              <a:lnSpc>
                <a:spcPct val="150000"/>
              </a:lnSpc>
              <a:buFont typeface="Wingdings" panose="05000000000000000000" pitchFamily="2" charset="2"/>
              <a:buChar char="ü"/>
            </a:pPr>
            <a:r>
              <a:rPr lang="ru-RU" b="1" dirty="0">
                <a:solidFill>
                  <a:srgbClr val="2C2D30"/>
                </a:solidFill>
              </a:rPr>
              <a:t>Visual </a:t>
            </a:r>
            <a:r>
              <a:rPr lang="ru-RU" b="1" dirty="0" err="1">
                <a:solidFill>
                  <a:srgbClr val="2C2D30"/>
                </a:solidFill>
              </a:rPr>
              <a:t>Paradigm</a:t>
            </a:r>
            <a:r>
              <a:rPr lang="ru-RU" b="1" dirty="0">
                <a:solidFill>
                  <a:srgbClr val="2C2D30"/>
                </a:solidFill>
              </a:rPr>
              <a:t> (онлайн-версия):</a:t>
            </a:r>
            <a:r>
              <a:rPr lang="ru-RU" b="1" i="1" dirty="0">
                <a:solidFill>
                  <a:srgbClr val="2C2D30"/>
                </a:solidFill>
              </a:rPr>
              <a:t> </a:t>
            </a:r>
            <a:r>
              <a:rPr lang="en-US" i="1" dirty="0">
                <a:solidFill>
                  <a:srgbClr val="2C2D30"/>
                </a:solidFill>
                <a:hlinkClick r:id="rId3"/>
              </a:rPr>
              <a:t>https://online.visual-paradigm.com/app/diagrams/#diagram:proj=0&amp;type=ValueStreamMapping&amp;width=11&amp;height=8.5&amp;unit=inch</a:t>
            </a:r>
            <a:endParaRPr lang="ru-RU" i="1" dirty="0">
              <a:solidFill>
                <a:srgbClr val="2C2D30"/>
              </a:solidFill>
            </a:endParaRPr>
          </a:p>
          <a:p>
            <a:pPr marL="285750" lvl="0" indent="-285750" algn="l" rtl="0">
              <a:lnSpc>
                <a:spcPct val="150000"/>
              </a:lnSpc>
              <a:buFont typeface="Wingdings" panose="05000000000000000000" pitchFamily="2" charset="2"/>
              <a:buChar char="ü"/>
            </a:pPr>
            <a:endParaRPr lang="ru-RU" i="1" dirty="0">
              <a:solidFill>
                <a:srgbClr val="2C2D30"/>
              </a:solidFill>
            </a:endParaRPr>
          </a:p>
          <a:p>
            <a:pPr marL="285750" lvl="0" indent="-285750" algn="l" rtl="0">
              <a:lnSpc>
                <a:spcPct val="150000"/>
              </a:lnSpc>
              <a:buFont typeface="Wingdings" panose="05000000000000000000" pitchFamily="2" charset="2"/>
              <a:buChar char="ü"/>
            </a:pPr>
            <a:r>
              <a:rPr lang="en-US" b="1" i="1" dirty="0">
                <a:solidFill>
                  <a:srgbClr val="2C2D30"/>
                </a:solidFill>
              </a:rPr>
              <a:t>Draw.io</a:t>
            </a:r>
            <a:endParaRPr lang="ru-RU" b="1" i="1" dirty="0">
              <a:solidFill>
                <a:srgbClr val="2C2D30"/>
              </a:solidFill>
            </a:endParaRPr>
          </a:p>
        </p:txBody>
      </p:sp>
    </p:spTree>
    <p:extLst>
      <p:ext uri="{BB962C8B-B14F-4D97-AF65-F5344CB8AC3E}">
        <p14:creationId xmlns:p14="http://schemas.microsoft.com/office/powerpoint/2010/main" val="3800918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540000" y="180375"/>
            <a:ext cx="806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a:t>Кейс 1. Работа в группах</a:t>
            </a:r>
            <a:endParaRPr/>
          </a:p>
        </p:txBody>
      </p:sp>
      <p:sp>
        <p:nvSpPr>
          <p:cNvPr id="194" name="Google Shape;194;p36"/>
          <p:cNvSpPr txBox="1">
            <a:spLocks noGrp="1"/>
          </p:cNvSpPr>
          <p:nvPr>
            <p:ph type="subTitle" idx="2"/>
          </p:nvPr>
        </p:nvSpPr>
        <p:spPr>
          <a:xfrm>
            <a:off x="540000" y="720725"/>
            <a:ext cx="8064000" cy="3990000"/>
          </a:xfrm>
          <a:prstGeom prst="rect">
            <a:avLst/>
          </a:prstGeom>
        </p:spPr>
        <p:txBody>
          <a:bodyPr spcFirstLastPara="1" wrap="square" lIns="0" tIns="0" rIns="0" bIns="0" anchor="t" anchorCtr="0">
            <a:noAutofit/>
          </a:bodyPr>
          <a:lstStyle/>
          <a:p>
            <a:pPr marL="0" marR="0" lvl="0" indent="457200" algn="just" rtl="0">
              <a:lnSpc>
                <a:spcPct val="115000"/>
              </a:lnSpc>
              <a:spcBef>
                <a:spcPts val="0"/>
              </a:spcBef>
              <a:spcAft>
                <a:spcPts val="0"/>
              </a:spcAft>
              <a:buNone/>
            </a:pPr>
            <a:r>
              <a:rPr lang="ru-RU" sz="1200">
                <a:solidFill>
                  <a:srgbClr val="2C2D30"/>
                </a:solidFill>
              </a:rPr>
              <a:t>Вы работаете в команде проекта по внедрению автоматизированной системы бюджетирования в компании на базе программного обеспечения SAP. Ваша основная задача - внедрить новую систему с минимальными потерями времени обработки данных. Вы приступили к изучению процессов формирования ежегодного бюджета компании и увидели следующую картину: </a:t>
            </a:r>
            <a:r>
              <a:rPr lang="ru-RU" sz="1200" b="1">
                <a:solidFill>
                  <a:srgbClr val="2C2D30"/>
                </a:solidFill>
              </a:rPr>
              <a:t>Ежегодно финансовый отдел формирует бюджет компании. Вся процедура формирования, утверждения финального бюджета и доведения его до сведения заинтересованных сторон занимает 5 месяцев.</a:t>
            </a:r>
            <a:endParaRPr sz="1200" b="1">
              <a:solidFill>
                <a:srgbClr val="2C2D30"/>
              </a:solidFill>
            </a:endParaRPr>
          </a:p>
          <a:p>
            <a:pPr marL="457200" lvl="0" indent="-304800" algn="l" rtl="0">
              <a:lnSpc>
                <a:spcPct val="115000"/>
              </a:lnSpc>
              <a:spcBef>
                <a:spcPts val="1200"/>
              </a:spcBef>
              <a:spcAft>
                <a:spcPts val="0"/>
              </a:spcAft>
              <a:buClr>
                <a:srgbClr val="2C2D30"/>
              </a:buClr>
              <a:buSzPts val="1200"/>
              <a:buAutoNum type="arabicPeriod"/>
            </a:pPr>
            <a:r>
              <a:rPr lang="ru-RU" sz="1200">
                <a:solidFill>
                  <a:srgbClr val="2C2D30"/>
                </a:solidFill>
              </a:rPr>
              <a:t>Сначала финансовый отдел направляет письмо во все подразделения компании с просьбой предоставить данные по предстоящим расходам на следующий год. В запрос вкладывается Excel-файл. Каждое подразделение заполняет данный файл и отправляет его обратно. Специалист финансового отдела открывает каждое письмо и переносит данные в свой Excel-файл. Так как таких подразделений в компании много, на это уходит около 2-х месяцев.</a:t>
            </a:r>
            <a:endParaRPr sz="1200">
              <a:solidFill>
                <a:srgbClr val="2C2D30"/>
              </a:solidFill>
            </a:endParaRPr>
          </a:p>
          <a:p>
            <a:pPr marL="457200" lvl="0" indent="-304800" algn="l" rtl="0">
              <a:lnSpc>
                <a:spcPct val="115000"/>
              </a:lnSpc>
              <a:spcBef>
                <a:spcPts val="0"/>
              </a:spcBef>
              <a:spcAft>
                <a:spcPts val="0"/>
              </a:spcAft>
              <a:buClr>
                <a:srgbClr val="2C2D30"/>
              </a:buClr>
              <a:buSzPts val="1200"/>
              <a:buAutoNum type="arabicPeriod"/>
            </a:pPr>
            <a:r>
              <a:rPr lang="ru-RU" sz="1200">
                <a:solidFill>
                  <a:srgbClr val="2C2D30"/>
                </a:solidFill>
              </a:rPr>
              <a:t>Затем в течение следующего месяца второй специалист финансового отдела переносит данные из этого Excel-файла в специальную форму бюджета (тоже Excel-файл).</a:t>
            </a:r>
            <a:endParaRPr sz="1200">
              <a:solidFill>
                <a:srgbClr val="2C2D30"/>
              </a:solidFill>
            </a:endParaRPr>
          </a:p>
          <a:p>
            <a:pPr marL="457200" lvl="0" indent="-304800" algn="l" rtl="0">
              <a:lnSpc>
                <a:spcPct val="115000"/>
              </a:lnSpc>
              <a:spcBef>
                <a:spcPts val="0"/>
              </a:spcBef>
              <a:spcAft>
                <a:spcPts val="0"/>
              </a:spcAft>
              <a:buClr>
                <a:srgbClr val="2C2D30"/>
              </a:buClr>
              <a:buSzPts val="1200"/>
              <a:buAutoNum type="arabicPeriod"/>
            </a:pPr>
            <a:r>
              <a:rPr lang="ru-RU" sz="1200">
                <a:solidFill>
                  <a:srgbClr val="2C2D30"/>
                </a:solidFill>
              </a:rPr>
              <a:t>Данный файл с бюджетом компании многократно пересматривается и утверждается Советом директоров компании в течение месяца.</a:t>
            </a:r>
            <a:endParaRPr sz="1200">
              <a:solidFill>
                <a:srgbClr val="2C2D30"/>
              </a:solidFill>
            </a:endParaRPr>
          </a:p>
          <a:p>
            <a:pPr marL="457200" lvl="0" indent="-304800" algn="l" rtl="0">
              <a:lnSpc>
                <a:spcPct val="115000"/>
              </a:lnSpc>
              <a:spcBef>
                <a:spcPts val="0"/>
              </a:spcBef>
              <a:spcAft>
                <a:spcPts val="0"/>
              </a:spcAft>
              <a:buClr>
                <a:srgbClr val="2C2D30"/>
              </a:buClr>
              <a:buSzPts val="1200"/>
              <a:buAutoNum type="arabicPeriod"/>
            </a:pPr>
            <a:r>
              <a:rPr lang="ru-RU" sz="1200">
                <a:solidFill>
                  <a:srgbClr val="2C2D30"/>
                </a:solidFill>
              </a:rPr>
              <a:t>После утверждения третий специалист финансового отдела должен проинформировать каждое подразделение об утверждённом бюджете в разрезе только тех статей, которые касаются конкретное подразделение. Для этого он вырезает статьи каждого подразделения и направляет эти данные в виде Excel-таблички. На это уходит ещё месяц.</a:t>
            </a:r>
            <a:endParaRPr sz="1200">
              <a:solidFill>
                <a:srgbClr val="2C2D30"/>
              </a:solidFill>
            </a:endParaRPr>
          </a:p>
          <a:p>
            <a:pPr marL="0" marR="0" lvl="0" indent="0" algn="just" rtl="0">
              <a:lnSpc>
                <a:spcPct val="115000"/>
              </a:lnSpc>
              <a:spcBef>
                <a:spcPts val="0"/>
              </a:spcBef>
              <a:spcAft>
                <a:spcPts val="0"/>
              </a:spcAft>
              <a:buNone/>
            </a:pPr>
            <a:endParaRPr sz="1200">
              <a:solidFill>
                <a:srgbClr val="2C2D30"/>
              </a:solidFill>
            </a:endParaRPr>
          </a:p>
          <a:p>
            <a:pPr marL="0" marR="0" lvl="0" indent="0" algn="just" rtl="0">
              <a:lnSpc>
                <a:spcPct val="115000"/>
              </a:lnSpc>
              <a:spcBef>
                <a:spcPts val="0"/>
              </a:spcBef>
              <a:spcAft>
                <a:spcPts val="0"/>
              </a:spcAft>
              <a:buNone/>
            </a:pPr>
            <a:endParaRPr sz="1200">
              <a:solidFill>
                <a:srgbClr val="2C2D3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536400" y="180375"/>
            <a:ext cx="806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a:t>Кейс 1. Работа в группах</a:t>
            </a:r>
            <a:endParaRPr/>
          </a:p>
        </p:txBody>
      </p:sp>
      <p:pic>
        <p:nvPicPr>
          <p:cNvPr id="201" name="Google Shape;201;p37"/>
          <p:cNvPicPr preferRelativeResize="0"/>
          <p:nvPr/>
        </p:nvPicPr>
        <p:blipFill rotWithShape="1">
          <a:blip r:embed="rId3">
            <a:alphaModFix/>
          </a:blip>
          <a:srcRect/>
          <a:stretch/>
        </p:blipFill>
        <p:spPr>
          <a:xfrm>
            <a:off x="6894079" y="2636437"/>
            <a:ext cx="1759644" cy="1759625"/>
          </a:xfrm>
          <a:prstGeom prst="rect">
            <a:avLst/>
          </a:prstGeom>
          <a:noFill/>
          <a:ln>
            <a:noFill/>
          </a:ln>
        </p:spPr>
      </p:pic>
      <p:sp>
        <p:nvSpPr>
          <p:cNvPr id="202" name="Google Shape;202;p37"/>
          <p:cNvSpPr/>
          <p:nvPr/>
        </p:nvSpPr>
        <p:spPr>
          <a:xfrm>
            <a:off x="6425424" y="3074103"/>
            <a:ext cx="1382700" cy="4740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ru-RU" sz="2600">
                <a:latin typeface="IBM Plex Sans"/>
                <a:ea typeface="IBM Plex Sans"/>
                <a:cs typeface="IBM Plex Sans"/>
                <a:sym typeface="IBM Plex Sans"/>
              </a:rPr>
              <a:t>15</a:t>
            </a:r>
            <a:r>
              <a:rPr lang="ru-RU" sz="2600" b="0" i="0" u="none" strike="noStrike" cap="none">
                <a:solidFill>
                  <a:srgbClr val="000000"/>
                </a:solidFill>
                <a:latin typeface="IBM Plex Sans"/>
                <a:ea typeface="IBM Plex Sans"/>
                <a:cs typeface="IBM Plex Sans"/>
                <a:sym typeface="IBM Plex Sans"/>
              </a:rPr>
              <a:t> мин</a:t>
            </a:r>
            <a:endParaRPr sz="2600" b="0" i="0" u="none" strike="noStrike" cap="none">
              <a:solidFill>
                <a:srgbClr val="000000"/>
              </a:solidFill>
              <a:latin typeface="IBM Plex Sans"/>
              <a:ea typeface="IBM Plex Sans"/>
              <a:cs typeface="IBM Plex Sans"/>
              <a:sym typeface="IBM Plex Sans"/>
            </a:endParaRPr>
          </a:p>
        </p:txBody>
      </p:sp>
      <p:sp>
        <p:nvSpPr>
          <p:cNvPr id="203" name="Google Shape;203;p37"/>
          <p:cNvSpPr txBox="1"/>
          <p:nvPr/>
        </p:nvSpPr>
        <p:spPr>
          <a:xfrm>
            <a:off x="536400" y="1190305"/>
            <a:ext cx="5531100" cy="2536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ru-RU" b="1" dirty="0">
                <a:solidFill>
                  <a:srgbClr val="2C2D30"/>
                </a:solidFill>
                <a:latin typeface="IBM Plex Sans"/>
                <a:ea typeface="IBM Plex Sans"/>
                <a:cs typeface="IBM Plex Sans"/>
                <a:sym typeface="IBM Plex Sans"/>
              </a:rPr>
              <a:t>Задание</a:t>
            </a:r>
            <a:endParaRPr dirty="0">
              <a:solidFill>
                <a:srgbClr val="2C2D30"/>
              </a:solidFill>
              <a:latin typeface="IBM Plex Sans"/>
              <a:ea typeface="IBM Plex Sans"/>
              <a:cs typeface="IBM Plex Sans"/>
              <a:sym typeface="IBM Plex Sans"/>
            </a:endParaRPr>
          </a:p>
          <a:p>
            <a:pPr marL="457200" lvl="0" indent="-317500" algn="l" rtl="0">
              <a:lnSpc>
                <a:spcPct val="115000"/>
              </a:lnSpc>
              <a:spcBef>
                <a:spcPts val="1200"/>
              </a:spcBef>
              <a:spcAft>
                <a:spcPts val="0"/>
              </a:spcAft>
              <a:buClr>
                <a:srgbClr val="2C2D30"/>
              </a:buClr>
              <a:buSzPts val="1400"/>
              <a:buFont typeface="IBM Plex Sans"/>
              <a:buAutoNum type="arabicPeriod"/>
            </a:pPr>
            <a:r>
              <a:rPr lang="ru-RU" dirty="0">
                <a:solidFill>
                  <a:srgbClr val="2C2D30"/>
                </a:solidFill>
                <a:latin typeface="IBM Plex Sans"/>
                <a:ea typeface="IBM Plex Sans"/>
                <a:cs typeface="IBM Plex Sans"/>
                <a:sym typeface="IBM Plex Sans"/>
              </a:rPr>
              <a:t>Нарисуйте VSM-карту с отражением информационного, производственного потока и </a:t>
            </a:r>
            <a:r>
              <a:rPr lang="ru-RU" dirty="0" err="1">
                <a:solidFill>
                  <a:srgbClr val="2C2D30"/>
                </a:solidFill>
                <a:latin typeface="IBM Plex Sans"/>
                <a:ea typeface="IBM Plex Sans"/>
                <a:cs typeface="IBM Plex Sans"/>
                <a:sym typeface="IBM Plex Sans"/>
              </a:rPr>
              <a:t>Timeline</a:t>
            </a:r>
            <a:r>
              <a:rPr lang="ru-RU" dirty="0">
                <a:solidFill>
                  <a:srgbClr val="2C2D30"/>
                </a:solidFill>
                <a:latin typeface="IBM Plex Sans"/>
                <a:ea typeface="IBM Plex Sans"/>
                <a:cs typeface="IBM Plex Sans"/>
                <a:sym typeface="IBM Plex Sans"/>
              </a:rPr>
              <a:t> всех описанных процессов.</a:t>
            </a:r>
            <a:endParaRPr dirty="0">
              <a:solidFill>
                <a:srgbClr val="2C2D30"/>
              </a:solidFill>
              <a:latin typeface="IBM Plex Sans"/>
              <a:ea typeface="IBM Plex Sans"/>
              <a:cs typeface="IBM Plex Sans"/>
              <a:sym typeface="IBM Plex Sans"/>
            </a:endParaRPr>
          </a:p>
          <a:p>
            <a:pPr marL="457200" lvl="0" indent="-317500" algn="l" rtl="0">
              <a:lnSpc>
                <a:spcPct val="115000"/>
              </a:lnSpc>
              <a:spcBef>
                <a:spcPts val="0"/>
              </a:spcBef>
              <a:spcAft>
                <a:spcPts val="0"/>
              </a:spcAft>
              <a:buClr>
                <a:srgbClr val="2C2D30"/>
              </a:buClr>
              <a:buSzPts val="1400"/>
              <a:buFont typeface="IBM Plex Sans"/>
              <a:buAutoNum type="arabicPeriod"/>
            </a:pPr>
            <a:r>
              <a:rPr lang="ru-RU" dirty="0">
                <a:solidFill>
                  <a:srgbClr val="2C2D30"/>
                </a:solidFill>
                <a:latin typeface="IBM Plex Sans"/>
                <a:ea typeface="IBM Plex Sans"/>
                <a:cs typeface="IBM Plex Sans"/>
                <a:sym typeface="IBM Plex Sans"/>
              </a:rPr>
              <a:t>Найдите потери и классифицируйте их в соответствии с изученным на лекции материалом.</a:t>
            </a:r>
            <a:endParaRPr dirty="0">
              <a:solidFill>
                <a:srgbClr val="2C2D30"/>
              </a:solidFill>
              <a:latin typeface="IBM Plex Sans"/>
              <a:ea typeface="IBM Plex Sans"/>
              <a:cs typeface="IBM Plex Sans"/>
              <a:sym typeface="IBM Plex Sans"/>
            </a:endParaRPr>
          </a:p>
          <a:p>
            <a:pPr marL="457200" lvl="0" indent="-317500" algn="l" rtl="0">
              <a:lnSpc>
                <a:spcPct val="115000"/>
              </a:lnSpc>
              <a:spcBef>
                <a:spcPts val="0"/>
              </a:spcBef>
              <a:spcAft>
                <a:spcPts val="0"/>
              </a:spcAft>
              <a:buClr>
                <a:srgbClr val="2C2D30"/>
              </a:buClr>
              <a:buSzPts val="1400"/>
              <a:buFont typeface="IBM Plex Sans"/>
              <a:buAutoNum type="arabicPeriod"/>
            </a:pPr>
            <a:r>
              <a:rPr lang="ru-RU" dirty="0">
                <a:solidFill>
                  <a:srgbClr val="2C2D30"/>
                </a:solidFill>
                <a:latin typeface="IBM Plex Sans"/>
                <a:ea typeface="IBM Plex Sans"/>
                <a:cs typeface="IBM Plex Sans"/>
                <a:sym typeface="IBM Plex Sans"/>
              </a:rPr>
              <a:t>Дайте предложения, как исключить эти потери.</a:t>
            </a:r>
            <a:endParaRPr dirty="0">
              <a:solidFill>
                <a:srgbClr val="2C2D30"/>
              </a:solidFill>
              <a:latin typeface="IBM Plex Sans"/>
              <a:ea typeface="IBM Plex Sans"/>
              <a:cs typeface="IBM Plex Sans"/>
              <a:sym typeface="IBM Plex Sans"/>
            </a:endParaRPr>
          </a:p>
          <a:p>
            <a:pPr marL="457200" lvl="0" indent="-317500" algn="l" rtl="0">
              <a:lnSpc>
                <a:spcPct val="115000"/>
              </a:lnSpc>
              <a:spcBef>
                <a:spcPts val="0"/>
              </a:spcBef>
              <a:spcAft>
                <a:spcPts val="0"/>
              </a:spcAft>
              <a:buClr>
                <a:srgbClr val="2C2D30"/>
              </a:buClr>
              <a:buSzPts val="1400"/>
              <a:buFont typeface="IBM Plex Sans"/>
              <a:buAutoNum type="arabicPeriod"/>
            </a:pPr>
            <a:r>
              <a:rPr lang="ru-RU" dirty="0">
                <a:solidFill>
                  <a:srgbClr val="2C2D30"/>
                </a:solidFill>
                <a:latin typeface="IBM Plex Sans"/>
                <a:ea typeface="IBM Plex Sans"/>
                <a:cs typeface="IBM Plex Sans"/>
                <a:sym typeface="IBM Plex Sans"/>
              </a:rPr>
              <a:t>Нарисуйте новую VSM-карту процессов в соответствии с вашими предложениями.</a:t>
            </a:r>
            <a:endParaRPr dirty="0">
              <a:solidFill>
                <a:srgbClr val="2C2D30"/>
              </a:solidFill>
              <a:latin typeface="IBM Plex Sans"/>
              <a:ea typeface="IBM Plex Sans"/>
              <a:cs typeface="IBM Plex Sans"/>
              <a:sym typeface="IBM Plex Sans"/>
            </a:endParaRPr>
          </a:p>
        </p:txBody>
      </p:sp>
    </p:spTree>
  </p:cSld>
  <p:clrMapOvr>
    <a:masterClrMapping/>
  </p:clrMapOvr>
</p:sld>
</file>

<file path=ppt/theme/theme1.xml><?xml version="1.0" encoding="utf-8"?>
<a:theme xmlns:a="http://schemas.openxmlformats.org/drawingml/2006/main" name="Макет шаблона GB">
  <a:themeElements>
    <a:clrScheme name="Simple Light">
      <a:dk1>
        <a:srgbClr val="000000"/>
      </a:dk1>
      <a:lt1>
        <a:srgbClr val="FFFFFF"/>
      </a:lt1>
      <a:dk2>
        <a:srgbClr val="8F93A3"/>
      </a:dk2>
      <a:lt2>
        <a:srgbClr val="B7B9C8"/>
      </a:lt2>
      <a:accent1>
        <a:srgbClr val="6654D9"/>
      </a:accent1>
      <a:accent2>
        <a:srgbClr val="F65121"/>
      </a:accent2>
      <a:accent3>
        <a:srgbClr val="E0FF23"/>
      </a:accent3>
      <a:accent4>
        <a:srgbClr val="F458E3"/>
      </a:accent4>
      <a:accent5>
        <a:srgbClr val="1BAFAF"/>
      </a:accent5>
      <a:accent6>
        <a:srgbClr val="FFDB00"/>
      </a:accent6>
      <a:hlink>
        <a:srgbClr val="6654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Макет шаблона GB">
  <a:themeElements>
    <a:clrScheme name="Simple Light">
      <a:dk1>
        <a:srgbClr val="000000"/>
      </a:dk1>
      <a:lt1>
        <a:srgbClr val="FFFFFF"/>
      </a:lt1>
      <a:dk2>
        <a:srgbClr val="8F93A3"/>
      </a:dk2>
      <a:lt2>
        <a:srgbClr val="B7B9C8"/>
      </a:lt2>
      <a:accent1>
        <a:srgbClr val="6654D9"/>
      </a:accent1>
      <a:accent2>
        <a:srgbClr val="F65121"/>
      </a:accent2>
      <a:accent3>
        <a:srgbClr val="E0FF23"/>
      </a:accent3>
      <a:accent4>
        <a:srgbClr val="F458E3"/>
      </a:accent4>
      <a:accent5>
        <a:srgbClr val="1BAFAF"/>
      </a:accent5>
      <a:accent6>
        <a:srgbClr val="FFDB00"/>
      </a:accent6>
      <a:hlink>
        <a:srgbClr val="6654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TotalTime>
  <Words>1597</Words>
  <Application>Microsoft Office PowerPoint</Application>
  <PresentationFormat>Экран (16:9)</PresentationFormat>
  <Paragraphs>102</Paragraphs>
  <Slides>21</Slides>
  <Notes>21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21</vt:i4>
      </vt:variant>
    </vt:vector>
  </HeadingPairs>
  <TitlesOfParts>
    <vt:vector size="27" baseType="lpstr">
      <vt:lpstr>IBM Plex Sans SemiBold</vt:lpstr>
      <vt:lpstr>IBM Plex Sans</vt:lpstr>
      <vt:lpstr>Arial</vt:lpstr>
      <vt:lpstr>Wingdings</vt:lpstr>
      <vt:lpstr>Макет шаблона GB</vt:lpstr>
      <vt:lpstr>Макет шаблона GB</vt:lpstr>
      <vt:lpstr>Гибкие методологии. Lean</vt:lpstr>
      <vt:lpstr>План на сегодня:</vt:lpstr>
      <vt:lpstr>​​VSM-карта </vt:lpstr>
      <vt:lpstr>Создание карты потока ценности делится  на 3 блока:</vt:lpstr>
      <vt:lpstr>Презентация PowerPoint</vt:lpstr>
      <vt:lpstr>Где рисовать карты VSM</vt:lpstr>
      <vt:lpstr>Где рисовать карты VSM</vt:lpstr>
      <vt:lpstr>Кейс 1. Работа в группах</vt:lpstr>
      <vt:lpstr>Кейс 1. Работа в группах</vt:lpstr>
      <vt:lpstr>Кейс 1. Общее обсуждение</vt:lpstr>
      <vt:lpstr>Кейс 2. Работа в группах</vt:lpstr>
      <vt:lpstr>Кейс 2. Работа в группах</vt:lpstr>
      <vt:lpstr>Кейс 2. Общее обсуждение</vt:lpstr>
      <vt:lpstr>Дополнительный кейс. Работа в группах</vt:lpstr>
      <vt:lpstr>Дополнительный кейс. Работа в группах</vt:lpstr>
      <vt:lpstr>Дополнительный кейс. Общее обсуждение</vt:lpstr>
      <vt:lpstr>Quiz!</vt:lpstr>
      <vt:lpstr>Ваши вопросы?</vt:lpstr>
      <vt:lpstr>Презентация PowerPoint</vt:lpstr>
      <vt:lpstr>Рефлексия</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Гибкие методологии. Lean</dc:title>
  <cp:lastModifiedBy>Игорь Зуриев</cp:lastModifiedBy>
  <cp:revision>8</cp:revision>
  <dcterms:modified xsi:type="dcterms:W3CDTF">2022-04-03T19:24:35Z</dcterms:modified>
</cp:coreProperties>
</file>