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9"/>
  </p:notesMasterIdLst>
  <p:sldIdLst>
    <p:sldId id="256" r:id="rId3"/>
    <p:sldId id="257" r:id="rId4"/>
    <p:sldId id="25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0"/>
      <p:bold r:id="rId21"/>
      <p:italic r:id="rId22"/>
      <p:boldItalic r:id="rId23"/>
    </p:embeddedFont>
    <p:embeddedFont>
      <p:font typeface="IBM Plex Sans SemiBold" panose="020B070305020300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ru-ru/p/drawio-diagrams/9mvvszk43qqw#activetab=pivot:overviewta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31dc935d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31dc935d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2f3c1d4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2f3c1d4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31dc935d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31dc935d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6132c2d2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5" name="Google Shape;375;g116132c2d2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47329f7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0647329f7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1c4ce11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171c4ce11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ссылка на аналог </a:t>
            </a:r>
            <a:r>
              <a:rPr lang="ru-RU" dirty="0" err="1"/>
              <a:t>кахута</a:t>
            </a:r>
            <a:r>
              <a:rPr lang="ru-RU" dirty="0"/>
              <a:t>: </a:t>
            </a:r>
            <a:r>
              <a:rPr lang="en-US" u="sng" dirty="0">
                <a:solidFill>
                  <a:schemeClr val="hlink"/>
                </a:solidFill>
              </a:rPr>
              <a:t>https://quizizz.com/admin/quiz/624c1bdda8223e001e2cd4f4/s5gibkie-metodologii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если есть проблемы с сервисом - вы можете провести викторину в презентации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3f081964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3f081964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78e8358b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78e8358b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https://www.microsoft.com/ru-ru/p/drawio-diagrams/9mvvszk43qqw#activetab=pivot:overviewtab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78e8358b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78e8358b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10 минут на обсуждение решений каждой группы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799abcb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799abcb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71c4ce11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71c4ce119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2f3c1d43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2f3c1d43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ru-ru/p/drawio-diagrams/9mvvszk43qqw#activetab=pivot:overviewta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ru-ru/p/drawio-diagrams/9mvvszk43qqw#activetab=pivot:overviewta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Гибкие методологии. Kanban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5.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title"/>
          </p:nvPr>
        </p:nvSpPr>
        <p:spPr>
          <a:xfrm>
            <a:off x="536400" y="36037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Дополнительный кейс. Работа в группах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3" name="Google Shape;353;p61"/>
          <p:cNvSpPr txBox="1">
            <a:spLocks noGrp="1"/>
          </p:cNvSpPr>
          <p:nvPr>
            <p:ph type="subTitle" idx="2"/>
          </p:nvPr>
        </p:nvSpPr>
        <p:spPr>
          <a:xfrm>
            <a:off x="536400" y="993500"/>
            <a:ext cx="8064000" cy="253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2D30"/>
                </a:solidFill>
              </a:rPr>
              <a:t>Вы работаете над созданием приложения для прослушивания музыки (что-то очень похожее на </a:t>
            </a:r>
            <a:r>
              <a:rPr lang="ru-RU" sz="1200" dirty="0" err="1">
                <a:solidFill>
                  <a:srgbClr val="2C2D30"/>
                </a:solidFill>
              </a:rPr>
              <a:t>Яндекс.Музыка</a:t>
            </a:r>
            <a:r>
              <a:rPr lang="ru-RU" sz="1200" dirty="0">
                <a:solidFill>
                  <a:srgbClr val="2C2D30"/>
                </a:solidFill>
              </a:rPr>
              <a:t>, </a:t>
            </a:r>
            <a:r>
              <a:rPr lang="ru-RU" sz="1200" dirty="0" err="1">
                <a:solidFill>
                  <a:srgbClr val="2C2D30"/>
                </a:solidFill>
              </a:rPr>
              <a:t>СберЗвук</a:t>
            </a:r>
            <a:r>
              <a:rPr lang="ru-RU" sz="1200" dirty="0">
                <a:solidFill>
                  <a:srgbClr val="2C2D30"/>
                </a:solidFill>
              </a:rPr>
              <a:t> и т.д.). У вас в команде достаточное количество людей, но несмотря на это, происходят задержки по выпуску MVP продукта и различные ошибки в коде, которые очень негативно влияют на качество разработки – заказчик недоволен. Вы используете </a:t>
            </a:r>
            <a:r>
              <a:rPr lang="ru-RU" sz="1200" dirty="0" err="1">
                <a:solidFill>
                  <a:srgbClr val="2C2D30"/>
                </a:solidFill>
              </a:rPr>
              <a:t>Scrum</a:t>
            </a:r>
            <a:r>
              <a:rPr lang="ru-RU" sz="1200" dirty="0">
                <a:solidFill>
                  <a:srgbClr val="2C2D30"/>
                </a:solidFill>
              </a:rPr>
              <a:t>-фреймворк. У вас есть </a:t>
            </a:r>
            <a:r>
              <a:rPr lang="ru-RU" sz="1200" dirty="0" err="1">
                <a:solidFill>
                  <a:srgbClr val="2C2D30"/>
                </a:solidFill>
              </a:rPr>
              <a:t>Scrum</a:t>
            </a:r>
            <a:r>
              <a:rPr lang="ru-RU" sz="1200" dirty="0">
                <a:solidFill>
                  <a:srgbClr val="2C2D30"/>
                </a:solidFill>
              </a:rPr>
              <a:t>-доска, на которой отображены задачи вашей команды.</a:t>
            </a:r>
            <a:endParaRPr sz="12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500" b="1" dirty="0">
                <a:solidFill>
                  <a:srgbClr val="2C2D30"/>
                </a:solidFill>
              </a:rPr>
              <a:t>Задание</a:t>
            </a:r>
            <a:endParaRPr sz="1500" b="1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2D30"/>
                </a:solidFill>
              </a:rPr>
              <a:t>Встройте в свою работу </a:t>
            </a:r>
            <a:r>
              <a:rPr lang="ru-RU" sz="1200" dirty="0" err="1">
                <a:solidFill>
                  <a:srgbClr val="2C2D30"/>
                </a:solidFill>
              </a:rPr>
              <a:t>Kanban</a:t>
            </a:r>
            <a:r>
              <a:rPr lang="ru-RU" sz="1200" dirty="0">
                <a:solidFill>
                  <a:srgbClr val="2C2D30"/>
                </a:solidFill>
              </a:rPr>
              <a:t>-метод, чтобы исключить задержки и ошибки в коде.</a:t>
            </a: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2D30"/>
                </a:solidFill>
              </a:rPr>
              <a:t>Преобразуйте </a:t>
            </a:r>
            <a:r>
              <a:rPr lang="ru-RU" sz="1200" dirty="0" err="1">
                <a:solidFill>
                  <a:srgbClr val="2C2D30"/>
                </a:solidFill>
              </a:rPr>
              <a:t>Scrum</a:t>
            </a:r>
            <a:r>
              <a:rPr lang="ru-RU" sz="1200" dirty="0">
                <a:solidFill>
                  <a:srgbClr val="2C2D30"/>
                </a:solidFill>
              </a:rPr>
              <a:t>-доску в </a:t>
            </a:r>
            <a:r>
              <a:rPr lang="ru-RU" sz="1200" dirty="0" err="1">
                <a:solidFill>
                  <a:srgbClr val="2C2D30"/>
                </a:solidFill>
              </a:rPr>
              <a:t>Kanban</a:t>
            </a:r>
            <a:r>
              <a:rPr lang="ru-RU" sz="1200" dirty="0">
                <a:solidFill>
                  <a:srgbClr val="2C2D30"/>
                </a:solidFill>
              </a:rPr>
              <a:t>-доску.</a:t>
            </a:r>
            <a:endParaRPr sz="1500" dirty="0">
              <a:solidFill>
                <a:srgbClr val="2C2D30"/>
              </a:solidFill>
            </a:endParaRPr>
          </a:p>
        </p:txBody>
      </p:sp>
      <p:pic>
        <p:nvPicPr>
          <p:cNvPr id="354" name="Google Shape;3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0123" y="3313524"/>
            <a:ext cx="1719628" cy="171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1"/>
          <p:cNvSpPr/>
          <p:nvPr/>
        </p:nvSpPr>
        <p:spPr>
          <a:xfrm>
            <a:off x="6262125" y="3741235"/>
            <a:ext cx="1351200" cy="463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dirty="0">
                <a:latin typeface="IBM Plex Sans"/>
                <a:ea typeface="IBM Plex Sans"/>
                <a:cs typeface="IBM Plex Sans"/>
                <a:sym typeface="IBM Plex Sans"/>
              </a:rPr>
              <a:t>15 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873" y="0"/>
            <a:ext cx="58890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>
            <a:spLocks noGrp="1"/>
          </p:cNvSpPr>
          <p:nvPr>
            <p:ph type="title"/>
          </p:nvPr>
        </p:nvSpPr>
        <p:spPr>
          <a:xfrm>
            <a:off x="536400" y="36037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Дополнительный кейс. Общее обсуждение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6" name="Google Shape;366;p63"/>
          <p:cNvSpPr txBox="1">
            <a:spLocks noGrp="1"/>
          </p:cNvSpPr>
          <p:nvPr>
            <p:ph type="subTitle" idx="2"/>
          </p:nvPr>
        </p:nvSpPr>
        <p:spPr>
          <a:xfrm>
            <a:off x="536400" y="833600"/>
            <a:ext cx="8064000" cy="92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b="1">
                <a:solidFill>
                  <a:srgbClr val="2C2D30"/>
                </a:solidFill>
              </a:rPr>
              <a:t>Задание</a:t>
            </a:r>
            <a:endParaRPr sz="1500" b="1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2C2D30"/>
                </a:solidFill>
              </a:rPr>
              <a:t>Встройте в свою работу Kanban-метод, чтобы исключить задержки и ошибки в коде. Преобразуйте Scrum-доску в Kanban-доску.</a:t>
            </a:r>
            <a:endParaRPr>
              <a:solidFill>
                <a:srgbClr val="2C2D30"/>
              </a:solidFill>
            </a:endParaRPr>
          </a:p>
        </p:txBody>
      </p:sp>
      <p:pic>
        <p:nvPicPr>
          <p:cNvPr id="367" name="Google Shape;3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137" y="1664700"/>
            <a:ext cx="3894525" cy="340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2"/>
          </p:nvPr>
        </p:nvSpPr>
        <p:spPr>
          <a:xfrm>
            <a:off x="540000" y="720725"/>
            <a:ext cx="8064000" cy="32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rgbClr val="2C2D30"/>
                </a:solidFill>
              </a:rPr>
              <a:t>Проанализируйте свой процесс обучения в ИТ-сфере и продвижение по карьере в этом направлении. Выделите задачи, которые стоят перед Вами на месяц/квартал/год (на Ваше усмотрение). Ранжируйте поставленные задачи по классам обслуживания – выберите цвета для Kanban-карточек. Определите WiP для управления потоком незавершённых задач. Отразите определённые Вами задачи на личной Kanban-доске.</a:t>
            </a:r>
            <a:endParaRPr sz="13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384" name="Google Shape;384;p66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385" name="Google Shape;385;p6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5. Гибкие методологии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66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7" name="Google Shape;387;p66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388" name="Google Shape;38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План на сегодня: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Quiz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Групповое решение и обсуждение кейса 1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Групповое решение и обсуждение кейса 2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>
                <a:solidFill>
                  <a:schemeClr val="dk1"/>
                </a:solidFill>
              </a:rPr>
              <a:t>Домашнее задание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483439" y="1487209"/>
            <a:ext cx="39096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 SemiBold"/>
              <a:buNone/>
            </a:pPr>
            <a:r>
              <a:rPr lang="ru-RU"/>
              <a:t>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>
            <a:spLocks noGrp="1"/>
          </p:cNvSpPr>
          <p:nvPr>
            <p:ph type="title"/>
          </p:nvPr>
        </p:nvSpPr>
        <p:spPr>
          <a:xfrm>
            <a:off x="540000" y="18037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1. Работа в группах</a:t>
            </a:r>
            <a:endParaRPr/>
          </a:p>
        </p:txBody>
      </p:sp>
      <p:sp>
        <p:nvSpPr>
          <p:cNvPr id="307" name="Google Shape;307;p55"/>
          <p:cNvSpPr txBox="1">
            <a:spLocks noGrp="1"/>
          </p:cNvSpPr>
          <p:nvPr>
            <p:ph type="subTitle" idx="2"/>
          </p:nvPr>
        </p:nvSpPr>
        <p:spPr>
          <a:xfrm>
            <a:off x="540000" y="720725"/>
            <a:ext cx="8064000" cy="12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</a:rPr>
              <a:t>Вы работаете над проектом по созданию мобильного приложения для интернет-магазина одежды. В процессе разработки применяется итеративная модель с элементами традиционных методологий: у вас есть руководитель проекта, 4 разработчика-программиста и 1 тестировщик. Разработчики и тестировщик подчиняются только руководителю проекта и получают все необходимые вводные данные только от него, а он уже общается с заказчиком. В рамках проекта перед вашей командой стоят следующие задачи:</a:t>
            </a: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C2D30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2C2D30"/>
              </a:solidFill>
            </a:endParaRPr>
          </a:p>
        </p:txBody>
      </p:sp>
      <p:sp>
        <p:nvSpPr>
          <p:cNvPr id="308" name="Google Shape;308;p55"/>
          <p:cNvSpPr txBox="1"/>
          <p:nvPr/>
        </p:nvSpPr>
        <p:spPr>
          <a:xfrm>
            <a:off x="4392625" y="1963325"/>
            <a:ext cx="43665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8.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Создать модуль для интеграции принимаемых от покупателей платежей с внутренними финансовыми ИТ-системами заказчика;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9.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Сделать модуль по отслеживанию складских запасов одежды;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10.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Внедрить возможность для входа клиентов в мобильное приложение по Face-ID и отпечатку пальцев;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11.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Совместно с маркетологами усовершенствовать стратегию выбора цветовой гаммы для оформления отдельных карточек с товарами.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55"/>
          <p:cNvSpPr txBox="1"/>
          <p:nvPr/>
        </p:nvSpPr>
        <p:spPr>
          <a:xfrm>
            <a:off x="539750" y="1963325"/>
            <a:ext cx="4026300" cy="196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Разработать дизайн мобильного приложения;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Разработать архитектуру приложения;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Создать MVP продукта;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Разработать фильтры поиска одежды по размерам;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5.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Сделать онлайн-примерку выбранных вещей;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6.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Создать модуль по оплате интернет-заказов;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271463" lvl="0" indent="-27146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7.</a:t>
            </a:r>
            <a:r>
              <a:rPr lang="ru-RU" sz="700" dirty="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 dirty="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Создать модуль для технической поддержки;</a:t>
            </a:r>
            <a:endParaRPr sz="1100" dirty="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>
            <a:spLocks noGrp="1"/>
          </p:cNvSpPr>
          <p:nvPr>
            <p:ph type="title"/>
          </p:nvPr>
        </p:nvSpPr>
        <p:spPr>
          <a:xfrm>
            <a:off x="536400" y="18037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1. Работа в группах</a:t>
            </a:r>
            <a:endParaRPr/>
          </a:p>
        </p:txBody>
      </p:sp>
      <p:pic>
        <p:nvPicPr>
          <p:cNvPr id="315" name="Google Shape;3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1154" y="1028537"/>
            <a:ext cx="1759644" cy="17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6"/>
          <p:cNvSpPr/>
          <p:nvPr/>
        </p:nvSpPr>
        <p:spPr>
          <a:xfrm>
            <a:off x="6742499" y="1466203"/>
            <a:ext cx="1382700" cy="474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536400" y="674050"/>
            <a:ext cx="6860100" cy="40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Заказчик торопит с разработкой MVP продукта и быстрому выходу на рынок. В команде начинается хаос, никто не знает за что взяться – сроки горят, задач много.</a:t>
            </a:r>
            <a:endParaRPr sz="11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Задание</a:t>
            </a:r>
            <a:endParaRPr b="1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C2D30"/>
              </a:buClr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Представьте, что Вы находитесь в роли руководителя проекта.</a:t>
            </a:r>
            <a:endParaRPr sz="11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Присвойте задачам классы обслуживания.</a:t>
            </a:r>
            <a:endParaRPr sz="11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Нарисуйте Kanban-доску и ограничьте поток незавершённой работы в соответствии с количеством людей в вашей команде.</a:t>
            </a:r>
            <a:endParaRPr sz="11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Отразите на Kanban-доске все указанные в условии задачи, применив карточки различных цветов в соответствии с выбранными классами обслуживания. При этом, самые срочные задачи поставьте сразу на исполнение, учитывая ограниченное Вами количество незавершенной работы (WiP – Work in Progress).</a:t>
            </a:r>
            <a:endParaRPr sz="11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Для рисования Kanban-доски можете использовать приложение «</a:t>
            </a:r>
            <a:r>
              <a:rPr lang="ru-RU" sz="1100" b="1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draw.io Diagrams</a:t>
            </a: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», доступное по ссылке:</a:t>
            </a:r>
            <a:r>
              <a:rPr lang="ru-RU" sz="1100">
                <a:solidFill>
                  <a:srgbClr val="2C2D30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100" u="sng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https://www.microsoft.com/ru-ru/p/drawio-diagrams/9mvvszk43qqw#activetab=pivot:overviewtab</a:t>
            </a:r>
            <a:endParaRPr b="1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>
            <a:spLocks noGrp="1"/>
          </p:cNvSpPr>
          <p:nvPr>
            <p:ph type="title"/>
          </p:nvPr>
        </p:nvSpPr>
        <p:spPr>
          <a:xfrm>
            <a:off x="536400" y="18037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1. Общее обсуждение</a:t>
            </a:r>
            <a:endParaRPr/>
          </a:p>
        </p:txBody>
      </p:sp>
      <p:pic>
        <p:nvPicPr>
          <p:cNvPr id="323" name="Google Shape;32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4079" y="2636437"/>
            <a:ext cx="1759644" cy="17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7"/>
          <p:cNvSpPr/>
          <p:nvPr/>
        </p:nvSpPr>
        <p:spPr>
          <a:xfrm>
            <a:off x="6425424" y="3074103"/>
            <a:ext cx="1382700" cy="474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5" name="Google Shape;325;p57"/>
          <p:cNvSpPr txBox="1"/>
          <p:nvPr/>
        </p:nvSpPr>
        <p:spPr>
          <a:xfrm>
            <a:off x="536400" y="720725"/>
            <a:ext cx="5531100" cy="3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Задание</a:t>
            </a:r>
            <a:endParaRPr b="1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C2D30"/>
              </a:buClr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Представьте, что Вы находитесь в роли руководителя проекта.</a:t>
            </a:r>
            <a:endParaRPr sz="11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Присвойте задачам классы обслуживания.</a:t>
            </a:r>
            <a:endParaRPr sz="11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Нарисуйте Kanban-доску и ограничьте поток незавершённой работы в соответствии с количеством людей в вашей команде.</a:t>
            </a:r>
            <a:endParaRPr sz="11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Отразите на Kanban-доске все указанные в условии задачи, применив карточки различных цветов в соответствии с выбранными классами обслуживания. При этом, самые срочные задачи поставьте сразу на исполнение, учитывая ограниченное Вами количество незавершенной работы (WiP – Work in Progress).</a:t>
            </a:r>
            <a:endParaRPr sz="1100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Для рисования Kanban-доски можете использовать приложение «</a:t>
            </a:r>
            <a:r>
              <a:rPr lang="ru-RU" sz="1100" b="1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draw.io Diagrams</a:t>
            </a:r>
            <a:r>
              <a:rPr lang="ru-RU" sz="1100">
                <a:solidFill>
                  <a:srgbClr val="2C2D30"/>
                </a:solidFill>
                <a:latin typeface="IBM Plex Sans"/>
                <a:ea typeface="IBM Plex Sans"/>
                <a:cs typeface="IBM Plex Sans"/>
                <a:sym typeface="IBM Plex Sans"/>
              </a:rPr>
              <a:t>», доступное по ссылке:</a:t>
            </a:r>
            <a:r>
              <a:rPr lang="ru-RU" sz="1100">
                <a:solidFill>
                  <a:srgbClr val="2C2D30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1100" u="sng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https://www.microsoft.com/ru-ru/p/drawio-diagrams/9mvvszk43qqw#activetab=pivot:overviewtab</a:t>
            </a:r>
            <a:endParaRPr b="1">
              <a:solidFill>
                <a:srgbClr val="2C2D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/>
          </p:nvPr>
        </p:nvSpPr>
        <p:spPr>
          <a:xfrm>
            <a:off x="536400" y="36037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2. Работа в группах</a:t>
            </a:r>
            <a:endParaRPr/>
          </a:p>
        </p:txBody>
      </p:sp>
      <p:sp>
        <p:nvSpPr>
          <p:cNvPr id="331" name="Google Shape;331;p58"/>
          <p:cNvSpPr txBox="1">
            <a:spLocks noGrp="1"/>
          </p:cNvSpPr>
          <p:nvPr>
            <p:ph type="subTitle" idx="2"/>
          </p:nvPr>
        </p:nvSpPr>
        <p:spPr>
          <a:xfrm>
            <a:off x="536400" y="833600"/>
            <a:ext cx="8064000" cy="39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2C2D30"/>
                </a:solidFill>
              </a:rPr>
              <a:t>Вы работаете над проектом по созданию онлайн-кинотеатра по типа имеющихся на рынке (Start, IVI, Кинопоиск и другие). Заказчик торопит с разработкой MVP и хочет как можно быстрее выйти на рынок с минимальной версией своего продукта. У вас небольшая команда: 2 разработчика, 1 дизайнер, 1 тестировщик и Вы (в роли Teamlead разработки).</a:t>
            </a:r>
            <a:endParaRPr sz="11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Перед вами стоят следующие задачи: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1.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>
                <a:solidFill>
                  <a:srgbClr val="2C2D30"/>
                </a:solidFill>
              </a:rPr>
              <a:t>Разработать дизайн мобильного приложения;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2.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>
                <a:solidFill>
                  <a:srgbClr val="2C2D30"/>
                </a:solidFill>
              </a:rPr>
              <a:t>Разработать архитектуру приложения;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3.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>
                <a:solidFill>
                  <a:srgbClr val="2C2D30"/>
                </a:solidFill>
              </a:rPr>
              <a:t>Создать MVP продукта;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4.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>
                <a:solidFill>
                  <a:srgbClr val="2C2D30"/>
                </a:solidFill>
              </a:rPr>
              <a:t>Разработать фильтры поиска фильмов;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5.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>
                <a:solidFill>
                  <a:srgbClr val="2C2D30"/>
                </a:solidFill>
              </a:rPr>
              <a:t>Встроить фичу по поиску фильмов на основании предпочтений зрителя;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6.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>
                <a:solidFill>
                  <a:srgbClr val="2C2D30"/>
                </a:solidFill>
              </a:rPr>
              <a:t>Сделать раздел «Рекомендуемые»;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7.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>
                <a:solidFill>
                  <a:srgbClr val="2C2D30"/>
                </a:solidFill>
              </a:rPr>
              <a:t>Обсудить с сотовыми операторами и внедрить возможность предоставления скидки на платную подписку;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8.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>
                <a:solidFill>
                  <a:srgbClr val="2C2D30"/>
                </a:solidFill>
              </a:rPr>
              <a:t>Внедрить платную подписку;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9.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ru-RU" sz="1100">
                <a:solidFill>
                  <a:srgbClr val="2C2D30"/>
                </a:solidFill>
              </a:rPr>
              <a:t>Создать модуль по оплате подписки с помощью номера телефона, банковских карт, интернет-кошелька, Apple и Google Pay;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10.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1100">
                <a:solidFill>
                  <a:srgbClr val="2C2D30"/>
                </a:solidFill>
              </a:rPr>
              <a:t>Создать модуль для технической поддержки;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11.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1100">
                <a:solidFill>
                  <a:srgbClr val="2C2D30"/>
                </a:solidFill>
              </a:rPr>
              <a:t>Создать модуль для интеграции принимаемых от покупателей платежей с внутренними финансовыми ИТ-системами заказчика.</a:t>
            </a:r>
            <a:endParaRPr sz="1100">
              <a:solidFill>
                <a:srgbClr val="2C2D30"/>
              </a:solidFill>
            </a:endParaRPr>
          </a:p>
          <a:p>
            <a:pPr marL="5461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2C2D30"/>
                </a:solidFill>
              </a:rPr>
              <a:t>12.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-RU" sz="1100">
                <a:solidFill>
                  <a:srgbClr val="2C2D30"/>
                </a:solidFill>
              </a:rPr>
              <a:t>Внедрить возможность для входа клиентов в мобильное приложение по Face-ID и отпечатку пальцев.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>
            <a:spLocks noGrp="1"/>
          </p:cNvSpPr>
          <p:nvPr>
            <p:ph type="title"/>
          </p:nvPr>
        </p:nvSpPr>
        <p:spPr>
          <a:xfrm>
            <a:off x="536400" y="22252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2. Работа в группах</a:t>
            </a:r>
            <a:endParaRPr/>
          </a:p>
        </p:txBody>
      </p:sp>
      <p:sp>
        <p:nvSpPr>
          <p:cNvPr id="337" name="Google Shape;337;p59"/>
          <p:cNvSpPr txBox="1">
            <a:spLocks noGrp="1"/>
          </p:cNvSpPr>
          <p:nvPr>
            <p:ph type="subTitle" idx="2"/>
          </p:nvPr>
        </p:nvSpPr>
        <p:spPr>
          <a:xfrm>
            <a:off x="536400" y="713350"/>
            <a:ext cx="8064000" cy="174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rgbClr val="2C2D30"/>
                </a:solidFill>
              </a:rPr>
              <a:t>Задание</a:t>
            </a:r>
            <a:endParaRPr b="1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1.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100">
                <a:solidFill>
                  <a:srgbClr val="2C2D30"/>
                </a:solidFill>
              </a:rPr>
              <a:t>Ранжируйте задачи по классам обслуживания в соответствии с первоочередным требованием заказчика по разработке MVP;</a:t>
            </a:r>
            <a:endParaRPr sz="110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2.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100">
                <a:solidFill>
                  <a:srgbClr val="2C2D30"/>
                </a:solidFill>
              </a:rPr>
              <a:t>Отразите задачи на Kanban-доске с учётом количества людей в вашей проектной команде и ограничьте поток незавершённой работы;</a:t>
            </a:r>
            <a:endParaRPr sz="110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rgbClr val="2C2D30"/>
                </a:solidFill>
              </a:rPr>
              <a:t>3.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100">
                <a:solidFill>
                  <a:srgbClr val="2C2D30"/>
                </a:solidFill>
              </a:rPr>
              <a:t>Наладьте ритм работы с помощью каденций.</a:t>
            </a:r>
            <a:endParaRPr sz="1100">
              <a:solidFill>
                <a:srgbClr val="2C2D3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rgbClr val="2C2D30"/>
              </a:solidFill>
            </a:endParaRPr>
          </a:p>
        </p:txBody>
      </p:sp>
      <p:pic>
        <p:nvPicPr>
          <p:cNvPr id="338" name="Google Shape;33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0642" y="2665276"/>
            <a:ext cx="1870358" cy="187032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9"/>
          <p:cNvSpPr/>
          <p:nvPr/>
        </p:nvSpPr>
        <p:spPr>
          <a:xfrm>
            <a:off x="5822499" y="3130476"/>
            <a:ext cx="1469700" cy="504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0"/>
          <p:cNvSpPr txBox="1">
            <a:spLocks noGrp="1"/>
          </p:cNvSpPr>
          <p:nvPr>
            <p:ph type="title"/>
          </p:nvPr>
        </p:nvSpPr>
        <p:spPr>
          <a:xfrm>
            <a:off x="536400" y="222525"/>
            <a:ext cx="806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Кейс 2. Общее обсуждение</a:t>
            </a:r>
            <a:endParaRPr/>
          </a:p>
        </p:txBody>
      </p:sp>
      <p:sp>
        <p:nvSpPr>
          <p:cNvPr id="345" name="Google Shape;345;p60"/>
          <p:cNvSpPr txBox="1">
            <a:spLocks noGrp="1"/>
          </p:cNvSpPr>
          <p:nvPr>
            <p:ph type="subTitle" idx="2"/>
          </p:nvPr>
        </p:nvSpPr>
        <p:spPr>
          <a:xfrm>
            <a:off x="536400" y="713350"/>
            <a:ext cx="8064000" cy="174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b="1">
                <a:solidFill>
                  <a:srgbClr val="2C2D30"/>
                </a:solidFill>
              </a:rPr>
              <a:t>Задание</a:t>
            </a:r>
            <a:endParaRPr b="1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2C2D30"/>
                </a:solidFill>
              </a:rPr>
              <a:t>1.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100">
                <a:solidFill>
                  <a:srgbClr val="2C2D30"/>
                </a:solidFill>
              </a:rPr>
              <a:t>Ранжируйте задачи по классам обслуживания в соответствии с первоочередным требованием заказчика по разработке MVP;</a:t>
            </a:r>
            <a:endParaRPr sz="110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2C2D30"/>
                </a:solidFill>
              </a:rPr>
              <a:t>2.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100">
                <a:solidFill>
                  <a:srgbClr val="2C2D30"/>
                </a:solidFill>
              </a:rPr>
              <a:t>Отразите задачи на Kanban-доске с учётом количества людей в вашей проектной команде и ограничьте поток незавершённой работы;</a:t>
            </a:r>
            <a:endParaRPr sz="1100">
              <a:solidFill>
                <a:srgbClr val="2C2D30"/>
              </a:solidFill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rgbClr val="2C2D30"/>
                </a:solidFill>
              </a:rPr>
              <a:t>3.</a:t>
            </a:r>
            <a:r>
              <a:rPr lang="ru-RU" sz="700">
                <a:solidFill>
                  <a:srgbClr val="2C2D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1100">
                <a:solidFill>
                  <a:srgbClr val="2C2D30"/>
                </a:solidFill>
              </a:rPr>
              <a:t>Наладьте ритм работы с помощью каденций.</a:t>
            </a:r>
            <a:endParaRPr sz="1100">
              <a:solidFill>
                <a:srgbClr val="2C2D3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rgbClr val="2C2D30"/>
              </a:solidFill>
            </a:endParaRPr>
          </a:p>
        </p:txBody>
      </p:sp>
      <p:pic>
        <p:nvPicPr>
          <p:cNvPr id="346" name="Google Shape;34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0642" y="2665276"/>
            <a:ext cx="1870358" cy="187032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0"/>
          <p:cNvSpPr/>
          <p:nvPr/>
        </p:nvSpPr>
        <p:spPr>
          <a:xfrm>
            <a:off x="5822499" y="3130476"/>
            <a:ext cx="1469700" cy="504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15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Экран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IBM Plex Sans SemiBold</vt:lpstr>
      <vt:lpstr>IBM Plex Sans</vt:lpstr>
      <vt:lpstr>Arial</vt:lpstr>
      <vt:lpstr>Times New Roman</vt:lpstr>
      <vt:lpstr>Макет шаблона GB</vt:lpstr>
      <vt:lpstr>Макет шаблона GB</vt:lpstr>
      <vt:lpstr>Гибкие методологии. Kanban</vt:lpstr>
      <vt:lpstr>План на сегодня:</vt:lpstr>
      <vt:lpstr>Quiz!</vt:lpstr>
      <vt:lpstr>Кейс 1. Работа в группах</vt:lpstr>
      <vt:lpstr>Кейс 1. Работа в группах</vt:lpstr>
      <vt:lpstr>Кейс 1. Общее обсуждение</vt:lpstr>
      <vt:lpstr>Кейс 2. Работа в группах</vt:lpstr>
      <vt:lpstr>Кейс 2. Работа в группах</vt:lpstr>
      <vt:lpstr>Кейс 2. Общее обсуждение</vt:lpstr>
      <vt:lpstr>Дополнительный кейс. Работа в группах</vt:lpstr>
      <vt:lpstr>Презентация PowerPoint</vt:lpstr>
      <vt:lpstr>Дополнительный кейс. Общее обсуждение</vt:lpstr>
      <vt:lpstr>Ваши вопросы?</vt:lpstr>
      <vt:lpstr>Презентация PowerPoint</vt:lpstr>
      <vt:lpstr>Рефлексия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Гибкие методологии. Kanban</dc:title>
  <cp:lastModifiedBy>Игорь Зуриев</cp:lastModifiedBy>
  <cp:revision>1</cp:revision>
  <dcterms:modified xsi:type="dcterms:W3CDTF">2022-04-07T08:04:18Z</dcterms:modified>
</cp:coreProperties>
</file>