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23"/>
  </p:notesMasterIdLst>
  <p:handoutMasterIdLst>
    <p:handoutMasterId r:id="rId24"/>
  </p:handoutMasterIdLst>
  <p:sldIdLst>
    <p:sldId id="299" r:id="rId2"/>
    <p:sldId id="286" r:id="rId3"/>
    <p:sldId id="287" r:id="rId4"/>
    <p:sldId id="261" r:id="rId5"/>
    <p:sldId id="279" r:id="rId6"/>
    <p:sldId id="278" r:id="rId7"/>
    <p:sldId id="280" r:id="rId8"/>
    <p:sldId id="262" r:id="rId9"/>
    <p:sldId id="281" r:id="rId10"/>
    <p:sldId id="282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7" autoAdjust="0"/>
    <p:restoredTop sz="79894" autoAdjust="0"/>
  </p:normalViewPr>
  <p:slideViewPr>
    <p:cSldViewPr>
      <p:cViewPr varScale="1">
        <p:scale>
          <a:sx n="58" d="100"/>
          <a:sy n="58" d="100"/>
        </p:scale>
        <p:origin x="-16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7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B503-C0B0-40C8-A133-4B231F4B7F26}" type="datetimeFigureOut">
              <a:rPr lang="en-US" smtClean="0"/>
              <a:pPr/>
              <a:t>12/14/2014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1DA8-564B-4B57-ABBC-30F4917818E5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330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o-RO" smtClean="0"/>
              <a:t> </a:t>
            </a:r>
            <a:r>
              <a:rPr lang="en-US" smtClean="0"/>
              <a:t>Click to edit Master text styles</a:t>
            </a:r>
          </a:p>
          <a:p>
            <a:pPr lvl="1"/>
            <a:r>
              <a:rPr lang="ro-RO" smtClean="0"/>
              <a:t> </a:t>
            </a:r>
            <a:r>
              <a:rPr lang="en-US" smtClean="0"/>
              <a:t>Second level</a:t>
            </a:r>
          </a:p>
          <a:p>
            <a:pPr lvl="2"/>
            <a:r>
              <a:rPr lang="ro-RO" smtClean="0"/>
              <a:t> </a:t>
            </a:r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E:\gDrive\Summer 2014\ITAcad\Materiale\Logo\gre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405" y="138687"/>
            <a:ext cx="1405054" cy="365760"/>
          </a:xfrm>
          <a:prstGeom prst="rect">
            <a:avLst/>
          </a:prstGeom>
          <a:noFill/>
        </p:spPr>
      </p:pic>
      <p:pic>
        <p:nvPicPr>
          <p:cNvPr id="9" name="Picture 4" descr="E:\gDrive\Summer 2014\ITAcad\Prezentări\PNG\dotnet_col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15449"/>
            <a:ext cx="1305011" cy="365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521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just" rtl="0">
      <a:buFont typeface="Wingdings" pitchFamily="2" charset="2"/>
      <a:buChar char="Ø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just" rtl="0"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just" rtl="0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just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just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dirty="0">
              <a:latin typeface="Gill Sans MT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C60BA18-C047-447E-8AD6-5E05C8A8F24F}" type="datetime1">
              <a:rPr lang="en-US" smtClean="0"/>
              <a:pPr/>
              <a:t>12/14/2014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Academia Microsoft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6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5486400" cy="7924800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Considerăm următoarele exemple pentru a evidenţia deosebirile: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Folosirea parantezelor: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Example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int Property { ...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int Method( ) { ... 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Existenţa parametrilor: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Example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int Property { ...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int Method(double d1, decimal d2) { ... 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Utilizarea tipului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void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Example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public void Property { ... } // Compile-time error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void Method( ) { ... } // Okay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  <a:endParaRPr lang="ro-RO" sz="11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81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C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ând folosim proprietăţile, putem să specificăm ce operaţii sunt permise pentru fiecare proprietate în parte: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read/write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când implementezi ambii accesori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şi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read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când implementezi numai accesorul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write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când implementezi numai accesorul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Proprietăţile read-only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Proprietăţile care au implementat numai accesorul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se numesc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read-only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 În exemplul de mai jos, clasa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BankAccount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are o proprietate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Balance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care are accesorul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, dar nu şi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BankAccount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private decimal balance;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decimal Balance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get { return balance; } // But no set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Nu poţi atribui o valoare unei astfel de proprietăţi. De exemplu, dacă executăm instrucţiunea de mai jos pentru exemplul anterior vom primi o eroa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e de compilare: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BankAccount acc = new BankAccount( );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acc.Balance = 1000000M; // Compile-time error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O eroare foarte comună este să consideraţi că o proprietate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read-only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specifică o valoarea constantă. Nu este cazul. În exemplul următor,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Balance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este o proprietate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read-only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ceea ce înseamnă că poate fi doar citită. Totuşi, valoarea proprietăţii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Balance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se poate modifica în timp. De exemplu,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Balance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creşte atunci când este realizat un depozit: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5486400" cy="80772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BankAccount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private decimal balance;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decimal Balance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return balance;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void Deposit(decimal amount)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balance += amount;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Proprietăţi write-only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Proprietăţile care au doar accesorul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se numesc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write-only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În general, ar trebui evitată utilizarea acestora.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Dacă se va încerca citirea unei proprietăţi care este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write-only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se va primi o eroare de compilare.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Proprietăţi statice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O proprietate statică, la fel ca şi o metodă statică sau un câmp static, este asociată cu clasa și nu cu obiectul. Din cauza aceasta, trebuie să acceseze numai date statice şi nu poate folosi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Codul următor exemplifică aceste aspecte: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MyClass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private int MyData = 0;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static int ClassData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</a:t>
            </a:r>
          </a:p>
          <a:p>
            <a:pPr lvl="5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return this.MyData; // Compile-time error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Nu poate fi inclus niciunul dintre modificatorii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virtual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abstract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sau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override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în definirea unei proprietăţi statice.</a:t>
            </a:r>
            <a:endParaRPr lang="ro-RO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5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Proprietăţile se pot folosi pentru a  întârzia iniţializarea unei resurse până în momentul în care este prima oară referită. Această tehnică se numeşte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lazy creation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lazy instantiation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sau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just-in-time creation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Următorul cod arată un exemplu al acestui concept din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Microsoft .NET Framework SDK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class Console</a:t>
            </a:r>
          </a:p>
          <a:p>
            <a:pPr lvl="1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static TextReader In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if (reader == null) {</a:t>
            </a:r>
          </a:p>
          <a:p>
            <a:pPr lvl="5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reader = new StreamReader(...);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return reader;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private static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TextReader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reader = null;</a:t>
            </a:r>
          </a:p>
          <a:p>
            <a:pPr lvl="1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Observaţii: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Câmpul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reader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este iniţializat cu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null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Numai prima încercare de citire va executa codul din interiorul instrucţiunii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creând un obiect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StreamReader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Un obiect este compus din mai multe articole (De exemplu o listă poate fi compusă din mai multe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-uri). Indecşii te ajută să accesezi aceste articole utilizând notaţiile de la vectori.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Definirea unui index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Următorul cod arată cum să creezi un index pentru a accesa o listă privată de şiruri de caractere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StringList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private string[ ] list;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this[int index]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return list[index]; 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list[index] = value;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// Other code and constructors to initialize list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Indexul este o proprietate numită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şi este urmat de paranteze pătrate între care se specifică tipul de index folosit (indecşii trebuie numiţi întotdeauna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, ei nu au propriile denumiri. Ei sunt accesaţi din perspectiva obiectului cărui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aparţin). 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Utilizarea unui index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Putem folosi indexul clasei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StringList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pentru a avea acces la membrii listei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myList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 în exemplul următor: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StringList myList = new StringList( );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myList[3] = "o"; // Indexer write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string myString = myList[3]; // Indexer read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Observaţi că sintaxa este la fel ca la vectori. Întregul din paranteze specifică ce element este accesat, după care, în funcţie de situaţie (citire sau scriere) se folosesc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sau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</a:t>
            </a:r>
            <a:endParaRPr lang="ro-RO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6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Definirea tipului unui index</a:t>
            </a:r>
            <a:endParaRPr lang="ro-RO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Tipul unui index folosit pentru a accesa un vector trebuie să fie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integer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Indecşii,  în schimb, pot avea şi alte tipuri. Exemplul următor arată o cheie de indexare de tip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NickNames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private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Hashtable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names = new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Hashtable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( );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this[string realName]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return (string)names[realName]; 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names[realName] = value;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În exemplul de mai jos, clasa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NickNames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păstrează perechi nume real, poreclă: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NickNames myNames = new NickNames( );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myNames["John"] = "Cuddles";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string myNickName = myNames["John"];</a:t>
            </a:r>
          </a:p>
          <a:p>
            <a:pPr>
              <a:buNone/>
            </a:pPr>
            <a:endParaRPr lang="ro-RO" dirty="0" smtClean="0">
              <a:latin typeface="Calibri" pitchFamily="34" charset="0"/>
              <a:cs typeface="Calibri" pitchFamily="34" charset="0"/>
            </a:endParaRP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Supraîncărcarea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O clasă poate avea indecşi multiplii, dacă ei au tipuri diferite. Poţi extinde clasa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NickNames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pentru a crea un index de tip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integer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Indexul poate itera printr-o tabelă de dispersie (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hashtable)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de un anumit număr de ori şi să returneze valoarea corespunzătoare: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NickNames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private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Hashtable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names = new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Hashtable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(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4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5486400" cy="8077200"/>
          </a:xfrm>
        </p:spPr>
        <p:txBody>
          <a:bodyPr>
            <a:normAutofit/>
          </a:bodyPr>
          <a:lstStyle/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this[string realName]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return (string)names[realName]; 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names[realName] = value;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this[int nameNumber]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5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string nameFound;</a:t>
            </a:r>
          </a:p>
          <a:p>
            <a:pPr lvl="5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// Code that iterates through the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Hashtable</a:t>
            </a:r>
            <a:endParaRPr lang="en-US" sz="1100" b="1" dirty="0" smtClean="0">
              <a:latin typeface="Calibri" pitchFamily="34" charset="0"/>
              <a:cs typeface="Calibri" pitchFamily="34" charset="0"/>
            </a:endParaRPr>
          </a:p>
          <a:p>
            <a:pPr lvl="5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// and populates nameFound</a:t>
            </a:r>
          </a:p>
          <a:p>
            <a:pPr lvl="5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return nameFound;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Indecşii nu sunt variabile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Spre deosebire de vectori, indecşii nu corepund unor locaţii de memorie. În schimb, ei au accesorii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şi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pentru a executa comenzile de citire şi scriere a valorilor.  Aceasta înseamnă că, deşi ei folosesc aceeşi sintaxă ca vectorii, indecşii nu sunt clasificaţi drept variabile.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Dacă un index este folosit pe post de parametru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ref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sau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out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se va primi o eroare de compilare ca în exemplul următor: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Example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string[ ] array;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this[int index]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... 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...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Test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static void Main( )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Example eg = new Example( );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ByRef(ref eg[0]); // Compile-time error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ByOut(out eg[0]); // Compile-time error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ByRef(ref eg.array[0]); // Okay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ByOut(out eg.array[0]); // Okay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static void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ByRef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(ref string name) { ... }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static void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ByOut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(out string name) { ... 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  <a:endParaRPr lang="ro-RO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6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Indecşii sunt bazaţi pe proprietăţi, de aceea au foarte multe trăsături în comun cu acestea. Indecşii diferă de proprietăţi prin câteva caractericitici. Pentru a întelege cu adevărat indecşii este binevenită o comparaţie cu proprietăţile.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Asemănări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Ambele folosesc accesorii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şi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Nu au adrese de memorie, de aceea nu pot fi parametrii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ref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sau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out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Dictionary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this[string index]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... 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...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Dictionary oed = new Dictionary( );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ByRef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(ref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oed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["life"]); // Compile-time error</a:t>
            </a:r>
          </a:p>
          <a:p>
            <a:pPr lvl="2">
              <a:buNone/>
            </a:pP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ByOut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(out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oed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["life"]); // Compile-time error</a:t>
            </a:r>
            <a:endParaRPr lang="ro-RO" sz="11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Nu pot avea tipul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void</a:t>
            </a:r>
          </a:p>
          <a:p>
            <a:r>
              <a:rPr lang="ro-RO" b="1" dirty="0" smtClean="0">
                <a:latin typeface="Calibri" pitchFamily="34" charset="0"/>
                <a:cs typeface="Calibri" pitchFamily="34" charset="0"/>
              </a:rPr>
              <a:t> Diferenţe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Identificarea.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O proprietate este identificată doar prin numele său; un index este specificat prin signatura sa (nume, paranteze pătrate şi tipul parametrului după care se indexează).</a:t>
            </a:r>
          </a:p>
          <a:p>
            <a:pPr lvl="1"/>
            <a:r>
              <a:rPr lang="ro-RO" b="1" i="1" dirty="0" smtClean="0">
                <a:latin typeface="Calibri" pitchFamily="34" charset="0"/>
                <a:cs typeface="Calibri" pitchFamily="34" charset="0"/>
              </a:rPr>
              <a:t> Supraîncărcarea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O proprietate nu poate fi supraîncărcată, în</a:t>
            </a:r>
            <a:r>
              <a:rPr lang="ro-RO" baseline="0" dirty="0" smtClean="0">
                <a:latin typeface="Calibri" pitchFamily="34" charset="0"/>
                <a:cs typeface="Calibri" pitchFamily="34" charset="0"/>
              </a:rPr>
              <a:t> schimb,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un index da(apare şi tipul între paranteze pătrate)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Static sau dinamic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O proprietate poate să fie un membru static, pe când un index este întotdeauna un membru instanţiat.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4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572000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Sunt trei reguli care trebuie urmărite în utilizarea indecşilor: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Să se specifice cel puţin un parametru după care se indexează.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Să se specifice o valoare pentru fiecare parametru.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Să nu se foloseasca modificatorii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ref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sau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 out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pentru parametrii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BadParameter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// Compile-time error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public string this[ref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index] { ... }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public string this[out string index] { ... 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ro-RO" b="1" dirty="0" smtClean="0">
                <a:latin typeface="Calibri" pitchFamily="34" charset="0"/>
                <a:cs typeface="Calibri" pitchFamily="34" charset="0"/>
              </a:rPr>
              <a:t>Parametrii multiplii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Se poate specifica mai mult de un singur parametru pentru un index. Exemplu: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MultipleParameters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public string this[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one,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two]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... 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...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Pentru a folosi indexul clasei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MultipleParameters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trebuie specificate două valori: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MultipleParameters mp = new MultipleParameters( );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string s = mp[2,3];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Acesta este echivalentul matricilor multidimensionale</a:t>
            </a:r>
          </a:p>
          <a:p>
            <a:pPr lvl="1">
              <a:buNone/>
            </a:pPr>
            <a:endParaRPr lang="ro-RO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3400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Clasa String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Când apelezi o metodă pentru un obiect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, este garantat faptul că metoda nu va schimba acel obiect. Dacă metoda returnează un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atunci este vorba de un nou şir de caractere (va crea unul nou). </a:t>
            </a:r>
            <a:endParaRPr lang="ro-RO" dirty="0">
              <a:latin typeface="Calibri" pitchFamily="34" charset="0"/>
              <a:cs typeface="Calibri" pitchFamily="34" charset="0"/>
            </a:endParaRP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Metoda Trim()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Pentru a înlătura spaţiile albe în plus din şirul de caractere se foloseşte metoda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Trim()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sealed class String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Trim( ) { ... 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Metoda returnează un nou şir de caractere, dar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-ul iniţial folosit pentru apelare rămâne intact. Exemplu: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string s = " Trim me ";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string t = s.Trim( );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Console.WriteLine(s); // Writes “    Trim   me       "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Console.WriteLine(t); // Writes "Trim me“</a:t>
            </a:r>
          </a:p>
          <a:p>
            <a:pPr lvl="2">
              <a:buNone/>
            </a:pPr>
            <a:endParaRPr lang="ro-RO" sz="11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ro-RO" b="1" dirty="0" smtClean="0">
                <a:latin typeface="Calibri" pitchFamily="34" charset="0"/>
                <a:cs typeface="Calibri" pitchFamily="34" charset="0"/>
              </a:rPr>
              <a:t> Indexul clasei String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Din cauza faptului că orice metodă care returnează un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crează unul nou şi îl păstrează intact pe cel iniţial, indexul clasei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este declarat cu un accesor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dar fără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 în exemplul următor:</a:t>
            </a:r>
          </a:p>
          <a:p>
            <a:pPr lvl="1">
              <a:buNone/>
            </a:pPr>
            <a:endParaRPr lang="ro-RO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 Atributele unei clase pot fi accesate prin câmpuri sau proprietăţi. Câmpurile sunt implementate ca variabile membre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private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ale clasei. În C# proprietăţile apar a fi câmpuri pentru utilizator, dar folosesc metode pentru a obţine sau pentru a seta valori.</a:t>
            </a:r>
          </a:p>
          <a:p>
            <a:pPr algn="just">
              <a:buFont typeface="Wingdings" pitchFamily="2" charset="2"/>
              <a:buChar char="Ø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 C# mai pune la dispoziţie indecşii, care ne permit să indexăm un obiect ca şi cum ar fi un vector.</a:t>
            </a:r>
          </a:p>
          <a:p>
            <a:pPr algn="just">
              <a:buFont typeface="Wingdings" pitchFamily="2" charset="2"/>
              <a:buChar char="Ø"/>
            </a:pPr>
            <a:r>
              <a:rPr lang="ro-RO" dirty="0" smtClean="0">
                <a:latin typeface="Calibri" pitchFamily="34" charset="0"/>
                <a:cs typeface="Calibri" pitchFamily="34" charset="0"/>
              </a:rPr>
              <a:t> După completarea acestui modul studentul va putea să: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Creeze proprietăţi care încapsulează date în cadrul unei clase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Definească indecşi prin care să acceseze o clasă utilizând notaţiile folosite la vectori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6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5486400" cy="79248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 class String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char this[int index]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</a:t>
            </a:r>
          </a:p>
          <a:p>
            <a:pPr lvl="5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if (index &lt; 0 || index &gt;= Length)</a:t>
            </a:r>
          </a:p>
          <a:p>
            <a:pPr lvl="5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	throw new IndexOutOfRangeException( );</a:t>
            </a:r>
          </a:p>
          <a:p>
            <a:pPr lvl="5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Dacă se încearcă scrierea utilizând un index se va primi o eroare de compilare: 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string s = "Sharp";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Console.WriteLine(s[0]); // Okay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s[0] = 'S'; // Compile-time error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s[4] = 'k'; // Compile-time error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Clasa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are o clasă pereche numită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StringBuilder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care are un index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read/write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endParaRPr lang="ro-RO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5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b="1" dirty="0" smtClean="0">
                <a:latin typeface="Calibri" pitchFamily="34" charset="0"/>
                <a:cs typeface="Calibri" pitchFamily="34" charset="0"/>
              </a:rPr>
              <a:t> Cerinţe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Declaraţi o clasă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Font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care să aibă o proprietate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Name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read-only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de tip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Declaraţi o clasă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DialogBox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care să aibă o proprietate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Caption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read-write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de tip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Declaraţi o clasă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MutableString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care conţine un index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read-write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de tip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char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care are un singur parametru de tip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int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Declaraţi o clasă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Graph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care conţine un index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read-only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de tip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double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care are un singur parametru de tip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Point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267200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Proprietăţile oferă o modalitate utilă de a încapsula date într-o clasă. Exemple de proprietăţi includ: lungimea unui şir de caractere, mărimea unui font, numele unui client etc.</a:t>
            </a:r>
          </a:p>
          <a:p>
            <a:r>
              <a:rPr lang="ro-RO" b="1" dirty="0" smtClean="0">
                <a:latin typeface="Calibri" pitchFamily="34" charset="0"/>
                <a:cs typeface="Calibri" pitchFamily="34" charset="0"/>
              </a:rPr>
              <a:t> Sintaxă concisă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Proprietăţile sunt elemente de bază ale limbajului. Gândi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ți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vă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la o proprietate ca la un câmp care 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ă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ajută să vă</a:t>
            </a:r>
            <a:r>
              <a:rPr lang="ro-RO" baseline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concentrați pe logica aplicaţiei. Să urmărim exemplele de mai jos, primul fără proprietate, al doilea cu proprietate: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o.SetValue(o.GetValue( ) + 1);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o.Value++;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Instrucţiunea care foloseşte o proprietate este mult mai uşor de înteles şi mai puţin susceptibilă la erori.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Flexibilitate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Pentru a scrie şi a citi valoarea unui câmp se folosesc metode de accesare. Compilatorul translatează sintaxa acestor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pseudo c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âmpuri în accesorii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şi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 Orice modificarea realizată în corpul accesorilor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şi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nu afectează în niciun fel folosirea proprietăţii (din perspectiva utilizatorului nu s-a produs nicio schimbare). Datorită acestei separări, ce oferă o flexibilitate evidentă pentru dezvoltator, este recomandat să se folosească, pe cât posibil, proprietăţile în favoarea câmpurilor.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800600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Proprietatea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este un membru al clasei care ne permite să accesăm câmpurile unui obiect. Asociem proprietatea cu cele două acţiuni care se pot executa asupra câmpurilor unui obiect: scriere şi citire. Declararea unei proprietăţi presupune specificarea numelui acesteia, tipul şi două porţiuni de cod cunoscute ca accesori: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şi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Accesorii nu au parametrii. O proprietate nu trebuie neapărat să aibă şi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şi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 De exemplu o proprietatea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read-only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are doar accesorul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get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Returnează valoarea unei proprietăţi: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Caption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return caption;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Implicit este chemat accesorul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al proprietăţii atunci când aceasta este folosită într-un context de citire: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Button myButton;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string cap =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myButton.Caption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; // Calls "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myButton.Caption.get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"</a:t>
            </a:r>
            <a:endParaRPr lang="ro-RO" sz="11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Observaţi că nu se folosesc paranteze după numele proprietăţii. În acest exemplu instrucţiunea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return caption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întoarce un şir de caractere. Acest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este returnat oricând valoarea proprietăţii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Caption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este citită.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set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Modifică valoarea unei proprietăţi: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Caption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caption = value; 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5486400" cy="8077200"/>
          </a:xfrm>
        </p:spPr>
        <p:txBody>
          <a:bodyPr>
            <a:normAutofit/>
          </a:bodyPr>
          <a:lstStyle/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Implicit este apelat accesorul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al proprietăţii atunci când proprietatea este folosită în contextul unei scrieri – când e folosită într-o atribuire: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Button myButton;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myButton.Caption = "OK"; // Calls "myButton.Caption.set"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Observaţi din nou că nu se folosesc paranteze. Variabila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value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conţine valoarea care va fi atribuită proprietăţii şi va fi creată de compilator. În interiorul accesorului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 proprietăţii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Caption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, valoarea poate fi vazută ca un </a:t>
            </a:r>
            <a:r>
              <a:rPr lang="ro-RO" i="1" dirty="0" smtClean="0">
                <a:latin typeface="Calibri" pitchFamily="34" charset="0"/>
                <a:cs typeface="Calibri" pitchFamily="34" charset="0"/>
              </a:rPr>
              <a:t>string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care conţine “OK”.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nu poate returna o valoare.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Invocarea unui accesor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set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este sintactic identic cu o atribuire, deci ar trebui să limitaţi efectele laterale observabile. De exemplu ar fi ceva de neaşteptat pentru următoarea instrucţiune să schimbe şi culoarea şi viteza obiectului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thing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thing.speed = 5;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Cu toate acestea, efectele laterale sunt benefice uneori. De exemplu, un coş de cumpărături îşi poate schimba suma de fiecare dată când un nou lucru este introdus în el.</a:t>
            </a:r>
            <a:endParaRPr lang="ro-RO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>
                <a:latin typeface="Calibri" pitchFamily="34" charset="0"/>
                <a:cs typeface="Calibri" pitchFamily="34" charset="0"/>
              </a:rPr>
              <a:pPr/>
              <a:t>5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2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849313"/>
            <a:ext cx="4352925" cy="3265487"/>
          </a:xfrm>
        </p:spPr>
      </p:sp>
      <p:sp>
        <p:nvSpPr>
          <p:cNvPr id="7" name="Notes Placeholder 2"/>
          <p:cNvSpPr txBox="1">
            <a:spLocks/>
          </p:cNvSpPr>
          <p:nvPr/>
        </p:nvSpPr>
        <p:spPr>
          <a:xfrm>
            <a:off x="685800" y="4343400"/>
            <a:ext cx="5486400" cy="4648200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o-RO" sz="1200" dirty="0" smtClean="0">
                <a:latin typeface="Calibri" pitchFamily="34" charset="0"/>
                <a:cs typeface="Calibri" pitchFamily="34" charset="0"/>
              </a:rPr>
              <a:t> Proprietăţile sunt câmpuri logice</a:t>
            </a:r>
          </a:p>
          <a:p>
            <a:pPr lvl="1" algn="just">
              <a:buFont typeface="Wingdings" pitchFamily="2" charset="2"/>
              <a:buChar char="§"/>
            </a:pPr>
            <a:r>
              <a:rPr lang="ro-RO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sz="1200" b="1" i="1" dirty="0" smtClean="0">
                <a:latin typeface="Calibri" pitchFamily="34" charset="0"/>
                <a:cs typeface="Calibri" pitchFamily="34" charset="0"/>
              </a:rPr>
              <a:t>get</a:t>
            </a:r>
            <a:r>
              <a:rPr lang="ro-RO" sz="1200" dirty="0" smtClean="0">
                <a:latin typeface="Calibri" pitchFamily="34" charset="0"/>
                <a:cs typeface="Calibri" pitchFamily="34" charset="0"/>
              </a:rPr>
              <a:t> poate fi folosit pentru a calcula o anumită valoare,  ceea ce este preferabil faţă de a trimite direct valoarea câmpului. Proprietăţile pot fi considerate câmpuri logice care nu au neapărat o implementare fizică directă. De exemplu o clasă </a:t>
            </a:r>
            <a:r>
              <a:rPr lang="ro-RO" sz="1200" b="1" i="1" dirty="0" smtClean="0">
                <a:latin typeface="Calibri" pitchFamily="34" charset="0"/>
                <a:cs typeface="Calibri" pitchFamily="34" charset="0"/>
              </a:rPr>
              <a:t>Person</a:t>
            </a:r>
            <a:r>
              <a:rPr lang="ro-RO" sz="1200" dirty="0" smtClean="0">
                <a:latin typeface="Calibri" pitchFamily="34" charset="0"/>
                <a:cs typeface="Calibri" pitchFamily="34" charset="0"/>
              </a:rPr>
              <a:t> poate conţine un câmp pentru data de naştere şi o proprietate pentru vârstă care calculează vârsta pe baza datei de naştere.</a:t>
            </a:r>
          </a:p>
          <a:p>
            <a:pPr lvl="2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Person</a:t>
            </a:r>
          </a:p>
          <a:p>
            <a:pPr lvl="2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Person(DateTime born)</a:t>
            </a:r>
          </a:p>
          <a:p>
            <a:pPr lvl="3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this.born = born;</a:t>
            </a:r>
          </a:p>
          <a:p>
            <a:pPr lvl="3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int Age</a:t>
            </a:r>
          </a:p>
          <a:p>
            <a:pPr lvl="3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// Simplified...</a:t>
            </a:r>
          </a:p>
          <a:p>
            <a:pPr lvl="4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return DateTime.UtcNow.Year – born.Year; }</a:t>
            </a:r>
          </a:p>
          <a:p>
            <a:pPr lvl="3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3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private readonly DateTime born;</a:t>
            </a:r>
          </a:p>
          <a:p>
            <a:pPr lvl="2" algn="just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ro-RO" sz="1200" b="1" dirty="0" smtClean="0">
                <a:latin typeface="Calibri" pitchFamily="34" charset="0"/>
                <a:cs typeface="Calibri" pitchFamily="34" charset="0"/>
              </a:rPr>
              <a:t>Asemănări</a:t>
            </a:r>
            <a:endParaRPr lang="ro-RO" sz="1100" b="1" dirty="0" smtClean="0">
              <a:latin typeface="Calibri" pitchFamily="34" charset="0"/>
              <a:cs typeface="Calibri" pitchFamily="34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ro-RO" sz="1200" dirty="0" smtClean="0">
                <a:latin typeface="Calibri" pitchFamily="34" charset="0"/>
                <a:cs typeface="Calibri" pitchFamily="34" charset="0"/>
              </a:rPr>
              <a:t> Proprietăţile sunt o extensie naturală a câmpurilor. La fel ca şi câmpurile ele:</a:t>
            </a:r>
          </a:p>
          <a:p>
            <a:pPr lvl="2" algn="just">
              <a:buFont typeface="Arial" pitchFamily="34" charset="0"/>
              <a:buChar char="•"/>
            </a:pPr>
            <a:r>
              <a:rPr lang="ro-RO" sz="1200" dirty="0" smtClean="0">
                <a:latin typeface="Calibri" pitchFamily="34" charset="0"/>
                <a:cs typeface="Calibri" pitchFamily="34" charset="0"/>
              </a:rPr>
              <a:t> Se declară specificând numele şi tipul care e diferit de </a:t>
            </a:r>
            <a:r>
              <a:rPr lang="ro-RO" sz="1200" b="1" i="1" dirty="0" smtClean="0">
                <a:latin typeface="Calibri" pitchFamily="34" charset="0"/>
                <a:cs typeface="Calibri" pitchFamily="34" charset="0"/>
              </a:rPr>
              <a:t>void</a:t>
            </a:r>
            <a:r>
              <a:rPr lang="ro-RO" sz="12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3" algn="just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class Example</a:t>
            </a:r>
          </a:p>
          <a:p>
            <a:pPr lvl="3" algn="just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 algn="just"/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field;</a:t>
            </a:r>
          </a:p>
          <a:p>
            <a:pPr lvl="4" algn="just"/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Property { ... }</a:t>
            </a:r>
          </a:p>
          <a:p>
            <a:pPr lvl="3" algn="just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}</a:t>
            </a:r>
            <a:endParaRPr lang="ro-RO" sz="11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06983"/>
            <a:ext cx="2971800" cy="435429"/>
          </a:xfrm>
        </p:spPr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8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5486400" cy="8610600"/>
          </a:xfrm>
        </p:spPr>
        <p:txBody>
          <a:bodyPr>
            <a:normAutofit lnSpcReduction="10000"/>
          </a:bodyPr>
          <a:lstStyle/>
          <a:p>
            <a:pPr lvl="2"/>
            <a:r>
              <a:rPr lang="ro-RO" dirty="0" smtClean="0">
                <a:latin typeface="Calibri" pitchFamily="34" charset="0"/>
                <a:cs typeface="Calibri" pitchFamily="34" charset="0"/>
              </a:rPr>
              <a:t> Pot fi declarate cu orice modificator de acces: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class Example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private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field;</a:t>
            </a:r>
          </a:p>
          <a:p>
            <a:pPr lvl="4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public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Property { ... }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}</a:t>
            </a:r>
            <a:endParaRPr lang="ro-RO" sz="1100" b="1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ro-RO" dirty="0" smtClean="0">
                <a:latin typeface="Calibri" pitchFamily="34" charset="0"/>
                <a:cs typeface="Calibri" pitchFamily="34" charset="0"/>
              </a:rPr>
              <a:t> Pot fi statice: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class Example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static private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field;</a:t>
            </a:r>
          </a:p>
          <a:p>
            <a:pPr lvl="4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static public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 Property { ... }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}</a:t>
            </a:r>
            <a:endParaRPr lang="ro-RO" sz="1100" b="1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ro-RO" dirty="0" smtClean="0">
                <a:latin typeface="Calibri" pitchFamily="34" charset="0"/>
                <a:cs typeface="Calibri" pitchFamily="34" charset="0"/>
              </a:rPr>
              <a:t> Pot ascunde membrii a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clasei de bază cu acelaşi nume: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Base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int field;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int Property { ...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Example: Base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int field;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new public int Property { ...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/>
            <a:r>
              <a:rPr lang="ro-RO" dirty="0" smtClean="0">
                <a:latin typeface="Calibri" pitchFamily="34" charset="0"/>
                <a:cs typeface="Calibri" pitchFamily="34" charset="0"/>
              </a:rPr>
              <a:t> Folosesc aceeaşi sintaxă pentru atribuire sau în contextul citirii: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Example o = new Example( );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o.field = 42;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o.Property = 42;</a:t>
            </a:r>
          </a:p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Diferenţe 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faţă de câmpuri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Spre deosebire de câmpuri proprietăţile nu corespund direct cu o locaţie de memorie. Chiar dacă este folosită aceeaşi sintaxă de accesare ca şi la câmp,  proprietatea nu este o variabilă. Prin urmare nu poţi transmite o proprietate ca un parametru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ref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sau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out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fără să primeşti o eroare de compilare.  Exemplu: 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Example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Property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... 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...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string Field;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Test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static void Main( )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Example eg = new Example( );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ByRef(ref eg.Property); // Compile-time error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ByOut(out eg.Property); // Compile-time error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ByRef(ref eg.Field); // Okay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ByOut(out eg.Field); // Okay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static void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ByRef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(ref string name) { ... }</a:t>
            </a:r>
          </a:p>
          <a:p>
            <a:pPr lvl="3"/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static void </a:t>
            </a:r>
            <a:r>
              <a:rPr lang="en-US" sz="1100" b="1" dirty="0" err="1" smtClean="0">
                <a:latin typeface="Calibri" pitchFamily="34" charset="0"/>
                <a:cs typeface="Calibri" pitchFamily="34" charset="0"/>
              </a:rPr>
              <a:t>ByOut</a:t>
            </a:r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(out string name) { ... 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  <a:endParaRPr lang="ro-RO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4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800600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o-RO" b="1" dirty="0" smtClean="0">
                <a:latin typeface="Calibri" pitchFamily="34" charset="0"/>
                <a:cs typeface="Calibri" pitchFamily="34" charset="0"/>
              </a:rPr>
              <a:t>Asemănările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dinte metode şi proprietăţi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Conţin instrucţiuni care vor fi executate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Este specificat un tip al valorii returnate care are acelaşi grad de accesibilitate ca şi proprietatea în sine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Pot fi marcate ca virtuale, supraîncărcate sau abstracte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Pot fi introduse într-o interfaţă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Oferă o separare între structura internă a unui obiect şi interfaţa sa publică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Acest ultim punct este probabil cel mai important. Poţi schimba implementarea unei proprietăţi fără ca modificările să afecteze sintaxa de folosire a acesteia. De exemplu, în codul următor observaţi că proprietatea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TopLeft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a clasei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Label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este implementată direct, cu câmpul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Field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struct Point{</a:t>
            </a:r>
          </a:p>
          <a:p>
            <a:pPr lvl="3"/>
            <a:r>
              <a:rPr lang="fr-FR" sz="1100" b="1" dirty="0" smtClean="0">
                <a:latin typeface="Calibri" pitchFamily="34" charset="0"/>
                <a:cs typeface="Calibri" pitchFamily="34" charset="0"/>
              </a:rPr>
              <a:t>public Point(</a:t>
            </a:r>
            <a:r>
              <a:rPr lang="fr-FR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fr-FR" sz="1100" b="1" dirty="0" smtClean="0">
                <a:latin typeface="Calibri" pitchFamily="34" charset="0"/>
                <a:cs typeface="Calibri" pitchFamily="34" charset="0"/>
              </a:rPr>
              <a:t> x, </a:t>
            </a:r>
            <a:r>
              <a:rPr lang="fr-FR" sz="11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fr-FR" sz="1100" b="1" dirty="0" smtClean="0">
                <a:latin typeface="Calibri" pitchFamily="34" charset="0"/>
                <a:cs typeface="Calibri" pitchFamily="34" charset="0"/>
              </a:rPr>
              <a:t> y)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this.x = x;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this.y = y;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int x, y;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Label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Point TopLeft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return topLeft; 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topLeft = value;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private Point topLeft;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5486400" cy="80772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Use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static void Main( )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Label text = new Label(...);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Point oldPosition = text.TopLeft;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Point newPosition = new Point(10,10);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text.TopLeft = newPosition;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Pentru că </a:t>
            </a:r>
            <a:r>
              <a:rPr lang="ro-RO" b="1" i="1" dirty="0" smtClean="0">
                <a:latin typeface="Calibri" pitchFamily="34" charset="0"/>
                <a:cs typeface="Calibri" pitchFamily="34" charset="0"/>
              </a:rPr>
              <a:t>TopLeft</a:t>
            </a:r>
            <a:r>
              <a:rPr lang="ro-RO" dirty="0" smtClean="0">
                <a:latin typeface="Calibri" pitchFamily="34" charset="0"/>
                <a:cs typeface="Calibri" pitchFamily="34" charset="0"/>
              </a:rPr>
              <a:t> este o proprietate, ea poate fi modificată fără a afecta sintaxa de folosire, aşa cum este prezentat în exemplul următor: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Label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public Point TopLeft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get { return new Point(x,y); }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set { x = value.x; y = value.y; 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private int x, y;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class Use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static void Main( )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Label text = new Label(...);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// Exactly the same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Point oldPosition = text.TopLeft;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Point newPosition = new Point(10,10);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text.TopLeft = newPosition;</a:t>
            </a:r>
          </a:p>
          <a:p>
            <a:pPr lvl="4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...</a:t>
            </a:r>
          </a:p>
          <a:p>
            <a:pPr lvl="3"/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2">
              <a:buNone/>
            </a:pPr>
            <a:r>
              <a:rPr lang="ro-RO" sz="1100" b="1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ro-RO" b="1" dirty="0" smtClean="0">
                <a:latin typeface="Calibri" pitchFamily="34" charset="0"/>
                <a:cs typeface="Calibri" pitchFamily="34" charset="0"/>
              </a:rPr>
              <a:t> Deosebiri</a:t>
            </a:r>
          </a:p>
          <a:p>
            <a:pPr lvl="1"/>
            <a:r>
              <a:rPr lang="ro-RO" dirty="0" smtClean="0">
                <a:latin typeface="Calibri" pitchFamily="34" charset="0"/>
                <a:cs typeface="Calibri" pitchFamily="34" charset="0"/>
              </a:rPr>
              <a:t> Principalele deosebiri dintre metode şi proprietăţi sunt sumarizate în tabelul următor:</a:t>
            </a:r>
            <a:endParaRPr lang="ro-RO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7010400"/>
          <a:ext cx="4572000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90800"/>
                <a:gridCol w="990600"/>
                <a:gridCol w="990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latin typeface="Calibri" pitchFamily="34" charset="0"/>
                          <a:cs typeface="Calibri" pitchFamily="34" charset="0"/>
                        </a:rPr>
                        <a:t>Caracteristici</a:t>
                      </a:r>
                      <a:endParaRPr lang="ro-RO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Proprietăţi</a:t>
                      </a:r>
                      <a:endParaRPr lang="ro-RO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Metode</a:t>
                      </a:r>
                      <a:endParaRPr lang="ro-RO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Folosirea</a:t>
                      </a:r>
                      <a:r>
                        <a:rPr lang="ro-RO" sz="1200" baseline="0" smtClean="0">
                          <a:latin typeface="Calibri" pitchFamily="34" charset="0"/>
                          <a:cs typeface="Calibri" pitchFamily="34" charset="0"/>
                        </a:rPr>
                        <a:t> parantezelor</a:t>
                      </a:r>
                      <a:endParaRPr lang="ro-RO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Nu</a:t>
                      </a:r>
                      <a:endParaRPr lang="ro-RO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Da </a:t>
                      </a:r>
                      <a:endParaRPr lang="ro-RO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Parametrii</a:t>
                      </a:r>
                      <a:endParaRPr lang="ro-RO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Nu</a:t>
                      </a:r>
                      <a:endParaRPr lang="ro-RO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Da </a:t>
                      </a:r>
                      <a:endParaRPr lang="ro-RO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Utilizarea tipului</a:t>
                      </a:r>
                      <a:r>
                        <a:rPr lang="ro-RO" sz="120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o-RO" sz="1200" b="1" i="1" baseline="0" smtClean="0">
                          <a:latin typeface="Calibri" pitchFamily="34" charset="0"/>
                          <a:cs typeface="Calibri" pitchFamily="34" charset="0"/>
                        </a:rPr>
                        <a:t>void</a:t>
                      </a:r>
                      <a:endParaRPr lang="ro-RO" sz="1200" b="1" i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smtClean="0">
                          <a:latin typeface="Calibri" pitchFamily="34" charset="0"/>
                          <a:cs typeface="Calibri" pitchFamily="34" charset="0"/>
                        </a:rPr>
                        <a:t>Nu</a:t>
                      </a:r>
                      <a:endParaRPr lang="ro-RO" sz="12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>
                          <a:latin typeface="Calibri" pitchFamily="34" charset="0"/>
                          <a:cs typeface="Calibri" pitchFamily="34" charset="0"/>
                        </a:rPr>
                        <a:t>Da</a:t>
                      </a:r>
                      <a:endParaRPr lang="ro-RO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0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367513"/>
            <a:ext cx="8229600" cy="195284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4306172"/>
            <a:ext cx="8229600" cy="9161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E:\Dropbox\Summer 2014\ITAcad\Prezentări\PNG\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943" y="434606"/>
            <a:ext cx="747581" cy="731520"/>
          </a:xfrm>
          <a:prstGeom prst="rect">
            <a:avLst/>
          </a:prstGeom>
          <a:noFill/>
        </p:spPr>
      </p:pic>
      <p:pic>
        <p:nvPicPr>
          <p:cNvPr id="1027" name="Picture 3" descr="E:\Dropbox\Summer 2014\ITAcad\Prezentări\PNG\itac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433" y="434606"/>
            <a:ext cx="2194560" cy="731520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2998381" y="297712"/>
            <a:ext cx="0" cy="10053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1219200"/>
            <a:ext cx="9144000" cy="16764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2133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</a:rPr>
              <a:t>Academia Microsoft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144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Bookman Old Style" pitchFamily="18" charset="0"/>
              </a:rPr>
              <a:t>Visual C#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1295400"/>
            <a:ext cx="22860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334000" y="4724400"/>
            <a:ext cx="3810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5562600"/>
            <a:ext cx="4572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1219200"/>
            <a:ext cx="9144000" cy="16764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2133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Academia Microsoft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144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Visual C#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1295400"/>
            <a:ext cx="22860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334000" y="4724400"/>
            <a:ext cx="3810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5562600"/>
            <a:ext cx="4572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1219200"/>
            <a:ext cx="9144000" cy="16764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2133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Academia Microsoft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4600" y="144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Visual C#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600" y="1295400"/>
            <a:ext cx="22860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334000" y="4724400"/>
            <a:ext cx="3810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0" y="5562600"/>
            <a:ext cx="4572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1219200"/>
            <a:ext cx="9144000" cy="16764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4600" y="2133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Academia Microsoft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4600" y="144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Visual C#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8600" y="1295400"/>
            <a:ext cx="22860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334000" y="4724400"/>
            <a:ext cx="3810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0" y="5562600"/>
            <a:ext cx="4572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219200"/>
            <a:ext cx="9144000" cy="16764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4600" y="2133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Academia Microsoft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4600" y="144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Visual C#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" y="1295400"/>
            <a:ext cx="22860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334000" y="4724400"/>
            <a:ext cx="3810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72000" y="5562600"/>
            <a:ext cx="4572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0" y="1219200"/>
            <a:ext cx="9144000" cy="16764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0" y="2133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Academia Microsoft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4600" y="144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Visual C#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" y="1295400"/>
            <a:ext cx="22860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334000" y="4724400"/>
            <a:ext cx="3810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2000" y="5562600"/>
            <a:ext cx="4572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 userDrawn="1"/>
        </p:nvSpPr>
        <p:spPr>
          <a:xfrm>
            <a:off x="0" y="1219200"/>
            <a:ext cx="9144000" cy="16764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2514600" y="2133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Academia Microsoft</a:t>
            </a:r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514600" y="144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Visual C</a:t>
            </a:r>
            <a:r>
              <a:rPr lang="en-US" sz="2800" b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# 2010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228600" y="1295400"/>
            <a:ext cx="22860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 flipV="1">
            <a:off x="5334000" y="4724400"/>
            <a:ext cx="38100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4572000" y="5562600"/>
            <a:ext cx="4572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9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16980"/>
            <a:ext cx="9144000" cy="541020"/>
          </a:xfrm>
          <a:prstGeom prst="rect">
            <a:avLst/>
          </a:prstGeom>
          <a:solidFill>
            <a:srgbClr val="3B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2024"/>
            <a:ext cx="8229600" cy="1788077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539845"/>
            <a:ext cx="8229600" cy="702007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2" descr="E:\Dropbox\Summer 2014\ITAcad\Prezentări\PNG\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3183" y="6358890"/>
            <a:ext cx="467238" cy="457200"/>
          </a:xfrm>
          <a:prstGeom prst="rect">
            <a:avLst/>
          </a:prstGeom>
          <a:noFill/>
        </p:spPr>
      </p:pic>
      <p:pic>
        <p:nvPicPr>
          <p:cNvPr id="6" name="Picture 3" descr="E:\Dropbox\Summer 2014\ITAcad\Prezentări\PNG\itac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173" y="6358890"/>
            <a:ext cx="13716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9420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8229600" cy="493776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defRPr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4FC8-CCA5-48EA-B1B9-51B33FB763A0}" type="datetime1">
              <a:rPr lang="ro-RO" smtClean="0"/>
              <a:pPr/>
              <a:t>14.12.2014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8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4041648" cy="493776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06673" y="1216152"/>
            <a:ext cx="4041648" cy="4937760"/>
          </a:xfrm>
          <a:prstGeom prst="rect">
            <a:avLst/>
          </a:prstGeom>
        </p:spPr>
        <p:txBody>
          <a:bodyPr/>
          <a:lstStyle>
            <a:lvl1pPr>
              <a:buClr>
                <a:schemeClr val="accent4">
                  <a:lumMod val="75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8A88A70E-877C-4B8F-A5F1-B788F9E8891F}" type="datetime1">
              <a:rPr lang="ro-RO" smtClean="0"/>
              <a:pPr/>
              <a:t>14.12.2014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7069-87A8-4D05-ABF4-F44D6BD37A73}" type="datetime1">
              <a:rPr lang="ro-RO" smtClean="0"/>
              <a:pPr/>
              <a:t>14.12.2014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51F5-58A4-4321-B37E-C8EDE83477EE}" type="datetime1">
              <a:rPr lang="ro-RO" smtClean="0"/>
              <a:pPr/>
              <a:t>14.12.2014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 smtClean="0"/>
              <a:t>Academia Microsoft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 smtClean="0"/>
              <a:t>Academia Microsoft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3BB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850605" y="6356350"/>
            <a:ext cx="1318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E0C2931F-09B8-4281-85A1-3F84864B64D2}" type="datetime1">
              <a:rPr lang="ro-RO" smtClean="0"/>
              <a:pPr/>
              <a:t>14.12.2014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7959" y="6356350"/>
            <a:ext cx="510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4B5ADC2-7248-4799-8E52-477E151C3EE9}" type="slidenum">
              <a:rPr lang="en-US" smtClean="0"/>
              <a:pPr/>
              <a:t>‹#›</a:t>
            </a:fld>
            <a:endParaRPr lang="en-US" sz="1600" dirty="0"/>
          </a:p>
        </p:txBody>
      </p:sp>
      <p:pic>
        <p:nvPicPr>
          <p:cNvPr id="5" name="Picture 4" descr="E:\Dropbox\Summer 2014\ITAcad\Prezentări\PNG\itacad_vertical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" y="121920"/>
            <a:ext cx="457200" cy="1721221"/>
          </a:xfrm>
          <a:prstGeom prst="rect">
            <a:avLst/>
          </a:prstGeom>
          <a:noFill/>
        </p:spPr>
      </p:pic>
      <p:pic>
        <p:nvPicPr>
          <p:cNvPr id="2050" name="Picture 2" descr="E:\Dropbox\Summer 2014\ITAcad\Prezentări\PNG\.net_vertical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" y="5989320"/>
            <a:ext cx="457200" cy="773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05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hf hdr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rgbClr val="000000"/>
          </a:solidFill>
          <a:latin typeface="Calibri"/>
          <a:ea typeface="+mj-ea"/>
          <a:cs typeface="Calibri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4">
            <a:lumMod val="75000"/>
          </a:schemeClr>
        </a:buClr>
        <a:buSzPct val="76000"/>
        <a:buFont typeface="Wingdings 3"/>
        <a:buChar char=""/>
        <a:defRPr sz="2600" kern="1200">
          <a:solidFill>
            <a:srgbClr val="000000"/>
          </a:solidFill>
          <a:latin typeface="Calibri"/>
          <a:ea typeface="+mn-ea"/>
          <a:cs typeface="Calibri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rgbClr val="000000"/>
          </a:solidFill>
          <a:latin typeface="Calibri"/>
          <a:ea typeface="+mn-ea"/>
          <a:cs typeface="Calibri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rgbClr val="000000"/>
          </a:solidFill>
          <a:latin typeface="Calibri"/>
          <a:ea typeface="+mn-ea"/>
          <a:cs typeface="Calibri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Calibri"/>
          <a:ea typeface="+mn-ea"/>
          <a:cs typeface="Calibri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Calibri"/>
          <a:ea typeface="+mn-ea"/>
          <a:cs typeface="Calibri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457200" y="2505051"/>
            <a:ext cx="8229600" cy="956931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5400" dirty="0" err="1" smtClean="0">
                <a:solidFill>
                  <a:schemeClr val="bg1"/>
                </a:solidFill>
                <a:latin typeface="Gill Sans MT (Headings)"/>
              </a:rPr>
              <a:t>Modulul</a:t>
            </a:r>
            <a:r>
              <a:rPr lang="en-US" sz="5400" dirty="0" smtClean="0">
                <a:solidFill>
                  <a:schemeClr val="bg1"/>
                </a:solidFill>
                <a:latin typeface="Gill Sans MT (Headings)"/>
              </a:rPr>
              <a:t> 10</a:t>
            </a:r>
            <a:endParaRPr lang="en-US" sz="5400" dirty="0">
              <a:ln/>
              <a:solidFill>
                <a:schemeClr val="bg1"/>
              </a:solidFill>
              <a:latin typeface="Gill Sans MT (Headings)"/>
            </a:endParaRPr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152400" y="3962400"/>
            <a:ext cx="8839200" cy="9906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76000"/>
              <a:buFont typeface="Wingdings 3"/>
              <a:buChar char=""/>
              <a:defRPr sz="2600" kern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Gill Sans MT" pitchFamily="34" charset="0"/>
                <a:ea typeface="+mn-ea"/>
                <a:cs typeface="Calibri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Calibri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  <a:latin typeface="Gill Sans MT (Headings)"/>
              </a:rPr>
              <a:t>Propriet</a:t>
            </a:r>
            <a:r>
              <a:rPr lang="ro-RO" sz="4400" dirty="0" smtClean="0">
                <a:solidFill>
                  <a:schemeClr val="bg1"/>
                </a:solidFill>
                <a:latin typeface="Gill Sans MT (Headings)"/>
              </a:rPr>
              <a:t>ăți și indecși</a:t>
            </a:r>
            <a:endParaRPr lang="en-US" sz="4400" dirty="0">
              <a:solidFill>
                <a:schemeClr val="bg1"/>
              </a:solidFill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6495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8229600" cy="493776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Asemănări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</a:t>
            </a:r>
            <a:r>
              <a:rPr lang="ro-RO" dirty="0" smtClean="0">
                <a:latin typeface="+mj-lt"/>
              </a:rPr>
              <a:t>onţin cod executabil</a:t>
            </a:r>
          </a:p>
          <a:p>
            <a:pPr lvl="1"/>
            <a:r>
              <a:rPr lang="en-US" dirty="0" smtClean="0">
                <a:latin typeface="+mj-lt"/>
              </a:rPr>
              <a:t>P</a:t>
            </a:r>
            <a:r>
              <a:rPr lang="ro-RO" dirty="0" smtClean="0">
                <a:latin typeface="+mj-lt"/>
              </a:rPr>
              <a:t>ot fi folosite pentru a ascunde detalii de implementare</a:t>
            </a:r>
          </a:p>
          <a:p>
            <a:pPr lvl="1"/>
            <a:r>
              <a:rPr lang="en-US" dirty="0" smtClean="0">
                <a:latin typeface="+mj-lt"/>
              </a:rPr>
              <a:t>P</a:t>
            </a:r>
            <a:r>
              <a:rPr lang="ro-RO" dirty="0" smtClean="0">
                <a:latin typeface="+mj-lt"/>
              </a:rPr>
              <a:t>ot fi abstracte, virtuale sau suprascrise</a:t>
            </a: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Deosebiri</a:t>
            </a:r>
          </a:p>
          <a:p>
            <a:pPr lvl="1"/>
            <a:r>
              <a:rPr lang="ro-RO" dirty="0" smtClean="0">
                <a:latin typeface="+mj-lt"/>
              </a:rPr>
              <a:t>Sintactic – proprietăţile  nu au paranteze</a:t>
            </a:r>
          </a:p>
          <a:p>
            <a:pPr lvl="1"/>
            <a:r>
              <a:rPr lang="ro-RO" dirty="0" smtClean="0">
                <a:latin typeface="+mj-lt"/>
              </a:rPr>
              <a:t>Semantic – proprietăţile nu pot fi </a:t>
            </a:r>
            <a:r>
              <a:rPr lang="ro-RO" b="1" dirty="0" smtClean="0">
                <a:latin typeface="+mj-lt"/>
              </a:rPr>
              <a:t>void</a:t>
            </a:r>
            <a:r>
              <a:rPr lang="ro-RO" dirty="0" smtClean="0">
                <a:latin typeface="+mj-lt"/>
              </a:rPr>
              <a:t> sau să aibă parametrii</a:t>
            </a:r>
          </a:p>
          <a:p>
            <a:pPr lvl="1">
              <a:buNone/>
            </a:pPr>
            <a:endParaRPr lang="en-US" dirty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Comparaţie proprietate / metodă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Proprietăţi </a:t>
            </a:r>
            <a:r>
              <a:rPr lang="ro-RO" i="1" dirty="0" smtClean="0">
                <a:latin typeface="+mj-lt"/>
              </a:rPr>
              <a:t>read / write</a:t>
            </a:r>
          </a:p>
          <a:p>
            <a:pPr lvl="1"/>
            <a:r>
              <a:rPr lang="ro-RO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u</a:t>
            </a:r>
            <a:r>
              <a:rPr lang="ro-RO" dirty="0" smtClean="0">
                <a:latin typeface="+mj-lt"/>
              </a:rPr>
              <a:t> ambii accesori: </a:t>
            </a:r>
            <a:r>
              <a:rPr lang="ro-RO" b="1" dirty="0" smtClean="0">
                <a:latin typeface="+mj-lt"/>
              </a:rPr>
              <a:t>get</a:t>
            </a:r>
            <a:r>
              <a:rPr lang="ro-RO" dirty="0" smtClean="0">
                <a:latin typeface="+mj-lt"/>
              </a:rPr>
              <a:t> şi </a:t>
            </a:r>
            <a:r>
              <a:rPr lang="ro-RO" b="1" dirty="0" smtClean="0">
                <a:latin typeface="+mj-lt"/>
              </a:rPr>
              <a:t>set</a:t>
            </a:r>
          </a:p>
          <a:p>
            <a:r>
              <a:rPr lang="ro-RO" dirty="0" smtClean="0">
                <a:latin typeface="+mj-lt"/>
              </a:rPr>
              <a:t>Proprietăţi </a:t>
            </a:r>
            <a:r>
              <a:rPr lang="ro-RO" i="1" dirty="0" smtClean="0">
                <a:latin typeface="+mj-lt"/>
              </a:rPr>
              <a:t>read-only</a:t>
            </a:r>
          </a:p>
          <a:p>
            <a:pPr lvl="1"/>
            <a:r>
              <a:rPr lang="ro-RO" dirty="0" smtClean="0">
                <a:latin typeface="+mj-lt"/>
              </a:rPr>
              <a:t>Au doar accesorul </a:t>
            </a:r>
            <a:r>
              <a:rPr lang="ro-RO" b="1" dirty="0" smtClean="0">
                <a:latin typeface="+mj-lt"/>
              </a:rPr>
              <a:t>get</a:t>
            </a:r>
          </a:p>
          <a:p>
            <a:pPr lvl="1"/>
            <a:r>
              <a:rPr lang="ro-RO" dirty="0" smtClean="0">
                <a:latin typeface="+mj-lt"/>
              </a:rPr>
              <a:t>Nu pot fi constante</a:t>
            </a:r>
          </a:p>
          <a:p>
            <a:r>
              <a:rPr lang="ro-RO" dirty="0" smtClean="0">
                <a:latin typeface="+mj-lt"/>
              </a:rPr>
              <a:t>Proprietăţi </a:t>
            </a:r>
            <a:r>
              <a:rPr lang="ro-RO" i="1" dirty="0" smtClean="0">
                <a:latin typeface="+mj-lt"/>
              </a:rPr>
              <a:t>write-only</a:t>
            </a:r>
            <a:r>
              <a:rPr lang="ro-RO" dirty="0" smtClean="0">
                <a:latin typeface="+mj-lt"/>
              </a:rPr>
              <a:t> (utilizare limitată)</a:t>
            </a:r>
          </a:p>
          <a:p>
            <a:pPr lvl="1"/>
            <a:r>
              <a:rPr lang="ro-RO" dirty="0" smtClean="0">
                <a:latin typeface="+mj-lt"/>
              </a:rPr>
              <a:t>Au doar accesorul </a:t>
            </a:r>
            <a:r>
              <a:rPr lang="ro-RO" b="1" dirty="0" smtClean="0">
                <a:latin typeface="+mj-lt"/>
              </a:rPr>
              <a:t>set</a:t>
            </a:r>
          </a:p>
          <a:p>
            <a:r>
              <a:rPr lang="ro-RO" dirty="0" smtClean="0">
                <a:latin typeface="+mj-lt"/>
              </a:rPr>
              <a:t>Proprietăţi statice</a:t>
            </a:r>
          </a:p>
          <a:p>
            <a:pPr lvl="1"/>
            <a:r>
              <a:rPr lang="ro-RO" dirty="0" smtClean="0">
                <a:latin typeface="+mj-lt"/>
              </a:rPr>
              <a:t>Au ca referinţă clase</a:t>
            </a:r>
          </a:p>
          <a:p>
            <a:pPr lvl="1"/>
            <a:r>
              <a:rPr lang="ro-RO" dirty="0" smtClean="0">
                <a:latin typeface="+mj-lt"/>
              </a:rPr>
              <a:t>Accesează doar date statice</a:t>
            </a:r>
            <a:endParaRPr lang="en-US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Tipuri de proprietăţi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Proprietăţi </a:t>
            </a:r>
            <a:r>
              <a:rPr lang="ro-RO" i="1" dirty="0" smtClean="0">
                <a:latin typeface="+mj-lt"/>
              </a:rPr>
              <a:t>read / write</a:t>
            </a:r>
          </a:p>
          <a:p>
            <a:pPr lvl="1"/>
            <a:r>
              <a:rPr lang="ro-RO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u</a:t>
            </a:r>
            <a:r>
              <a:rPr lang="ro-RO" dirty="0" smtClean="0">
                <a:latin typeface="+mj-lt"/>
              </a:rPr>
              <a:t> ambii accesori: </a:t>
            </a:r>
            <a:r>
              <a:rPr lang="ro-RO" b="1" dirty="0" smtClean="0">
                <a:latin typeface="+mj-lt"/>
              </a:rPr>
              <a:t>get</a:t>
            </a:r>
            <a:r>
              <a:rPr lang="ro-RO" dirty="0" smtClean="0">
                <a:latin typeface="+mj-lt"/>
              </a:rPr>
              <a:t> şi </a:t>
            </a:r>
            <a:r>
              <a:rPr lang="ro-RO" b="1" dirty="0" smtClean="0">
                <a:latin typeface="+mj-lt"/>
              </a:rPr>
              <a:t>set</a:t>
            </a:r>
          </a:p>
          <a:p>
            <a:r>
              <a:rPr lang="ro-RO" dirty="0" smtClean="0">
                <a:latin typeface="+mj-lt"/>
              </a:rPr>
              <a:t>Proprietăţi </a:t>
            </a:r>
            <a:r>
              <a:rPr lang="ro-RO" i="1" dirty="0" smtClean="0">
                <a:latin typeface="+mj-lt"/>
              </a:rPr>
              <a:t>read-only</a:t>
            </a:r>
          </a:p>
          <a:p>
            <a:pPr lvl="1"/>
            <a:r>
              <a:rPr lang="ro-RO" dirty="0" smtClean="0">
                <a:latin typeface="+mj-lt"/>
              </a:rPr>
              <a:t>Au doar accesorul </a:t>
            </a:r>
            <a:r>
              <a:rPr lang="ro-RO" b="1" dirty="0" smtClean="0">
                <a:latin typeface="+mj-lt"/>
              </a:rPr>
              <a:t>get</a:t>
            </a:r>
          </a:p>
          <a:p>
            <a:pPr lvl="1"/>
            <a:r>
              <a:rPr lang="ro-RO" dirty="0" smtClean="0">
                <a:latin typeface="+mj-lt"/>
              </a:rPr>
              <a:t>Nu pot fi constante</a:t>
            </a:r>
          </a:p>
          <a:p>
            <a:r>
              <a:rPr lang="ro-RO" dirty="0" smtClean="0">
                <a:latin typeface="+mj-lt"/>
              </a:rPr>
              <a:t>Proprietăţi </a:t>
            </a:r>
            <a:r>
              <a:rPr lang="ro-RO" i="1" dirty="0" smtClean="0">
                <a:latin typeface="+mj-lt"/>
              </a:rPr>
              <a:t>write-only</a:t>
            </a:r>
            <a:r>
              <a:rPr lang="ro-RO" dirty="0" smtClean="0">
                <a:latin typeface="+mj-lt"/>
              </a:rPr>
              <a:t> (utilizare limitată)</a:t>
            </a:r>
          </a:p>
          <a:p>
            <a:pPr lvl="1"/>
            <a:r>
              <a:rPr lang="ro-RO" dirty="0" smtClean="0">
                <a:latin typeface="+mj-lt"/>
              </a:rPr>
              <a:t>Au doar accesorul </a:t>
            </a:r>
            <a:r>
              <a:rPr lang="ro-RO" b="1" dirty="0" smtClean="0">
                <a:latin typeface="+mj-lt"/>
              </a:rPr>
              <a:t>set</a:t>
            </a:r>
          </a:p>
          <a:p>
            <a:r>
              <a:rPr lang="ro-RO" dirty="0" smtClean="0">
                <a:latin typeface="+mj-lt"/>
              </a:rPr>
              <a:t>Proprietăţi statice</a:t>
            </a:r>
          </a:p>
          <a:p>
            <a:pPr lvl="1"/>
            <a:r>
              <a:rPr lang="ro-RO" dirty="0" smtClean="0">
                <a:latin typeface="+mj-lt"/>
              </a:rPr>
              <a:t>Au ca referinţă clase</a:t>
            </a:r>
          </a:p>
          <a:p>
            <a:pPr lvl="1"/>
            <a:r>
              <a:rPr lang="ro-RO" dirty="0" smtClean="0">
                <a:latin typeface="+mj-lt"/>
              </a:rPr>
              <a:t>Accesează doar date statice</a:t>
            </a:r>
            <a:endParaRPr lang="en-US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Tipuri de proprietăţi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Un exemplu de proprietate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42621" y="1501775"/>
            <a:ext cx="6781800" cy="4267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public class Console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public static </a:t>
            </a:r>
            <a:r>
              <a:rPr lang="en-US" sz="1600" dirty="0" err="1" smtClean="0">
                <a:solidFill>
                  <a:schemeClr val="tx1"/>
                </a:solidFill>
                <a:latin typeface="Lucida Console" pitchFamily="49" charset="0"/>
              </a:rPr>
              <a:t>TextReader</a:t>
            </a:r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 In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get {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if (reader == null) {</a:t>
            </a:r>
          </a:p>
          <a:p>
            <a:pPr lvl="3"/>
            <a:r>
              <a:rPr lang="ro-RO" sz="16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reader = new </a:t>
            </a:r>
            <a:r>
              <a:rPr lang="en-US" sz="1600" dirty="0" err="1" smtClean="0">
                <a:solidFill>
                  <a:schemeClr val="tx1"/>
                </a:solidFill>
                <a:latin typeface="Lucida Console" pitchFamily="49" charset="0"/>
              </a:rPr>
              <a:t>StreamReader</a:t>
            </a:r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(...);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return reader;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...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private static </a:t>
            </a:r>
            <a:r>
              <a:rPr lang="en-US" sz="1600" dirty="0" err="1" smtClean="0">
                <a:solidFill>
                  <a:schemeClr val="tx1"/>
                </a:solidFill>
                <a:latin typeface="Lucida Console" pitchFamily="49" charset="0"/>
              </a:rPr>
              <a:t>TextReader</a:t>
            </a:r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 reader = null;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Indecşii accesează obiectul ca pe un vector</a:t>
            </a:r>
          </a:p>
          <a:p>
            <a:pPr lvl="1"/>
            <a:r>
              <a:rPr lang="ro-RO" dirty="0" smtClean="0">
                <a:latin typeface="+mj-lt"/>
              </a:rPr>
              <a:t>Util dacă o proprietate are mai multe valori</a:t>
            </a: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Pentru a defini un index:</a:t>
            </a:r>
          </a:p>
          <a:p>
            <a:pPr lvl="1"/>
            <a:r>
              <a:rPr lang="ro-RO" dirty="0" smtClean="0">
                <a:latin typeface="+mj-lt"/>
              </a:rPr>
              <a:t>Creaţi o proprietate numită </a:t>
            </a:r>
            <a:r>
              <a:rPr lang="ro-RO" b="1" dirty="0" smtClean="0">
                <a:latin typeface="+mj-lt"/>
              </a:rPr>
              <a:t>this</a:t>
            </a:r>
          </a:p>
          <a:p>
            <a:pPr lvl="1"/>
            <a:r>
              <a:rPr lang="ro-RO" dirty="0" smtClean="0">
                <a:latin typeface="+mj-lt"/>
              </a:rPr>
              <a:t>Specificaţi tipul indexului</a:t>
            </a:r>
          </a:p>
          <a:p>
            <a:pPr lvl="1">
              <a:buNone/>
            </a:pPr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Pentru a folosi un index:</a:t>
            </a:r>
          </a:p>
          <a:p>
            <a:pPr lvl="1"/>
            <a:r>
              <a:rPr lang="ro-RO" dirty="0" smtClean="0">
                <a:latin typeface="+mj-lt"/>
              </a:rPr>
              <a:t>Utilizaţi notaţiile unei vector pentru a citi şi scrie proprietatea indexată</a:t>
            </a:r>
          </a:p>
          <a:p>
            <a:pPr lvl="1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Ce sunt indecşii?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Asemănări</a:t>
            </a:r>
          </a:p>
          <a:p>
            <a:pPr lvl="1"/>
            <a:r>
              <a:rPr lang="ro-RO" dirty="0" smtClean="0">
                <a:latin typeface="+mj-lt"/>
              </a:rPr>
              <a:t>Ambele folosesc notaţiile de la vector</a:t>
            </a: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Deosebiri</a:t>
            </a:r>
          </a:p>
          <a:p>
            <a:pPr lvl="1"/>
            <a:r>
              <a:rPr lang="en-US" dirty="0" smtClean="0">
                <a:latin typeface="+mj-lt"/>
              </a:rPr>
              <a:t>Pot </a:t>
            </a:r>
            <a:r>
              <a:rPr lang="en-US" dirty="0" err="1" smtClean="0">
                <a:latin typeface="+mj-lt"/>
              </a:rPr>
              <a:t>avea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cheie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indexare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non-integer</a:t>
            </a:r>
            <a:endParaRPr lang="ro-RO" i="1" dirty="0" smtClean="0">
              <a:latin typeface="+mj-lt"/>
            </a:endParaRPr>
          </a:p>
          <a:p>
            <a:pPr lvl="1"/>
            <a:r>
              <a:rPr lang="ro-RO" dirty="0" smtClean="0">
                <a:latin typeface="+mj-lt"/>
              </a:rPr>
              <a:t>Indecşii pot fi supraîncărcaţi</a:t>
            </a:r>
          </a:p>
          <a:p>
            <a:pPr lvl="1"/>
            <a:r>
              <a:rPr lang="ro-RO" dirty="0" smtClean="0">
                <a:latin typeface="+mj-lt"/>
              </a:rPr>
              <a:t>Indecşii nu sunt variabile</a:t>
            </a:r>
          </a:p>
          <a:p>
            <a:pPr lvl="1"/>
            <a:r>
              <a:rPr lang="ro-RO" dirty="0" smtClean="0">
                <a:latin typeface="+mj-lt"/>
              </a:rPr>
              <a:t>Indecşii nu pot fi parametrii </a:t>
            </a:r>
            <a:r>
              <a:rPr lang="ro-RO" b="1" dirty="0" smtClean="0">
                <a:latin typeface="+mj-lt"/>
              </a:rPr>
              <a:t>ref</a:t>
            </a:r>
            <a:r>
              <a:rPr lang="ro-RO" dirty="0" smtClean="0">
                <a:latin typeface="+mj-lt"/>
              </a:rPr>
              <a:t> sau </a:t>
            </a:r>
            <a:r>
              <a:rPr lang="ro-RO" b="1" dirty="0" smtClean="0">
                <a:latin typeface="+mj-lt"/>
              </a:rPr>
              <a:t>out</a:t>
            </a:r>
            <a:endParaRPr lang="en-US" b="1" dirty="0" smtClean="0">
              <a:latin typeface="+mj-lt"/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Comparaţie index / vector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8229600" cy="493776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Asemănări</a:t>
            </a:r>
          </a:p>
          <a:p>
            <a:pPr lvl="1"/>
            <a:r>
              <a:rPr lang="ro-RO" dirty="0" smtClean="0">
                <a:latin typeface="+mj-lt"/>
              </a:rPr>
              <a:t>Ambele folosesc notaţiile de la vector</a:t>
            </a: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Deosebiri</a:t>
            </a:r>
          </a:p>
          <a:p>
            <a:pPr lvl="1"/>
            <a:r>
              <a:rPr lang="en-US" dirty="0" smtClean="0">
                <a:latin typeface="+mj-lt"/>
              </a:rPr>
              <a:t>Pot </a:t>
            </a:r>
            <a:r>
              <a:rPr lang="en-US" dirty="0" err="1" smtClean="0">
                <a:latin typeface="+mj-lt"/>
              </a:rPr>
              <a:t>avea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cheie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indexare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non-integer</a:t>
            </a:r>
            <a:endParaRPr lang="ro-RO" i="1" dirty="0" smtClean="0">
              <a:latin typeface="+mj-lt"/>
            </a:endParaRPr>
          </a:p>
          <a:p>
            <a:pPr lvl="1"/>
            <a:r>
              <a:rPr lang="ro-RO" dirty="0" smtClean="0">
                <a:latin typeface="+mj-lt"/>
              </a:rPr>
              <a:t>Indecşii pot fi supraîncărcaţi</a:t>
            </a:r>
          </a:p>
          <a:p>
            <a:pPr lvl="1"/>
            <a:r>
              <a:rPr lang="ro-RO" dirty="0" smtClean="0">
                <a:latin typeface="+mj-lt"/>
              </a:rPr>
              <a:t>Indecşii nu sunt variabile</a:t>
            </a:r>
          </a:p>
          <a:p>
            <a:pPr lvl="1"/>
            <a:r>
              <a:rPr lang="ro-RO" dirty="0" smtClean="0">
                <a:latin typeface="+mj-lt"/>
              </a:rPr>
              <a:t>Indecşii nu pot fi parametrii </a:t>
            </a:r>
            <a:r>
              <a:rPr lang="ro-RO" b="1" dirty="0" smtClean="0">
                <a:latin typeface="+mj-lt"/>
              </a:rPr>
              <a:t>ref</a:t>
            </a:r>
            <a:r>
              <a:rPr lang="ro-RO" dirty="0" smtClean="0">
                <a:latin typeface="+mj-lt"/>
              </a:rPr>
              <a:t> sau </a:t>
            </a:r>
            <a:r>
              <a:rPr lang="ro-RO" b="1" dirty="0" smtClean="0">
                <a:latin typeface="+mj-lt"/>
              </a:rPr>
              <a:t>out</a:t>
            </a:r>
            <a:endParaRPr lang="en-US" b="1" dirty="0" smtClean="0">
              <a:latin typeface="+mj-lt"/>
            </a:endParaRPr>
          </a:p>
        </p:txBody>
      </p:sp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Comparaţie index / vector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 smtClean="0"/>
              <a:t>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Asemănări</a:t>
            </a:r>
          </a:p>
          <a:p>
            <a:pPr lvl="1"/>
            <a:r>
              <a:rPr lang="ro-RO" dirty="0" smtClean="0">
                <a:latin typeface="+mj-lt"/>
              </a:rPr>
              <a:t>Ambii folosesc </a:t>
            </a:r>
            <a:r>
              <a:rPr lang="ro-RO" b="1" dirty="0" smtClean="0">
                <a:latin typeface="+mj-lt"/>
              </a:rPr>
              <a:t>get</a:t>
            </a:r>
            <a:r>
              <a:rPr lang="ro-RO" dirty="0" smtClean="0">
                <a:latin typeface="+mj-lt"/>
              </a:rPr>
              <a:t> şi </a:t>
            </a:r>
            <a:r>
              <a:rPr lang="ro-RO" b="1" dirty="0" smtClean="0">
                <a:latin typeface="+mj-lt"/>
              </a:rPr>
              <a:t>set</a:t>
            </a:r>
          </a:p>
          <a:p>
            <a:pPr lvl="1"/>
            <a:r>
              <a:rPr lang="ro-RO" dirty="0" smtClean="0">
                <a:latin typeface="+mj-lt"/>
              </a:rPr>
              <a:t>Nu au adrese</a:t>
            </a:r>
          </a:p>
          <a:p>
            <a:pPr lvl="1"/>
            <a:r>
              <a:rPr lang="ro-RO" dirty="0" smtClean="0">
                <a:latin typeface="+mj-lt"/>
              </a:rPr>
              <a:t>Nu pot fi </a:t>
            </a:r>
            <a:r>
              <a:rPr lang="ro-RO" b="1" dirty="0" smtClean="0">
                <a:latin typeface="+mj-lt"/>
              </a:rPr>
              <a:t>void</a:t>
            </a:r>
          </a:p>
          <a:p>
            <a:pPr lvl="1">
              <a:buNone/>
            </a:pPr>
            <a:endParaRPr lang="en-US" b="1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Deosebiri</a:t>
            </a:r>
            <a:endParaRPr lang="ro-RO" i="1" dirty="0" smtClean="0">
              <a:latin typeface="+mj-lt"/>
            </a:endParaRPr>
          </a:p>
          <a:p>
            <a:pPr lvl="1"/>
            <a:r>
              <a:rPr lang="ro-RO" dirty="0" smtClean="0">
                <a:latin typeface="+mj-lt"/>
              </a:rPr>
              <a:t>Indecşii pot fi supraîncărcaţi</a:t>
            </a:r>
          </a:p>
          <a:p>
            <a:pPr lvl="1"/>
            <a:r>
              <a:rPr lang="ro-RO" dirty="0" smtClean="0">
                <a:latin typeface="+mj-lt"/>
              </a:rPr>
              <a:t>Indecşii nu pot fi statici</a:t>
            </a: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Comparaţie index / proprietate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Când definiţi un index</a:t>
            </a:r>
          </a:p>
          <a:p>
            <a:pPr lvl="1"/>
            <a:r>
              <a:rPr lang="ro-RO" dirty="0" smtClean="0">
                <a:latin typeface="+mj-lt"/>
              </a:rPr>
              <a:t>Specificaţi cel puţin un parametru de indexat</a:t>
            </a:r>
          </a:p>
          <a:p>
            <a:pPr lvl="1"/>
            <a:r>
              <a:rPr lang="ro-RO" dirty="0" smtClean="0">
                <a:latin typeface="+mj-lt"/>
              </a:rPr>
              <a:t>Specificaţi o valoare pentru fiecare parametru</a:t>
            </a:r>
          </a:p>
          <a:p>
            <a:pPr lvl="1"/>
            <a:r>
              <a:rPr lang="ro-RO" dirty="0" smtClean="0">
                <a:latin typeface="+mj-lt"/>
              </a:rPr>
              <a:t>Nu folosiţi </a:t>
            </a:r>
            <a:r>
              <a:rPr lang="ro-RO" b="1" dirty="0" smtClean="0">
                <a:latin typeface="+mj-lt"/>
              </a:rPr>
              <a:t>ref</a:t>
            </a:r>
            <a:r>
              <a:rPr lang="ro-RO" dirty="0" smtClean="0">
                <a:latin typeface="+mj-lt"/>
              </a:rPr>
              <a:t> sau </a:t>
            </a:r>
            <a:r>
              <a:rPr lang="ro-RO" b="1" dirty="0" smtClean="0">
                <a:latin typeface="+mj-lt"/>
              </a:rPr>
              <a:t>out</a:t>
            </a:r>
            <a:r>
              <a:rPr lang="ro-RO" dirty="0" smtClean="0">
                <a:latin typeface="+mj-lt"/>
              </a:rPr>
              <a:t> pentru parametrii</a:t>
            </a:r>
            <a:endParaRPr lang="en-US" dirty="0" smtClean="0">
              <a:latin typeface="+mj-lt"/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Utilizarea parametrilor în definirea indecşilor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 smtClean="0"/>
              <a:t>1</a:t>
            </a:r>
            <a:fld id="{147C1B20-DEF4-46E3-B77F-0FB6B8193D9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Clasa </a:t>
            </a:r>
            <a:r>
              <a:rPr lang="ro-RO" b="1" dirty="0" smtClean="0">
                <a:latin typeface="+mj-lt"/>
              </a:rPr>
              <a:t>String</a:t>
            </a:r>
          </a:p>
          <a:p>
            <a:pPr lvl="1"/>
            <a:r>
              <a:rPr lang="en-US" dirty="0" smtClean="0">
                <a:latin typeface="+mj-lt"/>
              </a:rPr>
              <a:t>Este o </a:t>
            </a:r>
            <a:r>
              <a:rPr lang="en-US" dirty="0" err="1" smtClean="0">
                <a:latin typeface="+mj-lt"/>
              </a:rPr>
              <a:t>clas</a:t>
            </a:r>
            <a:r>
              <a:rPr lang="ro-RO" dirty="0" smtClean="0">
                <a:latin typeface="+mj-lt"/>
              </a:rPr>
              <a:t>ă stabilă</a:t>
            </a:r>
          </a:p>
          <a:p>
            <a:pPr lvl="1"/>
            <a:r>
              <a:rPr lang="ro-RO" dirty="0" smtClean="0">
                <a:latin typeface="+mj-lt"/>
              </a:rPr>
              <a:t>Foloseşte un index (</a:t>
            </a:r>
            <a:r>
              <a:rPr lang="ro-RO" b="1" dirty="0" smtClean="0">
                <a:latin typeface="+mj-lt"/>
              </a:rPr>
              <a:t>get</a:t>
            </a:r>
            <a:r>
              <a:rPr lang="ro-RO" dirty="0" smtClean="0">
                <a:latin typeface="+mj-lt"/>
              </a:rPr>
              <a:t> dar nu şi </a:t>
            </a:r>
            <a:r>
              <a:rPr lang="ro-RO" b="1" dirty="0" smtClean="0">
                <a:latin typeface="+mj-lt"/>
              </a:rPr>
              <a:t>set</a:t>
            </a:r>
            <a:r>
              <a:rPr lang="ro-RO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Un exemplu de index: clasa </a:t>
            </a:r>
            <a:r>
              <a:rPr lang="ro-RO" b="1" dirty="0" smtClean="0">
                <a:latin typeface="+mj-lt"/>
              </a:rPr>
              <a:t>String</a:t>
            </a:r>
            <a:endParaRPr lang="en-US" b="1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2621" y="2751455"/>
            <a:ext cx="6781800" cy="3505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class String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public char this[</a:t>
            </a:r>
            <a:r>
              <a:rPr lang="en-US" sz="1600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 index]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get {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if (index &lt; 0 || index &gt;= Length)</a:t>
            </a:r>
          </a:p>
          <a:p>
            <a:pPr lvl="4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throw new </a:t>
            </a:r>
            <a:r>
              <a:rPr lang="en-US" sz="1600" dirty="0" err="1" smtClean="0">
                <a:solidFill>
                  <a:schemeClr val="tx1"/>
                </a:solidFill>
                <a:latin typeface="Lucida Console" pitchFamily="49" charset="0"/>
              </a:rPr>
              <a:t>IndexOutOfRangeException</a:t>
            </a:r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( );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...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Overview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Utilizarea proprietăţilor</a:t>
            </a:r>
          </a:p>
          <a:p>
            <a:r>
              <a:rPr lang="ro-RO" dirty="0" smtClean="0">
                <a:latin typeface="+mj-lt"/>
              </a:rPr>
              <a:t>Utilizarea indecşilor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264604" y="1216025"/>
            <a:ext cx="3526517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8229600" cy="493776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Clasa </a:t>
            </a:r>
            <a:r>
              <a:rPr lang="ro-RO" b="1" dirty="0" smtClean="0">
                <a:latin typeface="+mj-lt"/>
              </a:rPr>
              <a:t>String</a:t>
            </a:r>
          </a:p>
          <a:p>
            <a:pPr lvl="1"/>
            <a:r>
              <a:rPr lang="en-US" dirty="0" smtClean="0">
                <a:latin typeface="+mj-lt"/>
              </a:rPr>
              <a:t>Este o </a:t>
            </a:r>
            <a:r>
              <a:rPr lang="en-US" dirty="0" err="1" smtClean="0">
                <a:latin typeface="+mj-lt"/>
              </a:rPr>
              <a:t>clas</a:t>
            </a:r>
            <a:r>
              <a:rPr lang="ro-RO" dirty="0" smtClean="0">
                <a:latin typeface="+mj-lt"/>
              </a:rPr>
              <a:t>ă stabilă</a:t>
            </a:r>
          </a:p>
          <a:p>
            <a:pPr lvl="1"/>
            <a:r>
              <a:rPr lang="ro-RO" dirty="0" smtClean="0">
                <a:latin typeface="+mj-lt"/>
              </a:rPr>
              <a:t>Foloseşte un index (</a:t>
            </a:r>
            <a:r>
              <a:rPr lang="ro-RO" b="1" dirty="0" smtClean="0">
                <a:latin typeface="+mj-lt"/>
              </a:rPr>
              <a:t>get</a:t>
            </a:r>
            <a:r>
              <a:rPr lang="ro-RO" dirty="0" smtClean="0">
                <a:latin typeface="+mj-lt"/>
              </a:rPr>
              <a:t> dar nu şi </a:t>
            </a:r>
            <a:r>
              <a:rPr lang="ro-RO" b="1" dirty="0" smtClean="0">
                <a:latin typeface="+mj-lt"/>
              </a:rPr>
              <a:t>set</a:t>
            </a:r>
            <a:r>
              <a:rPr lang="ro-RO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</p:txBody>
      </p:sp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Un exemplu de index: clasa </a:t>
            </a:r>
            <a:r>
              <a:rPr lang="ro-RO" b="1" dirty="0" smtClean="0">
                <a:latin typeface="+mj-lt"/>
              </a:rPr>
              <a:t>String</a:t>
            </a:r>
            <a:endParaRPr lang="en-US" b="1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2621" y="2751455"/>
            <a:ext cx="6781800" cy="3505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class String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public char this[</a:t>
            </a:r>
            <a:r>
              <a:rPr lang="en-US" sz="1600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 index]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get {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if (index &lt; 0 || index &gt;= Length)</a:t>
            </a:r>
          </a:p>
          <a:p>
            <a:pPr lvl="4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throw new </a:t>
            </a:r>
            <a:r>
              <a:rPr lang="en-US" sz="1600" dirty="0" err="1" smtClean="0">
                <a:solidFill>
                  <a:schemeClr val="tx1"/>
                </a:solidFill>
                <a:latin typeface="Lucida Console" pitchFamily="49" charset="0"/>
              </a:rPr>
              <a:t>IndexOutOfRangeException</a:t>
            </a:r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( );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...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 smtClean="0"/>
              <a:t>13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Utilizarea proprietăţilor</a:t>
            </a:r>
          </a:p>
          <a:p>
            <a:r>
              <a:rPr lang="ro-RO" dirty="0" smtClean="0">
                <a:latin typeface="+mj-lt"/>
              </a:rPr>
              <a:t>Utilizarea indecşilor</a:t>
            </a: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Sumar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latin typeface="+mj-lt"/>
              </a:rPr>
              <a:t>Proprietăţile asigură</a:t>
            </a:r>
          </a:p>
          <a:p>
            <a:pPr lvl="1"/>
            <a:r>
              <a:rPr lang="ro-RO" dirty="0" smtClean="0">
                <a:latin typeface="+mj-lt"/>
              </a:rPr>
              <a:t>O modalitate utilă de a încapsula informaţie într-o clasă</a:t>
            </a:r>
          </a:p>
          <a:p>
            <a:pPr lvl="1"/>
            <a:r>
              <a:rPr lang="ro-RO" dirty="0" smtClean="0">
                <a:latin typeface="+mj-lt"/>
              </a:rPr>
              <a:t>Sintaxă concisă</a:t>
            </a:r>
          </a:p>
          <a:p>
            <a:pPr lvl="1"/>
            <a:r>
              <a:rPr lang="ro-RO" dirty="0" smtClean="0">
                <a:latin typeface="+mj-lt"/>
              </a:rPr>
              <a:t>Flexibilitate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De ce să folosim proprietăţi?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Proprietăţile oferă modalităţi de a accesa câmpurile</a:t>
            </a:r>
          </a:p>
          <a:p>
            <a:pPr lvl="1"/>
            <a:r>
              <a:rPr lang="ro-RO" b="1" dirty="0" smtClean="0">
                <a:latin typeface="+mj-lt"/>
              </a:rPr>
              <a:t>get</a:t>
            </a:r>
            <a:r>
              <a:rPr lang="ro-RO" dirty="0" smtClean="0">
                <a:latin typeface="+mj-lt"/>
              </a:rPr>
              <a:t> – folosit pentru citirea unui câmp</a:t>
            </a:r>
          </a:p>
          <a:p>
            <a:pPr lvl="1"/>
            <a:r>
              <a:rPr lang="ro-RO" b="1" dirty="0" smtClean="0">
                <a:latin typeface="+mj-lt"/>
              </a:rPr>
              <a:t>set</a:t>
            </a:r>
            <a:r>
              <a:rPr lang="ro-RO" dirty="0" smtClean="0">
                <a:latin typeface="+mj-lt"/>
              </a:rPr>
              <a:t> – folosit pentru scrierea unui câmp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latin typeface="+mj-lt"/>
              </a:rPr>
              <a:t>Accesarea câmpurilor: </a:t>
            </a:r>
            <a:r>
              <a:rPr lang="ro-RO" b="1" dirty="0" smtClean="0">
                <a:latin typeface="+mj-lt"/>
              </a:rPr>
              <a:t>get / set</a:t>
            </a:r>
            <a:endParaRPr lang="en-US" b="1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2621" y="2895600"/>
            <a:ext cx="6781800" cy="2743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class Button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public string Caption // Property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get { return caption; 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set { caption = value; 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private string caption; // Field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8229600" cy="493776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Proprietăţile oferă modalităţi de a accesa câmpurile</a:t>
            </a:r>
          </a:p>
          <a:p>
            <a:pPr lvl="1"/>
            <a:r>
              <a:rPr lang="ro-RO" b="1" dirty="0" smtClean="0">
                <a:latin typeface="+mj-lt"/>
              </a:rPr>
              <a:t>get</a:t>
            </a:r>
            <a:r>
              <a:rPr lang="ro-RO" dirty="0" smtClean="0">
                <a:latin typeface="+mj-lt"/>
              </a:rPr>
              <a:t> – folosit pentru citirea unui câmp</a:t>
            </a:r>
          </a:p>
          <a:p>
            <a:pPr lvl="1"/>
            <a:r>
              <a:rPr lang="ro-RO" b="1" dirty="0" smtClean="0">
                <a:latin typeface="+mj-lt"/>
              </a:rPr>
              <a:t>set</a:t>
            </a:r>
            <a:r>
              <a:rPr lang="ro-RO" dirty="0" smtClean="0">
                <a:latin typeface="+mj-lt"/>
              </a:rPr>
              <a:t> – folosit pentru scrierea unui câmp</a:t>
            </a:r>
          </a:p>
        </p:txBody>
      </p:sp>
      <p:sp>
        <p:nvSpPr>
          <p:cNvPr id="9" name="Rectang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+mj-lt"/>
              </a:rPr>
              <a:t>Accesarea câmpurilor: </a:t>
            </a:r>
            <a:r>
              <a:rPr lang="ro-RO" b="1" dirty="0" smtClean="0">
                <a:latin typeface="+mj-lt"/>
              </a:rPr>
              <a:t>get / set</a:t>
            </a:r>
            <a:endParaRPr lang="en-US" b="1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2621" y="2895600"/>
            <a:ext cx="6781800" cy="2743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class Button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public string Caption // Property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get { return caption; 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set { caption = value; 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private string caption; // Field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Lucida Console" pitchFamily="49" charset="0"/>
                <a:cs typeface="Calibri" pitchFamily="34" charset="0"/>
              </a:rPr>
              <a:t>}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Proprietatea este un “câmp logic”</a:t>
            </a:r>
          </a:p>
          <a:p>
            <a:pPr lvl="1"/>
            <a:r>
              <a:rPr lang="ro-RO" dirty="0" smtClean="0">
                <a:latin typeface="+mj-lt"/>
              </a:rPr>
              <a:t>Accesorul </a:t>
            </a:r>
            <a:r>
              <a:rPr lang="ro-RO" b="1" dirty="0" smtClean="0">
                <a:latin typeface="+mj-lt"/>
              </a:rPr>
              <a:t>get</a:t>
            </a:r>
            <a:r>
              <a:rPr lang="ro-RO" dirty="0" smtClean="0">
                <a:latin typeface="+mj-lt"/>
              </a:rPr>
              <a:t> poate returna o valoare compusă</a:t>
            </a:r>
          </a:p>
          <a:p>
            <a:pPr lvl="1">
              <a:buNone/>
            </a:pPr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Asemănări</a:t>
            </a:r>
          </a:p>
          <a:p>
            <a:pPr lvl="1"/>
            <a:r>
              <a:rPr lang="ro-RO" dirty="0" smtClean="0">
                <a:latin typeface="+mj-lt"/>
              </a:rPr>
              <a:t>Sintaxa pentru creare şi folosire este aceeaşi</a:t>
            </a:r>
          </a:p>
          <a:p>
            <a:pPr lvl="1">
              <a:buNone/>
            </a:pPr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Diferenţe</a:t>
            </a:r>
          </a:p>
          <a:p>
            <a:pPr lvl="1"/>
            <a:r>
              <a:rPr lang="ro-RO" dirty="0" smtClean="0">
                <a:latin typeface="+mj-lt"/>
              </a:rPr>
              <a:t>Proprietăţile nu sunt valori; ele nu au nicio adresă</a:t>
            </a:r>
          </a:p>
          <a:p>
            <a:pPr lvl="1"/>
            <a:r>
              <a:rPr lang="ro-RO" dirty="0" smtClean="0">
                <a:latin typeface="+mj-lt"/>
              </a:rPr>
              <a:t>Proprietăţile nu pot fi folosite ca parametrii </a:t>
            </a:r>
            <a:r>
              <a:rPr lang="ro-RO" b="1" dirty="0" smtClean="0">
                <a:latin typeface="+mj-lt"/>
              </a:rPr>
              <a:t>ref</a:t>
            </a:r>
            <a:r>
              <a:rPr lang="ro-RO" dirty="0" smtClean="0">
                <a:latin typeface="+mj-lt"/>
              </a:rPr>
              <a:t> sau </a:t>
            </a:r>
            <a:r>
              <a:rPr lang="ro-RO" b="1" dirty="0" smtClean="0">
                <a:latin typeface="+mj-lt"/>
              </a:rPr>
              <a:t>out</a:t>
            </a:r>
          </a:p>
        </p:txBody>
      </p:sp>
      <p:sp>
        <p:nvSpPr>
          <p:cNvPr id="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Comparaţie proprietate / câmp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8229600" cy="493776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Proprietatea este un “câmp logic”</a:t>
            </a:r>
          </a:p>
          <a:p>
            <a:pPr lvl="1"/>
            <a:r>
              <a:rPr lang="ro-RO" dirty="0" smtClean="0">
                <a:latin typeface="+mj-lt"/>
              </a:rPr>
              <a:t>Accesorul </a:t>
            </a:r>
            <a:r>
              <a:rPr lang="ro-RO" b="1" dirty="0" smtClean="0">
                <a:latin typeface="+mj-lt"/>
              </a:rPr>
              <a:t>get</a:t>
            </a:r>
            <a:r>
              <a:rPr lang="ro-RO" dirty="0" smtClean="0">
                <a:latin typeface="+mj-lt"/>
              </a:rPr>
              <a:t> poate returna o valoare compusă</a:t>
            </a:r>
          </a:p>
          <a:p>
            <a:pPr lvl="1">
              <a:buNone/>
            </a:pPr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Asemănări</a:t>
            </a:r>
          </a:p>
          <a:p>
            <a:pPr lvl="1"/>
            <a:r>
              <a:rPr lang="ro-RO" dirty="0" smtClean="0">
                <a:latin typeface="+mj-lt"/>
              </a:rPr>
              <a:t>Sintaxa pentru creare şi folosire este aceeaşi</a:t>
            </a:r>
          </a:p>
          <a:p>
            <a:pPr lvl="1">
              <a:buNone/>
            </a:pPr>
            <a:endParaRPr lang="ro-RO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Diferenţe</a:t>
            </a:r>
          </a:p>
          <a:p>
            <a:pPr lvl="1"/>
            <a:r>
              <a:rPr lang="ro-RO" dirty="0" smtClean="0">
                <a:latin typeface="+mj-lt"/>
              </a:rPr>
              <a:t>Proprietăţile nu sunt valori; ele nu au nicio adresă</a:t>
            </a:r>
          </a:p>
          <a:p>
            <a:pPr lvl="1"/>
            <a:r>
              <a:rPr lang="ro-RO" dirty="0" smtClean="0">
                <a:latin typeface="+mj-lt"/>
              </a:rPr>
              <a:t>Proprietăţile nu pot fi folosite ca parametrii </a:t>
            </a:r>
            <a:r>
              <a:rPr lang="ro-RO" b="1" dirty="0" smtClean="0">
                <a:latin typeface="+mj-lt"/>
              </a:rPr>
              <a:t>ref</a:t>
            </a:r>
            <a:r>
              <a:rPr lang="ro-RO" dirty="0" smtClean="0">
                <a:latin typeface="+mj-lt"/>
              </a:rPr>
              <a:t> sau </a:t>
            </a:r>
            <a:r>
              <a:rPr lang="ro-RO" b="1" dirty="0" smtClean="0">
                <a:latin typeface="+mj-lt"/>
              </a:rPr>
              <a:t>out</a:t>
            </a:r>
          </a:p>
        </p:txBody>
      </p:sp>
      <p:sp>
        <p:nvSpPr>
          <p:cNvPr id="10" name="Rectang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Comparaţie proprietate / câmp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Asemănări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</a:t>
            </a:r>
            <a:r>
              <a:rPr lang="ro-RO" dirty="0" smtClean="0">
                <a:latin typeface="+mj-lt"/>
              </a:rPr>
              <a:t>onţin cod executabil</a:t>
            </a:r>
          </a:p>
          <a:p>
            <a:pPr lvl="1"/>
            <a:r>
              <a:rPr lang="en-US" dirty="0" smtClean="0">
                <a:latin typeface="+mj-lt"/>
              </a:rPr>
              <a:t>P</a:t>
            </a:r>
            <a:r>
              <a:rPr lang="ro-RO" dirty="0" smtClean="0">
                <a:latin typeface="+mj-lt"/>
              </a:rPr>
              <a:t>ot fi folosite pentru a ascunde detalii de implementare</a:t>
            </a:r>
          </a:p>
          <a:p>
            <a:pPr lvl="1"/>
            <a:r>
              <a:rPr lang="en-US" dirty="0" smtClean="0">
                <a:latin typeface="+mj-lt"/>
              </a:rPr>
              <a:t>P</a:t>
            </a:r>
            <a:r>
              <a:rPr lang="ro-RO" dirty="0" smtClean="0">
                <a:latin typeface="+mj-lt"/>
              </a:rPr>
              <a:t>ot fi abstracte, virtuale sau suprascrise</a:t>
            </a: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Deosebiri</a:t>
            </a:r>
          </a:p>
          <a:p>
            <a:pPr lvl="1"/>
            <a:r>
              <a:rPr lang="ro-RO" dirty="0" smtClean="0">
                <a:latin typeface="+mj-lt"/>
              </a:rPr>
              <a:t>Sintactic – proprietăţile  nu au paranteze</a:t>
            </a:r>
          </a:p>
          <a:p>
            <a:pPr lvl="1"/>
            <a:r>
              <a:rPr lang="ro-RO" dirty="0" smtClean="0">
                <a:latin typeface="+mj-lt"/>
              </a:rPr>
              <a:t>Semantic – proprietăţile nu pot fi </a:t>
            </a:r>
            <a:r>
              <a:rPr lang="ro-RO" b="1" dirty="0" smtClean="0">
                <a:latin typeface="+mj-lt"/>
              </a:rPr>
              <a:t>void</a:t>
            </a:r>
            <a:r>
              <a:rPr lang="ro-RO" dirty="0" smtClean="0">
                <a:latin typeface="+mj-lt"/>
              </a:rPr>
              <a:t> sau să aibă parametrii</a:t>
            </a:r>
          </a:p>
          <a:p>
            <a:pPr lvl="1">
              <a:buNone/>
            </a:pP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+mj-lt"/>
              </a:rPr>
              <a:t>Comparaţie proprietate / metodă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818721" y="1219200"/>
            <a:ext cx="8229600" cy="493776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Asemănări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</a:t>
            </a:r>
            <a:r>
              <a:rPr lang="ro-RO" dirty="0" smtClean="0">
                <a:latin typeface="+mj-lt"/>
              </a:rPr>
              <a:t>onţin cod executabil</a:t>
            </a:r>
          </a:p>
          <a:p>
            <a:pPr lvl="1"/>
            <a:r>
              <a:rPr lang="en-US" dirty="0" smtClean="0">
                <a:latin typeface="+mj-lt"/>
              </a:rPr>
              <a:t>P</a:t>
            </a:r>
            <a:r>
              <a:rPr lang="ro-RO" dirty="0" smtClean="0">
                <a:latin typeface="+mj-lt"/>
              </a:rPr>
              <a:t>ot fi folosite pentru a ascunde detalii de implementare</a:t>
            </a:r>
          </a:p>
          <a:p>
            <a:pPr lvl="1"/>
            <a:r>
              <a:rPr lang="en-US" dirty="0" smtClean="0">
                <a:latin typeface="+mj-lt"/>
              </a:rPr>
              <a:t>P</a:t>
            </a:r>
            <a:r>
              <a:rPr lang="ro-RO" dirty="0" smtClean="0">
                <a:latin typeface="+mj-lt"/>
              </a:rPr>
              <a:t>ot fi abstracte, virtuale sau suprascrise</a:t>
            </a: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Deosebiri</a:t>
            </a:r>
          </a:p>
          <a:p>
            <a:pPr lvl="1"/>
            <a:r>
              <a:rPr lang="ro-RO" dirty="0" smtClean="0">
                <a:latin typeface="+mj-lt"/>
              </a:rPr>
              <a:t>Sintactic – proprietăţile  nu au paranteze</a:t>
            </a:r>
          </a:p>
          <a:p>
            <a:pPr lvl="1"/>
            <a:r>
              <a:rPr lang="ro-RO" dirty="0" smtClean="0">
                <a:latin typeface="+mj-lt"/>
              </a:rPr>
              <a:t>Semantic – proprietăţile nu pot fi </a:t>
            </a:r>
            <a:r>
              <a:rPr lang="ro-RO" b="1" dirty="0" smtClean="0">
                <a:latin typeface="+mj-lt"/>
              </a:rPr>
              <a:t>void</a:t>
            </a:r>
            <a:r>
              <a:rPr lang="ro-RO" dirty="0" smtClean="0">
                <a:latin typeface="+mj-lt"/>
              </a:rPr>
              <a:t> sau să aibă parametrii</a:t>
            </a:r>
          </a:p>
          <a:p>
            <a:pPr lvl="1">
              <a:buNone/>
            </a:pPr>
            <a:endParaRPr lang="en-US" dirty="0"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8721" y="228600"/>
            <a:ext cx="8229600" cy="685800"/>
          </a:xfrm>
        </p:spPr>
        <p:txBody>
          <a:bodyPr/>
          <a:lstStyle/>
          <a:p>
            <a:r>
              <a:rPr lang="ro-RO" dirty="0" smtClean="0">
                <a:latin typeface="+mj-lt"/>
              </a:rPr>
              <a:t>Comparaţie proprietate / metodă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7959" y="6356350"/>
            <a:ext cx="510362" cy="365125"/>
          </a:xfrm>
        </p:spPr>
        <p:txBody>
          <a:bodyPr/>
          <a:lstStyle/>
          <a:p>
            <a:r>
              <a:rPr lang="ro-RO" dirty="0"/>
              <a:t>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Server20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4031</Words>
  <Application>Microsoft Office PowerPoint</Application>
  <PresentationFormat>On-screen Show (4:3)</PresentationFormat>
  <Paragraphs>681</Paragraphs>
  <Slides>21</Slides>
  <Notes>21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templateServer2008</vt:lpstr>
      <vt:lpstr>PowerPoint Presentation</vt:lpstr>
      <vt:lpstr>Overview</vt:lpstr>
      <vt:lpstr>De ce să folosim proprietăţi?</vt:lpstr>
      <vt:lpstr>Accesarea câmpurilor: get / set</vt:lpstr>
      <vt:lpstr>Accesarea câmpurilor: get / set</vt:lpstr>
      <vt:lpstr>Comparaţie proprietate / câmp</vt:lpstr>
      <vt:lpstr>Comparaţie proprietate / câmp</vt:lpstr>
      <vt:lpstr>Comparaţie proprietate / metodă</vt:lpstr>
      <vt:lpstr>Comparaţie proprietate / metodă</vt:lpstr>
      <vt:lpstr>Comparaţie proprietate / metodă</vt:lpstr>
      <vt:lpstr>Tipuri de proprietăţi</vt:lpstr>
      <vt:lpstr>Tipuri de proprietăţi</vt:lpstr>
      <vt:lpstr>Un exemplu de proprietate</vt:lpstr>
      <vt:lpstr>Ce sunt indecşii?</vt:lpstr>
      <vt:lpstr>Comparaţie index / vector</vt:lpstr>
      <vt:lpstr>Comparaţie index / vector</vt:lpstr>
      <vt:lpstr>Comparaţie index / proprietate</vt:lpstr>
      <vt:lpstr>Utilizarea parametrilor în definirea indecşilor</vt:lpstr>
      <vt:lpstr>Un exemplu de index: clasa String</vt:lpstr>
      <vt:lpstr>Un exemplu de index: clasa String</vt:lpstr>
      <vt:lpstr>Sumar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2009-08-27T10:44:25Z</dcterms:created>
  <dcterms:modified xsi:type="dcterms:W3CDTF">2014-12-14T08:43:40Z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TC101671261033</vt:lpwstr>
  </property>
</Properties>
</file>