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1"/>
  </p:notesMasterIdLst>
  <p:sldIdLst>
    <p:sldId id="294" r:id="rId3"/>
    <p:sldId id="257" r:id="rId4"/>
    <p:sldId id="259" r:id="rId5"/>
    <p:sldId id="260" r:id="rId6"/>
    <p:sldId id="261" r:id="rId7"/>
    <p:sldId id="286" r:id="rId8"/>
    <p:sldId id="262" r:id="rId9"/>
    <p:sldId id="263" r:id="rId10"/>
    <p:sldId id="264" r:id="rId11"/>
    <p:sldId id="265" r:id="rId12"/>
    <p:sldId id="287" r:id="rId13"/>
    <p:sldId id="288" r:id="rId14"/>
    <p:sldId id="266" r:id="rId15"/>
    <p:sldId id="272" r:id="rId16"/>
    <p:sldId id="267" r:id="rId17"/>
    <p:sldId id="268" r:id="rId18"/>
    <p:sldId id="289" r:id="rId19"/>
    <p:sldId id="270" r:id="rId20"/>
    <p:sldId id="271" r:id="rId21"/>
    <p:sldId id="258" r:id="rId22"/>
    <p:sldId id="279" r:id="rId23"/>
    <p:sldId id="273" r:id="rId24"/>
    <p:sldId id="274" r:id="rId25"/>
    <p:sldId id="290" r:id="rId26"/>
    <p:sldId id="275" r:id="rId27"/>
    <p:sldId id="291" r:id="rId28"/>
    <p:sldId id="276" r:id="rId29"/>
    <p:sldId id="292" r:id="rId30"/>
    <p:sldId id="277" r:id="rId31"/>
    <p:sldId id="278" r:id="rId32"/>
    <p:sldId id="280" r:id="rId33"/>
    <p:sldId id="281" r:id="rId34"/>
    <p:sldId id="282" r:id="rId35"/>
    <p:sldId id="283" r:id="rId36"/>
    <p:sldId id="285" r:id="rId37"/>
    <p:sldId id="293" r:id="rId38"/>
    <p:sldId id="269" r:id="rId39"/>
    <p:sldId id="28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MasterView">
  <p:normalViewPr>
    <p:restoredLeft sz="15620"/>
    <p:restoredTop sz="71505" autoAdjust="0"/>
  </p:normalViewPr>
  <p:slideViewPr>
    <p:cSldViewPr>
      <p:cViewPr varScale="1">
        <p:scale>
          <a:sx n="52" d="100"/>
          <a:sy n="52" d="100"/>
        </p:scale>
        <p:origin x="-1884" y="-8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8D6B7-DBE0-45FE-B5A9-5F8A6DBBE6DF}" type="slidenum">
              <a:rPr lang="ro-RO" smtClean="0"/>
              <a:pPr/>
              <a:t>‹#›</a:t>
            </a:fld>
            <a:endParaRPr lang="ro-RO"/>
          </a:p>
        </p:txBody>
      </p:sp>
      <p:pic>
        <p:nvPicPr>
          <p:cNvPr id="8" name="Picture 7" descr="E:\gDrive\Summer 2014\ITAcad\Materiale\Logo\green.png"/>
          <p:cNvPicPr>
            <a:picLocks noChangeAspect="1" noChangeArrowheads="1"/>
          </p:cNvPicPr>
          <p:nvPr/>
        </p:nvPicPr>
        <p:blipFill>
          <a:blip r:embed="rId2"/>
          <a:srcRect/>
          <a:stretch>
            <a:fillRect/>
          </a:stretch>
        </p:blipFill>
        <p:spPr bwMode="auto">
          <a:xfrm>
            <a:off x="209697" y="175638"/>
            <a:ext cx="1405054" cy="365760"/>
          </a:xfrm>
          <a:prstGeom prst="rect">
            <a:avLst/>
          </a:prstGeom>
          <a:noFill/>
        </p:spPr>
      </p:pic>
      <p:pic>
        <p:nvPicPr>
          <p:cNvPr id="9" name="Picture 8" descr="E:\gDrive\Summer 2014\ITAcad\Prezentări\PNG\dotnet_color.png"/>
          <p:cNvPicPr>
            <a:picLocks noChangeAspect="1" noChangeArrowheads="1"/>
          </p:cNvPicPr>
          <p:nvPr/>
        </p:nvPicPr>
        <p:blipFill>
          <a:blip r:embed="rId3"/>
          <a:srcRect/>
          <a:stretch>
            <a:fillRect/>
          </a:stretch>
        </p:blipFill>
        <p:spPr bwMode="auto">
          <a:xfrm>
            <a:off x="5343292" y="152400"/>
            <a:ext cx="1305011" cy="365760"/>
          </a:xfrm>
          <a:prstGeom prst="rect">
            <a:avLst/>
          </a:prstGeom>
          <a:noFill/>
        </p:spPr>
      </p:pic>
    </p:spTree>
    <p:extLst>
      <p:ext uri="{BB962C8B-B14F-4D97-AF65-F5344CB8AC3E}">
        <p14:creationId xmlns:p14="http://schemas.microsoft.com/office/powerpoint/2010/main" val="1117616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AEC00428-765A-4708-ADE2-3AAB557AF17C}" type="slidenum">
              <a:rPr lang="en-US" smtClean="0"/>
              <a:pPr/>
              <a:t>1</a:t>
            </a:fld>
            <a:endParaRPr lang="en-US"/>
          </a:p>
        </p:txBody>
      </p:sp>
      <p:sp>
        <p:nvSpPr>
          <p:cNvPr id="5" name="Notes Placeholder 4"/>
          <p:cNvSpPr>
            <a:spLocks noGrp="1"/>
          </p:cNvSpPr>
          <p:nvPr>
            <p:ph type="body" sz="quarter" idx="11"/>
          </p:nvPr>
        </p:nvSpPr>
        <p:spPr/>
        <p:txBody>
          <a:bodyPr>
            <a:normAutofit/>
          </a:bodyPr>
          <a:lstStyle/>
          <a:p>
            <a:pPr algn="just"/>
            <a:r>
              <a:rPr lang="ro-RO" dirty="0" smtClean="0">
                <a:latin typeface="Gill Sans MT" pitchFamily="34" charset="0"/>
              </a:rPr>
              <a:t>Acest modul oferă</a:t>
            </a:r>
            <a:r>
              <a:rPr lang="ro-RO" baseline="0" dirty="0" smtClean="0">
                <a:latin typeface="Gill Sans MT" pitchFamily="34" charset="0"/>
              </a:rPr>
              <a:t> informații avansate despre concepte de programare orientată pe obiect. Vor fi explicate conceptele de:</a:t>
            </a:r>
          </a:p>
          <a:p>
            <a:pPr algn="just"/>
            <a:r>
              <a:rPr lang="ro-RO" baseline="0" dirty="0" smtClean="0">
                <a:latin typeface="Gill Sans MT" pitchFamily="34" charset="0"/>
              </a:rPr>
              <a:t>	- </a:t>
            </a:r>
            <a:r>
              <a:rPr lang="ro-RO" b="1" baseline="0" dirty="0" smtClean="0">
                <a:latin typeface="Gill Sans MT" pitchFamily="34" charset="0"/>
              </a:rPr>
              <a:t>moștenire</a:t>
            </a:r>
            <a:r>
              <a:rPr lang="ro-RO" b="0" baseline="0" dirty="0" smtClean="0">
                <a:latin typeface="Gill Sans MT" pitchFamily="34" charset="0"/>
              </a:rPr>
              <a:t> : derivarea claselor C# din clase existente, modul de folosire a cuvintelor cheie </a:t>
            </a:r>
            <a:r>
              <a:rPr lang="ro-RO" b="1" baseline="0" dirty="0" smtClean="0">
                <a:latin typeface="Gill Sans MT" pitchFamily="34" charset="0"/>
              </a:rPr>
              <a:t>virtual, override </a:t>
            </a:r>
            <a:r>
              <a:rPr lang="ro-RO" b="0" baseline="0" dirty="0" smtClean="0">
                <a:latin typeface="Gill Sans MT" pitchFamily="34" charset="0"/>
              </a:rPr>
              <a:t>și </a:t>
            </a:r>
            <a:r>
              <a:rPr lang="ro-RO" b="1" baseline="0" dirty="0" smtClean="0">
                <a:latin typeface="Gill Sans MT" pitchFamily="34" charset="0"/>
              </a:rPr>
              <a:t>new</a:t>
            </a:r>
            <a:r>
              <a:rPr lang="ro-RO" b="0" baseline="0" dirty="0" smtClean="0">
                <a:latin typeface="Gill Sans MT" pitchFamily="34" charset="0"/>
              </a:rPr>
              <a:t>.</a:t>
            </a:r>
          </a:p>
          <a:p>
            <a:pPr algn="just"/>
            <a:r>
              <a:rPr lang="ro-RO" b="0" baseline="0" dirty="0" smtClean="0">
                <a:latin typeface="Gill Sans MT" pitchFamily="34" charset="0"/>
              </a:rPr>
              <a:t>	</a:t>
            </a:r>
            <a:r>
              <a:rPr lang="ro-RO" baseline="0" dirty="0" smtClean="0">
                <a:latin typeface="Gill Sans MT" pitchFamily="34" charset="0"/>
              </a:rPr>
              <a:t>- </a:t>
            </a:r>
            <a:r>
              <a:rPr lang="ro-RO" b="1" baseline="0" dirty="0" smtClean="0">
                <a:latin typeface="Gill Sans MT" pitchFamily="34" charset="0"/>
              </a:rPr>
              <a:t>clase abstracte</a:t>
            </a:r>
          </a:p>
          <a:p>
            <a:pPr algn="just"/>
            <a:r>
              <a:rPr lang="ro-RO" b="1" baseline="0" dirty="0" smtClean="0">
                <a:latin typeface="Gill Sans MT" pitchFamily="34" charset="0"/>
              </a:rPr>
              <a:t>	</a:t>
            </a:r>
            <a:r>
              <a:rPr lang="ro-RO" b="0" baseline="0" dirty="0" smtClean="0">
                <a:latin typeface="Gill Sans MT" pitchFamily="34" charset="0"/>
              </a:rPr>
              <a:t>- </a:t>
            </a:r>
            <a:r>
              <a:rPr lang="ro-RO" b="1" baseline="0" dirty="0" smtClean="0">
                <a:latin typeface="Gill Sans MT" pitchFamily="34" charset="0"/>
              </a:rPr>
              <a:t>interfețe</a:t>
            </a:r>
            <a:endParaRPr lang="ro-RO" b="0" baseline="0" dirty="0" smtClean="0">
              <a:latin typeface="Gill Sans MT" pitchFamily="34" charset="0"/>
            </a:endParaRPr>
          </a:p>
          <a:p>
            <a:pPr algn="just"/>
            <a:r>
              <a:rPr lang="ro-RO" b="0" baseline="0" dirty="0" smtClean="0">
                <a:latin typeface="Gill Sans MT" pitchFamily="34" charset="0"/>
              </a:rPr>
              <a:t>	- </a:t>
            </a:r>
            <a:r>
              <a:rPr lang="ro-RO" b="1" baseline="0" dirty="0" smtClean="0">
                <a:latin typeface="Gill Sans MT" pitchFamily="34" charset="0"/>
              </a:rPr>
              <a:t>poliforfism</a:t>
            </a:r>
            <a:endParaRPr lang="ro-RO" b="0" baseline="0" dirty="0" smtClean="0">
              <a:latin typeface="Gill Sans MT" pitchFamily="34" charset="0"/>
            </a:endParaRPr>
          </a:p>
          <a:p>
            <a:pPr algn="just"/>
            <a:endParaRPr lang="en-US" dirty="0">
              <a:latin typeface="Gill Sans MT"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6C60BA18-C047-447E-8AD6-5E05C8A8F24F}" type="datetime1">
              <a:rPr lang="en-US" smtClean="0"/>
              <a:pPr/>
              <a:t>12/14/2014</a:t>
            </a:fld>
            <a:endParaRPr lang="en-US"/>
          </a:p>
        </p:txBody>
      </p:sp>
      <p:sp>
        <p:nvSpPr>
          <p:cNvPr id="7" name="Footer Placeholder 6"/>
          <p:cNvSpPr>
            <a:spLocks noGrp="1"/>
          </p:cNvSpPr>
          <p:nvPr>
            <p:ph type="ftr" sz="quarter" idx="13"/>
          </p:nvPr>
        </p:nvSpPr>
        <p:spPr/>
        <p:txBody>
          <a:bodyPr/>
          <a:lstStyle/>
          <a:p>
            <a:r>
              <a:rPr lang="en-US" smtClean="0"/>
              <a:t>Academia Microsoft</a:t>
            </a:r>
            <a:endParaRPr lang="en-US"/>
          </a:p>
        </p:txBody>
      </p:sp>
    </p:spTree>
    <p:extLst>
      <p:ext uri="{BB962C8B-B14F-4D97-AF65-F5344CB8AC3E}">
        <p14:creationId xmlns:p14="http://schemas.microsoft.com/office/powerpoint/2010/main" val="206858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O metodă</a:t>
            </a:r>
            <a:r>
              <a:rPr lang="ro-RO" baseline="0" dirty="0" smtClean="0"/>
              <a:t> suprascrisă specifică o altă implementare a unei metode virtuale. Metodele declarate ca virtuale în clasa de bază pot fi suprascrise polimorfic în clasele derivate.</a:t>
            </a:r>
          </a:p>
          <a:p>
            <a:endParaRPr lang="ro-RO" baseline="0" dirty="0" smtClean="0"/>
          </a:p>
          <a:p>
            <a:r>
              <a:rPr lang="ro-RO" b="1" baseline="0" dirty="0" smtClean="0"/>
              <a:t>Sintaxa</a:t>
            </a:r>
          </a:p>
          <a:p>
            <a:r>
              <a:rPr lang="ro-RO" b="0" baseline="0" dirty="0" smtClean="0"/>
              <a:t>Se folosește cuvântul cheie </a:t>
            </a:r>
            <a:r>
              <a:rPr lang="ro-RO" b="1" baseline="0" dirty="0" smtClean="0"/>
              <a:t>override</a:t>
            </a:r>
            <a:r>
              <a:rPr lang="ro-RO" b="0" baseline="0" dirty="0" smtClean="0"/>
              <a:t> pentru a defini o metodă suprascrisă, ca în exemplul următor:</a:t>
            </a:r>
          </a:p>
          <a:p>
            <a:endParaRPr lang="ro-RO" b="0" baseline="0" dirty="0" smtClean="0"/>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virtual string Name( ) { ... }</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b="1" kern="1200" baseline="0" dirty="0" smtClean="0">
                <a:solidFill>
                  <a:schemeClr val="tx1"/>
                </a:solidFill>
                <a:latin typeface="+mn-lt"/>
                <a:ea typeface="+mn-ea"/>
                <a:cs typeface="+mn-cs"/>
              </a:rPr>
              <a:t>override string Name( ) { ... }</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10</a:t>
            </a:fld>
            <a:endParaRPr lang="en-US"/>
          </a:p>
        </p:txBody>
      </p:sp>
    </p:spTree>
    <p:extLst>
      <p:ext uri="{BB962C8B-B14F-4D97-AF65-F5344CB8AC3E}">
        <p14:creationId xmlns:p14="http://schemas.microsoft.com/office/powerpoint/2010/main" val="3020631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sz="1200" b="0" kern="1200" baseline="0" dirty="0" smtClean="0">
              <a:solidFill>
                <a:schemeClr val="tx1"/>
              </a:solidFill>
              <a:latin typeface="+mn-lt"/>
              <a:ea typeface="+mn-ea"/>
              <a:cs typeface="+mn-cs"/>
            </a:endParaRPr>
          </a:p>
          <a:p>
            <a:r>
              <a:rPr lang="ro-RO" sz="1200" b="0" kern="1200" baseline="0" dirty="0" smtClean="0">
                <a:solidFill>
                  <a:schemeClr val="tx1"/>
                </a:solidFill>
                <a:latin typeface="+mn-lt"/>
                <a:ea typeface="+mn-ea"/>
                <a:cs typeface="+mn-cs"/>
              </a:rPr>
              <a:t>La fel ca și pentru metodele virtuale, trebuie oferită o implementare a metodei, altfel compilatorul va genera o eroare:</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virtual string Name( ) { ... }</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override string Name( ); // </a:t>
            </a:r>
            <a:r>
              <a:rPr lang="ro-RO" sz="1200" kern="1200" baseline="0" dirty="0" smtClean="0">
                <a:solidFill>
                  <a:schemeClr val="tx1"/>
                </a:solidFill>
                <a:latin typeface="+mn-lt"/>
                <a:ea typeface="+mn-ea"/>
                <a:cs typeface="+mn-cs"/>
              </a:rPr>
              <a:t>Eroare la compilare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kern="1200" baseline="0" dirty="0" smtClean="0">
              <a:solidFill>
                <a:schemeClr val="tx1"/>
              </a:solidFill>
              <a:latin typeface="+mn-lt"/>
              <a:ea typeface="+mn-ea"/>
              <a:cs typeface="+mn-cs"/>
            </a:endParaRPr>
          </a:p>
          <a:p>
            <a:r>
              <a:rPr lang="ro-RO" sz="1200" kern="1200" baseline="0" dirty="0" smtClean="0">
                <a:solidFill>
                  <a:schemeClr val="tx1"/>
                </a:solidFill>
                <a:latin typeface="+mn-lt"/>
                <a:ea typeface="+mn-ea"/>
                <a:cs typeface="+mn-cs"/>
              </a:rPr>
              <a:t>Cuvântul cheie </a:t>
            </a:r>
            <a:r>
              <a:rPr lang="ro-RO" sz="1200" b="1" kern="1200" baseline="0" dirty="0" smtClean="0">
                <a:solidFill>
                  <a:schemeClr val="tx1"/>
                </a:solidFill>
                <a:latin typeface="+mn-lt"/>
                <a:ea typeface="+mn-ea"/>
                <a:cs typeface="+mn-cs"/>
              </a:rPr>
              <a:t>override</a:t>
            </a:r>
            <a:r>
              <a:rPr lang="ro-RO" sz="1200" b="0" kern="1200" baseline="0" dirty="0" smtClean="0">
                <a:solidFill>
                  <a:schemeClr val="tx1"/>
                </a:solidFill>
                <a:latin typeface="+mn-lt"/>
                <a:ea typeface="+mn-ea"/>
                <a:cs typeface="+mn-cs"/>
              </a:rPr>
              <a:t> îi spune compilatorului ca acea metodă există deja în clasa de bază și că vrei să îi schimbi comportamentul (corpul metodei). Dacă vei greși semnătura metodei compilatorul te va alerta că metoda pe care vrei să o suprascr</a:t>
            </a:r>
            <a:r>
              <a:rPr lang="en-US" sz="1200" b="0" kern="1200" baseline="0" dirty="0" err="1" smtClean="0">
                <a:solidFill>
                  <a:schemeClr val="tx1"/>
                </a:solidFill>
                <a:latin typeface="+mn-lt"/>
                <a:ea typeface="+mn-ea"/>
                <a:cs typeface="+mn-cs"/>
              </a:rPr>
              <a:t>i</a:t>
            </a:r>
            <a:r>
              <a:rPr lang="ro-RO" sz="1200" b="0" kern="1200" baseline="0" dirty="0" smtClean="0">
                <a:solidFill>
                  <a:schemeClr val="tx1"/>
                </a:solidFill>
                <a:latin typeface="+mn-lt"/>
                <a:ea typeface="+mn-ea"/>
                <a:cs typeface="+mn-cs"/>
              </a:rPr>
              <a:t>i nu există în clasa de bază.</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11</a:t>
            </a:fld>
            <a:endParaRPr lang="en-US"/>
          </a:p>
        </p:txBody>
      </p:sp>
    </p:spTree>
    <p:extLst>
      <p:ext uri="{BB962C8B-B14F-4D97-AF65-F5344CB8AC3E}">
        <p14:creationId xmlns:p14="http://schemas.microsoft.com/office/powerpoint/2010/main" val="3020631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ro-RO" dirty="0" smtClean="0"/>
              <a:t>Următoarele</a:t>
            </a:r>
            <a:r>
              <a:rPr lang="ro-RO" baseline="0" dirty="0" smtClean="0"/>
              <a:t> reguli trebuie știute în momentul în care se lucrează cu metode suprascrise:</a:t>
            </a:r>
          </a:p>
          <a:p>
            <a:pPr>
              <a:buFont typeface="Arial" pitchFamily="34" charset="0"/>
              <a:buChar char="•"/>
            </a:pPr>
            <a:r>
              <a:rPr lang="ro-RO" baseline="0" dirty="0" smtClean="0"/>
              <a:t> se pot suprascrie doar metode identice ce au fost definite ca virtuale</a:t>
            </a:r>
          </a:p>
          <a:p>
            <a:pPr>
              <a:buFont typeface="Arial" pitchFamily="34" charset="0"/>
              <a:buChar char="•"/>
            </a:pPr>
            <a:r>
              <a:rPr lang="ro-RO" baseline="0" dirty="0" smtClean="0"/>
              <a:t> metoda override trebuie să fie identică metodei virtuale</a:t>
            </a:r>
          </a:p>
          <a:p>
            <a:pPr>
              <a:buFont typeface="Arial" pitchFamily="34" charset="0"/>
              <a:buChar char="•"/>
            </a:pPr>
            <a:r>
              <a:rPr lang="ro-RO" baseline="0" dirty="0" smtClean="0"/>
              <a:t> se poate suprascrie o metodă override</a:t>
            </a:r>
          </a:p>
          <a:p>
            <a:pPr>
              <a:buFont typeface="Arial" pitchFamily="34" charset="0"/>
              <a:buChar char="•"/>
            </a:pPr>
            <a:r>
              <a:rPr lang="ro-RO" baseline="0" dirty="0" smtClean="0"/>
              <a:t> nu se po</a:t>
            </a:r>
            <a:r>
              <a:rPr lang="en-US" baseline="0" dirty="0" smtClean="0"/>
              <a:t>a</a:t>
            </a:r>
            <a:r>
              <a:rPr lang="ro-RO" baseline="0" dirty="0" smtClean="0"/>
              <a:t>te declara o metodă override ca virtuală</a:t>
            </a:r>
          </a:p>
          <a:p>
            <a:pPr>
              <a:buFont typeface="Arial" pitchFamily="34" charset="0"/>
              <a:buChar char="•"/>
            </a:pPr>
            <a:r>
              <a:rPr lang="ro-RO" baseline="0" dirty="0" smtClean="0"/>
              <a:t> nu se poate declara o metodă override ca privată sau statică</a:t>
            </a:r>
          </a:p>
          <a:p>
            <a:pPr>
              <a:buFont typeface="Arial" pitchFamily="34" charset="0"/>
              <a:buChar char="•"/>
            </a:pPr>
            <a:endParaRPr lang="ro-RO" baseline="0" dirty="0" smtClean="0"/>
          </a:p>
          <a:p>
            <a:pPr>
              <a:buFont typeface="Arial" pitchFamily="34" charset="0"/>
              <a:buNone/>
            </a:pPr>
            <a:r>
              <a:rPr lang="ro-RO" b="1" dirty="0" smtClean="0"/>
              <a:t>Se pot suprascrie doar metode identice ce au fost definite ca virtuale.</a:t>
            </a:r>
          </a:p>
          <a:p>
            <a:pPr>
              <a:buFont typeface="Arial" pitchFamily="34" charset="0"/>
              <a:buNone/>
            </a:pPr>
            <a:r>
              <a:rPr lang="ro-RO" b="0" dirty="0" smtClean="0"/>
              <a:t>După cum se observă</a:t>
            </a:r>
            <a:r>
              <a:rPr lang="ro-RO" b="0" baseline="0" dirty="0" smtClean="0"/>
              <a:t> în codul din slide, metoda </a:t>
            </a:r>
            <a:r>
              <a:rPr lang="ro-RO" b="1" baseline="0" dirty="0" smtClean="0"/>
              <a:t>LineNumber </a:t>
            </a:r>
            <a:r>
              <a:rPr lang="ro-RO" b="0" baseline="0" dirty="0" smtClean="0"/>
              <a:t>din clasa derivată va genera eroare de compilare deoarece metoda de bază nu este marcată ca virtuală.</a:t>
            </a:r>
          </a:p>
          <a:p>
            <a:pPr>
              <a:buFont typeface="Arial" pitchFamily="34" charset="0"/>
              <a:buNone/>
            </a:pPr>
            <a:endParaRPr lang="ro-RO" b="0" baseline="0" dirty="0" smtClean="0"/>
          </a:p>
          <a:p>
            <a:pPr>
              <a:buFont typeface="Arial" pitchFamily="34" charset="0"/>
              <a:buNone/>
            </a:pPr>
            <a:r>
              <a:rPr lang="ro-RO" b="1" baseline="0" dirty="0" smtClean="0"/>
              <a:t>Metoda override trebuie să fie identică metodei virtuale</a:t>
            </a:r>
          </a:p>
          <a:p>
            <a:pPr>
              <a:buFont typeface="Arial" pitchFamily="34" charset="0"/>
              <a:buNone/>
            </a:pPr>
            <a:r>
              <a:rPr lang="ro-RO" b="0" dirty="0" smtClean="0"/>
              <a:t>O metodă </a:t>
            </a:r>
            <a:r>
              <a:rPr lang="ro-RO" b="1" dirty="0" smtClean="0"/>
              <a:t>override</a:t>
            </a:r>
            <a:r>
              <a:rPr lang="ro-RO" b="0" dirty="0" smtClean="0"/>
              <a:t> trebuie să fie identică în toate aspectele</a:t>
            </a:r>
            <a:r>
              <a:rPr lang="ro-RO" b="0" baseline="0" dirty="0" smtClean="0"/>
              <a:t> metodei virtuale pe care o suprascrie. Trebuie să aibă același nivel de acces, același tip returnat, același nume, aceiași parametri.</a:t>
            </a:r>
          </a:p>
          <a:p>
            <a:pPr>
              <a:buFont typeface="Arial" pitchFamily="34" charset="0"/>
              <a:buNone/>
            </a:pPr>
            <a:endParaRPr lang="ro-RO" b="0" baseline="0" dirty="0" smtClean="0"/>
          </a:p>
          <a:p>
            <a:pPr>
              <a:buFont typeface="Arial" pitchFamily="34" charset="0"/>
              <a:buNone/>
            </a:pPr>
            <a:r>
              <a:rPr lang="ro-RO" b="0" baseline="0" dirty="0" smtClean="0"/>
              <a:t>De exemplu, suprascrierea din exemplul următor eșuează deoarece nivelul de acces este diferit (protected spre deosebire de public), valoarea întoarsă este diferită (string spre deosebire de void) și parametri</a:t>
            </a:r>
            <a:r>
              <a:rPr lang="en-US" b="0" baseline="0" dirty="0" err="1" smtClean="0"/>
              <a:t>i</a:t>
            </a:r>
            <a:r>
              <a:rPr lang="ro-RO" b="0" baseline="0" dirty="0" smtClean="0"/>
              <a:t> sunt</a:t>
            </a:r>
            <a:r>
              <a:rPr lang="en-US" b="0" baseline="0" dirty="0" smtClean="0"/>
              <a:t>,</a:t>
            </a:r>
            <a:r>
              <a:rPr lang="ro-RO" b="0" baseline="0" dirty="0" smtClean="0"/>
              <a:t> de asemenea</a:t>
            </a:r>
            <a:r>
              <a:rPr lang="en-US" b="0" baseline="0" dirty="0" smtClean="0"/>
              <a:t>,</a:t>
            </a:r>
            <a:r>
              <a:rPr lang="ro-RO" b="0" baseline="0" dirty="0" smtClean="0"/>
              <a:t> diferiți.</a:t>
            </a:r>
          </a:p>
          <a:p>
            <a:pPr>
              <a:buFont typeface="Arial" pitchFamily="34" charset="0"/>
              <a:buNone/>
            </a:pPr>
            <a:endParaRPr lang="ro-RO" b="0" baseline="0" dirty="0" smtClean="0"/>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protected virtual string Name(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override void Name(</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 ... } // Errors</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r>
              <a:rPr lang="ro-RO" b="1" dirty="0" smtClean="0"/>
              <a:t>Se poate suprascrie o metodă override</a:t>
            </a:r>
          </a:p>
          <a:p>
            <a:r>
              <a:rPr lang="ro-RO" b="0" dirty="0" smtClean="0"/>
              <a:t>O</a:t>
            </a:r>
            <a:r>
              <a:rPr lang="ro-RO" b="0" baseline="0" dirty="0" smtClean="0"/>
              <a:t> metodă </a:t>
            </a:r>
            <a:r>
              <a:rPr lang="ro-RO" b="1" baseline="0" dirty="0" smtClean="0"/>
              <a:t>override</a:t>
            </a:r>
            <a:r>
              <a:rPr lang="ro-RO" b="0" baseline="0" dirty="0" smtClean="0"/>
              <a:t> este implicit și </a:t>
            </a:r>
            <a:r>
              <a:rPr lang="ro-RO" b="1" baseline="0" dirty="0" smtClean="0"/>
              <a:t>virtual</a:t>
            </a:r>
            <a:r>
              <a:rPr lang="ro-RO" b="0" baseline="0" dirty="0" smtClean="0"/>
              <a:t>, așa că se poate suprascrie.</a:t>
            </a:r>
          </a:p>
          <a:p>
            <a:endParaRPr lang="ro-RO" b="0" baseline="0" dirty="0" smtClean="0"/>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virtual string Name(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override string Name(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OneLineCommentToken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CommentToken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b="1" kern="1200" baseline="0" dirty="0" smtClean="0">
                <a:solidFill>
                  <a:schemeClr val="tx1"/>
                </a:solidFill>
                <a:latin typeface="+mn-lt"/>
                <a:ea typeface="+mn-ea"/>
                <a:cs typeface="+mn-cs"/>
              </a:rPr>
              <a:t>override string Name( ) { ... } // Okay</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r>
              <a:rPr lang="ro-RO" sz="1200" b="0" kern="1200" baseline="0" dirty="0" smtClean="0">
                <a:solidFill>
                  <a:schemeClr val="tx1"/>
                </a:solidFill>
                <a:latin typeface="+mn-lt"/>
                <a:ea typeface="+mn-ea"/>
                <a:cs typeface="+mn-cs"/>
              </a:rPr>
              <a:t>Totuși, nu se poate specifica explicit că o metodă </a:t>
            </a:r>
            <a:r>
              <a:rPr lang="ro-RO" sz="1200" b="1" kern="1200" baseline="0" dirty="0" smtClean="0">
                <a:solidFill>
                  <a:schemeClr val="tx1"/>
                </a:solidFill>
                <a:latin typeface="+mn-lt"/>
                <a:ea typeface="+mn-ea"/>
                <a:cs typeface="+mn-cs"/>
              </a:rPr>
              <a:t>override</a:t>
            </a:r>
            <a:r>
              <a:rPr lang="ro-RO" sz="1200" b="0" kern="1200" baseline="0" dirty="0" smtClean="0">
                <a:solidFill>
                  <a:schemeClr val="tx1"/>
                </a:solidFill>
                <a:latin typeface="+mn-lt"/>
                <a:ea typeface="+mn-ea"/>
                <a:cs typeface="+mn-cs"/>
              </a:rPr>
              <a:t> este </a:t>
            </a:r>
            <a:r>
              <a:rPr lang="ro-RO" sz="1200" b="1" kern="1200" baseline="0" dirty="0" smtClean="0">
                <a:solidFill>
                  <a:schemeClr val="tx1"/>
                </a:solidFill>
                <a:latin typeface="+mn-lt"/>
                <a:ea typeface="+mn-ea"/>
                <a:cs typeface="+mn-cs"/>
              </a:rPr>
              <a:t>virtual</a:t>
            </a:r>
            <a:r>
              <a:rPr lang="ro-RO" sz="1200" b="0" kern="1200" baseline="0" dirty="0" smtClean="0">
                <a:solidFill>
                  <a:schemeClr val="tx1"/>
                </a:solidFill>
                <a:latin typeface="+mn-lt"/>
                <a:ea typeface="+mn-ea"/>
                <a:cs typeface="+mn-cs"/>
              </a:rPr>
              <a:t>. </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virtual string Name(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r>
              <a:rPr lang="ro-RO" sz="1200" kern="1200" baseline="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b="1" kern="1200" baseline="0" dirty="0" smtClean="0">
                <a:solidFill>
                  <a:schemeClr val="tx1"/>
                </a:solidFill>
                <a:latin typeface="+mn-lt"/>
                <a:ea typeface="+mn-ea"/>
                <a:cs typeface="+mn-cs"/>
              </a:rPr>
              <a:t>virtual override string Name( ) { ... } // Error</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Nu se poate declara o metodă override ca statică sau privată</a:t>
            </a:r>
          </a:p>
          <a:p>
            <a:r>
              <a:rPr lang="ro-RO" sz="1200" b="0" kern="1200" baseline="0" dirty="0" smtClean="0">
                <a:solidFill>
                  <a:schemeClr val="tx1"/>
                </a:solidFill>
                <a:latin typeface="+mn-lt"/>
                <a:ea typeface="+mn-ea"/>
                <a:cs typeface="+mn-cs"/>
              </a:rPr>
              <a:t>Nici metodele statice, nici cele private nu sunt polimorfice. Din acest motiv, metodele virtuale și cele override nu pot fi declarate statice sau private.</a:t>
            </a:r>
            <a:endParaRPr lang="ro-RO" b="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12</a:t>
            </a:fld>
            <a:endParaRPr lang="en-US"/>
          </a:p>
        </p:txBody>
      </p:sp>
    </p:spTree>
    <p:extLst>
      <p:ext uri="{BB962C8B-B14F-4D97-AF65-F5344CB8AC3E}">
        <p14:creationId xmlns:p14="http://schemas.microsoft.com/office/powerpoint/2010/main" val="2895030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ro-RO" sz="1200" b="0" kern="1200" baseline="0" dirty="0" smtClean="0">
              <a:solidFill>
                <a:schemeClr val="tx1"/>
              </a:solidFill>
              <a:latin typeface="+mn-lt"/>
              <a:ea typeface="+mn-ea"/>
              <a:cs typeface="+mn-cs"/>
            </a:endParaRPr>
          </a:p>
          <a:p>
            <a:r>
              <a:rPr lang="ro-RO" b="1" dirty="0" smtClean="0"/>
              <a:t>Se poate suprascrie o metodă override</a:t>
            </a:r>
          </a:p>
          <a:p>
            <a:r>
              <a:rPr lang="ro-RO" b="0" dirty="0" smtClean="0"/>
              <a:t>O</a:t>
            </a:r>
            <a:r>
              <a:rPr lang="ro-RO" b="0" baseline="0" dirty="0" smtClean="0"/>
              <a:t> metodă </a:t>
            </a:r>
            <a:r>
              <a:rPr lang="ro-RO" b="1" baseline="0" dirty="0" smtClean="0"/>
              <a:t>override</a:t>
            </a:r>
            <a:r>
              <a:rPr lang="ro-RO" b="0" baseline="0" dirty="0" smtClean="0"/>
              <a:t> este implicit și </a:t>
            </a:r>
            <a:r>
              <a:rPr lang="ro-RO" b="1" baseline="0" dirty="0" smtClean="0"/>
              <a:t>virtual</a:t>
            </a:r>
            <a:r>
              <a:rPr lang="ro-RO" b="0" baseline="0" dirty="0" smtClean="0"/>
              <a:t>, așa că se poate suprascrie.</a:t>
            </a:r>
          </a:p>
          <a:p>
            <a:endParaRPr lang="ro-RO" b="0" baseline="0" dirty="0" smtClean="0"/>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virtual string Name(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override string Name(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OneLineCommentToken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CommentToken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b="1" kern="1200" baseline="0" dirty="0" smtClean="0">
                <a:solidFill>
                  <a:schemeClr val="tx1"/>
                </a:solidFill>
                <a:latin typeface="+mn-lt"/>
                <a:ea typeface="+mn-ea"/>
                <a:cs typeface="+mn-cs"/>
              </a:rPr>
              <a:t>override string Name( ) { ... } // Okay</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r>
              <a:rPr lang="ro-RO" sz="1200" b="0" kern="1200" baseline="0" dirty="0" smtClean="0">
                <a:solidFill>
                  <a:schemeClr val="tx1"/>
                </a:solidFill>
                <a:latin typeface="+mn-lt"/>
                <a:ea typeface="+mn-ea"/>
                <a:cs typeface="+mn-cs"/>
              </a:rPr>
              <a:t>Totuși, nu se poate specifica explicit că o metodă </a:t>
            </a:r>
            <a:r>
              <a:rPr lang="ro-RO" sz="1200" b="1" kern="1200" baseline="0" dirty="0" smtClean="0">
                <a:solidFill>
                  <a:schemeClr val="tx1"/>
                </a:solidFill>
                <a:latin typeface="+mn-lt"/>
                <a:ea typeface="+mn-ea"/>
                <a:cs typeface="+mn-cs"/>
              </a:rPr>
              <a:t>override</a:t>
            </a:r>
            <a:r>
              <a:rPr lang="ro-RO" sz="1200" b="0" kern="1200" baseline="0" dirty="0" smtClean="0">
                <a:solidFill>
                  <a:schemeClr val="tx1"/>
                </a:solidFill>
                <a:latin typeface="+mn-lt"/>
                <a:ea typeface="+mn-ea"/>
                <a:cs typeface="+mn-cs"/>
              </a:rPr>
              <a:t> este </a:t>
            </a:r>
            <a:r>
              <a:rPr lang="ro-RO" sz="1200" b="1" kern="1200" baseline="0" dirty="0" smtClean="0">
                <a:solidFill>
                  <a:schemeClr val="tx1"/>
                </a:solidFill>
                <a:latin typeface="+mn-lt"/>
                <a:ea typeface="+mn-ea"/>
                <a:cs typeface="+mn-cs"/>
              </a:rPr>
              <a:t>virtual</a:t>
            </a:r>
            <a:r>
              <a:rPr lang="ro-RO" sz="1200" b="0" kern="1200" baseline="0" dirty="0" smtClean="0">
                <a:solidFill>
                  <a:schemeClr val="tx1"/>
                </a:solidFill>
                <a:latin typeface="+mn-lt"/>
                <a:ea typeface="+mn-ea"/>
                <a:cs typeface="+mn-cs"/>
              </a:rPr>
              <a:t>. </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virtual string Name(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r>
              <a:rPr lang="ro-RO" sz="1200" kern="1200" baseline="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b="1" kern="1200" baseline="0" dirty="0" smtClean="0">
                <a:solidFill>
                  <a:schemeClr val="tx1"/>
                </a:solidFill>
                <a:latin typeface="+mn-lt"/>
                <a:ea typeface="+mn-ea"/>
                <a:cs typeface="+mn-cs"/>
              </a:rPr>
              <a:t>virtual override string Name( ) { ... } // Error</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Nu se poate declara o metodă override ca statică sau privată</a:t>
            </a:r>
          </a:p>
          <a:p>
            <a:r>
              <a:rPr lang="ro-RO" sz="1200" b="0" kern="1200" baseline="0" dirty="0" smtClean="0">
                <a:solidFill>
                  <a:schemeClr val="tx1"/>
                </a:solidFill>
                <a:latin typeface="+mn-lt"/>
                <a:ea typeface="+mn-ea"/>
                <a:cs typeface="+mn-cs"/>
              </a:rPr>
              <a:t>Nici metodele statice, nici cele private nu sunt polimorfice. Din acest motiv, metodele virtuale și cele override nu pot fi declarate statice sau private.</a:t>
            </a:r>
            <a:endParaRPr lang="ro-RO" b="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13</a:t>
            </a:fld>
            <a:endParaRPr lang="en-US"/>
          </a:p>
        </p:txBody>
      </p:sp>
    </p:spTree>
    <p:extLst>
      <p:ext uri="{BB962C8B-B14F-4D97-AF65-F5344CB8AC3E}">
        <p14:creationId xmlns:p14="http://schemas.microsoft.com/office/powerpoint/2010/main" val="2895030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1600" dirty="0" smtClean="0"/>
              <a:t>Intrebare fulger</a:t>
            </a:r>
            <a:r>
              <a:rPr lang="en-US" sz="1600" dirty="0" smtClean="0"/>
              <a:t>:</a:t>
            </a:r>
            <a:r>
              <a:rPr lang="ro-RO" sz="1600" dirty="0" smtClean="0"/>
              <a:t> Care este diferența dintre supraîncărcare și suprascriere?</a:t>
            </a:r>
          </a:p>
          <a:p>
            <a:pPr marL="0" marR="0" indent="0" algn="l" defTabSz="914400" rtl="0" eaLnBrk="1" fontAlgn="auto" latinLnBrk="0" hangingPunct="1">
              <a:lnSpc>
                <a:spcPct val="100000"/>
              </a:lnSpc>
              <a:spcBef>
                <a:spcPts val="0"/>
              </a:spcBef>
              <a:spcAft>
                <a:spcPts val="0"/>
              </a:spcAft>
              <a:buClrTx/>
              <a:buSzTx/>
              <a:buFontTx/>
              <a:buNone/>
              <a:tabLst/>
              <a:defRPr/>
            </a:pPr>
            <a:endParaRPr lang="ro-RO" sz="16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sz="1600" dirty="0" smtClean="0"/>
              <a:t>Răspuns:</a:t>
            </a:r>
            <a:r>
              <a:rPr lang="ro-RO" sz="16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ro-RO" sz="1600" b="1" baseline="0" dirty="0" smtClean="0"/>
              <a:t>Supraîncărcarea</a:t>
            </a:r>
            <a:r>
              <a:rPr lang="ro-RO" sz="1600" baseline="0" dirty="0" smtClean="0"/>
              <a:t> metodelor este procesul prin care se definesc multiple metode cu același nume dar cu semnături diferite . (Obs: Semnătura unei metode este combinația dintre nume si lista de parametri).</a:t>
            </a:r>
          </a:p>
          <a:p>
            <a:pPr marL="0" marR="0" indent="0" algn="l" defTabSz="914400" rtl="0" eaLnBrk="1" fontAlgn="auto" latinLnBrk="0" hangingPunct="1">
              <a:lnSpc>
                <a:spcPct val="100000"/>
              </a:lnSpc>
              <a:spcBef>
                <a:spcPts val="0"/>
              </a:spcBef>
              <a:spcAft>
                <a:spcPts val="0"/>
              </a:spcAft>
              <a:buClrTx/>
              <a:buSzTx/>
              <a:buFontTx/>
              <a:buNone/>
              <a:tabLst/>
              <a:defRPr/>
            </a:pPr>
            <a:r>
              <a:rPr lang="ro-RO" sz="1600" b="1" dirty="0" smtClean="0"/>
              <a:t>Suprascrierea</a:t>
            </a:r>
            <a:r>
              <a:rPr lang="ro-RO" sz="1600" baseline="0" dirty="0" smtClean="0"/>
              <a:t> este procesul prin care într-o clasă derivată declarăm o metodă cu aceeași semnătură ca metoda din clasa de bază și în interiorul căreia definim un nou comportament.</a:t>
            </a:r>
            <a:endParaRPr lang="ro-RO" sz="1600" dirty="0" smtClean="0"/>
          </a:p>
          <a:p>
            <a:endParaRPr lang="ro-RO" sz="1600" b="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14</a:t>
            </a:fld>
            <a:endParaRPr lang="en-US"/>
          </a:p>
        </p:txBody>
      </p:sp>
    </p:spTree>
    <p:extLst>
      <p:ext uri="{BB962C8B-B14F-4D97-AF65-F5344CB8AC3E}">
        <p14:creationId xmlns:p14="http://schemas.microsoft.com/office/powerpoint/2010/main" val="3882559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Se poate ascunde o metodă identică moștenită de la o clasă introducând o nouă metodă între membrii clasei. Vechea metodă ce a fost moștenită de</a:t>
            </a:r>
            <a:r>
              <a:rPr lang="ro-RO" baseline="0" dirty="0" smtClean="0"/>
              <a:t> către clasa derivată este înlocuită de către o metodă complet diferită.</a:t>
            </a:r>
          </a:p>
          <a:p>
            <a:endParaRPr lang="ro-RO" baseline="0" dirty="0" smtClean="0"/>
          </a:p>
          <a:p>
            <a:r>
              <a:rPr lang="ro-RO" b="1" baseline="0" dirty="0" smtClean="0"/>
              <a:t>Sintaxa</a:t>
            </a:r>
          </a:p>
          <a:p>
            <a:r>
              <a:rPr lang="ro-RO" b="0" baseline="0" dirty="0" smtClean="0"/>
              <a:t>Se folosește cuvântul cheie </a:t>
            </a:r>
            <a:r>
              <a:rPr lang="ro-RO" b="1" baseline="0" dirty="0" smtClean="0"/>
              <a:t>new </a:t>
            </a:r>
            <a:r>
              <a:rPr lang="ro-RO" b="0" baseline="0" dirty="0" smtClean="0"/>
              <a:t>pentru a introduce o metodă ce ascunde o metodă moștenită:</a:t>
            </a:r>
          </a:p>
          <a:p>
            <a:endParaRPr lang="ro-RO" b="0" baseline="0" dirty="0" smtClean="0"/>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LineNumber</a:t>
            </a:r>
            <a:r>
              <a:rPr lang="en-US" sz="1200" kern="1200" baseline="0" dirty="0" smtClean="0">
                <a:solidFill>
                  <a:schemeClr val="tx1"/>
                </a:solidFill>
                <a:latin typeface="+mn-lt"/>
                <a:ea typeface="+mn-ea"/>
                <a:cs typeface="+mn-cs"/>
              </a:rPr>
              <a:t>(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 ...</a:t>
            </a:r>
          </a:p>
          <a:p>
            <a:r>
              <a:rPr lang="ro-RO" sz="1200" b="1"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public </a:t>
            </a:r>
            <a:r>
              <a:rPr lang="en-US" sz="1200" b="1" kern="1200" baseline="0" dirty="0" err="1" smtClean="0">
                <a:solidFill>
                  <a:schemeClr val="tx1"/>
                </a:solidFill>
                <a:latin typeface="+mn-lt"/>
                <a:ea typeface="+mn-ea"/>
                <a:cs typeface="+mn-cs"/>
              </a:rPr>
              <a:t>int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LineNumber</a:t>
            </a:r>
            <a:r>
              <a:rPr lang="en-US" sz="1200" b="1" kern="1200" baseline="0" dirty="0" smtClean="0">
                <a:solidFill>
                  <a:schemeClr val="tx1"/>
                </a:solidFill>
                <a:latin typeface="+mn-lt"/>
                <a:ea typeface="+mn-ea"/>
                <a:cs typeface="+mn-cs"/>
              </a:rPr>
              <a:t>( ) { ... }</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15</a:t>
            </a:fld>
            <a:endParaRPr lang="en-US"/>
          </a:p>
        </p:txBody>
      </p:sp>
    </p:spTree>
    <p:extLst>
      <p:ext uri="{BB962C8B-B14F-4D97-AF65-F5344CB8AC3E}">
        <p14:creationId xmlns:p14="http://schemas.microsoft.com/office/powerpoint/2010/main" val="2919502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ro-RO" dirty="0" smtClean="0"/>
              <a:t>Folosind cuvântul cheie </a:t>
            </a:r>
            <a:r>
              <a:rPr lang="ro-RO" b="1" dirty="0" smtClean="0"/>
              <a:t>new</a:t>
            </a:r>
            <a:r>
              <a:rPr lang="ro-RO" b="0" dirty="0" smtClean="0"/>
              <a:t>, se pot face următoarele</a:t>
            </a:r>
            <a:r>
              <a:rPr lang="ro-RO" b="0" baseline="0" dirty="0" smtClean="0"/>
              <a:t> operații:</a:t>
            </a:r>
          </a:p>
          <a:p>
            <a:pPr>
              <a:buFont typeface="Arial" pitchFamily="34" charset="0"/>
              <a:buChar char="•"/>
            </a:pPr>
            <a:r>
              <a:rPr lang="ro-RO" b="0" baseline="0" dirty="0" smtClean="0"/>
              <a:t> ascunde atât metode virtuale, cât și non-virtuale</a:t>
            </a:r>
          </a:p>
          <a:p>
            <a:pPr>
              <a:buFont typeface="Arial" pitchFamily="34" charset="0"/>
              <a:buChar char="•"/>
            </a:pPr>
            <a:r>
              <a:rPr lang="ro-RO" b="0" baseline="0" dirty="0" smtClean="0"/>
              <a:t> rezolva conflicte de nume în cod</a:t>
            </a:r>
          </a:p>
          <a:p>
            <a:pPr>
              <a:buFont typeface="Arial" pitchFamily="34" charset="0"/>
              <a:buChar char="•"/>
            </a:pPr>
            <a:r>
              <a:rPr lang="ro-RO" b="0" baseline="0" dirty="0" smtClean="0"/>
              <a:t> ascunde metode cu semnături identice</a:t>
            </a:r>
          </a:p>
          <a:p>
            <a:pPr>
              <a:buFont typeface="Arial" pitchFamily="34" charset="0"/>
              <a:buChar char="•"/>
            </a:pPr>
            <a:endParaRPr lang="ro-RO" b="0" baseline="0" dirty="0" smtClean="0"/>
          </a:p>
          <a:p>
            <a:pPr>
              <a:buFont typeface="Arial" pitchFamily="34" charset="0"/>
              <a:buNone/>
            </a:pPr>
            <a:r>
              <a:rPr lang="ro-RO" b="1" baseline="0" dirty="0" smtClean="0"/>
              <a:t>Ascunderea metodelor virtuale și non-virtuale</a:t>
            </a:r>
          </a:p>
          <a:p>
            <a:pPr>
              <a:buFont typeface="Arial" pitchFamily="34" charset="0"/>
              <a:buNone/>
            </a:pPr>
            <a:r>
              <a:rPr lang="ro-RO" b="0" baseline="0" dirty="0" smtClean="0"/>
              <a:t>Folosirea lui </a:t>
            </a:r>
            <a:r>
              <a:rPr lang="ro-RO" b="1" baseline="0" dirty="0" smtClean="0"/>
              <a:t>new</a:t>
            </a:r>
            <a:r>
              <a:rPr lang="ro-RO" b="0" baseline="0" dirty="0" smtClean="0"/>
              <a:t> pentru a ascunde metode are implicații doar dacă se folosește polimorfismul. De exemplu, in codul din slide, </a:t>
            </a:r>
            <a:r>
              <a:rPr lang="ro-RO" b="1" baseline="0" dirty="0" smtClean="0"/>
              <a:t>CommentToken.LineNumber</a:t>
            </a:r>
            <a:r>
              <a:rPr lang="ro-RO" b="0" baseline="0" dirty="0" smtClean="0"/>
              <a:t> este o metodă nouă. Nu are nici o legătură cu metoda </a:t>
            </a:r>
            <a:r>
              <a:rPr lang="ro-RO" b="1" baseline="0" dirty="0" smtClean="0"/>
              <a:t>Token.LineNumber</a:t>
            </a:r>
            <a:r>
              <a:rPr lang="ro-RO" b="0" baseline="0" dirty="0" smtClean="0"/>
              <a:t>. Chiar dacă </a:t>
            </a:r>
            <a:r>
              <a:rPr lang="ro-RO" b="1" baseline="0" dirty="0" smtClean="0"/>
              <a:t>Token.LineNumber</a:t>
            </a:r>
            <a:r>
              <a:rPr lang="ro-RO" b="0" baseline="0" dirty="0" smtClean="0"/>
              <a:t> ar fi fost o metodă virtuală, </a:t>
            </a:r>
            <a:r>
              <a:rPr lang="ro-RO" b="1" baseline="0" dirty="0" smtClean="0"/>
              <a:t>CommentToken.LineNumber</a:t>
            </a:r>
            <a:r>
              <a:rPr lang="en-US" b="1" baseline="0" dirty="0" smtClean="0"/>
              <a:t>,</a:t>
            </a:r>
            <a:r>
              <a:rPr lang="ro-RO" b="0" baseline="0" dirty="0" smtClean="0"/>
              <a:t> in continuare</a:t>
            </a:r>
            <a:r>
              <a:rPr lang="en-US" b="0" baseline="0" dirty="0" smtClean="0"/>
              <a:t>,</a:t>
            </a:r>
            <a:r>
              <a:rPr lang="ro-RO" b="0" baseline="0" dirty="0" smtClean="0"/>
              <a:t> nu ar fi fost asociată cu această metodă.</a:t>
            </a:r>
          </a:p>
          <a:p>
            <a:pPr>
              <a:buFont typeface="Arial" pitchFamily="34" charset="0"/>
              <a:buNone/>
            </a:pPr>
            <a:endParaRPr lang="ro-RO" b="0" baseline="0" dirty="0" smtClean="0"/>
          </a:p>
          <a:p>
            <a:pPr>
              <a:buFont typeface="Arial" pitchFamily="34" charset="0"/>
              <a:buNone/>
            </a:pPr>
            <a:r>
              <a:rPr lang="ro-RO" b="0" baseline="0" dirty="0" smtClean="0"/>
              <a:t>În acest exemplu, </a:t>
            </a:r>
            <a:r>
              <a:rPr lang="ro-RO" b="1" baseline="0" dirty="0" smtClean="0"/>
              <a:t>CommentToken.LineNumber</a:t>
            </a:r>
            <a:r>
              <a:rPr lang="ro-RO" b="0" baseline="0" dirty="0" smtClean="0"/>
              <a:t> nu este virtuală. Asta înseamnă că orice derivare a clasei </a:t>
            </a:r>
            <a:r>
              <a:rPr lang="ro-RO" b="1" baseline="0" dirty="0" smtClean="0"/>
              <a:t>CommentToken</a:t>
            </a:r>
            <a:r>
              <a:rPr lang="ro-RO" b="0" baseline="0" dirty="0" smtClean="0"/>
              <a:t> nu va putea suprascrie metoda </a:t>
            </a:r>
            <a:r>
              <a:rPr lang="ro-RO" b="1" baseline="0" dirty="0" smtClean="0"/>
              <a:t>LineNumber.</a:t>
            </a:r>
            <a:endParaRPr lang="ro-RO" b="0" baseline="0" dirty="0" smtClean="0"/>
          </a:p>
          <a:p>
            <a:pPr>
              <a:buFont typeface="Arial" pitchFamily="34" charset="0"/>
              <a:buNone/>
            </a:pPr>
            <a:r>
              <a:rPr lang="ro-RO" b="0" baseline="0" dirty="0" smtClean="0"/>
              <a:t>Totuși, noua metodă </a:t>
            </a:r>
            <a:r>
              <a:rPr lang="ro-RO" b="1" baseline="0" dirty="0" smtClean="0"/>
              <a:t>CommentToken.LineNumber</a:t>
            </a:r>
            <a:r>
              <a:rPr lang="ro-RO" b="0" baseline="0" dirty="0" smtClean="0"/>
              <a:t> ar putea fi declarată virtuală, în acest caz der</a:t>
            </a:r>
            <a:r>
              <a:rPr lang="en-US" b="0" baseline="0" dirty="0" err="1" smtClean="0"/>
              <a:t>i</a:t>
            </a:r>
            <a:r>
              <a:rPr lang="ro-RO" b="0" baseline="0" dirty="0" smtClean="0"/>
              <a:t>vările ulterioare ar putea suprascrie această metodă:</a:t>
            </a:r>
          </a:p>
          <a:p>
            <a:pPr>
              <a:buFont typeface="Arial" pitchFamily="34" charset="0"/>
              <a:buNone/>
            </a:pPr>
            <a:endParaRPr lang="ro-RO" b="0" baseline="0" dirty="0" smtClean="0"/>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ro-RO" sz="1200" b="1"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new public virtual </a:t>
            </a:r>
            <a:r>
              <a:rPr lang="en-US" sz="1200" b="1" kern="1200" baseline="0" dirty="0" err="1" smtClean="0">
                <a:solidFill>
                  <a:schemeClr val="tx1"/>
                </a:solidFill>
                <a:latin typeface="+mn-lt"/>
                <a:ea typeface="+mn-ea"/>
                <a:cs typeface="+mn-cs"/>
              </a:rPr>
              <a:t>int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LineNumber</a:t>
            </a:r>
            <a:r>
              <a:rPr lang="en-US" sz="1200" b="1" kern="1200" baseline="0" dirty="0" smtClean="0">
                <a:solidFill>
                  <a:schemeClr val="tx1"/>
                </a:solidFill>
                <a:latin typeface="+mn-lt"/>
                <a:ea typeface="+mn-ea"/>
                <a:cs typeface="+mn-cs"/>
              </a:rPr>
              <a:t>(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OneLineCommentToken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CommentToken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override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LineNumber</a:t>
            </a:r>
            <a:r>
              <a:rPr lang="en-US" sz="1200" kern="1200" baseline="0" dirty="0" smtClean="0">
                <a:solidFill>
                  <a:schemeClr val="tx1"/>
                </a:solidFill>
                <a:latin typeface="+mn-lt"/>
                <a:ea typeface="+mn-ea"/>
                <a:cs typeface="+mn-cs"/>
              </a:rPr>
              <a:t>( ) { ... }</a:t>
            </a:r>
          </a:p>
          <a:p>
            <a:r>
              <a:rPr lang="en-US" sz="1200" kern="1200" baseline="0" dirty="0" smtClean="0">
                <a:solidFill>
                  <a:schemeClr val="tx1"/>
                </a:solidFill>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16</a:t>
            </a:fld>
            <a:endParaRPr lang="en-US"/>
          </a:p>
        </p:txBody>
      </p:sp>
    </p:spTree>
    <p:extLst>
      <p:ext uri="{BB962C8B-B14F-4D97-AF65-F5344CB8AC3E}">
        <p14:creationId xmlns:p14="http://schemas.microsoft.com/office/powerpoint/2010/main" val="1313853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ro-RO" sz="1200" kern="1200" baseline="0" dirty="0" smtClean="0">
              <a:solidFill>
                <a:schemeClr val="tx1"/>
              </a:solidFill>
              <a:latin typeface="+mn-lt"/>
              <a:ea typeface="+mn-ea"/>
              <a:cs typeface="+mn-cs"/>
            </a:endParaRPr>
          </a:p>
          <a:p>
            <a:endParaRPr lang="ro-RO" sz="1200" b="1"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Rezolvarea conflictelor de nume în cod</a:t>
            </a:r>
          </a:p>
          <a:p>
            <a:r>
              <a:rPr lang="ro-RO" sz="1200" b="0" kern="1200" baseline="0" dirty="0" smtClean="0">
                <a:solidFill>
                  <a:schemeClr val="tx1"/>
                </a:solidFill>
                <a:latin typeface="+mn-lt"/>
                <a:ea typeface="+mn-ea"/>
                <a:cs typeface="+mn-cs"/>
              </a:rPr>
              <a:t>Conflictele de nume generează</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cel mai des</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mesaje de avertizare la compilare. De exemplu, considerând următorul cod:</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virtual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LineNumber</a:t>
            </a:r>
            <a:r>
              <a:rPr lang="en-US" sz="1200" kern="1200" baseline="0" dirty="0" smtClean="0">
                <a:solidFill>
                  <a:schemeClr val="tx1"/>
                </a:solidFill>
                <a:latin typeface="+mn-lt"/>
                <a:ea typeface="+mn-ea"/>
                <a:cs typeface="+mn-cs"/>
              </a:rPr>
              <a:t>(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LineNumber</a:t>
            </a:r>
            <a:r>
              <a:rPr lang="en-US" sz="1200" kern="1200" baseline="0" dirty="0" smtClean="0">
                <a:solidFill>
                  <a:schemeClr val="tx1"/>
                </a:solidFill>
                <a:latin typeface="+mn-lt"/>
                <a:ea typeface="+mn-ea"/>
                <a:cs typeface="+mn-cs"/>
              </a:rPr>
              <a:t>( ) { ... }</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r>
              <a:rPr lang="ro-RO" sz="1200" b="0" kern="1200" baseline="0" dirty="0" smtClean="0">
                <a:solidFill>
                  <a:schemeClr val="tx1"/>
                </a:solidFill>
                <a:latin typeface="+mn-lt"/>
                <a:ea typeface="+mn-ea"/>
                <a:cs typeface="+mn-cs"/>
              </a:rPr>
              <a:t>La compilarea acestui cod, se va obține un mesaj de avertizare ce anunță că </a:t>
            </a:r>
            <a:r>
              <a:rPr lang="ro-RO" sz="1200" b="1" kern="1200" baseline="0" dirty="0" smtClean="0">
                <a:solidFill>
                  <a:schemeClr val="tx1"/>
                </a:solidFill>
                <a:latin typeface="+mn-lt"/>
                <a:ea typeface="+mn-ea"/>
                <a:cs typeface="+mn-cs"/>
              </a:rPr>
              <a:t>CommentToken.LineNumber</a:t>
            </a:r>
            <a:r>
              <a:rPr lang="ro-RO" sz="1200" b="0" kern="1200" baseline="0" dirty="0" smtClean="0">
                <a:solidFill>
                  <a:schemeClr val="tx1"/>
                </a:solidFill>
                <a:latin typeface="+mn-lt"/>
                <a:ea typeface="+mn-ea"/>
                <a:cs typeface="+mn-cs"/>
              </a:rPr>
              <a:t> ascunde </a:t>
            </a:r>
            <a:r>
              <a:rPr lang="ro-RO" sz="1200" b="1" kern="1200" baseline="0" dirty="0" smtClean="0">
                <a:solidFill>
                  <a:schemeClr val="tx1"/>
                </a:solidFill>
                <a:latin typeface="+mn-lt"/>
                <a:ea typeface="+mn-ea"/>
                <a:cs typeface="+mn-cs"/>
              </a:rPr>
              <a:t>Token.LineNumber.</a:t>
            </a:r>
            <a:r>
              <a:rPr lang="ro-RO" sz="1200" b="0" kern="1200" baseline="0" dirty="0" smtClean="0">
                <a:solidFill>
                  <a:schemeClr val="tx1"/>
                </a:solidFill>
                <a:latin typeface="+mn-lt"/>
                <a:ea typeface="+mn-ea"/>
                <a:cs typeface="+mn-cs"/>
              </a:rPr>
              <a:t> Acest avertisment anunță conflictul de nume. Aveți 3 moduri în care puteți să rezolvați acest avertisment:</a:t>
            </a:r>
          </a:p>
          <a:p>
            <a:pPr marL="228600" indent="-228600">
              <a:buAutoNum type="arabicPeriod"/>
            </a:pPr>
            <a:r>
              <a:rPr lang="ro-RO" sz="1200" b="0" kern="1200" baseline="0" dirty="0" smtClean="0">
                <a:solidFill>
                  <a:schemeClr val="tx1"/>
                </a:solidFill>
                <a:latin typeface="+mn-lt"/>
                <a:ea typeface="+mn-ea"/>
                <a:cs typeface="+mn-cs"/>
              </a:rPr>
              <a:t>Adăugați cuvântul cheie </a:t>
            </a:r>
            <a:r>
              <a:rPr lang="ro-RO" sz="1200" b="1" kern="1200" baseline="0" dirty="0" smtClean="0">
                <a:solidFill>
                  <a:schemeClr val="tx1"/>
                </a:solidFill>
                <a:latin typeface="+mn-lt"/>
                <a:ea typeface="+mn-ea"/>
                <a:cs typeface="+mn-cs"/>
              </a:rPr>
              <a:t>override</a:t>
            </a:r>
            <a:r>
              <a:rPr lang="ro-RO" sz="1200" b="0" kern="1200" baseline="0" dirty="0" smtClean="0">
                <a:solidFill>
                  <a:schemeClr val="tx1"/>
                </a:solidFill>
                <a:latin typeface="+mn-lt"/>
                <a:ea typeface="+mn-ea"/>
                <a:cs typeface="+mn-cs"/>
              </a:rPr>
              <a:t> la declararea </a:t>
            </a:r>
            <a:r>
              <a:rPr lang="ro-RO" sz="1200" b="1" kern="1200" baseline="0" dirty="0" smtClean="0">
                <a:solidFill>
                  <a:schemeClr val="tx1"/>
                </a:solidFill>
                <a:latin typeface="+mn-lt"/>
                <a:ea typeface="+mn-ea"/>
                <a:cs typeface="+mn-cs"/>
              </a:rPr>
              <a:t>CommentTonken.LineNumber</a:t>
            </a:r>
            <a:endParaRPr lang="ro-RO" sz="1200" b="0" kern="1200" baseline="0" dirty="0" smtClean="0">
              <a:solidFill>
                <a:schemeClr val="tx1"/>
              </a:solidFill>
              <a:latin typeface="+mn-lt"/>
              <a:ea typeface="+mn-ea"/>
              <a:cs typeface="+mn-cs"/>
            </a:endParaRPr>
          </a:p>
          <a:p>
            <a:pPr marL="228600" indent="-228600">
              <a:buAutoNum type="arabicPeriod"/>
            </a:pPr>
            <a:r>
              <a:rPr lang="ro-RO" sz="1200" b="0" kern="1200" baseline="0" dirty="0" smtClean="0">
                <a:solidFill>
                  <a:schemeClr val="tx1"/>
                </a:solidFill>
                <a:latin typeface="+mn-lt"/>
                <a:ea typeface="+mn-ea"/>
                <a:cs typeface="+mn-cs"/>
              </a:rPr>
              <a:t>Marcați explicit faptul că </a:t>
            </a:r>
            <a:r>
              <a:rPr lang="ro-RO" sz="1200" b="1" kern="1200" baseline="0" dirty="0" smtClean="0">
                <a:solidFill>
                  <a:schemeClr val="tx1"/>
                </a:solidFill>
                <a:latin typeface="+mn-lt"/>
                <a:ea typeface="+mn-ea"/>
                <a:cs typeface="+mn-cs"/>
              </a:rPr>
              <a:t>CommentToken.LineNumber</a:t>
            </a:r>
            <a:r>
              <a:rPr lang="ro-RO" sz="1200" b="0" kern="1200" baseline="0" dirty="0" smtClean="0">
                <a:solidFill>
                  <a:schemeClr val="tx1"/>
                </a:solidFill>
                <a:latin typeface="+mn-lt"/>
                <a:ea typeface="+mn-ea"/>
                <a:cs typeface="+mn-cs"/>
              </a:rPr>
              <a:t> va ascunde metoda </a:t>
            </a:r>
            <a:r>
              <a:rPr lang="ro-RO" sz="1200" b="1" kern="1200" baseline="0" dirty="0" smtClean="0">
                <a:solidFill>
                  <a:schemeClr val="tx1"/>
                </a:solidFill>
                <a:latin typeface="+mn-lt"/>
                <a:ea typeface="+mn-ea"/>
                <a:cs typeface="+mn-cs"/>
              </a:rPr>
              <a:t>Token.LineNumber</a:t>
            </a:r>
            <a:r>
              <a:rPr lang="ro-RO" sz="1200" b="0" kern="1200" baseline="0" dirty="0" smtClean="0">
                <a:solidFill>
                  <a:schemeClr val="tx1"/>
                </a:solidFill>
                <a:latin typeface="+mn-lt"/>
                <a:ea typeface="+mn-ea"/>
                <a:cs typeface="+mn-cs"/>
              </a:rPr>
              <a:t>. Pentru a face acest lucru, folosiți cuvântul cheie </a:t>
            </a:r>
            <a:r>
              <a:rPr lang="ro-RO" sz="1200" b="1" kern="1200" baseline="0" dirty="0" smtClean="0">
                <a:solidFill>
                  <a:schemeClr val="tx1"/>
                </a:solidFill>
                <a:latin typeface="+mn-lt"/>
                <a:ea typeface="+mn-ea"/>
                <a:cs typeface="+mn-cs"/>
              </a:rPr>
              <a:t>new</a:t>
            </a:r>
            <a:r>
              <a:rPr lang="ro-RO" sz="1200" b="0" kern="1200" baseline="0" dirty="0" smtClean="0">
                <a:solidFill>
                  <a:schemeClr val="tx1"/>
                </a:solidFill>
                <a:latin typeface="+mn-lt"/>
                <a:ea typeface="+mn-ea"/>
                <a:cs typeface="+mn-cs"/>
              </a:rPr>
              <a:t>.,</a:t>
            </a:r>
          </a:p>
          <a:p>
            <a:pPr marL="228600" indent="-228600">
              <a:buAutoNum type="arabicPeriod"/>
            </a:pPr>
            <a:r>
              <a:rPr lang="ro-RO" sz="1200" b="0" kern="1200" baseline="0" dirty="0" smtClean="0">
                <a:solidFill>
                  <a:schemeClr val="tx1"/>
                </a:solidFill>
                <a:latin typeface="+mn-lt"/>
                <a:ea typeface="+mn-ea"/>
                <a:cs typeface="+mn-cs"/>
              </a:rPr>
              <a:t>Schimbați numele metodei.</a:t>
            </a:r>
          </a:p>
          <a:p>
            <a:pPr marL="228600" indent="-228600">
              <a:buNone/>
            </a:pPr>
            <a:endParaRPr lang="ro-RO" sz="1200" b="0" kern="1200" baseline="0" dirty="0" smtClean="0">
              <a:solidFill>
                <a:schemeClr val="tx1"/>
              </a:solidFill>
              <a:latin typeface="+mn-lt"/>
              <a:ea typeface="+mn-ea"/>
              <a:cs typeface="+mn-cs"/>
            </a:endParaRPr>
          </a:p>
          <a:p>
            <a:pPr>
              <a:buNone/>
            </a:pPr>
            <a:r>
              <a:rPr lang="ro-RO" sz="1200" b="1" kern="1200" baseline="0" dirty="0" smtClean="0">
                <a:solidFill>
                  <a:schemeClr val="tx1"/>
                </a:solidFill>
                <a:latin typeface="+mn-lt"/>
                <a:ea typeface="+mn-ea"/>
                <a:cs typeface="+mn-cs"/>
              </a:rPr>
              <a:t>Ascunderea metodelor ce au semnături identice</a:t>
            </a:r>
          </a:p>
          <a:p>
            <a:pPr>
              <a:buNone/>
            </a:pPr>
            <a:r>
              <a:rPr lang="ro-RO" sz="1200" b="0" kern="1200" baseline="0" dirty="0" smtClean="0">
                <a:solidFill>
                  <a:schemeClr val="tx1"/>
                </a:solidFill>
                <a:latin typeface="+mn-lt"/>
                <a:ea typeface="+mn-ea"/>
                <a:cs typeface="+mn-cs"/>
              </a:rPr>
              <a:t>Modificatorul </a:t>
            </a:r>
            <a:r>
              <a:rPr lang="ro-RO" sz="1200" b="1" kern="1200" baseline="0" dirty="0" smtClean="0">
                <a:solidFill>
                  <a:schemeClr val="tx1"/>
                </a:solidFill>
                <a:latin typeface="+mn-lt"/>
                <a:ea typeface="+mn-ea"/>
                <a:cs typeface="+mn-cs"/>
              </a:rPr>
              <a:t>new</a:t>
            </a:r>
            <a:r>
              <a:rPr lang="ro-RO" sz="1200" b="0" kern="1200" baseline="0" dirty="0" smtClean="0">
                <a:solidFill>
                  <a:schemeClr val="tx1"/>
                </a:solidFill>
                <a:latin typeface="+mn-lt"/>
                <a:ea typeface="+mn-ea"/>
                <a:cs typeface="+mn-cs"/>
              </a:rPr>
              <a:t> este necesar când</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la derivarea unei clase</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se dorește ascunderea unei metode a clasei de bază ce are semnătură identică. În exemplul următor, compilatorul averizează că modificatorul </a:t>
            </a:r>
            <a:r>
              <a:rPr lang="ro-RO" sz="1200" b="1" kern="1200" baseline="0" dirty="0" smtClean="0">
                <a:solidFill>
                  <a:schemeClr val="tx1"/>
                </a:solidFill>
                <a:latin typeface="+mn-lt"/>
                <a:ea typeface="+mn-ea"/>
                <a:cs typeface="+mn-cs"/>
              </a:rPr>
              <a:t>new</a:t>
            </a:r>
            <a:r>
              <a:rPr lang="ro-RO" sz="1200" b="0" kern="1200" baseline="0" dirty="0" smtClean="0">
                <a:solidFill>
                  <a:schemeClr val="tx1"/>
                </a:solidFill>
                <a:latin typeface="+mn-lt"/>
                <a:ea typeface="+mn-ea"/>
                <a:cs typeface="+mn-cs"/>
              </a:rPr>
              <a:t> nu este necesar, întrucât metoda clasei de bază are o semnătură diferită de cea a clasei derivate:</a:t>
            </a:r>
          </a:p>
          <a:p>
            <a:pPr>
              <a:buNone/>
            </a:pPr>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LineNumber</a:t>
            </a:r>
            <a:r>
              <a:rPr lang="en-US" sz="1200" kern="1200" baseline="0" dirty="0" smtClean="0">
                <a:solidFill>
                  <a:schemeClr val="tx1"/>
                </a:solidFill>
                <a:latin typeface="+mn-lt"/>
                <a:ea typeface="+mn-ea"/>
                <a:cs typeface="+mn-cs"/>
              </a:rPr>
              <a:t>(</a:t>
            </a:r>
            <a:r>
              <a:rPr lang="en-US" sz="1200" b="1" kern="1200" baseline="0" dirty="0" smtClean="0">
                <a:solidFill>
                  <a:schemeClr val="tx1"/>
                </a:solidFill>
                <a:latin typeface="+mn-lt"/>
                <a:ea typeface="+mn-ea"/>
                <a:cs typeface="+mn-cs"/>
              </a:rPr>
              <a:t>short s)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new public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LineNumber</a:t>
            </a:r>
            <a:r>
              <a:rPr lang="en-US" sz="1200" kern="1200" baseline="0" dirty="0" smtClean="0">
                <a:solidFill>
                  <a:schemeClr val="tx1"/>
                </a:solidFill>
                <a:latin typeface="+mn-lt"/>
                <a:ea typeface="+mn-ea"/>
                <a:cs typeface="+mn-cs"/>
              </a:rPr>
              <a:t>(</a:t>
            </a:r>
            <a:r>
              <a:rPr lang="en-US" sz="1200" b="1" kern="1200" baseline="0" dirty="0" err="1" smtClean="0">
                <a:solidFill>
                  <a:schemeClr val="tx1"/>
                </a:solidFill>
                <a:latin typeface="+mn-lt"/>
                <a:ea typeface="+mn-ea"/>
                <a:cs typeface="+mn-cs"/>
              </a:rPr>
              <a:t>int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a:t>
            </a:r>
            <a:r>
              <a:rPr lang="en-US" sz="1200" b="1" kern="1200" baseline="0" dirty="0" smtClean="0">
                <a:solidFill>
                  <a:schemeClr val="tx1"/>
                </a:solidFill>
                <a:latin typeface="+mn-lt"/>
                <a:ea typeface="+mn-ea"/>
                <a:cs typeface="+mn-cs"/>
              </a:rPr>
              <a:t>) { ... } // Warning</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17</a:t>
            </a:fld>
            <a:endParaRPr lang="en-US"/>
          </a:p>
        </p:txBody>
      </p:sp>
    </p:spTree>
    <p:extLst>
      <p:ext uri="{BB962C8B-B14F-4D97-AF65-F5344CB8AC3E}">
        <p14:creationId xmlns:p14="http://schemas.microsoft.com/office/powerpoint/2010/main" val="1313853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ro-RO" dirty="0" smtClean="0"/>
              <a:t>Clasa</a:t>
            </a:r>
            <a:r>
              <a:rPr lang="ro-RO" baseline="0" dirty="0" smtClean="0"/>
              <a:t> de bază declară o metodă </a:t>
            </a:r>
            <a:r>
              <a:rPr lang="en-US" baseline="0" dirty="0" smtClean="0"/>
              <a:t>virtual</a:t>
            </a:r>
            <a:r>
              <a:rPr lang="ro-RO" baseline="0" smtClean="0"/>
              <a:t>ă</a:t>
            </a:r>
            <a:r>
              <a:rPr lang="en-US" baseline="0" smtClean="0"/>
              <a:t> </a:t>
            </a:r>
            <a:r>
              <a:rPr lang="ro-RO" baseline="0" dirty="0" smtClean="0"/>
              <a:t>și privată. Acest lucru nu se poate face</a:t>
            </a:r>
          </a:p>
          <a:p>
            <a:pPr marL="228600" indent="-228600">
              <a:buAutoNum type="arabicParenR"/>
            </a:pPr>
            <a:r>
              <a:rPr lang="ro-RO" baseline="0" dirty="0" smtClean="0"/>
              <a:t>Clasa derivată declară metoda </a:t>
            </a:r>
            <a:r>
              <a:rPr lang="ro-RO" b="1" baseline="0" dirty="0" smtClean="0"/>
              <a:t>Alpha</a:t>
            </a:r>
            <a:r>
              <a:rPr lang="ro-RO" b="0" baseline="0" dirty="0" smtClean="0"/>
              <a:t> folosind modificatorul </a:t>
            </a:r>
            <a:r>
              <a:rPr lang="ro-RO" b="1" baseline="0" dirty="0" smtClean="0"/>
              <a:t>override</a:t>
            </a:r>
            <a:r>
              <a:rPr lang="ro-RO" b="0" baseline="0" dirty="0" smtClean="0"/>
              <a:t>, deși clasa de bază nu este marcată ca virtuală</a:t>
            </a:r>
          </a:p>
          <a:p>
            <a:pPr marL="228600" indent="-228600">
              <a:buAutoNum type="arabicParenR"/>
            </a:pPr>
            <a:r>
              <a:rPr lang="ro-RO" b="0" baseline="0" dirty="0" smtClean="0"/>
              <a:t>Clasa derivată declară o metodă </a:t>
            </a:r>
            <a:r>
              <a:rPr lang="ro-RO" b="1" baseline="0" dirty="0" smtClean="0"/>
              <a:t>protected Beta</a:t>
            </a:r>
            <a:r>
              <a:rPr lang="ro-RO" b="0" baseline="0" dirty="0" smtClean="0"/>
              <a:t> folosind modificatorul </a:t>
            </a:r>
            <a:r>
              <a:rPr lang="ro-RO" b="1" baseline="0" dirty="0" smtClean="0"/>
              <a:t>override</a:t>
            </a:r>
            <a:r>
              <a:rPr lang="ro-RO" b="0" baseline="0" dirty="0" smtClean="0"/>
              <a:t>. Totuși, metoda clasei de bază este </a:t>
            </a:r>
            <a:r>
              <a:rPr lang="ro-RO" b="1" baseline="0" dirty="0" smtClean="0"/>
              <a:t>public</a:t>
            </a:r>
            <a:r>
              <a:rPr lang="ro-RO" b="0" baseline="0" dirty="0" smtClean="0"/>
              <a:t>, modificatorul de acces neputând fi modificat</a:t>
            </a:r>
          </a:p>
          <a:p>
            <a:pPr marL="228600" indent="-228600">
              <a:buAutoNum type="arabicParenR"/>
            </a:pPr>
            <a:r>
              <a:rPr lang="ro-RO" b="0" baseline="0" dirty="0" smtClean="0"/>
              <a:t>Clasa derivată declară o metodă numită </a:t>
            </a:r>
            <a:r>
              <a:rPr lang="ro-RO" b="1" baseline="0" dirty="0" smtClean="0"/>
              <a:t>Gamma </a:t>
            </a:r>
            <a:r>
              <a:rPr lang="ro-RO" b="0" baseline="0" dirty="0" smtClean="0"/>
              <a:t>folosind modificatorul </a:t>
            </a:r>
            <a:r>
              <a:rPr lang="ro-RO" b="1" baseline="0" dirty="0" smtClean="0"/>
              <a:t>override.</a:t>
            </a:r>
            <a:r>
              <a:rPr lang="ro-RO" b="0" baseline="0" dirty="0" smtClean="0"/>
              <a:t> Metoda din clasa derivată ce încearcă suprascrierea acestei metode primește un alt set de parametri.</a:t>
            </a:r>
          </a:p>
          <a:p>
            <a:pPr marL="228600" indent="-228600">
              <a:buAutoNum type="arabicParenR"/>
            </a:pPr>
            <a:r>
              <a:rPr lang="ro-RO" b="0" baseline="0" dirty="0" smtClean="0"/>
              <a:t>Clasa derivată declară o metodă publică </a:t>
            </a:r>
            <a:r>
              <a:rPr lang="ro-RO" b="1" baseline="0" dirty="0" smtClean="0"/>
              <a:t>Delta</a:t>
            </a:r>
            <a:r>
              <a:rPr lang="ro-RO" b="0" baseline="0" dirty="0" smtClean="0"/>
              <a:t> folosind modificatorul </a:t>
            </a:r>
            <a:r>
              <a:rPr lang="ro-RO" b="1" baseline="0" dirty="0" smtClean="0"/>
              <a:t>override</a:t>
            </a:r>
            <a:r>
              <a:rPr lang="ro-RO" b="0" baseline="0" dirty="0" smtClean="0"/>
              <a:t> Există o diferență de tip returnat față metoda definită în clasa de bază.</a:t>
            </a:r>
            <a:endParaRPr lang="ro-RO" b="1" baseline="0" dirty="0" smtClean="0"/>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18</a:t>
            </a:fld>
            <a:endParaRPr lang="en-US"/>
          </a:p>
        </p:txBody>
      </p:sp>
    </p:spTree>
    <p:extLst>
      <p:ext uri="{BB962C8B-B14F-4D97-AF65-F5344CB8AC3E}">
        <p14:creationId xmlns:p14="http://schemas.microsoft.com/office/powerpoint/2010/main" val="1794096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ro-RO" dirty="0" smtClean="0"/>
              <a:t>Crearea unei ierarhii de moștenire flexibilă nu este usoară.</a:t>
            </a:r>
            <a:r>
              <a:rPr lang="ro-RO" baseline="0" dirty="0" smtClean="0"/>
              <a:t> Multe clase sunt clase de sine stătătoare care nu sunt gândite pentru a fi derivate. Totuși, din punct de verede al sintaxei, derivarea unei clase este foarte ușoară si implică folosirea doar a unor cuvinte cheie. Ușurința derivării permite posibilitatea periculoasă ca programatorii să deriveze clase ce nu au fost create pentru a fi derivate.</a:t>
            </a:r>
          </a:p>
          <a:p>
            <a:endParaRPr lang="ro-RO" baseline="0" dirty="0" smtClean="0"/>
          </a:p>
          <a:p>
            <a:r>
              <a:rPr lang="ro-RO" baseline="0" dirty="0" smtClean="0"/>
              <a:t>Pentru a înlătura această problemă și pentru a face mai clar scopul unor anumite clase, există posibilitatea de a declara clase </a:t>
            </a:r>
            <a:r>
              <a:rPr lang="ro-RO" b="1" baseline="0" dirty="0" smtClean="0"/>
              <a:t>sealed</a:t>
            </a:r>
            <a:r>
              <a:rPr lang="ro-RO" b="0" baseline="0" dirty="0" smtClean="0"/>
              <a:t> care nu permit să fie moștenite.</a:t>
            </a:r>
          </a:p>
          <a:p>
            <a:endParaRPr lang="ro-RO" b="0" baseline="0" dirty="0" smtClean="0"/>
          </a:p>
          <a:p>
            <a:r>
              <a:rPr lang="ro-RO" b="1" baseline="0" dirty="0" smtClean="0"/>
              <a:t>Sintaxa</a:t>
            </a:r>
          </a:p>
          <a:p>
            <a:r>
              <a:rPr lang="ro-RO" b="0" baseline="0" dirty="0" smtClean="0"/>
              <a:t>O clasă se sigilează folosind cuvântul cheie </a:t>
            </a:r>
            <a:r>
              <a:rPr lang="ro-RO" b="1" baseline="0" dirty="0" smtClean="0"/>
              <a:t>sealed</a:t>
            </a:r>
            <a:r>
              <a:rPr lang="ro-RO" b="0" baseline="0" dirty="0" smtClean="0"/>
              <a:t>. Sintaxa pentru o astfel de clasă este:</a:t>
            </a:r>
          </a:p>
          <a:p>
            <a:endParaRPr lang="ro-RO" b="0" baseline="0" dirty="0" smtClean="0"/>
          </a:p>
          <a:p>
            <a:r>
              <a:rPr lang="en-US" sz="1200" kern="1200" baseline="0" dirty="0" smtClean="0">
                <a:solidFill>
                  <a:schemeClr val="tx1"/>
                </a:solidFill>
                <a:latin typeface="+mn-lt"/>
                <a:ea typeface="+mn-ea"/>
                <a:cs typeface="+mn-cs"/>
              </a:rPr>
              <a:t>namespace System</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b="1" kern="1200" baseline="0" dirty="0" smtClean="0">
                <a:solidFill>
                  <a:schemeClr val="tx1"/>
                </a:solidFill>
                <a:latin typeface="+mn-lt"/>
                <a:ea typeface="+mn-ea"/>
                <a:cs typeface="+mn-cs"/>
              </a:rPr>
              <a:t>sealed class String</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Optimizarea operațiilor pentru run-time</a:t>
            </a:r>
          </a:p>
          <a:p>
            <a:r>
              <a:rPr lang="ro-RO" sz="1200" b="0" kern="1200" baseline="0" dirty="0" smtClean="0">
                <a:solidFill>
                  <a:schemeClr val="tx1"/>
                </a:solidFill>
                <a:latin typeface="+mn-lt"/>
                <a:ea typeface="+mn-ea"/>
                <a:cs typeface="+mn-cs"/>
              </a:rPr>
              <a:t>Modificatorul </a:t>
            </a:r>
            <a:r>
              <a:rPr lang="ro-RO" sz="1200" b="1" kern="1200" baseline="0" dirty="0" smtClean="0">
                <a:solidFill>
                  <a:schemeClr val="tx1"/>
                </a:solidFill>
                <a:latin typeface="+mn-lt"/>
                <a:ea typeface="+mn-ea"/>
                <a:cs typeface="+mn-cs"/>
              </a:rPr>
              <a:t>sealed</a:t>
            </a:r>
            <a:r>
              <a:rPr lang="ro-RO" sz="1200" b="0" kern="1200" baseline="0" dirty="0" smtClean="0">
                <a:solidFill>
                  <a:schemeClr val="tx1"/>
                </a:solidFill>
                <a:latin typeface="+mn-lt"/>
                <a:ea typeface="+mn-ea"/>
                <a:cs typeface="+mn-cs"/>
              </a:rPr>
              <a:t> activează anumite optimizări pentru run-time. În particular, deoarece o clasă </a:t>
            </a:r>
            <a:r>
              <a:rPr lang="ro-RO" sz="1200" b="1" kern="1200" baseline="0" dirty="0" smtClean="0">
                <a:solidFill>
                  <a:schemeClr val="tx1"/>
                </a:solidFill>
                <a:latin typeface="+mn-lt"/>
                <a:ea typeface="+mn-ea"/>
                <a:cs typeface="+mn-cs"/>
              </a:rPr>
              <a:t>sealed</a:t>
            </a:r>
            <a:r>
              <a:rPr lang="ro-RO" sz="1200" b="0" kern="1200" baseline="0" dirty="0" smtClean="0">
                <a:solidFill>
                  <a:schemeClr val="tx1"/>
                </a:solidFill>
                <a:latin typeface="+mn-lt"/>
                <a:ea typeface="+mn-ea"/>
                <a:cs typeface="+mn-cs"/>
              </a:rPr>
              <a:t> nu va fi derivată, este posibil sa se transforme toate funcțiile membre din </a:t>
            </a:r>
            <a:r>
              <a:rPr lang="ro-RO" sz="1200" b="1" kern="1200" baseline="0" dirty="0" smtClean="0">
                <a:solidFill>
                  <a:schemeClr val="tx1"/>
                </a:solidFill>
                <a:latin typeface="+mn-lt"/>
                <a:ea typeface="+mn-ea"/>
                <a:cs typeface="+mn-cs"/>
              </a:rPr>
              <a:t>virtual </a:t>
            </a:r>
            <a:r>
              <a:rPr lang="ro-RO" sz="1200" b="0" kern="1200" baseline="0" dirty="0" smtClean="0">
                <a:solidFill>
                  <a:schemeClr val="tx1"/>
                </a:solidFill>
                <a:latin typeface="+mn-lt"/>
                <a:ea typeface="+mn-ea"/>
                <a:cs typeface="+mn-cs"/>
              </a:rPr>
              <a:t> în non-virtual.</a:t>
            </a:r>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19</a:t>
            </a:fld>
            <a:endParaRPr lang="en-US"/>
          </a:p>
        </p:txBody>
      </p:sp>
    </p:spTree>
    <p:extLst>
      <p:ext uri="{BB962C8B-B14F-4D97-AF65-F5344CB8AC3E}">
        <p14:creationId xmlns:p14="http://schemas.microsoft.com/office/powerpoint/2010/main" val="176566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Wingdings" pitchFamily="2" charset="2"/>
              <a:buChar char="Ø"/>
            </a:pPr>
            <a:r>
              <a:rPr lang="ro-RO" b="0" dirty="0" smtClean="0"/>
              <a:t>La finalul acestui modul, veți putea</a:t>
            </a:r>
            <a:r>
              <a:rPr lang="ro-RO" b="0" baseline="0" dirty="0" smtClean="0"/>
              <a:t> să:</a:t>
            </a:r>
          </a:p>
          <a:p>
            <a:pPr marL="457200" marR="0" lvl="1"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ro-RO" b="0" baseline="0" dirty="0" smtClean="0"/>
              <a:t>Derivați clase și </a:t>
            </a:r>
            <a:r>
              <a:rPr lang="en-US" b="0" baseline="0" dirty="0" smtClean="0"/>
              <a:t>s</a:t>
            </a:r>
            <a:r>
              <a:rPr lang="ro-RO" b="0" baseline="0" dirty="0" smtClean="0"/>
              <a:t>ă implementați interfețe</a:t>
            </a:r>
          </a:p>
          <a:p>
            <a:pPr lvl="1" algn="just">
              <a:buFont typeface="Wingdings" pitchFamily="2" charset="2"/>
              <a:buChar char="Ø"/>
            </a:pPr>
            <a:r>
              <a:rPr lang="ro-RO" b="0" baseline="0" dirty="0" smtClean="0"/>
              <a:t>Creați și să folosiți clasele abstracte</a:t>
            </a:r>
          </a:p>
          <a:p>
            <a:pPr lvl="1" algn="just">
              <a:buFont typeface="Wingdings" pitchFamily="2" charset="2"/>
              <a:buChar char="Ø"/>
            </a:pPr>
            <a:r>
              <a:rPr lang="ro-RO" b="0" baseline="0" dirty="0" smtClean="0"/>
              <a:t>Creați și să folosiți interfețe</a:t>
            </a:r>
          </a:p>
          <a:p>
            <a:pPr lvl="1" algn="just">
              <a:buFont typeface="Wingdings" pitchFamily="2" charset="2"/>
              <a:buChar char="Ø"/>
            </a:pPr>
            <a:r>
              <a:rPr lang="ro-RO" b="0" baseline="0" dirty="0" smtClean="0"/>
              <a:t>Implementați conceptul de polimorfism</a:t>
            </a:r>
            <a:endParaRPr lang="ro-RO" b="1"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2</a:t>
            </a:fld>
            <a:endParaRPr lang="en-US"/>
          </a:p>
        </p:txBody>
      </p:sp>
    </p:spTree>
    <p:extLst>
      <p:ext uri="{BB962C8B-B14F-4D97-AF65-F5344CB8AC3E}">
        <p14:creationId xmlns:p14="http://schemas.microsoft.com/office/powerpoint/2010/main" val="3012116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Se declară o metodă abstractă adăugând</a:t>
            </a:r>
            <a:r>
              <a:rPr lang="ro-RO" baseline="0" dirty="0" smtClean="0"/>
              <a:t> modificatorul </a:t>
            </a:r>
            <a:r>
              <a:rPr lang="ro-RO" b="1" baseline="0" dirty="0" smtClean="0"/>
              <a:t>abstract</a:t>
            </a:r>
            <a:r>
              <a:rPr lang="ro-RO" b="0" baseline="0" dirty="0" smtClean="0"/>
              <a:t> la declararea metodei.</a:t>
            </a:r>
          </a:p>
          <a:p>
            <a:endParaRPr lang="ro-RO" b="0" baseline="0" dirty="0" smtClean="0"/>
          </a:p>
          <a:p>
            <a:r>
              <a:rPr lang="ro-RO" b="0" baseline="0" dirty="0" smtClean="0"/>
              <a:t>Numai clase abstracte pot declara metode abstracte.</a:t>
            </a:r>
          </a:p>
          <a:p>
            <a:endParaRPr lang="ro-RO" b="0" baseline="0" dirty="0" smtClean="0"/>
          </a:p>
          <a:p>
            <a:r>
              <a:rPr lang="ro-RO" b="1" baseline="0" dirty="0" smtClean="0"/>
              <a:t>Metodele abstracte nu conțin implementări</a:t>
            </a:r>
          </a:p>
          <a:p>
            <a:r>
              <a:rPr lang="en-US" sz="1200" kern="1200" baseline="0" dirty="0" smtClean="0">
                <a:solidFill>
                  <a:schemeClr val="tx1"/>
                </a:solidFill>
                <a:latin typeface="+mn-lt"/>
                <a:ea typeface="+mn-ea"/>
                <a:cs typeface="+mn-cs"/>
              </a:rPr>
              <a:t>abstract 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p</a:t>
            </a:r>
            <a:r>
              <a:rPr lang="en-US" sz="1200" kern="1200" baseline="0" dirty="0" err="1" smtClean="0">
                <a:solidFill>
                  <a:schemeClr val="tx1"/>
                </a:solidFill>
                <a:latin typeface="+mn-lt"/>
                <a:ea typeface="+mn-ea"/>
                <a:cs typeface="+mn-cs"/>
              </a:rPr>
              <a:t>ublic</a:t>
            </a:r>
            <a:r>
              <a:rPr lang="en-US" sz="1200" kern="1200" baseline="0" dirty="0" smtClean="0">
                <a:solidFill>
                  <a:schemeClr val="tx1"/>
                </a:solidFill>
                <a:latin typeface="+mn-lt"/>
                <a:ea typeface="+mn-ea"/>
                <a:cs typeface="+mn-cs"/>
              </a:rPr>
              <a:t> abstract string Name( ) </a:t>
            </a:r>
            <a:r>
              <a:rPr lang="en-US" sz="1200" b="1" kern="1200" baseline="0" dirty="0" smtClean="0">
                <a:solidFill>
                  <a:schemeClr val="tx1"/>
                </a:solidFill>
                <a:latin typeface="+mn-lt"/>
                <a:ea typeface="+mn-ea"/>
                <a:cs typeface="+mn-cs"/>
              </a:rPr>
              <a:t>{ ... }</a:t>
            </a:r>
            <a:r>
              <a:rPr lang="ro-RO"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r>
              <a:rPr lang="ro-RO" sz="1200" kern="1200" baseline="0" dirty="0" smtClean="0">
                <a:solidFill>
                  <a:schemeClr val="tx1"/>
                </a:solidFill>
                <a:latin typeface="+mn-lt"/>
                <a:ea typeface="+mn-ea"/>
                <a:cs typeface="+mn-cs"/>
              </a:rPr>
              <a:t>Eroare la compilare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endParaRPr lang="ro-RO" b="1"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20</a:t>
            </a:fld>
            <a:endParaRPr lang="en-US"/>
          </a:p>
        </p:txBody>
      </p:sp>
    </p:spTree>
    <p:extLst>
      <p:ext uri="{BB962C8B-B14F-4D97-AF65-F5344CB8AC3E}">
        <p14:creationId xmlns:p14="http://schemas.microsoft.com/office/powerpoint/2010/main" val="1307757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ro-RO" b="1" dirty="0" smtClean="0"/>
              <a:t>Metodele abstracte sunt virtuale</a:t>
            </a:r>
          </a:p>
          <a:p>
            <a:r>
              <a:rPr lang="ro-RO" b="0" dirty="0" smtClean="0"/>
              <a:t>Metodele sunt considerate implicit virtuale dar nu pot fi și explicit marcate ca virtual, după cum se arată în următorul cod:</a:t>
            </a:r>
          </a:p>
          <a:p>
            <a:endParaRPr lang="ro-RO" b="1" dirty="0" smtClean="0"/>
          </a:p>
          <a:p>
            <a:r>
              <a:rPr lang="en-US" sz="1200" kern="1200" baseline="0" dirty="0" smtClean="0">
                <a:solidFill>
                  <a:schemeClr val="tx1"/>
                </a:solidFill>
                <a:latin typeface="+mn-lt"/>
                <a:ea typeface="+mn-ea"/>
                <a:cs typeface="+mn-cs"/>
              </a:rPr>
              <a:t>abstract 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b="1" kern="1200" baseline="0" dirty="0" smtClean="0">
                <a:solidFill>
                  <a:schemeClr val="tx1"/>
                </a:solidFill>
                <a:latin typeface="+mn-lt"/>
                <a:ea typeface="+mn-ea"/>
                <a:cs typeface="+mn-cs"/>
              </a:rPr>
              <a:t>virtual abstract string Name( )</a:t>
            </a:r>
            <a:r>
              <a:rPr lang="ro-RO"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Compile-time error</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o-RO" b="1" dirty="0" smtClean="0"/>
              <a:t>Metodele override pot suprascrie metode abstracte în clase derivate</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override string Name( ) {...}</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o-RO" b="1" dirty="0" smtClean="0"/>
              <a:t>Metodele abstracte pot suprascrie metode ale clasei de bază declarate ca virtual sau override</a:t>
            </a:r>
          </a:p>
          <a:p>
            <a:r>
              <a:rPr lang="ro-RO" sz="1200" b="0" kern="1200" baseline="0" dirty="0" smtClean="0">
                <a:solidFill>
                  <a:schemeClr val="tx1"/>
                </a:solidFill>
                <a:latin typeface="+mn-lt"/>
                <a:ea typeface="+mn-ea"/>
                <a:cs typeface="+mn-cs"/>
              </a:rPr>
              <a:t>În cazul în care o clasă abstractă moștenește o clasă concretă sau o altă clasă abstractă, poate suprascrie membri ai acesteia ce au fost declarați folosind </a:t>
            </a:r>
            <a:r>
              <a:rPr lang="ro-RO" sz="1200" b="1" kern="1200" baseline="0" dirty="0" smtClean="0">
                <a:solidFill>
                  <a:schemeClr val="tx1"/>
                </a:solidFill>
                <a:latin typeface="+mn-lt"/>
                <a:ea typeface="+mn-ea"/>
                <a:cs typeface="+mn-cs"/>
              </a:rPr>
              <a:t>virtual</a:t>
            </a:r>
            <a:r>
              <a:rPr lang="ro-RO" sz="1200" b="0" kern="1200" baseline="0" dirty="0" smtClean="0">
                <a:solidFill>
                  <a:schemeClr val="tx1"/>
                </a:solidFill>
                <a:latin typeface="+mn-lt"/>
                <a:ea typeface="+mn-ea"/>
                <a:cs typeface="+mn-cs"/>
              </a:rPr>
              <a:t> sau </a:t>
            </a:r>
            <a:r>
              <a:rPr lang="ro-RO" sz="1200" b="1" kern="1200" baseline="0" dirty="0" smtClean="0">
                <a:solidFill>
                  <a:schemeClr val="tx1"/>
                </a:solidFill>
                <a:latin typeface="+mn-lt"/>
                <a:ea typeface="+mn-ea"/>
                <a:cs typeface="+mn-cs"/>
              </a:rPr>
              <a:t>override</a:t>
            </a:r>
            <a:r>
              <a:rPr lang="ro-RO" sz="1200" b="0" kern="1200" baseline="0" dirty="0" smtClean="0">
                <a:solidFill>
                  <a:schemeClr val="tx1"/>
                </a:solidFill>
                <a:latin typeface="+mn-lt"/>
                <a:ea typeface="+mn-ea"/>
                <a:cs typeface="+mn-cs"/>
              </a:rPr>
              <a:t> folosind metode abstracte</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virtual string Name(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abstract class Force: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abstract override string Name( );</a:t>
            </a:r>
          </a:p>
          <a:p>
            <a:r>
              <a:rPr lang="en-US" sz="1200" kern="1200" baseline="0" dirty="0" smtClean="0">
                <a:solidFill>
                  <a:schemeClr val="tx1"/>
                </a:solidFill>
                <a:latin typeface="+mn-lt"/>
                <a:ea typeface="+mn-ea"/>
                <a:cs typeface="+mn-cs"/>
              </a:rPr>
              <a:t>}</a:t>
            </a:r>
            <a:endParaRPr lang="ro-RO" sz="1200" b="0" kern="1200" baseline="0" dirty="0" smtClean="0">
              <a:solidFill>
                <a:schemeClr val="tx1"/>
              </a:solidFill>
              <a:latin typeface="+mn-lt"/>
              <a:ea typeface="+mn-ea"/>
              <a:cs typeface="+mn-cs"/>
            </a:endParaRPr>
          </a:p>
          <a:p>
            <a:endParaRPr lang="ro-RO" b="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21</a:t>
            </a:fld>
            <a:endParaRPr lang="en-US"/>
          </a:p>
        </p:txBody>
      </p:sp>
    </p:spTree>
    <p:extLst>
      <p:ext uri="{BB962C8B-B14F-4D97-AF65-F5344CB8AC3E}">
        <p14:creationId xmlns:p14="http://schemas.microsoft.com/office/powerpoint/2010/main" val="3294864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O interfață</a:t>
            </a:r>
            <a:r>
              <a:rPr lang="ro-RO" baseline="0" dirty="0" smtClean="0"/>
              <a:t> este de fapt o clasă fără cod. O interfață se declară similar modului în care se declară o clasă. Pentru a declara o interfață C#, trebuie folosit cuvântul cheie </a:t>
            </a:r>
            <a:r>
              <a:rPr lang="ro-RO" b="1" baseline="0" dirty="0" smtClean="0"/>
              <a:t>interface</a:t>
            </a:r>
            <a:r>
              <a:rPr lang="ro-RO" b="0" baseline="0" dirty="0" smtClean="0"/>
              <a:t> în locul cuvântului </a:t>
            </a:r>
            <a:r>
              <a:rPr lang="ro-RO" b="1" baseline="0" dirty="0" smtClean="0"/>
              <a:t>class</a:t>
            </a:r>
            <a:r>
              <a:rPr lang="ro-RO" b="0" baseline="0" dirty="0" smtClean="0"/>
              <a:t>. Sintaxa este explicată în slide.</a:t>
            </a:r>
          </a:p>
          <a:p>
            <a:r>
              <a:rPr lang="ro-RO" b="1" baseline="0" dirty="0" smtClean="0"/>
              <a:t>Obs. </a:t>
            </a:r>
            <a:r>
              <a:rPr lang="ro-RO" b="0" baseline="0" dirty="0" smtClean="0"/>
              <a:t>Se recomandă ca numele interfețelor să inceapă cu litera ‘I’ de la „interface”.</a:t>
            </a:r>
          </a:p>
          <a:p>
            <a:endParaRPr lang="ro-RO" b="0" baseline="0" dirty="0" smtClean="0"/>
          </a:p>
          <a:p>
            <a:r>
              <a:rPr lang="ro-RO" b="1" baseline="0" dirty="0" smtClean="0"/>
              <a:t>Proprietăți ale interfețelor</a:t>
            </a:r>
          </a:p>
          <a:p>
            <a:r>
              <a:rPr lang="ro-RO" b="0" baseline="0" dirty="0" smtClean="0"/>
              <a:t>Următoarele sunt două proprietăți importante ale interfețelor:</a:t>
            </a:r>
          </a:p>
          <a:p>
            <a:endParaRPr lang="ro-RO" b="0" baseline="0" dirty="0" smtClean="0"/>
          </a:p>
          <a:p>
            <a:r>
              <a:rPr lang="ro-RO" b="1" baseline="0" dirty="0" smtClean="0"/>
              <a:t>Metodele interfețelor sunt implicit publice</a:t>
            </a:r>
          </a:p>
          <a:p>
            <a:r>
              <a:rPr lang="ro-RO" b="0" baseline="0" dirty="0" smtClean="0"/>
              <a:t>Nu se permite specificarea explicită a unor modificatori de acces, nici măcar public</a:t>
            </a:r>
          </a:p>
          <a:p>
            <a:endParaRPr lang="ro-RO" b="0" baseline="0" dirty="0" smtClean="0"/>
          </a:p>
          <a:p>
            <a:r>
              <a:rPr lang="en-US" sz="1200" kern="1200" baseline="0" dirty="0" smtClean="0">
                <a:solidFill>
                  <a:schemeClr val="tx1"/>
                </a:solidFill>
                <a:latin typeface="+mn-lt"/>
                <a:ea typeface="+mn-ea"/>
                <a:cs typeface="+mn-cs"/>
              </a:rPr>
              <a:t>interface </a:t>
            </a:r>
            <a:r>
              <a:rPr lang="en-US" sz="1200" kern="1200" baseline="0" dirty="0" err="1" smtClean="0">
                <a:solidFill>
                  <a:schemeClr val="tx1"/>
                </a:solidFill>
                <a:latin typeface="+mn-lt"/>
                <a:ea typeface="+mn-ea"/>
                <a:cs typeface="+mn-cs"/>
              </a:rPr>
              <a:t>IToken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b="1"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public </a:t>
            </a:r>
            <a:r>
              <a:rPr lang="en-US" sz="1200" b="1" kern="1200" baseline="0" dirty="0" err="1" smtClean="0">
                <a:solidFill>
                  <a:schemeClr val="tx1"/>
                </a:solidFill>
                <a:latin typeface="+mn-lt"/>
                <a:ea typeface="+mn-ea"/>
                <a:cs typeface="+mn-cs"/>
              </a:rPr>
              <a:t>int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LineNumber</a:t>
            </a:r>
            <a:r>
              <a:rPr lang="en-US" sz="1200" b="1" kern="1200" baseline="0" dirty="0" smtClean="0">
                <a:solidFill>
                  <a:schemeClr val="tx1"/>
                </a:solidFill>
                <a:latin typeface="+mn-lt"/>
                <a:ea typeface="+mn-ea"/>
                <a:cs typeface="+mn-cs"/>
              </a:rPr>
              <a:t>( ); // </a:t>
            </a:r>
            <a:r>
              <a:rPr lang="ro-RO" sz="1200" b="1" kern="1200" baseline="0" dirty="0" smtClean="0">
                <a:solidFill>
                  <a:schemeClr val="tx1"/>
                </a:solidFill>
                <a:latin typeface="+mn-lt"/>
                <a:ea typeface="+mn-ea"/>
                <a:cs typeface="+mn-cs"/>
              </a:rPr>
              <a:t>Eroare la compilare</a:t>
            </a:r>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endParaRPr lang="ro-RO" sz="1200" b="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Metodele interfețelor nu conțin implementare</a:t>
            </a:r>
          </a:p>
          <a:p>
            <a:r>
              <a:rPr lang="ro-RO" sz="1200" b="0" kern="1200" baseline="0" dirty="0" smtClean="0">
                <a:solidFill>
                  <a:schemeClr val="tx1"/>
                </a:solidFill>
                <a:latin typeface="+mn-lt"/>
                <a:ea typeface="+mn-ea"/>
                <a:cs typeface="+mn-cs"/>
              </a:rPr>
              <a:t>Nu se poate oferi implementare pentru nici o metodă dintr-o interfață. </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interface </a:t>
            </a:r>
            <a:r>
              <a:rPr lang="en-US" sz="1200" kern="1200" baseline="0" dirty="0" err="1" smtClean="0">
                <a:solidFill>
                  <a:schemeClr val="tx1"/>
                </a:solidFill>
                <a:latin typeface="+mn-lt"/>
                <a:ea typeface="+mn-ea"/>
                <a:cs typeface="+mn-cs"/>
              </a:rPr>
              <a:t>IToken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i</a:t>
            </a:r>
            <a:r>
              <a:rPr lang="en-US" sz="1200" kern="1200" baseline="0" dirty="0" err="1" smtClean="0">
                <a:solidFill>
                  <a:schemeClr val="tx1"/>
                </a:solidFill>
                <a:latin typeface="+mn-lt"/>
                <a:ea typeface="+mn-ea"/>
                <a:cs typeface="+mn-cs"/>
              </a:rPr>
              <a:t>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LineNumber</a:t>
            </a:r>
            <a:r>
              <a:rPr lang="en-US" sz="1200" kern="1200" baseline="0" dirty="0" smtClean="0">
                <a:solidFill>
                  <a:schemeClr val="tx1"/>
                </a:solidFill>
                <a:latin typeface="+mn-lt"/>
                <a:ea typeface="+mn-ea"/>
                <a:cs typeface="+mn-cs"/>
              </a:rPr>
              <a:t>( ) { ... } // </a:t>
            </a:r>
            <a:r>
              <a:rPr lang="ro-RO" sz="1200" kern="1200" baseline="0" dirty="0" smtClean="0">
                <a:solidFill>
                  <a:schemeClr val="tx1"/>
                </a:solidFill>
                <a:latin typeface="+mn-lt"/>
                <a:ea typeface="+mn-ea"/>
                <a:cs typeface="+mn-cs"/>
              </a:rPr>
              <a:t>Eroare la compilare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endParaRPr lang="en-US" b="0" dirty="0" smtClean="0"/>
          </a:p>
          <a:p>
            <a:endParaRPr lang="ro-RO" b="1"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22</a:t>
            </a:fld>
            <a:endParaRPr lang="en-US"/>
          </a:p>
        </p:txBody>
      </p:sp>
    </p:spTree>
    <p:extLst>
      <p:ext uri="{BB962C8B-B14F-4D97-AF65-F5344CB8AC3E}">
        <p14:creationId xmlns:p14="http://schemas.microsoft.com/office/powerpoint/2010/main" val="2996527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Deși C#</a:t>
            </a:r>
            <a:r>
              <a:rPr lang="ro-RO" baseline="0" dirty="0" smtClean="0"/>
              <a:t> permite moștenirea unei singure clase concrete sau abstracte, este permisă implementarea mai multor interfețe într-o clasă.</a:t>
            </a:r>
          </a:p>
          <a:p>
            <a:r>
              <a:rPr lang="ro-RO" baseline="0" dirty="0" smtClean="0"/>
              <a:t>O interfață nu poate extinde nici o clasă abstractă sau concretă, dar poate extinde oricâte interfețe:</a:t>
            </a:r>
          </a:p>
          <a:p>
            <a:endParaRPr lang="ro-RO" baseline="0" dirty="0" smtClean="0"/>
          </a:p>
          <a:p>
            <a:r>
              <a:rPr lang="en-US" sz="1200" kern="1200" baseline="0" dirty="0" smtClean="0">
                <a:solidFill>
                  <a:schemeClr val="tx1"/>
                </a:solidFill>
                <a:latin typeface="+mn-lt"/>
                <a:ea typeface="+mn-ea"/>
                <a:cs typeface="+mn-cs"/>
              </a:rPr>
              <a:t>interface </a:t>
            </a:r>
            <a:r>
              <a:rPr lang="en-US" sz="1200" kern="1200" baseline="0" dirty="0" err="1" smtClean="0">
                <a:solidFill>
                  <a:schemeClr val="tx1"/>
                </a:solidFill>
                <a:latin typeface="+mn-lt"/>
                <a:ea typeface="+mn-ea"/>
                <a:cs typeface="+mn-cs"/>
              </a:rPr>
              <a:t>IToken</a:t>
            </a:r>
            <a:r>
              <a:rPr lang="en-US" sz="1200" kern="1200" baseline="0" dirty="0" smtClean="0">
                <a:solidFill>
                  <a:schemeClr val="tx1"/>
                </a:solidFill>
                <a:latin typeface="+mn-lt"/>
                <a:ea typeface="+mn-ea"/>
                <a:cs typeface="+mn-cs"/>
              </a:rPr>
              <a:t> { ... }</a:t>
            </a:r>
          </a:p>
          <a:p>
            <a:r>
              <a:rPr lang="en-US" sz="1200" kern="1200" baseline="0" dirty="0" smtClean="0">
                <a:solidFill>
                  <a:schemeClr val="tx1"/>
                </a:solidFill>
                <a:latin typeface="+mn-lt"/>
                <a:ea typeface="+mn-ea"/>
                <a:cs typeface="+mn-cs"/>
              </a:rPr>
              <a:t>interface </a:t>
            </a:r>
            <a:r>
              <a:rPr lang="en-US" sz="1200" kern="1200" baseline="0" dirty="0" err="1" smtClean="0">
                <a:solidFill>
                  <a:schemeClr val="tx1"/>
                </a:solidFill>
                <a:latin typeface="+mn-lt"/>
                <a:ea typeface="+mn-ea"/>
                <a:cs typeface="+mn-cs"/>
              </a:rPr>
              <a:t>IVisitable</a:t>
            </a:r>
            <a:r>
              <a:rPr lang="en-US" sz="1200" kern="1200" baseline="0" dirty="0" smtClean="0">
                <a:solidFill>
                  <a:schemeClr val="tx1"/>
                </a:solidFill>
                <a:latin typeface="+mn-lt"/>
                <a:ea typeface="+mn-ea"/>
                <a:cs typeface="+mn-cs"/>
              </a:rPr>
              <a:t> { ... }</a:t>
            </a:r>
          </a:p>
          <a:p>
            <a:r>
              <a:rPr lang="en-US" sz="1200" kern="1200" baseline="0" dirty="0" smtClean="0">
                <a:solidFill>
                  <a:schemeClr val="tx1"/>
                </a:solidFill>
                <a:latin typeface="+mn-lt"/>
                <a:ea typeface="+mn-ea"/>
                <a:cs typeface="+mn-cs"/>
              </a:rPr>
              <a:t>interface </a:t>
            </a:r>
            <a:r>
              <a:rPr lang="en-US" sz="1200" kern="1200" baseline="0" dirty="0" err="1" smtClean="0">
                <a:solidFill>
                  <a:schemeClr val="tx1"/>
                </a:solidFill>
                <a:latin typeface="+mn-lt"/>
                <a:ea typeface="+mn-ea"/>
                <a:cs typeface="+mn-cs"/>
              </a:rPr>
              <a:t>IVisitableToken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IVisitable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IToken</a:t>
            </a:r>
            <a:r>
              <a:rPr lang="en-US" sz="1200" kern="1200" baseline="0" dirty="0" smtClean="0">
                <a:solidFill>
                  <a:schemeClr val="tx1"/>
                </a:solidFill>
                <a:latin typeface="+mn-lt"/>
                <a:ea typeface="+mn-ea"/>
                <a:cs typeface="+mn-cs"/>
              </a:rPr>
              <a:t> { ... }</a:t>
            </a:r>
          </a:p>
          <a:p>
            <a:r>
              <a:rPr lang="en-US" sz="1200" kern="1200" baseline="0" dirty="0" smtClean="0">
                <a:solidFill>
                  <a:schemeClr val="tx1"/>
                </a:solidFill>
                <a:latin typeface="+mn-lt"/>
                <a:ea typeface="+mn-ea"/>
                <a:cs typeface="+mn-cs"/>
              </a:rPr>
              <a:t>class Token: </a:t>
            </a:r>
            <a:r>
              <a:rPr lang="en-US" sz="1200" kern="1200" baseline="0" dirty="0" err="1" smtClean="0">
                <a:solidFill>
                  <a:schemeClr val="tx1"/>
                </a:solidFill>
                <a:latin typeface="+mn-lt"/>
                <a:ea typeface="+mn-ea"/>
                <a:cs typeface="+mn-cs"/>
              </a:rPr>
              <a:t>IVisitableToken</a:t>
            </a:r>
            <a:r>
              <a:rPr lang="en-US" sz="1200" kern="1200" baseline="0" dirty="0" smtClean="0">
                <a:solidFill>
                  <a:schemeClr val="tx1"/>
                </a:solidFill>
                <a:latin typeface="+mn-lt"/>
                <a:ea typeface="+mn-ea"/>
                <a:cs typeface="+mn-cs"/>
              </a:rPr>
              <a:t> { ... }</a:t>
            </a:r>
            <a:endParaRPr lang="ro-RO" sz="1200" kern="1200" baseline="0" dirty="0" smtClean="0">
              <a:solidFill>
                <a:schemeClr val="tx1"/>
              </a:solidFill>
              <a:latin typeface="+mn-lt"/>
              <a:ea typeface="+mn-ea"/>
              <a:cs typeface="+mn-cs"/>
            </a:endParaRPr>
          </a:p>
          <a:p>
            <a:endParaRPr lang="ro-RO" sz="120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Accesibilitate</a:t>
            </a:r>
          </a:p>
          <a:p>
            <a:r>
              <a:rPr lang="ro-RO" sz="1200" b="0" kern="1200" baseline="0" dirty="0" smtClean="0">
                <a:solidFill>
                  <a:schemeClr val="tx1"/>
                </a:solidFill>
                <a:latin typeface="+mn-lt"/>
                <a:ea typeface="+mn-ea"/>
                <a:cs typeface="+mn-cs"/>
              </a:rPr>
              <a:t>O clasă poate fi mai accesibilă decât interfața de bază. De exemplu, se poate declara o clasă publică ce implementează o interfață privată:</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Example</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private interface </a:t>
            </a:r>
            <a:r>
              <a:rPr lang="en-US" sz="1200" kern="1200" baseline="0" dirty="0" err="1" smtClean="0">
                <a:solidFill>
                  <a:schemeClr val="tx1"/>
                </a:solidFill>
                <a:latin typeface="+mn-lt"/>
                <a:ea typeface="+mn-ea"/>
                <a:cs typeface="+mn-cs"/>
              </a:rPr>
              <a:t>INested</a:t>
            </a:r>
            <a:r>
              <a:rPr lang="en-US" sz="1200" kern="1200" baseline="0" dirty="0" smtClean="0">
                <a:solidFill>
                  <a:schemeClr val="tx1"/>
                </a:solidFill>
                <a:latin typeface="+mn-lt"/>
                <a:ea typeface="+mn-ea"/>
                <a:cs typeface="+mn-cs"/>
              </a:rPr>
              <a:t> {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class Nested: </a:t>
            </a:r>
            <a:r>
              <a:rPr lang="en-US" sz="1200" kern="1200" baseline="0" dirty="0" err="1" smtClean="0">
                <a:solidFill>
                  <a:schemeClr val="tx1"/>
                </a:solidFill>
                <a:latin typeface="+mn-lt"/>
                <a:ea typeface="+mn-ea"/>
                <a:cs typeface="+mn-cs"/>
              </a:rPr>
              <a:t>INested</a:t>
            </a:r>
            <a:r>
              <a:rPr lang="en-US" sz="1200" kern="1200" baseline="0" dirty="0" smtClean="0">
                <a:solidFill>
                  <a:schemeClr val="tx1"/>
                </a:solidFill>
                <a:latin typeface="+mn-lt"/>
                <a:ea typeface="+mn-ea"/>
                <a:cs typeface="+mn-cs"/>
              </a:rPr>
              <a:t> { } // Okay</a:t>
            </a:r>
          </a:p>
          <a:p>
            <a:r>
              <a:rPr lang="en-US" sz="1200" kern="1200" baseline="0" dirty="0" smtClean="0">
                <a:solidFill>
                  <a:schemeClr val="tx1"/>
                </a:solidFill>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23</a:t>
            </a:fld>
            <a:endParaRPr lang="en-US"/>
          </a:p>
        </p:txBody>
      </p:sp>
    </p:spTree>
    <p:extLst>
      <p:ext uri="{BB962C8B-B14F-4D97-AF65-F5344CB8AC3E}">
        <p14:creationId xmlns:p14="http://schemas.microsoft.com/office/powerpoint/2010/main" val="1203454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r>
              <a:rPr lang="ro-RO" sz="1200" b="0" kern="1200" baseline="0" dirty="0" smtClean="0">
                <a:solidFill>
                  <a:schemeClr val="tx1"/>
                </a:solidFill>
                <a:latin typeface="+mn-lt"/>
                <a:ea typeface="+mn-ea"/>
                <a:cs typeface="+mn-cs"/>
              </a:rPr>
              <a:t>Totuși, o interfață  nu poate fi mai accesibilă decât oricare dintre interfețele de bază.</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Example</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private interface </a:t>
            </a:r>
            <a:r>
              <a:rPr lang="en-US" sz="1200" kern="1200" baseline="0" dirty="0" err="1" smtClean="0">
                <a:solidFill>
                  <a:schemeClr val="tx1"/>
                </a:solidFill>
                <a:latin typeface="+mn-lt"/>
                <a:ea typeface="+mn-ea"/>
                <a:cs typeface="+mn-cs"/>
              </a:rPr>
              <a:t>INested</a:t>
            </a:r>
            <a:r>
              <a:rPr lang="en-US" sz="1200" kern="1200" baseline="0" dirty="0" smtClean="0">
                <a:solidFill>
                  <a:schemeClr val="tx1"/>
                </a:solidFill>
                <a:latin typeface="+mn-lt"/>
                <a:ea typeface="+mn-ea"/>
                <a:cs typeface="+mn-cs"/>
              </a:rPr>
              <a:t> {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interface </a:t>
            </a:r>
            <a:r>
              <a:rPr lang="en-US" sz="1200" kern="1200" baseline="0" dirty="0" err="1" smtClean="0">
                <a:solidFill>
                  <a:schemeClr val="tx1"/>
                </a:solidFill>
                <a:latin typeface="+mn-lt"/>
                <a:ea typeface="+mn-ea"/>
                <a:cs typeface="+mn-cs"/>
              </a:rPr>
              <a:t>IAlsoNested</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INested</a:t>
            </a:r>
            <a:r>
              <a:rPr lang="en-US" sz="1200" kern="1200" baseline="0" dirty="0" smtClean="0">
                <a:solidFill>
                  <a:schemeClr val="tx1"/>
                </a:solidFill>
                <a:latin typeface="+mn-lt"/>
                <a:ea typeface="+mn-ea"/>
                <a:cs typeface="+mn-cs"/>
              </a:rPr>
              <a:t> { }</a:t>
            </a:r>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r>
              <a:rPr lang="ro-RO" sz="1200" kern="1200" baseline="0" dirty="0" smtClean="0">
                <a:solidFill>
                  <a:schemeClr val="tx1"/>
                </a:solidFill>
                <a:latin typeface="+mn-lt"/>
                <a:ea typeface="+mn-ea"/>
                <a:cs typeface="+mn-cs"/>
              </a:rPr>
              <a:t>eroare la compilare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Membrii interfețelor</a:t>
            </a:r>
          </a:p>
          <a:p>
            <a:r>
              <a:rPr lang="ro-RO" sz="1200" b="0" kern="1200" baseline="0" dirty="0" smtClean="0">
                <a:solidFill>
                  <a:schemeClr val="tx1"/>
                </a:solidFill>
                <a:latin typeface="+mn-lt"/>
                <a:ea typeface="+mn-ea"/>
                <a:cs typeface="+mn-cs"/>
              </a:rPr>
              <a:t>O clasă concretă trebuie să implementeze toate metodele interfețelor pe care le extinde, chiar dacă acestea sunt moștenite direct sau indirect.</a:t>
            </a:r>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24</a:t>
            </a:fld>
            <a:endParaRPr lang="en-US"/>
          </a:p>
        </p:txBody>
      </p:sp>
    </p:spTree>
    <p:extLst>
      <p:ext uri="{BB962C8B-B14F-4D97-AF65-F5344CB8AC3E}">
        <p14:creationId xmlns:p14="http://schemas.microsoft.com/office/powerpoint/2010/main" val="1203454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Când o clasă implementeză o interfață, trebuie implementată fiecare metodă declarată în interfață. Această</a:t>
            </a:r>
            <a:r>
              <a:rPr lang="ro-RO" baseline="0" dirty="0" smtClean="0"/>
              <a:t> restricție apare deoarece interfețele nu pot defini propriile corpuri ale metodelor.</a:t>
            </a:r>
          </a:p>
          <a:p>
            <a:endParaRPr lang="ro-RO" baseline="0" dirty="0" smtClean="0"/>
          </a:p>
          <a:p>
            <a:r>
              <a:rPr lang="ro-RO" dirty="0" smtClean="0"/>
              <a:t>Metoda din clasa ce implementează o interfață trebuie</a:t>
            </a:r>
            <a:r>
              <a:rPr lang="ro-RO" baseline="0" dirty="0" smtClean="0"/>
              <a:t> să fie identică cu metoda interfeței în toate aspectele. Trebuie să aibă același:</a:t>
            </a:r>
          </a:p>
          <a:p>
            <a:pPr>
              <a:buFont typeface="Arial" pitchFamily="34" charset="0"/>
              <a:buChar char="•"/>
            </a:pPr>
            <a:r>
              <a:rPr lang="ro-RO" baseline="0" dirty="0" smtClean="0"/>
              <a:t> Acces</a:t>
            </a:r>
          </a:p>
          <a:p>
            <a:pPr>
              <a:buFont typeface="Arial" pitchFamily="34" charset="0"/>
              <a:buChar char="•"/>
            </a:pPr>
            <a:r>
              <a:rPr lang="ro-RO" baseline="0" dirty="0" smtClean="0"/>
              <a:t> Tip de întoarcere</a:t>
            </a:r>
          </a:p>
          <a:p>
            <a:pPr>
              <a:buFont typeface="Arial" pitchFamily="34" charset="0"/>
              <a:buChar char="•"/>
            </a:pPr>
            <a:r>
              <a:rPr lang="ro-RO" baseline="0" dirty="0" smtClean="0"/>
              <a:t> Nume</a:t>
            </a:r>
          </a:p>
          <a:p>
            <a:pPr>
              <a:buFont typeface="Arial" pitchFamily="34" charset="0"/>
              <a:buChar char="•"/>
            </a:pPr>
            <a:r>
              <a:rPr lang="ro-RO" baseline="0" dirty="0" smtClean="0"/>
              <a:t> Parametri</a:t>
            </a:r>
          </a:p>
          <a:p>
            <a:pPr>
              <a:buFont typeface="Arial" pitchFamily="34" charset="0"/>
              <a:buNone/>
            </a:pPr>
            <a:endParaRPr lang="ro-RO" baseline="0" dirty="0" smtClean="0"/>
          </a:p>
          <a:p>
            <a:pPr>
              <a:buFont typeface="Arial" pitchFamily="34" charset="0"/>
              <a:buNone/>
            </a:pPr>
            <a:r>
              <a:rPr lang="ro-RO" baseline="0" dirty="0" smtClean="0"/>
              <a:t>Următorul cod respectă toate aceste reguli:</a:t>
            </a:r>
          </a:p>
          <a:p>
            <a:pPr>
              <a:buFont typeface="Arial" pitchFamily="34" charset="0"/>
              <a:buNone/>
            </a:pPr>
            <a:endParaRPr lang="ro-RO" baseline="0" dirty="0" smtClean="0"/>
          </a:p>
          <a:p>
            <a:r>
              <a:rPr lang="en-US" sz="1200" kern="1200" baseline="0" dirty="0" smtClean="0">
                <a:solidFill>
                  <a:schemeClr val="tx1"/>
                </a:solidFill>
                <a:latin typeface="+mn-lt"/>
                <a:ea typeface="+mn-ea"/>
                <a:cs typeface="+mn-cs"/>
              </a:rPr>
              <a:t>interface </a:t>
            </a:r>
            <a:r>
              <a:rPr lang="en-US" sz="1200" kern="1200" baseline="0" dirty="0" err="1" smtClean="0">
                <a:solidFill>
                  <a:schemeClr val="tx1"/>
                </a:solidFill>
                <a:latin typeface="+mn-lt"/>
                <a:ea typeface="+mn-ea"/>
                <a:cs typeface="+mn-cs"/>
              </a:rPr>
              <a:t>IToken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string Name( );</a:t>
            </a:r>
          </a:p>
          <a:p>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25</a:t>
            </a:fld>
            <a:endParaRPr lang="en-US"/>
          </a:p>
        </p:txBody>
      </p:sp>
    </p:spTree>
    <p:extLst>
      <p:ext uri="{BB962C8B-B14F-4D97-AF65-F5344CB8AC3E}">
        <p14:creationId xmlns:p14="http://schemas.microsoft.com/office/powerpoint/2010/main" val="5266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interface </a:t>
            </a:r>
            <a:r>
              <a:rPr lang="en-US" sz="1200" kern="1200" baseline="0" dirty="0" err="1" smtClean="0">
                <a:solidFill>
                  <a:schemeClr val="tx1"/>
                </a:solidFill>
                <a:latin typeface="+mn-lt"/>
                <a:ea typeface="+mn-ea"/>
                <a:cs typeface="+mn-cs"/>
              </a:rPr>
              <a:t>IVisitable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void Accept(</a:t>
            </a:r>
            <a:r>
              <a:rPr lang="en-US" sz="1200" kern="1200" baseline="0" dirty="0" err="1" smtClean="0">
                <a:solidFill>
                  <a:schemeClr val="tx1"/>
                </a:solidFill>
                <a:latin typeface="+mn-lt"/>
                <a:ea typeface="+mn-ea"/>
                <a:cs typeface="+mn-cs"/>
              </a:rPr>
              <a:t>IVisitor</a:t>
            </a:r>
            <a:r>
              <a:rPr lang="en-US" sz="1200" kern="1200" baseline="0" dirty="0" smtClean="0">
                <a:solidFill>
                  <a:schemeClr val="tx1"/>
                </a:solidFill>
                <a:latin typeface="+mn-lt"/>
                <a:ea typeface="+mn-ea"/>
                <a:cs typeface="+mn-cs"/>
              </a:rPr>
              <a:t> v);</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Token: </a:t>
            </a:r>
            <a:r>
              <a:rPr lang="en-US" sz="1200" kern="1200" baseline="0" dirty="0" err="1" smtClean="0">
                <a:solidFill>
                  <a:schemeClr val="tx1"/>
                </a:solidFill>
                <a:latin typeface="+mn-lt"/>
                <a:ea typeface="+mn-ea"/>
                <a:cs typeface="+mn-cs"/>
              </a:rPr>
              <a:t>IToken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IVisitable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virtual string Name(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r>
              <a:rPr lang="ro-RO" sz="1200" kern="1200" baseline="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void Accept(</a:t>
            </a:r>
            <a:r>
              <a:rPr lang="en-US" sz="1200" kern="1200" baseline="0" dirty="0" err="1" smtClean="0">
                <a:solidFill>
                  <a:schemeClr val="tx1"/>
                </a:solidFill>
                <a:latin typeface="+mn-lt"/>
                <a:ea typeface="+mn-ea"/>
                <a:cs typeface="+mn-cs"/>
              </a:rPr>
              <a:t>IVisitor</a:t>
            </a:r>
            <a:r>
              <a:rPr lang="en-US" sz="1200" kern="1200" baseline="0" dirty="0" smtClean="0">
                <a:solidFill>
                  <a:schemeClr val="tx1"/>
                </a:solidFill>
                <a:latin typeface="+mn-lt"/>
                <a:ea typeface="+mn-ea"/>
                <a:cs typeface="+mn-cs"/>
              </a:rPr>
              <a:t> v)</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Obs. </a:t>
            </a:r>
            <a:r>
              <a:rPr lang="ro-RO" sz="1200" kern="1200" baseline="0" dirty="0" smtClean="0">
                <a:solidFill>
                  <a:schemeClr val="tx1"/>
                </a:solidFill>
                <a:latin typeface="+mn-lt"/>
                <a:ea typeface="+mn-ea"/>
                <a:cs typeface="+mn-cs"/>
              </a:rPr>
              <a:t>Metodele ce implementează pot fi virtuale sau nu. </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26</a:t>
            </a:fld>
            <a:endParaRPr lang="en-US"/>
          </a:p>
        </p:txBody>
      </p:sp>
    </p:spTree>
    <p:extLst>
      <p:ext uri="{BB962C8B-B14F-4D97-AF65-F5344CB8AC3E}">
        <p14:creationId xmlns:p14="http://schemas.microsoft.com/office/powerpoint/2010/main" val="52667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ro-RO" dirty="0" smtClean="0"/>
              <a:t>O cale alternativă</a:t>
            </a:r>
            <a:r>
              <a:rPr lang="ro-RO" baseline="0" dirty="0" smtClean="0"/>
              <a:t> pentru a implementa o metodă moștenită de la o interfață este de a specifica explicit implementarea metodei interfeței</a:t>
            </a:r>
          </a:p>
          <a:p>
            <a:endParaRPr lang="ro-RO" baseline="0" dirty="0" smtClean="0"/>
          </a:p>
          <a:p>
            <a:r>
              <a:rPr lang="ro-RO" b="1" baseline="0" dirty="0" smtClean="0"/>
              <a:t>Folosirea numelui complet al metodei interfeței</a:t>
            </a:r>
          </a:p>
          <a:p>
            <a:r>
              <a:rPr lang="ro-RO" b="0" baseline="0" dirty="0" smtClean="0"/>
              <a:t>Aceasta înseamnă specificarea interfeței pe lângă numele metodei. Un exemplu este afișat pe slide. Observați diferențele față de implementarea anterioară</a:t>
            </a:r>
          </a:p>
          <a:p>
            <a:endParaRPr lang="ro-RO" b="0" baseline="0" dirty="0" smtClean="0"/>
          </a:p>
          <a:p>
            <a:r>
              <a:rPr lang="ro-RO" b="1" baseline="0" dirty="0" smtClean="0"/>
              <a:t>Restricții ale implementării explicite</a:t>
            </a:r>
          </a:p>
          <a:p>
            <a:endParaRPr lang="ro-RO" b="0" baseline="0" dirty="0" smtClean="0"/>
          </a:p>
          <a:p>
            <a:r>
              <a:rPr lang="ro-RO" b="1" baseline="0" dirty="0" smtClean="0"/>
              <a:t>Metodele pot fi accesate doar prin interfață</a:t>
            </a:r>
          </a:p>
          <a:p>
            <a:r>
              <a:rPr lang="ro-RO" b="0" baseline="0" dirty="0" smtClean="0"/>
              <a:t>Metodele vor putea fi accesate doar folosind cast la tipul interfeței:</a:t>
            </a:r>
          </a:p>
          <a:p>
            <a:endParaRPr lang="ro-RO" b="1" baseline="0" dirty="0" smtClean="0"/>
          </a:p>
          <a:p>
            <a:r>
              <a:rPr lang="en-US" sz="1200" kern="1200" baseline="0" dirty="0" smtClean="0">
                <a:solidFill>
                  <a:schemeClr val="tx1"/>
                </a:solidFill>
                <a:latin typeface="+mn-lt"/>
                <a:ea typeface="+mn-ea"/>
                <a:cs typeface="+mn-cs"/>
              </a:rPr>
              <a:t>class Token: </a:t>
            </a:r>
            <a:r>
              <a:rPr lang="en-US" sz="1200" kern="1200" baseline="0" dirty="0" err="1" smtClean="0">
                <a:solidFill>
                  <a:schemeClr val="tx1"/>
                </a:solidFill>
                <a:latin typeface="+mn-lt"/>
                <a:ea typeface="+mn-ea"/>
                <a:cs typeface="+mn-cs"/>
              </a:rPr>
              <a:t>IToken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IVisitable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string </a:t>
            </a:r>
            <a:r>
              <a:rPr lang="en-US" sz="1200" kern="1200" baseline="0" dirty="0" err="1" smtClean="0">
                <a:solidFill>
                  <a:schemeClr val="tx1"/>
                </a:solidFill>
                <a:latin typeface="+mn-lt"/>
                <a:ea typeface="+mn-ea"/>
                <a:cs typeface="+mn-cs"/>
              </a:rPr>
              <a:t>IToken.Name</a:t>
            </a:r>
            <a:r>
              <a:rPr lang="en-US" sz="1200" kern="1200" baseline="0" dirty="0" smtClean="0">
                <a:solidFill>
                  <a:schemeClr val="tx1"/>
                </a:solidFill>
                <a:latin typeface="+mn-lt"/>
                <a:ea typeface="+mn-ea"/>
                <a:cs typeface="+mn-cs"/>
              </a:rPr>
              <a:t>(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r>
              <a:rPr lang="ro-RO" sz="1200" kern="1200" baseline="0" dirty="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private void Example( )</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Name( ); // </a:t>
            </a:r>
            <a:r>
              <a:rPr lang="ro-RO" sz="1200" kern="1200" baseline="0" dirty="0" smtClean="0">
                <a:solidFill>
                  <a:schemeClr val="tx1"/>
                </a:solidFill>
                <a:latin typeface="+mn-lt"/>
                <a:ea typeface="+mn-ea"/>
                <a:cs typeface="+mn-cs"/>
              </a:rPr>
              <a:t>Eroare de compilare</a:t>
            </a:r>
            <a:endParaRPr lang="en-US" sz="1200" kern="1200" baseline="0" dirty="0" smtClean="0">
              <a:solidFill>
                <a:schemeClr val="tx1"/>
              </a:solidFill>
              <a:latin typeface="+mn-lt"/>
              <a:ea typeface="+mn-ea"/>
              <a:cs typeface="+mn-cs"/>
            </a:endParaRP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IToken</a:t>
            </a:r>
            <a:r>
              <a:rPr lang="en-US" sz="1200" kern="1200" baseline="0" dirty="0" smtClean="0">
                <a:solidFill>
                  <a:schemeClr val="tx1"/>
                </a:solidFill>
                <a:latin typeface="+mn-lt"/>
                <a:ea typeface="+mn-ea"/>
                <a:cs typeface="+mn-cs"/>
              </a:rPr>
              <a:t>)this).Name( ); // Okay</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a:p>
            <a:endParaRPr lang="ro-RO" sz="1200" b="0" kern="1200" baseline="0" dirty="0" smtClean="0">
              <a:solidFill>
                <a:schemeClr val="tx1"/>
              </a:solidFill>
              <a:latin typeface="+mn-lt"/>
              <a:ea typeface="+mn-ea"/>
              <a:cs typeface="+mn-cs"/>
            </a:endParaRPr>
          </a:p>
          <a:p>
            <a:endParaRPr lang="ro-RO" b="0"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27</a:t>
            </a:fld>
            <a:endParaRPr lang="en-US"/>
          </a:p>
        </p:txBody>
      </p:sp>
    </p:spTree>
    <p:extLst>
      <p:ext uri="{BB962C8B-B14F-4D97-AF65-F5344CB8AC3E}">
        <p14:creationId xmlns:p14="http://schemas.microsoft.com/office/powerpoint/2010/main" val="3780797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ro-RO" sz="1200" b="1"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Nu pot fi declarate metode ca virtuale</a:t>
            </a:r>
          </a:p>
          <a:p>
            <a:r>
              <a:rPr lang="ro-RO" sz="1200" b="0" kern="1200" baseline="0" dirty="0" smtClean="0">
                <a:solidFill>
                  <a:schemeClr val="tx1"/>
                </a:solidFill>
                <a:latin typeface="+mn-lt"/>
                <a:ea typeface="+mn-ea"/>
                <a:cs typeface="+mn-cs"/>
              </a:rPr>
              <a:t>O clasă ce derivează în continuare această clasă nu va putea să acceseze o implementare a unei metode interfață și nu o va putea suprascrie.</a:t>
            </a:r>
          </a:p>
          <a:p>
            <a:endParaRPr lang="ro-RO" sz="1200" b="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Nu se poate specifica un modificator de acces</a:t>
            </a:r>
          </a:p>
          <a:p>
            <a:r>
              <a:rPr lang="ro-RO" sz="1200" b="0" kern="1200" baseline="0" dirty="0" smtClean="0">
                <a:solidFill>
                  <a:schemeClr val="tx1"/>
                </a:solidFill>
                <a:latin typeface="+mn-lt"/>
                <a:ea typeface="+mn-ea"/>
                <a:cs typeface="+mn-cs"/>
              </a:rPr>
              <a:t>Când se face o astfel de implementare, nu se poate specifica un modificator de acces. Aceste metode sunt publice și nu se poate face o altfel de implementare.</a:t>
            </a:r>
          </a:p>
          <a:p>
            <a:endParaRPr lang="ro-RO" sz="1200" b="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Nu se poate face acces direct la metode</a:t>
            </a:r>
            <a:endParaRPr lang="ro-RO" sz="1200" b="0" kern="1200" baseline="0" dirty="0" smtClean="0">
              <a:solidFill>
                <a:schemeClr val="tx1"/>
              </a:solidFill>
              <a:latin typeface="+mn-lt"/>
              <a:ea typeface="+mn-ea"/>
              <a:cs typeface="+mn-cs"/>
            </a:endParaRPr>
          </a:p>
          <a:p>
            <a:r>
              <a:rPr lang="ro-RO" sz="1200" b="0" kern="1200" baseline="0" dirty="0" smtClean="0">
                <a:solidFill>
                  <a:schemeClr val="tx1"/>
                </a:solidFill>
                <a:latin typeface="+mn-lt"/>
                <a:ea typeface="+mn-ea"/>
                <a:cs typeface="+mn-cs"/>
              </a:rPr>
              <a:t>Următorul cod va genera eroare la compilare:</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InOneSensePrivate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void Method(Token 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t.Name</a:t>
            </a:r>
            <a:r>
              <a:rPr lang="en-US" sz="1200" kern="1200" baseline="0" dirty="0" smtClean="0">
                <a:solidFill>
                  <a:schemeClr val="tx1"/>
                </a:solidFill>
                <a:latin typeface="+mn-lt"/>
                <a:ea typeface="+mn-ea"/>
                <a:cs typeface="+mn-cs"/>
              </a:rPr>
              <a:t>( ); // </a:t>
            </a:r>
            <a:r>
              <a:rPr lang="ro-RO" sz="1200" kern="1200" baseline="0" dirty="0" smtClean="0">
                <a:solidFill>
                  <a:schemeClr val="tx1"/>
                </a:solidFill>
                <a:latin typeface="+mn-lt"/>
                <a:ea typeface="+mn-ea"/>
                <a:cs typeface="+mn-cs"/>
              </a:rPr>
              <a:t>Eroare de compilare</a:t>
            </a:r>
            <a:endParaRPr lang="en-US" sz="1200" kern="1200" baseline="0" dirty="0" smtClean="0">
              <a:solidFill>
                <a:schemeClr val="tx1"/>
              </a:solidFill>
              <a:latin typeface="+mn-lt"/>
              <a:ea typeface="+mn-ea"/>
              <a:cs typeface="+mn-cs"/>
            </a:endParaRP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t>
            </a:r>
            <a:endParaRPr lang="ro-RO" sz="1200" b="1" kern="1200" baseline="0" dirty="0" smtClean="0">
              <a:solidFill>
                <a:schemeClr val="tx1"/>
              </a:solidFill>
              <a:latin typeface="+mn-lt"/>
              <a:ea typeface="+mn-ea"/>
              <a:cs typeface="+mn-cs"/>
            </a:endParaRPr>
          </a:p>
          <a:p>
            <a:endParaRPr lang="ro-RO" sz="1200" b="1" kern="1200" baseline="0" dirty="0" smtClean="0">
              <a:solidFill>
                <a:schemeClr val="tx1"/>
              </a:solidFill>
              <a:latin typeface="+mn-lt"/>
              <a:ea typeface="+mn-ea"/>
              <a:cs typeface="+mn-cs"/>
            </a:endParaRPr>
          </a:p>
          <a:p>
            <a:r>
              <a:rPr lang="ro-RO" sz="1200" b="0" kern="1200" baseline="0" dirty="0" smtClean="0">
                <a:solidFill>
                  <a:schemeClr val="tx1"/>
                </a:solidFill>
                <a:latin typeface="+mn-lt"/>
                <a:ea typeface="+mn-ea"/>
                <a:cs typeface="+mn-cs"/>
              </a:rPr>
              <a:t>Accesul se poate face numai printr-o variabilă de tipul interfeței:</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InAnotherSensePublic</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void Method(Token 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IToken</a:t>
            </a:r>
            <a:r>
              <a:rPr lang="en-US" sz="1200" kern="1200" baseline="0" dirty="0" smtClean="0">
                <a:solidFill>
                  <a:schemeClr val="tx1"/>
                </a:solidFill>
                <a:latin typeface="+mn-lt"/>
                <a:ea typeface="+mn-ea"/>
                <a:cs typeface="+mn-cs"/>
              </a:rPr>
              <a:t>)t).Name( ); // Okay</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a:t>
            </a:r>
            <a:endParaRPr lang="ro-RO"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28</a:t>
            </a:fld>
            <a:endParaRPr lang="en-US"/>
          </a:p>
        </p:txBody>
      </p:sp>
    </p:spTree>
    <p:extLst>
      <p:ext uri="{BB962C8B-B14F-4D97-AF65-F5344CB8AC3E}">
        <p14:creationId xmlns:p14="http://schemas.microsoft.com/office/powerpoint/2010/main" val="3780797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ro-RO" dirty="0" smtClean="0"/>
              <a:t>Interfața</a:t>
            </a:r>
            <a:r>
              <a:rPr lang="ro-RO" baseline="0" dirty="0" smtClean="0"/>
              <a:t> </a:t>
            </a:r>
            <a:r>
              <a:rPr lang="ro-RO" b="1" baseline="0" dirty="0" smtClean="0"/>
              <a:t>IToken </a:t>
            </a:r>
            <a:r>
              <a:rPr lang="ro-RO" b="0" baseline="0" dirty="0" smtClean="0"/>
              <a:t>declară o metodă </a:t>
            </a:r>
            <a:r>
              <a:rPr lang="ro-RO" b="1" baseline="0" dirty="0" smtClean="0"/>
              <a:t>LineNumber</a:t>
            </a:r>
            <a:r>
              <a:rPr lang="ro-RO" b="0" baseline="0" dirty="0" smtClean="0"/>
              <a:t> și oferă și corp pentru această metodă</a:t>
            </a:r>
          </a:p>
          <a:p>
            <a:pPr marL="228600" indent="-228600">
              <a:buAutoNum type="arabicPeriod"/>
            </a:pPr>
            <a:r>
              <a:rPr lang="ro-RO" b="0" dirty="0" smtClean="0"/>
              <a:t>Interfața </a:t>
            </a:r>
            <a:r>
              <a:rPr lang="ro-RO" b="1" dirty="0" smtClean="0"/>
              <a:t>IToken</a:t>
            </a:r>
            <a:r>
              <a:rPr lang="ro-RO" b="0" dirty="0" smtClean="0"/>
              <a:t> conține o variabilă </a:t>
            </a:r>
            <a:r>
              <a:rPr lang="ro-RO" b="1" dirty="0" smtClean="0"/>
              <a:t>name</a:t>
            </a:r>
            <a:r>
              <a:rPr lang="ro-RO" b="0" dirty="0" smtClean="0"/>
              <a:t>, dar nu poate</a:t>
            </a:r>
            <a:r>
              <a:rPr lang="ro-RO" b="0" baseline="0" dirty="0" smtClean="0"/>
              <a:t> conține nici un fel de implementare.</a:t>
            </a:r>
          </a:p>
          <a:p>
            <a:pPr marL="228600" indent="-228600">
              <a:buAutoNum type="arabicPeriod"/>
            </a:pPr>
            <a:r>
              <a:rPr lang="ro-RO" b="0" baseline="0" dirty="0" smtClean="0"/>
              <a:t>Clasa </a:t>
            </a:r>
            <a:r>
              <a:rPr lang="ro-RO" b="1" baseline="0" dirty="0" smtClean="0"/>
              <a:t>Token</a:t>
            </a:r>
            <a:r>
              <a:rPr lang="ro-RO" b="0" baseline="0" dirty="0" smtClean="0"/>
              <a:t> conține o implementare a metodei </a:t>
            </a:r>
            <a:r>
              <a:rPr lang="ro-RO" b="1" baseline="0" dirty="0" smtClean="0"/>
              <a:t>IToken.Name()</a:t>
            </a:r>
            <a:r>
              <a:rPr lang="ro-RO" b="0" baseline="0" dirty="0" smtClean="0"/>
              <a:t>, dar nu s-a precizat faptul că extinde această interfață.</a:t>
            </a:r>
          </a:p>
          <a:p>
            <a:pPr marL="228600" indent="-228600">
              <a:buAutoNum type="arabicPeriod"/>
            </a:pPr>
            <a:r>
              <a:rPr lang="ro-RO" b="0" baseline="0" dirty="0" smtClean="0"/>
              <a:t>Nu se oferă în clasa </a:t>
            </a:r>
            <a:r>
              <a:rPr lang="ro-RO" b="1" baseline="0" dirty="0" smtClean="0"/>
              <a:t>Token</a:t>
            </a:r>
            <a:r>
              <a:rPr lang="ro-RO" b="0" baseline="0" dirty="0" smtClean="0"/>
              <a:t> o implementare și pentru </a:t>
            </a:r>
            <a:r>
              <a:rPr lang="ro-RO" b="1" baseline="0" dirty="0" smtClean="0"/>
              <a:t>LineNumer();</a:t>
            </a:r>
          </a:p>
          <a:p>
            <a:pPr marL="228600" indent="-228600">
              <a:buAutoNum type="arabicPeriod"/>
            </a:pPr>
            <a:r>
              <a:rPr lang="ro-RO" b="0" baseline="0" dirty="0" smtClean="0"/>
              <a:t>Se încearcă în metoda </a:t>
            </a:r>
            <a:r>
              <a:rPr lang="ro-RO" b="1" baseline="0" dirty="0" smtClean="0"/>
              <a:t>Main</a:t>
            </a:r>
            <a:r>
              <a:rPr lang="ro-RO" b="0" baseline="0" dirty="0" smtClean="0"/>
              <a:t> a clasei </a:t>
            </a:r>
            <a:r>
              <a:rPr lang="ro-RO" b="1" baseline="0" dirty="0" smtClean="0"/>
              <a:t>Token</a:t>
            </a:r>
            <a:r>
              <a:rPr lang="ro-RO" b="0" baseline="0" dirty="0" smtClean="0"/>
              <a:t> instanțierea unei interfețe. Acest lucru nu este posibil.</a:t>
            </a:r>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29</a:t>
            </a:fld>
            <a:endParaRPr lang="en-US"/>
          </a:p>
        </p:txBody>
      </p:sp>
    </p:spTree>
    <p:extLst>
      <p:ext uri="{BB962C8B-B14F-4D97-AF65-F5344CB8AC3E}">
        <p14:creationId xmlns:p14="http://schemas.microsoft.com/office/powerpoint/2010/main" val="143283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ro-RO" b="0" dirty="0" smtClean="0"/>
              <a:t>Derivarea</a:t>
            </a:r>
            <a:r>
              <a:rPr lang="ro-RO" b="0" baseline="0" dirty="0" smtClean="0"/>
              <a:t> unei clase reprezintă c</a:t>
            </a:r>
            <a:r>
              <a:rPr lang="ro-RO" dirty="0" smtClean="0"/>
              <a:t>apacitatea de a crea o clasă de bază cu proprietăți și metode care pot fi folosite în clase extinse din aceasta.</a:t>
            </a:r>
          </a:p>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en-US" dirty="0" smtClean="0"/>
              <a:t> </a:t>
            </a:r>
            <a:r>
              <a:rPr lang="en-US" dirty="0" err="1" smtClean="0"/>
              <a:t>Sintaxa</a:t>
            </a:r>
            <a:r>
              <a:rPr lang="en-US" dirty="0" smtClean="0"/>
              <a:t> </a:t>
            </a:r>
            <a:r>
              <a:rPr lang="en-US" dirty="0" err="1" smtClean="0"/>
              <a:t>pentru</a:t>
            </a:r>
            <a:r>
              <a:rPr lang="en-US" dirty="0" smtClean="0"/>
              <a:t> mo</a:t>
            </a:r>
            <a:r>
              <a:rPr lang="ro-RO" dirty="0" smtClean="0"/>
              <a:t>ștenirea</a:t>
            </a:r>
            <a:r>
              <a:rPr lang="ro-RO" baseline="0" dirty="0" smtClean="0"/>
              <a:t> unei clase de bază este următoarea:</a:t>
            </a:r>
          </a:p>
          <a:p>
            <a:endParaRPr lang="ro-RO" dirty="0" smtClean="0">
              <a:latin typeface="Lucida Console" pitchFamily="49" charset="0"/>
            </a:endParaRPr>
          </a:p>
          <a:p>
            <a:r>
              <a:rPr lang="ro-RO" dirty="0" smtClean="0">
                <a:latin typeface="Lucida Console" pitchFamily="49" charset="0"/>
              </a:rPr>
              <a:t>class Human</a:t>
            </a:r>
          </a:p>
          <a:p>
            <a:r>
              <a:rPr lang="ro-RO" dirty="0" smtClean="0">
                <a:latin typeface="Lucida Console" pitchFamily="49" charset="0"/>
              </a:rPr>
              <a:t>{</a:t>
            </a:r>
            <a:endParaRPr lang="en-US" dirty="0" smtClean="0">
              <a:latin typeface="Lucida Console" pitchFamily="49" charset="0"/>
            </a:endParaRPr>
          </a:p>
          <a:p>
            <a:r>
              <a:rPr lang="en-US" dirty="0" smtClean="0">
                <a:latin typeface="Lucida Console" pitchFamily="49" charset="0"/>
              </a:rPr>
              <a:t>	public string name;</a:t>
            </a:r>
          </a:p>
          <a:p>
            <a:r>
              <a:rPr lang="en-US" dirty="0" smtClean="0">
                <a:latin typeface="Lucida Console" pitchFamily="49" charset="0"/>
              </a:rPr>
              <a:t>	public </a:t>
            </a:r>
            <a:r>
              <a:rPr lang="en-US" dirty="0" err="1" smtClean="0">
                <a:latin typeface="Lucida Console" pitchFamily="49" charset="0"/>
              </a:rPr>
              <a:t>int</a:t>
            </a:r>
            <a:r>
              <a:rPr lang="en-US" dirty="0" smtClean="0">
                <a:latin typeface="Lucida Console" pitchFamily="49" charset="0"/>
              </a:rPr>
              <a:t> age;</a:t>
            </a:r>
            <a:endParaRPr lang="ro-RO" dirty="0" smtClean="0">
              <a:latin typeface="Lucida Console" pitchFamily="49" charset="0"/>
            </a:endParaRPr>
          </a:p>
          <a:p>
            <a:r>
              <a:rPr lang="en-US" dirty="0" smtClean="0">
                <a:latin typeface="Lucida Console" pitchFamily="49" charset="0"/>
              </a:rPr>
              <a:t>}</a:t>
            </a:r>
          </a:p>
          <a:p>
            <a:endParaRPr lang="en-US" dirty="0" smtClean="0">
              <a:latin typeface="Lucida Console" pitchFamily="49" charset="0"/>
            </a:endParaRPr>
          </a:p>
          <a:p>
            <a:r>
              <a:rPr lang="en-US" dirty="0" smtClean="0">
                <a:latin typeface="Lucida Console" pitchFamily="49" charset="0"/>
              </a:rPr>
              <a:t>class</a:t>
            </a:r>
            <a:r>
              <a:rPr lang="ro-RO" dirty="0" smtClean="0">
                <a:latin typeface="Lucida Console" pitchFamily="49" charset="0"/>
              </a:rPr>
              <a:t> Student: Human</a:t>
            </a:r>
          </a:p>
          <a:p>
            <a:r>
              <a:rPr lang="en-US" dirty="0" smtClean="0">
                <a:latin typeface="Lucida Console" pitchFamily="49" charset="0"/>
              </a:rPr>
              <a:t>{</a:t>
            </a:r>
          </a:p>
          <a:p>
            <a:r>
              <a:rPr lang="en-US" dirty="0" smtClean="0">
                <a:latin typeface="Lucida Console" pitchFamily="49" charset="0"/>
              </a:rPr>
              <a:t>	public string </a:t>
            </a:r>
            <a:r>
              <a:rPr lang="en-US" dirty="0" err="1" smtClean="0">
                <a:latin typeface="Lucida Console" pitchFamily="49" charset="0"/>
              </a:rPr>
              <a:t>universityName</a:t>
            </a:r>
            <a:r>
              <a:rPr lang="en-US" dirty="0" smtClean="0">
                <a:latin typeface="Lucida Console" pitchFamily="49" charset="0"/>
              </a:rPr>
              <a:t>;</a:t>
            </a:r>
          </a:p>
          <a:p>
            <a:r>
              <a:rPr lang="en-US" dirty="0" smtClean="0">
                <a:latin typeface="Lucida Console" pitchFamily="49" charset="0"/>
              </a:rPr>
              <a:t>}</a:t>
            </a:r>
            <a:endParaRPr lang="ro-RO" dirty="0" smtClean="0">
              <a:latin typeface="Lucida Console" pitchFamily="49" charset="0"/>
            </a:endParaRPr>
          </a:p>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endParaRPr lang="ro-RO" dirty="0" smtClean="0"/>
          </a:p>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ro-RO" dirty="0" smtClean="0"/>
              <a:t> În exemplul de mai sus, clasa de bază este reprezentată</a:t>
            </a:r>
            <a:r>
              <a:rPr lang="ro-RO" baseline="0" dirty="0" smtClean="0"/>
              <a:t> de </a:t>
            </a:r>
            <a:r>
              <a:rPr lang="ro-RO" b="1" baseline="0" dirty="0" smtClean="0"/>
              <a:t>„Human”</a:t>
            </a:r>
            <a:r>
              <a:rPr lang="ro-RO" b="0" baseline="0" dirty="0" smtClean="0"/>
              <a:t>, pe când clasa derivată din aceasta se numește </a:t>
            </a:r>
            <a:r>
              <a:rPr lang="ro-RO" b="1" baseline="0" dirty="0" smtClean="0"/>
              <a:t>„Student”</a:t>
            </a:r>
            <a:r>
              <a:rPr lang="ro-RO" b="0" baseline="0" dirty="0" smtClean="0"/>
              <a:t>. Pentru a specifica faptul că o clasă este derivată dintr-o clasă de bază se folosește operatorul </a:t>
            </a:r>
            <a:r>
              <a:rPr lang="ro-RO" b="1" baseline="0" dirty="0" smtClean="0"/>
              <a:t>„:”</a:t>
            </a:r>
            <a:r>
              <a:rPr lang="ro-RO" b="0" baseline="0" dirty="0" smtClean="0"/>
              <a:t>, urmat de numele clasei de bază.</a:t>
            </a:r>
            <a:endParaRPr lang="ro-RO" b="1" dirty="0" smtClean="0"/>
          </a:p>
          <a:p>
            <a:pPr algn="just">
              <a:buFont typeface="Wingdings" pitchFamily="2" charset="2"/>
              <a:buChar char="Ø"/>
            </a:pPr>
            <a:endParaRPr lang="ro-RO" b="1"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3</a:t>
            </a:fld>
            <a:endParaRPr lang="en-US"/>
          </a:p>
        </p:txBody>
      </p:sp>
    </p:spTree>
    <p:extLst>
      <p:ext uri="{BB962C8B-B14F-4D97-AF65-F5344CB8AC3E}">
        <p14:creationId xmlns:p14="http://schemas.microsoft.com/office/powerpoint/2010/main" val="2895462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Atât clasele</a:t>
            </a:r>
            <a:r>
              <a:rPr lang="ro-RO" baseline="0" dirty="0" smtClean="0"/>
              <a:t> abstracte cât și interfețele există doar pentru a fi derivate (sau implementate). Totuși, o clasă poate extinde cel mult o clasă abstractă, această restricție neexistând pentru interfețe.</a:t>
            </a:r>
          </a:p>
          <a:p>
            <a:endParaRPr lang="ro-RO" baseline="0" dirty="0" smtClean="0"/>
          </a:p>
          <a:p>
            <a:r>
              <a:rPr lang="ro-RO" b="1" dirty="0" smtClean="0"/>
              <a:t>Asemănări</a:t>
            </a:r>
          </a:p>
          <a:p>
            <a:pPr lvl="1"/>
            <a:r>
              <a:rPr lang="ro-RO" dirty="0" smtClean="0"/>
              <a:t>Nu pot fi instanțiate</a:t>
            </a:r>
          </a:p>
          <a:p>
            <a:pPr lvl="1"/>
            <a:r>
              <a:rPr lang="ro-RO" dirty="0" smtClean="0"/>
              <a:t>Nu sunt sigilate (pot fi moștenite)</a:t>
            </a:r>
          </a:p>
          <a:p>
            <a:r>
              <a:rPr lang="ro-RO" b="1" dirty="0" smtClean="0"/>
              <a:t>Diferențe</a:t>
            </a:r>
          </a:p>
          <a:p>
            <a:pPr lvl="1"/>
            <a:r>
              <a:rPr lang="ro-RO" dirty="0" smtClean="0"/>
              <a:t>Interfețele nu conțin implementări; Clasele</a:t>
            </a:r>
            <a:r>
              <a:rPr lang="ro-RO" baseline="0" dirty="0" smtClean="0"/>
              <a:t> abstracte pot să conțină implementări</a:t>
            </a:r>
            <a:endParaRPr lang="ro-RO" dirty="0" smtClean="0"/>
          </a:p>
          <a:p>
            <a:pPr lvl="1"/>
            <a:r>
              <a:rPr lang="ro-RO" dirty="0" smtClean="0"/>
              <a:t>Interfețele nu pot declara membri care nu sunt publici; clasele</a:t>
            </a:r>
            <a:r>
              <a:rPr lang="ro-RO" baseline="0" dirty="0" smtClean="0"/>
              <a:t> abstracte pot să conțină membrii privați.</a:t>
            </a:r>
            <a:endParaRPr lang="ro-RO" dirty="0" smtClean="0"/>
          </a:p>
          <a:p>
            <a:pPr lvl="1"/>
            <a:r>
              <a:rPr lang="ro-RO" dirty="0" smtClean="0"/>
              <a:t>Interfețele nu pot extinde clase care nu sunt interfețe; clasele abstracte pot extinde clase concrete, alte clase abstracte sau interfețe.</a:t>
            </a:r>
            <a:endParaRPr lang="en-US" dirty="0" smtClean="0"/>
          </a:p>
          <a:p>
            <a:endParaRPr lang="en-US" b="1"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30</a:t>
            </a:fld>
            <a:endParaRPr lang="en-US"/>
          </a:p>
        </p:txBody>
      </p:sp>
    </p:spTree>
    <p:extLst>
      <p:ext uri="{BB962C8B-B14F-4D97-AF65-F5344CB8AC3E}">
        <p14:creationId xmlns:p14="http://schemas.microsoft.com/office/powerpoint/2010/main" val="953461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ro-RO" baseline="0" dirty="0" smtClean="0"/>
              <a:t>Metode abstracte se pot declara doar în clase abstracte</a:t>
            </a:r>
          </a:p>
          <a:p>
            <a:pPr marL="228600" indent="-228600">
              <a:buAutoNum type="arabicPeriod"/>
            </a:pPr>
            <a:r>
              <a:rPr lang="ro-RO" baseline="0" dirty="0" smtClean="0"/>
              <a:t>O metodă abstractă nu poate avea implementare</a:t>
            </a:r>
          </a:p>
          <a:p>
            <a:pPr marL="228600" indent="-228600">
              <a:buAutoNum type="arabicPeriod"/>
            </a:pPr>
            <a:r>
              <a:rPr lang="ro-RO" baseline="0" dirty="0" smtClean="0"/>
              <a:t>O clasă abstractă ce implementează o interfață va trebui fie să implementeze toți membrii interfeței, fie să definească metode abstracte pentru membrii ce nu au fost implementați. </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31</a:t>
            </a:fld>
            <a:endParaRPr lang="en-US"/>
          </a:p>
        </p:txBody>
      </p:sp>
    </p:spTree>
    <p:extLst>
      <p:ext uri="{BB962C8B-B14F-4D97-AF65-F5344CB8AC3E}">
        <p14:creationId xmlns:p14="http://schemas.microsoft.com/office/powerpoint/2010/main" val="16150323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gn="l">
              <a:buNone/>
            </a:pPr>
            <a:r>
              <a:rPr lang="ro-RO" dirty="0" smtClean="0"/>
              <a:t>Polimorfismul</a:t>
            </a:r>
            <a:r>
              <a:rPr lang="ro-RO" baseline="0" dirty="0" smtClean="0"/>
              <a:t> este capacitatea a cel puțin două clase derivate din aceeași clasă de bază să răspundă la același apel de metodă în felul lor unic.</a:t>
            </a:r>
          </a:p>
          <a:p>
            <a:pPr marL="228600" indent="-228600" algn="l">
              <a:buNone/>
            </a:pPr>
            <a:r>
              <a:rPr lang="ro-RO" baseline="0" dirty="0" smtClean="0"/>
              <a:t>Acest lucru simplifică codul clientului (cel care folosește arhitectura de clase creată de noi), deoarece acesta nu trebuie să se îngrijească de tipul pe care îl</a:t>
            </a:r>
          </a:p>
          <a:p>
            <a:pPr marL="228600" indent="-228600" algn="l">
              <a:buNone/>
            </a:pPr>
            <a:r>
              <a:rPr lang="ro-RO" baseline="0" dirty="0" smtClean="0"/>
              <a:t>referențiază cele două obiecte corespunzătoare claselor derivate atâta timp cât ambele răspund la aceeași comandă.</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32</a:t>
            </a:fld>
            <a:endParaRPr lang="en-US"/>
          </a:p>
        </p:txBody>
      </p:sp>
    </p:spTree>
    <p:extLst>
      <p:ext uri="{BB962C8B-B14F-4D97-AF65-F5344CB8AC3E}">
        <p14:creationId xmlns:p14="http://schemas.microsoft.com/office/powerpoint/2010/main" val="3589507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gn="l">
              <a:buNone/>
            </a:pPr>
            <a:r>
              <a:rPr lang="ro-RO" dirty="0" smtClean="0"/>
              <a:t>Să ne imaginăm că</a:t>
            </a:r>
            <a:r>
              <a:rPr lang="ro-RO" baseline="0" dirty="0" smtClean="0"/>
              <a:t> stăpânul a două animale de casă vrea să le dreseze pe acestea. Să luăm ca exemplu o pisică și un câine.</a:t>
            </a:r>
          </a:p>
          <a:p>
            <a:pPr marL="228600" indent="-228600" algn="l">
              <a:buNone/>
            </a:pPr>
            <a:r>
              <a:rPr lang="ro-RO" baseline="0" dirty="0" smtClean="0"/>
              <a:t>Stăpânul dorește ca la o comandă câinele să latre și pisica să miaune. Acesta are două variante: </a:t>
            </a:r>
          </a:p>
          <a:p>
            <a:pPr marL="685800" lvl="1" indent="-228600" algn="l">
              <a:buFont typeface="+mj-lt"/>
              <a:buAutoNum type="arabicPeriod"/>
            </a:pPr>
            <a:r>
              <a:rPr lang="ro-RO" baseline="0" dirty="0" smtClean="0"/>
              <a:t>Fără polimorfism: Dresează câinele să latre la comanda „LATRĂ!” și pisica să miaune la</a:t>
            </a:r>
            <a:r>
              <a:rPr lang="en-US" baseline="0" dirty="0" smtClean="0"/>
              <a:t> </a:t>
            </a:r>
            <a:r>
              <a:rPr lang="en-US" baseline="0" dirty="0" err="1" smtClean="0"/>
              <a:t>comanda</a:t>
            </a:r>
            <a:r>
              <a:rPr lang="en-US" baseline="0" dirty="0" smtClean="0"/>
              <a:t> </a:t>
            </a:r>
            <a:r>
              <a:rPr lang="ro-RO" baseline="0" dirty="0" smtClean="0"/>
              <a:t>„MIAUNĂ!”.</a:t>
            </a:r>
          </a:p>
          <a:p>
            <a:pPr marL="685800" lvl="1" indent="-228600" algn="l">
              <a:buFont typeface="+mj-lt"/>
              <a:buAutoNum type="arabicPeriod"/>
            </a:pPr>
            <a:r>
              <a:rPr lang="ro-RO" baseline="0" dirty="0" smtClean="0"/>
              <a:t>Cu polimorfism: Dresează ambele animale astfel încât la comanda „EXECUTĂ!” câinele să latre și pisica să miaune.	</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33</a:t>
            </a:fld>
            <a:endParaRPr lang="en-US"/>
          </a:p>
        </p:txBody>
      </p:sp>
    </p:spTree>
    <p:extLst>
      <p:ext uri="{BB962C8B-B14F-4D97-AF65-F5344CB8AC3E}">
        <p14:creationId xmlns:p14="http://schemas.microsoft.com/office/powerpoint/2010/main" val="2253987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28600" indent="-228600" algn="l">
              <a:buNone/>
            </a:pPr>
            <a:r>
              <a:rPr lang="ro-RO" dirty="0" smtClean="0"/>
              <a:t>Pentru</a:t>
            </a:r>
            <a:r>
              <a:rPr lang="ro-RO" baseline="0" dirty="0" smtClean="0"/>
              <a:t> a realiza ce ne-am propus în slide-ul trecut vom apela la 4 clase:	</a:t>
            </a:r>
          </a:p>
          <a:p>
            <a:pPr marL="685800" lvl="1" indent="-228600" algn="l">
              <a:buFont typeface="+mj-lt"/>
              <a:buAutoNum type="arabicPeriod"/>
            </a:pPr>
            <a:r>
              <a:rPr lang="ro-RO" b="1" baseline="0" dirty="0" smtClean="0"/>
              <a:t>Animal</a:t>
            </a:r>
            <a:r>
              <a:rPr lang="ro-RO" b="0" baseline="0" dirty="0" smtClean="0"/>
              <a:t> </a:t>
            </a:r>
          </a:p>
          <a:p>
            <a:pPr marL="685800" lvl="1" indent="-228600" algn="l">
              <a:buFont typeface="+mj-lt"/>
              <a:buAutoNum type="arabicPeriod" startAt="2"/>
            </a:pPr>
            <a:r>
              <a:rPr lang="ro-RO" b="1" baseline="0" dirty="0" smtClean="0"/>
              <a:t>Câine</a:t>
            </a:r>
          </a:p>
          <a:p>
            <a:pPr marL="685800" lvl="1" indent="-228600" algn="l">
              <a:buFont typeface="+mj-lt"/>
              <a:buAutoNum type="arabicPeriod" startAt="2"/>
            </a:pPr>
            <a:r>
              <a:rPr lang="ro-RO" b="1" baseline="0" dirty="0" smtClean="0"/>
              <a:t>Pisică</a:t>
            </a:r>
          </a:p>
          <a:p>
            <a:pPr marL="685800" lvl="1" indent="-228600" algn="l">
              <a:buFont typeface="+mj-lt"/>
              <a:buAutoNum type="arabicPeriod" startAt="2"/>
            </a:pPr>
            <a:r>
              <a:rPr lang="ro-RO" b="1" baseline="0" dirty="0" smtClean="0"/>
              <a:t>Superman </a:t>
            </a:r>
            <a:r>
              <a:rPr lang="ro-RO" b="0" baseline="0" dirty="0" smtClean="0"/>
              <a:t>(clasa în care se găsește metoda main și din care se pornește comanda)</a:t>
            </a:r>
          </a:p>
          <a:p>
            <a:pPr marL="228600" lvl="0" indent="-228600" algn="l">
              <a:buFont typeface="+mj-lt"/>
              <a:buNone/>
            </a:pPr>
            <a:endParaRPr lang="ro-RO" b="0" baseline="0" dirty="0" smtClean="0"/>
          </a:p>
          <a:p>
            <a:pPr marL="228600" lvl="0" indent="-228600" algn="l">
              <a:buFont typeface="+mj-lt"/>
              <a:buNone/>
            </a:pPr>
            <a:r>
              <a:rPr lang="ro-RO" baseline="0" dirty="0" smtClean="0"/>
              <a:t>class Animal</a:t>
            </a:r>
            <a:endParaRPr lang="en-US" baseline="0" dirty="0" smtClean="0"/>
          </a:p>
          <a:p>
            <a:pPr marL="228600" lvl="0" indent="-228600" algn="l">
              <a:buFont typeface="+mj-lt"/>
              <a:buNone/>
            </a:pPr>
            <a:r>
              <a:rPr lang="en-US" baseline="0" dirty="0" smtClean="0"/>
              <a:t>{</a:t>
            </a:r>
          </a:p>
          <a:p>
            <a:pPr marL="228600" lvl="0" indent="-228600" algn="l">
              <a:buFont typeface="+mj-lt"/>
              <a:buNone/>
            </a:pPr>
            <a:r>
              <a:rPr lang="en-US" baseline="0" dirty="0" smtClean="0"/>
              <a:t>	</a:t>
            </a:r>
            <a:r>
              <a:rPr lang="en-US" baseline="0" smtClean="0"/>
              <a:t>public virtual </a:t>
            </a:r>
            <a:r>
              <a:rPr lang="en-US" baseline="0" dirty="0" smtClean="0"/>
              <a:t>void </a:t>
            </a:r>
            <a:r>
              <a:rPr lang="en-US" baseline="0" dirty="0" err="1" smtClean="0"/>
              <a:t>execut</a:t>
            </a:r>
            <a:r>
              <a:rPr lang="ro-RO" baseline="0" dirty="0" smtClean="0"/>
              <a:t>ă</a:t>
            </a:r>
            <a:r>
              <a:rPr lang="en-US" baseline="0" dirty="0" smtClean="0"/>
              <a:t>()</a:t>
            </a:r>
          </a:p>
          <a:p>
            <a:pPr marL="228600" lvl="0" indent="-228600" algn="l">
              <a:buFont typeface="+mj-lt"/>
              <a:buNone/>
            </a:pPr>
            <a:r>
              <a:rPr lang="en-US" baseline="0" dirty="0" smtClean="0"/>
              <a:t>	{</a:t>
            </a:r>
          </a:p>
          <a:p>
            <a:pPr marL="228600" lvl="0" indent="-228600" algn="l">
              <a:buFont typeface="+mj-lt"/>
              <a:buNone/>
            </a:pPr>
            <a:r>
              <a:rPr lang="en-US" baseline="0" dirty="0" smtClean="0"/>
              <a:t>		</a:t>
            </a:r>
            <a:r>
              <a:rPr lang="en-US" baseline="0" dirty="0" err="1" smtClean="0"/>
              <a:t>Console.WriteLine</a:t>
            </a:r>
            <a:r>
              <a:rPr lang="en-US" baseline="0" dirty="0" smtClean="0"/>
              <a:t>(“</a:t>
            </a:r>
            <a:r>
              <a:rPr lang="en-US" baseline="0" dirty="0" err="1" smtClean="0"/>
              <a:t>Fluier</a:t>
            </a:r>
            <a:r>
              <a:rPr lang="ro-RO" baseline="0" dirty="0" smtClean="0"/>
              <a:t>ă</a:t>
            </a:r>
            <a:r>
              <a:rPr lang="en-US" baseline="0" dirty="0" smtClean="0"/>
              <a:t>”);</a:t>
            </a:r>
          </a:p>
          <a:p>
            <a:pPr marL="228600" lvl="0" indent="-228600" algn="l">
              <a:buFont typeface="+mj-lt"/>
              <a:buNone/>
            </a:pPr>
            <a:r>
              <a:rPr lang="en-US" baseline="0" dirty="0" smtClean="0"/>
              <a:t>	}</a:t>
            </a:r>
          </a:p>
          <a:p>
            <a:pPr marL="228600" lvl="0" indent="-228600" algn="l">
              <a:buFont typeface="+mj-lt"/>
              <a:buNone/>
            </a:pPr>
            <a:r>
              <a:rPr lang="en-US" baseline="0" dirty="0" smtClean="0"/>
              <a:t>}</a:t>
            </a:r>
            <a:endParaRPr lang="ro-RO" baseline="0" dirty="0" smtClean="0"/>
          </a:p>
          <a:p>
            <a:pPr marL="228600" lvl="0" indent="-228600" algn="l">
              <a:buFont typeface="+mj-lt"/>
              <a:buNone/>
            </a:pPr>
            <a:endParaRPr lang="ro-RO" baseline="0" dirty="0" smtClean="0"/>
          </a:p>
          <a:p>
            <a:pPr marL="228600" lvl="0" indent="-228600" algn="l">
              <a:buFont typeface="+mj-lt"/>
              <a:buNone/>
            </a:pPr>
            <a:endParaRPr lang="ro-RO" baseline="0" dirty="0" smtClean="0"/>
          </a:p>
          <a:p>
            <a:pPr marL="228600" lvl="0" indent="-228600" algn="l">
              <a:buFont typeface="+mj-lt"/>
              <a:buNone/>
            </a:pPr>
            <a:r>
              <a:rPr lang="ro-RO" baseline="0" dirty="0" smtClean="0"/>
              <a:t>class Câine : Animal</a:t>
            </a:r>
          </a:p>
          <a:p>
            <a:pPr marL="228600" lvl="0" indent="-228600" algn="l">
              <a:buFont typeface="+mj-lt"/>
              <a:buNone/>
            </a:pPr>
            <a:r>
              <a:rPr lang="en-US" baseline="0" dirty="0" smtClean="0"/>
              <a:t>{</a:t>
            </a:r>
          </a:p>
          <a:p>
            <a:pPr marL="228600" lvl="0" indent="-228600" algn="l">
              <a:buFont typeface="+mj-lt"/>
              <a:buNone/>
            </a:pPr>
            <a:r>
              <a:rPr lang="en-US" baseline="0" dirty="0" smtClean="0"/>
              <a:t>	public </a:t>
            </a:r>
            <a:r>
              <a:rPr lang="en-US" b="1" baseline="0" dirty="0" smtClean="0"/>
              <a:t>override </a:t>
            </a:r>
            <a:r>
              <a:rPr lang="en-US" b="0" baseline="0" dirty="0" smtClean="0"/>
              <a:t>void </a:t>
            </a:r>
            <a:r>
              <a:rPr lang="en-US" b="0" baseline="0" dirty="0" err="1" smtClean="0"/>
              <a:t>execut</a:t>
            </a:r>
            <a:r>
              <a:rPr lang="ro-RO" b="0" baseline="0" dirty="0" smtClean="0"/>
              <a:t>ă</a:t>
            </a:r>
            <a:r>
              <a:rPr lang="en-US" b="0" baseline="0" dirty="0" smtClean="0"/>
              <a:t>()</a:t>
            </a:r>
          </a:p>
          <a:p>
            <a:pPr marL="228600" lvl="0" indent="-228600" algn="l">
              <a:buFont typeface="+mj-lt"/>
              <a:buNone/>
            </a:pPr>
            <a:r>
              <a:rPr lang="en-US" b="0" baseline="0" dirty="0" smtClean="0"/>
              <a:t>	{</a:t>
            </a:r>
          </a:p>
          <a:p>
            <a:pPr marL="228600" lvl="0" indent="-228600" algn="l">
              <a:buFont typeface="+mj-lt"/>
              <a:buNone/>
            </a:pPr>
            <a:r>
              <a:rPr lang="en-US" b="0" baseline="0" dirty="0" smtClean="0"/>
              <a:t>		</a:t>
            </a:r>
            <a:r>
              <a:rPr lang="en-US" b="0" baseline="0" dirty="0" err="1" smtClean="0"/>
              <a:t>Console.WriteLine</a:t>
            </a:r>
            <a:r>
              <a:rPr lang="en-US" b="0" baseline="0" dirty="0" smtClean="0"/>
              <a:t>(“HAM”);</a:t>
            </a:r>
          </a:p>
          <a:p>
            <a:pPr marL="228600" lvl="0" indent="-228600" algn="l">
              <a:buFont typeface="+mj-lt"/>
              <a:buNone/>
            </a:pPr>
            <a:r>
              <a:rPr lang="en-US" b="0" baseline="0" dirty="0" smtClean="0"/>
              <a:t>	}</a:t>
            </a:r>
            <a:endParaRPr lang="en-US" baseline="0" dirty="0" smtClean="0"/>
          </a:p>
          <a:p>
            <a:pPr marL="228600" lvl="0" indent="-228600" algn="l">
              <a:buFont typeface="+mj-lt"/>
              <a:buNone/>
            </a:pPr>
            <a:endParaRPr lang="en-US" baseline="0" dirty="0" smtClean="0"/>
          </a:p>
          <a:p>
            <a:pPr marL="228600" lvl="0" indent="-228600" algn="l">
              <a:buFont typeface="+mj-lt"/>
              <a:buNone/>
            </a:pPr>
            <a:r>
              <a:rPr lang="en-US" baseline="0" dirty="0" smtClean="0"/>
              <a:t>}</a:t>
            </a:r>
          </a:p>
          <a:p>
            <a:pPr marL="228600" lvl="0" indent="-228600" algn="l">
              <a:buFont typeface="+mj-lt"/>
              <a:buNone/>
            </a:pPr>
            <a:endParaRPr lang="en-US" baseline="0" dirty="0" smtClean="0"/>
          </a:p>
          <a:p>
            <a:pPr marL="228600" lvl="0" indent="-228600" algn="l">
              <a:buFont typeface="+mj-lt"/>
              <a:buNone/>
            </a:pPr>
            <a:r>
              <a:rPr lang="ro-RO" baseline="0" dirty="0" smtClean="0"/>
              <a:t>class </a:t>
            </a:r>
            <a:r>
              <a:rPr lang="en-US" baseline="0" dirty="0" err="1" smtClean="0"/>
              <a:t>Pisic</a:t>
            </a:r>
            <a:r>
              <a:rPr lang="ro-RO" baseline="0" dirty="0" smtClean="0"/>
              <a:t>ă : Animal</a:t>
            </a:r>
          </a:p>
          <a:p>
            <a:pPr marL="228600" lvl="0" indent="-228600" algn="l">
              <a:buFont typeface="+mj-lt"/>
              <a:buNone/>
            </a:pPr>
            <a:r>
              <a:rPr lang="en-US" baseline="0" dirty="0" smtClean="0"/>
              <a:t>{</a:t>
            </a:r>
          </a:p>
          <a:p>
            <a:pPr marL="228600" lvl="0" indent="-228600" algn="l">
              <a:buFont typeface="+mj-lt"/>
              <a:buNone/>
            </a:pPr>
            <a:r>
              <a:rPr lang="en-US" baseline="0" dirty="0" smtClean="0"/>
              <a:t>	public </a:t>
            </a:r>
            <a:r>
              <a:rPr lang="en-US" b="1" baseline="0" dirty="0" smtClean="0"/>
              <a:t>override </a:t>
            </a:r>
            <a:r>
              <a:rPr lang="en-US" b="0" baseline="0" dirty="0" smtClean="0"/>
              <a:t>void </a:t>
            </a:r>
            <a:r>
              <a:rPr lang="en-US" b="0" baseline="0" dirty="0" err="1" smtClean="0"/>
              <a:t>execut</a:t>
            </a:r>
            <a:r>
              <a:rPr lang="ro-RO" b="0" baseline="0" dirty="0" smtClean="0"/>
              <a:t>ă</a:t>
            </a:r>
            <a:r>
              <a:rPr lang="en-US" b="0" baseline="0" dirty="0" smtClean="0"/>
              <a:t>()</a:t>
            </a:r>
          </a:p>
          <a:p>
            <a:pPr marL="228600" lvl="0" indent="-228600" algn="l">
              <a:buFont typeface="+mj-lt"/>
              <a:buNone/>
            </a:pPr>
            <a:r>
              <a:rPr lang="en-US" b="0" baseline="0" dirty="0" smtClean="0"/>
              <a:t>	{</a:t>
            </a:r>
          </a:p>
          <a:p>
            <a:pPr marL="228600" lvl="0" indent="-228600" algn="l">
              <a:buFont typeface="+mj-lt"/>
              <a:buNone/>
            </a:pPr>
            <a:r>
              <a:rPr lang="en-US" b="0" baseline="0" dirty="0" smtClean="0"/>
              <a:t>		</a:t>
            </a:r>
            <a:r>
              <a:rPr lang="en-US" b="0" baseline="0" dirty="0" err="1" smtClean="0"/>
              <a:t>Console.WriteLine</a:t>
            </a:r>
            <a:r>
              <a:rPr lang="en-US" b="0" baseline="0" dirty="0" smtClean="0"/>
              <a:t>(“</a:t>
            </a:r>
            <a:r>
              <a:rPr lang="ro-RO" b="0" baseline="0" dirty="0" smtClean="0"/>
              <a:t>MIAU</a:t>
            </a:r>
            <a:r>
              <a:rPr lang="en-US" b="0" baseline="0" dirty="0" smtClean="0"/>
              <a:t>”);</a:t>
            </a:r>
          </a:p>
          <a:p>
            <a:pPr marL="228600" lvl="0" indent="-228600" algn="l">
              <a:buFont typeface="+mj-lt"/>
              <a:buNone/>
            </a:pPr>
            <a:r>
              <a:rPr lang="en-US" b="0" baseline="0" dirty="0" smtClean="0"/>
              <a:t>	}</a:t>
            </a:r>
            <a:endParaRPr lang="en-US" baseline="0" dirty="0" smtClean="0"/>
          </a:p>
          <a:p>
            <a:pPr marL="228600" lvl="0" indent="-228600" algn="l">
              <a:buFont typeface="+mj-lt"/>
              <a:buNone/>
            </a:pPr>
            <a:endParaRPr lang="en-US" baseline="0" dirty="0" smtClean="0"/>
          </a:p>
          <a:p>
            <a:pPr marL="228600" lvl="0" indent="-228600" algn="l">
              <a:buFont typeface="+mj-lt"/>
              <a:buNone/>
            </a:pPr>
            <a:r>
              <a:rPr lang="en-US" baseline="0" dirty="0" smtClean="0"/>
              <a:t>}</a:t>
            </a:r>
            <a:endParaRPr lang="ro-RO" baseline="0" dirty="0" smtClean="0"/>
          </a:p>
          <a:p>
            <a:pPr marL="228600" lvl="0" indent="-228600" algn="l">
              <a:buFont typeface="+mj-lt"/>
              <a:buNone/>
            </a:pPr>
            <a:endParaRPr lang="ro-RO"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34</a:t>
            </a:fld>
            <a:endParaRPr lang="en-US"/>
          </a:p>
        </p:txBody>
      </p:sp>
    </p:spTree>
    <p:extLst>
      <p:ext uri="{BB962C8B-B14F-4D97-AF65-F5344CB8AC3E}">
        <p14:creationId xmlns:p14="http://schemas.microsoft.com/office/powerpoint/2010/main" val="679105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28600" lvl="0" indent="-228600" algn="l">
              <a:buFont typeface="+mj-lt"/>
              <a:buNone/>
            </a:pPr>
            <a:r>
              <a:rPr lang="ro-RO" baseline="0" dirty="0" smtClean="0"/>
              <a:t>class Superman</a:t>
            </a:r>
          </a:p>
          <a:p>
            <a:pPr marL="228600" lvl="0" indent="-228600" algn="l">
              <a:buFont typeface="+mj-lt"/>
              <a:buNone/>
            </a:pPr>
            <a:r>
              <a:rPr lang="en-US" baseline="0" dirty="0" smtClean="0"/>
              <a:t>{</a:t>
            </a:r>
          </a:p>
          <a:p>
            <a:pPr lvl="0"/>
            <a:r>
              <a:rPr lang="en-US" sz="1200" kern="1200" baseline="0" dirty="0" smtClean="0">
                <a:solidFill>
                  <a:schemeClr val="tx1"/>
                </a:solidFill>
                <a:latin typeface="+mn-lt"/>
                <a:ea typeface="+mn-ea"/>
                <a:cs typeface="+mn-cs"/>
              </a:rPr>
              <a:t>      </a:t>
            </a:r>
            <a:r>
              <a:rPr lang="ro-RO" sz="1200" kern="1200" baseline="0" dirty="0" smtClean="0">
                <a:solidFill>
                  <a:schemeClr val="tx1"/>
                </a:solidFill>
                <a:latin typeface="+mn-lt"/>
                <a:ea typeface="+mn-ea"/>
                <a:cs typeface="+mn-cs"/>
              </a:rPr>
              <a:t>static void Main(string[] args)</a:t>
            </a:r>
          </a:p>
          <a:p>
            <a:r>
              <a:rPr lang="en-US" sz="1200" kern="1200" baseline="0" dirty="0" smtClean="0">
                <a:solidFill>
                  <a:schemeClr val="tx1"/>
                </a:solidFill>
                <a:latin typeface="+mn-lt"/>
                <a:ea typeface="+mn-ea"/>
                <a:cs typeface="+mn-cs"/>
              </a:rPr>
              <a:t>     </a:t>
            </a:r>
            <a:r>
              <a:rPr lang="ro-RO" sz="1200" kern="1200" baseline="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smtClean="0">
                <a:solidFill>
                  <a:srgbClr val="92D050"/>
                </a:solidFill>
                <a:latin typeface="+mn-lt"/>
                <a:ea typeface="+mn-ea"/>
                <a:cs typeface="+mn-cs"/>
              </a:rPr>
              <a:t>// </a:t>
            </a:r>
            <a:r>
              <a:rPr lang="en-US" sz="1200" kern="1200" baseline="0" dirty="0" err="1" smtClean="0">
                <a:solidFill>
                  <a:srgbClr val="92D050"/>
                </a:solidFill>
                <a:latin typeface="+mn-lt"/>
                <a:ea typeface="+mn-ea"/>
                <a:cs typeface="+mn-cs"/>
              </a:rPr>
              <a:t>construim</a:t>
            </a:r>
            <a:r>
              <a:rPr lang="en-US" sz="1200" kern="1200" baseline="0" dirty="0" smtClean="0">
                <a:solidFill>
                  <a:srgbClr val="92D050"/>
                </a:solidFill>
                <a:latin typeface="+mn-lt"/>
                <a:ea typeface="+mn-ea"/>
                <a:cs typeface="+mn-cs"/>
              </a:rPr>
              <a:t> o list</a:t>
            </a:r>
            <a:r>
              <a:rPr lang="ro-RO" sz="1200" kern="1200" baseline="0" dirty="0" smtClean="0">
                <a:solidFill>
                  <a:srgbClr val="92D050"/>
                </a:solidFill>
                <a:latin typeface="+mn-lt"/>
                <a:ea typeface="+mn-ea"/>
                <a:cs typeface="+mn-cs"/>
              </a:rPr>
              <a:t>ă cu animalele pe care le deține Superman</a:t>
            </a:r>
          </a:p>
          <a:p>
            <a:r>
              <a:rPr lang="ro-RO" sz="1200" kern="1200" baseline="0" dirty="0" smtClean="0">
                <a:solidFill>
                  <a:srgbClr val="92D050"/>
                </a:solidFill>
                <a:latin typeface="+mn-lt"/>
                <a:ea typeface="+mn-ea"/>
                <a:cs typeface="+mn-cs"/>
              </a:rPr>
              <a:t>	// lista este o colecție predefinită și se comportă ca un vector de obiecte Animal (în acest exemplu)</a:t>
            </a:r>
            <a:endParaRPr lang="en-US" sz="1200" kern="1200" baseline="0" dirty="0" smtClean="0">
              <a:solidFill>
                <a:srgbClr val="92D050"/>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List&lt;Animal&gt; </a:t>
            </a:r>
            <a:r>
              <a:rPr lang="en-US" sz="1200" b="1" kern="1200" baseline="0" dirty="0" err="1" smtClean="0">
                <a:solidFill>
                  <a:schemeClr val="tx1"/>
                </a:solidFill>
                <a:latin typeface="+mn-lt"/>
                <a:ea typeface="+mn-ea"/>
                <a:cs typeface="+mn-cs"/>
              </a:rPr>
              <a:t>myPets</a:t>
            </a:r>
            <a:r>
              <a:rPr lang="en-US" sz="1200" b="1" kern="1200" baseline="0" dirty="0" smtClean="0">
                <a:solidFill>
                  <a:schemeClr val="tx1"/>
                </a:solidFill>
                <a:latin typeface="+mn-lt"/>
                <a:ea typeface="+mn-ea"/>
                <a:cs typeface="+mn-cs"/>
              </a:rPr>
              <a:t> = new List&lt;Animal&gt;();</a:t>
            </a:r>
            <a:endParaRPr lang="ro-RO" sz="1200" b="1" kern="1200" baseline="0" dirty="0" smtClean="0">
              <a:solidFill>
                <a:schemeClr val="tx1"/>
              </a:solidFill>
              <a:latin typeface="+mn-lt"/>
              <a:ea typeface="+mn-ea"/>
              <a:cs typeface="+mn-cs"/>
            </a:endParaRPr>
          </a:p>
          <a:p>
            <a:endParaRPr lang="ro-RO" sz="1200" kern="1200" baseline="0" dirty="0" smtClean="0">
              <a:solidFill>
                <a:schemeClr val="tx1"/>
              </a:solidFill>
              <a:latin typeface="+mn-lt"/>
              <a:ea typeface="+mn-ea"/>
              <a:cs typeface="+mn-cs"/>
            </a:endParaRPr>
          </a:p>
          <a:p>
            <a:r>
              <a:rPr lang="ro-RO" sz="1200" kern="1200" baseline="0" dirty="0" smtClean="0">
                <a:solidFill>
                  <a:schemeClr val="tx1"/>
                </a:solidFill>
                <a:latin typeface="+mn-lt"/>
                <a:ea typeface="+mn-ea"/>
                <a:cs typeface="+mn-cs"/>
              </a:rPr>
              <a:t>	// construim obiectele ce definesc cele două animale ale lui Superman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ro-RO" sz="1200" b="1" kern="1200" baseline="0" dirty="0" smtClean="0">
                <a:solidFill>
                  <a:schemeClr val="tx1"/>
                </a:solidFill>
                <a:latin typeface="+mn-lt"/>
                <a:ea typeface="+mn-ea"/>
                <a:cs typeface="+mn-cs"/>
              </a:rPr>
              <a:t>Câine rex = new Câine()</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Pisic</a:t>
            </a:r>
            <a:r>
              <a:rPr lang="ro-RO" sz="1200" b="1" kern="1200" baseline="0" dirty="0" smtClean="0">
                <a:solidFill>
                  <a:schemeClr val="tx1"/>
                </a:solidFill>
                <a:latin typeface="+mn-lt"/>
                <a:ea typeface="+mn-ea"/>
                <a:cs typeface="+mn-cs"/>
              </a:rPr>
              <a:t>ă kitty = new Pisică</a:t>
            </a:r>
            <a:r>
              <a:rPr lang="en-US" sz="1200" b="1" kern="1200" baseline="0" dirty="0" smtClean="0">
                <a:solidFill>
                  <a:schemeClr val="tx1"/>
                </a:solidFill>
                <a:latin typeface="+mn-lt"/>
                <a:ea typeface="+mn-ea"/>
                <a:cs typeface="+mn-cs"/>
              </a:rPr>
              <a:t>();</a:t>
            </a:r>
            <a:endParaRPr lang="ro-RO" sz="1200" b="1" kern="1200" baseline="0" dirty="0" smtClean="0">
              <a:solidFill>
                <a:schemeClr val="tx1"/>
              </a:solidFill>
              <a:latin typeface="+mn-lt"/>
              <a:ea typeface="+mn-ea"/>
              <a:cs typeface="+mn-cs"/>
            </a:endParaRPr>
          </a:p>
          <a:p>
            <a:endParaRPr lang="ro-RO" sz="1200" b="1"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	</a:t>
            </a:r>
            <a:r>
              <a:rPr lang="ro-RO" sz="1200" b="0" kern="1200" baseline="0" dirty="0" smtClean="0">
                <a:solidFill>
                  <a:schemeClr val="tx1"/>
                </a:solidFill>
                <a:latin typeface="+mn-lt"/>
                <a:ea typeface="+mn-ea"/>
                <a:cs typeface="+mn-cs"/>
              </a:rPr>
              <a:t>// le adăugăm în listă</a:t>
            </a:r>
          </a:p>
          <a:p>
            <a:r>
              <a:rPr lang="ro-RO" sz="1200" b="0" kern="1200" baseline="0" dirty="0" smtClean="0">
                <a:solidFill>
                  <a:schemeClr val="tx1"/>
                </a:solidFill>
                <a:latin typeface="+mn-lt"/>
                <a:ea typeface="+mn-ea"/>
                <a:cs typeface="+mn-cs"/>
              </a:rPr>
              <a:t>	</a:t>
            </a:r>
            <a:r>
              <a:rPr lang="ro-RO" sz="1200" b="1" kern="1200" baseline="0" dirty="0" smtClean="0">
                <a:solidFill>
                  <a:schemeClr val="tx1"/>
                </a:solidFill>
                <a:latin typeface="+mn-lt"/>
                <a:ea typeface="+mn-ea"/>
                <a:cs typeface="+mn-cs"/>
              </a:rPr>
              <a:t>myPets.Add(</a:t>
            </a:r>
            <a:r>
              <a:rPr lang="en-US" sz="1200" b="1" kern="1200" baseline="0" dirty="0" err="1" smtClean="0">
                <a:solidFill>
                  <a:schemeClr val="tx1"/>
                </a:solidFill>
                <a:latin typeface="+mn-lt"/>
                <a:ea typeface="+mn-ea"/>
                <a:cs typeface="+mn-cs"/>
              </a:rPr>
              <a:t>rex</a:t>
            </a:r>
            <a:r>
              <a:rPr lang="ro-RO" sz="1200" b="1" kern="1200" baseline="0" dirty="0" smtClean="0">
                <a:solidFill>
                  <a:schemeClr val="tx1"/>
                </a:solidFill>
                <a:latin typeface="+mn-lt"/>
                <a:ea typeface="+mn-ea"/>
                <a:cs typeface="+mn-cs"/>
              </a:rPr>
              <a: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myPets.Add</a:t>
            </a:r>
            <a:r>
              <a:rPr lang="en-US" sz="1200" b="1" kern="1200" baseline="0" dirty="0" smtClean="0">
                <a:solidFill>
                  <a:schemeClr val="tx1"/>
                </a:solidFill>
                <a:latin typeface="+mn-lt"/>
                <a:ea typeface="+mn-ea"/>
                <a:cs typeface="+mn-cs"/>
              </a:rPr>
              <a:t>(kitty);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parcurgem</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lista</a:t>
            </a:r>
            <a:r>
              <a:rPr lang="en-US" sz="1200" b="0" kern="1200" baseline="0" dirty="0" smtClean="0">
                <a:solidFill>
                  <a:schemeClr val="tx1"/>
                </a:solidFill>
                <a:latin typeface="+mn-lt"/>
                <a:ea typeface="+mn-ea"/>
                <a:cs typeface="+mn-cs"/>
              </a:rPr>
              <a:t> </a:t>
            </a:r>
            <a:r>
              <a:rPr lang="ro-RO" sz="1200" b="0" kern="1200" baseline="0" dirty="0" smtClean="0">
                <a:solidFill>
                  <a:schemeClr val="tx1"/>
                </a:solidFill>
                <a:latin typeface="+mn-lt"/>
                <a:ea typeface="+mn-ea"/>
                <a:cs typeface="+mn-cs"/>
              </a:rPr>
              <a:t>și executăm comanda</a:t>
            </a:r>
          </a:p>
          <a:p>
            <a:r>
              <a:rPr lang="ro-RO" sz="1200" b="0" kern="1200" baseline="0" dirty="0" smtClean="0">
                <a:solidFill>
                  <a:schemeClr val="tx1"/>
                </a:solidFill>
                <a:latin typeface="+mn-lt"/>
                <a:ea typeface="+mn-ea"/>
                <a:cs typeface="+mn-cs"/>
              </a:rPr>
              <a:t>	</a:t>
            </a:r>
            <a:r>
              <a:rPr lang="ro-RO" sz="1200" b="1" kern="1200" baseline="0" dirty="0" smtClean="0">
                <a:solidFill>
                  <a:schemeClr val="tx1"/>
                </a:solidFill>
                <a:latin typeface="+mn-lt"/>
                <a:ea typeface="+mn-ea"/>
                <a:cs typeface="+mn-cs"/>
              </a:rPr>
              <a:t>foreach(Animal pet in myPets)</a:t>
            </a:r>
          </a:p>
          <a:p>
            <a:r>
              <a:rPr lang="ro-RO" sz="1200" b="1"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 se </a:t>
            </a:r>
            <a:r>
              <a:rPr lang="en-US" sz="1200" b="0" kern="1200" baseline="0" dirty="0" err="1" smtClean="0">
                <a:solidFill>
                  <a:schemeClr val="tx1"/>
                </a:solidFill>
                <a:latin typeface="+mn-lt"/>
                <a:ea typeface="+mn-ea"/>
                <a:cs typeface="+mn-cs"/>
              </a:rPr>
              <a:t>vor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afi</a:t>
            </a:r>
            <a:r>
              <a:rPr lang="ro-RO" sz="1200" b="0" kern="1200" baseline="0" dirty="0" smtClean="0">
                <a:solidFill>
                  <a:schemeClr val="tx1"/>
                </a:solidFill>
                <a:latin typeface="+mn-lt"/>
                <a:ea typeface="+mn-ea"/>
                <a:cs typeface="+mn-cs"/>
              </a:rPr>
              <a:t>șa, pe rând, mesajele ”HAM” și respectiv ”MIAU”</a:t>
            </a:r>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pet.execut</a:t>
            </a:r>
            <a:r>
              <a:rPr lang="ro-RO" sz="1200" b="1" kern="1200" baseline="0" dirty="0" smtClean="0">
                <a:solidFill>
                  <a:schemeClr val="tx1"/>
                </a:solidFill>
                <a:latin typeface="+mn-lt"/>
                <a:ea typeface="+mn-ea"/>
                <a:cs typeface="+mn-cs"/>
              </a:rPr>
              <a:t>ă</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	}</a:t>
            </a:r>
            <a:endParaRPr lang="ro-RO"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ro-RO" sz="1200" kern="1200" baseline="0" dirty="0" smtClean="0">
                <a:solidFill>
                  <a:schemeClr val="tx1"/>
                </a:solidFill>
                <a:latin typeface="+mn-lt"/>
                <a:ea typeface="+mn-ea"/>
                <a:cs typeface="+mn-cs"/>
              </a:rPr>
              <a:t>}</a:t>
            </a:r>
            <a:endParaRPr lang="en-US" baseline="0" dirty="0" smtClean="0"/>
          </a:p>
          <a:p>
            <a:pPr marL="228600" lvl="0" indent="-228600" algn="l">
              <a:buFont typeface="+mj-lt"/>
              <a:buNone/>
            </a:pPr>
            <a:r>
              <a:rPr lang="en-US" baseline="0" dirty="0" smtClean="0"/>
              <a:t>}</a:t>
            </a:r>
            <a:endParaRPr lang="ro-RO" baseline="0" dirty="0" smtClean="0"/>
          </a:p>
          <a:p>
            <a:pPr marL="228600" lvl="0" indent="-228600" algn="l">
              <a:buFont typeface="+mj-lt"/>
              <a:buNone/>
            </a:pPr>
            <a:endParaRPr lang="ro-RO" baseline="0" dirty="0" smtClean="0"/>
          </a:p>
          <a:p>
            <a:pPr marL="228600" lvl="0" indent="-228600" algn="l">
              <a:buFont typeface="+mj-lt"/>
              <a:buNone/>
            </a:pPr>
            <a:r>
              <a:rPr lang="ro-RO" baseline="0" dirty="0" smtClean="0"/>
              <a:t>Acest lucru se întâmplă deoarece:</a:t>
            </a:r>
          </a:p>
          <a:p>
            <a:pPr marL="685800" lvl="1" indent="-228600" algn="l">
              <a:buFont typeface="Arial" pitchFamily="34" charset="0"/>
              <a:buChar char="•"/>
            </a:pPr>
            <a:r>
              <a:rPr lang="ro-RO" baseline="0" dirty="0" smtClean="0"/>
              <a:t>chiar dacă „rex” și „kitty” sunt instanțe ale claselor Câine și respectiv Pisică, ele derivă din Animal, prin urmare pot fi adăugate în lista de animale, fără vreo eroare de compilare sau rulare</a:t>
            </a:r>
          </a:p>
          <a:p>
            <a:pPr marL="685800" lvl="1" indent="-228600" algn="l">
              <a:buFont typeface="Arial" pitchFamily="34" charset="0"/>
              <a:buChar char="•"/>
            </a:pPr>
            <a:r>
              <a:rPr lang="ro-RO" baseline="0" dirty="0" smtClean="0"/>
              <a:t> la parcurgerea listei cu animale și la executarea metodei, va conta tipul instanței animalului (Câine și respectiv Pisică), de aceea nu se afișează de două ori „Fluieră”, ci „HAM” și „MIAU”.</a:t>
            </a:r>
            <a:endParaRPr lang="en-US" baseline="0" dirty="0" smtClean="0"/>
          </a:p>
          <a:p>
            <a:pPr marL="228600" lvl="0" indent="-228600" algn="l">
              <a:buFont typeface="+mj-lt"/>
              <a:buNone/>
            </a:pPr>
            <a:endParaRPr lang="en-US"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35</a:t>
            </a:fld>
            <a:endParaRPr lang="en-US"/>
          </a:p>
        </p:txBody>
      </p:sp>
    </p:spTree>
    <p:extLst>
      <p:ext uri="{BB962C8B-B14F-4D97-AF65-F5344CB8AC3E}">
        <p14:creationId xmlns:p14="http://schemas.microsoft.com/office/powerpoint/2010/main" val="3252695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ro-RO" b="1" dirty="0" smtClean="0"/>
              <a:t>Soluția</a:t>
            </a:r>
            <a:r>
              <a:rPr lang="ro-RO" b="0" dirty="0" smtClean="0"/>
              <a:t>:</a:t>
            </a:r>
            <a:r>
              <a:rPr lang="ro-RO" b="0" baseline="0" dirty="0" smtClean="0"/>
              <a:t> Se va afișa DDBB la consolă</a:t>
            </a:r>
          </a:p>
          <a:p>
            <a:endParaRPr lang="ro-RO" b="0" baseline="0" dirty="0" smtClean="0"/>
          </a:p>
          <a:p>
            <a:r>
              <a:rPr lang="ro-RO" b="1" baseline="0" dirty="0" smtClean="0"/>
              <a:t>Logica programului</a:t>
            </a:r>
            <a:endParaRPr lang="ro-RO" b="0" baseline="0" dirty="0" smtClean="0"/>
          </a:p>
          <a:p>
            <a:r>
              <a:rPr lang="ro-RO" b="0" baseline="0" dirty="0" smtClean="0"/>
              <a:t>În program, se crează un singur obiect. Acesta este un obiect de tipul </a:t>
            </a:r>
            <a:r>
              <a:rPr lang="ro-RO" b="1" baseline="0" dirty="0" smtClean="0"/>
              <a:t>D </a:t>
            </a:r>
            <a:r>
              <a:rPr lang="ro-RO" b="0" baseline="0" dirty="0" smtClean="0"/>
              <a:t>creat cu următoarea declarație:</a:t>
            </a:r>
          </a:p>
          <a:p>
            <a:endParaRPr lang="ro-RO" b="0" baseline="0" dirty="0" smtClean="0"/>
          </a:p>
          <a:p>
            <a:r>
              <a:rPr lang="ro-RO" b="0" baseline="0" dirty="0" smtClean="0"/>
              <a:t>D d = new D();</a:t>
            </a:r>
          </a:p>
          <a:p>
            <a:endParaRPr lang="ro-RO" b="0" baseline="0" dirty="0" smtClean="0"/>
          </a:p>
          <a:p>
            <a:r>
              <a:rPr lang="ro-RO" b="0" baseline="0" dirty="0" smtClean="0"/>
              <a:t>Restul declarațiilor din Main declară variabile de tipuri diferite, toate având însă referință către același unic obiect:</a:t>
            </a:r>
          </a:p>
          <a:p>
            <a:endParaRPr lang="ro-RO" b="0" baseline="0" dirty="0" smtClean="0"/>
          </a:p>
          <a:p>
            <a:pPr>
              <a:buFont typeface="Arial" pitchFamily="34" charset="0"/>
              <a:buChar char="•"/>
            </a:pPr>
            <a:r>
              <a:rPr lang="ro-RO" b="0" baseline="0" dirty="0" smtClean="0"/>
              <a:t> c este de tipul C și primește referință către d</a:t>
            </a:r>
          </a:p>
          <a:p>
            <a:pPr>
              <a:buFont typeface="Arial" pitchFamily="34" charset="0"/>
              <a:buChar char="•"/>
            </a:pPr>
            <a:r>
              <a:rPr lang="ro-RO" b="1" dirty="0" smtClean="0"/>
              <a:t> </a:t>
            </a:r>
            <a:r>
              <a:rPr lang="ro-RO" b="0" dirty="0" smtClean="0"/>
              <a:t>b</a:t>
            </a:r>
            <a:r>
              <a:rPr lang="ro-RO" b="0" baseline="0" dirty="0" smtClean="0"/>
              <a:t> este de tipul B și primește referință la c, deci indirect la d</a:t>
            </a:r>
          </a:p>
          <a:p>
            <a:pPr>
              <a:buFont typeface="Arial" pitchFamily="34" charset="0"/>
              <a:buChar char="•"/>
            </a:pPr>
            <a:r>
              <a:rPr lang="ro-RO" b="0" baseline="0" dirty="0" smtClean="0"/>
              <a:t> a este de tipul A și primește referință la b, deci indirect la d</a:t>
            </a:r>
          </a:p>
          <a:p>
            <a:pPr>
              <a:buFont typeface="Arial" pitchFamily="34" charset="0"/>
              <a:buChar char="•"/>
            </a:pPr>
            <a:endParaRPr lang="ro-RO" b="0" baseline="0" dirty="0" smtClean="0"/>
          </a:p>
          <a:p>
            <a:pPr>
              <a:buFont typeface="Arial" pitchFamily="34" charset="0"/>
              <a:buNone/>
            </a:pPr>
            <a:r>
              <a:rPr lang="ro-RO" b="0" baseline="0" dirty="0" smtClean="0"/>
              <a:t>Urmează apoi apelarea metodei M din toate variabilele. În continuare se explică fiecare dintre acestea individual.</a:t>
            </a:r>
          </a:p>
          <a:p>
            <a:pPr>
              <a:buFont typeface="Arial" pitchFamily="34" charset="0"/>
              <a:buNone/>
            </a:pPr>
            <a:endParaRPr lang="ro-RO" b="0" baseline="0" dirty="0" smtClean="0"/>
          </a:p>
          <a:p>
            <a:pPr>
              <a:buFont typeface="Arial" pitchFamily="34" charset="0"/>
              <a:buNone/>
            </a:pPr>
            <a:r>
              <a:rPr lang="ro-RO" b="0" baseline="0" dirty="0" smtClean="0"/>
              <a:t>Prima instrucțiune: </a:t>
            </a:r>
          </a:p>
          <a:p>
            <a:pPr>
              <a:buFont typeface="Arial" pitchFamily="34" charset="0"/>
              <a:buNone/>
            </a:pPr>
            <a:r>
              <a:rPr lang="ro-RO" b="1" baseline="0" dirty="0" smtClean="0"/>
              <a:t>d.M();</a:t>
            </a:r>
          </a:p>
          <a:p>
            <a:pPr>
              <a:buFont typeface="Arial" pitchFamily="34" charset="0"/>
              <a:buNone/>
            </a:pPr>
            <a:r>
              <a:rPr lang="ro-RO" b="0" baseline="0" dirty="0" smtClean="0"/>
              <a:t>Acesta este un apel la </a:t>
            </a:r>
            <a:r>
              <a:rPr lang="ro-RO" b="1" baseline="0" dirty="0" smtClean="0"/>
              <a:t>D.M</a:t>
            </a:r>
            <a:r>
              <a:rPr lang="ro-RO" b="0" baseline="0" dirty="0" smtClean="0"/>
              <a:t>, metodă ce a fost declarată ca </a:t>
            </a:r>
            <a:r>
              <a:rPr lang="ro-RO" b="1" baseline="0" dirty="0" smtClean="0"/>
              <a:t>override</a:t>
            </a:r>
            <a:r>
              <a:rPr lang="ro-RO" b="0" baseline="0" dirty="0" smtClean="0"/>
              <a:t> deci implicit virtuală. Acest lucru înseamnă că la run-time este apelată cea mai derivată implementare a lui </a:t>
            </a:r>
            <a:r>
              <a:rPr lang="ro-RO" b="1" baseline="0" dirty="0" smtClean="0"/>
              <a:t>D.M</a:t>
            </a:r>
            <a:r>
              <a:rPr lang="ro-RO" b="0" baseline="0" dirty="0" smtClean="0"/>
              <a:t> în obiectul de tip </a:t>
            </a:r>
            <a:r>
              <a:rPr lang="ro-RO" b="1" baseline="0" dirty="0" smtClean="0"/>
              <a:t>D</a:t>
            </a:r>
            <a:r>
              <a:rPr lang="ro-RO" b="0" baseline="0" dirty="0" smtClean="0"/>
              <a:t>. Această implementare este </a:t>
            </a:r>
            <a:r>
              <a:rPr lang="ro-RO" b="1" baseline="0" dirty="0" smtClean="0"/>
              <a:t>D.M</a:t>
            </a:r>
            <a:r>
              <a:rPr lang="ro-RO" b="0" baseline="0" dirty="0" smtClean="0"/>
              <a:t> care afișază la consolă </a:t>
            </a:r>
            <a:r>
              <a:rPr lang="ro-RO" b="1" baseline="0" dirty="0" smtClean="0"/>
              <a:t>D</a:t>
            </a:r>
            <a:r>
              <a:rPr lang="ro-RO" b="0" baseline="0" dirty="0" smtClean="0"/>
              <a:t>.</a:t>
            </a:r>
          </a:p>
          <a:p>
            <a:pPr>
              <a:buFont typeface="Arial" pitchFamily="34" charset="0"/>
              <a:buNone/>
            </a:pPr>
            <a:endParaRPr lang="ro-RO" b="0"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36</a:t>
            </a:fld>
            <a:endParaRPr lang="en-US"/>
          </a:p>
        </p:txBody>
      </p:sp>
    </p:spTree>
    <p:extLst>
      <p:ext uri="{BB962C8B-B14F-4D97-AF65-F5344CB8AC3E}">
        <p14:creationId xmlns:p14="http://schemas.microsoft.com/office/powerpoint/2010/main" val="24849788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ro-RO" b="1" dirty="0" smtClean="0"/>
              <a:t>c.M();</a:t>
            </a:r>
          </a:p>
          <a:p>
            <a:pPr>
              <a:buFont typeface="Arial" pitchFamily="34" charset="0"/>
              <a:buNone/>
            </a:pPr>
            <a:r>
              <a:rPr lang="ro-RO" b="0" dirty="0" smtClean="0"/>
              <a:t>Acesta este un apel pentru </a:t>
            </a:r>
            <a:r>
              <a:rPr lang="ro-RO" b="1" dirty="0" smtClean="0"/>
              <a:t>C.M</a:t>
            </a:r>
            <a:r>
              <a:rPr lang="ro-RO" b="0" dirty="0" smtClean="0"/>
              <a:t>, metodă definită</a:t>
            </a:r>
            <a:r>
              <a:rPr lang="ro-RO" b="0" baseline="0" dirty="0" smtClean="0"/>
              <a:t> ca virtuală. La run-time, se va apela cea mai derivată implementare a unui obiect de tipul </a:t>
            </a:r>
            <a:r>
              <a:rPr lang="ro-RO" b="1" baseline="0" dirty="0" smtClean="0"/>
              <a:t>D</a:t>
            </a:r>
            <a:r>
              <a:rPr lang="ro-RO" b="0" baseline="0" dirty="0" smtClean="0"/>
              <a:t>. Din moment ce </a:t>
            </a:r>
            <a:r>
              <a:rPr lang="ro-RO" b="1" baseline="0" dirty="0" smtClean="0"/>
              <a:t>D.M</a:t>
            </a:r>
            <a:r>
              <a:rPr lang="ro-RO" b="0" baseline="0" dirty="0" smtClean="0"/>
              <a:t> suprascrie </a:t>
            </a:r>
            <a:r>
              <a:rPr lang="ro-RO" b="1" baseline="0" dirty="0" smtClean="0"/>
              <a:t>C.M</a:t>
            </a:r>
            <a:r>
              <a:rPr lang="ro-RO" b="0" baseline="0" dirty="0" smtClean="0"/>
              <a:t>, </a:t>
            </a:r>
            <a:r>
              <a:rPr lang="ro-RO" b="1" baseline="0" dirty="0" smtClean="0"/>
              <a:t>D.M</a:t>
            </a:r>
            <a:r>
              <a:rPr lang="ro-RO" b="0" baseline="0" dirty="0" smtClean="0"/>
              <a:t> este cea mai derivată implementare în acest caz. De aceea, se va afișa iarăși </a:t>
            </a:r>
            <a:r>
              <a:rPr lang="ro-RO" b="1" baseline="0" dirty="0" smtClean="0"/>
              <a:t>D</a:t>
            </a:r>
            <a:r>
              <a:rPr lang="ro-RO" b="0" baseline="0" dirty="0" smtClean="0"/>
              <a:t> la consolă.</a:t>
            </a:r>
          </a:p>
          <a:p>
            <a:pPr>
              <a:buFont typeface="Arial" pitchFamily="34" charset="0"/>
              <a:buNone/>
            </a:pPr>
            <a:endParaRPr lang="ro-RO" b="0" baseline="0" dirty="0" smtClean="0"/>
          </a:p>
          <a:p>
            <a:pPr>
              <a:buFont typeface="Arial" pitchFamily="34" charset="0"/>
              <a:buNone/>
            </a:pPr>
            <a:r>
              <a:rPr lang="ro-RO" b="1" baseline="0" dirty="0" smtClean="0"/>
              <a:t>b.M();</a:t>
            </a:r>
          </a:p>
          <a:p>
            <a:pPr>
              <a:buFont typeface="Arial" pitchFamily="34" charset="0"/>
              <a:buNone/>
            </a:pPr>
            <a:r>
              <a:rPr lang="ro-RO" b="0" baseline="0" dirty="0" smtClean="0"/>
              <a:t>Acesta este un apel către </a:t>
            </a:r>
            <a:r>
              <a:rPr lang="ro-RO" b="1" baseline="0" dirty="0" smtClean="0"/>
              <a:t>B.M</a:t>
            </a:r>
            <a:r>
              <a:rPr lang="ro-RO" b="0" baseline="0" dirty="0" smtClean="0"/>
              <a:t> care este declarată override deci implicit virtuală. De aceea, la run-time se va apela cea mai derivată implementare a lui </a:t>
            </a:r>
            <a:r>
              <a:rPr lang="ro-RO" b="1" baseline="0" dirty="0" smtClean="0"/>
              <a:t>B.M</a:t>
            </a:r>
            <a:r>
              <a:rPr lang="ro-RO" b="0" baseline="0" dirty="0" smtClean="0"/>
              <a:t> într-un obiect de tip </a:t>
            </a:r>
            <a:r>
              <a:rPr lang="ro-RO" b="1" baseline="0" dirty="0" smtClean="0"/>
              <a:t>D</a:t>
            </a:r>
            <a:r>
              <a:rPr lang="ro-RO" b="0" baseline="0" dirty="0" smtClean="0"/>
              <a:t>. Din moment ce </a:t>
            </a:r>
            <a:r>
              <a:rPr lang="ro-RO" b="1" baseline="0" dirty="0" smtClean="0"/>
              <a:t>C.M</a:t>
            </a:r>
            <a:r>
              <a:rPr lang="ro-RO" b="0" baseline="0" dirty="0" smtClean="0"/>
              <a:t> nu suprascrie </a:t>
            </a:r>
            <a:r>
              <a:rPr lang="ro-RO" b="1" baseline="0" dirty="0" smtClean="0"/>
              <a:t>B.M</a:t>
            </a:r>
            <a:r>
              <a:rPr lang="ro-RO" b="0" baseline="0" dirty="0" smtClean="0"/>
              <a:t> ci introduce o metodă nouă ce ascunde </a:t>
            </a:r>
            <a:r>
              <a:rPr lang="ro-RO" b="1" baseline="0" dirty="0" smtClean="0"/>
              <a:t>C.M</a:t>
            </a:r>
            <a:r>
              <a:rPr lang="ro-RO" b="0" baseline="0" dirty="0" smtClean="0"/>
              <a:t>, cea mai derivată implementare a lui </a:t>
            </a:r>
            <a:r>
              <a:rPr lang="ro-RO" b="1" baseline="0" dirty="0" smtClean="0"/>
              <a:t>B.M</a:t>
            </a:r>
            <a:r>
              <a:rPr lang="ro-RO" b="0" baseline="0" dirty="0" smtClean="0"/>
              <a:t> într-un obiect de tipul </a:t>
            </a:r>
            <a:r>
              <a:rPr lang="ro-RO" b="1" baseline="0" dirty="0" smtClean="0"/>
              <a:t>D</a:t>
            </a:r>
            <a:r>
              <a:rPr lang="ro-RO" b="0" baseline="0" dirty="0" smtClean="0"/>
              <a:t> este </a:t>
            </a:r>
            <a:r>
              <a:rPr lang="ro-RO" b="1" baseline="0" dirty="0" smtClean="0"/>
              <a:t>B.M</a:t>
            </a:r>
            <a:r>
              <a:rPr lang="ro-RO" b="0" baseline="0" dirty="0" smtClean="0"/>
              <a:t>. De aceea, se va afișa </a:t>
            </a:r>
            <a:r>
              <a:rPr lang="ro-RO" b="1" baseline="0" dirty="0" smtClean="0"/>
              <a:t>B</a:t>
            </a:r>
            <a:r>
              <a:rPr lang="ro-RO" b="0" baseline="0" dirty="0" smtClean="0"/>
              <a:t> la consolă.</a:t>
            </a:r>
          </a:p>
          <a:p>
            <a:pPr>
              <a:buFont typeface="Arial" pitchFamily="34" charset="0"/>
              <a:buNone/>
            </a:pPr>
            <a:endParaRPr lang="ro-RO" b="0" baseline="0" dirty="0" smtClean="0"/>
          </a:p>
          <a:p>
            <a:pPr>
              <a:buFont typeface="Arial" pitchFamily="34" charset="0"/>
              <a:buNone/>
            </a:pPr>
            <a:r>
              <a:rPr lang="ro-RO" b="1" baseline="0" dirty="0" smtClean="0"/>
              <a:t>a.M();</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ro-RO" b="0" dirty="0" smtClean="0"/>
              <a:t>Acesta este un apel pentru </a:t>
            </a:r>
            <a:r>
              <a:rPr lang="ro-RO" b="1" dirty="0" smtClean="0"/>
              <a:t>A.M</a:t>
            </a:r>
            <a:r>
              <a:rPr lang="ro-RO" b="0" dirty="0" smtClean="0"/>
              <a:t>, metodă definită</a:t>
            </a:r>
            <a:r>
              <a:rPr lang="ro-RO" b="0" baseline="0" dirty="0" smtClean="0"/>
              <a:t> ca virtuală. La run-time, se va apela cea mai derivată implementare a lui </a:t>
            </a:r>
            <a:r>
              <a:rPr lang="ro-RO" b="1" baseline="0" dirty="0" smtClean="0"/>
              <a:t>A.M</a:t>
            </a:r>
            <a:r>
              <a:rPr lang="ro-RO" b="0" baseline="0" dirty="0" smtClean="0"/>
              <a:t> într-un obiect de tipul </a:t>
            </a:r>
            <a:r>
              <a:rPr lang="ro-RO" b="1" baseline="0" dirty="0" smtClean="0"/>
              <a:t>D</a:t>
            </a:r>
            <a:r>
              <a:rPr lang="ro-RO" b="0" baseline="0" dirty="0" smtClean="0"/>
              <a:t>. Din moment ce </a:t>
            </a:r>
            <a:r>
              <a:rPr lang="ro-RO" b="1" baseline="0" dirty="0" smtClean="0"/>
              <a:t>B.M</a:t>
            </a:r>
            <a:r>
              <a:rPr lang="ro-RO" b="0" baseline="0" dirty="0" smtClean="0"/>
              <a:t> suprascrie </a:t>
            </a:r>
            <a:r>
              <a:rPr lang="ro-RO" b="1" baseline="0" dirty="0" smtClean="0"/>
              <a:t>A.M</a:t>
            </a:r>
            <a:r>
              <a:rPr lang="ro-RO" b="0" baseline="0" dirty="0" smtClean="0"/>
              <a:t>, dar, ca mai sus, </a:t>
            </a:r>
            <a:r>
              <a:rPr lang="ro-RO" b="1" baseline="0" dirty="0" smtClean="0"/>
              <a:t>C.M</a:t>
            </a:r>
            <a:r>
              <a:rPr lang="ro-RO" b="0" baseline="0" dirty="0" smtClean="0"/>
              <a:t> nu suprascrie </a:t>
            </a:r>
            <a:r>
              <a:rPr lang="ro-RO" b="1" baseline="0" dirty="0" smtClean="0"/>
              <a:t>B.M</a:t>
            </a:r>
            <a:r>
              <a:rPr lang="ro-RO" b="0" baseline="0" dirty="0" smtClean="0"/>
              <a:t> ci introduce o metodă nouă ce ascunde </a:t>
            </a:r>
            <a:r>
              <a:rPr lang="ro-RO" b="1" baseline="0" dirty="0" smtClean="0"/>
              <a:t>C.M</a:t>
            </a:r>
            <a:r>
              <a:rPr lang="ro-RO" b="0" baseline="0" dirty="0" smtClean="0"/>
              <a:t>, cea mai derivată implementare a lui </a:t>
            </a:r>
            <a:r>
              <a:rPr lang="ro-RO" b="1" baseline="0" dirty="0" smtClean="0"/>
              <a:t>A.M</a:t>
            </a:r>
            <a:r>
              <a:rPr lang="ro-RO" b="0" baseline="0" dirty="0" smtClean="0"/>
              <a:t> într-un obiect de tipul </a:t>
            </a:r>
            <a:r>
              <a:rPr lang="ro-RO" b="1" baseline="0" dirty="0" smtClean="0"/>
              <a:t>D</a:t>
            </a:r>
            <a:r>
              <a:rPr lang="ro-RO" b="0" baseline="0" dirty="0" smtClean="0"/>
              <a:t> este </a:t>
            </a:r>
            <a:r>
              <a:rPr lang="ro-RO" b="1" baseline="0" dirty="0" smtClean="0"/>
              <a:t>B.M</a:t>
            </a:r>
            <a:r>
              <a:rPr lang="ro-RO" b="0" baseline="0" dirty="0" smtClean="0"/>
              <a:t>. De aceea, se va afișa </a:t>
            </a:r>
            <a:r>
              <a:rPr lang="ro-RO" b="1" baseline="0" dirty="0" smtClean="0"/>
              <a:t>B</a:t>
            </a:r>
            <a:r>
              <a:rPr lang="ro-RO" b="0" baseline="0" dirty="0" smtClean="0"/>
              <a:t> la consolă.</a:t>
            </a:r>
          </a:p>
        </p:txBody>
      </p:sp>
      <p:sp>
        <p:nvSpPr>
          <p:cNvPr id="4" name="Slide Number Placeholder 3"/>
          <p:cNvSpPr>
            <a:spLocks noGrp="1"/>
          </p:cNvSpPr>
          <p:nvPr>
            <p:ph type="sldNum" sz="quarter" idx="10"/>
          </p:nvPr>
        </p:nvSpPr>
        <p:spPr/>
        <p:txBody>
          <a:bodyPr/>
          <a:lstStyle/>
          <a:p>
            <a:fld id="{AEC00428-765A-4708-ADE2-3AAB557AF17C}" type="slidenum">
              <a:rPr lang="en-US" smtClean="0"/>
              <a:pPr/>
              <a:t>37</a:t>
            </a:fld>
            <a:endParaRPr lang="en-US"/>
          </a:p>
        </p:txBody>
      </p:sp>
    </p:spTree>
    <p:extLst>
      <p:ext uri="{BB962C8B-B14F-4D97-AF65-F5344CB8AC3E}">
        <p14:creationId xmlns:p14="http://schemas.microsoft.com/office/powerpoint/2010/main" val="24849788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Wingdings" pitchFamily="2" charset="2"/>
              <a:buNone/>
            </a:pPr>
            <a:endParaRPr lang="ro-RO" b="0"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38</a:t>
            </a:fld>
            <a:endParaRPr lang="en-US"/>
          </a:p>
        </p:txBody>
      </p:sp>
    </p:spTree>
    <p:extLst>
      <p:ext uri="{BB962C8B-B14F-4D97-AF65-F5344CB8AC3E}">
        <p14:creationId xmlns:p14="http://schemas.microsoft.com/office/powerpoint/2010/main" val="71212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ro-RO" b="1" baseline="0" dirty="0" smtClean="0"/>
              <a:t> </a:t>
            </a:r>
            <a:r>
              <a:rPr lang="ro-RO" dirty="0" smtClean="0"/>
              <a:t>O clasă derivată moștenește majoritatea elementelor clasei de bază</a:t>
            </a:r>
            <a:r>
              <a:rPr lang="ro-RO" b="1" baseline="0" dirty="0" smtClean="0"/>
              <a:t>. </a:t>
            </a:r>
            <a:r>
              <a:rPr lang="ro-RO" b="0" baseline="0" dirty="0" smtClean="0"/>
              <a:t>Astfel, în exemplul prezentat, clasa </a:t>
            </a:r>
            <a:r>
              <a:rPr lang="ro-RO" b="1" baseline="0" dirty="0" smtClean="0"/>
              <a:t>Student</a:t>
            </a:r>
            <a:r>
              <a:rPr lang="ro-RO" b="0" baseline="0" dirty="0" smtClean="0"/>
              <a:t> moștenește de la clasa </a:t>
            </a:r>
            <a:r>
              <a:rPr lang="ro-RO" b="1" baseline="0" dirty="0" smtClean="0"/>
              <a:t>Human</a:t>
            </a:r>
            <a:r>
              <a:rPr lang="ro-RO" b="0" baseline="0" dirty="0" smtClean="0"/>
              <a:t> câmpurile </a:t>
            </a:r>
            <a:r>
              <a:rPr lang="ro-RO" b="1" baseline="0" dirty="0" smtClean="0"/>
              <a:t>name</a:t>
            </a:r>
            <a:r>
              <a:rPr lang="ro-RO" b="0" baseline="0" dirty="0" smtClean="0"/>
              <a:t> și </a:t>
            </a:r>
            <a:r>
              <a:rPr lang="ro-RO" b="1" baseline="0" dirty="0" smtClean="0"/>
              <a:t>age</a:t>
            </a:r>
            <a:r>
              <a:rPr lang="ro-RO" b="0" baseline="0" dirty="0" smtClean="0"/>
              <a:t>. Clasa derivată poate declara oricâte alte elemente în plus, pe lângă cele moștenite, de exemplu </a:t>
            </a:r>
            <a:r>
              <a:rPr lang="ro-RO" b="1" baseline="0" dirty="0" smtClean="0"/>
              <a:t>universityName</a:t>
            </a:r>
            <a:r>
              <a:rPr lang="ro-RO" b="0" baseline="0" dirty="0" smtClean="0"/>
              <a:t>, care reprezintă numele universității din care face parte. Atenție, chiar dacă o clasă derivată moștenește toate elementele clasei de bază, ea nu le poate folosi pe cele declarate </a:t>
            </a:r>
            <a:r>
              <a:rPr lang="ro-RO" b="1" baseline="0" dirty="0" smtClean="0"/>
              <a:t>private</a:t>
            </a:r>
            <a:r>
              <a:rPr lang="ro-RO" b="0" baseline="0" dirty="0" smtClean="0"/>
              <a:t> in clasa de bază.</a:t>
            </a:r>
          </a:p>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ro-RO" b="0" baseline="0" dirty="0" smtClean="0"/>
              <a:t> Relația dintre o clasă de bază și o clasă derivată din aceasta este </a:t>
            </a:r>
            <a:r>
              <a:rPr lang="ro-RO" b="1" baseline="0" dirty="0" smtClean="0"/>
              <a:t>„is-a”</a:t>
            </a:r>
            <a:r>
              <a:rPr lang="ro-RO" b="0" baseline="0" dirty="0" smtClean="0"/>
              <a:t> (este un/o). Se poate observa această relație între clasele prezentate deoarece un student </a:t>
            </a:r>
            <a:r>
              <a:rPr lang="ro-RO" b="1" baseline="0" dirty="0" smtClean="0"/>
              <a:t>este un </a:t>
            </a:r>
            <a:r>
              <a:rPr lang="ro-RO" b="0" baseline="0" dirty="0" smtClean="0"/>
              <a:t>om. Astfel, câmpurile ca nume și vârstă prezente în clasa </a:t>
            </a:r>
            <a:r>
              <a:rPr lang="ro-RO" b="1" baseline="0" dirty="0" smtClean="0"/>
              <a:t>Human</a:t>
            </a:r>
            <a:r>
              <a:rPr lang="ro-RO" b="0" baseline="0" dirty="0" smtClean="0"/>
              <a:t> vor fi moștenite în clasa </a:t>
            </a:r>
            <a:r>
              <a:rPr lang="ro-RO" b="1" baseline="0" dirty="0" smtClean="0"/>
              <a:t>Student</a:t>
            </a:r>
            <a:r>
              <a:rPr lang="ro-RO" b="0" baseline="0" dirty="0" smtClean="0"/>
              <a:t>, urmând ca cea din urmă să adauge câmpuri care nu sunt specifice neapărat și clasei de bază (</a:t>
            </a:r>
            <a:r>
              <a:rPr lang="ro-RO" b="1" baseline="0" dirty="0" smtClean="0"/>
              <a:t>numele universității în care învață</a:t>
            </a:r>
            <a:r>
              <a:rPr lang="ro-RO" b="0" baseline="0" dirty="0" smtClean="0"/>
              <a:t>).</a:t>
            </a:r>
            <a:endParaRPr lang="ro-RO"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4</a:t>
            </a:fld>
            <a:endParaRPr lang="en-US"/>
          </a:p>
        </p:txBody>
      </p:sp>
    </p:spTree>
    <p:extLst>
      <p:ext uri="{BB962C8B-B14F-4D97-AF65-F5344CB8AC3E}">
        <p14:creationId xmlns:p14="http://schemas.microsoft.com/office/powerpoint/2010/main" val="3286827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ro-RO" dirty="0" smtClean="0"/>
              <a:t> O clasă derivată nu poate fi mai accesibilă decât clasa de bază.</a:t>
            </a:r>
            <a:r>
              <a:rPr lang="ro-RO" baseline="0" dirty="0" smtClean="0"/>
              <a:t> Astfel, dacă o clasă de bază este declarată ca fiind </a:t>
            </a:r>
            <a:r>
              <a:rPr lang="ro-RO" b="1" baseline="0" dirty="0" smtClean="0"/>
              <a:t>protected</a:t>
            </a:r>
            <a:r>
              <a:rPr lang="ro-RO" baseline="0" dirty="0" smtClean="0"/>
              <a:t>, clasa derivată din aceasta nu poate fi declarată ca fiind </a:t>
            </a:r>
            <a:r>
              <a:rPr lang="ro-RO" b="1" baseline="0" dirty="0" smtClean="0"/>
              <a:t>public. </a:t>
            </a:r>
          </a:p>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endParaRPr lang="ro-RO" b="1" baseline="0" dirty="0" smtClean="0"/>
          </a:p>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ro-RO" b="0" baseline="0" dirty="0" smtClean="0"/>
              <a:t> Modificatorii de acces folosiți în clasa de bază au efect și în clasa derivată. De exemplu, membr</a:t>
            </a:r>
            <a:r>
              <a:rPr lang="en-US" b="0" baseline="0" dirty="0" err="1" smtClean="0"/>
              <a:t>i</a:t>
            </a:r>
            <a:r>
              <a:rPr lang="ro-RO" b="0" baseline="0" dirty="0" smtClean="0"/>
              <a:t>i marcați ca </a:t>
            </a:r>
            <a:r>
              <a:rPr lang="ro-RO" b="1" baseline="0" dirty="0" smtClean="0"/>
              <a:t>protected</a:t>
            </a:r>
            <a:r>
              <a:rPr lang="ro-RO" b="0" baseline="0" dirty="0" smtClean="0"/>
              <a:t> în clasa de bază sunt implicit </a:t>
            </a:r>
            <a:r>
              <a:rPr lang="ro-RO" b="1" baseline="0" dirty="0" smtClean="0"/>
              <a:t>protected</a:t>
            </a:r>
            <a:r>
              <a:rPr lang="ro-RO" b="0" baseline="0" dirty="0" smtClean="0"/>
              <a:t> și în clasa derivată.</a:t>
            </a:r>
          </a:p>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endParaRPr lang="ro-RO" b="0" baseline="0" dirty="0" smtClean="0"/>
          </a:p>
          <a:p>
            <a:pPr marL="0" marR="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ro-RO" b="0" baseline="0" dirty="0" smtClean="0"/>
              <a:t> Se poate observa că membrul </a:t>
            </a:r>
            <a:r>
              <a:rPr lang="ro-RO" b="1" baseline="0" dirty="0" smtClean="0"/>
              <a:t>name</a:t>
            </a:r>
            <a:r>
              <a:rPr lang="ro-RO" b="0" baseline="0" dirty="0" smtClean="0"/>
              <a:t> din clasa Token poate fi accesat din clasa derivată (deoarece a fost moștenit), însă datorită modificatorului de acces </a:t>
            </a:r>
            <a:r>
              <a:rPr lang="ro-RO" b="1" baseline="0" dirty="0" smtClean="0"/>
              <a:t>protected</a:t>
            </a:r>
            <a:r>
              <a:rPr lang="ro-RO" b="0" baseline="0" dirty="0" smtClean="0"/>
              <a:t> (care </a:t>
            </a:r>
            <a:r>
              <a:rPr lang="en-US" b="0" baseline="0" dirty="0" err="1" smtClean="0"/>
              <a:t>permite</a:t>
            </a:r>
            <a:r>
              <a:rPr lang="en-US" b="0" baseline="0" dirty="0" smtClean="0"/>
              <a:t> </a:t>
            </a:r>
            <a:r>
              <a:rPr lang="ro-RO" b="0" baseline="0" dirty="0" smtClean="0"/>
              <a:t>accesul la câmp din clasa în care este declarat și din clasele derivate din aceasta</a:t>
            </a:r>
            <a:r>
              <a:rPr lang="en-US" b="0" baseline="0" dirty="0" smtClean="0"/>
              <a:t>,</a:t>
            </a:r>
            <a:r>
              <a:rPr lang="ro-RO" b="0" baseline="0" dirty="0" smtClean="0"/>
              <a:t> dar nu și din clasele externe), acesta nu poate fi accesat dintr-o clasă externă. Atenție, un membru declarat în clasa de bază ca fiind </a:t>
            </a:r>
            <a:r>
              <a:rPr lang="ro-RO" b="1" baseline="0" dirty="0" smtClean="0"/>
              <a:t>private</a:t>
            </a:r>
            <a:r>
              <a:rPr lang="ro-RO" b="0" baseline="0" dirty="0" smtClean="0"/>
              <a:t> nu poate fi accesat din clasele derivate din aceasta, deși acesta este moștenit.</a:t>
            </a:r>
          </a:p>
        </p:txBody>
      </p:sp>
      <p:sp>
        <p:nvSpPr>
          <p:cNvPr id="4" name="Slide Number Placeholder 3"/>
          <p:cNvSpPr>
            <a:spLocks noGrp="1"/>
          </p:cNvSpPr>
          <p:nvPr>
            <p:ph type="sldNum" sz="quarter" idx="10"/>
          </p:nvPr>
        </p:nvSpPr>
        <p:spPr/>
        <p:txBody>
          <a:bodyPr/>
          <a:lstStyle/>
          <a:p>
            <a:fld id="{AEC00428-765A-4708-ADE2-3AAB557AF17C}" type="slidenum">
              <a:rPr lang="en-US" smtClean="0"/>
              <a:pPr/>
              <a:t>5</a:t>
            </a:fld>
            <a:endParaRPr lang="en-US"/>
          </a:p>
        </p:txBody>
      </p:sp>
    </p:spTree>
    <p:extLst>
      <p:ext uri="{BB962C8B-B14F-4D97-AF65-F5344CB8AC3E}">
        <p14:creationId xmlns:p14="http://schemas.microsoft.com/office/powerpoint/2010/main" val="1550767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ro-RO" dirty="0" smtClean="0"/>
              <a:t>Pentru a apela constructorul clasei de bază din constructorul clasei derivate, se folosește cuvântul cheie</a:t>
            </a:r>
            <a:r>
              <a:rPr lang="ro-RO" baseline="0" dirty="0" smtClean="0"/>
              <a:t> </a:t>
            </a:r>
            <a:r>
              <a:rPr lang="ro-RO" b="1" baseline="0" dirty="0" smtClean="0"/>
              <a:t>base</a:t>
            </a:r>
            <a:r>
              <a:rPr lang="ro-RO" b="0" baseline="0" dirty="0" smtClean="0"/>
              <a:t>. Sintaxa este următoarea:</a:t>
            </a:r>
          </a:p>
          <a:p>
            <a:endParaRPr lang="ro-RO" b="0" baseline="0" dirty="0" smtClean="0"/>
          </a:p>
          <a:p>
            <a:r>
              <a:rPr lang="ro-RO" sz="1200" b="1" kern="1200" baseline="0" dirty="0" smtClean="0">
                <a:solidFill>
                  <a:schemeClr val="tx1"/>
                </a:solidFill>
                <a:latin typeface="+mn-lt"/>
                <a:ea typeface="+mn-ea"/>
                <a:cs typeface="+mn-cs"/>
              </a:rPr>
              <a:t>public </a:t>
            </a:r>
            <a:r>
              <a:rPr lang="en-US" sz="1200" b="1" kern="1200" baseline="0" dirty="0" smtClean="0">
                <a:solidFill>
                  <a:schemeClr val="tx1"/>
                </a:solidFill>
                <a:latin typeface="+mn-lt"/>
                <a:ea typeface="+mn-ea"/>
                <a:cs typeface="+mn-cs"/>
              </a:rPr>
              <a:t>C</a:t>
            </a:r>
            <a:r>
              <a:rPr lang="ro-RO" sz="1200" b="1" kern="1200" baseline="0" dirty="0" smtClean="0">
                <a:solidFill>
                  <a:schemeClr val="tx1"/>
                </a:solidFill>
                <a:latin typeface="+mn-lt"/>
                <a:ea typeface="+mn-ea"/>
                <a:cs typeface="+mn-cs"/>
              </a:rPr>
              <a:t>ommentToken</a:t>
            </a:r>
            <a:r>
              <a:rPr lang="en-US" sz="1200" b="1" kern="1200" baseline="0" dirty="0" smtClean="0">
                <a:solidFill>
                  <a:schemeClr val="tx1"/>
                </a:solidFill>
                <a:latin typeface="+mn-lt"/>
                <a:ea typeface="+mn-ea"/>
                <a:cs typeface="+mn-cs"/>
              </a:rPr>
              <a:t>(</a:t>
            </a:r>
            <a:r>
              <a:rPr lang="ro-RO" sz="1200" b="1" kern="1200" baseline="0" dirty="0" smtClean="0">
                <a:solidFill>
                  <a:schemeClr val="tx1"/>
                </a:solidFill>
                <a:latin typeface="+mn-lt"/>
                <a:ea typeface="+mn-ea"/>
                <a:cs typeface="+mn-cs"/>
              </a:rPr>
              <a:t>string name</a:t>
            </a:r>
            <a:r>
              <a:rPr lang="en-US" sz="1200" b="1" kern="1200" baseline="0" dirty="0" smtClean="0">
                <a:solidFill>
                  <a:schemeClr val="tx1"/>
                </a:solidFill>
                <a:latin typeface="+mn-lt"/>
                <a:ea typeface="+mn-ea"/>
                <a:cs typeface="+mn-cs"/>
              </a:rPr>
              <a:t>): base(</a:t>
            </a:r>
            <a:r>
              <a:rPr lang="ro-RO" sz="1200" b="1" kern="1200" baseline="0" dirty="0" smtClean="0">
                <a:solidFill>
                  <a:schemeClr val="tx1"/>
                </a:solidFill>
                <a:latin typeface="+mn-lt"/>
                <a:ea typeface="+mn-ea"/>
                <a:cs typeface="+mn-cs"/>
              </a:rPr>
              <a:t>name</a:t>
            </a:r>
            <a:r>
              <a:rPr lang="en-US" sz="1200" b="1" kern="1200" baseline="0" dirty="0" smtClean="0">
                <a:solidFill>
                  <a:schemeClr val="tx1"/>
                </a:solidFill>
                <a:latin typeface="+mn-lt"/>
                <a:ea typeface="+mn-ea"/>
                <a:cs typeface="+mn-cs"/>
              </a:rPr>
              <a:t>) {...}</a:t>
            </a:r>
            <a:endParaRPr lang="ro-RO" sz="1200" b="1" kern="1200" baseline="0" dirty="0" smtClean="0">
              <a:solidFill>
                <a:schemeClr val="tx1"/>
              </a:solidFill>
              <a:latin typeface="+mn-lt"/>
              <a:ea typeface="+mn-ea"/>
              <a:cs typeface="+mn-cs"/>
            </a:endParaRPr>
          </a:p>
          <a:p>
            <a:endParaRPr lang="ro-RO" sz="1200" kern="1200" baseline="0" dirty="0" smtClean="0">
              <a:solidFill>
                <a:schemeClr val="tx1"/>
              </a:solidFill>
              <a:latin typeface="+mn-lt"/>
              <a:ea typeface="+mn-ea"/>
              <a:cs typeface="+mn-cs"/>
            </a:endParaRPr>
          </a:p>
          <a:p>
            <a:r>
              <a:rPr lang="ro-RO" sz="1200" kern="1200" baseline="0" dirty="0" smtClean="0">
                <a:solidFill>
                  <a:schemeClr val="tx1"/>
                </a:solidFill>
                <a:latin typeface="+mn-lt"/>
                <a:ea typeface="+mn-ea"/>
                <a:cs typeface="+mn-cs"/>
              </a:rPr>
              <a:t>unde CommentToken(string name) este constructorul clasei derivate.</a:t>
            </a:r>
          </a:p>
          <a:p>
            <a:endParaRPr lang="ro-RO" sz="120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Declararea constructorilor</a:t>
            </a:r>
          </a:p>
          <a:p>
            <a:r>
              <a:rPr lang="ro-RO" sz="1200" b="0" kern="1200" baseline="0" dirty="0" smtClean="0">
                <a:solidFill>
                  <a:schemeClr val="tx1"/>
                </a:solidFill>
                <a:latin typeface="+mn-lt"/>
                <a:ea typeface="+mn-ea"/>
                <a:cs typeface="+mn-cs"/>
              </a:rPr>
              <a:t>Dacă clasa derivată nu apelează explicit un constructor, compilatorul C# </a:t>
            </a:r>
            <a:r>
              <a:rPr lang="en-US" sz="1200" b="0" kern="1200" baseline="0" dirty="0" smtClean="0">
                <a:solidFill>
                  <a:schemeClr val="tx1"/>
                </a:solidFill>
                <a:latin typeface="+mn-lt"/>
                <a:ea typeface="+mn-ea"/>
                <a:cs typeface="+mn-cs"/>
              </a:rPr>
              <a:t>v</a:t>
            </a:r>
            <a:r>
              <a:rPr lang="ro-RO" sz="1200" b="0" kern="1200" baseline="0" dirty="0" smtClean="0">
                <a:solidFill>
                  <a:schemeClr val="tx1"/>
                </a:solidFill>
                <a:latin typeface="+mn-lt"/>
                <a:ea typeface="+mn-ea"/>
                <a:cs typeface="+mn-cs"/>
              </a:rPr>
              <a:t>a folosi</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în mod implicit</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constructorul de inițializare de forma “: base()”</a:t>
            </a:r>
          </a:p>
          <a:p>
            <a:endParaRPr lang="ro-RO" sz="1200" b="0" kern="1200" baseline="0" dirty="0" smtClean="0">
              <a:solidFill>
                <a:schemeClr val="tx1"/>
              </a:solidFill>
              <a:latin typeface="+mn-lt"/>
              <a:ea typeface="+mn-ea"/>
              <a:cs typeface="+mn-cs"/>
            </a:endParaRPr>
          </a:p>
          <a:p>
            <a:r>
              <a:rPr lang="ro-RO" sz="1200" b="0" kern="1200" baseline="0" dirty="0" smtClean="0">
                <a:solidFill>
                  <a:schemeClr val="tx1"/>
                </a:solidFill>
                <a:latin typeface="+mn-lt"/>
                <a:ea typeface="+mn-ea"/>
                <a:cs typeface="+mn-cs"/>
              </a:rPr>
              <a:t>Acest comportament implicit este util pentru că:</a:t>
            </a:r>
          </a:p>
          <a:p>
            <a:pPr>
              <a:buFont typeface="Arial" pitchFamily="34" charset="0"/>
              <a:buChar char="•"/>
            </a:pPr>
            <a:r>
              <a:rPr lang="ro-RO" sz="1200" b="0" kern="1200" baseline="0" dirty="0" smtClean="0">
                <a:solidFill>
                  <a:schemeClr val="tx1"/>
                </a:solidFill>
                <a:latin typeface="+mn-lt"/>
                <a:ea typeface="+mn-ea"/>
                <a:cs typeface="+mn-cs"/>
              </a:rPr>
              <a:t> o clasă ce nu extinde explicit nici o clasă extinde</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implicit</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clasa </a:t>
            </a:r>
            <a:r>
              <a:rPr lang="ro-RO" sz="1200" b="1" kern="1200" baseline="0" dirty="0" smtClean="0">
                <a:solidFill>
                  <a:schemeClr val="tx1"/>
                </a:solidFill>
                <a:latin typeface="+mn-lt"/>
                <a:ea typeface="+mn-ea"/>
                <a:cs typeface="+mn-cs"/>
              </a:rPr>
              <a:t>System.Object</a:t>
            </a:r>
            <a:r>
              <a:rPr lang="ro-RO" sz="1200" b="0" kern="1200" baseline="0" dirty="0" smtClean="0">
                <a:solidFill>
                  <a:schemeClr val="tx1"/>
                </a:solidFill>
                <a:latin typeface="+mn-lt"/>
                <a:ea typeface="+mn-ea"/>
                <a:cs typeface="+mn-cs"/>
              </a:rPr>
              <a:t>, care conține un constructor public</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fără parametri.</a:t>
            </a:r>
          </a:p>
          <a:p>
            <a:pPr>
              <a:buFont typeface="Arial" pitchFamily="34" charset="0"/>
              <a:buChar char="•"/>
            </a:pPr>
            <a:r>
              <a:rPr lang="ro-RO" sz="1200" b="0" kern="1200" baseline="0" dirty="0" smtClean="0">
                <a:solidFill>
                  <a:schemeClr val="tx1"/>
                </a:solidFill>
                <a:latin typeface="+mn-lt"/>
                <a:ea typeface="+mn-ea"/>
                <a:cs typeface="+mn-cs"/>
              </a:rPr>
              <a:t> dacă o clasă nu conține un constructor, compilatorul va oferi automat un constructor fără parametri, numit constructor implicit.</a:t>
            </a:r>
          </a:p>
          <a:p>
            <a:pPr>
              <a:buFont typeface="Arial" pitchFamily="34" charset="0"/>
              <a:buNone/>
            </a:pPr>
            <a:endParaRPr lang="ro-RO" sz="1200" b="0" kern="1200" baseline="0" dirty="0" smtClean="0">
              <a:solidFill>
                <a:schemeClr val="tx1"/>
              </a:solidFill>
              <a:latin typeface="+mn-lt"/>
              <a:ea typeface="+mn-ea"/>
              <a:cs typeface="+mn-cs"/>
            </a:endParaRPr>
          </a:p>
          <a:p>
            <a:pPr>
              <a:buFont typeface="Arial" pitchFamily="34" charset="0"/>
              <a:buNone/>
            </a:pPr>
            <a:r>
              <a:rPr lang="ro-RO" sz="1200" b="0" kern="1200" baseline="0" dirty="0" smtClean="0">
                <a:solidFill>
                  <a:schemeClr val="tx1"/>
                </a:solidFill>
                <a:latin typeface="+mn-lt"/>
                <a:ea typeface="+mn-ea"/>
                <a:cs typeface="+mn-cs"/>
              </a:rPr>
              <a:t>Dacă o clasă oferă un constructor propriu, compilatorul nu va mai crea constructorul implicit. Totuși, dacă constructorul specificat nu identifică nici un constructor din clasa de bază, compilatorul va genera o eroare:</a:t>
            </a:r>
          </a:p>
          <a:p>
            <a:pPr>
              <a:buFont typeface="Arial" pitchFamily="34" charset="0"/>
              <a:buNone/>
            </a:pPr>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protected Token(string name)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 Token</a:t>
            </a: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a:t>
            </a:r>
            <a:r>
              <a:rPr lang="en-US" sz="1200" kern="1200" baseline="0" dirty="0" err="1" smtClean="0">
                <a:solidFill>
                  <a:schemeClr val="tx1"/>
                </a:solidFill>
                <a:latin typeface="+mn-lt"/>
                <a:ea typeface="+mn-ea"/>
                <a:cs typeface="+mn-cs"/>
              </a:rPr>
              <a:t>CommentToken</a:t>
            </a:r>
            <a:r>
              <a:rPr lang="en-US" sz="1200" kern="1200" baseline="0" dirty="0" smtClean="0">
                <a:solidFill>
                  <a:schemeClr val="tx1"/>
                </a:solidFill>
                <a:latin typeface="+mn-lt"/>
                <a:ea typeface="+mn-ea"/>
                <a:cs typeface="+mn-cs"/>
              </a:rPr>
              <a:t>(string name) { ... } // Error here</a:t>
            </a:r>
          </a:p>
          <a:p>
            <a:r>
              <a:rPr lang="en-US" sz="1200" kern="1200" baseline="0" dirty="0" smtClean="0">
                <a:solidFill>
                  <a:schemeClr val="tx1"/>
                </a:solidFill>
                <a:latin typeface="+mn-lt"/>
                <a:ea typeface="+mn-ea"/>
                <a:cs typeface="+mn-cs"/>
              </a:rPr>
              <a:t>}</a:t>
            </a:r>
            <a:endParaRPr lang="ro-RO" sz="1200" b="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EC00428-765A-4708-ADE2-3AAB557AF17C}" type="slidenum">
              <a:rPr lang="en-US" smtClean="0"/>
              <a:pPr/>
              <a:t>6</a:t>
            </a:fld>
            <a:endParaRPr lang="en-US"/>
          </a:p>
        </p:txBody>
      </p:sp>
    </p:spTree>
    <p:extLst>
      <p:ext uri="{BB962C8B-B14F-4D97-AF65-F5344CB8AC3E}">
        <p14:creationId xmlns:p14="http://schemas.microsoft.com/office/powerpoint/2010/main" val="3051242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sz="1200" b="0" kern="1200" baseline="0" dirty="0" smtClean="0">
                <a:solidFill>
                  <a:schemeClr val="tx1"/>
                </a:solidFill>
                <a:latin typeface="+mn-lt"/>
                <a:ea typeface="+mn-ea"/>
                <a:cs typeface="+mn-cs"/>
              </a:rPr>
              <a:t>Această eroare apare pentru că</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la declararea constructorului din </a:t>
            </a:r>
            <a:r>
              <a:rPr lang="ro-RO" sz="1200" b="1" kern="1200" baseline="0" dirty="0" smtClean="0">
                <a:solidFill>
                  <a:schemeClr val="tx1"/>
                </a:solidFill>
                <a:latin typeface="+mn-lt"/>
                <a:ea typeface="+mn-ea"/>
                <a:cs typeface="+mn-cs"/>
              </a:rPr>
              <a:t>CommentToken</a:t>
            </a:r>
            <a:r>
              <a:rPr lang="en-US" sz="1200" b="1" kern="1200" baseline="0" dirty="0" smtClean="0">
                <a:solidFill>
                  <a:schemeClr val="tx1"/>
                </a:solidFill>
                <a:latin typeface="+mn-lt"/>
                <a:ea typeface="+mn-ea"/>
                <a:cs typeface="+mn-cs"/>
              </a:rPr>
              <a:t>,</a:t>
            </a:r>
            <a:r>
              <a:rPr lang="ro-RO" sz="1200" b="1" kern="1200" baseline="0" dirty="0" smtClean="0">
                <a:solidFill>
                  <a:schemeClr val="tx1"/>
                </a:solidFill>
                <a:latin typeface="+mn-lt"/>
                <a:ea typeface="+mn-ea"/>
                <a:cs typeface="+mn-cs"/>
              </a:rPr>
              <a:t> </a:t>
            </a:r>
            <a:r>
              <a:rPr lang="ro-RO" sz="1200" b="0" kern="1200" baseline="0" dirty="0" smtClean="0">
                <a:solidFill>
                  <a:schemeClr val="tx1"/>
                </a:solidFill>
                <a:latin typeface="+mn-lt"/>
                <a:ea typeface="+mn-ea"/>
                <a:cs typeface="+mn-cs"/>
              </a:rPr>
              <a:t>se inițializează implicit constructorul “: base()”, iar acesta nu există în clasa de bază și nici nu este generat implicit din cauza declarării explicite a unui constructor</a:t>
            </a:r>
            <a:r>
              <a:rPr lang="en-US" sz="1200" b="0" kern="1200" baseline="0" dirty="0" smtClean="0">
                <a:solidFill>
                  <a:schemeClr val="tx1"/>
                </a:solidFill>
                <a:latin typeface="+mn-lt"/>
                <a:ea typeface="+mn-ea"/>
                <a:cs typeface="+mn-cs"/>
              </a:rPr>
              <a:t>,</a:t>
            </a:r>
            <a:r>
              <a:rPr lang="ro-RO" sz="1200" b="0" kern="1200" baseline="0" dirty="0" smtClean="0">
                <a:solidFill>
                  <a:schemeClr val="tx1"/>
                </a:solidFill>
                <a:latin typeface="+mn-lt"/>
                <a:ea typeface="+mn-ea"/>
                <a:cs typeface="+mn-cs"/>
              </a:rPr>
              <a:t> ce primește un parametru de tip </a:t>
            </a:r>
            <a:r>
              <a:rPr lang="ro-RO" sz="1200" b="1" kern="1200" baseline="0" dirty="0" smtClean="0">
                <a:solidFill>
                  <a:schemeClr val="tx1"/>
                </a:solidFill>
                <a:latin typeface="+mn-lt"/>
                <a:ea typeface="+mn-ea"/>
                <a:cs typeface="+mn-cs"/>
              </a:rPr>
              <a:t>string</a:t>
            </a:r>
            <a:r>
              <a:rPr lang="ro-RO" sz="1200" b="0" kern="1200" baseline="0" dirty="0" smtClean="0">
                <a:solidFill>
                  <a:schemeClr val="tx1"/>
                </a:solidFill>
                <a:latin typeface="+mn-lt"/>
                <a:ea typeface="+mn-ea"/>
                <a:cs typeface="+mn-cs"/>
              </a:rPr>
              <a:t>. Această eroare se poate repara folosind codul de pe slide.</a:t>
            </a:r>
          </a:p>
          <a:p>
            <a:endParaRPr lang="ro-RO" sz="1200" b="0" kern="1200" baseline="0" dirty="0" smtClean="0">
              <a:solidFill>
                <a:schemeClr val="tx1"/>
              </a:solidFill>
              <a:latin typeface="+mn-lt"/>
              <a:ea typeface="+mn-ea"/>
              <a:cs typeface="+mn-cs"/>
            </a:endParaRPr>
          </a:p>
          <a:p>
            <a:r>
              <a:rPr lang="ro-RO" sz="1200" b="1" kern="1200" baseline="0" dirty="0" smtClean="0">
                <a:solidFill>
                  <a:schemeClr val="tx1"/>
                </a:solidFill>
                <a:latin typeface="+mn-lt"/>
                <a:ea typeface="+mn-ea"/>
                <a:cs typeface="+mn-cs"/>
              </a:rPr>
              <a:t>Reguli de acces la constructori</a:t>
            </a:r>
          </a:p>
          <a:p>
            <a:r>
              <a:rPr lang="ro-RO" sz="1200" b="0" kern="1200" baseline="0" dirty="0" smtClean="0">
                <a:solidFill>
                  <a:schemeClr val="tx1"/>
                </a:solidFill>
                <a:latin typeface="+mn-lt"/>
                <a:ea typeface="+mn-ea"/>
                <a:cs typeface="+mn-cs"/>
              </a:rPr>
              <a:t>Regulile de acces pentru un constructor derivat ce apelează un constructor al clasei de bază sunt aceleași ca și pentru metodele normale. De exemplu, dacă constructorul clasei de bază este privat, clasa derivată nu îl va putea accesa.</a:t>
            </a:r>
          </a:p>
          <a:p>
            <a:endParaRPr lang="ro-RO"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class </a:t>
            </a:r>
            <a:r>
              <a:rPr lang="en-US" sz="1200" kern="1200" baseline="0" dirty="0" err="1" smtClean="0">
                <a:solidFill>
                  <a:schemeClr val="tx1"/>
                </a:solidFill>
                <a:latin typeface="+mn-lt"/>
                <a:ea typeface="+mn-ea"/>
                <a:cs typeface="+mn-cs"/>
              </a:rPr>
              <a:t>NonDerivable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private </a:t>
            </a:r>
            <a:r>
              <a:rPr lang="en-US" sz="1200" kern="1200" baseline="0" dirty="0" err="1" smtClean="0">
                <a:solidFill>
                  <a:schemeClr val="tx1"/>
                </a:solidFill>
                <a:latin typeface="+mn-lt"/>
                <a:ea typeface="+mn-ea"/>
                <a:cs typeface="+mn-cs"/>
              </a:rPr>
              <a:t>NonDerivable</a:t>
            </a:r>
            <a:r>
              <a:rPr lang="en-US" sz="1200" kern="1200" baseline="0" dirty="0" smtClean="0">
                <a:solidFill>
                  <a:schemeClr val="tx1"/>
                </a:solidFill>
                <a:latin typeface="+mn-lt"/>
                <a:ea typeface="+mn-ea"/>
                <a:cs typeface="+mn-cs"/>
              </a:rPr>
              <a:t>( ) { ... }</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class Impossible: </a:t>
            </a:r>
            <a:r>
              <a:rPr lang="en-US" sz="1200" kern="1200" baseline="0" dirty="0" err="1" smtClean="0">
                <a:solidFill>
                  <a:schemeClr val="tx1"/>
                </a:solidFill>
                <a:latin typeface="+mn-lt"/>
                <a:ea typeface="+mn-ea"/>
                <a:cs typeface="+mn-cs"/>
              </a:rPr>
              <a:t>NonDerivable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t>
            </a:r>
          </a:p>
          <a:p>
            <a:r>
              <a:rPr lang="ro-RO"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public Impossible( ) { ... } // Compile-time error</a:t>
            </a:r>
          </a:p>
          <a:p>
            <a:r>
              <a:rPr lang="en-US" sz="1200" kern="1200" baseline="0" dirty="0" smtClean="0">
                <a:solidFill>
                  <a:schemeClr val="tx1"/>
                </a:solidFill>
                <a:latin typeface="+mn-lt"/>
                <a:ea typeface="+mn-ea"/>
                <a:cs typeface="+mn-cs"/>
              </a:rPr>
              <a:t>}</a:t>
            </a:r>
            <a:endParaRPr lang="ro-RO" sz="1200" b="0" kern="1200" baseline="0" dirty="0" smtClean="0">
              <a:solidFill>
                <a:schemeClr val="tx1"/>
              </a:solidFill>
              <a:latin typeface="+mn-lt"/>
              <a:ea typeface="+mn-ea"/>
              <a:cs typeface="+mn-cs"/>
            </a:endParaRPr>
          </a:p>
          <a:p>
            <a:endParaRPr lang="ro-RO" b="0" dirty="0" smtClean="0"/>
          </a:p>
          <a:p>
            <a:r>
              <a:rPr lang="ro-RO" b="0" dirty="0" smtClean="0"/>
              <a:t>În acest caz, nu se poate ca o clasă derivată să apeleze constructorul clasei de bază</a:t>
            </a:r>
            <a:endParaRPr lang="ro-RO" b="0" baseline="0" dirty="0" smtClean="0"/>
          </a:p>
        </p:txBody>
      </p:sp>
      <p:sp>
        <p:nvSpPr>
          <p:cNvPr id="4" name="Slide Number Placeholder 3"/>
          <p:cNvSpPr>
            <a:spLocks noGrp="1"/>
          </p:cNvSpPr>
          <p:nvPr>
            <p:ph type="sldNum" sz="quarter" idx="10"/>
          </p:nvPr>
        </p:nvSpPr>
        <p:spPr/>
        <p:txBody>
          <a:bodyPr/>
          <a:lstStyle/>
          <a:p>
            <a:fld id="{AEC00428-765A-4708-ADE2-3AAB557AF17C}" type="slidenum">
              <a:rPr lang="en-US" smtClean="0"/>
              <a:pPr/>
              <a:t>7</a:t>
            </a:fld>
            <a:endParaRPr lang="en-US"/>
          </a:p>
        </p:txBody>
      </p:sp>
    </p:spTree>
    <p:extLst>
      <p:ext uri="{BB962C8B-B14F-4D97-AF65-F5344CB8AC3E}">
        <p14:creationId xmlns:p14="http://schemas.microsoft.com/office/powerpoint/2010/main" val="305124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Metodele implementate</a:t>
            </a:r>
            <a:r>
              <a:rPr lang="ro-RO" baseline="0" dirty="0" smtClean="0"/>
              <a:t> într-o clasă de bază pot fi redefinite într-o clasă derivată dacă acestea au fost create pentru a permite suprascrierea.</a:t>
            </a:r>
          </a:p>
          <a:p>
            <a:endParaRPr lang="ro-RO" baseline="0" dirty="0" smtClean="0"/>
          </a:p>
          <a:p>
            <a:r>
              <a:rPr lang="ro-RO" baseline="0" dirty="0" smtClean="0"/>
              <a:t>Veți învăța să:</a:t>
            </a:r>
          </a:p>
          <a:p>
            <a:pPr>
              <a:buFont typeface="Arial" pitchFamily="34" charset="0"/>
              <a:buChar char="•"/>
            </a:pPr>
            <a:r>
              <a:rPr lang="ro-RO" baseline="0" dirty="0" smtClean="0"/>
              <a:t> declarați metode </a:t>
            </a:r>
            <a:r>
              <a:rPr lang="ro-RO" b="1" baseline="0" dirty="0" smtClean="0"/>
              <a:t>virtual</a:t>
            </a:r>
            <a:endParaRPr lang="ro-RO" b="0" baseline="0" dirty="0" smtClean="0"/>
          </a:p>
          <a:p>
            <a:pPr>
              <a:buFont typeface="Arial" pitchFamily="34" charset="0"/>
              <a:buChar char="•"/>
            </a:pPr>
            <a:r>
              <a:rPr lang="ro-RO" b="0" baseline="0" dirty="0" smtClean="0"/>
              <a:t> declarați metode </a:t>
            </a:r>
            <a:r>
              <a:rPr lang="ro-RO" b="1" baseline="0" dirty="0" smtClean="0"/>
              <a:t>override</a:t>
            </a:r>
          </a:p>
          <a:p>
            <a:pPr>
              <a:buFont typeface="Arial" pitchFamily="34" charset="0"/>
              <a:buChar char="•"/>
            </a:pPr>
            <a:r>
              <a:rPr lang="ro-RO" b="0" baseline="0" dirty="0" smtClean="0"/>
              <a:t> ascundeți metode</a:t>
            </a:r>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8</a:t>
            </a:fld>
            <a:endParaRPr lang="en-US"/>
          </a:p>
        </p:txBody>
      </p:sp>
    </p:spTree>
    <p:extLst>
      <p:ext uri="{BB962C8B-B14F-4D97-AF65-F5344CB8AC3E}">
        <p14:creationId xmlns:p14="http://schemas.microsoft.com/office/powerpoint/2010/main" val="3303666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o-RO" dirty="0" smtClean="0"/>
              <a:t>O metodă ce conține</a:t>
            </a:r>
            <a:r>
              <a:rPr lang="ro-RO" baseline="0" dirty="0" smtClean="0"/>
              <a:t> în definiție cuvântul cheie</a:t>
            </a:r>
            <a:r>
              <a:rPr lang="ro-RO" dirty="0" smtClean="0"/>
              <a:t> </a:t>
            </a:r>
            <a:r>
              <a:rPr lang="ro-RO" b="1" dirty="0" smtClean="0"/>
              <a:t>virtual</a:t>
            </a:r>
            <a:r>
              <a:rPr lang="ro-RO" dirty="0" smtClean="0"/>
              <a:t> specifică o implementare a unei metode</a:t>
            </a:r>
            <a:r>
              <a:rPr lang="ro-RO" baseline="0" dirty="0" smtClean="0"/>
              <a:t> ce poate fi suprascrisă polimorfic într-o clasă derivată. </a:t>
            </a:r>
          </a:p>
          <a:p>
            <a:r>
              <a:rPr lang="ro-RO" baseline="0" dirty="0" smtClean="0"/>
              <a:t>O metodă ce nu a fost declarată ca </a:t>
            </a:r>
            <a:r>
              <a:rPr lang="ro-RO" b="1" baseline="0" dirty="0" smtClean="0"/>
              <a:t>virtual</a:t>
            </a:r>
            <a:r>
              <a:rPr lang="ro-RO" b="0" baseline="0" dirty="0" smtClean="0"/>
              <a:t> specifică </a:t>
            </a:r>
            <a:r>
              <a:rPr lang="ro-RO" b="0" i="1" baseline="0" dirty="0" smtClean="0"/>
              <a:t>singura</a:t>
            </a:r>
            <a:r>
              <a:rPr lang="ro-RO" b="0" i="0" baseline="0" dirty="0" smtClean="0"/>
              <a:t> implementare a respectivei metode. Nu veți putea suprascrie polimorfic o metodă non-virtuală într-o clasă derivată. Acest lucru înseamnă că nu veți putea declara o metodă în clasa derivată care să aibă aceeași semnătură ca cea din clasa de bază pentru a schimba comportamentul acesteia. </a:t>
            </a:r>
          </a:p>
          <a:p>
            <a:endParaRPr lang="ro-RO" b="0" i="0" baseline="0" dirty="0" smtClean="0"/>
          </a:p>
          <a:p>
            <a:r>
              <a:rPr lang="ro-RO" b="1" i="0" baseline="0" dirty="0" smtClean="0"/>
              <a:t>Sintaxa</a:t>
            </a:r>
            <a:endParaRPr lang="ro-RO" b="0" i="0" baseline="0" dirty="0" smtClean="0"/>
          </a:p>
          <a:p>
            <a:r>
              <a:rPr lang="ro-RO" b="0" i="0" baseline="0" dirty="0" smtClean="0"/>
              <a:t>Pentru a declara o metodă virtuală, folosiți cuvântul cheie </a:t>
            </a:r>
            <a:r>
              <a:rPr lang="ro-RO" b="1" i="0" baseline="0" dirty="0" smtClean="0"/>
              <a:t>virtual</a:t>
            </a:r>
            <a:r>
              <a:rPr lang="ro-RO" b="0" i="0" baseline="0" dirty="0" smtClean="0"/>
              <a:t>. Sintaxa pentru acest cuvânt cheie este prezentată în slide.</a:t>
            </a:r>
          </a:p>
          <a:p>
            <a:r>
              <a:rPr lang="ro-RO" b="0" i="0" baseline="0" dirty="0" smtClean="0"/>
              <a:t>Când se declară o metodă virtuală, este obligatoriu ca aceasta să conțină și un corp. Dacă nu se oferă implementarea, compilatorul va genera o eroare.</a:t>
            </a:r>
          </a:p>
          <a:p>
            <a:endParaRPr lang="ro-RO" b="0" i="0" baseline="0" dirty="0" smtClean="0"/>
          </a:p>
          <a:p>
            <a:r>
              <a:rPr lang="ro-RO" b="0" i="0" baseline="0" dirty="0" smtClean="0"/>
              <a:t>Pentru a folosi metode virtuale eficient, trebuie să înțelegeți următoarele:</a:t>
            </a:r>
          </a:p>
          <a:p>
            <a:pPr lvl="1">
              <a:buFont typeface="Arial" pitchFamily="34" charset="0"/>
              <a:buChar char="•"/>
            </a:pPr>
            <a:r>
              <a:rPr lang="ro-RO" b="1" dirty="0" smtClean="0"/>
              <a:t> </a:t>
            </a:r>
            <a:r>
              <a:rPr lang="ro-RO" b="0" dirty="0" smtClean="0"/>
              <a:t>nu puteți declara metode virtuale ca statice</a:t>
            </a:r>
            <a:r>
              <a:rPr lang="ro-RO" b="0" baseline="0" dirty="0" smtClean="0"/>
              <a:t> - deoarece metodele statice sunt metode ale clasei și nu pot fi polimorfice (polimorfismul se aplică obiectelor, nu claselor)</a:t>
            </a:r>
            <a:endParaRPr lang="ro-RO" b="0" dirty="0" smtClean="0"/>
          </a:p>
          <a:p>
            <a:pPr lvl="1">
              <a:buFont typeface="Arial" pitchFamily="34" charset="0"/>
              <a:buChar char="•"/>
            </a:pPr>
            <a:r>
              <a:rPr lang="ro-RO" b="0" dirty="0" smtClean="0"/>
              <a:t> nu puteți declara metode virtuale ca private- </a:t>
            </a:r>
            <a:r>
              <a:rPr lang="ro-RO" b="0" baseline="0" dirty="0" smtClean="0"/>
              <a:t>deoarece ele nu pot fi accesate pentru a fi suprascrise într-o clasă derivată.</a:t>
            </a:r>
            <a:endParaRPr lang="en-US" b="0"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9</a:t>
            </a:fld>
            <a:endParaRPr lang="en-US"/>
          </a:p>
        </p:txBody>
      </p:sp>
    </p:spTree>
    <p:extLst>
      <p:ext uri="{BB962C8B-B14F-4D97-AF65-F5344CB8AC3E}">
        <p14:creationId xmlns:p14="http://schemas.microsoft.com/office/powerpoint/2010/main" val="3991780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5334000" y="4267200"/>
            <a:ext cx="3810000" cy="457200"/>
          </a:xfrm>
        </p:spPr>
        <p:txBody>
          <a:bodyPr anchor="t" anchorCtr="0">
            <a:noAutofit/>
          </a:bodyPr>
          <a:lstStyle>
            <a:lvl1pPr algn="ctr">
              <a:defRPr sz="2400">
                <a:solidFill>
                  <a:schemeClr val="tx1"/>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4648200" y="5105400"/>
            <a:ext cx="4495800" cy="457200"/>
          </a:xfrm>
        </p:spPr>
        <p:txBody>
          <a:bodyPr>
            <a:noAutofit/>
          </a:bodyPr>
          <a:lstStyle>
            <a:lvl1pPr marL="0" indent="0" algn="ctr">
              <a:buNone/>
              <a:defRPr sz="24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2AD5B59-2C85-4274-8BAF-CC7617412656}" type="datetime1">
              <a:rPr lang="ro-RO" smtClean="0"/>
              <a:pPr/>
              <a:t>14.12.2014</a:t>
            </a:fld>
            <a:endParaRPr lang="en-US" sz="1600" dirty="0"/>
          </a:p>
        </p:txBody>
      </p:sp>
      <p:sp>
        <p:nvSpPr>
          <p:cNvPr id="29" name="Slide Number Placeholder 28"/>
          <p:cNvSpPr>
            <a:spLocks noGrp="1"/>
          </p:cNvSpPr>
          <p:nvPr>
            <p:ph type="sldNum" sz="quarter" idx="12"/>
          </p:nvPr>
        </p:nvSpPr>
        <p:spPr>
          <a:xfrm>
            <a:off x="1216152" y="6355080"/>
            <a:ext cx="1219200" cy="365760"/>
          </a:xfrm>
        </p:spPr>
        <p:txBody>
          <a:bodyPr/>
          <a:lstStyle/>
          <a:p>
            <a:fld id="{D4B5ADC2-7248-4799-8E52-477E151C3EE9}" type="slidenum">
              <a:rPr lang="en-US" smtClean="0"/>
              <a:pPr/>
              <a:t>‹#›</a:t>
            </a:fld>
            <a:endParaRPr lang="en-US" dirty="0"/>
          </a:p>
        </p:txBody>
      </p:sp>
      <p:sp>
        <p:nvSpPr>
          <p:cNvPr id="20" name="Rectangle 19"/>
          <p:cNvSpPr/>
          <p:nvPr userDrawn="1"/>
        </p:nvSpPr>
        <p:spPr>
          <a:xfrm>
            <a:off x="0" y="1219200"/>
            <a:ext cx="9144000" cy="1676400"/>
          </a:xfrm>
          <a:prstGeom prst="rect">
            <a:avLst/>
          </a:prstGeom>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tx1">
                  <a:lumMod val="75000"/>
                  <a:lumOff val="25000"/>
                </a:schemeClr>
              </a:solidFill>
            </a:endParaRPr>
          </a:p>
        </p:txBody>
      </p:sp>
      <p:sp>
        <p:nvSpPr>
          <p:cNvPr id="23" name="TextBox 22"/>
          <p:cNvSpPr txBox="1"/>
          <p:nvPr userDrawn="1"/>
        </p:nvSpPr>
        <p:spPr>
          <a:xfrm>
            <a:off x="2514600" y="2133600"/>
            <a:ext cx="3657600" cy="523220"/>
          </a:xfrm>
          <a:prstGeom prst="rect">
            <a:avLst/>
          </a:prstGeom>
          <a:noFill/>
        </p:spPr>
        <p:txBody>
          <a:bodyPr wrap="square" rtlCol="0">
            <a:spAutoFit/>
          </a:bodyPr>
          <a:lstStyle/>
          <a:p>
            <a:r>
              <a:rPr lang="en-US" sz="2800" i="1" dirty="0" smtClean="0">
                <a:solidFill>
                  <a:schemeClr val="tx1">
                    <a:lumMod val="75000"/>
                    <a:lumOff val="25000"/>
                  </a:schemeClr>
                </a:solidFill>
                <a:latin typeface="+mj-lt"/>
              </a:rPr>
              <a:t>Academia Microsoft</a:t>
            </a:r>
            <a:endParaRPr lang="en-US" sz="2800" i="1" dirty="0">
              <a:solidFill>
                <a:schemeClr val="tx1">
                  <a:lumMod val="75000"/>
                  <a:lumOff val="25000"/>
                </a:schemeClr>
              </a:solidFill>
              <a:latin typeface="+mj-lt"/>
            </a:endParaRPr>
          </a:p>
        </p:txBody>
      </p:sp>
      <p:sp>
        <p:nvSpPr>
          <p:cNvPr id="24" name="TextBox 23"/>
          <p:cNvSpPr txBox="1"/>
          <p:nvPr userDrawn="1"/>
        </p:nvSpPr>
        <p:spPr>
          <a:xfrm>
            <a:off x="2514600" y="1447800"/>
            <a:ext cx="3048000" cy="523220"/>
          </a:xfrm>
          <a:prstGeom prst="rect">
            <a:avLst/>
          </a:prstGeom>
          <a:noFill/>
        </p:spPr>
        <p:txBody>
          <a:bodyPr wrap="square" rtlCol="0">
            <a:spAutoFit/>
          </a:bodyPr>
          <a:lstStyle/>
          <a:p>
            <a:r>
              <a:rPr lang="en-US" sz="2800" b="1" dirty="0" smtClean="0">
                <a:solidFill>
                  <a:schemeClr val="bg2">
                    <a:lumMod val="25000"/>
                  </a:schemeClr>
                </a:solidFill>
                <a:latin typeface="+mj-lt"/>
              </a:rPr>
              <a:t>Visual C#</a:t>
            </a:r>
            <a:endParaRPr lang="en-US" sz="2800" b="1" dirty="0">
              <a:solidFill>
                <a:schemeClr val="bg2">
                  <a:lumMod val="25000"/>
                </a:schemeClr>
              </a:solidFill>
              <a:latin typeface="+mj-lt"/>
            </a:endParaRPr>
          </a:p>
        </p:txBody>
      </p:sp>
      <p:sp>
        <p:nvSpPr>
          <p:cNvPr id="25" name="Rectangle 24"/>
          <p:cNvSpPr/>
          <p:nvPr userDrawn="1"/>
        </p:nvSpPr>
        <p:spPr>
          <a:xfrm>
            <a:off x="228600" y="1295400"/>
            <a:ext cx="2286000" cy="1524000"/>
          </a:xfrm>
          <a:prstGeom prst="rect">
            <a:avLst/>
          </a:prstGeom>
          <a:blipFill>
            <a:blip r:embed="rId2" cstate="print"/>
            <a:stretch>
              <a:fillRect/>
            </a:stretch>
          </a:blipFill>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6" name="Straight Connector 25"/>
          <p:cNvCxnSpPr/>
          <p:nvPr userDrawn="1"/>
        </p:nvCxnSpPr>
        <p:spPr>
          <a:xfrm flipV="1">
            <a:off x="5334000" y="4724400"/>
            <a:ext cx="38100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4572000" y="5562600"/>
            <a:ext cx="45720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17" name="Footer Placeholder 16"/>
          <p:cNvSpPr>
            <a:spLocks noGrp="1"/>
          </p:cNvSpPr>
          <p:nvPr>
            <p:ph type="ftr" sz="quarter" idx="11"/>
          </p:nvPr>
        </p:nvSpPr>
        <p:spPr>
          <a:xfrm>
            <a:off x="2898648" y="6355080"/>
            <a:ext cx="3474720" cy="365760"/>
          </a:xfrm>
        </p:spPr>
        <p:txBody>
          <a:bodyPr/>
          <a:lstStyle>
            <a:lvl1pPr>
              <a:defRPr i="1" u="none"/>
            </a:lvl1pPr>
          </a:lstStyle>
          <a:p>
            <a:r>
              <a:rPr lang="en-US" dirty="0" smtClean="0"/>
              <a:t>Academia Microsoft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7A8F8-89D7-4D0A-B565-6C07AFB768C5}" type="datetime1">
              <a:rPr lang="ro-RO" smtClean="0"/>
              <a:pPr/>
              <a:t>14.12.2014</a:t>
            </a:fld>
            <a:endParaRPr lang="en-US"/>
          </a:p>
        </p:txBody>
      </p:sp>
      <p:sp>
        <p:nvSpPr>
          <p:cNvPr id="5" name="Footer Placeholder 4"/>
          <p:cNvSpPr>
            <a:spLocks noGrp="1"/>
          </p:cNvSpPr>
          <p:nvPr>
            <p:ph type="ftr" sz="quarter" idx="11"/>
          </p:nvPr>
        </p:nvSpPr>
        <p:spPr/>
        <p:txBody>
          <a:bodyPr/>
          <a:lstStyle>
            <a:lvl1pPr>
              <a:defRPr u="none"/>
            </a:lvl1pPr>
          </a:lstStyle>
          <a:p>
            <a:r>
              <a:rPr lang="en-US" smtClean="0"/>
              <a:t>Academia Microsoft </a:t>
            </a:r>
            <a:endParaRPr lang="en-US" dirty="0"/>
          </a:p>
        </p:txBody>
      </p:sp>
      <p:sp>
        <p:nvSpPr>
          <p:cNvPr id="6" name="Slide Number Placeholder 5"/>
          <p:cNvSpPr>
            <a:spLocks noGrp="1"/>
          </p:cNvSpPr>
          <p:nvPr>
            <p:ph type="sldNum" sz="quarter" idx="12"/>
          </p:nvPr>
        </p:nvSpPr>
        <p:spPr/>
        <p:txBody>
          <a:bodyPr/>
          <a:lstStyle>
            <a:lvl1pPr>
              <a:defRPr b="0">
                <a:solidFill>
                  <a:schemeClr val="tx2"/>
                </a:solidFill>
              </a:defRPr>
            </a:lvl1pPr>
          </a:lstStyle>
          <a:p>
            <a:fld id="{D4B5ADC2-7248-4799-8E52-477E151C3EE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0B8491-6688-4EAE-B607-BF1C929A46FA}" type="datetime1">
              <a:rPr lang="ro-RO" smtClean="0"/>
              <a:pPr/>
              <a:t>14.12.2014</a:t>
            </a:fld>
            <a:endParaRPr lang="en-US"/>
          </a:p>
        </p:txBody>
      </p:sp>
      <p:sp>
        <p:nvSpPr>
          <p:cNvPr id="5" name="Footer Placeholder 4"/>
          <p:cNvSpPr>
            <a:spLocks noGrp="1"/>
          </p:cNvSpPr>
          <p:nvPr>
            <p:ph type="ftr" sz="quarter" idx="11"/>
          </p:nvPr>
        </p:nvSpPr>
        <p:spPr/>
        <p:txBody>
          <a:bodyPr/>
          <a:lstStyle>
            <a:lvl1pPr>
              <a:defRPr u="none"/>
            </a:lvl1pPr>
          </a:lstStyle>
          <a:p>
            <a:r>
              <a:rPr lang="en-US" smtClean="0"/>
              <a:t>Academia Microsoft </a:t>
            </a:r>
            <a:endParaRPr lang="en-US" dirty="0"/>
          </a:p>
        </p:txBody>
      </p:sp>
      <p:sp>
        <p:nvSpPr>
          <p:cNvPr id="6" name="Slide Number Placeholder 5"/>
          <p:cNvSpPr>
            <a:spLocks noGrp="1"/>
          </p:cNvSpPr>
          <p:nvPr>
            <p:ph type="sldNum" sz="quarter" idx="12"/>
          </p:nvPr>
        </p:nvSpPr>
        <p:spPr/>
        <p:txBody>
          <a:bodyPr/>
          <a:lstStyle>
            <a:lvl1pPr>
              <a:defRPr b="0">
                <a:solidFill>
                  <a:schemeClr val="tx2"/>
                </a:solidFill>
              </a:defRPr>
            </a:lvl1pPr>
          </a:lstStyle>
          <a:p>
            <a:fld id="{D4B5ADC2-7248-4799-8E52-477E151C3EE9}"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8" name="Shap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14" name="Rectangle 13"/>
          <p:cNvSpPr/>
          <p:nvPr/>
        </p:nvSpPr>
        <p:spPr>
          <a:xfrm>
            <a:off x="0" y="0"/>
            <a:ext cx="9144000" cy="6858000"/>
          </a:xfrm>
          <a:prstGeom prst="rect">
            <a:avLst/>
          </a:prstGeom>
          <a:solidFill>
            <a:srgbClr val="3B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ctrTitle"/>
          </p:nvPr>
        </p:nvSpPr>
        <p:spPr>
          <a:xfrm>
            <a:off x="457200" y="2367513"/>
            <a:ext cx="8229600" cy="1952846"/>
          </a:xfrm>
          <a:prstGeom prst="rect">
            <a:avLst/>
          </a:prstGeom>
        </p:spPr>
        <p:txBody>
          <a:bodyPr anchor="ctr" anchorCtr="0">
            <a:noAutofit/>
          </a:bodyPr>
          <a:lstStyle>
            <a:lvl1pPr algn="ctr">
              <a:defRPr sz="44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Subtitle 8"/>
          <p:cNvSpPr>
            <a:spLocks noGrp="1"/>
          </p:cNvSpPr>
          <p:nvPr>
            <p:ph type="subTitle" idx="1"/>
          </p:nvPr>
        </p:nvSpPr>
        <p:spPr>
          <a:xfrm>
            <a:off x="457200" y="4306172"/>
            <a:ext cx="8229600" cy="916172"/>
          </a:xfrm>
          <a:prstGeom prst="rect">
            <a:avLst/>
          </a:prstGeom>
        </p:spPr>
        <p:txBody>
          <a:bodyPr anchor="ctr">
            <a:noAutofit/>
          </a:bodyPr>
          <a:lstStyle>
            <a:lvl1pPr marL="0" indent="0" algn="r">
              <a:buNone/>
              <a:defRPr sz="3600">
                <a:solidFill>
                  <a:schemeClr val="bg1"/>
                </a:solidFill>
                <a:latin typeface="Segoe UI" pitchFamily="34" charset="0"/>
                <a:ea typeface="Segoe UI" pitchFamily="34" charset="0"/>
                <a:cs typeface="Segoe U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Click to edit Master subtitle style</a:t>
            </a:r>
            <a:endParaRPr lang="en-US" dirty="0"/>
          </a:p>
        </p:txBody>
      </p:sp>
      <p:pic>
        <p:nvPicPr>
          <p:cNvPr id="1026" name="Picture 2" descr="E:\Dropbox\Summer 2014\ITAcad\Prezentări\PNG\.net.png"/>
          <p:cNvPicPr>
            <a:picLocks noChangeAspect="1" noChangeArrowheads="1"/>
          </p:cNvPicPr>
          <p:nvPr/>
        </p:nvPicPr>
        <p:blipFill>
          <a:blip r:embed="rId2" cstate="print"/>
          <a:srcRect/>
          <a:stretch>
            <a:fillRect/>
          </a:stretch>
        </p:blipFill>
        <p:spPr bwMode="auto">
          <a:xfrm>
            <a:off x="3203943" y="434606"/>
            <a:ext cx="747581" cy="731520"/>
          </a:xfrm>
          <a:prstGeom prst="rect">
            <a:avLst/>
          </a:prstGeom>
          <a:noFill/>
        </p:spPr>
      </p:pic>
      <p:pic>
        <p:nvPicPr>
          <p:cNvPr id="1027" name="Picture 3" descr="E:\Dropbox\Summer 2014\ITAcad\Prezentări\PNG\itacad.png"/>
          <p:cNvPicPr>
            <a:picLocks noChangeAspect="1" noChangeArrowheads="1"/>
          </p:cNvPicPr>
          <p:nvPr/>
        </p:nvPicPr>
        <p:blipFill>
          <a:blip r:embed="rId3" cstate="print"/>
          <a:srcRect/>
          <a:stretch>
            <a:fillRect/>
          </a:stretch>
        </p:blipFill>
        <p:spPr bwMode="auto">
          <a:xfrm>
            <a:off x="682433" y="434606"/>
            <a:ext cx="2194560" cy="731520"/>
          </a:xfrm>
          <a:prstGeom prst="rect">
            <a:avLst/>
          </a:prstGeom>
          <a:noFill/>
        </p:spPr>
      </p:pic>
      <p:cxnSp>
        <p:nvCxnSpPr>
          <p:cNvPr id="12" name="Straight Connector 11"/>
          <p:cNvCxnSpPr/>
          <p:nvPr/>
        </p:nvCxnSpPr>
        <p:spPr>
          <a:xfrm>
            <a:off x="2998381" y="297712"/>
            <a:ext cx="0" cy="10053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219200"/>
            <a:ext cx="9144000" cy="1676400"/>
          </a:xfrm>
          <a:prstGeom prst="rect">
            <a:avLst/>
          </a:prstGeom>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tx1">
                  <a:lumMod val="75000"/>
                  <a:lumOff val="25000"/>
                </a:schemeClr>
              </a:solidFill>
            </a:endParaRPr>
          </a:p>
        </p:txBody>
      </p:sp>
      <p:sp>
        <p:nvSpPr>
          <p:cNvPr id="11" name="TextBox 10"/>
          <p:cNvSpPr txBox="1"/>
          <p:nvPr/>
        </p:nvSpPr>
        <p:spPr>
          <a:xfrm>
            <a:off x="2514600" y="2133600"/>
            <a:ext cx="3657600" cy="523220"/>
          </a:xfrm>
          <a:prstGeom prst="rect">
            <a:avLst/>
          </a:prstGeom>
          <a:noFill/>
        </p:spPr>
        <p:txBody>
          <a:bodyPr wrap="square" rtlCol="0">
            <a:spAutoFit/>
          </a:bodyPr>
          <a:lstStyle/>
          <a:p>
            <a:r>
              <a:rPr lang="en-US" sz="2800" i="1" dirty="0" smtClean="0">
                <a:solidFill>
                  <a:schemeClr val="tx1">
                    <a:lumMod val="75000"/>
                    <a:lumOff val="25000"/>
                  </a:schemeClr>
                </a:solidFill>
                <a:latin typeface="Bookman Old Style" pitchFamily="18" charset="0"/>
              </a:rPr>
              <a:t>Academia Microsoft</a:t>
            </a:r>
            <a:endParaRPr lang="en-US" sz="2800" i="1" dirty="0">
              <a:solidFill>
                <a:schemeClr val="tx1">
                  <a:lumMod val="75000"/>
                  <a:lumOff val="25000"/>
                </a:schemeClr>
              </a:solidFill>
              <a:latin typeface="Bookman Old Style" pitchFamily="18" charset="0"/>
            </a:endParaRPr>
          </a:p>
        </p:txBody>
      </p:sp>
      <p:sp>
        <p:nvSpPr>
          <p:cNvPr id="13" name="TextBox 12"/>
          <p:cNvSpPr txBox="1"/>
          <p:nvPr/>
        </p:nvSpPr>
        <p:spPr>
          <a:xfrm>
            <a:off x="2514600" y="1447800"/>
            <a:ext cx="3048000" cy="523220"/>
          </a:xfrm>
          <a:prstGeom prst="rect">
            <a:avLst/>
          </a:prstGeom>
          <a:noFill/>
        </p:spPr>
        <p:txBody>
          <a:bodyPr wrap="square" rtlCol="0">
            <a:spAutoFit/>
          </a:bodyPr>
          <a:lstStyle/>
          <a:p>
            <a:r>
              <a:rPr lang="en-US" sz="2800" b="1" dirty="0" smtClean="0">
                <a:solidFill>
                  <a:schemeClr val="bg2">
                    <a:lumMod val="25000"/>
                  </a:schemeClr>
                </a:solidFill>
                <a:latin typeface="Bookman Old Style" pitchFamily="18" charset="0"/>
              </a:rPr>
              <a:t>Visual C#</a:t>
            </a:r>
            <a:endParaRPr lang="en-US" sz="2800" b="1" dirty="0">
              <a:solidFill>
                <a:schemeClr val="bg2">
                  <a:lumMod val="25000"/>
                </a:schemeClr>
              </a:solidFill>
              <a:latin typeface="Bookman Old Style" pitchFamily="18" charset="0"/>
            </a:endParaRPr>
          </a:p>
        </p:txBody>
      </p:sp>
      <p:sp>
        <p:nvSpPr>
          <p:cNvPr id="15" name="Rectangle 14"/>
          <p:cNvSpPr/>
          <p:nvPr/>
        </p:nvSpPr>
        <p:spPr>
          <a:xfrm>
            <a:off x="228600" y="1295400"/>
            <a:ext cx="2286000" cy="1524000"/>
          </a:xfrm>
          <a:prstGeom prst="rect">
            <a:avLst/>
          </a:prstGeom>
          <a:blipFill>
            <a:blip r:embed="rId4" cstate="print"/>
            <a:stretch>
              <a:fillRect/>
            </a:stretch>
          </a:blipFill>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6" name="Straight Connector 15"/>
          <p:cNvCxnSpPr/>
          <p:nvPr/>
        </p:nvCxnSpPr>
        <p:spPr>
          <a:xfrm flipV="1">
            <a:off x="5334000" y="4724400"/>
            <a:ext cx="38100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572000" y="5562600"/>
            <a:ext cx="45720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18" name="Rectangle 17"/>
          <p:cNvSpPr/>
          <p:nvPr/>
        </p:nvSpPr>
        <p:spPr>
          <a:xfrm>
            <a:off x="0" y="1219200"/>
            <a:ext cx="9144000" cy="1676400"/>
          </a:xfrm>
          <a:prstGeom prst="rect">
            <a:avLst/>
          </a:prstGeom>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tx1">
                  <a:lumMod val="75000"/>
                  <a:lumOff val="25000"/>
                </a:schemeClr>
              </a:solidFill>
            </a:endParaRPr>
          </a:p>
        </p:txBody>
      </p:sp>
      <p:sp>
        <p:nvSpPr>
          <p:cNvPr id="19" name="TextBox 18"/>
          <p:cNvSpPr txBox="1"/>
          <p:nvPr/>
        </p:nvSpPr>
        <p:spPr>
          <a:xfrm>
            <a:off x="2514600" y="2133600"/>
            <a:ext cx="3657600" cy="523220"/>
          </a:xfrm>
          <a:prstGeom prst="rect">
            <a:avLst/>
          </a:prstGeom>
          <a:noFill/>
        </p:spPr>
        <p:txBody>
          <a:bodyPr wrap="square" rtlCol="0">
            <a:spAutoFit/>
          </a:bodyPr>
          <a:lstStyle/>
          <a:p>
            <a:r>
              <a:rPr lang="en-US" sz="2800" i="1" dirty="0" smtClean="0">
                <a:solidFill>
                  <a:schemeClr val="tx1">
                    <a:lumMod val="75000"/>
                    <a:lumOff val="25000"/>
                  </a:schemeClr>
                </a:solidFill>
                <a:latin typeface="+mj-lt"/>
              </a:rPr>
              <a:t>Academia Microsoft</a:t>
            </a:r>
            <a:endParaRPr lang="en-US" sz="2800" i="1" dirty="0">
              <a:solidFill>
                <a:schemeClr val="tx1">
                  <a:lumMod val="75000"/>
                  <a:lumOff val="25000"/>
                </a:schemeClr>
              </a:solidFill>
              <a:latin typeface="+mj-lt"/>
            </a:endParaRPr>
          </a:p>
        </p:txBody>
      </p:sp>
      <p:sp>
        <p:nvSpPr>
          <p:cNvPr id="20" name="TextBox 19"/>
          <p:cNvSpPr txBox="1"/>
          <p:nvPr/>
        </p:nvSpPr>
        <p:spPr>
          <a:xfrm>
            <a:off x="2514600" y="1447800"/>
            <a:ext cx="3048000" cy="523220"/>
          </a:xfrm>
          <a:prstGeom prst="rect">
            <a:avLst/>
          </a:prstGeom>
          <a:noFill/>
        </p:spPr>
        <p:txBody>
          <a:bodyPr wrap="square" rtlCol="0">
            <a:spAutoFit/>
          </a:bodyPr>
          <a:lstStyle/>
          <a:p>
            <a:r>
              <a:rPr lang="en-US" sz="2800" b="1" dirty="0" smtClean="0">
                <a:solidFill>
                  <a:schemeClr val="bg2">
                    <a:lumMod val="25000"/>
                  </a:schemeClr>
                </a:solidFill>
                <a:latin typeface="+mj-lt"/>
              </a:rPr>
              <a:t>Visual C# </a:t>
            </a:r>
            <a:endParaRPr lang="en-US" sz="2800" b="1" dirty="0">
              <a:solidFill>
                <a:schemeClr val="bg2">
                  <a:lumMod val="25000"/>
                </a:schemeClr>
              </a:solidFill>
              <a:latin typeface="+mj-lt"/>
            </a:endParaRPr>
          </a:p>
        </p:txBody>
      </p:sp>
      <p:sp>
        <p:nvSpPr>
          <p:cNvPr id="21" name="Rectangle 20"/>
          <p:cNvSpPr/>
          <p:nvPr/>
        </p:nvSpPr>
        <p:spPr>
          <a:xfrm>
            <a:off x="228600" y="1295400"/>
            <a:ext cx="2286000" cy="1524000"/>
          </a:xfrm>
          <a:prstGeom prst="rect">
            <a:avLst/>
          </a:prstGeom>
          <a:blipFill>
            <a:blip r:embed="rId4" cstate="print"/>
            <a:stretch>
              <a:fillRect/>
            </a:stretch>
          </a:blipFill>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2" name="Straight Connector 21"/>
          <p:cNvCxnSpPr/>
          <p:nvPr/>
        </p:nvCxnSpPr>
        <p:spPr>
          <a:xfrm flipV="1">
            <a:off x="5334000" y="4724400"/>
            <a:ext cx="38100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572000" y="5562600"/>
            <a:ext cx="45720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24" name="Rectangle 23"/>
          <p:cNvSpPr/>
          <p:nvPr/>
        </p:nvSpPr>
        <p:spPr>
          <a:xfrm>
            <a:off x="0" y="1219200"/>
            <a:ext cx="9144000" cy="1676400"/>
          </a:xfrm>
          <a:prstGeom prst="rect">
            <a:avLst/>
          </a:prstGeom>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tx1">
                  <a:lumMod val="75000"/>
                  <a:lumOff val="25000"/>
                </a:schemeClr>
              </a:solidFill>
              <a:latin typeface="Calibri" pitchFamily="34" charset="0"/>
              <a:cs typeface="Calibri" pitchFamily="34" charset="0"/>
            </a:endParaRPr>
          </a:p>
        </p:txBody>
      </p:sp>
      <p:sp>
        <p:nvSpPr>
          <p:cNvPr id="25" name="TextBox 24"/>
          <p:cNvSpPr txBox="1"/>
          <p:nvPr/>
        </p:nvSpPr>
        <p:spPr>
          <a:xfrm>
            <a:off x="2514600" y="2133600"/>
            <a:ext cx="3657600" cy="523220"/>
          </a:xfrm>
          <a:prstGeom prst="rect">
            <a:avLst/>
          </a:prstGeom>
          <a:noFill/>
        </p:spPr>
        <p:txBody>
          <a:bodyPr wrap="square" rtlCol="0">
            <a:spAutoFit/>
          </a:bodyPr>
          <a:lstStyle/>
          <a:p>
            <a:r>
              <a:rPr lang="en-US" sz="2800" i="1" dirty="0" smtClean="0">
                <a:solidFill>
                  <a:schemeClr val="tx1">
                    <a:lumMod val="75000"/>
                    <a:lumOff val="25000"/>
                  </a:schemeClr>
                </a:solidFill>
                <a:latin typeface="Calibri" pitchFamily="34" charset="0"/>
                <a:cs typeface="Calibri" pitchFamily="34" charset="0"/>
              </a:rPr>
              <a:t>Academia Microsoft</a:t>
            </a:r>
            <a:endParaRPr lang="en-US" sz="2800" i="1" dirty="0">
              <a:solidFill>
                <a:schemeClr val="tx1">
                  <a:lumMod val="75000"/>
                  <a:lumOff val="25000"/>
                </a:schemeClr>
              </a:solidFill>
              <a:latin typeface="Calibri" pitchFamily="34" charset="0"/>
              <a:cs typeface="Calibri" pitchFamily="34" charset="0"/>
            </a:endParaRPr>
          </a:p>
        </p:txBody>
      </p:sp>
      <p:sp>
        <p:nvSpPr>
          <p:cNvPr id="26" name="TextBox 25"/>
          <p:cNvSpPr txBox="1"/>
          <p:nvPr/>
        </p:nvSpPr>
        <p:spPr>
          <a:xfrm>
            <a:off x="2514600" y="1447800"/>
            <a:ext cx="3048000" cy="523220"/>
          </a:xfrm>
          <a:prstGeom prst="rect">
            <a:avLst/>
          </a:prstGeom>
          <a:noFill/>
        </p:spPr>
        <p:txBody>
          <a:bodyPr wrap="square" rtlCol="0">
            <a:spAutoFit/>
          </a:bodyPr>
          <a:lstStyle/>
          <a:p>
            <a:r>
              <a:rPr lang="en-US" sz="2800" b="1" dirty="0" smtClean="0">
                <a:solidFill>
                  <a:schemeClr val="bg2">
                    <a:lumMod val="25000"/>
                  </a:schemeClr>
                </a:solidFill>
                <a:latin typeface="Calibri" pitchFamily="34" charset="0"/>
                <a:cs typeface="Calibri" pitchFamily="34" charset="0"/>
              </a:rPr>
              <a:t>Visual C#</a:t>
            </a:r>
            <a:endParaRPr lang="en-US" sz="2800" b="1" dirty="0">
              <a:solidFill>
                <a:schemeClr val="bg2">
                  <a:lumMod val="25000"/>
                </a:schemeClr>
              </a:solidFill>
              <a:latin typeface="Calibri" pitchFamily="34" charset="0"/>
              <a:cs typeface="Calibri" pitchFamily="34" charset="0"/>
            </a:endParaRPr>
          </a:p>
        </p:txBody>
      </p:sp>
      <p:sp>
        <p:nvSpPr>
          <p:cNvPr id="27" name="Rectangle 26"/>
          <p:cNvSpPr/>
          <p:nvPr/>
        </p:nvSpPr>
        <p:spPr>
          <a:xfrm>
            <a:off x="228600" y="1295400"/>
            <a:ext cx="2286000" cy="1524000"/>
          </a:xfrm>
          <a:prstGeom prst="rect">
            <a:avLst/>
          </a:prstGeom>
          <a:blipFill>
            <a:blip r:embed="rId4" cstate="print"/>
            <a:stretch>
              <a:fillRect/>
            </a:stretch>
          </a:blipFill>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Calibri" pitchFamily="34" charset="0"/>
              <a:cs typeface="Calibri" pitchFamily="34" charset="0"/>
            </a:endParaRPr>
          </a:p>
        </p:txBody>
      </p:sp>
      <p:cxnSp>
        <p:nvCxnSpPr>
          <p:cNvPr id="28" name="Straight Connector 27"/>
          <p:cNvCxnSpPr/>
          <p:nvPr/>
        </p:nvCxnSpPr>
        <p:spPr>
          <a:xfrm flipV="1">
            <a:off x="5334000" y="4724400"/>
            <a:ext cx="38100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572000" y="5562600"/>
            <a:ext cx="45720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30" name="Rectangle 29"/>
          <p:cNvSpPr/>
          <p:nvPr/>
        </p:nvSpPr>
        <p:spPr>
          <a:xfrm>
            <a:off x="0" y="1219200"/>
            <a:ext cx="9144000" cy="1676400"/>
          </a:xfrm>
          <a:prstGeom prst="rect">
            <a:avLst/>
          </a:prstGeom>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tx1">
                  <a:lumMod val="75000"/>
                  <a:lumOff val="25000"/>
                </a:schemeClr>
              </a:solidFill>
            </a:endParaRPr>
          </a:p>
        </p:txBody>
      </p:sp>
      <p:sp>
        <p:nvSpPr>
          <p:cNvPr id="31" name="TextBox 30"/>
          <p:cNvSpPr txBox="1"/>
          <p:nvPr/>
        </p:nvSpPr>
        <p:spPr>
          <a:xfrm>
            <a:off x="2514600" y="2133600"/>
            <a:ext cx="3657600" cy="523220"/>
          </a:xfrm>
          <a:prstGeom prst="rect">
            <a:avLst/>
          </a:prstGeom>
          <a:noFill/>
        </p:spPr>
        <p:txBody>
          <a:bodyPr wrap="square" rtlCol="0">
            <a:spAutoFit/>
          </a:bodyPr>
          <a:lstStyle/>
          <a:p>
            <a:r>
              <a:rPr lang="en-US" sz="2800" i="1" dirty="0" smtClean="0">
                <a:solidFill>
                  <a:schemeClr val="tx1">
                    <a:lumMod val="75000"/>
                    <a:lumOff val="25000"/>
                  </a:schemeClr>
                </a:solidFill>
                <a:latin typeface="+mj-lt"/>
              </a:rPr>
              <a:t>Academia Microsoft</a:t>
            </a:r>
            <a:endParaRPr lang="en-US" sz="2800" i="1" dirty="0">
              <a:solidFill>
                <a:schemeClr val="tx1">
                  <a:lumMod val="75000"/>
                  <a:lumOff val="25000"/>
                </a:schemeClr>
              </a:solidFill>
              <a:latin typeface="+mj-lt"/>
            </a:endParaRPr>
          </a:p>
        </p:txBody>
      </p:sp>
      <p:sp>
        <p:nvSpPr>
          <p:cNvPr id="32" name="TextBox 31"/>
          <p:cNvSpPr txBox="1"/>
          <p:nvPr/>
        </p:nvSpPr>
        <p:spPr>
          <a:xfrm>
            <a:off x="2514600" y="1447800"/>
            <a:ext cx="3048000" cy="523220"/>
          </a:xfrm>
          <a:prstGeom prst="rect">
            <a:avLst/>
          </a:prstGeom>
          <a:noFill/>
        </p:spPr>
        <p:txBody>
          <a:bodyPr wrap="square" rtlCol="0">
            <a:spAutoFit/>
          </a:bodyPr>
          <a:lstStyle/>
          <a:p>
            <a:r>
              <a:rPr lang="en-US" sz="2800" b="1" dirty="0" smtClean="0">
                <a:solidFill>
                  <a:schemeClr val="bg2">
                    <a:lumMod val="25000"/>
                  </a:schemeClr>
                </a:solidFill>
                <a:latin typeface="+mj-lt"/>
              </a:rPr>
              <a:t>Visual C# </a:t>
            </a:r>
            <a:endParaRPr lang="en-US" sz="2800" b="1" dirty="0">
              <a:solidFill>
                <a:schemeClr val="bg2">
                  <a:lumMod val="25000"/>
                </a:schemeClr>
              </a:solidFill>
              <a:latin typeface="+mj-lt"/>
            </a:endParaRPr>
          </a:p>
        </p:txBody>
      </p:sp>
      <p:sp>
        <p:nvSpPr>
          <p:cNvPr id="33" name="Rectangle 32"/>
          <p:cNvSpPr/>
          <p:nvPr/>
        </p:nvSpPr>
        <p:spPr>
          <a:xfrm>
            <a:off x="228600" y="1295400"/>
            <a:ext cx="2286000" cy="1524000"/>
          </a:xfrm>
          <a:prstGeom prst="rect">
            <a:avLst/>
          </a:prstGeom>
          <a:blipFill>
            <a:blip r:embed="rId4" cstate="print"/>
            <a:stretch>
              <a:fillRect/>
            </a:stretch>
          </a:blipFill>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34" name="Straight Connector 33"/>
          <p:cNvCxnSpPr/>
          <p:nvPr/>
        </p:nvCxnSpPr>
        <p:spPr>
          <a:xfrm flipV="1">
            <a:off x="5334000" y="4724400"/>
            <a:ext cx="38100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4572000" y="5562600"/>
            <a:ext cx="45720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36" name="Rectangle 35"/>
          <p:cNvSpPr/>
          <p:nvPr/>
        </p:nvSpPr>
        <p:spPr>
          <a:xfrm>
            <a:off x="0" y="1219200"/>
            <a:ext cx="9144000" cy="1676400"/>
          </a:xfrm>
          <a:prstGeom prst="rect">
            <a:avLst/>
          </a:prstGeom>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tx1">
                  <a:lumMod val="75000"/>
                  <a:lumOff val="25000"/>
                </a:schemeClr>
              </a:solidFill>
              <a:latin typeface="Calibri" pitchFamily="34" charset="0"/>
              <a:cs typeface="Calibri" pitchFamily="34" charset="0"/>
            </a:endParaRPr>
          </a:p>
        </p:txBody>
      </p:sp>
      <p:sp>
        <p:nvSpPr>
          <p:cNvPr id="37" name="TextBox 36"/>
          <p:cNvSpPr txBox="1"/>
          <p:nvPr/>
        </p:nvSpPr>
        <p:spPr>
          <a:xfrm>
            <a:off x="2514600" y="2133600"/>
            <a:ext cx="3657600" cy="523220"/>
          </a:xfrm>
          <a:prstGeom prst="rect">
            <a:avLst/>
          </a:prstGeom>
          <a:noFill/>
        </p:spPr>
        <p:txBody>
          <a:bodyPr wrap="square" rtlCol="0">
            <a:spAutoFit/>
          </a:bodyPr>
          <a:lstStyle/>
          <a:p>
            <a:r>
              <a:rPr lang="en-US" sz="2800" i="1" dirty="0" smtClean="0">
                <a:solidFill>
                  <a:schemeClr val="tx1">
                    <a:lumMod val="75000"/>
                    <a:lumOff val="25000"/>
                  </a:schemeClr>
                </a:solidFill>
                <a:latin typeface="Calibri" pitchFamily="34" charset="0"/>
                <a:cs typeface="Calibri" pitchFamily="34" charset="0"/>
              </a:rPr>
              <a:t>Academia Microsoft</a:t>
            </a:r>
            <a:endParaRPr lang="en-US" sz="2800" i="1" dirty="0">
              <a:solidFill>
                <a:schemeClr val="tx1">
                  <a:lumMod val="75000"/>
                  <a:lumOff val="25000"/>
                </a:schemeClr>
              </a:solidFill>
              <a:latin typeface="Calibri" pitchFamily="34" charset="0"/>
              <a:cs typeface="Calibri" pitchFamily="34" charset="0"/>
            </a:endParaRPr>
          </a:p>
        </p:txBody>
      </p:sp>
      <p:sp>
        <p:nvSpPr>
          <p:cNvPr id="38" name="TextBox 37"/>
          <p:cNvSpPr txBox="1"/>
          <p:nvPr/>
        </p:nvSpPr>
        <p:spPr>
          <a:xfrm>
            <a:off x="2514600" y="1447800"/>
            <a:ext cx="3048000" cy="523220"/>
          </a:xfrm>
          <a:prstGeom prst="rect">
            <a:avLst/>
          </a:prstGeom>
          <a:noFill/>
        </p:spPr>
        <p:txBody>
          <a:bodyPr wrap="square" rtlCol="0">
            <a:spAutoFit/>
          </a:bodyPr>
          <a:lstStyle/>
          <a:p>
            <a:r>
              <a:rPr lang="en-US" sz="2800" b="1" dirty="0" smtClean="0">
                <a:solidFill>
                  <a:schemeClr val="bg2">
                    <a:lumMod val="25000"/>
                  </a:schemeClr>
                </a:solidFill>
                <a:latin typeface="Calibri" pitchFamily="34" charset="0"/>
                <a:cs typeface="Calibri" pitchFamily="34" charset="0"/>
              </a:rPr>
              <a:t>Visual C# </a:t>
            </a:r>
            <a:endParaRPr lang="en-US" sz="2800" b="1" dirty="0">
              <a:solidFill>
                <a:schemeClr val="bg2">
                  <a:lumMod val="25000"/>
                </a:schemeClr>
              </a:solidFill>
              <a:latin typeface="Calibri" pitchFamily="34" charset="0"/>
              <a:cs typeface="Calibri" pitchFamily="34" charset="0"/>
            </a:endParaRPr>
          </a:p>
        </p:txBody>
      </p:sp>
      <p:sp>
        <p:nvSpPr>
          <p:cNvPr id="39" name="Rectangle 38"/>
          <p:cNvSpPr/>
          <p:nvPr/>
        </p:nvSpPr>
        <p:spPr>
          <a:xfrm>
            <a:off x="228600" y="1295400"/>
            <a:ext cx="2286000" cy="1524000"/>
          </a:xfrm>
          <a:prstGeom prst="rect">
            <a:avLst/>
          </a:prstGeom>
          <a:blipFill>
            <a:blip r:embed="rId4" cstate="print"/>
            <a:stretch>
              <a:fillRect/>
            </a:stretch>
          </a:blipFill>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Calibri" pitchFamily="34" charset="0"/>
              <a:cs typeface="Calibri" pitchFamily="34" charset="0"/>
            </a:endParaRPr>
          </a:p>
        </p:txBody>
      </p:sp>
      <p:cxnSp>
        <p:nvCxnSpPr>
          <p:cNvPr id="40" name="Straight Connector 39"/>
          <p:cNvCxnSpPr/>
          <p:nvPr/>
        </p:nvCxnSpPr>
        <p:spPr>
          <a:xfrm flipV="1">
            <a:off x="5334000" y="4724400"/>
            <a:ext cx="38100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572000" y="5562600"/>
            <a:ext cx="4572000" cy="1588"/>
          </a:xfrm>
          <a:prstGeom prst="line">
            <a:avLst/>
          </a:prstGeom>
        </p:spPr>
        <p:style>
          <a:lnRef idx="2">
            <a:schemeClr val="accent2"/>
          </a:lnRef>
          <a:fillRef idx="0">
            <a:schemeClr val="accent2"/>
          </a:fillRef>
          <a:effectRef idx="1">
            <a:schemeClr val="accent2"/>
          </a:effectRef>
          <a:fontRef idx="minor">
            <a:schemeClr val="tx1"/>
          </a:fontRef>
        </p:style>
      </p:cxnSp>
      <p:sp>
        <p:nvSpPr>
          <p:cNvPr id="42" name="Rectangle 41"/>
          <p:cNvSpPr/>
          <p:nvPr userDrawn="1"/>
        </p:nvSpPr>
        <p:spPr>
          <a:xfrm>
            <a:off x="0" y="1219200"/>
            <a:ext cx="9144000" cy="1676400"/>
          </a:xfrm>
          <a:prstGeom prst="rect">
            <a:avLst/>
          </a:prstGeom>
          <a:effectLst>
            <a:innerShdw blurRad="63500" dist="50800" dir="189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endParaRPr lang="en-US" sz="2000" b="1" dirty="0">
              <a:solidFill>
                <a:schemeClr val="tx1">
                  <a:lumMod val="75000"/>
                  <a:lumOff val="25000"/>
                </a:schemeClr>
              </a:solidFill>
            </a:endParaRPr>
          </a:p>
        </p:txBody>
      </p:sp>
      <p:sp>
        <p:nvSpPr>
          <p:cNvPr id="43" name="TextBox 42"/>
          <p:cNvSpPr txBox="1"/>
          <p:nvPr userDrawn="1"/>
        </p:nvSpPr>
        <p:spPr>
          <a:xfrm>
            <a:off x="2514600" y="2133600"/>
            <a:ext cx="3657600" cy="523220"/>
          </a:xfrm>
          <a:prstGeom prst="rect">
            <a:avLst/>
          </a:prstGeom>
          <a:noFill/>
        </p:spPr>
        <p:txBody>
          <a:bodyPr wrap="square" rtlCol="0">
            <a:spAutoFit/>
          </a:bodyPr>
          <a:lstStyle/>
          <a:p>
            <a:r>
              <a:rPr lang="en-US" sz="2800" i="1" dirty="0" smtClean="0">
                <a:solidFill>
                  <a:schemeClr val="tx1">
                    <a:lumMod val="75000"/>
                    <a:lumOff val="25000"/>
                  </a:schemeClr>
                </a:solidFill>
                <a:latin typeface="+mj-lt"/>
              </a:rPr>
              <a:t>Academia Microsoft</a:t>
            </a:r>
            <a:endParaRPr lang="en-US" sz="2800" i="1" dirty="0">
              <a:solidFill>
                <a:schemeClr val="tx1">
                  <a:lumMod val="75000"/>
                  <a:lumOff val="25000"/>
                </a:schemeClr>
              </a:solidFill>
              <a:latin typeface="+mj-lt"/>
            </a:endParaRPr>
          </a:p>
        </p:txBody>
      </p:sp>
      <p:sp>
        <p:nvSpPr>
          <p:cNvPr id="44" name="TextBox 43"/>
          <p:cNvSpPr txBox="1"/>
          <p:nvPr userDrawn="1"/>
        </p:nvSpPr>
        <p:spPr>
          <a:xfrm>
            <a:off x="2514600" y="1447800"/>
            <a:ext cx="3048000" cy="523220"/>
          </a:xfrm>
          <a:prstGeom prst="rect">
            <a:avLst/>
          </a:prstGeom>
          <a:noFill/>
        </p:spPr>
        <p:txBody>
          <a:bodyPr wrap="square" rtlCol="0">
            <a:spAutoFit/>
          </a:bodyPr>
          <a:lstStyle/>
          <a:p>
            <a:r>
              <a:rPr lang="en-US" sz="2800" b="1" dirty="0" smtClean="0">
                <a:solidFill>
                  <a:schemeClr val="bg2">
                    <a:lumMod val="25000"/>
                  </a:schemeClr>
                </a:solidFill>
                <a:latin typeface="+mj-lt"/>
              </a:rPr>
              <a:t>Visual C#</a:t>
            </a:r>
            <a:endParaRPr lang="en-US" sz="2800" b="1" dirty="0">
              <a:solidFill>
                <a:schemeClr val="bg2">
                  <a:lumMod val="25000"/>
                </a:schemeClr>
              </a:solidFill>
              <a:latin typeface="+mj-lt"/>
            </a:endParaRPr>
          </a:p>
        </p:txBody>
      </p:sp>
      <p:sp>
        <p:nvSpPr>
          <p:cNvPr id="45" name="Rectangle 44"/>
          <p:cNvSpPr/>
          <p:nvPr userDrawn="1"/>
        </p:nvSpPr>
        <p:spPr>
          <a:xfrm>
            <a:off x="228600" y="1295400"/>
            <a:ext cx="2286000" cy="1524000"/>
          </a:xfrm>
          <a:prstGeom prst="rect">
            <a:avLst/>
          </a:prstGeom>
          <a:blipFill>
            <a:blip r:embed="rId4" cstate="print"/>
            <a:stretch>
              <a:fillRect/>
            </a:stretch>
          </a:blipFill>
          <a:effectLst>
            <a:innerShdw blurRad="63500" dist="50800" dir="8100000">
              <a:prstClr val="black">
                <a:alpha val="50000"/>
              </a:prstClr>
            </a:inn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46" name="Straight Connector 45"/>
          <p:cNvCxnSpPr/>
          <p:nvPr userDrawn="1"/>
        </p:nvCxnSpPr>
        <p:spPr>
          <a:xfrm flipV="1">
            <a:off x="5334000" y="4724400"/>
            <a:ext cx="381000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userDrawn="1"/>
        </p:nvCxnSpPr>
        <p:spPr>
          <a:xfrm>
            <a:off x="4572000" y="5562600"/>
            <a:ext cx="4572000" cy="1588"/>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4398674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hapter Title">
    <p:spTree>
      <p:nvGrpSpPr>
        <p:cNvPr id="1" name=""/>
        <p:cNvGrpSpPr/>
        <p:nvPr/>
      </p:nvGrpSpPr>
      <p:grpSpPr>
        <a:xfrm>
          <a:off x="0" y="0"/>
          <a:ext cx="0" cy="0"/>
          <a:chOff x="0" y="0"/>
          <a:chExt cx="0" cy="0"/>
        </a:xfrm>
      </p:grpSpPr>
      <p:sp>
        <p:nvSpPr>
          <p:cNvPr id="8" name="Rectangle 7"/>
          <p:cNvSpPr/>
          <p:nvPr/>
        </p:nvSpPr>
        <p:spPr>
          <a:xfrm>
            <a:off x="0" y="6316980"/>
            <a:ext cx="9144000" cy="541020"/>
          </a:xfrm>
          <a:prstGeom prst="rect">
            <a:avLst/>
          </a:prstGeom>
          <a:solidFill>
            <a:srgbClr val="3B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52024"/>
            <a:ext cx="8229600" cy="1788077"/>
          </a:xfrm>
          <a:prstGeom prst="rect">
            <a:avLst/>
          </a:prstGeom>
        </p:spPr>
        <p:txBody>
          <a:bodyPr anchor="ctr"/>
          <a:lstStyle>
            <a:lvl1pPr algn="ctr">
              <a:defRPr sz="4000" b="1">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6"/>
          <p:cNvSpPr>
            <a:spLocks noGrp="1"/>
          </p:cNvSpPr>
          <p:nvPr>
            <p:ph type="body" sz="quarter" idx="10"/>
          </p:nvPr>
        </p:nvSpPr>
        <p:spPr>
          <a:xfrm>
            <a:off x="457200" y="4539845"/>
            <a:ext cx="8229600" cy="702007"/>
          </a:xfrm>
          <a:prstGeom prst="rect">
            <a:avLst/>
          </a:prstGeom>
        </p:spPr>
        <p:txBody>
          <a:bodyPr anchor="ctr"/>
          <a:lstStyle>
            <a:lvl1pPr algn="r">
              <a:buNone/>
              <a:defRPr>
                <a:latin typeface="Segoe UI" pitchFamily="34" charset="0"/>
                <a:ea typeface="Segoe UI" pitchFamily="34" charset="0"/>
                <a:cs typeface="Segoe UI" pitchFamily="34" charset="0"/>
              </a:defRPr>
            </a:lvl1pPr>
          </a:lstStyle>
          <a:p>
            <a:pPr lvl="0"/>
            <a:r>
              <a:rPr lang="en-US" dirty="0" smtClean="0"/>
              <a:t>Click to edit Master text styles</a:t>
            </a:r>
          </a:p>
        </p:txBody>
      </p:sp>
      <p:pic>
        <p:nvPicPr>
          <p:cNvPr id="5" name="Picture 2" descr="E:\Dropbox\Summer 2014\ITAcad\Prezentări\PNG\.net.png"/>
          <p:cNvPicPr>
            <a:picLocks noChangeAspect="1" noChangeArrowheads="1"/>
          </p:cNvPicPr>
          <p:nvPr/>
        </p:nvPicPr>
        <p:blipFill>
          <a:blip r:embed="rId2" cstate="print"/>
          <a:srcRect/>
          <a:stretch>
            <a:fillRect/>
          </a:stretch>
        </p:blipFill>
        <p:spPr bwMode="auto">
          <a:xfrm>
            <a:off x="8553183" y="6358890"/>
            <a:ext cx="467238" cy="457200"/>
          </a:xfrm>
          <a:prstGeom prst="rect">
            <a:avLst/>
          </a:prstGeom>
          <a:noFill/>
        </p:spPr>
      </p:pic>
      <p:pic>
        <p:nvPicPr>
          <p:cNvPr id="6" name="Picture 3" descr="E:\Dropbox\Summer 2014\ITAcad\Prezentări\PNG\itacad.png"/>
          <p:cNvPicPr>
            <a:picLocks noChangeAspect="1" noChangeArrowheads="1"/>
          </p:cNvPicPr>
          <p:nvPr/>
        </p:nvPicPr>
        <p:blipFill>
          <a:blip r:embed="rId3" cstate="print"/>
          <a:srcRect/>
          <a:stretch>
            <a:fillRect/>
          </a:stretch>
        </p:blipFill>
        <p:spPr bwMode="auto">
          <a:xfrm>
            <a:off x="126173" y="6358890"/>
            <a:ext cx="1371600" cy="457200"/>
          </a:xfrm>
          <a:prstGeom prst="rect">
            <a:avLst/>
          </a:prstGeom>
          <a:noFill/>
        </p:spPr>
      </p:pic>
    </p:spTree>
    <p:extLst>
      <p:ext uri="{BB962C8B-B14F-4D97-AF65-F5344CB8AC3E}">
        <p14:creationId xmlns:p14="http://schemas.microsoft.com/office/powerpoint/2010/main" val="176638313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8721" y="1219200"/>
            <a:ext cx="8229600" cy="4937760"/>
          </a:xfrm>
          <a:prstGeom prst="rect">
            <a:avLst/>
          </a:prstGeom>
        </p:spPr>
        <p:txBody>
          <a:bodyPr/>
          <a:lstStyle>
            <a:lvl1pPr>
              <a:buClr>
                <a:schemeClr val="accent4">
                  <a:lumMod val="75000"/>
                </a:schemeClr>
              </a:buClr>
              <a:defRPr>
                <a:solidFill>
                  <a:srgbClr val="000000"/>
                </a:solidFill>
                <a:latin typeface="Segoe UI" pitchFamily="34" charset="0"/>
                <a:ea typeface="Segoe UI" pitchFamily="34" charset="0"/>
                <a:cs typeface="Segoe UI" pitchFamily="34" charset="0"/>
              </a:defRPr>
            </a:lvl1pPr>
            <a:lvl2pPr>
              <a:defRPr>
                <a:solidFill>
                  <a:srgbClr val="000000"/>
                </a:solidFill>
                <a:latin typeface="Segoe UI" pitchFamily="34" charset="0"/>
                <a:ea typeface="Segoe UI" pitchFamily="34" charset="0"/>
                <a:cs typeface="Segoe UI" pitchFamily="34" charset="0"/>
              </a:defRPr>
            </a:lvl2pPr>
            <a:lvl3pPr>
              <a:defRPr>
                <a:solidFill>
                  <a:srgbClr val="000000"/>
                </a:solidFill>
                <a:latin typeface="Segoe UI" pitchFamily="34" charset="0"/>
                <a:ea typeface="Segoe UI" pitchFamily="34" charset="0"/>
                <a:cs typeface="Segoe UI" pitchFamily="34" charset="0"/>
              </a:defRPr>
            </a:lvl3pPr>
            <a:lvl4pPr>
              <a:defRPr>
                <a:latin typeface="Gill Sans MT" pitchFamily="34" charset="0"/>
              </a:defRPr>
            </a:lvl4pPr>
            <a:lvl5pPr>
              <a:defRPr>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Title 1"/>
          <p:cNvSpPr>
            <a:spLocks noGrp="1"/>
          </p:cNvSpPr>
          <p:nvPr>
            <p:ph type="title"/>
          </p:nvPr>
        </p:nvSpPr>
        <p:spPr>
          <a:xfrm>
            <a:off x="818721" y="228600"/>
            <a:ext cx="8229600" cy="685800"/>
          </a:xfrm>
          <a:prstGeom prst="rect">
            <a:avLst/>
          </a:prstGeom>
        </p:spPr>
        <p:txBody>
          <a:bodyPr/>
          <a:lstStyle>
            <a:lvl1pPr>
              <a:defRPr>
                <a:solidFill>
                  <a:schemeClr val="tx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fld id="{58D94FC8-CCA5-48EA-B1B9-51B33FB763A0}" type="datetime1">
              <a:rPr lang="ro-RO" smtClean="0"/>
              <a:pPr/>
              <a:t>14.12.2014</a:t>
            </a:fld>
            <a:endParaRPr lang="en-US" dirty="0"/>
          </a:p>
        </p:txBody>
      </p:sp>
      <p:sp>
        <p:nvSpPr>
          <p:cNvPr id="13" name="Slide Number Placeholder 12"/>
          <p:cNvSpPr>
            <a:spLocks noGrp="1"/>
          </p:cNvSpPr>
          <p:nvPr>
            <p:ph type="sldNum" sz="quarter" idx="11"/>
          </p:nvPr>
        </p:nvSpPr>
        <p:spPr>
          <a:xfrm>
            <a:off x="8537959" y="6356350"/>
            <a:ext cx="510362" cy="365125"/>
          </a:xfrm>
        </p:spPr>
        <p:txBody>
          <a:bodyPr/>
          <a:lstStyle/>
          <a:p>
            <a:fld id="{D4B5ADC2-7248-4799-8E52-477E151C3EE9}" type="slidenum">
              <a:rPr lang="en-US" smtClean="0"/>
              <a:pPr/>
              <a:t>‹#›</a:t>
            </a:fld>
            <a:endParaRPr lang="en-US" dirty="0"/>
          </a:p>
        </p:txBody>
      </p:sp>
    </p:spTree>
    <p:extLst>
      <p:ext uri="{BB962C8B-B14F-4D97-AF65-F5344CB8AC3E}">
        <p14:creationId xmlns:p14="http://schemas.microsoft.com/office/powerpoint/2010/main" val="4246261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8721" y="228600"/>
            <a:ext cx="8229600" cy="685800"/>
          </a:xfrm>
          <a:prstGeom prst="rect">
            <a:avLst/>
          </a:prstGeom>
        </p:spPr>
        <p:txBody>
          <a:bodyPr/>
          <a:lstStyle>
            <a:lvl1pPr>
              <a:defRPr>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Content Placeholder 8"/>
          <p:cNvSpPr>
            <a:spLocks noGrp="1"/>
          </p:cNvSpPr>
          <p:nvPr>
            <p:ph sz="quarter" idx="1"/>
          </p:nvPr>
        </p:nvSpPr>
        <p:spPr>
          <a:xfrm>
            <a:off x="818721" y="1219200"/>
            <a:ext cx="4041648" cy="4937760"/>
          </a:xfrm>
          <a:prstGeom prst="rect">
            <a:avLst/>
          </a:prstGeom>
        </p:spPr>
        <p:txBody>
          <a:bodyPr/>
          <a:lstStyle>
            <a:lvl1pPr>
              <a:buClr>
                <a:schemeClr val="accent4">
                  <a:lumMod val="75000"/>
                </a:schemeClr>
              </a:buCl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Content Placeholder 10"/>
          <p:cNvSpPr>
            <a:spLocks noGrp="1"/>
          </p:cNvSpPr>
          <p:nvPr>
            <p:ph sz="quarter" idx="2"/>
          </p:nvPr>
        </p:nvSpPr>
        <p:spPr>
          <a:xfrm>
            <a:off x="5006673" y="1216152"/>
            <a:ext cx="4041648" cy="4937760"/>
          </a:xfrm>
          <a:prstGeom prst="rect">
            <a:avLst/>
          </a:prstGeom>
        </p:spPr>
        <p:txBody>
          <a:bodyPr/>
          <a:lstStyle>
            <a:lvl1pPr>
              <a:buClr>
                <a:schemeClr val="accent4">
                  <a:lumMod val="75000"/>
                </a:schemeClr>
              </a:buCl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Date Placeholder 12"/>
          <p:cNvSpPr>
            <a:spLocks noGrp="1"/>
          </p:cNvSpPr>
          <p:nvPr>
            <p:ph type="dt" sz="half" idx="10"/>
          </p:nvPr>
        </p:nvSpPr>
        <p:spPr/>
        <p:txBody>
          <a:bodyPr/>
          <a:lstStyle>
            <a:lvl1pPr>
              <a:defRPr>
                <a:latin typeface="Segoe UI" pitchFamily="34" charset="0"/>
                <a:ea typeface="Segoe UI" pitchFamily="34" charset="0"/>
                <a:cs typeface="Segoe UI" pitchFamily="34" charset="0"/>
              </a:defRPr>
            </a:lvl1pPr>
          </a:lstStyle>
          <a:p>
            <a:fld id="{8A88A70E-877C-4B8F-A5F1-B788F9E8891F}" type="datetime1">
              <a:rPr lang="ro-RO" smtClean="0"/>
              <a:pPr/>
              <a:t>14.12.2014</a:t>
            </a:fld>
            <a:endParaRPr lang="en-US"/>
          </a:p>
        </p:txBody>
      </p:sp>
      <p:sp>
        <p:nvSpPr>
          <p:cNvPr id="14" name="Slide Number Placeholder 13"/>
          <p:cNvSpPr>
            <a:spLocks noGrp="1"/>
          </p:cNvSpPr>
          <p:nvPr>
            <p:ph type="sldNum" sz="quarter" idx="11"/>
          </p:nvPr>
        </p:nvSpPr>
        <p:spPr>
          <a:xfrm>
            <a:off x="8537959" y="6356350"/>
            <a:ext cx="510362" cy="365125"/>
          </a:xfrm>
        </p:spPr>
        <p:txBody>
          <a:bodyPr/>
          <a:lstStyle>
            <a:lvl1pPr>
              <a:defRPr>
                <a:latin typeface="Segoe UI" pitchFamily="34" charset="0"/>
                <a:ea typeface="Segoe UI" pitchFamily="34" charset="0"/>
                <a:cs typeface="Segoe UI" pitchFamily="34" charset="0"/>
              </a:defRPr>
            </a:lvl1pPr>
          </a:lstStyle>
          <a:p>
            <a:fld id="{147C1B20-DEF4-46E3-B77F-0FB6B8193D90}" type="slidenum">
              <a:rPr lang="en-US" smtClean="0"/>
              <a:pPr/>
              <a:t>‹#›</a:t>
            </a:fld>
            <a:endParaRPr lang="en-US"/>
          </a:p>
        </p:txBody>
      </p:sp>
    </p:spTree>
    <p:extLst>
      <p:ext uri="{BB962C8B-B14F-4D97-AF65-F5344CB8AC3E}">
        <p14:creationId xmlns:p14="http://schemas.microsoft.com/office/powerpoint/2010/main" val="402775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77069-87A8-4D05-ABF4-F44D6BD37A73}" type="datetime1">
              <a:rPr lang="ro-RO" smtClean="0"/>
              <a:pPr/>
              <a:t>14.12.2014</a:t>
            </a:fld>
            <a:endParaRPr lang="en-US"/>
          </a:p>
        </p:txBody>
      </p:sp>
      <p:sp>
        <p:nvSpPr>
          <p:cNvPr id="3" name="Slide Number Placeholder 2"/>
          <p:cNvSpPr>
            <a:spLocks noGrp="1"/>
          </p:cNvSpPr>
          <p:nvPr>
            <p:ph type="sldNum" sz="quarter" idx="11"/>
          </p:nvPr>
        </p:nvSpPr>
        <p:spPr/>
        <p:txBody>
          <a:bodyPr/>
          <a:lstStyle/>
          <a:p>
            <a:fld id="{147C1B20-DEF4-46E3-B77F-0FB6B8193D90}" type="slidenum">
              <a:rPr lang="en-US" smtClean="0"/>
              <a:pPr/>
              <a:t>‹#›</a:t>
            </a:fld>
            <a:endParaRPr lang="en-US"/>
          </a:p>
        </p:txBody>
      </p:sp>
    </p:spTree>
    <p:extLst>
      <p:ext uri="{BB962C8B-B14F-4D97-AF65-F5344CB8AC3E}">
        <p14:creationId xmlns:p14="http://schemas.microsoft.com/office/powerpoint/2010/main" val="410586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a:prstGeom prst="rect">
            <a:avLst/>
          </a:prstGeom>
        </p:spPr>
        <p:txBody>
          <a:bodyPr anchor="ctr"/>
          <a:lstStyle>
            <a:lvl1pPr>
              <a:defRPr>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285875"/>
            <a:ext cx="4040188" cy="685800"/>
          </a:xfrm>
          <a:prstGeom prst="rect">
            <a:avLst/>
          </a:prstGeo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prstGeom prst="rect">
            <a:avLst/>
          </a:prstGeo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7" name="Date Placeholder 6"/>
          <p:cNvSpPr>
            <a:spLocks noGrp="1"/>
          </p:cNvSpPr>
          <p:nvPr>
            <p:ph type="dt" sz="half" idx="10"/>
          </p:nvPr>
        </p:nvSpPr>
        <p:spPr/>
        <p:txBody>
          <a:bodyPr/>
          <a:lstStyle/>
          <a:p>
            <a:fld id="{055551F5-58A4-4321-B37E-C8EDE83477EE}" type="datetime1">
              <a:rPr lang="ro-RO" smtClean="0"/>
              <a:pPr/>
              <a:t>14.12.2014</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lvl1pPr>
              <a:defRPr u="none"/>
            </a:lvl1pPr>
          </a:lstStyle>
          <a:p>
            <a:r>
              <a:rPr lang="en-US" smtClean="0"/>
              <a:t>Academia Microsoft </a:t>
            </a:r>
            <a:endParaRPr lang="en-US" dirty="0"/>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457200" y="2133600"/>
            <a:ext cx="4038600" cy="40386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2"/>
          <p:cNvSpPr>
            <a:spLocks noGrp="1"/>
          </p:cNvSpPr>
          <p:nvPr>
            <p:ph sz="quarter" idx="4"/>
          </p:nvPr>
        </p:nvSpPr>
        <p:spPr>
          <a:xfrm>
            <a:off x="4648200" y="2133600"/>
            <a:ext cx="4038600" cy="4038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552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a:prstGeom prst="rect">
            <a:avLst/>
          </a:prstGeom>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lvl1pPr>
              <a:defRPr u="none"/>
            </a:lvl1pPr>
          </a:lstStyle>
          <a:p>
            <a:r>
              <a:rPr lang="en-US" smtClean="0"/>
              <a:t>Academia Microsoft </a:t>
            </a:r>
            <a:endParaRPr lang="en-US" dirty="0"/>
          </a:p>
        </p:txBody>
      </p:sp>
    </p:spTree>
    <p:extLst>
      <p:ext uri="{BB962C8B-B14F-4D97-AF65-F5344CB8AC3E}">
        <p14:creationId xmlns:p14="http://schemas.microsoft.com/office/powerpoint/2010/main" val="370065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58D94FC8-CCA5-48EA-B1B9-51B33FB763A0}" type="datetime1">
              <a:rPr lang="ro-RO" smtClean="0"/>
              <a:pPr/>
              <a:t>14.12.2014</a:t>
            </a:fld>
            <a:endParaRPr lang="en-US" dirty="0"/>
          </a:p>
        </p:txBody>
      </p:sp>
      <p:sp>
        <p:nvSpPr>
          <p:cNvPr id="5" name="Footer Placeholder 4"/>
          <p:cNvSpPr>
            <a:spLocks noGrp="1"/>
          </p:cNvSpPr>
          <p:nvPr>
            <p:ph type="ftr" sz="quarter" idx="11"/>
          </p:nvPr>
        </p:nvSpPr>
        <p:spPr/>
        <p:txBody>
          <a:bodyPr/>
          <a:lstStyle/>
          <a:p>
            <a:r>
              <a:rPr lang="en-US" u="none" smtClean="0"/>
              <a:t>Academia Microsoft </a:t>
            </a:r>
            <a:endParaRPr lang="en-US" u="none" dirty="0"/>
          </a:p>
        </p:txBody>
      </p:sp>
      <p:sp>
        <p:nvSpPr>
          <p:cNvPr id="6" name="Slide Number Placeholder 5"/>
          <p:cNvSpPr>
            <a:spLocks noGrp="1"/>
          </p:cNvSpPr>
          <p:nvPr>
            <p:ph type="sldNum" sz="quarter" idx="12"/>
          </p:nvPr>
        </p:nvSpPr>
        <p:spPr/>
        <p:txBody>
          <a:bodyPr/>
          <a:lstStyle>
            <a:lvl1pPr>
              <a:defRPr b="0">
                <a:solidFill>
                  <a:schemeClr val="tx2"/>
                </a:solidFill>
              </a:defRPr>
            </a:lvl1pPr>
          </a:lstStyle>
          <a:p>
            <a:fld id="{D4B5ADC2-7248-4799-8E52-477E151C3EE9}" type="slidenum">
              <a:rPr lang="en-US" smtClean="0"/>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95400" y="4267200"/>
            <a:ext cx="67818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7935F40-A5B8-48A9-91A4-23DBDFFCE4AA}" type="datetime1">
              <a:rPr lang="ro-RO" smtClean="0"/>
              <a:pPr/>
              <a:t>14.12.2014</a:t>
            </a:fld>
            <a:endParaRPr lang="en-US" dirty="0"/>
          </a:p>
        </p:txBody>
      </p:sp>
      <p:sp>
        <p:nvSpPr>
          <p:cNvPr id="5" name="Footer Placeholder 4"/>
          <p:cNvSpPr>
            <a:spLocks noGrp="1"/>
          </p:cNvSpPr>
          <p:nvPr>
            <p:ph type="ftr" sz="quarter" idx="11"/>
          </p:nvPr>
        </p:nvSpPr>
        <p:spPr>
          <a:xfrm>
            <a:off x="2898648" y="6355080"/>
            <a:ext cx="3474720" cy="365760"/>
          </a:xfrm>
        </p:spPr>
        <p:txBody>
          <a:bodyPr/>
          <a:lstStyle>
            <a:lvl1pPr>
              <a:defRPr u="none"/>
            </a:lvl1pPr>
          </a:lstStyle>
          <a:p>
            <a:r>
              <a:rPr lang="en-US" smtClean="0"/>
              <a:t>Academia Microsoft </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147C1B20-DEF4-46E3-B77F-0FB6B8193D9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A88A70E-877C-4B8F-A5F1-B788F9E8891F}" type="datetime1">
              <a:rPr lang="ro-RO" smtClean="0"/>
              <a:pPr/>
              <a:t>14.12.2014</a:t>
            </a:fld>
            <a:endParaRPr lang="en-US"/>
          </a:p>
        </p:txBody>
      </p:sp>
      <p:sp>
        <p:nvSpPr>
          <p:cNvPr id="6" name="Footer Placeholder 5"/>
          <p:cNvSpPr>
            <a:spLocks noGrp="1"/>
          </p:cNvSpPr>
          <p:nvPr>
            <p:ph type="ftr" sz="quarter" idx="11"/>
          </p:nvPr>
        </p:nvSpPr>
        <p:spPr/>
        <p:txBody>
          <a:bodyPr/>
          <a:lstStyle>
            <a:lvl1pPr>
              <a:defRPr u="none"/>
            </a:lvl1pPr>
          </a:lstStyle>
          <a:p>
            <a:r>
              <a:rPr lang="en-US" smtClean="0"/>
              <a:t>Academia Microsoft </a:t>
            </a:r>
            <a:endParaRPr lang="en-US" dirty="0"/>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7" name="Date Placeholder 6"/>
          <p:cNvSpPr>
            <a:spLocks noGrp="1"/>
          </p:cNvSpPr>
          <p:nvPr>
            <p:ph type="dt" sz="half" idx="10"/>
          </p:nvPr>
        </p:nvSpPr>
        <p:spPr/>
        <p:txBody>
          <a:bodyPr/>
          <a:lstStyle/>
          <a:p>
            <a:fld id="{055551F5-58A4-4321-B37E-C8EDE83477EE}" type="datetime1">
              <a:rPr lang="ro-RO" smtClean="0"/>
              <a:pPr/>
              <a:t>14.12.2014</a:t>
            </a:fld>
            <a:endParaRPr lang="en-US"/>
          </a:p>
        </p:txBody>
      </p:sp>
      <p:sp>
        <p:nvSpPr>
          <p:cNvPr id="8" name="Footer Placeholder 7"/>
          <p:cNvSpPr>
            <a:spLocks noGrp="1"/>
          </p:cNvSpPr>
          <p:nvPr>
            <p:ph type="ftr" sz="quarter" idx="11"/>
          </p:nvPr>
        </p:nvSpPr>
        <p:spPr/>
        <p:txBody>
          <a:bodyPr/>
          <a:lstStyle>
            <a:lvl1pPr>
              <a:defRPr u="none"/>
            </a:lvl1pPr>
          </a:lstStyle>
          <a:p>
            <a:r>
              <a:rPr lang="en-US" smtClean="0"/>
              <a:t>Academia Microsoft </a:t>
            </a:r>
            <a:endParaRPr lang="en-US" dirty="0"/>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BE8FFC-0AB3-476F-8A6D-875763257B57}" type="datetime1">
              <a:rPr lang="ro-RO" smtClean="0"/>
              <a:pPr/>
              <a:t>14.12.2014</a:t>
            </a:fld>
            <a:endParaRPr lang="en-US"/>
          </a:p>
        </p:txBody>
      </p:sp>
      <p:sp>
        <p:nvSpPr>
          <p:cNvPr id="4" name="Footer Placeholder 3"/>
          <p:cNvSpPr>
            <a:spLocks noGrp="1"/>
          </p:cNvSpPr>
          <p:nvPr>
            <p:ph type="ftr" sz="quarter" idx="11"/>
          </p:nvPr>
        </p:nvSpPr>
        <p:spPr/>
        <p:txBody>
          <a:bodyPr/>
          <a:lstStyle>
            <a:lvl1pPr>
              <a:defRPr u="none"/>
            </a:lvl1pPr>
          </a:lstStyle>
          <a:p>
            <a:r>
              <a:rPr lang="en-US" smtClean="0"/>
              <a:t>Academia Microsoft </a:t>
            </a:r>
            <a:endParaRPr lang="en-US" dirty="0"/>
          </a:p>
        </p:txBody>
      </p:sp>
      <p:sp>
        <p:nvSpPr>
          <p:cNvPr id="5" name="Slide Number Placeholder 4"/>
          <p:cNvSpPr>
            <a:spLocks noGrp="1"/>
          </p:cNvSpPr>
          <p:nvPr>
            <p:ph type="sldNum" sz="quarter" idx="12"/>
          </p:nvPr>
        </p:nvSpPr>
        <p:spPr/>
        <p:txBody>
          <a:bodyPr/>
          <a:lstStyle>
            <a:lvl1pPr>
              <a:defRPr b="0">
                <a:solidFill>
                  <a:schemeClr val="tx2"/>
                </a:solidFill>
              </a:defRPr>
            </a:lvl1pPr>
          </a:lstStyle>
          <a:p>
            <a:fld id="{D4B5ADC2-7248-4799-8E52-477E151C3EE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77069-87A8-4D05-ABF4-F44D6BD37A73}" type="datetime1">
              <a:rPr lang="ro-RO" smtClean="0"/>
              <a:pPr/>
              <a:t>14.12.2014</a:t>
            </a:fld>
            <a:endParaRPr lang="en-US"/>
          </a:p>
        </p:txBody>
      </p:sp>
      <p:sp>
        <p:nvSpPr>
          <p:cNvPr id="3" name="Footer Placeholder 2"/>
          <p:cNvSpPr>
            <a:spLocks noGrp="1"/>
          </p:cNvSpPr>
          <p:nvPr>
            <p:ph type="ftr" sz="quarter" idx="11"/>
          </p:nvPr>
        </p:nvSpPr>
        <p:spPr/>
        <p:txBody>
          <a:bodyPr/>
          <a:lstStyle>
            <a:lvl1pPr>
              <a:defRPr u="none"/>
            </a:lvl1pPr>
          </a:lstStyle>
          <a:p>
            <a:r>
              <a:rPr lang="en-US" smtClean="0"/>
              <a:t>Academia Microsoft </a:t>
            </a:r>
            <a:endParaRPr lang="en-US" dirty="0"/>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lt"/>
                <a:cs typeface="+mn-lt"/>
              </a:defRPr>
            </a:lvl1pPr>
          </a:lstStyle>
          <a:p>
            <a:r>
              <a:rPr lang="en-US" smtClean="0"/>
              <a:t>Click to edit Master title style</a:t>
            </a:r>
            <a:endParaRPr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5906310B-94D1-4495-9662-1E759F4CB514}" type="datetime1">
              <a:rPr lang="ro-RO" smtClean="0"/>
              <a:pPr/>
              <a:t>14.12.2014</a:t>
            </a:fld>
            <a:endParaRPr lang="en-US"/>
          </a:p>
        </p:txBody>
      </p:sp>
      <p:sp>
        <p:nvSpPr>
          <p:cNvPr id="6" name="Footer Placeholder 5"/>
          <p:cNvSpPr>
            <a:spLocks noGrp="1"/>
          </p:cNvSpPr>
          <p:nvPr>
            <p:ph type="ftr" sz="quarter" idx="11"/>
          </p:nvPr>
        </p:nvSpPr>
        <p:spPr/>
        <p:txBody>
          <a:bodyPr/>
          <a:lstStyle>
            <a:lvl1pPr>
              <a:defRPr u="none"/>
            </a:lvl1pPr>
          </a:lstStyle>
          <a:p>
            <a:r>
              <a:rPr lang="en-US" smtClean="0"/>
              <a:t>Academia Microsoft </a:t>
            </a:r>
            <a:endParaRPr lang="en-US" dirty="0"/>
          </a:p>
        </p:txBody>
      </p:sp>
      <p:sp>
        <p:nvSpPr>
          <p:cNvPr id="7" name="Slide Number Placeholder 6"/>
          <p:cNvSpPr>
            <a:spLocks noGrp="1"/>
          </p:cNvSpPr>
          <p:nvPr>
            <p:ph type="sldNum" sz="quarter" idx="12"/>
          </p:nvPr>
        </p:nvSpPr>
        <p:spPr/>
        <p:txBody>
          <a:bodyPr/>
          <a:lstStyle>
            <a:lvl1pPr>
              <a:defRPr b="0">
                <a:solidFill>
                  <a:schemeClr val="tx2"/>
                </a:solidFill>
              </a:defRPr>
            </a:lvl1pPr>
          </a:lstStyle>
          <a:p>
            <a:fld id="{D4B5ADC2-7248-4799-8E52-477E151C3EE9}"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p>
        </p:txBody>
      </p:sp>
      <p:sp>
        <p:nvSpPr>
          <p:cNvPr id="9" name="Shap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5F7B39DA-A88A-4759-8A4C-5156A959FB03}" type="datetime1">
              <a:rPr lang="ro-RO" smtClean="0"/>
              <a:pPr/>
              <a:t>14.12.2014</a:t>
            </a:fld>
            <a:endParaRPr lang="en-US"/>
          </a:p>
        </p:txBody>
      </p:sp>
      <p:sp>
        <p:nvSpPr>
          <p:cNvPr id="6" name="Footer Placeholder 5"/>
          <p:cNvSpPr>
            <a:spLocks noGrp="1"/>
          </p:cNvSpPr>
          <p:nvPr>
            <p:ph type="ftr" sz="quarter" idx="11"/>
          </p:nvPr>
        </p:nvSpPr>
        <p:spPr/>
        <p:txBody>
          <a:bodyPr/>
          <a:lstStyle>
            <a:lvl1pPr>
              <a:defRPr u="none"/>
            </a:lvl1pPr>
          </a:lstStyle>
          <a:p>
            <a:r>
              <a:rPr lang="en-US" smtClean="0"/>
              <a:t>Academia Microsoft </a:t>
            </a:r>
            <a:endParaRPr lang="en-US" dirty="0"/>
          </a:p>
        </p:txBody>
      </p:sp>
      <p:sp>
        <p:nvSpPr>
          <p:cNvPr id="7" name="Slide Number Placeholder 6"/>
          <p:cNvSpPr>
            <a:spLocks noGrp="1"/>
          </p:cNvSpPr>
          <p:nvPr>
            <p:ph type="sldNum" sz="quarter" idx="12"/>
          </p:nvPr>
        </p:nvSpPr>
        <p:spPr/>
        <p:txBody>
          <a:bodyPr/>
          <a:lstStyle>
            <a:lvl1pPr>
              <a:defRPr b="0">
                <a:solidFill>
                  <a:schemeClr val="tx2"/>
                </a:solidFill>
              </a:defRPr>
            </a:lvl1pPr>
          </a:lstStyle>
          <a:p>
            <a:fld id="{D4B5ADC2-7248-4799-8E52-477E151C3EE9}"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9" name="Shap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762000"/>
          </a:xfrm>
          <a:prstGeom prst="rect">
            <a:avLst/>
          </a:prstGeom>
        </p:spPr>
        <p:txBody>
          <a:bodyPr vert="horz" anchor="b" anchorCtr="0">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457200" y="1066800"/>
            <a:ext cx="8229600" cy="5062728"/>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a:defRPr sz="1400">
                <a:solidFill>
                  <a:schemeClr val="tx2"/>
                </a:solidFill>
              </a:defRPr>
            </a:lvl1pPr>
          </a:lstStyle>
          <a:p>
            <a:fld id="{E0C2931F-09B8-4281-85A1-3F84864B64D2}" type="datetime1">
              <a:rPr lang="ro-RO" smtClean="0"/>
              <a:pPr/>
              <a:t>14.12.2014</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a:defRPr sz="1400" b="0" i="1" u="sng" strike="noStrike">
                <a:solidFill>
                  <a:schemeClr val="tx2"/>
                </a:solidFill>
              </a:defRPr>
            </a:lvl1pPr>
          </a:lstStyle>
          <a:p>
            <a:r>
              <a:rPr lang="en-US" u="none" dirty="0" smtClean="0"/>
              <a:t>Academia Microsoft </a:t>
            </a:r>
            <a:endParaRPr lang="en-US" u="none"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a:defRPr sz="1400" b="0">
                <a:solidFill>
                  <a:schemeClr val="tx2"/>
                </a:solidFill>
              </a:defRPr>
            </a:lvl1pPr>
          </a:lstStyle>
          <a:p>
            <a:fld id="{D4B5ADC2-7248-4799-8E52-477E151C3EE9}" type="slidenum">
              <a:rPr lang="en-US" smtClean="0"/>
              <a:pPr/>
              <a:t>‹#›</a:t>
            </a:fld>
            <a:endParaRPr lang="en-US" sz="1600" dirty="0"/>
          </a:p>
        </p:txBody>
      </p:sp>
      <p:sp>
        <p:nvSpPr>
          <p:cNvPr id="28" name="Straight Connector 27"/>
          <p:cNvSpPr>
            <a:spLocks noChangeShapeType="1"/>
          </p:cNvSpPr>
          <p:nvPr/>
        </p:nvSpPr>
        <p:spPr bwMode="auto">
          <a:xfrm>
            <a:off x="457200" y="6353175"/>
            <a:ext cx="82296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p>
        </p:txBody>
      </p:sp>
      <p:sp>
        <p:nvSpPr>
          <p:cNvPr id="29" name="Straight Connector 28"/>
          <p:cNvSpPr>
            <a:spLocks noChangeShapeType="1"/>
          </p:cNvSpPr>
          <p:nvPr/>
        </p:nvSpPr>
        <p:spPr bwMode="auto">
          <a:xfrm>
            <a:off x="457200" y="914400"/>
            <a:ext cx="8229600"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anchor="t" compatLnSpc="1"/>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685800" cy="6858000"/>
          </a:xfrm>
          <a:prstGeom prst="rect">
            <a:avLst/>
          </a:prstGeom>
          <a:solidFill>
            <a:srgbClr val="3B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p:cNvSpPr>
            <a:spLocks noGrp="1"/>
          </p:cNvSpPr>
          <p:nvPr>
            <p:ph type="dt" sz="half" idx="2"/>
          </p:nvPr>
        </p:nvSpPr>
        <p:spPr>
          <a:xfrm>
            <a:off x="850605" y="6356350"/>
            <a:ext cx="1318438" cy="365125"/>
          </a:xfrm>
          <a:prstGeom prst="rect">
            <a:avLst/>
          </a:prstGeom>
        </p:spPr>
        <p:txBody>
          <a:bodyPr vert="horz" lIns="91440" tIns="45720" rIns="91440" bIns="45720" rtlCol="0" anchor="ctr"/>
          <a:lstStyle>
            <a:lvl1pPr algn="ctr">
              <a:buNone/>
              <a:defRPr sz="1200" b="0">
                <a:solidFill>
                  <a:schemeClr val="tx1">
                    <a:tint val="75000"/>
                  </a:schemeClr>
                </a:solidFill>
                <a:latin typeface="Segoe UI" pitchFamily="34" charset="0"/>
                <a:ea typeface="Segoe UI" pitchFamily="34" charset="0"/>
                <a:cs typeface="Segoe UI" pitchFamily="34" charset="0"/>
              </a:defRPr>
            </a:lvl1pPr>
          </a:lstStyle>
          <a:p>
            <a:fld id="{E0C2931F-09B8-4281-85A1-3F84864B64D2}" type="datetime1">
              <a:rPr lang="ro-RO" smtClean="0"/>
              <a:pPr/>
              <a:t>14.12.2014</a:t>
            </a:fld>
            <a:endParaRPr lang="en-US" dirty="0"/>
          </a:p>
        </p:txBody>
      </p:sp>
      <p:sp>
        <p:nvSpPr>
          <p:cNvPr id="11" name="Slide Number Placeholder 10"/>
          <p:cNvSpPr>
            <a:spLocks noGrp="1"/>
          </p:cNvSpPr>
          <p:nvPr>
            <p:ph type="sldNum" sz="quarter" idx="4"/>
          </p:nvPr>
        </p:nvSpPr>
        <p:spPr>
          <a:xfrm>
            <a:off x="8537959" y="6356350"/>
            <a:ext cx="510362" cy="365125"/>
          </a:xfrm>
          <a:prstGeom prst="rect">
            <a:avLst/>
          </a:prstGeom>
        </p:spPr>
        <p:txBody>
          <a:bodyPr vert="horz" lIns="91440" tIns="45720" rIns="91440" bIns="45720" rtlCol="0" anchor="ctr"/>
          <a:lstStyle>
            <a:lvl1pPr algn="ctr">
              <a:buNone/>
              <a:defRPr sz="1200" b="0">
                <a:solidFill>
                  <a:schemeClr val="tx1">
                    <a:tint val="75000"/>
                  </a:schemeClr>
                </a:solidFill>
                <a:latin typeface="Segoe UI" pitchFamily="34" charset="0"/>
                <a:ea typeface="Segoe UI" pitchFamily="34" charset="0"/>
                <a:cs typeface="Segoe UI" pitchFamily="34" charset="0"/>
              </a:defRPr>
            </a:lvl1pPr>
          </a:lstStyle>
          <a:p>
            <a:fld id="{D4B5ADC2-7248-4799-8E52-477E151C3EE9}" type="slidenum">
              <a:rPr lang="en-US" smtClean="0"/>
              <a:pPr/>
              <a:t>‹#›</a:t>
            </a:fld>
            <a:endParaRPr lang="en-US" sz="1600" dirty="0"/>
          </a:p>
        </p:txBody>
      </p:sp>
      <p:pic>
        <p:nvPicPr>
          <p:cNvPr id="5" name="Picture 4" descr="E:\Dropbox\Summer 2014\ITAcad\Prezentări\PNG\itacad_vertical.png"/>
          <p:cNvPicPr>
            <a:picLocks noChangeAspect="1" noChangeArrowheads="1"/>
          </p:cNvPicPr>
          <p:nvPr/>
        </p:nvPicPr>
        <p:blipFill>
          <a:blip r:embed="rId9" cstate="print"/>
          <a:srcRect/>
          <a:stretch>
            <a:fillRect/>
          </a:stretch>
        </p:blipFill>
        <p:spPr bwMode="auto">
          <a:xfrm>
            <a:off x="114300" y="121920"/>
            <a:ext cx="457200" cy="1721221"/>
          </a:xfrm>
          <a:prstGeom prst="rect">
            <a:avLst/>
          </a:prstGeom>
          <a:noFill/>
        </p:spPr>
      </p:pic>
      <p:pic>
        <p:nvPicPr>
          <p:cNvPr id="2050" name="Picture 2" descr="E:\Dropbox\Summer 2014\ITAcad\Prezentări\PNG\.net_vertical.png"/>
          <p:cNvPicPr>
            <a:picLocks noChangeAspect="1" noChangeArrowheads="1"/>
          </p:cNvPicPr>
          <p:nvPr/>
        </p:nvPicPr>
        <p:blipFill>
          <a:blip r:embed="rId10" cstate="print"/>
          <a:srcRect/>
          <a:stretch>
            <a:fillRect/>
          </a:stretch>
        </p:blipFill>
        <p:spPr bwMode="auto">
          <a:xfrm>
            <a:off x="114300" y="5989320"/>
            <a:ext cx="457200" cy="773840"/>
          </a:xfrm>
          <a:prstGeom prst="rect">
            <a:avLst/>
          </a:prstGeom>
          <a:noFill/>
        </p:spPr>
      </p:pic>
    </p:spTree>
    <p:extLst>
      <p:ext uri="{BB962C8B-B14F-4D97-AF65-F5344CB8AC3E}">
        <p14:creationId xmlns:p14="http://schemas.microsoft.com/office/powerpoint/2010/main" val="31083311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p:txStyles>
    <p:titleStyle>
      <a:lvl1pPr algn="l" rtl="0" eaLnBrk="1" latinLnBrk="0" hangingPunct="1">
        <a:spcBef>
          <a:spcPct val="0"/>
        </a:spcBef>
        <a:buNone/>
        <a:defRPr sz="3200" kern="1200">
          <a:solidFill>
            <a:srgbClr val="000000"/>
          </a:solidFill>
          <a:latin typeface="Calibri"/>
          <a:ea typeface="+mj-ea"/>
          <a:cs typeface="Calibri"/>
        </a:defRPr>
      </a:lvl1pPr>
    </p:titleStyle>
    <p:bodyStyle>
      <a:lvl1pPr marL="274320" indent="-274320" algn="l" rtl="0" eaLnBrk="1" latinLnBrk="0" hangingPunct="1">
        <a:spcBef>
          <a:spcPts val="600"/>
        </a:spcBef>
        <a:buClr>
          <a:schemeClr val="accent4">
            <a:lumMod val="75000"/>
          </a:schemeClr>
        </a:buClr>
        <a:buSzPct val="76000"/>
        <a:buFont typeface="Wingdings 3"/>
        <a:buChar char=""/>
        <a:defRPr sz="2600" kern="1200">
          <a:solidFill>
            <a:srgbClr val="000000"/>
          </a:solidFill>
          <a:latin typeface="Calibri"/>
          <a:ea typeface="+mn-ea"/>
          <a:cs typeface="Calibri"/>
        </a:defRPr>
      </a:lvl1pPr>
      <a:lvl2pPr marL="548640" indent="-274320" algn="l" rtl="0" eaLnBrk="1" latinLnBrk="0" hangingPunct="1">
        <a:spcBef>
          <a:spcPts val="500"/>
        </a:spcBef>
        <a:buClr>
          <a:schemeClr val="accent2"/>
        </a:buClr>
        <a:buSzPct val="76000"/>
        <a:buFont typeface="Wingdings 3"/>
        <a:buChar char=""/>
        <a:defRPr sz="2300" kern="1200">
          <a:solidFill>
            <a:srgbClr val="000000"/>
          </a:solidFill>
          <a:latin typeface="Calibri"/>
          <a:ea typeface="+mn-ea"/>
          <a:cs typeface="Calibri"/>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rgbClr val="000000"/>
          </a:solidFill>
          <a:latin typeface="Calibri"/>
          <a:ea typeface="+mn-ea"/>
          <a:cs typeface="Calibri"/>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Calibri"/>
          <a:ea typeface="+mn-ea"/>
          <a:cs typeface="Calibri"/>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Calibri"/>
          <a:ea typeface="+mn-ea"/>
          <a:cs typeface="Calibri"/>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1"/>
          <p:cNvSpPr txBox="1">
            <a:spLocks/>
          </p:cNvSpPr>
          <p:nvPr/>
        </p:nvSpPr>
        <p:spPr>
          <a:xfrm>
            <a:off x="457200" y="2505051"/>
            <a:ext cx="8229600" cy="956931"/>
          </a:xfrm>
          <a:prstGeom prst="rect">
            <a:avLst/>
          </a:prstGeom>
        </p:spPr>
        <p:txBody>
          <a:bodyPr>
            <a:normAutofit/>
          </a:bodyPr>
          <a:lstStyle>
            <a:lvl1pPr algn="l" rtl="0" eaLnBrk="1" latinLnBrk="0" hangingPunct="1">
              <a:spcBef>
                <a:spcPct val="0"/>
              </a:spcBef>
              <a:buNone/>
              <a:defRPr sz="3200" kern="1200">
                <a:solidFill>
                  <a:schemeClr val="tx1"/>
                </a:solidFill>
                <a:latin typeface="Segoe UI" pitchFamily="34" charset="0"/>
                <a:ea typeface="Segoe UI" pitchFamily="34" charset="0"/>
                <a:cs typeface="Segoe UI" pitchFamily="34" charset="0"/>
              </a:defRPr>
            </a:lvl1pPr>
          </a:lstStyle>
          <a:p>
            <a:pPr algn="ctr"/>
            <a:r>
              <a:rPr lang="en-US" sz="5400" dirty="0" err="1" smtClean="0">
                <a:solidFill>
                  <a:schemeClr val="bg1"/>
                </a:solidFill>
                <a:latin typeface="Gill Sans MT (Headings)"/>
              </a:rPr>
              <a:t>Modulul</a:t>
            </a:r>
            <a:r>
              <a:rPr lang="en-US" sz="5400" dirty="0" smtClean="0">
                <a:solidFill>
                  <a:schemeClr val="bg1"/>
                </a:solidFill>
                <a:latin typeface="Gill Sans MT (Headings)"/>
              </a:rPr>
              <a:t> 9</a:t>
            </a:r>
            <a:endParaRPr lang="en-US" sz="5400" dirty="0">
              <a:ln/>
              <a:solidFill>
                <a:schemeClr val="bg1"/>
              </a:solidFill>
              <a:latin typeface="Gill Sans MT (Headings)"/>
            </a:endParaRPr>
          </a:p>
        </p:txBody>
      </p:sp>
      <p:sp>
        <p:nvSpPr>
          <p:cNvPr id="8" name="Rectangle 2"/>
          <p:cNvSpPr txBox="1">
            <a:spLocks/>
          </p:cNvSpPr>
          <p:nvPr/>
        </p:nvSpPr>
        <p:spPr>
          <a:xfrm>
            <a:off x="152400" y="3962400"/>
            <a:ext cx="8839200" cy="990600"/>
          </a:xfrm>
          <a:prstGeom prst="rect">
            <a:avLst/>
          </a:prstGeom>
        </p:spPr>
        <p:txBody>
          <a:bodyPr>
            <a:noAutofit/>
          </a:bodyPr>
          <a:lstStyle>
            <a:lvl1pPr marL="274320" indent="-274320" algn="l" rtl="0" eaLnBrk="1" latinLnBrk="0" hangingPunct="1">
              <a:spcBef>
                <a:spcPts val="600"/>
              </a:spcBef>
              <a:buClr>
                <a:schemeClr val="accent4">
                  <a:lumMod val="75000"/>
                </a:schemeClr>
              </a:buClr>
              <a:buSzPct val="76000"/>
              <a:buFont typeface="Wingdings 3"/>
              <a:buChar char=""/>
              <a:defRPr sz="2600" kern="1200">
                <a:solidFill>
                  <a:srgbClr val="000000"/>
                </a:solidFill>
                <a:latin typeface="Segoe UI" pitchFamily="34" charset="0"/>
                <a:ea typeface="Segoe UI" pitchFamily="34" charset="0"/>
                <a:cs typeface="Segoe UI" pitchFamily="34" charset="0"/>
              </a:defRPr>
            </a:lvl1pPr>
            <a:lvl2pPr marL="548640" indent="-274320" algn="l" rtl="0" eaLnBrk="1" latinLnBrk="0" hangingPunct="1">
              <a:spcBef>
                <a:spcPts val="500"/>
              </a:spcBef>
              <a:buClr>
                <a:schemeClr val="accent2"/>
              </a:buClr>
              <a:buSzPct val="76000"/>
              <a:buFont typeface="Wingdings 3"/>
              <a:buChar char=""/>
              <a:defRPr sz="2300" kern="1200">
                <a:solidFill>
                  <a:srgbClr val="000000"/>
                </a:solidFill>
                <a:latin typeface="Segoe UI" pitchFamily="34" charset="0"/>
                <a:ea typeface="Segoe UI" pitchFamily="34" charset="0"/>
                <a:cs typeface="Segoe UI" pitchFamily="34" charset="0"/>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rgbClr val="000000"/>
                </a:solidFill>
                <a:latin typeface="Segoe UI" pitchFamily="34" charset="0"/>
                <a:ea typeface="Segoe UI" pitchFamily="34" charset="0"/>
                <a:cs typeface="Segoe UI"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Gill Sans MT" pitchFamily="34" charset="0"/>
                <a:ea typeface="+mn-ea"/>
                <a:cs typeface="Calibri"/>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Gill Sans MT" pitchFamily="34" charset="0"/>
                <a:ea typeface="+mn-ea"/>
                <a:cs typeface="Calibri"/>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a:lstStyle>
          <a:p>
            <a:pPr marL="0" indent="0" algn="ctr">
              <a:buNone/>
            </a:pPr>
            <a:r>
              <a:rPr lang="en-US" sz="4400" dirty="0" smtClean="0">
                <a:solidFill>
                  <a:schemeClr val="bg1"/>
                </a:solidFill>
                <a:latin typeface="Gill Sans MT (Headings)"/>
              </a:rPr>
              <a:t>No</a:t>
            </a:r>
            <a:r>
              <a:rPr lang="ro-RO" sz="4400" dirty="0" smtClean="0">
                <a:solidFill>
                  <a:schemeClr val="bg1"/>
                </a:solidFill>
                <a:latin typeface="Gill Sans MT (Headings)"/>
              </a:rPr>
              <a:t>țiuni avansate de POO</a:t>
            </a:r>
            <a:endParaRPr lang="en-US" sz="4400" dirty="0">
              <a:solidFill>
                <a:schemeClr val="bg1"/>
              </a:solidFill>
              <a:latin typeface="Gill Sans MT (Headings)"/>
            </a:endParaRPr>
          </a:p>
        </p:txBody>
      </p:sp>
    </p:spTree>
    <p:extLst>
      <p:ext uri="{BB962C8B-B14F-4D97-AF65-F5344CB8AC3E}">
        <p14:creationId xmlns:p14="http://schemas.microsoft.com/office/powerpoint/2010/main" val="341009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ro-RO" dirty="0" smtClean="0">
                <a:latin typeface="+mj-lt"/>
              </a:rPr>
              <a:t>Se pot suprascrie metode moștenite ce sunt marcate ca </a:t>
            </a:r>
            <a:r>
              <a:rPr lang="ro-RO" b="1" dirty="0" smtClean="0">
                <a:latin typeface="+mj-lt"/>
              </a:rPr>
              <a:t>virtual</a:t>
            </a:r>
            <a:r>
              <a:rPr lang="ro-RO" dirty="0" smtClean="0">
                <a:latin typeface="+mj-lt"/>
              </a:rPr>
              <a:t> sau ca </a:t>
            </a:r>
            <a:r>
              <a:rPr lang="ro-RO" b="1" dirty="0" smtClean="0">
                <a:latin typeface="+mj-lt"/>
              </a:rPr>
              <a:t>override</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O metodă override nu poate să fie declarată explicit ca virtuală</a:t>
            </a:r>
            <a:endParaRPr lang="en-US" dirty="0">
              <a:latin typeface="+mj-lt"/>
            </a:endParaRPr>
          </a:p>
        </p:txBody>
      </p:sp>
      <p:sp>
        <p:nvSpPr>
          <p:cNvPr id="2" name="Title 1"/>
          <p:cNvSpPr>
            <a:spLocks noGrp="1"/>
          </p:cNvSpPr>
          <p:nvPr>
            <p:ph type="title"/>
          </p:nvPr>
        </p:nvSpPr>
        <p:spPr/>
        <p:txBody>
          <a:bodyPr/>
          <a:lstStyle/>
          <a:p>
            <a:r>
              <a:rPr lang="ro-RO" dirty="0" smtClean="0">
                <a:latin typeface="+mj-lt"/>
              </a:rPr>
              <a:t>Derivarea claselor - Suprascrierea metodelor</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10</a:t>
            </a:fld>
            <a:endParaRPr lang="en-US" dirty="0"/>
          </a:p>
        </p:txBody>
      </p:sp>
      <p:sp>
        <p:nvSpPr>
          <p:cNvPr id="7" name="Rectangle 6"/>
          <p:cNvSpPr/>
          <p:nvPr/>
        </p:nvSpPr>
        <p:spPr>
          <a:xfrm>
            <a:off x="1199721" y="2257051"/>
            <a:ext cx="7467600" cy="25146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a:t>
            </a:r>
          </a:p>
          <a:p>
            <a:r>
              <a:rPr lang="ro-RO" dirty="0" smtClean="0">
                <a:latin typeface="Lucida Console" pitchFamily="49" charset="0"/>
              </a:rPr>
              <a:t>{</a:t>
            </a:r>
          </a:p>
          <a:p>
            <a:r>
              <a:rPr lang="ro-RO" dirty="0" smtClean="0">
                <a:latin typeface="Lucida Console" pitchFamily="49" charset="0"/>
              </a:rPr>
              <a:t>   public virtual string Name() {...}</a:t>
            </a:r>
          </a:p>
          <a:p>
            <a:r>
              <a:rPr lang="ro-RO" dirty="0" smtClean="0">
                <a:latin typeface="Lucida Console" pitchFamily="49" charset="0"/>
              </a:rPr>
              <a:t>}</a:t>
            </a:r>
          </a:p>
          <a:p>
            <a:r>
              <a:rPr lang="ro-RO" dirty="0" smtClean="0">
                <a:latin typeface="Lucida Console" pitchFamily="49" charset="0"/>
              </a:rPr>
              <a:t>class CommentToken: Token</a:t>
            </a:r>
          </a:p>
          <a:p>
            <a:r>
              <a:rPr lang="ro-RO" dirty="0" smtClean="0">
                <a:latin typeface="Lucida Console" pitchFamily="49" charset="0"/>
              </a:rPr>
              <a:t>{</a:t>
            </a:r>
          </a:p>
          <a:p>
            <a:r>
              <a:rPr lang="ro-RO" dirty="0" smtClean="0">
                <a:latin typeface="Lucida Console" pitchFamily="49" charset="0"/>
              </a:rPr>
              <a:t>   public override string Name() {...}</a:t>
            </a:r>
          </a:p>
          <a:p>
            <a:r>
              <a:rPr lang="ro-RO" dirty="0" smtClean="0">
                <a:latin typeface="Lucida Console" pitchFamily="49" charset="0"/>
              </a:rPr>
              <a:t>}</a:t>
            </a:r>
            <a:endParaRPr lang="en-US"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5"/>
          <p:cNvSpPr>
            <a:spLocks noGrp="1"/>
          </p:cNvSpPr>
          <p:nvPr>
            <p:ph sz="quarter" idx="1"/>
          </p:nvPr>
        </p:nvSpPr>
        <p:spPr>
          <a:xfrm>
            <a:off x="818721" y="1219200"/>
            <a:ext cx="8229600" cy="4937760"/>
          </a:xfrm>
        </p:spPr>
        <p:txBody>
          <a:bodyPr/>
          <a:lstStyle/>
          <a:p>
            <a:r>
              <a:rPr lang="ro-RO" dirty="0" smtClean="0">
                <a:latin typeface="+mj-lt"/>
              </a:rPr>
              <a:t>Se pot suprascrie metode moștenite ce sunt marcate ca </a:t>
            </a:r>
            <a:r>
              <a:rPr lang="ro-RO" b="1" dirty="0" smtClean="0">
                <a:latin typeface="+mj-lt"/>
              </a:rPr>
              <a:t>virtual</a:t>
            </a:r>
            <a:r>
              <a:rPr lang="ro-RO" dirty="0" smtClean="0">
                <a:latin typeface="+mj-lt"/>
              </a:rPr>
              <a:t> sau ca </a:t>
            </a:r>
            <a:r>
              <a:rPr lang="ro-RO" b="1" dirty="0" smtClean="0">
                <a:latin typeface="+mj-lt"/>
              </a:rPr>
              <a:t>override</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O metodă override nu poate să fie declarată explicit ca virtuală</a:t>
            </a:r>
            <a:endParaRPr lang="en-US" dirty="0">
              <a:latin typeface="+mj-lt"/>
            </a:endParaRPr>
          </a:p>
        </p:txBody>
      </p:sp>
      <p:sp>
        <p:nvSpPr>
          <p:cNvPr id="11" name="Title 1"/>
          <p:cNvSpPr>
            <a:spLocks noGrp="1"/>
          </p:cNvSpPr>
          <p:nvPr>
            <p:ph type="title"/>
          </p:nvPr>
        </p:nvSpPr>
        <p:spPr>
          <a:xfrm>
            <a:off x="818721" y="228600"/>
            <a:ext cx="8229600" cy="685800"/>
          </a:xfrm>
        </p:spPr>
        <p:txBody>
          <a:bodyPr/>
          <a:lstStyle/>
          <a:p>
            <a:r>
              <a:rPr lang="ro-RO" dirty="0" smtClean="0">
                <a:latin typeface="+mj-lt"/>
              </a:rPr>
              <a:t>Derivarea claselor - Suprascrierea metodelor</a:t>
            </a:r>
            <a:endParaRPr lang="en-US" dirty="0">
              <a:latin typeface="+mj-lt"/>
            </a:endParaRPr>
          </a:p>
        </p:txBody>
      </p:sp>
      <p:sp>
        <p:nvSpPr>
          <p:cNvPr id="12" name="Slide Number Placeholder 4"/>
          <p:cNvSpPr>
            <a:spLocks noGrp="1"/>
          </p:cNvSpPr>
          <p:nvPr>
            <p:ph type="sldNum" sz="quarter" idx="11"/>
          </p:nvPr>
        </p:nvSpPr>
        <p:spPr>
          <a:xfrm>
            <a:off x="8537959" y="6356350"/>
            <a:ext cx="510362" cy="365125"/>
          </a:xfrm>
        </p:spPr>
        <p:txBody>
          <a:bodyPr/>
          <a:lstStyle/>
          <a:p>
            <a:fld id="{D4B5ADC2-7248-4799-8E52-477E151C3EE9}" type="slidenum">
              <a:rPr lang="en-US" smtClean="0"/>
              <a:pPr/>
              <a:t>11</a:t>
            </a:fld>
            <a:endParaRPr lang="en-US" dirty="0"/>
          </a:p>
        </p:txBody>
      </p:sp>
      <p:sp>
        <p:nvSpPr>
          <p:cNvPr id="13" name="Rectangle 12"/>
          <p:cNvSpPr/>
          <p:nvPr/>
        </p:nvSpPr>
        <p:spPr>
          <a:xfrm>
            <a:off x="1199721" y="2257051"/>
            <a:ext cx="7467600" cy="25146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a:t>
            </a:r>
          </a:p>
          <a:p>
            <a:r>
              <a:rPr lang="ro-RO" dirty="0" smtClean="0">
                <a:latin typeface="Lucida Console" pitchFamily="49" charset="0"/>
              </a:rPr>
              <a:t>{</a:t>
            </a:r>
          </a:p>
          <a:p>
            <a:r>
              <a:rPr lang="ro-RO" dirty="0" smtClean="0">
                <a:latin typeface="Lucida Console" pitchFamily="49" charset="0"/>
              </a:rPr>
              <a:t>   public virtual string Name() {...}</a:t>
            </a:r>
          </a:p>
          <a:p>
            <a:r>
              <a:rPr lang="ro-RO" dirty="0" smtClean="0">
                <a:latin typeface="Lucida Console" pitchFamily="49" charset="0"/>
              </a:rPr>
              <a:t>}</a:t>
            </a:r>
          </a:p>
          <a:p>
            <a:r>
              <a:rPr lang="ro-RO" dirty="0" smtClean="0">
                <a:latin typeface="Lucida Console" pitchFamily="49" charset="0"/>
              </a:rPr>
              <a:t>class CommentToken: Token</a:t>
            </a:r>
          </a:p>
          <a:p>
            <a:r>
              <a:rPr lang="ro-RO" dirty="0" smtClean="0">
                <a:latin typeface="Lucida Console" pitchFamily="49" charset="0"/>
              </a:rPr>
              <a:t>{</a:t>
            </a:r>
          </a:p>
          <a:p>
            <a:r>
              <a:rPr lang="ro-RO" dirty="0" smtClean="0">
                <a:latin typeface="Lucida Console" pitchFamily="49" charset="0"/>
              </a:rPr>
              <a:t>   public override string Name() {...}</a:t>
            </a:r>
          </a:p>
          <a:p>
            <a:r>
              <a:rPr lang="ro-RO" dirty="0" smtClean="0">
                <a:latin typeface="Lucida Console" pitchFamily="49" charset="0"/>
              </a:rPr>
              <a:t>}</a:t>
            </a:r>
            <a:endParaRPr lang="en-US" dirty="0">
              <a:latin typeface="Lucida Console" pitchFamily="49"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Se pot suprascrie doar metode virtuale indentice</a:t>
            </a:r>
          </a:p>
          <a:p>
            <a:r>
              <a:rPr lang="ro-RO" dirty="0" smtClean="0">
                <a:latin typeface="+mj-lt"/>
              </a:rPr>
              <a:t>O metodă override nu poate să fie declarată ca statică sau privată.</a:t>
            </a:r>
          </a:p>
          <a:p>
            <a:endParaRPr lang="en-US" dirty="0">
              <a:latin typeface="+mj-lt"/>
            </a:endParaRPr>
          </a:p>
        </p:txBody>
      </p:sp>
      <p:sp>
        <p:nvSpPr>
          <p:cNvPr id="2" name="Title 1"/>
          <p:cNvSpPr>
            <a:spLocks noGrp="1"/>
          </p:cNvSpPr>
          <p:nvPr>
            <p:ph type="title"/>
          </p:nvPr>
        </p:nvSpPr>
        <p:spPr>
          <a:xfrm>
            <a:off x="762000" y="228600"/>
            <a:ext cx="8991600" cy="762000"/>
          </a:xfrm>
        </p:spPr>
        <p:txBody>
          <a:bodyPr>
            <a:normAutofit fontScale="90000"/>
          </a:bodyPr>
          <a:lstStyle/>
          <a:p>
            <a:r>
              <a:rPr lang="ro-RO" dirty="0" smtClean="0">
                <a:latin typeface="+mj-lt"/>
              </a:rPr>
              <a:t>Derivarea claselor - Folosirea metodelor </a:t>
            </a:r>
            <a:br>
              <a:rPr lang="ro-RO" dirty="0" smtClean="0">
                <a:latin typeface="+mj-lt"/>
              </a:rPr>
            </a:br>
            <a:r>
              <a:rPr lang="ro-RO" dirty="0" smtClean="0">
                <a:latin typeface="+mj-lt"/>
              </a:rPr>
              <a:t>suprascrise</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12</a:t>
            </a:fld>
            <a:endParaRPr lang="en-US" dirty="0"/>
          </a:p>
        </p:txBody>
      </p:sp>
      <p:sp>
        <p:nvSpPr>
          <p:cNvPr id="7" name="Rectangle 6"/>
          <p:cNvSpPr/>
          <p:nvPr/>
        </p:nvSpPr>
        <p:spPr>
          <a:xfrm>
            <a:off x="1003124" y="1447800"/>
            <a:ext cx="7467600" cy="30480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a:t>
            </a:r>
          </a:p>
          <a:p>
            <a:r>
              <a:rPr lang="ro-RO" dirty="0" smtClean="0">
                <a:latin typeface="Lucida Console" pitchFamily="49" charset="0"/>
              </a:rPr>
              <a:t>{</a:t>
            </a:r>
          </a:p>
          <a:p>
            <a:r>
              <a:rPr lang="ro-RO" dirty="0" smtClean="0">
                <a:latin typeface="Lucida Console" pitchFamily="49" charset="0"/>
              </a:rPr>
              <a:t>   public int LineNumber() {...}</a:t>
            </a:r>
          </a:p>
          <a:p>
            <a:r>
              <a:rPr lang="ro-RO" dirty="0" smtClean="0">
                <a:latin typeface="Lucida Console" pitchFamily="49" charset="0"/>
              </a:rPr>
              <a:t>   public virtual string Name() {...}</a:t>
            </a:r>
          </a:p>
          <a:p>
            <a:r>
              <a:rPr lang="ro-RO" dirty="0" smtClean="0">
                <a:latin typeface="Lucida Console" pitchFamily="49" charset="0"/>
              </a:rPr>
              <a:t>}</a:t>
            </a:r>
          </a:p>
          <a:p>
            <a:endParaRPr lang="ro-RO" dirty="0" smtClean="0">
              <a:latin typeface="Lucida Console" pitchFamily="49" charset="0"/>
            </a:endParaRPr>
          </a:p>
          <a:p>
            <a:r>
              <a:rPr lang="ro-RO" dirty="0" smtClean="0">
                <a:latin typeface="Lucida Console" pitchFamily="49" charset="0"/>
              </a:rPr>
              <a:t>class CommentToken: Token</a:t>
            </a:r>
          </a:p>
          <a:p>
            <a:r>
              <a:rPr lang="ro-RO" dirty="0" smtClean="0">
                <a:latin typeface="Lucida Console" pitchFamily="49" charset="0"/>
              </a:rPr>
              <a:t>{</a:t>
            </a:r>
          </a:p>
          <a:p>
            <a:r>
              <a:rPr lang="ro-RO" dirty="0" smtClean="0">
                <a:latin typeface="Lucida Console" pitchFamily="49" charset="0"/>
              </a:rPr>
              <a:t>   public override int LineNumber() {...} </a:t>
            </a:r>
          </a:p>
          <a:p>
            <a:r>
              <a:rPr lang="ro-RO" dirty="0" smtClean="0">
                <a:latin typeface="Lucida Console" pitchFamily="49" charset="0"/>
              </a:rPr>
              <a:t>   public override string Name() {...}</a:t>
            </a:r>
          </a:p>
          <a:p>
            <a:r>
              <a:rPr lang="ro-RO" dirty="0" smtClean="0">
                <a:latin typeface="Lucida Console" pitchFamily="49" charset="0"/>
              </a:rPr>
              <a:t>}</a:t>
            </a:r>
            <a:endParaRPr lang="en-US" dirty="0">
              <a:latin typeface="Lucida Console" pitchFamily="49" charset="0"/>
            </a:endParaRPr>
          </a:p>
        </p:txBody>
      </p:sp>
      <p:pic>
        <p:nvPicPr>
          <p:cNvPr id="8" name="Picture 2" descr="D:\My documents\proiecte\ITAcad\c#\prezentari\resurse misc\green_check.jpg"/>
          <p:cNvPicPr>
            <a:picLocks noChangeAspect="1" noChangeArrowheads="1"/>
          </p:cNvPicPr>
          <p:nvPr/>
        </p:nvPicPr>
        <p:blipFill>
          <a:blip r:embed="rId3" cstate="print"/>
          <a:srcRect/>
          <a:stretch>
            <a:fillRect/>
          </a:stretch>
        </p:blipFill>
        <p:spPr bwMode="auto">
          <a:xfrm>
            <a:off x="6489524" y="3886200"/>
            <a:ext cx="304800" cy="304800"/>
          </a:xfrm>
          <a:prstGeom prst="rect">
            <a:avLst/>
          </a:prstGeom>
          <a:noFill/>
        </p:spPr>
      </p:pic>
      <p:sp>
        <p:nvSpPr>
          <p:cNvPr id="9" name="&quot;No&quot; Symbol 8"/>
          <p:cNvSpPr/>
          <p:nvPr/>
        </p:nvSpPr>
        <p:spPr>
          <a:xfrm>
            <a:off x="6870524" y="3581400"/>
            <a:ext cx="304800" cy="304800"/>
          </a:xfrm>
          <a:prstGeom prst="noSmoking">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Content Placeholder 5"/>
          <p:cNvSpPr>
            <a:spLocks noGrp="1"/>
          </p:cNvSpPr>
          <p:nvPr>
            <p:ph sz="quarter" idx="1"/>
          </p:nvPr>
        </p:nvSpPr>
        <p:spPr>
          <a:xfrm>
            <a:off x="818721" y="1219200"/>
            <a:ext cx="8229600" cy="4937760"/>
          </a:xfrm>
        </p:spPr>
        <p:txBody>
          <a:bodyPr/>
          <a:lstStyle/>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Se pot suprascrie doar metode virtuale indentice</a:t>
            </a:r>
          </a:p>
          <a:p>
            <a:r>
              <a:rPr lang="ro-RO" dirty="0" smtClean="0">
                <a:latin typeface="+mj-lt"/>
              </a:rPr>
              <a:t>O metodă override nu poate să fie declarată ca statică sau privată.</a:t>
            </a:r>
          </a:p>
          <a:p>
            <a:endParaRPr lang="en-US" dirty="0">
              <a:latin typeface="+mj-lt"/>
            </a:endParaRPr>
          </a:p>
        </p:txBody>
      </p:sp>
      <p:sp>
        <p:nvSpPr>
          <p:cNvPr id="13" name="Title 1"/>
          <p:cNvSpPr>
            <a:spLocks noGrp="1"/>
          </p:cNvSpPr>
          <p:nvPr>
            <p:ph type="title"/>
          </p:nvPr>
        </p:nvSpPr>
        <p:spPr>
          <a:xfrm>
            <a:off x="762000" y="228600"/>
            <a:ext cx="8991600" cy="762000"/>
          </a:xfrm>
        </p:spPr>
        <p:txBody>
          <a:bodyPr>
            <a:normAutofit fontScale="90000"/>
          </a:bodyPr>
          <a:lstStyle/>
          <a:p>
            <a:r>
              <a:rPr lang="ro-RO" dirty="0" smtClean="0">
                <a:latin typeface="+mj-lt"/>
              </a:rPr>
              <a:t>Derivarea claselor - Folosirea metodelor </a:t>
            </a:r>
            <a:br>
              <a:rPr lang="ro-RO" dirty="0" smtClean="0">
                <a:latin typeface="+mj-lt"/>
              </a:rPr>
            </a:br>
            <a:r>
              <a:rPr lang="ro-RO" dirty="0" smtClean="0">
                <a:latin typeface="+mj-lt"/>
              </a:rPr>
              <a:t>suprascrise</a:t>
            </a:r>
            <a:endParaRPr lang="en-US" dirty="0">
              <a:latin typeface="+mj-lt"/>
            </a:endParaRPr>
          </a:p>
        </p:txBody>
      </p:sp>
      <p:sp>
        <p:nvSpPr>
          <p:cNvPr id="14" name="Slide Number Placeholder 4"/>
          <p:cNvSpPr>
            <a:spLocks noGrp="1"/>
          </p:cNvSpPr>
          <p:nvPr>
            <p:ph type="sldNum" sz="quarter" idx="11"/>
          </p:nvPr>
        </p:nvSpPr>
        <p:spPr>
          <a:xfrm>
            <a:off x="8537959" y="6356350"/>
            <a:ext cx="510362" cy="365125"/>
          </a:xfrm>
        </p:spPr>
        <p:txBody>
          <a:bodyPr/>
          <a:lstStyle/>
          <a:p>
            <a:fld id="{D4B5ADC2-7248-4799-8E52-477E151C3EE9}" type="slidenum">
              <a:rPr lang="en-US" smtClean="0"/>
              <a:pPr/>
              <a:t>13</a:t>
            </a:fld>
            <a:endParaRPr lang="en-US" dirty="0"/>
          </a:p>
        </p:txBody>
      </p:sp>
      <p:sp>
        <p:nvSpPr>
          <p:cNvPr id="15" name="Rectangle 14"/>
          <p:cNvSpPr/>
          <p:nvPr/>
        </p:nvSpPr>
        <p:spPr>
          <a:xfrm>
            <a:off x="1003124" y="1447800"/>
            <a:ext cx="7467600" cy="30480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a:t>
            </a:r>
          </a:p>
          <a:p>
            <a:r>
              <a:rPr lang="ro-RO" dirty="0" smtClean="0">
                <a:latin typeface="Lucida Console" pitchFamily="49" charset="0"/>
              </a:rPr>
              <a:t>{</a:t>
            </a:r>
          </a:p>
          <a:p>
            <a:r>
              <a:rPr lang="ro-RO" dirty="0" smtClean="0">
                <a:latin typeface="Lucida Console" pitchFamily="49" charset="0"/>
              </a:rPr>
              <a:t>   public int LineNumber() {...}</a:t>
            </a:r>
          </a:p>
          <a:p>
            <a:r>
              <a:rPr lang="ro-RO" dirty="0" smtClean="0">
                <a:latin typeface="Lucida Console" pitchFamily="49" charset="0"/>
              </a:rPr>
              <a:t>   public virtual string Name() {...}</a:t>
            </a:r>
          </a:p>
          <a:p>
            <a:r>
              <a:rPr lang="ro-RO" dirty="0" smtClean="0">
                <a:latin typeface="Lucida Console" pitchFamily="49" charset="0"/>
              </a:rPr>
              <a:t>}</a:t>
            </a:r>
          </a:p>
          <a:p>
            <a:endParaRPr lang="ro-RO" dirty="0" smtClean="0">
              <a:latin typeface="Lucida Console" pitchFamily="49" charset="0"/>
            </a:endParaRPr>
          </a:p>
          <a:p>
            <a:r>
              <a:rPr lang="ro-RO" dirty="0" smtClean="0">
                <a:latin typeface="Lucida Console" pitchFamily="49" charset="0"/>
              </a:rPr>
              <a:t>class CommentToken: Token</a:t>
            </a:r>
          </a:p>
          <a:p>
            <a:r>
              <a:rPr lang="ro-RO" dirty="0" smtClean="0">
                <a:latin typeface="Lucida Console" pitchFamily="49" charset="0"/>
              </a:rPr>
              <a:t>{</a:t>
            </a:r>
          </a:p>
          <a:p>
            <a:r>
              <a:rPr lang="ro-RO" dirty="0" smtClean="0">
                <a:latin typeface="Lucida Console" pitchFamily="49" charset="0"/>
              </a:rPr>
              <a:t>   public override int LineNumber() {...} </a:t>
            </a:r>
          </a:p>
          <a:p>
            <a:r>
              <a:rPr lang="ro-RO" dirty="0" smtClean="0">
                <a:latin typeface="Lucida Console" pitchFamily="49" charset="0"/>
              </a:rPr>
              <a:t>   public override string Name() {...}</a:t>
            </a:r>
          </a:p>
          <a:p>
            <a:r>
              <a:rPr lang="ro-RO" dirty="0" smtClean="0">
                <a:latin typeface="Lucida Console" pitchFamily="49" charset="0"/>
              </a:rPr>
              <a:t>}</a:t>
            </a:r>
            <a:endParaRPr lang="en-US" dirty="0">
              <a:latin typeface="Lucida Console" pitchFamily="49" charset="0"/>
            </a:endParaRPr>
          </a:p>
        </p:txBody>
      </p:sp>
      <p:pic>
        <p:nvPicPr>
          <p:cNvPr id="16" name="Picture 2" descr="D:\My documents\proiecte\ITAcad\c#\prezentari\resurse misc\green_check.jpg"/>
          <p:cNvPicPr>
            <a:picLocks noChangeAspect="1" noChangeArrowheads="1"/>
          </p:cNvPicPr>
          <p:nvPr/>
        </p:nvPicPr>
        <p:blipFill>
          <a:blip r:embed="rId3" cstate="print"/>
          <a:srcRect/>
          <a:stretch>
            <a:fillRect/>
          </a:stretch>
        </p:blipFill>
        <p:spPr bwMode="auto">
          <a:xfrm>
            <a:off x="6489524" y="3886200"/>
            <a:ext cx="304800" cy="304800"/>
          </a:xfrm>
          <a:prstGeom prst="rect">
            <a:avLst/>
          </a:prstGeom>
          <a:noFill/>
        </p:spPr>
      </p:pic>
      <p:sp>
        <p:nvSpPr>
          <p:cNvPr id="17" name="&quot;No&quot; Symbol 16"/>
          <p:cNvSpPr/>
          <p:nvPr/>
        </p:nvSpPr>
        <p:spPr>
          <a:xfrm>
            <a:off x="6870524" y="3581400"/>
            <a:ext cx="304800" cy="304800"/>
          </a:xfrm>
          <a:prstGeom prst="noSmoking">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
          </p:nvPr>
        </p:nvSpPr>
        <p:spPr>
          <a:xfrm>
            <a:off x="563540" y="1287598"/>
            <a:ext cx="8229600" cy="1676400"/>
          </a:xfrm>
        </p:spPr>
        <p:txBody>
          <a:bodyPr>
            <a:normAutofit/>
          </a:bodyPr>
          <a:lstStyle/>
          <a:p>
            <a:pPr>
              <a:buNone/>
            </a:pPr>
            <a:r>
              <a:rPr lang="ro-RO" sz="3600" dirty="0" smtClean="0">
                <a:latin typeface="+mj-lt"/>
              </a:rPr>
              <a:t>   Intrebare fulger</a:t>
            </a:r>
            <a:r>
              <a:rPr lang="en-US" sz="3600" dirty="0" smtClean="0">
                <a:latin typeface="+mj-lt"/>
              </a:rPr>
              <a:t>: </a:t>
            </a:r>
            <a:endParaRPr lang="ro-RO" sz="3600" dirty="0" smtClean="0">
              <a:latin typeface="+mj-lt"/>
            </a:endParaRPr>
          </a:p>
          <a:p>
            <a:pPr>
              <a:buNone/>
            </a:pPr>
            <a:r>
              <a:rPr lang="ro-RO" sz="3600" dirty="0" smtClean="0">
                <a:latin typeface="+mj-lt"/>
              </a:rPr>
              <a:t>	</a:t>
            </a:r>
            <a:r>
              <a:rPr lang="ro-RO" dirty="0" smtClean="0">
                <a:latin typeface="+mj-lt"/>
              </a:rPr>
              <a:t>Care este diferența dintre supraîncărcarea și suprascrierea metodelor?</a:t>
            </a:r>
          </a:p>
          <a:p>
            <a:pPr>
              <a:buNone/>
            </a:pPr>
            <a:endParaRPr lang="ro-RO" dirty="0" smtClean="0">
              <a:latin typeface="+mj-lt"/>
            </a:endParaRPr>
          </a:p>
          <a:p>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14</a:t>
            </a:fld>
            <a:endParaRPr lang="en-US" dirty="0"/>
          </a:p>
        </p:txBody>
      </p:sp>
      <p:sp>
        <p:nvSpPr>
          <p:cNvPr id="8" name="TextBox 7"/>
          <p:cNvSpPr txBox="1"/>
          <p:nvPr/>
        </p:nvSpPr>
        <p:spPr>
          <a:xfrm>
            <a:off x="876300" y="3337197"/>
            <a:ext cx="7391400" cy="2523768"/>
          </a:xfrm>
          <a:prstGeom prst="rect">
            <a:avLst/>
          </a:prstGeom>
          <a:noFill/>
        </p:spPr>
        <p:txBody>
          <a:bodyPr wrap="square" rtlCol="0">
            <a:spAutoFit/>
          </a:bodyPr>
          <a:lstStyle/>
          <a:p>
            <a:r>
              <a:rPr lang="ro-RO" sz="3600" dirty="0" smtClean="0">
                <a:latin typeface="+mj-lt"/>
              </a:rPr>
              <a:t>Răspuns:</a:t>
            </a:r>
          </a:p>
          <a:p>
            <a:pPr>
              <a:buNone/>
            </a:pPr>
            <a:r>
              <a:rPr lang="ro-RO" dirty="0" smtClean="0">
                <a:latin typeface="+mj-lt"/>
              </a:rPr>
              <a:t>   </a:t>
            </a:r>
            <a:r>
              <a:rPr lang="ro-RO" b="1" dirty="0" smtClean="0">
                <a:latin typeface="+mj-lt"/>
              </a:rPr>
              <a:t> </a:t>
            </a:r>
            <a:r>
              <a:rPr lang="ro-RO" sz="2600" b="1" dirty="0" smtClean="0">
                <a:latin typeface="+mj-lt"/>
              </a:rPr>
              <a:t>Supraîncărcarea</a:t>
            </a:r>
            <a:r>
              <a:rPr lang="ro-RO" sz="2600" dirty="0" smtClean="0">
                <a:latin typeface="+mj-lt"/>
              </a:rPr>
              <a:t>: metode cu același nume dar cu  semnături diferite</a:t>
            </a:r>
          </a:p>
          <a:p>
            <a:pPr>
              <a:buNone/>
            </a:pPr>
            <a:r>
              <a:rPr lang="ro-RO" sz="2600" dirty="0" smtClean="0">
                <a:latin typeface="+mj-lt"/>
              </a:rPr>
              <a:t>    </a:t>
            </a:r>
            <a:r>
              <a:rPr lang="ro-RO" sz="2600" b="1" dirty="0" smtClean="0">
                <a:latin typeface="+mj-lt"/>
              </a:rPr>
              <a:t>Suprascrierea</a:t>
            </a:r>
            <a:r>
              <a:rPr lang="ro-RO" sz="2600" dirty="0" smtClean="0">
                <a:latin typeface="+mj-lt"/>
              </a:rPr>
              <a:t>: metodă în clasa derivată cu același nume și cu aceeași semnătură ca cea din clasa de bază</a:t>
            </a:r>
          </a:p>
          <a:p>
            <a:endParaRPr lang="ro-RO" dirty="0">
              <a:latin typeface="+mj-lt"/>
            </a:endParaRPr>
          </a:p>
        </p:txBody>
      </p:sp>
      <p:sp>
        <p:nvSpPr>
          <p:cNvPr id="11" name="Title 1"/>
          <p:cNvSpPr txBox="1">
            <a:spLocks/>
          </p:cNvSpPr>
          <p:nvPr/>
        </p:nvSpPr>
        <p:spPr>
          <a:xfrm>
            <a:off x="1295400" y="152400"/>
            <a:ext cx="5486400" cy="762000"/>
          </a:xfrm>
          <a:prstGeom prst="rect">
            <a:avLst/>
          </a:prstGeom>
        </p:spPr>
        <p:txBody>
          <a:bodyPr vert="horz"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o-RO" sz="3200" b="0" i="0" u="none" strike="noStrike" kern="1200" cap="none" spc="0" normalizeH="0" baseline="0" noProof="0" dirty="0" smtClean="0">
                <a:ln>
                  <a:noFill/>
                </a:ln>
                <a:solidFill>
                  <a:srgbClr val="00B050"/>
                </a:solidFill>
                <a:effectLst/>
                <a:uLnTx/>
                <a:uFillTx/>
                <a:latin typeface="+mj-lt"/>
                <a:ea typeface="+mj-ea"/>
                <a:cs typeface="+mj-cs"/>
              </a:rPr>
              <a:t>Derivarea claselor - Întrebare</a:t>
            </a:r>
            <a:endParaRPr kumimoji="0" lang="en-US" sz="3200" b="0" i="0" u="none" strike="noStrike" kern="1200" cap="none" spc="0" normalizeH="0" baseline="0" noProof="0" dirty="0">
              <a:ln>
                <a:noFill/>
              </a:ln>
              <a:solidFill>
                <a:srgbClr val="00B050"/>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ro-RO" dirty="0" smtClean="0">
                <a:latin typeface="+mj-lt"/>
              </a:rPr>
              <a:t>Se poate ascunde o metodă moștenită introducând o nouă metodă în clasă</a:t>
            </a:r>
          </a:p>
          <a:p>
            <a:r>
              <a:rPr lang="ro-RO" dirty="0" smtClean="0">
                <a:latin typeface="+mj-lt"/>
              </a:rPr>
              <a:t>Metoda moștenită din clasa de bază va fi înlocuită de o metodă complet diferită.</a:t>
            </a:r>
            <a:endParaRPr lang="en-US" dirty="0">
              <a:latin typeface="+mj-lt"/>
            </a:endParaRPr>
          </a:p>
        </p:txBody>
      </p:sp>
      <p:sp>
        <p:nvSpPr>
          <p:cNvPr id="2" name="Title 1"/>
          <p:cNvSpPr>
            <a:spLocks noGrp="1"/>
          </p:cNvSpPr>
          <p:nvPr>
            <p:ph type="title"/>
          </p:nvPr>
        </p:nvSpPr>
        <p:spPr/>
        <p:txBody>
          <a:bodyPr/>
          <a:lstStyle/>
          <a:p>
            <a:r>
              <a:rPr lang="ro-RO" dirty="0" smtClean="0">
                <a:latin typeface="+mj-lt"/>
              </a:rPr>
              <a:t>Folosirea </a:t>
            </a:r>
            <a:r>
              <a:rPr lang="ro-RO" b="1" dirty="0" smtClean="0">
                <a:latin typeface="+mj-lt"/>
              </a:rPr>
              <a:t>new</a:t>
            </a:r>
            <a:r>
              <a:rPr lang="ro-RO" dirty="0" smtClean="0">
                <a:latin typeface="+mj-lt"/>
              </a:rPr>
              <a:t> pentru a ascunde o metodă</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15</a:t>
            </a:fld>
            <a:endParaRPr lang="en-US" dirty="0"/>
          </a:p>
        </p:txBody>
      </p:sp>
      <p:sp>
        <p:nvSpPr>
          <p:cNvPr id="7" name="Rectangle 6"/>
          <p:cNvSpPr/>
          <p:nvPr/>
        </p:nvSpPr>
        <p:spPr>
          <a:xfrm>
            <a:off x="1043152" y="3056255"/>
            <a:ext cx="7772400" cy="32004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latin typeface="Lucida Console" pitchFamily="49" charset="0"/>
              </a:rPr>
              <a:t>class Token</a:t>
            </a:r>
          </a:p>
          <a:p>
            <a:r>
              <a:rPr lang="en-US" dirty="0" smtClean="0">
                <a:latin typeface="Lucida Console" pitchFamily="49" charset="0"/>
              </a:rPr>
              <a:t>{</a:t>
            </a:r>
            <a:endParaRPr lang="ro-RO" dirty="0" smtClean="0">
              <a:latin typeface="Lucida Console" pitchFamily="49" charset="0"/>
            </a:endParaRPr>
          </a:p>
          <a:p>
            <a:r>
              <a:rPr lang="ro-RO" dirty="0" smtClean="0">
                <a:latin typeface="Lucida Console" pitchFamily="49" charset="0"/>
              </a:rPr>
              <a:t>   </a:t>
            </a:r>
            <a:r>
              <a:rPr lang="en-US" dirty="0" smtClean="0">
                <a:latin typeface="Lucida Console" pitchFamily="49" charset="0"/>
              </a:rPr>
              <a:t>...</a:t>
            </a:r>
          </a:p>
          <a:p>
            <a:r>
              <a:rPr lang="ro-RO" dirty="0" smtClean="0">
                <a:latin typeface="Lucida Console" pitchFamily="49" charset="0"/>
              </a:rPr>
              <a:t>   </a:t>
            </a:r>
            <a:r>
              <a:rPr lang="en-US" dirty="0" smtClean="0">
                <a:latin typeface="Lucida Console" pitchFamily="49" charset="0"/>
              </a:rPr>
              <a:t>public </a:t>
            </a:r>
            <a:r>
              <a:rPr lang="en-US" dirty="0" err="1" smtClean="0">
                <a:latin typeface="Lucida Console" pitchFamily="49" charset="0"/>
              </a:rPr>
              <a:t>int</a:t>
            </a:r>
            <a:r>
              <a:rPr lang="en-US" dirty="0" smtClean="0">
                <a:latin typeface="Lucida Console" pitchFamily="49" charset="0"/>
              </a:rPr>
              <a:t> </a:t>
            </a:r>
            <a:r>
              <a:rPr lang="en-US" dirty="0" err="1" smtClean="0">
                <a:latin typeface="Lucida Console" pitchFamily="49" charset="0"/>
              </a:rPr>
              <a:t>LineNumber</a:t>
            </a:r>
            <a:r>
              <a:rPr lang="en-US" dirty="0" smtClean="0">
                <a:latin typeface="Lucida Console" pitchFamily="49" charset="0"/>
              </a:rPr>
              <a:t>( ) { ... }</a:t>
            </a:r>
          </a:p>
          <a:p>
            <a:r>
              <a:rPr lang="en-US" dirty="0" smtClean="0">
                <a:latin typeface="Lucida Console" pitchFamily="49" charset="0"/>
              </a:rPr>
              <a:t>}</a:t>
            </a:r>
            <a:endParaRPr lang="ro-RO" dirty="0" smtClean="0">
              <a:latin typeface="Lucida Console" pitchFamily="49" charset="0"/>
            </a:endParaRPr>
          </a:p>
          <a:p>
            <a:endParaRPr lang="en-US" dirty="0" smtClean="0">
              <a:latin typeface="Lucida Console" pitchFamily="49" charset="0"/>
            </a:endParaRPr>
          </a:p>
          <a:p>
            <a:r>
              <a:rPr lang="en-US" dirty="0" smtClean="0">
                <a:latin typeface="Lucida Console" pitchFamily="49" charset="0"/>
              </a:rPr>
              <a:t>class </a:t>
            </a:r>
            <a:r>
              <a:rPr lang="en-US" dirty="0" err="1" smtClean="0">
                <a:latin typeface="Lucida Console" pitchFamily="49" charset="0"/>
              </a:rPr>
              <a:t>CommentToken</a:t>
            </a:r>
            <a:r>
              <a:rPr lang="en-US" dirty="0" smtClean="0">
                <a:latin typeface="Lucida Console" pitchFamily="49" charset="0"/>
              </a:rPr>
              <a:t>: Token</a:t>
            </a:r>
          </a:p>
          <a:p>
            <a:r>
              <a:rPr lang="en-US" dirty="0" smtClean="0">
                <a:latin typeface="Lucida Console" pitchFamily="49" charset="0"/>
              </a:rPr>
              <a:t>{ </a:t>
            </a:r>
            <a:endParaRPr lang="ro-RO" dirty="0" smtClean="0">
              <a:latin typeface="Lucida Console" pitchFamily="49" charset="0"/>
            </a:endParaRPr>
          </a:p>
          <a:p>
            <a:r>
              <a:rPr lang="ro-RO" dirty="0" smtClean="0">
                <a:latin typeface="Lucida Console" pitchFamily="49" charset="0"/>
              </a:rPr>
              <a:t>   </a:t>
            </a:r>
            <a:r>
              <a:rPr lang="en-US" dirty="0" smtClean="0">
                <a:latin typeface="Lucida Console" pitchFamily="49" charset="0"/>
              </a:rPr>
              <a:t>...</a:t>
            </a:r>
          </a:p>
          <a:p>
            <a:r>
              <a:rPr lang="ro-RO" dirty="0" smtClean="0">
                <a:latin typeface="Lucida Console" pitchFamily="49" charset="0"/>
              </a:rPr>
              <a:t>   </a:t>
            </a:r>
            <a:r>
              <a:rPr lang="en-US" b="1" dirty="0" smtClean="0">
                <a:latin typeface="Lucida Console" pitchFamily="49" charset="0"/>
              </a:rPr>
              <a:t>new</a:t>
            </a:r>
            <a:r>
              <a:rPr lang="en-US" dirty="0" smtClean="0">
                <a:latin typeface="Lucida Console" pitchFamily="49" charset="0"/>
              </a:rPr>
              <a:t> public </a:t>
            </a:r>
            <a:r>
              <a:rPr lang="en-US" dirty="0" err="1" smtClean="0">
                <a:latin typeface="Lucida Console" pitchFamily="49" charset="0"/>
              </a:rPr>
              <a:t>int</a:t>
            </a:r>
            <a:r>
              <a:rPr lang="en-US" dirty="0" smtClean="0">
                <a:latin typeface="Lucida Console" pitchFamily="49" charset="0"/>
              </a:rPr>
              <a:t> </a:t>
            </a:r>
            <a:r>
              <a:rPr lang="en-US" dirty="0" err="1" smtClean="0">
                <a:latin typeface="Lucida Console" pitchFamily="49" charset="0"/>
              </a:rPr>
              <a:t>LineNumber</a:t>
            </a:r>
            <a:r>
              <a:rPr lang="en-US" dirty="0" smtClean="0">
                <a:latin typeface="Lucida Console" pitchFamily="49" charset="0"/>
              </a:rPr>
              <a:t>( ) { ... }</a:t>
            </a:r>
          </a:p>
          <a:p>
            <a:r>
              <a:rPr lang="en-US" dirty="0" smtClean="0">
                <a:latin typeface="Lucida Console" pitchFamily="49" charset="0"/>
              </a:rPr>
              <a:t>}</a:t>
            </a:r>
            <a:endParaRPr lang="en-US" dirty="0">
              <a:latin typeface="Lucida Console"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ro-RO" dirty="0" smtClean="0">
                <a:latin typeface="+mj-lt"/>
              </a:rPr>
              <a:t>Se poate folosi pentru ascunderea atât a metodelor virtuale, cât și non-virtuale</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Ascunde metode ce au semnături identice</a:t>
            </a:r>
          </a:p>
          <a:p>
            <a:endParaRPr lang="en-US" dirty="0">
              <a:latin typeface="+mj-lt"/>
            </a:endParaRPr>
          </a:p>
        </p:txBody>
      </p:sp>
      <p:sp>
        <p:nvSpPr>
          <p:cNvPr id="2" name="Title 1"/>
          <p:cNvSpPr>
            <a:spLocks noGrp="1"/>
          </p:cNvSpPr>
          <p:nvPr>
            <p:ph type="title"/>
          </p:nvPr>
        </p:nvSpPr>
        <p:spPr/>
        <p:txBody>
          <a:bodyPr/>
          <a:lstStyle/>
          <a:p>
            <a:r>
              <a:rPr lang="ro-RO" dirty="0" smtClean="0">
                <a:latin typeface="+mj-lt"/>
              </a:rPr>
              <a:t>Folosirea </a:t>
            </a:r>
            <a:r>
              <a:rPr lang="ro-RO" b="1" dirty="0" smtClean="0">
                <a:latin typeface="+mj-lt"/>
              </a:rPr>
              <a:t>new</a:t>
            </a:r>
            <a:r>
              <a:rPr lang="ro-RO" dirty="0" smtClean="0">
                <a:latin typeface="+mj-lt"/>
              </a:rPr>
              <a:t> pentru a ascunde o metodă</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16</a:t>
            </a:fld>
            <a:endParaRPr lang="en-US" dirty="0"/>
          </a:p>
        </p:txBody>
      </p:sp>
      <p:sp>
        <p:nvSpPr>
          <p:cNvPr id="7" name="Rectangle 6"/>
          <p:cNvSpPr/>
          <p:nvPr/>
        </p:nvSpPr>
        <p:spPr>
          <a:xfrm>
            <a:off x="1047321" y="2087880"/>
            <a:ext cx="7772400" cy="32004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latin typeface="Lucida Console" pitchFamily="49" charset="0"/>
              </a:rPr>
              <a:t>class Token</a:t>
            </a:r>
          </a:p>
          <a:p>
            <a:r>
              <a:rPr lang="en-US" dirty="0" smtClean="0">
                <a:latin typeface="Lucida Console" pitchFamily="49" charset="0"/>
              </a:rPr>
              <a:t>{ ...</a:t>
            </a:r>
          </a:p>
          <a:p>
            <a:r>
              <a:rPr lang="ro-RO" dirty="0" smtClean="0">
                <a:latin typeface="Lucida Console" pitchFamily="49" charset="0"/>
              </a:rPr>
              <a:t>  </a:t>
            </a:r>
            <a:r>
              <a:rPr lang="en-US" dirty="0" smtClean="0">
                <a:latin typeface="Lucida Console" pitchFamily="49" charset="0"/>
              </a:rPr>
              <a:t>public </a:t>
            </a:r>
            <a:r>
              <a:rPr lang="en-US" dirty="0" err="1" smtClean="0">
                <a:latin typeface="Lucida Console" pitchFamily="49" charset="0"/>
              </a:rPr>
              <a:t>int</a:t>
            </a:r>
            <a:r>
              <a:rPr lang="en-US" dirty="0" smtClean="0">
                <a:latin typeface="Lucida Console" pitchFamily="49" charset="0"/>
              </a:rPr>
              <a:t> </a:t>
            </a:r>
            <a:r>
              <a:rPr lang="en-US" dirty="0" err="1" smtClean="0">
                <a:latin typeface="Lucida Console" pitchFamily="49" charset="0"/>
              </a:rPr>
              <a:t>LineNumber</a:t>
            </a:r>
            <a:r>
              <a:rPr lang="en-US" dirty="0" smtClean="0">
                <a:latin typeface="Lucida Console" pitchFamily="49" charset="0"/>
              </a:rPr>
              <a:t>( ) { ... }</a:t>
            </a:r>
          </a:p>
          <a:p>
            <a:r>
              <a:rPr lang="ro-RO" dirty="0" smtClean="0">
                <a:latin typeface="Lucida Console" pitchFamily="49" charset="0"/>
              </a:rPr>
              <a:t>  </a:t>
            </a:r>
            <a:r>
              <a:rPr lang="en-US" dirty="0" smtClean="0">
                <a:latin typeface="Lucida Console" pitchFamily="49" charset="0"/>
              </a:rPr>
              <a:t>public virtual string Name( ) { ... }</a:t>
            </a:r>
          </a:p>
          <a:p>
            <a:r>
              <a:rPr lang="en-US" dirty="0" smtClean="0">
                <a:latin typeface="Lucida Console" pitchFamily="49" charset="0"/>
              </a:rPr>
              <a:t>}</a:t>
            </a:r>
          </a:p>
          <a:p>
            <a:r>
              <a:rPr lang="en-US" dirty="0" smtClean="0">
                <a:latin typeface="Lucida Console" pitchFamily="49" charset="0"/>
              </a:rPr>
              <a:t>class </a:t>
            </a:r>
            <a:r>
              <a:rPr lang="en-US" dirty="0" err="1" smtClean="0">
                <a:latin typeface="Lucida Console" pitchFamily="49" charset="0"/>
              </a:rPr>
              <a:t>CommentToken</a:t>
            </a:r>
            <a:r>
              <a:rPr lang="en-US" dirty="0" smtClean="0">
                <a:latin typeface="Lucida Console" pitchFamily="49" charset="0"/>
              </a:rPr>
              <a:t>: Token</a:t>
            </a:r>
          </a:p>
          <a:p>
            <a:r>
              <a:rPr lang="en-US" dirty="0" smtClean="0">
                <a:latin typeface="Lucida Console" pitchFamily="49" charset="0"/>
              </a:rPr>
              <a:t>{ ...</a:t>
            </a:r>
          </a:p>
          <a:p>
            <a:r>
              <a:rPr lang="ro-RO" dirty="0" smtClean="0">
                <a:latin typeface="Lucida Console" pitchFamily="49" charset="0"/>
              </a:rPr>
              <a:t>  </a:t>
            </a:r>
            <a:r>
              <a:rPr lang="en-US" dirty="0" smtClean="0">
                <a:latin typeface="Lucida Console" pitchFamily="49" charset="0"/>
              </a:rPr>
              <a:t>new public </a:t>
            </a:r>
            <a:r>
              <a:rPr lang="en-US" dirty="0" err="1" smtClean="0">
                <a:latin typeface="Lucida Console" pitchFamily="49" charset="0"/>
              </a:rPr>
              <a:t>int</a:t>
            </a:r>
            <a:r>
              <a:rPr lang="en-US" dirty="0" smtClean="0">
                <a:latin typeface="Lucida Console" pitchFamily="49" charset="0"/>
              </a:rPr>
              <a:t> </a:t>
            </a:r>
            <a:r>
              <a:rPr lang="en-US" dirty="0" err="1" smtClean="0">
                <a:latin typeface="Lucida Console" pitchFamily="49" charset="0"/>
              </a:rPr>
              <a:t>LineNumber</a:t>
            </a:r>
            <a:r>
              <a:rPr lang="en-US" dirty="0" smtClean="0">
                <a:latin typeface="Lucida Console" pitchFamily="49" charset="0"/>
              </a:rPr>
              <a:t>( ) { ... }</a:t>
            </a:r>
          </a:p>
          <a:p>
            <a:r>
              <a:rPr lang="ro-RO" dirty="0" smtClean="0">
                <a:latin typeface="Lucida Console" pitchFamily="49" charset="0"/>
              </a:rPr>
              <a:t>  </a:t>
            </a:r>
            <a:r>
              <a:rPr lang="en-US" dirty="0" smtClean="0">
                <a:latin typeface="Lucida Console" pitchFamily="49" charset="0"/>
              </a:rPr>
              <a:t>public override string Name( ) { ... }</a:t>
            </a:r>
          </a:p>
          <a:p>
            <a:r>
              <a:rPr lang="en-US" dirty="0" smtClean="0">
                <a:latin typeface="Lucida Console" pitchFamily="49" charset="0"/>
              </a:rPr>
              <a:t>}</a:t>
            </a:r>
            <a:endParaRPr lang="en-US" dirty="0">
              <a:latin typeface="Lucida Console"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5"/>
          <p:cNvSpPr>
            <a:spLocks noGrp="1"/>
          </p:cNvSpPr>
          <p:nvPr>
            <p:ph sz="quarter" idx="1"/>
          </p:nvPr>
        </p:nvSpPr>
        <p:spPr>
          <a:xfrm>
            <a:off x="818721" y="1219200"/>
            <a:ext cx="8229600" cy="4937760"/>
          </a:xfrm>
        </p:spPr>
        <p:txBody>
          <a:bodyPr/>
          <a:lstStyle/>
          <a:p>
            <a:r>
              <a:rPr lang="ro-RO" dirty="0" smtClean="0">
                <a:latin typeface="+mj-lt"/>
              </a:rPr>
              <a:t>Se poate folosi pentru ascunderea atât a metodelor virtuale, cât și non-virtuale</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Ascunde metode ce au semnături identice</a:t>
            </a:r>
          </a:p>
          <a:p>
            <a:endParaRPr lang="en-US" dirty="0">
              <a:latin typeface="+mj-lt"/>
            </a:endParaRPr>
          </a:p>
        </p:txBody>
      </p:sp>
      <p:sp>
        <p:nvSpPr>
          <p:cNvPr id="11" name="Title 1"/>
          <p:cNvSpPr>
            <a:spLocks noGrp="1"/>
          </p:cNvSpPr>
          <p:nvPr>
            <p:ph type="title"/>
          </p:nvPr>
        </p:nvSpPr>
        <p:spPr>
          <a:xfrm>
            <a:off x="818721" y="228600"/>
            <a:ext cx="8229600" cy="685800"/>
          </a:xfrm>
        </p:spPr>
        <p:txBody>
          <a:bodyPr/>
          <a:lstStyle/>
          <a:p>
            <a:r>
              <a:rPr lang="ro-RO" dirty="0" smtClean="0">
                <a:latin typeface="+mj-lt"/>
              </a:rPr>
              <a:t>Folosirea </a:t>
            </a:r>
            <a:r>
              <a:rPr lang="ro-RO" b="1" dirty="0" smtClean="0">
                <a:latin typeface="+mj-lt"/>
              </a:rPr>
              <a:t>new</a:t>
            </a:r>
            <a:r>
              <a:rPr lang="ro-RO" dirty="0" smtClean="0">
                <a:latin typeface="+mj-lt"/>
              </a:rPr>
              <a:t> pentru a ascunde o metodă</a:t>
            </a:r>
            <a:endParaRPr lang="en-US" dirty="0">
              <a:latin typeface="+mj-lt"/>
            </a:endParaRPr>
          </a:p>
        </p:txBody>
      </p:sp>
      <p:sp>
        <p:nvSpPr>
          <p:cNvPr id="12" name="Slide Number Placeholder 4"/>
          <p:cNvSpPr>
            <a:spLocks noGrp="1"/>
          </p:cNvSpPr>
          <p:nvPr>
            <p:ph type="sldNum" sz="quarter" idx="11"/>
          </p:nvPr>
        </p:nvSpPr>
        <p:spPr>
          <a:xfrm>
            <a:off x="8537959" y="6356350"/>
            <a:ext cx="510362" cy="365125"/>
          </a:xfrm>
        </p:spPr>
        <p:txBody>
          <a:bodyPr/>
          <a:lstStyle/>
          <a:p>
            <a:fld id="{D4B5ADC2-7248-4799-8E52-477E151C3EE9}" type="slidenum">
              <a:rPr lang="en-US" smtClean="0"/>
              <a:pPr/>
              <a:t>17</a:t>
            </a:fld>
            <a:endParaRPr lang="en-US" dirty="0"/>
          </a:p>
        </p:txBody>
      </p:sp>
      <p:sp>
        <p:nvSpPr>
          <p:cNvPr id="13" name="Rectangle 12"/>
          <p:cNvSpPr/>
          <p:nvPr/>
        </p:nvSpPr>
        <p:spPr>
          <a:xfrm>
            <a:off x="1047321" y="2087880"/>
            <a:ext cx="7772400" cy="32004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latin typeface="Lucida Console" pitchFamily="49" charset="0"/>
              </a:rPr>
              <a:t>class Token</a:t>
            </a:r>
          </a:p>
          <a:p>
            <a:r>
              <a:rPr lang="en-US" dirty="0" smtClean="0">
                <a:latin typeface="Lucida Console" pitchFamily="49" charset="0"/>
              </a:rPr>
              <a:t>{ ...</a:t>
            </a:r>
          </a:p>
          <a:p>
            <a:r>
              <a:rPr lang="ro-RO" dirty="0" smtClean="0">
                <a:latin typeface="Lucida Console" pitchFamily="49" charset="0"/>
              </a:rPr>
              <a:t>  </a:t>
            </a:r>
            <a:r>
              <a:rPr lang="en-US" dirty="0" smtClean="0">
                <a:latin typeface="Lucida Console" pitchFamily="49" charset="0"/>
              </a:rPr>
              <a:t>public </a:t>
            </a:r>
            <a:r>
              <a:rPr lang="en-US" dirty="0" err="1" smtClean="0">
                <a:latin typeface="Lucida Console" pitchFamily="49" charset="0"/>
              </a:rPr>
              <a:t>int</a:t>
            </a:r>
            <a:r>
              <a:rPr lang="en-US" dirty="0" smtClean="0">
                <a:latin typeface="Lucida Console" pitchFamily="49" charset="0"/>
              </a:rPr>
              <a:t> </a:t>
            </a:r>
            <a:r>
              <a:rPr lang="en-US" dirty="0" err="1" smtClean="0">
                <a:latin typeface="Lucida Console" pitchFamily="49" charset="0"/>
              </a:rPr>
              <a:t>LineNumber</a:t>
            </a:r>
            <a:r>
              <a:rPr lang="en-US" dirty="0" smtClean="0">
                <a:latin typeface="Lucida Console" pitchFamily="49" charset="0"/>
              </a:rPr>
              <a:t>( ) { ... }</a:t>
            </a:r>
          </a:p>
          <a:p>
            <a:r>
              <a:rPr lang="ro-RO" dirty="0" smtClean="0">
                <a:latin typeface="Lucida Console" pitchFamily="49" charset="0"/>
              </a:rPr>
              <a:t>  </a:t>
            </a:r>
            <a:r>
              <a:rPr lang="en-US" dirty="0" smtClean="0">
                <a:latin typeface="Lucida Console" pitchFamily="49" charset="0"/>
              </a:rPr>
              <a:t>public virtual string Name( ) { ... }</a:t>
            </a:r>
          </a:p>
          <a:p>
            <a:r>
              <a:rPr lang="en-US" dirty="0" smtClean="0">
                <a:latin typeface="Lucida Console" pitchFamily="49" charset="0"/>
              </a:rPr>
              <a:t>}</a:t>
            </a:r>
          </a:p>
          <a:p>
            <a:r>
              <a:rPr lang="en-US" dirty="0" smtClean="0">
                <a:latin typeface="Lucida Console" pitchFamily="49" charset="0"/>
              </a:rPr>
              <a:t>class </a:t>
            </a:r>
            <a:r>
              <a:rPr lang="en-US" dirty="0" err="1" smtClean="0">
                <a:latin typeface="Lucida Console" pitchFamily="49" charset="0"/>
              </a:rPr>
              <a:t>CommentToken</a:t>
            </a:r>
            <a:r>
              <a:rPr lang="en-US" dirty="0" smtClean="0">
                <a:latin typeface="Lucida Console" pitchFamily="49" charset="0"/>
              </a:rPr>
              <a:t>: Token</a:t>
            </a:r>
          </a:p>
          <a:p>
            <a:r>
              <a:rPr lang="en-US" dirty="0" smtClean="0">
                <a:latin typeface="Lucida Console" pitchFamily="49" charset="0"/>
              </a:rPr>
              <a:t>{ ...</a:t>
            </a:r>
          </a:p>
          <a:p>
            <a:r>
              <a:rPr lang="ro-RO" dirty="0" smtClean="0">
                <a:latin typeface="Lucida Console" pitchFamily="49" charset="0"/>
              </a:rPr>
              <a:t>  </a:t>
            </a:r>
            <a:r>
              <a:rPr lang="en-US" dirty="0" smtClean="0">
                <a:latin typeface="Lucida Console" pitchFamily="49" charset="0"/>
              </a:rPr>
              <a:t>new public </a:t>
            </a:r>
            <a:r>
              <a:rPr lang="en-US" dirty="0" err="1" smtClean="0">
                <a:latin typeface="Lucida Console" pitchFamily="49" charset="0"/>
              </a:rPr>
              <a:t>int</a:t>
            </a:r>
            <a:r>
              <a:rPr lang="en-US" dirty="0" smtClean="0">
                <a:latin typeface="Lucida Console" pitchFamily="49" charset="0"/>
              </a:rPr>
              <a:t> </a:t>
            </a:r>
            <a:r>
              <a:rPr lang="en-US" dirty="0" err="1" smtClean="0">
                <a:latin typeface="Lucida Console" pitchFamily="49" charset="0"/>
              </a:rPr>
              <a:t>LineNumber</a:t>
            </a:r>
            <a:r>
              <a:rPr lang="en-US" dirty="0" smtClean="0">
                <a:latin typeface="Lucida Console" pitchFamily="49" charset="0"/>
              </a:rPr>
              <a:t>( ) { ... }</a:t>
            </a:r>
          </a:p>
          <a:p>
            <a:r>
              <a:rPr lang="ro-RO" dirty="0" smtClean="0">
                <a:latin typeface="Lucida Console" pitchFamily="49" charset="0"/>
              </a:rPr>
              <a:t>  </a:t>
            </a:r>
            <a:r>
              <a:rPr lang="en-US" dirty="0" smtClean="0">
                <a:latin typeface="Lucida Console" pitchFamily="49" charset="0"/>
              </a:rPr>
              <a:t>public override string Name( ) { ... }</a:t>
            </a:r>
          </a:p>
          <a:p>
            <a:r>
              <a:rPr lang="en-US" dirty="0" smtClean="0">
                <a:latin typeface="Lucida Console" pitchFamily="49" charset="0"/>
              </a:rPr>
              <a:t>}</a:t>
            </a:r>
            <a:endParaRPr lang="en-US" dirty="0">
              <a:latin typeface="Lucida Console" pitchFamily="49"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latin typeface="+mj-lt"/>
              </a:rPr>
              <a:t>Identificați greșelile</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18</a:t>
            </a:fld>
            <a:endParaRPr lang="en-US" dirty="0"/>
          </a:p>
        </p:txBody>
      </p:sp>
      <p:sp>
        <p:nvSpPr>
          <p:cNvPr id="7" name="Rectangle 6"/>
          <p:cNvSpPr/>
          <p:nvPr/>
        </p:nvSpPr>
        <p:spPr>
          <a:xfrm>
            <a:off x="742521" y="984063"/>
            <a:ext cx="8305800" cy="52578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sz="1600" dirty="0" smtClean="0">
                <a:latin typeface="Lucida Console" pitchFamily="49" charset="0"/>
              </a:rPr>
              <a:t>class Base</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rgbClr val="00B050"/>
                </a:solidFill>
                <a:latin typeface="Lucida Console" pitchFamily="49" charset="0"/>
              </a:rPr>
              <a:t>public void </a:t>
            </a:r>
            <a:r>
              <a:rPr lang="ro-RO" sz="1600" dirty="0" smtClean="0">
                <a:latin typeface="Lucida Console" pitchFamily="49" charset="0"/>
              </a:rPr>
              <a:t>Alpha( ) { ... }</a:t>
            </a:r>
          </a:p>
          <a:p>
            <a:r>
              <a:rPr lang="ro-RO" sz="1600" dirty="0" smtClean="0">
                <a:latin typeface="Lucida Console" pitchFamily="49" charset="0"/>
              </a:rPr>
              <a:t>    </a:t>
            </a:r>
            <a:r>
              <a:rPr lang="ro-RO" sz="1600" dirty="0" smtClean="0">
                <a:solidFill>
                  <a:srgbClr val="00B050"/>
                </a:solidFill>
                <a:latin typeface="Lucida Console" pitchFamily="49" charset="0"/>
              </a:rPr>
              <a:t>public virtual void </a:t>
            </a:r>
            <a:r>
              <a:rPr lang="ro-RO" sz="1600" dirty="0" smtClean="0">
                <a:latin typeface="Lucida Console" pitchFamily="49" charset="0"/>
              </a:rPr>
              <a:t>Beta( ) { ... }</a:t>
            </a:r>
          </a:p>
          <a:p>
            <a:r>
              <a:rPr lang="ro-RO" sz="1600" dirty="0" smtClean="0">
                <a:latin typeface="Lucida Console" pitchFamily="49" charset="0"/>
              </a:rPr>
              <a:t>    </a:t>
            </a:r>
            <a:r>
              <a:rPr lang="ro-RO" sz="1600" dirty="0" smtClean="0">
                <a:solidFill>
                  <a:srgbClr val="00B050"/>
                </a:solidFill>
                <a:latin typeface="Lucida Console" pitchFamily="49" charset="0"/>
              </a:rPr>
              <a:t>public virtual void </a:t>
            </a:r>
            <a:r>
              <a:rPr lang="ro-RO" sz="1600" dirty="0" smtClean="0">
                <a:latin typeface="Lucida Console" pitchFamily="49" charset="0"/>
              </a:rPr>
              <a:t>Gamma(int i) { ... }</a:t>
            </a:r>
          </a:p>
          <a:p>
            <a:r>
              <a:rPr lang="ro-RO" sz="1600" dirty="0" smtClean="0">
                <a:solidFill>
                  <a:srgbClr val="0070C0"/>
                </a:solidFill>
                <a:latin typeface="Lucida Console" pitchFamily="49" charset="0"/>
              </a:rPr>
              <a:t>    </a:t>
            </a:r>
            <a:r>
              <a:rPr lang="ro-RO" sz="1600" dirty="0" smtClean="0">
                <a:solidFill>
                  <a:srgbClr val="00B050"/>
                </a:solidFill>
                <a:latin typeface="Lucida Console" pitchFamily="49" charset="0"/>
              </a:rPr>
              <a:t>public virtual void </a:t>
            </a:r>
            <a:r>
              <a:rPr lang="ro-RO" sz="1600" dirty="0" smtClean="0">
                <a:latin typeface="Lucida Console" pitchFamily="49" charset="0"/>
              </a:rPr>
              <a:t>Delta( ) { ... }</a:t>
            </a:r>
          </a:p>
          <a:p>
            <a:r>
              <a:rPr lang="ro-RO" sz="1600" dirty="0" smtClean="0">
                <a:latin typeface="Lucida Console" pitchFamily="49" charset="0"/>
              </a:rPr>
              <a:t>    </a:t>
            </a:r>
            <a:r>
              <a:rPr lang="ro-RO" sz="1600" dirty="0" smtClean="0">
                <a:solidFill>
                  <a:srgbClr val="00B050"/>
                </a:solidFill>
                <a:latin typeface="Lucida Console" pitchFamily="49" charset="0"/>
              </a:rPr>
              <a:t>private virtual void </a:t>
            </a:r>
            <a:r>
              <a:rPr lang="ro-RO" sz="1600" dirty="0" smtClean="0">
                <a:latin typeface="Lucida Console" pitchFamily="49" charset="0"/>
              </a:rPr>
              <a:t>Epsilon( ) { ... }</a:t>
            </a:r>
          </a:p>
          <a:p>
            <a:r>
              <a:rPr lang="ro-RO" sz="1600" dirty="0" smtClean="0">
                <a:latin typeface="Lucida Console" pitchFamily="49" charset="0"/>
              </a:rPr>
              <a:t>}</a:t>
            </a:r>
          </a:p>
          <a:p>
            <a:r>
              <a:rPr lang="ro-RO" sz="1600" dirty="0" smtClean="0">
                <a:latin typeface="Lucida Console" pitchFamily="49" charset="0"/>
              </a:rPr>
              <a:t>class Derived: Base</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rgbClr val="00B050"/>
                </a:solidFill>
                <a:latin typeface="Lucida Console" pitchFamily="49" charset="0"/>
              </a:rPr>
              <a:t>public override void </a:t>
            </a:r>
            <a:r>
              <a:rPr lang="ro-RO" sz="1600" dirty="0" smtClean="0">
                <a:latin typeface="Lucida Console" pitchFamily="49" charset="0"/>
              </a:rPr>
              <a:t>Alpha( ) { ... }</a:t>
            </a:r>
          </a:p>
          <a:p>
            <a:r>
              <a:rPr lang="ro-RO" sz="1600" dirty="0" smtClean="0">
                <a:latin typeface="Lucida Console" pitchFamily="49" charset="0"/>
              </a:rPr>
              <a:t>    </a:t>
            </a:r>
            <a:r>
              <a:rPr lang="ro-RO" sz="1600" dirty="0" smtClean="0">
                <a:solidFill>
                  <a:srgbClr val="00B050"/>
                </a:solidFill>
                <a:latin typeface="Lucida Console" pitchFamily="49" charset="0"/>
              </a:rPr>
              <a:t>protected override void </a:t>
            </a:r>
            <a:r>
              <a:rPr lang="ro-RO" sz="1600" dirty="0" smtClean="0">
                <a:latin typeface="Lucida Console" pitchFamily="49" charset="0"/>
              </a:rPr>
              <a:t>Beta( ) { ... }</a:t>
            </a:r>
          </a:p>
          <a:p>
            <a:r>
              <a:rPr lang="ro-RO" sz="1600" dirty="0" smtClean="0">
                <a:latin typeface="Lucida Console" pitchFamily="49" charset="0"/>
              </a:rPr>
              <a:t>    </a:t>
            </a:r>
            <a:r>
              <a:rPr lang="ro-RO" sz="1600" dirty="0" smtClean="0">
                <a:solidFill>
                  <a:srgbClr val="00B050"/>
                </a:solidFill>
                <a:latin typeface="Lucida Console" pitchFamily="49" charset="0"/>
              </a:rPr>
              <a:t>public override void </a:t>
            </a:r>
            <a:r>
              <a:rPr lang="ro-RO" sz="1600" dirty="0" smtClean="0">
                <a:latin typeface="Lucida Console" pitchFamily="49" charset="0"/>
              </a:rPr>
              <a:t>Gamma(double d) { ... }</a:t>
            </a:r>
          </a:p>
          <a:p>
            <a:r>
              <a:rPr lang="ro-RO" sz="1600" dirty="0" smtClean="0">
                <a:latin typeface="Lucida Console" pitchFamily="49" charset="0"/>
              </a:rPr>
              <a:t>    </a:t>
            </a:r>
            <a:r>
              <a:rPr lang="ro-RO" sz="1600" dirty="0" smtClean="0">
                <a:solidFill>
                  <a:srgbClr val="00B050"/>
                </a:solidFill>
                <a:latin typeface="Lucida Console" pitchFamily="49" charset="0"/>
              </a:rPr>
              <a:t>public override int </a:t>
            </a:r>
            <a:r>
              <a:rPr lang="ro-RO" sz="1600" dirty="0" smtClean="0">
                <a:latin typeface="Lucida Console" pitchFamily="49" charset="0"/>
              </a:rPr>
              <a:t>Delta( ) { ... }</a:t>
            </a:r>
          </a:p>
          <a:p>
            <a:r>
              <a:rPr lang="ro-RO" sz="1600" dirty="0" smtClean="0">
                <a:latin typeface="Lucida Console" pitchFamily="49" charset="0"/>
              </a:rPr>
              <a:t>}</a:t>
            </a:r>
            <a:endParaRPr lang="en-US" sz="1600" dirty="0">
              <a:latin typeface="Lucida Console"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ro-RO" dirty="0" smtClean="0">
                <a:latin typeface="+mj-lt"/>
              </a:rPr>
              <a:t>Clasele sigilate nu pot fi moștenite</a:t>
            </a:r>
          </a:p>
          <a:p>
            <a:r>
              <a:rPr lang="ro-RO" dirty="0" smtClean="0">
                <a:latin typeface="+mj-lt"/>
              </a:rPr>
              <a:t>Clasele sigilate sunt folosite pentru optimizarea operațiilor la run-time</a:t>
            </a:r>
          </a:p>
          <a:p>
            <a:r>
              <a:rPr lang="ro-RO" dirty="0" smtClean="0">
                <a:latin typeface="+mj-lt"/>
              </a:rPr>
              <a:t>Multe dintre clasele din platforma .NET sunt sigilate</a:t>
            </a:r>
          </a:p>
          <a:p>
            <a:r>
              <a:rPr lang="ro-RO" dirty="0" smtClean="0">
                <a:latin typeface="+mj-lt"/>
              </a:rPr>
              <a:t>Se folosește cuvântul cuvântul cheie </a:t>
            </a:r>
            <a:r>
              <a:rPr lang="ro-RO" b="1" dirty="0" smtClean="0">
                <a:latin typeface="+mj-lt"/>
              </a:rPr>
              <a:t>sealed</a:t>
            </a:r>
            <a:endParaRPr lang="ro-RO" dirty="0" smtClean="0">
              <a:latin typeface="+mj-lt"/>
            </a:endParaRPr>
          </a:p>
          <a:p>
            <a:endParaRPr lang="en-US" dirty="0">
              <a:latin typeface="+mj-lt"/>
            </a:endParaRPr>
          </a:p>
        </p:txBody>
      </p:sp>
      <p:sp>
        <p:nvSpPr>
          <p:cNvPr id="2" name="Title 1"/>
          <p:cNvSpPr>
            <a:spLocks noGrp="1"/>
          </p:cNvSpPr>
          <p:nvPr>
            <p:ph type="title"/>
          </p:nvPr>
        </p:nvSpPr>
        <p:spPr/>
        <p:txBody>
          <a:bodyPr/>
          <a:lstStyle/>
          <a:p>
            <a:r>
              <a:rPr lang="ro-RO" dirty="0" smtClean="0">
                <a:latin typeface="+mj-lt"/>
              </a:rPr>
              <a:t>Folosirea claselor sigilate </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19</a:t>
            </a:fld>
            <a:endParaRPr lang="en-US" dirty="0"/>
          </a:p>
        </p:txBody>
      </p:sp>
      <p:sp>
        <p:nvSpPr>
          <p:cNvPr id="7" name="Rectangle 6"/>
          <p:cNvSpPr/>
          <p:nvPr/>
        </p:nvSpPr>
        <p:spPr>
          <a:xfrm>
            <a:off x="1981200" y="3665855"/>
            <a:ext cx="5715000" cy="2590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ro-RO" sz="1500" dirty="0" smtClean="0">
                <a:solidFill>
                  <a:srgbClr val="00B050"/>
                </a:solidFill>
                <a:latin typeface="Lucida Console" pitchFamily="49" charset="0"/>
              </a:rPr>
              <a:t>namespace</a:t>
            </a:r>
            <a:r>
              <a:rPr lang="ro-RO" sz="1500" dirty="0" smtClean="0">
                <a:latin typeface="Lucida Console" pitchFamily="49" charset="0"/>
              </a:rPr>
              <a:t> System</a:t>
            </a:r>
          </a:p>
          <a:p>
            <a:r>
              <a:rPr lang="ro-RO" sz="1500" dirty="0" smtClean="0">
                <a:latin typeface="Lucida Console" pitchFamily="49" charset="0"/>
              </a:rPr>
              <a:t>{</a:t>
            </a:r>
          </a:p>
          <a:p>
            <a:r>
              <a:rPr lang="ro-RO" sz="1500" dirty="0" smtClean="0">
                <a:solidFill>
                  <a:srgbClr val="00B050"/>
                </a:solidFill>
                <a:latin typeface="Lucida Console" pitchFamily="49" charset="0"/>
              </a:rPr>
              <a:t>   public sealed class </a:t>
            </a:r>
            <a:r>
              <a:rPr lang="ro-RO" sz="1500" dirty="0" smtClean="0">
                <a:latin typeface="Lucida Console" pitchFamily="49" charset="0"/>
              </a:rPr>
              <a:t>String</a:t>
            </a:r>
          </a:p>
          <a:p>
            <a:r>
              <a:rPr lang="ro-RO" sz="1500" dirty="0" smtClean="0">
                <a:latin typeface="Lucida Console" pitchFamily="49" charset="0"/>
              </a:rPr>
              <a:t>   {</a:t>
            </a:r>
          </a:p>
          <a:p>
            <a:r>
              <a:rPr lang="ro-RO" sz="1500" dirty="0" smtClean="0">
                <a:latin typeface="Lucida Console" pitchFamily="49" charset="0"/>
              </a:rPr>
              <a:t>    ...</a:t>
            </a:r>
          </a:p>
          <a:p>
            <a:r>
              <a:rPr lang="ro-RO" sz="1500" dirty="0" smtClean="0">
                <a:latin typeface="Lucida Console" pitchFamily="49" charset="0"/>
              </a:rPr>
              <a:t>   }</a:t>
            </a:r>
          </a:p>
          <a:p>
            <a:r>
              <a:rPr lang="ro-RO" sz="1500" dirty="0" smtClean="0">
                <a:latin typeface="Lucida Console" pitchFamily="49" charset="0"/>
              </a:rPr>
              <a:t>}</a:t>
            </a:r>
          </a:p>
          <a:p>
            <a:r>
              <a:rPr lang="ro-RO" sz="1500" dirty="0" smtClean="0">
                <a:solidFill>
                  <a:srgbClr val="00B050"/>
                </a:solidFill>
                <a:latin typeface="Lucida Console" pitchFamily="49" charset="0"/>
              </a:rPr>
              <a:t>namespace</a:t>
            </a:r>
            <a:r>
              <a:rPr lang="ro-RO" sz="1500" dirty="0" smtClean="0">
                <a:latin typeface="Lucida Console" pitchFamily="49" charset="0"/>
              </a:rPr>
              <a:t> Mine</a:t>
            </a:r>
          </a:p>
          <a:p>
            <a:r>
              <a:rPr lang="ro-RO" sz="1500" dirty="0" smtClean="0">
                <a:latin typeface="Lucida Console" pitchFamily="49" charset="0"/>
              </a:rPr>
              <a:t>{</a:t>
            </a:r>
          </a:p>
          <a:p>
            <a:r>
              <a:rPr lang="ro-RO" sz="1500" dirty="0" smtClean="0">
                <a:solidFill>
                  <a:srgbClr val="00B050"/>
                </a:solidFill>
                <a:latin typeface="Lucida Console" pitchFamily="49" charset="0"/>
              </a:rPr>
              <a:t>    class </a:t>
            </a:r>
            <a:r>
              <a:rPr lang="ro-RO" sz="1500" dirty="0" smtClean="0">
                <a:latin typeface="Lucida Console" pitchFamily="49" charset="0"/>
              </a:rPr>
              <a:t>FancyString: String { ... }</a:t>
            </a:r>
          </a:p>
          <a:p>
            <a:r>
              <a:rPr lang="ro-RO" sz="1500" dirty="0" smtClean="0">
                <a:latin typeface="Lucida Console" pitchFamily="49" charset="0"/>
              </a:rPr>
              <a:t>}</a:t>
            </a:r>
            <a:endParaRPr lang="en-US" sz="1500" dirty="0">
              <a:latin typeface="Lucida Console" pitchFamily="49" charset="0"/>
            </a:endParaRPr>
          </a:p>
        </p:txBody>
      </p:sp>
      <p:sp>
        <p:nvSpPr>
          <p:cNvPr id="8" name="&quot;No&quot; Symbol 7"/>
          <p:cNvSpPr/>
          <p:nvPr/>
        </p:nvSpPr>
        <p:spPr>
          <a:xfrm>
            <a:off x="6934200" y="5570855"/>
            <a:ext cx="609600" cy="609600"/>
          </a:xfrm>
          <a:prstGeom prst="noSmoking">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a:xfrm>
            <a:off x="818721" y="220308"/>
            <a:ext cx="8229600" cy="685800"/>
          </a:xfrm>
        </p:spPr>
        <p:txBody>
          <a:bodyPr/>
          <a:lstStyle/>
          <a:p>
            <a:r>
              <a:rPr lang="en-US" dirty="0" smtClean="0">
                <a:latin typeface="+mj-lt"/>
              </a:rPr>
              <a:t>Overview</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latin typeface="+mj-lt"/>
            </a:endParaRPr>
          </a:p>
        </p:txBody>
      </p:sp>
      <p:sp>
        <p:nvSpPr>
          <p:cNvPr id="3" name="Rectangle 2"/>
          <p:cNvSpPr>
            <a:spLocks noGrp="1"/>
          </p:cNvSpPr>
          <p:nvPr>
            <p:ph sz="quarter" idx="1"/>
          </p:nvPr>
        </p:nvSpPr>
        <p:spPr>
          <a:xfrm>
            <a:off x="818721" y="1210908"/>
            <a:ext cx="4572000" cy="4937760"/>
          </a:xfrm>
        </p:spPr>
        <p:txBody>
          <a:bodyPr/>
          <a:lstStyle/>
          <a:p>
            <a:r>
              <a:rPr lang="ro-RO" dirty="0" smtClean="0">
                <a:latin typeface="+mj-lt"/>
              </a:rPr>
              <a:t>Derivarea claselor</a:t>
            </a:r>
          </a:p>
          <a:p>
            <a:r>
              <a:rPr lang="ro-RO" dirty="0" smtClean="0">
                <a:latin typeface="+mj-lt"/>
              </a:rPr>
              <a:t>Folosirea claselor abstracte</a:t>
            </a:r>
          </a:p>
          <a:p>
            <a:r>
              <a:rPr lang="ro-RO" dirty="0" smtClean="0">
                <a:latin typeface="+mj-lt"/>
              </a:rPr>
              <a:t>Folosirea interfețelor</a:t>
            </a:r>
          </a:p>
          <a:p>
            <a:r>
              <a:rPr lang="ro-RO" dirty="0" smtClean="0">
                <a:latin typeface="+mj-lt"/>
              </a:rPr>
              <a:t>Folosirea polimorfismului</a:t>
            </a:r>
          </a:p>
          <a:p>
            <a:endParaRPr lang="ro-RO" dirty="0" smtClean="0">
              <a:latin typeface="+mj-lt"/>
            </a:endParaRPr>
          </a:p>
        </p:txBody>
      </p:sp>
      <p:pic>
        <p:nvPicPr>
          <p:cNvPr id="1027" name="Picture 3"/>
          <p:cNvPicPr>
            <a:picLocks noGrp="1" noChangeAspect="1" noChangeArrowheads="1"/>
          </p:cNvPicPr>
          <p:nvPr>
            <p:ph sz="quarter" idx="2"/>
          </p:nvPr>
        </p:nvPicPr>
        <p:blipFill>
          <a:blip r:embed="rId3" cstate="print"/>
          <a:stretch>
            <a:fillRect/>
          </a:stretch>
        </p:blipFill>
        <p:spPr>
          <a:xfrm>
            <a:off x="5264604" y="1216025"/>
            <a:ext cx="3526517" cy="4937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Slide Number Placeholder 8"/>
          <p:cNvSpPr>
            <a:spLocks noGrp="1"/>
          </p:cNvSpPr>
          <p:nvPr>
            <p:ph type="sldNum" sz="quarter" idx="11"/>
          </p:nvPr>
        </p:nvSpPr>
        <p:spPr/>
        <p:txBody>
          <a:bodyPr/>
          <a:lstStyle/>
          <a:p>
            <a:fld id="{147C1B20-DEF4-46E3-B77F-0FB6B8193D90}" type="slidenum">
              <a:rPr lang="en-US" smtClean="0"/>
              <a:pPr/>
              <a:t>2</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818721" y="228600"/>
            <a:ext cx="8229600" cy="685800"/>
          </a:xfrm>
        </p:spPr>
        <p:txBody>
          <a:bodyPr/>
          <a:lstStyle/>
          <a:p>
            <a:r>
              <a:rPr lang="ro-RO" dirty="0" smtClean="0">
                <a:latin typeface="+mj-lt"/>
              </a:rPr>
              <a:t>Clase abstracte</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latin typeface="+mj-lt"/>
            </a:endParaRPr>
          </a:p>
        </p:txBody>
      </p:sp>
      <p:sp>
        <p:nvSpPr>
          <p:cNvPr id="3" name="Rectangle 2"/>
          <p:cNvSpPr>
            <a:spLocks noGrp="1"/>
          </p:cNvSpPr>
          <p:nvPr>
            <p:ph sz="quarter" idx="1"/>
          </p:nvPr>
        </p:nvSpPr>
        <p:spPr>
          <a:xfrm>
            <a:off x="818721" y="1219200"/>
            <a:ext cx="8077200" cy="4937760"/>
          </a:xfrm>
        </p:spPr>
        <p:txBody>
          <a:bodyPr/>
          <a:lstStyle/>
          <a:p>
            <a:r>
              <a:rPr lang="ro-RO" dirty="0" smtClean="0">
                <a:latin typeface="+mj-lt"/>
              </a:rPr>
              <a:t>Sintaxa:</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Metode abstracte se pot declara doar în clase abstracte</a:t>
            </a:r>
          </a:p>
          <a:p>
            <a:r>
              <a:rPr lang="ro-RO" dirty="0" smtClean="0">
                <a:latin typeface="+mj-lt"/>
              </a:rPr>
              <a:t>Metodele abstracte nu au implementare</a:t>
            </a:r>
            <a:endParaRPr lang="en-US" dirty="0" smtClean="0">
              <a:latin typeface="+mj-lt"/>
            </a:endParaRPr>
          </a:p>
          <a:p>
            <a:endParaRPr lang="ro-RO" dirty="0" smtClean="0">
              <a:latin typeface="+mj-lt"/>
            </a:endParaRPr>
          </a:p>
        </p:txBody>
      </p:sp>
      <p:sp>
        <p:nvSpPr>
          <p:cNvPr id="9" name="Slide Number Placeholder 8"/>
          <p:cNvSpPr>
            <a:spLocks noGrp="1"/>
          </p:cNvSpPr>
          <p:nvPr>
            <p:ph type="sldNum" sz="quarter" idx="11"/>
          </p:nvPr>
        </p:nvSpPr>
        <p:spPr/>
        <p:txBody>
          <a:bodyPr/>
          <a:lstStyle/>
          <a:p>
            <a:fld id="{147C1B20-DEF4-46E3-B77F-0FB6B8193D90}" type="slidenum">
              <a:rPr lang="en-US" smtClean="0"/>
              <a:pPr/>
              <a:t>20</a:t>
            </a:fld>
            <a:endParaRPr lang="en-US"/>
          </a:p>
        </p:txBody>
      </p:sp>
      <p:sp>
        <p:nvSpPr>
          <p:cNvPr id="13" name="Rectangle 12"/>
          <p:cNvSpPr/>
          <p:nvPr/>
        </p:nvSpPr>
        <p:spPr>
          <a:xfrm>
            <a:off x="1482930" y="1752600"/>
            <a:ext cx="7010400" cy="31242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b="1" dirty="0" smtClean="0">
                <a:latin typeface="Lucida Console" pitchFamily="49" charset="0"/>
              </a:rPr>
              <a:t>abstract</a:t>
            </a:r>
            <a:r>
              <a:rPr lang="ro-RO" dirty="0" smtClean="0">
                <a:latin typeface="Lucida Console" pitchFamily="49" charset="0"/>
              </a:rPr>
              <a:t> class Token</a:t>
            </a:r>
          </a:p>
          <a:p>
            <a:r>
              <a:rPr lang="ro-RO" dirty="0" smtClean="0">
                <a:latin typeface="Lucida Console" pitchFamily="49" charset="0"/>
              </a:rPr>
              <a:t>{</a:t>
            </a:r>
          </a:p>
          <a:p>
            <a:r>
              <a:rPr lang="ro-RO" dirty="0" smtClean="0">
                <a:latin typeface="Lucida Console" pitchFamily="49" charset="0"/>
              </a:rPr>
              <a:t>    public virtual string Name( ) { ... }</a:t>
            </a:r>
          </a:p>
          <a:p>
            <a:r>
              <a:rPr lang="ro-RO" dirty="0" smtClean="0">
                <a:latin typeface="Lucida Console" pitchFamily="49" charset="0"/>
              </a:rPr>
              <a:t>    public abstract int Length( );</a:t>
            </a:r>
          </a:p>
          <a:p>
            <a:r>
              <a:rPr lang="ro-RO" dirty="0" smtClean="0">
                <a:latin typeface="Lucida Console" pitchFamily="49" charset="0"/>
              </a:rPr>
              <a:t>}</a:t>
            </a:r>
          </a:p>
          <a:p>
            <a:r>
              <a:rPr lang="ro-RO" dirty="0" smtClean="0">
                <a:latin typeface="Lucida Console" pitchFamily="49" charset="0"/>
              </a:rPr>
              <a:t>class CommentToken: Token</a:t>
            </a:r>
          </a:p>
          <a:p>
            <a:r>
              <a:rPr lang="ro-RO" dirty="0" smtClean="0">
                <a:latin typeface="Lucida Console" pitchFamily="49" charset="0"/>
              </a:rPr>
              <a:t>{</a:t>
            </a:r>
          </a:p>
          <a:p>
            <a:r>
              <a:rPr lang="ro-RO" dirty="0" smtClean="0">
                <a:latin typeface="Lucida Console" pitchFamily="49" charset="0"/>
              </a:rPr>
              <a:t>    public override string Name( ) { ... }</a:t>
            </a:r>
          </a:p>
          <a:p>
            <a:r>
              <a:rPr lang="ro-RO" dirty="0" smtClean="0">
                <a:latin typeface="Lucida Console" pitchFamily="49" charset="0"/>
              </a:rPr>
              <a:t>    public override int Length( ) { ... }</a:t>
            </a:r>
          </a:p>
          <a:p>
            <a:r>
              <a:rPr lang="ro-RO" dirty="0" smtClean="0">
                <a:latin typeface="Lucida Console" pitchFamily="49" charset="0"/>
              </a:rPr>
              <a:t>}</a:t>
            </a:r>
            <a:endParaRPr lang="en-US" dirty="0">
              <a:latin typeface="Lucida Console"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ro-RO" dirty="0" smtClean="0">
                <a:latin typeface="+mj-lt"/>
              </a:rPr>
              <a:t>Metodele abstracte sunt virtuale</a:t>
            </a:r>
          </a:p>
          <a:p>
            <a:r>
              <a:rPr lang="ro-RO" dirty="0" smtClean="0">
                <a:latin typeface="+mj-lt"/>
              </a:rPr>
              <a:t>Metodele </a:t>
            </a:r>
            <a:r>
              <a:rPr lang="ro-RO" b="1" dirty="0" smtClean="0">
                <a:latin typeface="+mj-lt"/>
              </a:rPr>
              <a:t>override</a:t>
            </a:r>
            <a:r>
              <a:rPr lang="ro-RO" dirty="0" smtClean="0">
                <a:latin typeface="+mj-lt"/>
              </a:rPr>
              <a:t> pot suprascrie metode abstracte în clase derivate</a:t>
            </a:r>
          </a:p>
          <a:p>
            <a:r>
              <a:rPr lang="ro-RO" dirty="0" smtClean="0">
                <a:latin typeface="+mj-lt"/>
              </a:rPr>
              <a:t>Metodele abstracte pot suprascrie metode ale clasei de bază declarate ca virtual sau override</a:t>
            </a:r>
          </a:p>
        </p:txBody>
      </p:sp>
      <p:sp>
        <p:nvSpPr>
          <p:cNvPr id="2" name="Title 1"/>
          <p:cNvSpPr>
            <a:spLocks noGrp="1"/>
          </p:cNvSpPr>
          <p:nvPr>
            <p:ph type="title"/>
          </p:nvPr>
        </p:nvSpPr>
        <p:spPr/>
        <p:txBody>
          <a:bodyPr/>
          <a:lstStyle/>
          <a:p>
            <a:r>
              <a:rPr lang="ro-RO" dirty="0" smtClean="0">
                <a:latin typeface="+mj-lt"/>
              </a:rPr>
              <a:t>Folosirea metodelor abstracte</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838200" y="228600"/>
            <a:ext cx="8229600" cy="685800"/>
          </a:xfrm>
        </p:spPr>
        <p:txBody>
          <a:bodyPr/>
          <a:lstStyle/>
          <a:p>
            <a:r>
              <a:rPr lang="ro-RO" dirty="0" smtClean="0">
                <a:latin typeface="+mj-lt"/>
              </a:rPr>
              <a:t>Interfețe - declarare</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latin typeface="+mj-lt"/>
            </a:endParaRPr>
          </a:p>
        </p:txBody>
      </p:sp>
      <p:sp>
        <p:nvSpPr>
          <p:cNvPr id="14" name="Content Placeholder 5"/>
          <p:cNvSpPr>
            <a:spLocks noGrp="1"/>
          </p:cNvSpPr>
          <p:nvPr>
            <p:ph sz="quarter" idx="1"/>
          </p:nvPr>
        </p:nvSpPr>
        <p:spPr>
          <a:xfrm>
            <a:off x="838200" y="1219200"/>
            <a:ext cx="8229600" cy="4937760"/>
          </a:xfrm>
        </p:spPr>
        <p:txBody>
          <a:bodyPr/>
          <a:lstStyle/>
          <a:p>
            <a:r>
              <a:rPr lang="ro-RO" dirty="0" smtClean="0">
                <a:latin typeface="+mj-lt"/>
              </a:rPr>
              <a:t>Folosiți cuvântul cheie </a:t>
            </a:r>
            <a:r>
              <a:rPr lang="ro-RO" b="1" dirty="0" smtClean="0">
                <a:latin typeface="+mj-lt"/>
              </a:rPr>
              <a:t>interface</a:t>
            </a:r>
            <a:r>
              <a:rPr lang="ro-RO" dirty="0" smtClean="0">
                <a:latin typeface="+mj-lt"/>
              </a:rPr>
              <a:t> pentru a declara interfețe</a:t>
            </a:r>
            <a:endParaRPr lang="en-US" dirty="0">
              <a:latin typeface="+mj-lt"/>
            </a:endParaRPr>
          </a:p>
        </p:txBody>
      </p:sp>
      <p:sp>
        <p:nvSpPr>
          <p:cNvPr id="9" name="Slide Number Placeholder 8"/>
          <p:cNvSpPr>
            <a:spLocks noGrp="1"/>
          </p:cNvSpPr>
          <p:nvPr>
            <p:ph type="sldNum" sz="quarter" idx="11"/>
          </p:nvPr>
        </p:nvSpPr>
        <p:spPr/>
        <p:txBody>
          <a:bodyPr/>
          <a:lstStyle/>
          <a:p>
            <a:fld id="{147C1B20-DEF4-46E3-B77F-0FB6B8193D90}" type="slidenum">
              <a:rPr lang="en-US" smtClean="0"/>
              <a:pPr/>
              <a:t>22</a:t>
            </a:fld>
            <a:endParaRPr lang="en-US"/>
          </a:p>
        </p:txBody>
      </p:sp>
      <p:grpSp>
        <p:nvGrpSpPr>
          <p:cNvPr id="3" name="Group 2"/>
          <p:cNvGrpSpPr/>
          <p:nvPr/>
        </p:nvGrpSpPr>
        <p:grpSpPr>
          <a:xfrm>
            <a:off x="1905000" y="2590800"/>
            <a:ext cx="6096000" cy="3124200"/>
            <a:chOff x="838200" y="1676400"/>
            <a:chExt cx="6096000" cy="3124200"/>
          </a:xfrm>
        </p:grpSpPr>
        <p:sp>
          <p:nvSpPr>
            <p:cNvPr id="15" name="Rectangle 14"/>
            <p:cNvSpPr/>
            <p:nvPr/>
          </p:nvSpPr>
          <p:spPr>
            <a:xfrm>
              <a:off x="838200" y="1676400"/>
              <a:ext cx="5715000" cy="2514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ro-RO" dirty="0" smtClean="0">
                  <a:latin typeface="Lucida Console" pitchFamily="49" charset="0"/>
                </a:rPr>
                <a:t>interface IToken</a:t>
              </a:r>
            </a:p>
            <a:p>
              <a:r>
                <a:rPr lang="ro-RO" dirty="0" smtClean="0">
                  <a:latin typeface="Lucida Console" pitchFamily="49" charset="0"/>
                </a:rPr>
                <a:t>{</a:t>
              </a:r>
            </a:p>
            <a:p>
              <a:r>
                <a:rPr lang="ro-RO" dirty="0" smtClean="0">
                  <a:latin typeface="Lucida Console" pitchFamily="49" charset="0"/>
                </a:rPr>
                <a:t>   int LineNumber();</a:t>
              </a:r>
            </a:p>
            <a:p>
              <a:r>
                <a:rPr lang="ro-RO" dirty="0" smtClean="0">
                  <a:latin typeface="Lucida Console" pitchFamily="49" charset="0"/>
                </a:rPr>
                <a:t>   string Name(); </a:t>
              </a:r>
            </a:p>
            <a:p>
              <a:r>
                <a:rPr lang="ro-RO" dirty="0" smtClean="0">
                  <a:latin typeface="Lucida Console" pitchFamily="49" charset="0"/>
                </a:rPr>
                <a:t>}</a:t>
              </a:r>
              <a:endParaRPr lang="en-US" dirty="0">
                <a:latin typeface="Lucida Console" pitchFamily="49" charset="0"/>
              </a:endParaRPr>
            </a:p>
          </p:txBody>
        </p:sp>
        <p:sp>
          <p:nvSpPr>
            <p:cNvPr id="16" name="Rectangle 15"/>
            <p:cNvSpPr/>
            <p:nvPr/>
          </p:nvSpPr>
          <p:spPr>
            <a:xfrm>
              <a:off x="4114800" y="1752600"/>
              <a:ext cx="25146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t>Se recomandă ca numele să înceapă cu I</a:t>
              </a:r>
              <a:endParaRPr lang="en-US" dirty="0"/>
            </a:p>
          </p:txBody>
        </p:sp>
        <p:sp>
          <p:nvSpPr>
            <p:cNvPr id="17" name="Rectangle 16"/>
            <p:cNvSpPr/>
            <p:nvPr/>
          </p:nvSpPr>
          <p:spPr>
            <a:xfrm>
              <a:off x="4648200" y="3124200"/>
              <a:ext cx="2286000"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t>Corpul metodelor nu există</a:t>
              </a:r>
              <a:endParaRPr lang="en-US" dirty="0"/>
            </a:p>
          </p:txBody>
        </p:sp>
        <p:cxnSp>
          <p:nvCxnSpPr>
            <p:cNvPr id="18" name="Straight Arrow Connector 17"/>
            <p:cNvCxnSpPr>
              <a:stCxn id="16" idx="1"/>
            </p:cNvCxnSpPr>
            <p:nvPr/>
          </p:nvCxnSpPr>
          <p:spPr>
            <a:xfrm rot="10800000" flipV="1">
              <a:off x="3429000" y="2019300"/>
              <a:ext cx="685800" cy="3429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7" idx="1"/>
            </p:cNvCxnSpPr>
            <p:nvPr/>
          </p:nvCxnSpPr>
          <p:spPr>
            <a:xfrm rot="10800000">
              <a:off x="3733800" y="2971800"/>
              <a:ext cx="914400" cy="4953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1295400" y="3962400"/>
              <a:ext cx="2667000" cy="838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o-RO" dirty="0" smtClean="0"/>
                <a:t>Nu se specifică accesul</a:t>
              </a:r>
              <a:endParaRPr lang="en-US" dirty="0"/>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normAutofit fontScale="92500" lnSpcReduction="10000"/>
          </a:bodyPr>
          <a:lstStyle/>
          <a:p>
            <a:r>
              <a:rPr lang="ro-RO" dirty="0" smtClean="0">
                <a:latin typeface="+mj-lt"/>
              </a:rPr>
              <a:t>O clasă poate să implementeze mai multe interfețe</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O clasă poate să fie mai accesibilă decât interfața de bază</a:t>
            </a:r>
          </a:p>
          <a:p>
            <a:r>
              <a:rPr lang="ro-RO" dirty="0" smtClean="0">
                <a:latin typeface="+mj-lt"/>
              </a:rPr>
              <a:t>O clasă concretă trebuie să implementeze toate metodele din interfață</a:t>
            </a:r>
            <a:endParaRPr lang="en-US" dirty="0">
              <a:latin typeface="+mj-lt"/>
            </a:endParaRPr>
          </a:p>
        </p:txBody>
      </p:sp>
      <p:sp>
        <p:nvSpPr>
          <p:cNvPr id="2" name="Title 1"/>
          <p:cNvSpPr>
            <a:spLocks noGrp="1"/>
          </p:cNvSpPr>
          <p:nvPr>
            <p:ph type="title"/>
          </p:nvPr>
        </p:nvSpPr>
        <p:spPr/>
        <p:txBody>
          <a:bodyPr/>
          <a:lstStyle/>
          <a:p>
            <a:r>
              <a:rPr lang="ro-RO" dirty="0" smtClean="0">
                <a:latin typeface="+mj-lt"/>
              </a:rPr>
              <a:t>Interfețe - Implementarea mai multor interfețe</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23</a:t>
            </a:fld>
            <a:endParaRPr lang="en-US" dirty="0"/>
          </a:p>
        </p:txBody>
      </p:sp>
      <p:sp>
        <p:nvSpPr>
          <p:cNvPr id="7" name="Rectangle 6"/>
          <p:cNvSpPr/>
          <p:nvPr/>
        </p:nvSpPr>
        <p:spPr>
          <a:xfrm>
            <a:off x="998015" y="1570355"/>
            <a:ext cx="5715000" cy="3124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ro-RO" dirty="0" smtClean="0">
                <a:latin typeface="Lucida Console" pitchFamily="49" charset="0"/>
              </a:rPr>
              <a:t>interface IToken</a:t>
            </a:r>
          </a:p>
          <a:p>
            <a:r>
              <a:rPr lang="ro-RO" dirty="0" smtClean="0">
                <a:latin typeface="Lucida Console" pitchFamily="49" charset="0"/>
              </a:rPr>
              <a:t>{</a:t>
            </a:r>
          </a:p>
          <a:p>
            <a:r>
              <a:rPr lang="ro-RO" dirty="0" smtClean="0">
                <a:latin typeface="Lucida Console" pitchFamily="49" charset="0"/>
              </a:rPr>
              <a:t>    string Name( );</a:t>
            </a:r>
          </a:p>
          <a:p>
            <a:r>
              <a:rPr lang="ro-RO" dirty="0" smtClean="0">
                <a:latin typeface="Lucida Console" pitchFamily="49" charset="0"/>
              </a:rPr>
              <a:t>}</a:t>
            </a:r>
          </a:p>
          <a:p>
            <a:r>
              <a:rPr lang="ro-RO" dirty="0" smtClean="0">
                <a:latin typeface="Lucida Console" pitchFamily="49" charset="0"/>
              </a:rPr>
              <a:t>interface IVisitable</a:t>
            </a:r>
          </a:p>
          <a:p>
            <a:r>
              <a:rPr lang="ro-RO" dirty="0" smtClean="0">
                <a:latin typeface="Lucida Console" pitchFamily="49" charset="0"/>
              </a:rPr>
              <a:t>{</a:t>
            </a:r>
          </a:p>
          <a:p>
            <a:r>
              <a:rPr lang="ro-RO" dirty="0" smtClean="0">
                <a:latin typeface="Lucida Console" pitchFamily="49" charset="0"/>
              </a:rPr>
              <a:t>    void Accept(IVisitor v);</a:t>
            </a:r>
          </a:p>
          <a:p>
            <a:r>
              <a:rPr lang="ro-RO" dirty="0" smtClean="0">
                <a:latin typeface="Lucida Console" pitchFamily="49" charset="0"/>
              </a:rPr>
              <a:t>}</a:t>
            </a:r>
          </a:p>
          <a:p>
            <a:r>
              <a:rPr lang="ro-RO" dirty="0" smtClean="0">
                <a:latin typeface="Lucida Console" pitchFamily="49" charset="0"/>
              </a:rPr>
              <a:t>class Token: IToken, IVisitable</a:t>
            </a:r>
          </a:p>
          <a:p>
            <a:r>
              <a:rPr lang="ro-RO" dirty="0" smtClean="0">
                <a:latin typeface="Lucida Console" pitchFamily="49" charset="0"/>
              </a:rPr>
              <a:t>{ ...</a:t>
            </a:r>
          </a:p>
          <a:p>
            <a:r>
              <a:rPr lang="ro-RO" dirty="0" smtClean="0">
                <a:latin typeface="Lucida Console" pitchFamily="49" charset="0"/>
              </a:rPr>
              <a:t>}</a:t>
            </a:r>
            <a:endParaRPr lang="en-US" dirty="0">
              <a:latin typeface="Lucida Console" pitchFamily="49" charset="0"/>
            </a:endParaRPr>
          </a:p>
        </p:txBody>
      </p:sp>
      <p:sp>
        <p:nvSpPr>
          <p:cNvPr id="8" name="Rectangle 7"/>
          <p:cNvSpPr/>
          <p:nvPr/>
        </p:nvSpPr>
        <p:spPr>
          <a:xfrm>
            <a:off x="5112815" y="1875155"/>
            <a:ext cx="19050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o-RO" dirty="0" smtClean="0"/>
              <a:t>IToken</a:t>
            </a:r>
          </a:p>
          <a:p>
            <a:pPr algn="ctr"/>
            <a:r>
              <a:rPr lang="ro-RO" dirty="0" smtClean="0"/>
              <a:t>&lt;&lt;interfață&gt;&gt;</a:t>
            </a:r>
            <a:endParaRPr lang="en-US" dirty="0"/>
          </a:p>
        </p:txBody>
      </p:sp>
      <p:sp>
        <p:nvSpPr>
          <p:cNvPr id="9" name="Rectangle 8"/>
          <p:cNvSpPr/>
          <p:nvPr/>
        </p:nvSpPr>
        <p:spPr>
          <a:xfrm>
            <a:off x="6027215" y="3551555"/>
            <a:ext cx="22860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o-RO" dirty="0" smtClean="0"/>
              <a:t>Token</a:t>
            </a:r>
          </a:p>
          <a:p>
            <a:pPr algn="ctr"/>
            <a:r>
              <a:rPr lang="ro-RO" dirty="0" smtClean="0"/>
              <a:t>&lt;&lt;concretă&gt;&gt;</a:t>
            </a:r>
            <a:endParaRPr lang="en-US" dirty="0"/>
          </a:p>
        </p:txBody>
      </p:sp>
      <p:sp>
        <p:nvSpPr>
          <p:cNvPr id="14" name="Rectangle 13"/>
          <p:cNvSpPr/>
          <p:nvPr/>
        </p:nvSpPr>
        <p:spPr>
          <a:xfrm>
            <a:off x="7246415" y="1875155"/>
            <a:ext cx="18288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o-RO" dirty="0" smtClean="0"/>
              <a:t>IVisitable</a:t>
            </a:r>
          </a:p>
          <a:p>
            <a:pPr algn="ctr"/>
            <a:r>
              <a:rPr lang="ro-RO" dirty="0" smtClean="0"/>
              <a:t>&lt;&lt;interfață&gt;&gt;</a:t>
            </a:r>
            <a:endParaRPr lang="en-US" dirty="0"/>
          </a:p>
        </p:txBody>
      </p:sp>
      <p:cxnSp>
        <p:nvCxnSpPr>
          <p:cNvPr id="16" name="Elbow Connector 15"/>
          <p:cNvCxnSpPr>
            <a:stCxn id="9" idx="0"/>
            <a:endCxn id="14" idx="2"/>
          </p:cNvCxnSpPr>
          <p:nvPr/>
        </p:nvCxnSpPr>
        <p:spPr>
          <a:xfrm rot="5400000" flipH="1" flipV="1">
            <a:off x="7284515" y="2675255"/>
            <a:ext cx="762000" cy="99060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8" name="Elbow Connector 17"/>
          <p:cNvCxnSpPr>
            <a:stCxn id="9" idx="0"/>
            <a:endCxn id="8" idx="2"/>
          </p:cNvCxnSpPr>
          <p:nvPr/>
        </p:nvCxnSpPr>
        <p:spPr>
          <a:xfrm rot="16200000" flipV="1">
            <a:off x="6236765" y="2618105"/>
            <a:ext cx="762000" cy="110490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5"/>
          <p:cNvSpPr>
            <a:spLocks noGrp="1"/>
          </p:cNvSpPr>
          <p:nvPr>
            <p:ph sz="quarter" idx="1"/>
          </p:nvPr>
        </p:nvSpPr>
        <p:spPr>
          <a:xfrm>
            <a:off x="818721" y="1219200"/>
            <a:ext cx="8229600" cy="4937760"/>
          </a:xfrm>
        </p:spPr>
        <p:txBody>
          <a:bodyPr>
            <a:normAutofit fontScale="92500" lnSpcReduction="10000"/>
          </a:bodyPr>
          <a:lstStyle/>
          <a:p>
            <a:r>
              <a:rPr lang="ro-RO" dirty="0" smtClean="0">
                <a:latin typeface="+mj-lt"/>
              </a:rPr>
              <a:t>O clasă poate să implementeze mai multe interfețe</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O clasă poate să fie mai accesibilă decât interfața de bază</a:t>
            </a:r>
          </a:p>
          <a:p>
            <a:r>
              <a:rPr lang="ro-RO" dirty="0" smtClean="0">
                <a:latin typeface="+mj-lt"/>
              </a:rPr>
              <a:t>O clasă concretă trebuie să implementeze toate metodele din interfață</a:t>
            </a:r>
            <a:endParaRPr lang="en-US" dirty="0">
              <a:latin typeface="+mj-lt"/>
            </a:endParaRPr>
          </a:p>
        </p:txBody>
      </p:sp>
      <p:sp>
        <p:nvSpPr>
          <p:cNvPr id="17" name="Title 1"/>
          <p:cNvSpPr>
            <a:spLocks noGrp="1"/>
          </p:cNvSpPr>
          <p:nvPr>
            <p:ph type="title"/>
          </p:nvPr>
        </p:nvSpPr>
        <p:spPr>
          <a:xfrm>
            <a:off x="818721" y="228600"/>
            <a:ext cx="8229600" cy="685800"/>
          </a:xfrm>
        </p:spPr>
        <p:txBody>
          <a:bodyPr/>
          <a:lstStyle/>
          <a:p>
            <a:r>
              <a:rPr lang="ro-RO" dirty="0" smtClean="0">
                <a:latin typeface="+mj-lt"/>
              </a:rPr>
              <a:t>Interfețe - Implementarea mai multor interfețe</a:t>
            </a:r>
            <a:endParaRPr lang="en-US" dirty="0">
              <a:latin typeface="+mj-lt"/>
            </a:endParaRPr>
          </a:p>
        </p:txBody>
      </p:sp>
      <p:sp>
        <p:nvSpPr>
          <p:cNvPr id="19" name="Slide Number Placeholder 4"/>
          <p:cNvSpPr>
            <a:spLocks noGrp="1"/>
          </p:cNvSpPr>
          <p:nvPr>
            <p:ph type="sldNum" sz="quarter" idx="11"/>
          </p:nvPr>
        </p:nvSpPr>
        <p:spPr>
          <a:xfrm>
            <a:off x="8537959" y="6356350"/>
            <a:ext cx="510362" cy="365125"/>
          </a:xfrm>
        </p:spPr>
        <p:txBody>
          <a:bodyPr/>
          <a:lstStyle/>
          <a:p>
            <a:fld id="{D4B5ADC2-7248-4799-8E52-477E151C3EE9}" type="slidenum">
              <a:rPr lang="en-US" smtClean="0"/>
              <a:pPr/>
              <a:t>24</a:t>
            </a:fld>
            <a:endParaRPr lang="en-US" dirty="0"/>
          </a:p>
        </p:txBody>
      </p:sp>
      <p:sp>
        <p:nvSpPr>
          <p:cNvPr id="20" name="Rectangle 19"/>
          <p:cNvSpPr/>
          <p:nvPr/>
        </p:nvSpPr>
        <p:spPr>
          <a:xfrm>
            <a:off x="998015" y="1570355"/>
            <a:ext cx="5715000" cy="3124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ro-RO" dirty="0" smtClean="0">
                <a:latin typeface="Lucida Console" pitchFamily="49" charset="0"/>
              </a:rPr>
              <a:t>interface IToken</a:t>
            </a:r>
          </a:p>
          <a:p>
            <a:r>
              <a:rPr lang="ro-RO" dirty="0" smtClean="0">
                <a:latin typeface="Lucida Console" pitchFamily="49" charset="0"/>
              </a:rPr>
              <a:t>{</a:t>
            </a:r>
          </a:p>
          <a:p>
            <a:r>
              <a:rPr lang="ro-RO" dirty="0" smtClean="0">
                <a:latin typeface="Lucida Console" pitchFamily="49" charset="0"/>
              </a:rPr>
              <a:t>    string Name( );</a:t>
            </a:r>
          </a:p>
          <a:p>
            <a:r>
              <a:rPr lang="ro-RO" dirty="0" smtClean="0">
                <a:latin typeface="Lucida Console" pitchFamily="49" charset="0"/>
              </a:rPr>
              <a:t>}</a:t>
            </a:r>
          </a:p>
          <a:p>
            <a:r>
              <a:rPr lang="ro-RO" dirty="0" smtClean="0">
                <a:latin typeface="Lucida Console" pitchFamily="49" charset="0"/>
              </a:rPr>
              <a:t>interface IVisitable</a:t>
            </a:r>
          </a:p>
          <a:p>
            <a:r>
              <a:rPr lang="ro-RO" dirty="0" smtClean="0">
                <a:latin typeface="Lucida Console" pitchFamily="49" charset="0"/>
              </a:rPr>
              <a:t>{</a:t>
            </a:r>
          </a:p>
          <a:p>
            <a:r>
              <a:rPr lang="ro-RO" dirty="0" smtClean="0">
                <a:latin typeface="Lucida Console" pitchFamily="49" charset="0"/>
              </a:rPr>
              <a:t>    void Accept(IVisitor v);</a:t>
            </a:r>
          </a:p>
          <a:p>
            <a:r>
              <a:rPr lang="ro-RO" dirty="0" smtClean="0">
                <a:latin typeface="Lucida Console" pitchFamily="49" charset="0"/>
              </a:rPr>
              <a:t>}</a:t>
            </a:r>
          </a:p>
          <a:p>
            <a:r>
              <a:rPr lang="ro-RO" dirty="0" smtClean="0">
                <a:latin typeface="Lucida Console" pitchFamily="49" charset="0"/>
              </a:rPr>
              <a:t>class Token: IToken, IVisitable</a:t>
            </a:r>
          </a:p>
          <a:p>
            <a:r>
              <a:rPr lang="ro-RO" dirty="0" smtClean="0">
                <a:latin typeface="Lucida Console" pitchFamily="49" charset="0"/>
              </a:rPr>
              <a:t>{ ...</a:t>
            </a:r>
          </a:p>
          <a:p>
            <a:r>
              <a:rPr lang="ro-RO" dirty="0" smtClean="0">
                <a:latin typeface="Lucida Console" pitchFamily="49" charset="0"/>
              </a:rPr>
              <a:t>}</a:t>
            </a:r>
            <a:endParaRPr lang="en-US" dirty="0">
              <a:latin typeface="Lucida Console" pitchFamily="49" charset="0"/>
            </a:endParaRPr>
          </a:p>
        </p:txBody>
      </p:sp>
      <p:sp>
        <p:nvSpPr>
          <p:cNvPr id="21" name="Rectangle 20"/>
          <p:cNvSpPr/>
          <p:nvPr/>
        </p:nvSpPr>
        <p:spPr>
          <a:xfrm>
            <a:off x="5112815" y="1875155"/>
            <a:ext cx="19050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o-RO" dirty="0" smtClean="0"/>
              <a:t>IToken</a:t>
            </a:r>
          </a:p>
          <a:p>
            <a:pPr algn="ctr"/>
            <a:r>
              <a:rPr lang="ro-RO" dirty="0" smtClean="0"/>
              <a:t>&lt;&lt;interfață&gt;&gt;</a:t>
            </a:r>
            <a:endParaRPr lang="en-US" dirty="0"/>
          </a:p>
        </p:txBody>
      </p:sp>
      <p:sp>
        <p:nvSpPr>
          <p:cNvPr id="22" name="Rectangle 21"/>
          <p:cNvSpPr/>
          <p:nvPr/>
        </p:nvSpPr>
        <p:spPr>
          <a:xfrm>
            <a:off x="6027215" y="3551555"/>
            <a:ext cx="22860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o-RO" dirty="0" smtClean="0"/>
              <a:t>Token</a:t>
            </a:r>
          </a:p>
          <a:p>
            <a:pPr algn="ctr"/>
            <a:r>
              <a:rPr lang="ro-RO" dirty="0" smtClean="0"/>
              <a:t>&lt;&lt;concretă&gt;&gt;</a:t>
            </a:r>
            <a:endParaRPr lang="en-US" dirty="0"/>
          </a:p>
        </p:txBody>
      </p:sp>
      <p:sp>
        <p:nvSpPr>
          <p:cNvPr id="23" name="Rectangle 22"/>
          <p:cNvSpPr/>
          <p:nvPr/>
        </p:nvSpPr>
        <p:spPr>
          <a:xfrm>
            <a:off x="7246415" y="1875155"/>
            <a:ext cx="18288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o-RO" dirty="0" smtClean="0"/>
              <a:t>IVisitable</a:t>
            </a:r>
          </a:p>
          <a:p>
            <a:pPr algn="ctr"/>
            <a:r>
              <a:rPr lang="ro-RO" dirty="0" smtClean="0"/>
              <a:t>&lt;&lt;interfață&gt;&gt;</a:t>
            </a:r>
            <a:endParaRPr lang="en-US" dirty="0"/>
          </a:p>
        </p:txBody>
      </p:sp>
      <p:cxnSp>
        <p:nvCxnSpPr>
          <p:cNvPr id="24" name="Elbow Connector 23"/>
          <p:cNvCxnSpPr>
            <a:stCxn id="22" idx="0"/>
            <a:endCxn id="23" idx="2"/>
          </p:cNvCxnSpPr>
          <p:nvPr/>
        </p:nvCxnSpPr>
        <p:spPr>
          <a:xfrm rot="5400000" flipH="1" flipV="1">
            <a:off x="7284515" y="2675255"/>
            <a:ext cx="762000" cy="99060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5" name="Elbow Connector 24"/>
          <p:cNvCxnSpPr>
            <a:stCxn id="22" idx="0"/>
            <a:endCxn id="21" idx="2"/>
          </p:cNvCxnSpPr>
          <p:nvPr/>
        </p:nvCxnSpPr>
        <p:spPr>
          <a:xfrm rot="16200000" flipV="1">
            <a:off x="6236765" y="2618105"/>
            <a:ext cx="762000" cy="110490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ro-RO" dirty="0" smtClean="0">
                <a:latin typeface="+mj-lt"/>
              </a:rPr>
              <a:t>Metoda ce implementează trebuie să fie identică cu cea din interfață</a:t>
            </a:r>
          </a:p>
          <a:p>
            <a:r>
              <a:rPr lang="ro-RO" dirty="0" smtClean="0">
                <a:latin typeface="+mj-lt"/>
              </a:rPr>
              <a:t>Metoda ce implementează poate să fie virtuală sau nu</a:t>
            </a:r>
            <a:endParaRPr lang="en-US" dirty="0">
              <a:latin typeface="+mj-lt"/>
            </a:endParaRPr>
          </a:p>
        </p:txBody>
      </p:sp>
      <p:sp>
        <p:nvSpPr>
          <p:cNvPr id="2" name="Title 1"/>
          <p:cNvSpPr>
            <a:spLocks noGrp="1"/>
          </p:cNvSpPr>
          <p:nvPr>
            <p:ph type="title"/>
          </p:nvPr>
        </p:nvSpPr>
        <p:spPr>
          <a:xfrm>
            <a:off x="818721" y="257810"/>
            <a:ext cx="8382000" cy="762000"/>
          </a:xfrm>
        </p:spPr>
        <p:txBody>
          <a:bodyPr>
            <a:normAutofit/>
          </a:bodyPr>
          <a:lstStyle/>
          <a:p>
            <a:r>
              <a:rPr lang="ro-RO" dirty="0" smtClean="0">
                <a:latin typeface="+mj-lt"/>
              </a:rPr>
              <a:t>Interfețe - Implementarea metodelor interfețelor</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25</a:t>
            </a:fld>
            <a:endParaRPr lang="en-US" dirty="0"/>
          </a:p>
        </p:txBody>
      </p:sp>
      <p:sp>
        <p:nvSpPr>
          <p:cNvPr id="7" name="Rectangle 6"/>
          <p:cNvSpPr/>
          <p:nvPr/>
        </p:nvSpPr>
        <p:spPr>
          <a:xfrm>
            <a:off x="2076021" y="2743200"/>
            <a:ext cx="5715000" cy="31242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 IToken, IVisitable</a:t>
            </a:r>
          </a:p>
          <a:p>
            <a:r>
              <a:rPr lang="ro-RO" dirty="0" smtClean="0">
                <a:latin typeface="Lucida Console" pitchFamily="49" charset="0"/>
              </a:rPr>
              <a:t>{</a:t>
            </a:r>
          </a:p>
          <a:p>
            <a:r>
              <a:rPr lang="ro-RO" dirty="0" smtClean="0">
                <a:latin typeface="Lucida Console" pitchFamily="49" charset="0"/>
              </a:rPr>
              <a:t>    public virtual string Name( )</a:t>
            </a:r>
          </a:p>
          <a:p>
            <a:r>
              <a:rPr lang="ro-RO" dirty="0" smtClean="0">
                <a:latin typeface="Lucida Console" pitchFamily="49" charset="0"/>
              </a:rPr>
              <a:t>    { ...</a:t>
            </a:r>
          </a:p>
          <a:p>
            <a:r>
              <a:rPr lang="ro-RO" dirty="0" smtClean="0">
                <a:latin typeface="Lucida Console" pitchFamily="49" charset="0"/>
              </a:rPr>
              <a:t>    }</a:t>
            </a:r>
          </a:p>
          <a:p>
            <a:r>
              <a:rPr lang="ro-RO" dirty="0" smtClean="0">
                <a:latin typeface="Lucida Console" pitchFamily="49" charset="0"/>
              </a:rPr>
              <a:t>    public void Accept(IVisitor v)</a:t>
            </a:r>
          </a:p>
          <a:p>
            <a:r>
              <a:rPr lang="ro-RO" dirty="0" smtClean="0">
                <a:latin typeface="Lucida Console" pitchFamily="49" charset="0"/>
              </a:rPr>
              <a:t>    { ...</a:t>
            </a:r>
          </a:p>
          <a:p>
            <a:r>
              <a:rPr lang="ro-RO" dirty="0" smtClean="0">
                <a:latin typeface="Lucida Console" pitchFamily="49" charset="0"/>
              </a:rPr>
              <a:t>    }</a:t>
            </a:r>
          </a:p>
          <a:p>
            <a:r>
              <a:rPr lang="ro-RO" dirty="0" smtClean="0">
                <a:latin typeface="Lucida Console" pitchFamily="49" charset="0"/>
              </a:rPr>
              <a:t>}</a:t>
            </a:r>
            <a:endParaRPr lang="en-US" dirty="0">
              <a:latin typeface="Lucida Console"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5"/>
          <p:cNvSpPr>
            <a:spLocks noGrp="1"/>
          </p:cNvSpPr>
          <p:nvPr>
            <p:ph sz="quarter" idx="1"/>
          </p:nvPr>
        </p:nvSpPr>
        <p:spPr>
          <a:xfrm>
            <a:off x="818721" y="1219200"/>
            <a:ext cx="8229600" cy="4937760"/>
          </a:xfrm>
        </p:spPr>
        <p:txBody>
          <a:bodyPr/>
          <a:lstStyle/>
          <a:p>
            <a:r>
              <a:rPr lang="ro-RO" dirty="0" smtClean="0">
                <a:latin typeface="+mj-lt"/>
              </a:rPr>
              <a:t>Metoda ce implementează trebuie să fie identică cu cea din interfață</a:t>
            </a:r>
          </a:p>
          <a:p>
            <a:r>
              <a:rPr lang="ro-RO" dirty="0" smtClean="0">
                <a:latin typeface="+mj-lt"/>
              </a:rPr>
              <a:t>Metoda ce implementează poate să fie virtuală sau nu</a:t>
            </a:r>
            <a:endParaRPr lang="en-US" dirty="0">
              <a:latin typeface="+mj-lt"/>
            </a:endParaRPr>
          </a:p>
        </p:txBody>
      </p:sp>
      <p:sp>
        <p:nvSpPr>
          <p:cNvPr id="11" name="Title 1"/>
          <p:cNvSpPr>
            <a:spLocks noGrp="1"/>
          </p:cNvSpPr>
          <p:nvPr>
            <p:ph type="title"/>
          </p:nvPr>
        </p:nvSpPr>
        <p:spPr>
          <a:xfrm>
            <a:off x="818721" y="257810"/>
            <a:ext cx="8382000" cy="762000"/>
          </a:xfrm>
        </p:spPr>
        <p:txBody>
          <a:bodyPr>
            <a:normAutofit/>
          </a:bodyPr>
          <a:lstStyle/>
          <a:p>
            <a:r>
              <a:rPr lang="ro-RO" dirty="0" smtClean="0">
                <a:latin typeface="+mj-lt"/>
              </a:rPr>
              <a:t>Interfețe - Implementarea metodelor interfețelor</a:t>
            </a:r>
            <a:endParaRPr lang="en-US" dirty="0">
              <a:latin typeface="+mj-lt"/>
            </a:endParaRPr>
          </a:p>
        </p:txBody>
      </p:sp>
      <p:sp>
        <p:nvSpPr>
          <p:cNvPr id="12" name="Slide Number Placeholder 4"/>
          <p:cNvSpPr>
            <a:spLocks noGrp="1"/>
          </p:cNvSpPr>
          <p:nvPr>
            <p:ph type="sldNum" sz="quarter" idx="11"/>
          </p:nvPr>
        </p:nvSpPr>
        <p:spPr>
          <a:xfrm>
            <a:off x="8537959" y="6356350"/>
            <a:ext cx="510362" cy="365125"/>
          </a:xfrm>
        </p:spPr>
        <p:txBody>
          <a:bodyPr/>
          <a:lstStyle/>
          <a:p>
            <a:fld id="{D4B5ADC2-7248-4799-8E52-477E151C3EE9}" type="slidenum">
              <a:rPr lang="en-US" smtClean="0"/>
              <a:pPr/>
              <a:t>26</a:t>
            </a:fld>
            <a:endParaRPr lang="en-US" dirty="0"/>
          </a:p>
        </p:txBody>
      </p:sp>
      <p:sp>
        <p:nvSpPr>
          <p:cNvPr id="13" name="Rectangle 12"/>
          <p:cNvSpPr/>
          <p:nvPr/>
        </p:nvSpPr>
        <p:spPr>
          <a:xfrm>
            <a:off x="2076021" y="2743200"/>
            <a:ext cx="5715000" cy="31242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 IToken, IVisitable</a:t>
            </a:r>
          </a:p>
          <a:p>
            <a:r>
              <a:rPr lang="ro-RO" dirty="0" smtClean="0">
                <a:latin typeface="Lucida Console" pitchFamily="49" charset="0"/>
              </a:rPr>
              <a:t>{</a:t>
            </a:r>
          </a:p>
          <a:p>
            <a:r>
              <a:rPr lang="ro-RO" dirty="0" smtClean="0">
                <a:latin typeface="Lucida Console" pitchFamily="49" charset="0"/>
              </a:rPr>
              <a:t>    public virtual string Name( )</a:t>
            </a:r>
          </a:p>
          <a:p>
            <a:r>
              <a:rPr lang="ro-RO" dirty="0" smtClean="0">
                <a:latin typeface="Lucida Console" pitchFamily="49" charset="0"/>
              </a:rPr>
              <a:t>    { ...</a:t>
            </a:r>
          </a:p>
          <a:p>
            <a:r>
              <a:rPr lang="ro-RO" dirty="0" smtClean="0">
                <a:latin typeface="Lucida Console" pitchFamily="49" charset="0"/>
              </a:rPr>
              <a:t>    }</a:t>
            </a:r>
          </a:p>
          <a:p>
            <a:r>
              <a:rPr lang="ro-RO" dirty="0" smtClean="0">
                <a:latin typeface="Lucida Console" pitchFamily="49" charset="0"/>
              </a:rPr>
              <a:t>    public void Accept(IVisitor v)</a:t>
            </a:r>
          </a:p>
          <a:p>
            <a:r>
              <a:rPr lang="ro-RO" dirty="0" smtClean="0">
                <a:latin typeface="Lucida Console" pitchFamily="49" charset="0"/>
              </a:rPr>
              <a:t>    { ...</a:t>
            </a:r>
          </a:p>
          <a:p>
            <a:r>
              <a:rPr lang="ro-RO" dirty="0" smtClean="0">
                <a:latin typeface="Lucida Console" pitchFamily="49" charset="0"/>
              </a:rPr>
              <a:t>    }</a:t>
            </a:r>
          </a:p>
          <a:p>
            <a:r>
              <a:rPr lang="ro-RO" dirty="0" smtClean="0">
                <a:latin typeface="Lucida Console" pitchFamily="49" charset="0"/>
              </a:rPr>
              <a:t>}</a:t>
            </a:r>
            <a:endParaRPr lang="en-US" dirty="0">
              <a:latin typeface="Lucida Console" pitchFamily="49"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normAutofit/>
          </a:bodyPr>
          <a:lstStyle/>
          <a:p>
            <a:r>
              <a:rPr lang="ro-RO" sz="2400" dirty="0" smtClean="0">
                <a:latin typeface="+mj-lt"/>
              </a:rPr>
              <a:t>Se folosește numele complet al numelui metodei interfeței</a:t>
            </a:r>
          </a:p>
          <a:p>
            <a:endParaRPr lang="ro-RO" sz="2400" dirty="0" smtClean="0">
              <a:latin typeface="+mj-lt"/>
            </a:endParaRPr>
          </a:p>
          <a:p>
            <a:endParaRPr lang="ro-RO" sz="2400" dirty="0" smtClean="0">
              <a:latin typeface="+mj-lt"/>
            </a:endParaRPr>
          </a:p>
          <a:p>
            <a:endParaRPr lang="ro-RO" sz="2400" dirty="0" smtClean="0">
              <a:latin typeface="+mj-lt"/>
            </a:endParaRPr>
          </a:p>
          <a:p>
            <a:endParaRPr lang="ro-RO" sz="2400" dirty="0" smtClean="0">
              <a:latin typeface="+mj-lt"/>
            </a:endParaRPr>
          </a:p>
          <a:p>
            <a:endParaRPr lang="ro-RO" sz="2400" dirty="0" smtClean="0">
              <a:latin typeface="+mj-lt"/>
            </a:endParaRPr>
          </a:p>
          <a:p>
            <a:endParaRPr lang="ro-RO" sz="2400" dirty="0" smtClean="0">
              <a:latin typeface="+mj-lt"/>
            </a:endParaRPr>
          </a:p>
          <a:p>
            <a:r>
              <a:rPr lang="ro-RO" sz="2400" dirty="0" smtClean="0">
                <a:latin typeface="+mj-lt"/>
              </a:rPr>
              <a:t>Restricții ale implementării explicite</a:t>
            </a:r>
          </a:p>
          <a:p>
            <a:pPr lvl="1"/>
            <a:r>
              <a:rPr lang="ro-RO" sz="2100" dirty="0" smtClean="0">
                <a:latin typeface="+mj-lt"/>
              </a:rPr>
              <a:t>Metodele pot fi accesate doar prin interfață</a:t>
            </a:r>
          </a:p>
          <a:p>
            <a:pPr lvl="1"/>
            <a:r>
              <a:rPr lang="ro-RO" sz="2100" dirty="0" smtClean="0">
                <a:latin typeface="+mj-lt"/>
              </a:rPr>
              <a:t>Metodele nu pot fi declarate ca virtuale</a:t>
            </a:r>
          </a:p>
          <a:p>
            <a:pPr lvl="1"/>
            <a:r>
              <a:rPr lang="ro-RO" sz="2100" dirty="0" smtClean="0">
                <a:latin typeface="+mj-lt"/>
              </a:rPr>
              <a:t>Nu se poate specifica un modificator de acces</a:t>
            </a:r>
            <a:endParaRPr lang="en-US" sz="2100" dirty="0">
              <a:latin typeface="+mj-lt"/>
            </a:endParaRPr>
          </a:p>
        </p:txBody>
      </p:sp>
      <p:sp>
        <p:nvSpPr>
          <p:cNvPr id="2" name="Title 1"/>
          <p:cNvSpPr>
            <a:spLocks noGrp="1"/>
          </p:cNvSpPr>
          <p:nvPr>
            <p:ph type="title"/>
          </p:nvPr>
        </p:nvSpPr>
        <p:spPr>
          <a:xfrm>
            <a:off x="762000" y="266700"/>
            <a:ext cx="8610600" cy="685800"/>
          </a:xfrm>
        </p:spPr>
        <p:txBody>
          <a:bodyPr>
            <a:noAutofit/>
          </a:bodyPr>
          <a:lstStyle/>
          <a:p>
            <a:r>
              <a:rPr lang="ro-RO" dirty="0" smtClean="0">
                <a:latin typeface="+mj-lt"/>
              </a:rPr>
              <a:t>Interfețe - Implementarea explicită a metodelor</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27</a:t>
            </a:fld>
            <a:endParaRPr lang="en-US" dirty="0"/>
          </a:p>
        </p:txBody>
      </p:sp>
      <p:sp>
        <p:nvSpPr>
          <p:cNvPr id="7" name="Rectangle 6"/>
          <p:cNvSpPr/>
          <p:nvPr/>
        </p:nvSpPr>
        <p:spPr>
          <a:xfrm>
            <a:off x="2076021" y="1752600"/>
            <a:ext cx="5715000" cy="25146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 IToken, IVisitable</a:t>
            </a:r>
          </a:p>
          <a:p>
            <a:r>
              <a:rPr lang="ro-RO" dirty="0" smtClean="0">
                <a:latin typeface="Lucida Console" pitchFamily="49" charset="0"/>
              </a:rPr>
              <a:t>{</a:t>
            </a:r>
          </a:p>
          <a:p>
            <a:r>
              <a:rPr lang="ro-RO" dirty="0" smtClean="0">
                <a:latin typeface="Lucida Console" pitchFamily="49" charset="0"/>
              </a:rPr>
              <a:t>   string IToken.Name( )</a:t>
            </a:r>
          </a:p>
          <a:p>
            <a:r>
              <a:rPr lang="ro-RO" dirty="0" smtClean="0">
                <a:latin typeface="Lucida Console" pitchFamily="49" charset="0"/>
              </a:rPr>
              <a:t>   { ...</a:t>
            </a:r>
          </a:p>
          <a:p>
            <a:r>
              <a:rPr lang="ro-RO" dirty="0" smtClean="0">
                <a:latin typeface="Lucida Console" pitchFamily="49" charset="0"/>
              </a:rPr>
              <a:t>   }</a:t>
            </a:r>
          </a:p>
          <a:p>
            <a:r>
              <a:rPr lang="ro-RO" dirty="0" smtClean="0">
                <a:latin typeface="Lucida Console" pitchFamily="49" charset="0"/>
              </a:rPr>
              <a:t>   void IVisitable.Accept(IVisitor v)</a:t>
            </a:r>
          </a:p>
          <a:p>
            <a:r>
              <a:rPr lang="ro-RO" dirty="0" smtClean="0">
                <a:latin typeface="Lucida Console" pitchFamily="49" charset="0"/>
              </a:rPr>
              <a:t>   { ...</a:t>
            </a:r>
          </a:p>
          <a:p>
            <a:r>
              <a:rPr lang="ro-RO" dirty="0" smtClean="0">
                <a:latin typeface="Lucida Console" pitchFamily="49" charset="0"/>
              </a:rPr>
              <a:t>   }</a:t>
            </a:r>
          </a:p>
          <a:p>
            <a:r>
              <a:rPr lang="ro-RO" dirty="0" smtClean="0">
                <a:latin typeface="Lucida Console" pitchFamily="49" charset="0"/>
              </a:rPr>
              <a:t>}</a:t>
            </a:r>
            <a:endParaRPr lang="en-US" dirty="0">
              <a:latin typeface="Lucida Console"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Content Placeholder 5"/>
          <p:cNvSpPr>
            <a:spLocks noGrp="1"/>
          </p:cNvSpPr>
          <p:nvPr>
            <p:ph sz="quarter" idx="1"/>
          </p:nvPr>
        </p:nvSpPr>
        <p:spPr>
          <a:xfrm>
            <a:off x="818721" y="1219200"/>
            <a:ext cx="8229600" cy="4937760"/>
          </a:xfrm>
        </p:spPr>
        <p:txBody>
          <a:bodyPr>
            <a:normAutofit/>
          </a:bodyPr>
          <a:lstStyle/>
          <a:p>
            <a:r>
              <a:rPr lang="ro-RO" sz="2400" dirty="0" smtClean="0">
                <a:latin typeface="+mj-lt"/>
              </a:rPr>
              <a:t>Se folosește numele complet al numelui metodei interfeței</a:t>
            </a:r>
          </a:p>
          <a:p>
            <a:endParaRPr lang="ro-RO" sz="2400" dirty="0" smtClean="0">
              <a:latin typeface="+mj-lt"/>
            </a:endParaRPr>
          </a:p>
          <a:p>
            <a:endParaRPr lang="ro-RO" sz="2400" dirty="0" smtClean="0">
              <a:latin typeface="+mj-lt"/>
            </a:endParaRPr>
          </a:p>
          <a:p>
            <a:endParaRPr lang="ro-RO" sz="2400" dirty="0" smtClean="0">
              <a:latin typeface="+mj-lt"/>
            </a:endParaRPr>
          </a:p>
          <a:p>
            <a:endParaRPr lang="ro-RO" sz="2400" dirty="0" smtClean="0">
              <a:latin typeface="+mj-lt"/>
            </a:endParaRPr>
          </a:p>
          <a:p>
            <a:endParaRPr lang="ro-RO" sz="2400" dirty="0" smtClean="0">
              <a:latin typeface="+mj-lt"/>
            </a:endParaRPr>
          </a:p>
          <a:p>
            <a:endParaRPr lang="ro-RO" sz="2400" dirty="0" smtClean="0">
              <a:latin typeface="+mj-lt"/>
            </a:endParaRPr>
          </a:p>
          <a:p>
            <a:r>
              <a:rPr lang="ro-RO" sz="2400" dirty="0" smtClean="0">
                <a:latin typeface="+mj-lt"/>
              </a:rPr>
              <a:t>Restricții ale implementării explicite</a:t>
            </a:r>
          </a:p>
          <a:p>
            <a:pPr lvl="1"/>
            <a:r>
              <a:rPr lang="ro-RO" sz="2100" dirty="0" smtClean="0">
                <a:latin typeface="+mj-lt"/>
              </a:rPr>
              <a:t>Metodele pot fi accesate doar prin interfață</a:t>
            </a:r>
          </a:p>
          <a:p>
            <a:pPr lvl="1"/>
            <a:r>
              <a:rPr lang="ro-RO" sz="2100" dirty="0" smtClean="0">
                <a:latin typeface="+mj-lt"/>
              </a:rPr>
              <a:t>Metodele nu pot fi declarate ca virtuale</a:t>
            </a:r>
          </a:p>
          <a:p>
            <a:pPr lvl="1"/>
            <a:r>
              <a:rPr lang="ro-RO" sz="2100" dirty="0" smtClean="0">
                <a:latin typeface="+mj-lt"/>
              </a:rPr>
              <a:t>Nu se poate specifica un modificator de acces</a:t>
            </a:r>
            <a:endParaRPr lang="en-US" sz="2100" dirty="0">
              <a:latin typeface="+mj-lt"/>
            </a:endParaRPr>
          </a:p>
        </p:txBody>
      </p:sp>
      <p:sp>
        <p:nvSpPr>
          <p:cNvPr id="11" name="Title 1"/>
          <p:cNvSpPr>
            <a:spLocks noGrp="1"/>
          </p:cNvSpPr>
          <p:nvPr>
            <p:ph type="title"/>
          </p:nvPr>
        </p:nvSpPr>
        <p:spPr>
          <a:xfrm>
            <a:off x="762000" y="266700"/>
            <a:ext cx="8610600" cy="685800"/>
          </a:xfrm>
        </p:spPr>
        <p:txBody>
          <a:bodyPr>
            <a:noAutofit/>
          </a:bodyPr>
          <a:lstStyle/>
          <a:p>
            <a:r>
              <a:rPr lang="ro-RO" dirty="0" smtClean="0">
                <a:latin typeface="+mj-lt"/>
              </a:rPr>
              <a:t>Interfețe - Implementarea explicită a metodelor</a:t>
            </a:r>
            <a:endParaRPr lang="en-US" dirty="0">
              <a:latin typeface="+mj-lt"/>
            </a:endParaRPr>
          </a:p>
        </p:txBody>
      </p:sp>
      <p:sp>
        <p:nvSpPr>
          <p:cNvPr id="12" name="Slide Number Placeholder 4"/>
          <p:cNvSpPr>
            <a:spLocks noGrp="1"/>
          </p:cNvSpPr>
          <p:nvPr>
            <p:ph type="sldNum" sz="quarter" idx="11"/>
          </p:nvPr>
        </p:nvSpPr>
        <p:spPr>
          <a:xfrm>
            <a:off x="8537959" y="6356350"/>
            <a:ext cx="510362" cy="365125"/>
          </a:xfrm>
        </p:spPr>
        <p:txBody>
          <a:bodyPr/>
          <a:lstStyle/>
          <a:p>
            <a:fld id="{D4B5ADC2-7248-4799-8E52-477E151C3EE9}" type="slidenum">
              <a:rPr lang="en-US" smtClean="0"/>
              <a:pPr/>
              <a:t>28</a:t>
            </a:fld>
            <a:endParaRPr lang="en-US" dirty="0"/>
          </a:p>
        </p:txBody>
      </p:sp>
      <p:sp>
        <p:nvSpPr>
          <p:cNvPr id="13" name="Rectangle 12"/>
          <p:cNvSpPr/>
          <p:nvPr/>
        </p:nvSpPr>
        <p:spPr>
          <a:xfrm>
            <a:off x="2076021" y="1752600"/>
            <a:ext cx="5715000" cy="25146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 IToken, IVisitable</a:t>
            </a:r>
          </a:p>
          <a:p>
            <a:r>
              <a:rPr lang="ro-RO" dirty="0" smtClean="0">
                <a:latin typeface="Lucida Console" pitchFamily="49" charset="0"/>
              </a:rPr>
              <a:t>{</a:t>
            </a:r>
          </a:p>
          <a:p>
            <a:r>
              <a:rPr lang="ro-RO" dirty="0" smtClean="0">
                <a:latin typeface="Lucida Console" pitchFamily="49" charset="0"/>
              </a:rPr>
              <a:t>   string IToken.Name( )</a:t>
            </a:r>
          </a:p>
          <a:p>
            <a:r>
              <a:rPr lang="ro-RO" dirty="0" smtClean="0">
                <a:latin typeface="Lucida Console" pitchFamily="49" charset="0"/>
              </a:rPr>
              <a:t>   { ...</a:t>
            </a:r>
          </a:p>
          <a:p>
            <a:r>
              <a:rPr lang="ro-RO" dirty="0" smtClean="0">
                <a:latin typeface="Lucida Console" pitchFamily="49" charset="0"/>
              </a:rPr>
              <a:t>   }</a:t>
            </a:r>
          </a:p>
          <a:p>
            <a:r>
              <a:rPr lang="ro-RO" dirty="0" smtClean="0">
                <a:latin typeface="Lucida Console" pitchFamily="49" charset="0"/>
              </a:rPr>
              <a:t>   void IVisitable.Accept(IVisitor v)</a:t>
            </a:r>
          </a:p>
          <a:p>
            <a:r>
              <a:rPr lang="ro-RO" dirty="0" smtClean="0">
                <a:latin typeface="Lucida Console" pitchFamily="49" charset="0"/>
              </a:rPr>
              <a:t>   { ...</a:t>
            </a:r>
          </a:p>
          <a:p>
            <a:r>
              <a:rPr lang="ro-RO" dirty="0" smtClean="0">
                <a:latin typeface="Lucida Console" pitchFamily="49" charset="0"/>
              </a:rPr>
              <a:t>   }</a:t>
            </a:r>
          </a:p>
          <a:p>
            <a:r>
              <a:rPr lang="ro-RO" dirty="0" smtClean="0">
                <a:latin typeface="Lucida Console" pitchFamily="49" charset="0"/>
              </a:rPr>
              <a:t>}</a:t>
            </a:r>
            <a:endParaRPr lang="en-US" dirty="0">
              <a:latin typeface="Lucida Console"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latin typeface="+mj-lt"/>
              </a:rPr>
              <a:t>Identificați greșelile</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29</a:t>
            </a:fld>
            <a:endParaRPr lang="en-US" dirty="0"/>
          </a:p>
        </p:txBody>
      </p:sp>
      <p:sp>
        <p:nvSpPr>
          <p:cNvPr id="7" name="Rectangle 6"/>
          <p:cNvSpPr/>
          <p:nvPr/>
        </p:nvSpPr>
        <p:spPr>
          <a:xfrm>
            <a:off x="1466421" y="1371600"/>
            <a:ext cx="6934200" cy="39624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interface IToken</a:t>
            </a:r>
          </a:p>
          <a:p>
            <a:r>
              <a:rPr lang="ro-RO" dirty="0" smtClean="0">
                <a:latin typeface="Lucida Console" pitchFamily="49" charset="0"/>
              </a:rPr>
              <a:t>{</a:t>
            </a:r>
          </a:p>
          <a:p>
            <a:r>
              <a:rPr lang="ro-RO" dirty="0" smtClean="0">
                <a:latin typeface="Lucida Console" pitchFamily="49" charset="0"/>
              </a:rPr>
              <a:t>    string Name( );</a:t>
            </a:r>
          </a:p>
          <a:p>
            <a:r>
              <a:rPr lang="ro-RO" dirty="0" smtClean="0">
                <a:latin typeface="Lucida Console" pitchFamily="49" charset="0"/>
              </a:rPr>
              <a:t>    int LineNumber( ) { return 42; }</a:t>
            </a:r>
          </a:p>
          <a:p>
            <a:r>
              <a:rPr lang="ro-RO" dirty="0" smtClean="0">
                <a:latin typeface="Lucida Console" pitchFamily="49" charset="0"/>
              </a:rPr>
              <a:t>    string name;</a:t>
            </a:r>
          </a:p>
          <a:p>
            <a:r>
              <a:rPr lang="ro-RO" dirty="0" smtClean="0">
                <a:latin typeface="Lucida Console" pitchFamily="49" charset="0"/>
              </a:rPr>
              <a:t>}</a:t>
            </a:r>
          </a:p>
          <a:p>
            <a:r>
              <a:rPr lang="ro-RO" dirty="0" smtClean="0">
                <a:latin typeface="Lucida Console" pitchFamily="49" charset="0"/>
              </a:rPr>
              <a:t>class Token</a:t>
            </a:r>
          </a:p>
          <a:p>
            <a:r>
              <a:rPr lang="ro-RO" dirty="0" smtClean="0">
                <a:latin typeface="Lucida Console" pitchFamily="49" charset="0"/>
              </a:rPr>
              <a:t>{</a:t>
            </a:r>
          </a:p>
          <a:p>
            <a:r>
              <a:rPr lang="ro-RO" dirty="0" smtClean="0">
                <a:latin typeface="Lucida Console" pitchFamily="49" charset="0"/>
              </a:rPr>
              <a:t>    string IToken.Name( ) { ... }</a:t>
            </a:r>
          </a:p>
          <a:p>
            <a:r>
              <a:rPr lang="ro-RO" dirty="0" smtClean="0">
                <a:latin typeface="Lucida Console" pitchFamily="49" charset="0"/>
              </a:rPr>
              <a:t>    static void Main( )</a:t>
            </a:r>
          </a:p>
          <a:p>
            <a:r>
              <a:rPr lang="ro-RO" dirty="0" smtClean="0">
                <a:latin typeface="Lucida Console" pitchFamily="49" charset="0"/>
              </a:rPr>
              <a:t>    {</a:t>
            </a:r>
          </a:p>
          <a:p>
            <a:r>
              <a:rPr lang="ro-RO" dirty="0" smtClean="0">
                <a:latin typeface="Lucida Console" pitchFamily="49" charset="0"/>
              </a:rPr>
              <a:t>        IToken t = new IToken( );</a:t>
            </a:r>
          </a:p>
          <a:p>
            <a:r>
              <a:rPr lang="ro-RO" dirty="0" smtClean="0">
                <a:latin typeface="Lucida Console" pitchFamily="49" charset="0"/>
              </a:rPr>
              <a:t>    }</a:t>
            </a:r>
          </a:p>
          <a:p>
            <a:r>
              <a:rPr lang="ro-RO" dirty="0" smtClean="0">
                <a:latin typeface="Lucida Console" pitchFamily="49" charset="0"/>
              </a:rPr>
              <a:t>}</a:t>
            </a:r>
            <a:endParaRPr lang="en-US" dirty="0">
              <a:latin typeface="Lucida Console"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0" y="228600"/>
            <a:ext cx="8229600" cy="685800"/>
          </a:xfrm>
        </p:spPr>
        <p:txBody>
          <a:bodyPr/>
          <a:lstStyle/>
          <a:p>
            <a:r>
              <a:rPr lang="ro-RO" dirty="0" smtClean="0">
                <a:latin typeface="+mj-lt"/>
              </a:rPr>
              <a:t>Derivarea claselor - Introducere</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latin typeface="+mj-lt"/>
            </a:endParaRPr>
          </a:p>
        </p:txBody>
      </p:sp>
      <p:sp>
        <p:nvSpPr>
          <p:cNvPr id="3" name="Rectangle 2"/>
          <p:cNvSpPr>
            <a:spLocks noGrp="1"/>
          </p:cNvSpPr>
          <p:nvPr>
            <p:ph sz="quarter" idx="1"/>
          </p:nvPr>
        </p:nvSpPr>
        <p:spPr>
          <a:xfrm>
            <a:off x="762000" y="1219200"/>
            <a:ext cx="8077200" cy="4937760"/>
          </a:xfrm>
        </p:spPr>
        <p:txBody>
          <a:bodyPr/>
          <a:lstStyle/>
          <a:p>
            <a:r>
              <a:rPr lang="ro-RO" dirty="0" smtClean="0">
                <a:latin typeface="+mj-lt"/>
              </a:rPr>
              <a:t>Capacitatea de a crea o clasă de bază cu proprietăți și metode care pot fi folosite în clase extinse din aceasta.</a:t>
            </a:r>
          </a:p>
          <a:p>
            <a:r>
              <a:rPr lang="ro-RO" dirty="0" smtClean="0">
                <a:latin typeface="+mj-lt"/>
              </a:rPr>
              <a:t>Exemplu</a:t>
            </a:r>
            <a:r>
              <a:rPr lang="en-US" dirty="0" smtClean="0">
                <a:latin typeface="+mj-lt"/>
              </a:rPr>
              <a:t> </a:t>
            </a:r>
            <a:r>
              <a:rPr lang="ro-RO" dirty="0" smtClean="0">
                <a:latin typeface="+mj-lt"/>
              </a:rPr>
              <a:t>și sintaxă: </a:t>
            </a:r>
          </a:p>
          <a:p>
            <a:endParaRPr lang="ro-RO" dirty="0" smtClean="0">
              <a:latin typeface="+mj-lt"/>
            </a:endParaRPr>
          </a:p>
        </p:txBody>
      </p:sp>
      <p:sp>
        <p:nvSpPr>
          <p:cNvPr id="9" name="Slide Number Placeholder 8"/>
          <p:cNvSpPr>
            <a:spLocks noGrp="1"/>
          </p:cNvSpPr>
          <p:nvPr>
            <p:ph type="sldNum" sz="quarter" idx="11"/>
          </p:nvPr>
        </p:nvSpPr>
        <p:spPr/>
        <p:txBody>
          <a:bodyPr/>
          <a:lstStyle/>
          <a:p>
            <a:fld id="{147C1B20-DEF4-46E3-B77F-0FB6B8193D90}" type="slidenum">
              <a:rPr lang="en-US" smtClean="0"/>
              <a:pPr/>
              <a:t>3</a:t>
            </a:fld>
            <a:endParaRPr lang="en-US"/>
          </a:p>
        </p:txBody>
      </p:sp>
      <p:sp>
        <p:nvSpPr>
          <p:cNvPr id="12" name="Rectangle 11"/>
          <p:cNvSpPr/>
          <p:nvPr/>
        </p:nvSpPr>
        <p:spPr>
          <a:xfrm>
            <a:off x="1371600" y="2786231"/>
            <a:ext cx="7010400" cy="32766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Human</a:t>
            </a:r>
          </a:p>
          <a:p>
            <a:r>
              <a:rPr lang="ro-RO" dirty="0" smtClean="0">
                <a:latin typeface="Lucida Console" pitchFamily="49" charset="0"/>
              </a:rPr>
              <a:t>{</a:t>
            </a:r>
            <a:endParaRPr lang="en-US" dirty="0" smtClean="0">
              <a:latin typeface="Lucida Console" pitchFamily="49" charset="0"/>
            </a:endParaRPr>
          </a:p>
          <a:p>
            <a:r>
              <a:rPr lang="en-US" dirty="0" smtClean="0">
                <a:latin typeface="Lucida Console" pitchFamily="49" charset="0"/>
              </a:rPr>
              <a:t>	public string name;</a:t>
            </a:r>
          </a:p>
          <a:p>
            <a:r>
              <a:rPr lang="en-US" dirty="0" smtClean="0">
                <a:latin typeface="Lucida Console" pitchFamily="49" charset="0"/>
              </a:rPr>
              <a:t>	public </a:t>
            </a:r>
            <a:r>
              <a:rPr lang="en-US" dirty="0" err="1" smtClean="0">
                <a:latin typeface="Lucida Console" pitchFamily="49" charset="0"/>
              </a:rPr>
              <a:t>int</a:t>
            </a:r>
            <a:r>
              <a:rPr lang="en-US" dirty="0" smtClean="0">
                <a:latin typeface="Lucida Console" pitchFamily="49" charset="0"/>
              </a:rPr>
              <a:t> age;</a:t>
            </a:r>
            <a:endParaRPr lang="ro-RO" dirty="0" smtClean="0">
              <a:latin typeface="Lucida Console" pitchFamily="49" charset="0"/>
            </a:endParaRPr>
          </a:p>
          <a:p>
            <a:r>
              <a:rPr lang="en-US" dirty="0" smtClean="0">
                <a:latin typeface="Lucida Console" pitchFamily="49" charset="0"/>
              </a:rPr>
              <a:t>}</a:t>
            </a:r>
          </a:p>
          <a:p>
            <a:endParaRPr lang="en-US" dirty="0" smtClean="0">
              <a:latin typeface="Lucida Console" pitchFamily="49" charset="0"/>
            </a:endParaRPr>
          </a:p>
          <a:p>
            <a:r>
              <a:rPr lang="en-US" dirty="0" smtClean="0">
                <a:latin typeface="Lucida Console" pitchFamily="49" charset="0"/>
              </a:rPr>
              <a:t>class</a:t>
            </a:r>
            <a:r>
              <a:rPr lang="ro-RO" dirty="0" smtClean="0">
                <a:latin typeface="Lucida Console" pitchFamily="49" charset="0"/>
              </a:rPr>
              <a:t> Student: Human</a:t>
            </a:r>
          </a:p>
          <a:p>
            <a:r>
              <a:rPr lang="en-US" dirty="0" smtClean="0">
                <a:latin typeface="Lucida Console" pitchFamily="49" charset="0"/>
              </a:rPr>
              <a:t>{</a:t>
            </a:r>
          </a:p>
          <a:p>
            <a:r>
              <a:rPr lang="en-US" dirty="0" smtClean="0">
                <a:latin typeface="Lucida Console" pitchFamily="49" charset="0"/>
              </a:rPr>
              <a:t>	public string </a:t>
            </a:r>
            <a:r>
              <a:rPr lang="en-US" dirty="0" err="1" smtClean="0">
                <a:latin typeface="Lucida Console" pitchFamily="49" charset="0"/>
              </a:rPr>
              <a:t>universityName</a:t>
            </a:r>
            <a:r>
              <a:rPr lang="en-US" dirty="0" smtClean="0">
                <a:latin typeface="Lucida Console" pitchFamily="49" charset="0"/>
              </a:rPr>
              <a:t>;</a:t>
            </a:r>
          </a:p>
          <a:p>
            <a:r>
              <a:rPr lang="en-US" dirty="0" smtClean="0">
                <a:latin typeface="Lucida Console" pitchFamily="49" charset="0"/>
              </a:rPr>
              <a:t>}</a:t>
            </a:r>
            <a:endParaRPr lang="ro-RO" dirty="0" smtClean="0">
              <a:latin typeface="Lucida Console"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ro-RO" dirty="0" smtClean="0">
                <a:latin typeface="+mj-lt"/>
              </a:rPr>
              <a:t>Asemănări</a:t>
            </a:r>
          </a:p>
          <a:p>
            <a:pPr lvl="1"/>
            <a:r>
              <a:rPr lang="ro-RO" dirty="0" smtClean="0">
                <a:latin typeface="+mj-lt"/>
              </a:rPr>
              <a:t>Nu pot fi instanțiate</a:t>
            </a:r>
          </a:p>
          <a:p>
            <a:pPr lvl="1"/>
            <a:r>
              <a:rPr lang="ro-RO" dirty="0" smtClean="0">
                <a:latin typeface="+mj-lt"/>
              </a:rPr>
              <a:t>Nu sunt sigilate (pot fi moștenite)</a:t>
            </a:r>
          </a:p>
          <a:p>
            <a:r>
              <a:rPr lang="ro-RO" dirty="0" smtClean="0">
                <a:latin typeface="+mj-lt"/>
              </a:rPr>
              <a:t>Diferențe</a:t>
            </a:r>
          </a:p>
          <a:p>
            <a:pPr lvl="1"/>
            <a:r>
              <a:rPr lang="ro-RO" dirty="0" smtClean="0">
                <a:latin typeface="+mj-lt"/>
              </a:rPr>
              <a:t>Interfețele nu conțin implementări</a:t>
            </a:r>
          </a:p>
          <a:p>
            <a:pPr lvl="1"/>
            <a:r>
              <a:rPr lang="ro-RO" dirty="0" smtClean="0">
                <a:latin typeface="+mj-lt"/>
              </a:rPr>
              <a:t>Interfețele nu pot declara membri care nu sunt publici</a:t>
            </a:r>
          </a:p>
          <a:p>
            <a:pPr lvl="1"/>
            <a:r>
              <a:rPr lang="ro-RO" dirty="0" smtClean="0">
                <a:latin typeface="+mj-lt"/>
              </a:rPr>
              <a:t>Interfețele nu pot extinde tipuri care nu sunt interfețe</a:t>
            </a:r>
            <a:endParaRPr lang="en-US" dirty="0">
              <a:latin typeface="+mj-lt"/>
            </a:endParaRPr>
          </a:p>
        </p:txBody>
      </p:sp>
      <p:sp>
        <p:nvSpPr>
          <p:cNvPr id="2" name="Title 1"/>
          <p:cNvSpPr>
            <a:spLocks noGrp="1"/>
          </p:cNvSpPr>
          <p:nvPr>
            <p:ph type="title"/>
          </p:nvPr>
        </p:nvSpPr>
        <p:spPr/>
        <p:txBody>
          <a:bodyPr/>
          <a:lstStyle/>
          <a:p>
            <a:r>
              <a:rPr lang="ro-RO" dirty="0" smtClean="0">
                <a:latin typeface="+mj-lt"/>
              </a:rPr>
              <a:t>Comparație între clase abstracte și interfețe</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ro-RO" dirty="0" smtClean="0"/>
              <a:t>1</a:t>
            </a:r>
          </a:p>
          <a:p>
            <a:endParaRPr lang="ro-RO" dirty="0" smtClean="0"/>
          </a:p>
          <a:p>
            <a:endParaRPr lang="ro-RO" dirty="0" smtClean="0"/>
          </a:p>
          <a:p>
            <a:r>
              <a:rPr lang="ro-RO" dirty="0" smtClean="0"/>
              <a:t>2</a:t>
            </a:r>
          </a:p>
          <a:p>
            <a:endParaRPr lang="ro-RO" dirty="0" smtClean="0"/>
          </a:p>
          <a:p>
            <a:endParaRPr lang="ro-RO" dirty="0" smtClean="0"/>
          </a:p>
          <a:p>
            <a:r>
              <a:rPr lang="ro-RO" dirty="0" smtClean="0"/>
              <a:t>3</a:t>
            </a:r>
            <a:endParaRPr lang="en-US" dirty="0"/>
          </a:p>
        </p:txBody>
      </p:sp>
      <p:sp>
        <p:nvSpPr>
          <p:cNvPr id="2" name="Title 1"/>
          <p:cNvSpPr>
            <a:spLocks noGrp="1"/>
          </p:cNvSpPr>
          <p:nvPr>
            <p:ph type="title"/>
          </p:nvPr>
        </p:nvSpPr>
        <p:spPr/>
        <p:txBody>
          <a:bodyPr/>
          <a:lstStyle/>
          <a:p>
            <a:r>
              <a:rPr lang="ro-RO" dirty="0" smtClean="0">
                <a:latin typeface="+mj-lt"/>
              </a:rPr>
              <a:t>Identificați greșelile</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31</a:t>
            </a:fld>
            <a:endParaRPr lang="en-US" dirty="0"/>
          </a:p>
        </p:txBody>
      </p:sp>
      <p:sp>
        <p:nvSpPr>
          <p:cNvPr id="7" name="Rectangle 6"/>
          <p:cNvSpPr/>
          <p:nvPr/>
        </p:nvSpPr>
        <p:spPr>
          <a:xfrm>
            <a:off x="1066800" y="1219200"/>
            <a:ext cx="6934200" cy="13716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dirty="0" smtClean="0">
                <a:latin typeface="Lucida Console" pitchFamily="49" charset="0"/>
              </a:rPr>
              <a:t>class </a:t>
            </a:r>
            <a:r>
              <a:rPr lang="ro-RO" dirty="0" smtClean="0">
                <a:latin typeface="Lucida Console" pitchFamily="49" charset="0"/>
              </a:rPr>
              <a:t>First</a:t>
            </a:r>
            <a:endParaRPr lang="en-US" dirty="0" smtClean="0">
              <a:latin typeface="Lucida Console" pitchFamily="49" charset="0"/>
            </a:endParaRPr>
          </a:p>
          <a:p>
            <a:r>
              <a:rPr lang="en-US" dirty="0" smtClean="0">
                <a:latin typeface="Lucida Console" pitchFamily="49" charset="0"/>
              </a:rPr>
              <a:t>{</a:t>
            </a:r>
          </a:p>
          <a:p>
            <a:r>
              <a:rPr lang="ro-RO" dirty="0" smtClean="0">
                <a:latin typeface="Lucida Console" pitchFamily="49" charset="0"/>
              </a:rPr>
              <a:t>   public abstract void Method();</a:t>
            </a:r>
            <a:endParaRPr lang="en-US" dirty="0" smtClean="0">
              <a:latin typeface="Lucida Console" pitchFamily="49" charset="0"/>
            </a:endParaRPr>
          </a:p>
          <a:p>
            <a:r>
              <a:rPr lang="en-US" dirty="0" smtClean="0">
                <a:latin typeface="Lucida Console" pitchFamily="49" charset="0"/>
              </a:rPr>
              <a:t>}</a:t>
            </a:r>
          </a:p>
        </p:txBody>
      </p:sp>
      <p:sp>
        <p:nvSpPr>
          <p:cNvPr id="8" name="Rectangle 7"/>
          <p:cNvSpPr/>
          <p:nvPr/>
        </p:nvSpPr>
        <p:spPr>
          <a:xfrm>
            <a:off x="1066800" y="2667000"/>
            <a:ext cx="6934200" cy="13716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abstract </a:t>
            </a:r>
            <a:r>
              <a:rPr lang="en-US" dirty="0" smtClean="0">
                <a:latin typeface="Lucida Console" pitchFamily="49" charset="0"/>
              </a:rPr>
              <a:t>class </a:t>
            </a:r>
            <a:r>
              <a:rPr lang="ro-RO" dirty="0" smtClean="0">
                <a:latin typeface="Lucida Console" pitchFamily="49" charset="0"/>
              </a:rPr>
              <a:t>Second</a:t>
            </a:r>
            <a:endParaRPr lang="en-US" dirty="0" smtClean="0">
              <a:latin typeface="Lucida Console" pitchFamily="49" charset="0"/>
            </a:endParaRPr>
          </a:p>
          <a:p>
            <a:r>
              <a:rPr lang="en-US" dirty="0" smtClean="0">
                <a:latin typeface="Lucida Console" pitchFamily="49" charset="0"/>
              </a:rPr>
              <a:t>{</a:t>
            </a:r>
          </a:p>
          <a:p>
            <a:r>
              <a:rPr lang="ro-RO" dirty="0" smtClean="0">
                <a:latin typeface="Lucida Console" pitchFamily="49" charset="0"/>
              </a:rPr>
              <a:t>   public abstract void Method() {}</a:t>
            </a:r>
            <a:endParaRPr lang="en-US" dirty="0" smtClean="0">
              <a:latin typeface="Lucida Console" pitchFamily="49" charset="0"/>
            </a:endParaRPr>
          </a:p>
          <a:p>
            <a:r>
              <a:rPr lang="en-US" dirty="0" smtClean="0">
                <a:latin typeface="Lucida Console" pitchFamily="49" charset="0"/>
              </a:rPr>
              <a:t>}</a:t>
            </a:r>
          </a:p>
        </p:txBody>
      </p:sp>
      <p:sp>
        <p:nvSpPr>
          <p:cNvPr id="9" name="Rectangle 8"/>
          <p:cNvSpPr/>
          <p:nvPr/>
        </p:nvSpPr>
        <p:spPr>
          <a:xfrm>
            <a:off x="1066800" y="4114800"/>
            <a:ext cx="6934200" cy="20574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interface IThird</a:t>
            </a:r>
            <a:endParaRPr lang="en-US" dirty="0" smtClean="0">
              <a:latin typeface="Lucida Console" pitchFamily="49" charset="0"/>
            </a:endParaRPr>
          </a:p>
          <a:p>
            <a:r>
              <a:rPr lang="en-US" dirty="0" smtClean="0">
                <a:latin typeface="Lucida Console" pitchFamily="49" charset="0"/>
              </a:rPr>
              <a:t>{</a:t>
            </a:r>
          </a:p>
          <a:p>
            <a:r>
              <a:rPr lang="ro-RO" dirty="0" smtClean="0">
                <a:latin typeface="Lucida Console" pitchFamily="49" charset="0"/>
              </a:rPr>
              <a:t>   void Method();</a:t>
            </a:r>
            <a:endParaRPr lang="en-US" dirty="0" smtClean="0">
              <a:latin typeface="Lucida Console" pitchFamily="49" charset="0"/>
            </a:endParaRPr>
          </a:p>
          <a:p>
            <a:r>
              <a:rPr lang="en-US" dirty="0" smtClean="0">
                <a:latin typeface="Lucida Console" pitchFamily="49" charset="0"/>
              </a:rPr>
              <a:t>}</a:t>
            </a:r>
            <a:endParaRPr lang="ro-RO" dirty="0" smtClean="0">
              <a:latin typeface="Lucida Console" pitchFamily="49" charset="0"/>
            </a:endParaRPr>
          </a:p>
          <a:p>
            <a:r>
              <a:rPr lang="ro-RO" dirty="0" smtClean="0">
                <a:latin typeface="Lucida Console" pitchFamily="49" charset="0"/>
              </a:rPr>
              <a:t>abstract class Third: Ithird</a:t>
            </a:r>
          </a:p>
          <a:p>
            <a:r>
              <a:rPr lang="ro-RO" dirty="0" smtClean="0">
                <a:latin typeface="Lucida Console" pitchFamily="49" charset="0"/>
              </a:rPr>
              <a:t>{</a:t>
            </a:r>
          </a:p>
          <a:p>
            <a:r>
              <a:rPr lang="ro-RO" dirty="0" smtClean="0">
                <a:latin typeface="Lucida Console" pitchFamily="49" charset="0"/>
              </a:rPr>
              <a:t>}</a:t>
            </a:r>
            <a:endParaRPr lang="en-US" dirty="0" smtClean="0">
              <a:latin typeface="Lucida Console"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5"/>
          <p:cNvSpPr>
            <a:spLocks noGrp="1"/>
          </p:cNvSpPr>
          <p:nvPr>
            <p:ph sz="quarter" idx="1"/>
          </p:nvPr>
        </p:nvSpPr>
        <p:spPr/>
        <p:txBody>
          <a:bodyPr/>
          <a:lstStyle/>
          <a:p>
            <a:r>
              <a:rPr lang="ro-RO" dirty="0" smtClean="0">
                <a:latin typeface="+mj-lt"/>
              </a:rPr>
              <a:t>Capacitatea a cel puțin două clase derivate din aceeași clasă de bază să răspundă la același apel de metodă în felul lor unic.</a:t>
            </a:r>
            <a:endParaRPr lang="en-US" dirty="0">
              <a:latin typeface="+mj-lt"/>
            </a:endParaRPr>
          </a:p>
        </p:txBody>
      </p:sp>
      <p:sp>
        <p:nvSpPr>
          <p:cNvPr id="11" name="Title 10"/>
          <p:cNvSpPr>
            <a:spLocks noGrp="1"/>
          </p:cNvSpPr>
          <p:nvPr>
            <p:ph type="title"/>
          </p:nvPr>
        </p:nvSpPr>
        <p:spPr/>
        <p:txBody>
          <a:bodyPr>
            <a:normAutofit/>
          </a:bodyPr>
          <a:lstStyle/>
          <a:p>
            <a:r>
              <a:rPr lang="ro-RO" dirty="0" smtClean="0">
                <a:latin typeface="+mj-lt"/>
              </a:rPr>
              <a:t>Polimorfism – Definiție</a:t>
            </a:r>
            <a:endParaRPr lang="ro-RO" dirty="0">
              <a:latin typeface="+mj-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5"/>
          <p:cNvSpPr>
            <a:spLocks noGrp="1"/>
          </p:cNvSpPr>
          <p:nvPr>
            <p:ph sz="quarter" idx="1"/>
          </p:nvPr>
        </p:nvSpPr>
        <p:spPr>
          <a:xfrm>
            <a:off x="800100" y="1082040"/>
            <a:ext cx="8153400" cy="914400"/>
          </a:xfrm>
        </p:spPr>
        <p:txBody>
          <a:bodyPr/>
          <a:lstStyle/>
          <a:p>
            <a:r>
              <a:rPr lang="ro-RO" dirty="0" smtClean="0">
                <a:latin typeface="+mj-lt"/>
              </a:rPr>
              <a:t>O persoană vrea să își dreseze cele două animale de companie, un câine și o pisică.</a:t>
            </a:r>
            <a:endParaRPr lang="en-US" dirty="0">
              <a:latin typeface="+mj-lt"/>
            </a:endParaRPr>
          </a:p>
        </p:txBody>
      </p:sp>
      <p:sp>
        <p:nvSpPr>
          <p:cNvPr id="11" name="Title 10"/>
          <p:cNvSpPr>
            <a:spLocks noGrp="1"/>
          </p:cNvSpPr>
          <p:nvPr>
            <p:ph type="title"/>
          </p:nvPr>
        </p:nvSpPr>
        <p:spPr/>
        <p:txBody>
          <a:bodyPr>
            <a:normAutofit/>
          </a:bodyPr>
          <a:lstStyle/>
          <a:p>
            <a:r>
              <a:rPr lang="ro-RO" dirty="0" smtClean="0">
                <a:latin typeface="+mj-lt"/>
              </a:rPr>
              <a:t>Polimorfism – Exemplu</a:t>
            </a:r>
            <a:endParaRPr lang="ro-RO" dirty="0">
              <a:latin typeface="+mj-lt"/>
            </a:endParaRPr>
          </a:p>
        </p:txBody>
      </p:sp>
      <p:grpSp>
        <p:nvGrpSpPr>
          <p:cNvPr id="2" name="Group 1"/>
          <p:cNvGrpSpPr/>
          <p:nvPr/>
        </p:nvGrpSpPr>
        <p:grpSpPr>
          <a:xfrm>
            <a:off x="304800" y="1539240"/>
            <a:ext cx="9144000" cy="5029200"/>
            <a:chOff x="0" y="1143000"/>
            <a:chExt cx="9144000" cy="5029200"/>
          </a:xfrm>
        </p:grpSpPr>
        <p:sp>
          <p:nvSpPr>
            <p:cNvPr id="4" name="Content Placeholder 5"/>
            <p:cNvSpPr txBox="1">
              <a:spLocks/>
            </p:cNvSpPr>
            <p:nvPr/>
          </p:nvSpPr>
          <p:spPr>
            <a:xfrm>
              <a:off x="762000" y="1219200"/>
              <a:ext cx="38100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5"/>
            <p:cNvSpPr txBox="1">
              <a:spLocks/>
            </p:cNvSpPr>
            <p:nvPr/>
          </p:nvSpPr>
          <p:spPr>
            <a:xfrm>
              <a:off x="609600" y="1143000"/>
              <a:ext cx="38100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5"/>
            <p:cNvSpPr txBox="1">
              <a:spLocks/>
            </p:cNvSpPr>
            <p:nvPr/>
          </p:nvSpPr>
          <p:spPr>
            <a:xfrm>
              <a:off x="304800" y="2286000"/>
              <a:ext cx="2438400" cy="5334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0" lang="ro-RO" sz="2600" b="0" i="0" u="none" strike="noStrike" kern="1200" cap="none" spc="0" normalizeH="0" baseline="0" noProof="0" dirty="0" smtClean="0">
                  <a:ln>
                    <a:noFill/>
                  </a:ln>
                  <a:solidFill>
                    <a:srgbClr val="FF0000"/>
                  </a:solidFill>
                  <a:effectLst/>
                  <a:uLnTx/>
                  <a:uFillTx/>
                  <a:latin typeface="+mn-lt"/>
                  <a:ea typeface="+mn-ea"/>
                  <a:cs typeface="+mn-cs"/>
                </a:rPr>
                <a:t>Fără</a:t>
              </a:r>
              <a:r>
                <a:rPr kumimoji="0" lang="ro-RO" sz="2600" b="0" i="0" u="none" strike="noStrike" kern="1200" cap="none" spc="0" normalizeH="0" noProof="0" dirty="0" smtClean="0">
                  <a:ln>
                    <a:noFill/>
                  </a:ln>
                  <a:solidFill>
                    <a:srgbClr val="FF0000"/>
                  </a:solidFill>
                  <a:effectLst/>
                  <a:uLnTx/>
                  <a:uFillTx/>
                  <a:latin typeface="+mn-lt"/>
                  <a:ea typeface="+mn-ea"/>
                  <a:cs typeface="+mn-cs"/>
                </a:rPr>
                <a:t> polimorfism</a:t>
              </a:r>
              <a:endParaRPr kumimoji="0" lang="en-US" sz="2600" b="0" i="0" u="none" strike="noStrike" kern="1200" cap="none" spc="0" normalizeH="0" baseline="0" noProof="0" dirty="0">
                <a:ln>
                  <a:noFill/>
                </a:ln>
                <a:solidFill>
                  <a:srgbClr val="FF0000"/>
                </a:solidFill>
                <a:effectLst/>
                <a:uLnTx/>
                <a:uFillTx/>
                <a:latin typeface="+mn-lt"/>
                <a:ea typeface="+mn-ea"/>
                <a:cs typeface="+mn-cs"/>
              </a:endParaRPr>
            </a:p>
          </p:txBody>
        </p:sp>
        <p:pic>
          <p:nvPicPr>
            <p:cNvPr id="1027" name="Picture 3" descr="E:\[11] Downloads\[01] From Chrome\1381188645_Superman.png"/>
            <p:cNvPicPr>
              <a:picLocks noChangeAspect="1" noChangeArrowheads="1"/>
            </p:cNvPicPr>
            <p:nvPr/>
          </p:nvPicPr>
          <p:blipFill>
            <a:blip r:embed="rId3" cstate="print"/>
            <a:srcRect/>
            <a:stretch>
              <a:fillRect/>
            </a:stretch>
          </p:blipFill>
          <p:spPr bwMode="auto">
            <a:xfrm>
              <a:off x="0" y="3581400"/>
              <a:ext cx="1524000" cy="1524000"/>
            </a:xfrm>
            <a:prstGeom prst="rect">
              <a:avLst/>
            </a:prstGeom>
            <a:noFill/>
          </p:spPr>
        </p:pic>
        <p:pic>
          <p:nvPicPr>
            <p:cNvPr id="1028" name="Picture 4" descr="E:\[11] Downloads\[01] From Chrome\1381188748_t9dog1_trans.png"/>
            <p:cNvPicPr>
              <a:picLocks noChangeAspect="1" noChangeArrowheads="1"/>
            </p:cNvPicPr>
            <p:nvPr/>
          </p:nvPicPr>
          <p:blipFill>
            <a:blip r:embed="rId4" cstate="print"/>
            <a:srcRect/>
            <a:stretch>
              <a:fillRect/>
            </a:stretch>
          </p:blipFill>
          <p:spPr bwMode="auto">
            <a:xfrm>
              <a:off x="2590800" y="2743200"/>
              <a:ext cx="1219200" cy="1219200"/>
            </a:xfrm>
            <a:prstGeom prst="rect">
              <a:avLst/>
            </a:prstGeom>
            <a:noFill/>
          </p:spPr>
        </p:pic>
        <p:pic>
          <p:nvPicPr>
            <p:cNvPr id="1029" name="Picture 5" descr="E:\[11] Downloads\[01] From Chrome\1381188836_cat_purr.png"/>
            <p:cNvPicPr>
              <a:picLocks noChangeAspect="1" noChangeArrowheads="1"/>
            </p:cNvPicPr>
            <p:nvPr/>
          </p:nvPicPr>
          <p:blipFill>
            <a:blip r:embed="rId5" cstate="print"/>
            <a:srcRect/>
            <a:stretch>
              <a:fillRect/>
            </a:stretch>
          </p:blipFill>
          <p:spPr bwMode="auto">
            <a:xfrm>
              <a:off x="2590800" y="4800600"/>
              <a:ext cx="1219200" cy="1219200"/>
            </a:xfrm>
            <a:prstGeom prst="rect">
              <a:avLst/>
            </a:prstGeom>
            <a:noFill/>
          </p:spPr>
        </p:pic>
        <p:cxnSp>
          <p:nvCxnSpPr>
            <p:cNvPr id="14" name="Straight Arrow Connector 13"/>
            <p:cNvCxnSpPr>
              <a:stCxn id="1027" idx="3"/>
              <a:endCxn id="1028" idx="2"/>
            </p:cNvCxnSpPr>
            <p:nvPr/>
          </p:nvCxnSpPr>
          <p:spPr>
            <a:xfrm flipV="1">
              <a:off x="1524000" y="3962400"/>
              <a:ext cx="1676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27" idx="3"/>
              <a:endCxn id="1029" idx="0"/>
            </p:cNvCxnSpPr>
            <p:nvPr/>
          </p:nvCxnSpPr>
          <p:spPr>
            <a:xfrm>
              <a:off x="1524000" y="4343400"/>
              <a:ext cx="1676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0817048">
              <a:off x="1494840" y="3618481"/>
              <a:ext cx="1357649" cy="523220"/>
            </a:xfrm>
            <a:prstGeom prst="rect">
              <a:avLst/>
            </a:prstGeom>
            <a:noFill/>
          </p:spPr>
          <p:txBody>
            <a:bodyPr wrap="square" rtlCol="0">
              <a:spAutoFit/>
            </a:bodyPr>
            <a:lstStyle/>
            <a:p>
              <a:r>
                <a:rPr lang="ro-RO" sz="2800" dirty="0" smtClean="0"/>
                <a:t>LATRĂ!</a:t>
              </a:r>
              <a:endParaRPr lang="ro-RO" sz="2800" dirty="0"/>
            </a:p>
          </p:txBody>
        </p:sp>
        <p:sp>
          <p:nvSpPr>
            <p:cNvPr id="20" name="TextBox 19"/>
            <p:cNvSpPr txBox="1"/>
            <p:nvPr/>
          </p:nvSpPr>
          <p:spPr>
            <a:xfrm rot="1032710">
              <a:off x="1318365" y="4542660"/>
              <a:ext cx="1618508" cy="461665"/>
            </a:xfrm>
            <a:prstGeom prst="rect">
              <a:avLst/>
            </a:prstGeom>
            <a:noFill/>
          </p:spPr>
          <p:txBody>
            <a:bodyPr wrap="square" rtlCol="0">
              <a:spAutoFit/>
            </a:bodyPr>
            <a:lstStyle/>
            <a:p>
              <a:r>
                <a:rPr lang="ro-RO" sz="2400" dirty="0" smtClean="0"/>
                <a:t>MIAUNĂ!</a:t>
              </a:r>
              <a:endParaRPr lang="ro-RO" sz="2400" dirty="0"/>
            </a:p>
          </p:txBody>
        </p:sp>
        <p:sp>
          <p:nvSpPr>
            <p:cNvPr id="21" name="Cloud 20"/>
            <p:cNvSpPr/>
            <p:nvPr/>
          </p:nvSpPr>
          <p:spPr>
            <a:xfrm>
              <a:off x="3733800" y="2362200"/>
              <a:ext cx="14478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2" name="TextBox 21"/>
            <p:cNvSpPr txBox="1"/>
            <p:nvPr/>
          </p:nvSpPr>
          <p:spPr>
            <a:xfrm>
              <a:off x="3962400" y="2667000"/>
              <a:ext cx="914400" cy="461665"/>
            </a:xfrm>
            <a:prstGeom prst="rect">
              <a:avLst/>
            </a:prstGeom>
            <a:noFill/>
          </p:spPr>
          <p:txBody>
            <a:bodyPr wrap="square" rtlCol="0">
              <a:spAutoFit/>
            </a:bodyPr>
            <a:lstStyle/>
            <a:p>
              <a:r>
                <a:rPr lang="ro-RO" sz="2400" dirty="0" smtClean="0"/>
                <a:t>HAM!</a:t>
              </a:r>
              <a:endParaRPr lang="ro-RO" sz="2400" dirty="0"/>
            </a:p>
          </p:txBody>
        </p:sp>
        <p:sp>
          <p:nvSpPr>
            <p:cNvPr id="24" name="Cloud 23"/>
            <p:cNvSpPr/>
            <p:nvPr/>
          </p:nvSpPr>
          <p:spPr>
            <a:xfrm>
              <a:off x="3810000" y="4648200"/>
              <a:ext cx="14478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5" name="TextBox 24"/>
            <p:cNvSpPr txBox="1"/>
            <p:nvPr/>
          </p:nvSpPr>
          <p:spPr>
            <a:xfrm>
              <a:off x="4038600" y="4953000"/>
              <a:ext cx="1066800" cy="461665"/>
            </a:xfrm>
            <a:prstGeom prst="rect">
              <a:avLst/>
            </a:prstGeom>
            <a:noFill/>
          </p:spPr>
          <p:txBody>
            <a:bodyPr wrap="square" rtlCol="0">
              <a:spAutoFit/>
            </a:bodyPr>
            <a:lstStyle/>
            <a:p>
              <a:r>
                <a:rPr lang="ro-RO" sz="2400" dirty="0" smtClean="0"/>
                <a:t>MIAU!</a:t>
              </a:r>
              <a:endParaRPr lang="ro-RO" sz="2400" dirty="0"/>
            </a:p>
          </p:txBody>
        </p:sp>
        <p:pic>
          <p:nvPicPr>
            <p:cNvPr id="26" name="Picture 4" descr="E:\[11] Downloads\[01] From Chrome\1381188748_t9dog1_trans.png"/>
            <p:cNvPicPr>
              <a:picLocks noChangeAspect="1" noChangeArrowheads="1"/>
            </p:cNvPicPr>
            <p:nvPr/>
          </p:nvPicPr>
          <p:blipFill>
            <a:blip r:embed="rId4" cstate="print"/>
            <a:srcRect/>
            <a:stretch>
              <a:fillRect/>
            </a:stretch>
          </p:blipFill>
          <p:spPr bwMode="auto">
            <a:xfrm>
              <a:off x="5181600" y="2286000"/>
              <a:ext cx="1219200" cy="1219200"/>
            </a:xfrm>
            <a:prstGeom prst="rect">
              <a:avLst/>
            </a:prstGeom>
            <a:noFill/>
          </p:spPr>
        </p:pic>
        <p:pic>
          <p:nvPicPr>
            <p:cNvPr id="27" name="Picture 5" descr="E:\[11] Downloads\[01] From Chrome\1381188836_cat_purr.png"/>
            <p:cNvPicPr>
              <a:picLocks noChangeAspect="1" noChangeArrowheads="1"/>
            </p:cNvPicPr>
            <p:nvPr/>
          </p:nvPicPr>
          <p:blipFill>
            <a:blip r:embed="rId5" cstate="print"/>
            <a:srcRect/>
            <a:stretch>
              <a:fillRect/>
            </a:stretch>
          </p:blipFill>
          <p:spPr bwMode="auto">
            <a:xfrm>
              <a:off x="5181600" y="4953000"/>
              <a:ext cx="1219200" cy="1219200"/>
            </a:xfrm>
            <a:prstGeom prst="rect">
              <a:avLst/>
            </a:prstGeom>
            <a:noFill/>
          </p:spPr>
        </p:pic>
        <p:sp>
          <p:nvSpPr>
            <p:cNvPr id="29" name="Content Placeholder 5"/>
            <p:cNvSpPr txBox="1">
              <a:spLocks/>
            </p:cNvSpPr>
            <p:nvPr/>
          </p:nvSpPr>
          <p:spPr>
            <a:xfrm>
              <a:off x="6400800" y="2286000"/>
              <a:ext cx="2438400" cy="5334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tabLst/>
                <a:defRPr/>
              </a:pPr>
              <a:r>
                <a:rPr kumimoji="0" lang="ro-RO" sz="2600" b="0" i="0" u="none" strike="noStrike" kern="1200" cap="none" spc="0" normalizeH="0" baseline="0" noProof="0" dirty="0" smtClean="0">
                  <a:ln>
                    <a:noFill/>
                  </a:ln>
                  <a:solidFill>
                    <a:srgbClr val="00B050"/>
                  </a:solidFill>
                  <a:effectLst/>
                  <a:uLnTx/>
                  <a:uFillTx/>
                  <a:latin typeface="+mn-lt"/>
                  <a:ea typeface="+mn-ea"/>
                  <a:cs typeface="+mn-cs"/>
                </a:rPr>
                <a:t>Cu polimorfism</a:t>
              </a:r>
              <a:endParaRPr kumimoji="0" lang="en-US" sz="2600" b="0" i="0" u="none" strike="noStrike" kern="1200" cap="none" spc="0" normalizeH="0" baseline="0" noProof="0" dirty="0">
                <a:ln>
                  <a:noFill/>
                </a:ln>
                <a:solidFill>
                  <a:srgbClr val="00B050"/>
                </a:solidFill>
                <a:effectLst/>
                <a:uLnTx/>
                <a:uFillTx/>
                <a:latin typeface="+mn-lt"/>
                <a:ea typeface="+mn-ea"/>
                <a:cs typeface="+mn-cs"/>
              </a:endParaRPr>
            </a:p>
          </p:txBody>
        </p:sp>
        <p:pic>
          <p:nvPicPr>
            <p:cNvPr id="1030" name="Picture 6" descr="E:\[11] Downloads\[01] From Chrome\1381188645_Superman_flip.png"/>
            <p:cNvPicPr>
              <a:picLocks noChangeAspect="1" noChangeArrowheads="1"/>
            </p:cNvPicPr>
            <p:nvPr/>
          </p:nvPicPr>
          <p:blipFill>
            <a:blip r:embed="rId6" cstate="print"/>
            <a:srcRect/>
            <a:stretch>
              <a:fillRect/>
            </a:stretch>
          </p:blipFill>
          <p:spPr bwMode="auto">
            <a:xfrm>
              <a:off x="7543800" y="3505200"/>
              <a:ext cx="1600200" cy="1600200"/>
            </a:xfrm>
            <a:prstGeom prst="rect">
              <a:avLst/>
            </a:prstGeom>
            <a:noFill/>
          </p:spPr>
        </p:pic>
        <p:cxnSp>
          <p:nvCxnSpPr>
            <p:cNvPr id="35" name="Shape 34"/>
            <p:cNvCxnSpPr>
              <a:stCxn id="1030" idx="1"/>
              <a:endCxn id="26" idx="2"/>
            </p:cNvCxnSpPr>
            <p:nvPr/>
          </p:nvCxnSpPr>
          <p:spPr>
            <a:xfrm rot="10800000">
              <a:off x="5791200" y="3505200"/>
              <a:ext cx="1752600" cy="8001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hape 36"/>
            <p:cNvCxnSpPr>
              <a:stCxn id="1030" idx="1"/>
              <a:endCxn id="27" idx="0"/>
            </p:cNvCxnSpPr>
            <p:nvPr/>
          </p:nvCxnSpPr>
          <p:spPr>
            <a:xfrm rot="10800000" flipV="1">
              <a:off x="5791200" y="4305300"/>
              <a:ext cx="1752600" cy="6477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019800" y="3810000"/>
              <a:ext cx="1752600" cy="523220"/>
            </a:xfrm>
            <a:prstGeom prst="rect">
              <a:avLst/>
            </a:prstGeom>
            <a:noFill/>
          </p:spPr>
          <p:txBody>
            <a:bodyPr wrap="square" rtlCol="0">
              <a:spAutoFit/>
            </a:bodyPr>
            <a:lstStyle/>
            <a:p>
              <a:r>
                <a:rPr lang="ro-RO" sz="2800" dirty="0" smtClean="0"/>
                <a:t>EXECUTĂ!</a:t>
              </a:r>
              <a:endParaRPr lang="ro-RO" sz="2800"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818721" y="1145428"/>
            <a:ext cx="8229600" cy="493712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normAutofit/>
          </a:bodyPr>
          <a:lstStyle/>
          <a:p>
            <a:pPr marL="228600" lvl="0" indent="-228600">
              <a:buNone/>
            </a:pPr>
            <a:r>
              <a:rPr lang="ro-RO" sz="2800" dirty="0" smtClean="0"/>
              <a:t>class Animal</a:t>
            </a:r>
            <a:endParaRPr lang="en-US" sz="2800" dirty="0" smtClean="0"/>
          </a:p>
          <a:p>
            <a:pPr marL="228600" lvl="0" indent="-228600">
              <a:buNone/>
            </a:pPr>
            <a:r>
              <a:rPr lang="en-US" sz="2800" dirty="0" smtClean="0"/>
              <a:t>{</a:t>
            </a:r>
          </a:p>
          <a:p>
            <a:pPr marL="228600" lvl="0" indent="-228600">
              <a:buNone/>
            </a:pPr>
            <a:r>
              <a:rPr lang="en-US" sz="2800" dirty="0" smtClean="0"/>
              <a:t>	public </a:t>
            </a:r>
            <a:r>
              <a:rPr lang="en-US" sz="2800" b="1" dirty="0" smtClean="0"/>
              <a:t>virtual</a:t>
            </a:r>
            <a:r>
              <a:rPr lang="en-US" sz="2800" dirty="0" smtClean="0"/>
              <a:t> void </a:t>
            </a:r>
            <a:r>
              <a:rPr lang="en-US" sz="2800" dirty="0" err="1" smtClean="0"/>
              <a:t>execut</a:t>
            </a:r>
            <a:r>
              <a:rPr lang="ro-RO" sz="2800" dirty="0" smtClean="0"/>
              <a:t>ă</a:t>
            </a:r>
            <a:r>
              <a:rPr lang="en-US" sz="2800" dirty="0" smtClean="0"/>
              <a:t>()</a:t>
            </a:r>
          </a:p>
          <a:p>
            <a:pPr marL="228600" lvl="0" indent="-228600">
              <a:buNone/>
            </a:pPr>
            <a:r>
              <a:rPr lang="en-US" sz="2800" dirty="0" smtClean="0"/>
              <a:t>	{</a:t>
            </a:r>
          </a:p>
          <a:p>
            <a:pPr marL="228600" lvl="0" indent="-228600">
              <a:buNone/>
            </a:pPr>
            <a:r>
              <a:rPr lang="en-US" sz="2800" dirty="0" smtClean="0"/>
              <a:t>		</a:t>
            </a:r>
            <a:r>
              <a:rPr lang="en-US" sz="2800" dirty="0" err="1" smtClean="0"/>
              <a:t>Console.WriteLine</a:t>
            </a:r>
            <a:r>
              <a:rPr lang="en-US" sz="2800" dirty="0" smtClean="0"/>
              <a:t>(“</a:t>
            </a:r>
            <a:r>
              <a:rPr lang="en-US" sz="2800" dirty="0" err="1" smtClean="0"/>
              <a:t>Fluier</a:t>
            </a:r>
            <a:r>
              <a:rPr lang="ro-RO" sz="2800" dirty="0" smtClean="0"/>
              <a:t>ă</a:t>
            </a:r>
            <a:r>
              <a:rPr lang="en-US" sz="2800" dirty="0" smtClean="0"/>
              <a:t>”);</a:t>
            </a:r>
          </a:p>
          <a:p>
            <a:pPr marL="228600" lvl="0" indent="-228600">
              <a:buNone/>
            </a:pPr>
            <a:r>
              <a:rPr lang="en-US" sz="2800" dirty="0" smtClean="0"/>
              <a:t>	}</a:t>
            </a:r>
          </a:p>
          <a:p>
            <a:pPr marL="228600" lvl="0" indent="-228600">
              <a:buNone/>
            </a:pPr>
            <a:r>
              <a:rPr lang="en-US" sz="2800" dirty="0" smtClean="0"/>
              <a:t>}</a:t>
            </a:r>
            <a:endParaRPr lang="en-US" sz="2800" dirty="0" smtClean="0">
              <a:latin typeface="Lucida Console" pitchFamily="49" charset="0"/>
            </a:endParaRPr>
          </a:p>
        </p:txBody>
      </p:sp>
      <p:sp>
        <p:nvSpPr>
          <p:cNvPr id="11" name="Title 10"/>
          <p:cNvSpPr>
            <a:spLocks noGrp="1"/>
          </p:cNvSpPr>
          <p:nvPr>
            <p:ph type="title"/>
          </p:nvPr>
        </p:nvSpPr>
        <p:spPr/>
        <p:txBody>
          <a:bodyPr>
            <a:normAutofit/>
          </a:bodyPr>
          <a:lstStyle/>
          <a:p>
            <a:r>
              <a:rPr lang="ro-RO" dirty="0" smtClean="0">
                <a:latin typeface="+mj-lt"/>
              </a:rPr>
              <a:t>Polimorfism – Implementarea exemplului </a:t>
            </a:r>
            <a:endParaRPr lang="ro-RO" dirty="0">
              <a:latin typeface="+mj-lt"/>
            </a:endParaRPr>
          </a:p>
        </p:txBody>
      </p:sp>
      <p:sp>
        <p:nvSpPr>
          <p:cNvPr id="7" name="Content Placeholder 3"/>
          <p:cNvSpPr txBox="1">
            <a:spLocks/>
          </p:cNvSpPr>
          <p:nvPr/>
        </p:nvSpPr>
        <p:spPr>
          <a:xfrm>
            <a:off x="809756" y="1145428"/>
            <a:ext cx="8229600" cy="493712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vert="horz" rtlCol="0" anchor="ctr">
            <a:normAutofit fontScale="77500" lnSpcReduction="20000"/>
          </a:bodyPr>
          <a:lstStyle/>
          <a:p>
            <a:pPr marL="228600" lvl="0" indent="-228600"/>
            <a:r>
              <a:rPr lang="ro-RO" sz="2800" dirty="0" smtClean="0"/>
              <a:t>class Câine : Animal</a:t>
            </a:r>
          </a:p>
          <a:p>
            <a:pPr marL="228600" lvl="0" indent="-228600"/>
            <a:r>
              <a:rPr lang="en-US" sz="2800" dirty="0" smtClean="0"/>
              <a:t>{</a:t>
            </a:r>
          </a:p>
          <a:p>
            <a:pPr marL="228600" lvl="0" indent="-228600"/>
            <a:r>
              <a:rPr lang="en-US" sz="2800" dirty="0" smtClean="0"/>
              <a:t>	public </a:t>
            </a:r>
            <a:r>
              <a:rPr lang="en-US" sz="2800" b="1" dirty="0" smtClean="0"/>
              <a:t>override </a:t>
            </a:r>
            <a:r>
              <a:rPr lang="en-US" sz="2800" dirty="0" smtClean="0"/>
              <a:t>void </a:t>
            </a:r>
            <a:r>
              <a:rPr lang="en-US" sz="2800" dirty="0" err="1" smtClean="0"/>
              <a:t>execut</a:t>
            </a:r>
            <a:r>
              <a:rPr lang="ro-RO" sz="2800" dirty="0" smtClean="0"/>
              <a:t>ă</a:t>
            </a:r>
            <a:r>
              <a:rPr lang="en-US" sz="2800" dirty="0" smtClean="0"/>
              <a:t>()</a:t>
            </a:r>
          </a:p>
          <a:p>
            <a:pPr marL="228600" lvl="0" indent="-228600"/>
            <a:r>
              <a:rPr lang="en-US" sz="2800" dirty="0" smtClean="0"/>
              <a:t>	{</a:t>
            </a:r>
          </a:p>
          <a:p>
            <a:pPr marL="228600" lvl="0" indent="-228600"/>
            <a:r>
              <a:rPr lang="en-US" sz="2800" dirty="0" smtClean="0"/>
              <a:t>		</a:t>
            </a:r>
            <a:r>
              <a:rPr lang="en-US" sz="2800" dirty="0" err="1" smtClean="0"/>
              <a:t>Console.WriteLine</a:t>
            </a:r>
            <a:r>
              <a:rPr lang="en-US" sz="2800" dirty="0" smtClean="0"/>
              <a:t>(“HAM”);</a:t>
            </a:r>
          </a:p>
          <a:p>
            <a:pPr marL="228600" lvl="0" indent="-228600"/>
            <a:r>
              <a:rPr lang="en-US" sz="2800" dirty="0" smtClean="0"/>
              <a:t>	}</a:t>
            </a:r>
          </a:p>
          <a:p>
            <a:pPr marL="228600" lvl="0" indent="-228600"/>
            <a:endParaRPr lang="en-US" sz="2800" dirty="0" smtClean="0"/>
          </a:p>
          <a:p>
            <a:pPr marL="228600" lvl="0" indent="-228600"/>
            <a:r>
              <a:rPr lang="en-US" sz="2800" dirty="0" smtClean="0"/>
              <a:t>}</a:t>
            </a:r>
          </a:p>
          <a:p>
            <a:pPr marL="228600" lvl="0" indent="-228600"/>
            <a:endParaRPr lang="en-US" sz="2800" dirty="0" smtClean="0"/>
          </a:p>
          <a:p>
            <a:pPr marL="228600" lvl="0" indent="-228600"/>
            <a:r>
              <a:rPr lang="ro-RO" sz="2800" dirty="0" smtClean="0"/>
              <a:t>class </a:t>
            </a:r>
            <a:r>
              <a:rPr lang="en-US" sz="2800" dirty="0" err="1" smtClean="0"/>
              <a:t>Pisic</a:t>
            </a:r>
            <a:r>
              <a:rPr lang="ro-RO" sz="2800" dirty="0" smtClean="0"/>
              <a:t>ă : Animal</a:t>
            </a:r>
          </a:p>
          <a:p>
            <a:pPr marL="228600" lvl="0" indent="-228600"/>
            <a:r>
              <a:rPr lang="en-US" sz="2800" dirty="0" smtClean="0"/>
              <a:t>{</a:t>
            </a:r>
          </a:p>
          <a:p>
            <a:pPr marL="228600" lvl="0" indent="-228600"/>
            <a:r>
              <a:rPr lang="en-US" sz="2800" dirty="0" smtClean="0"/>
              <a:t>	public </a:t>
            </a:r>
            <a:r>
              <a:rPr lang="en-US" sz="2800" b="1" dirty="0" smtClean="0"/>
              <a:t>override </a:t>
            </a:r>
            <a:r>
              <a:rPr lang="en-US" sz="2800" dirty="0" smtClean="0"/>
              <a:t>void </a:t>
            </a:r>
            <a:r>
              <a:rPr lang="en-US" sz="2800" dirty="0" err="1" smtClean="0"/>
              <a:t>execut</a:t>
            </a:r>
            <a:r>
              <a:rPr lang="ro-RO" sz="2800" dirty="0" smtClean="0"/>
              <a:t>ă</a:t>
            </a:r>
            <a:r>
              <a:rPr lang="en-US" sz="2800" dirty="0" smtClean="0"/>
              <a:t>()</a:t>
            </a:r>
          </a:p>
          <a:p>
            <a:pPr marL="228600" lvl="0" indent="-228600"/>
            <a:r>
              <a:rPr lang="en-US" sz="2800" dirty="0" smtClean="0"/>
              <a:t>	{</a:t>
            </a:r>
          </a:p>
          <a:p>
            <a:pPr marL="228600" lvl="0" indent="-228600"/>
            <a:r>
              <a:rPr lang="en-US" sz="2800" dirty="0" smtClean="0"/>
              <a:t>		</a:t>
            </a:r>
            <a:r>
              <a:rPr lang="en-US" sz="2800" dirty="0" err="1" smtClean="0"/>
              <a:t>Console.WriteLine</a:t>
            </a:r>
            <a:r>
              <a:rPr lang="en-US" sz="2800" dirty="0" smtClean="0"/>
              <a:t>(“</a:t>
            </a:r>
            <a:r>
              <a:rPr lang="ro-RO" sz="2800" dirty="0" smtClean="0"/>
              <a:t>MIAU</a:t>
            </a:r>
            <a:r>
              <a:rPr lang="en-US" sz="2800" dirty="0" smtClean="0"/>
              <a:t>”);</a:t>
            </a:r>
          </a:p>
          <a:p>
            <a:pPr marL="228600" lvl="0" indent="-228600"/>
            <a:r>
              <a:rPr lang="en-US" sz="2800" dirty="0" smtClean="0"/>
              <a:t>	}</a:t>
            </a:r>
          </a:p>
          <a:p>
            <a:pPr marL="228600" lvl="0" indent="-228600"/>
            <a:endParaRPr lang="en-US" sz="2800" dirty="0" smtClean="0"/>
          </a:p>
          <a:p>
            <a:pPr marL="228600" lvl="0" indent="-228600"/>
            <a:r>
              <a:rPr lang="en-US" sz="2800" dirty="0" smtClean="0"/>
              <a:t>}</a:t>
            </a:r>
            <a:endParaRPr lang="ro-RO" sz="2800" dirty="0" smtClean="0"/>
          </a:p>
        </p:txBody>
      </p:sp>
      <p:sp>
        <p:nvSpPr>
          <p:cNvPr id="8" name="Content Placeholder 3"/>
          <p:cNvSpPr txBox="1">
            <a:spLocks/>
          </p:cNvSpPr>
          <p:nvPr/>
        </p:nvSpPr>
        <p:spPr>
          <a:xfrm>
            <a:off x="803724" y="1142159"/>
            <a:ext cx="8229600" cy="493712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vert="horz" rtlCol="0" anchor="ctr">
            <a:noAutofit/>
          </a:bodyPr>
          <a:lstStyle/>
          <a:p>
            <a:pPr marL="228600" lvl="0" indent="-228600"/>
            <a:r>
              <a:rPr lang="ro-RO" sz="1600" dirty="0" smtClean="0"/>
              <a:t>class Superman</a:t>
            </a:r>
          </a:p>
          <a:p>
            <a:pPr marL="228600" lvl="0" indent="-228600"/>
            <a:r>
              <a:rPr lang="en-US" sz="1600" dirty="0" smtClean="0"/>
              <a:t>{</a:t>
            </a:r>
          </a:p>
          <a:p>
            <a:pPr lvl="0"/>
            <a:r>
              <a:rPr lang="en-US" sz="1600" dirty="0" smtClean="0">
                <a:solidFill>
                  <a:schemeClr val="tx1"/>
                </a:solidFill>
              </a:rPr>
              <a:t>      </a:t>
            </a:r>
            <a:r>
              <a:rPr lang="ro-RO" sz="1600" dirty="0" smtClean="0">
                <a:solidFill>
                  <a:schemeClr val="tx1"/>
                </a:solidFill>
              </a:rPr>
              <a:t>static void Main(string[] args)</a:t>
            </a:r>
          </a:p>
          <a:p>
            <a:r>
              <a:rPr lang="en-US" sz="1600" dirty="0" smtClean="0">
                <a:solidFill>
                  <a:schemeClr val="tx1"/>
                </a:solidFill>
              </a:rPr>
              <a:t>     </a:t>
            </a:r>
            <a:r>
              <a:rPr lang="ro-RO" sz="1600" dirty="0" smtClean="0">
                <a:solidFill>
                  <a:schemeClr val="tx1"/>
                </a:solidFill>
              </a:rPr>
              <a:t>{</a:t>
            </a:r>
            <a:endParaRPr lang="en-US" sz="1600" dirty="0" smtClean="0">
              <a:solidFill>
                <a:schemeClr val="tx1"/>
              </a:solidFill>
            </a:endParaRPr>
          </a:p>
          <a:p>
            <a:r>
              <a:rPr lang="en-US" sz="1600" dirty="0" smtClean="0">
                <a:solidFill>
                  <a:schemeClr val="tx1"/>
                </a:solidFill>
              </a:rPr>
              <a:t>	</a:t>
            </a:r>
            <a:r>
              <a:rPr lang="en-US" sz="1600" dirty="0" smtClean="0">
                <a:solidFill>
                  <a:srgbClr val="00B050"/>
                </a:solidFill>
              </a:rPr>
              <a:t>// </a:t>
            </a:r>
            <a:r>
              <a:rPr lang="en-US" sz="1600" dirty="0" err="1" smtClean="0">
                <a:solidFill>
                  <a:srgbClr val="00B050"/>
                </a:solidFill>
              </a:rPr>
              <a:t>construim</a:t>
            </a:r>
            <a:r>
              <a:rPr lang="en-US" sz="1600" dirty="0" smtClean="0">
                <a:solidFill>
                  <a:srgbClr val="00B050"/>
                </a:solidFill>
              </a:rPr>
              <a:t> o list</a:t>
            </a:r>
            <a:r>
              <a:rPr lang="ro-RO" sz="1600" dirty="0" smtClean="0">
                <a:solidFill>
                  <a:srgbClr val="00B050"/>
                </a:solidFill>
              </a:rPr>
              <a:t>ă cu animalele pe care le deține Superman</a:t>
            </a:r>
          </a:p>
          <a:p>
            <a:r>
              <a:rPr lang="en-US" sz="1600" dirty="0" smtClean="0">
                <a:solidFill>
                  <a:schemeClr val="tx1"/>
                </a:solidFill>
              </a:rPr>
              <a:t>	</a:t>
            </a:r>
            <a:r>
              <a:rPr lang="en-US" sz="1600" b="1" dirty="0" smtClean="0">
                <a:solidFill>
                  <a:schemeClr val="tx1"/>
                </a:solidFill>
              </a:rPr>
              <a:t>List&lt;Animal&gt; </a:t>
            </a:r>
            <a:r>
              <a:rPr lang="en-US" sz="1600" b="1" dirty="0" err="1" smtClean="0">
                <a:solidFill>
                  <a:schemeClr val="tx1"/>
                </a:solidFill>
              </a:rPr>
              <a:t>myPets</a:t>
            </a:r>
            <a:r>
              <a:rPr lang="en-US" sz="1600" b="1" dirty="0" smtClean="0">
                <a:solidFill>
                  <a:schemeClr val="tx1"/>
                </a:solidFill>
              </a:rPr>
              <a:t> = new List&lt;Animal&gt;();</a:t>
            </a:r>
            <a:endParaRPr lang="ro-RO" sz="1600" dirty="0" smtClean="0">
              <a:solidFill>
                <a:schemeClr val="tx1"/>
              </a:solidFill>
            </a:endParaRPr>
          </a:p>
          <a:p>
            <a:r>
              <a:rPr lang="ro-RO" sz="1600" dirty="0" smtClean="0">
                <a:solidFill>
                  <a:schemeClr val="tx1"/>
                </a:solidFill>
              </a:rPr>
              <a:t>	</a:t>
            </a:r>
            <a:r>
              <a:rPr lang="ro-RO" sz="1600" dirty="0" smtClean="0">
                <a:solidFill>
                  <a:srgbClr val="00B050"/>
                </a:solidFill>
              </a:rPr>
              <a:t>// construim obiectele ce definesc cele două animale ale lui Superman</a:t>
            </a:r>
            <a:endParaRPr lang="en-US" sz="1600" dirty="0" smtClean="0">
              <a:solidFill>
                <a:srgbClr val="00B050"/>
              </a:solidFill>
            </a:endParaRPr>
          </a:p>
          <a:p>
            <a:r>
              <a:rPr lang="en-US" sz="1600" dirty="0" smtClean="0">
                <a:solidFill>
                  <a:schemeClr val="tx1"/>
                </a:solidFill>
              </a:rPr>
              <a:t>	</a:t>
            </a:r>
            <a:r>
              <a:rPr lang="ro-RO" sz="1600" b="1" dirty="0" smtClean="0">
                <a:solidFill>
                  <a:schemeClr val="tx1"/>
                </a:solidFill>
              </a:rPr>
              <a:t>Câine rex = new Câine()</a:t>
            </a:r>
            <a:r>
              <a:rPr lang="en-US" sz="1600" b="1" dirty="0" smtClean="0">
                <a:solidFill>
                  <a:schemeClr val="tx1"/>
                </a:solidFill>
              </a:rPr>
              <a:t>;</a:t>
            </a:r>
          </a:p>
          <a:p>
            <a:r>
              <a:rPr lang="en-US" sz="1600" b="1" dirty="0" smtClean="0">
                <a:solidFill>
                  <a:schemeClr val="tx1"/>
                </a:solidFill>
              </a:rPr>
              <a:t>	</a:t>
            </a:r>
            <a:r>
              <a:rPr lang="en-US" sz="1600" b="1" dirty="0" err="1" smtClean="0">
                <a:solidFill>
                  <a:schemeClr val="tx1"/>
                </a:solidFill>
              </a:rPr>
              <a:t>Pisic</a:t>
            </a:r>
            <a:r>
              <a:rPr lang="ro-RO" sz="1600" b="1" dirty="0" smtClean="0">
                <a:solidFill>
                  <a:schemeClr val="tx1"/>
                </a:solidFill>
              </a:rPr>
              <a:t>ă kitty = new Pisică</a:t>
            </a:r>
            <a:r>
              <a:rPr lang="en-US" sz="1600" b="1" dirty="0" smtClean="0">
                <a:solidFill>
                  <a:schemeClr val="tx1"/>
                </a:solidFill>
              </a:rPr>
              <a:t>();</a:t>
            </a:r>
            <a:endParaRPr lang="ro-RO" sz="1600" b="1" dirty="0" smtClean="0">
              <a:solidFill>
                <a:schemeClr val="tx1"/>
              </a:solidFill>
            </a:endParaRPr>
          </a:p>
          <a:p>
            <a:r>
              <a:rPr lang="ro-RO" sz="1600" b="1" dirty="0" smtClean="0">
                <a:solidFill>
                  <a:schemeClr val="tx1"/>
                </a:solidFill>
              </a:rPr>
              <a:t>	</a:t>
            </a:r>
            <a:r>
              <a:rPr lang="ro-RO" sz="1600" dirty="0" smtClean="0">
                <a:solidFill>
                  <a:srgbClr val="00B050"/>
                </a:solidFill>
              </a:rPr>
              <a:t>// le adăugăm în listă</a:t>
            </a:r>
          </a:p>
          <a:p>
            <a:r>
              <a:rPr lang="ro-RO" sz="1600" dirty="0" smtClean="0">
                <a:solidFill>
                  <a:schemeClr val="tx1"/>
                </a:solidFill>
              </a:rPr>
              <a:t>	</a:t>
            </a:r>
            <a:r>
              <a:rPr lang="ro-RO" sz="1600" b="1" dirty="0" smtClean="0">
                <a:solidFill>
                  <a:schemeClr val="tx1"/>
                </a:solidFill>
              </a:rPr>
              <a:t>myPets.Add(</a:t>
            </a:r>
            <a:r>
              <a:rPr lang="en-US" sz="1600" b="1" dirty="0" err="1" smtClean="0">
                <a:solidFill>
                  <a:schemeClr val="tx1"/>
                </a:solidFill>
              </a:rPr>
              <a:t>rex</a:t>
            </a:r>
            <a:r>
              <a:rPr lang="ro-RO" sz="1600" b="1" dirty="0" smtClean="0">
                <a:solidFill>
                  <a:schemeClr val="tx1"/>
                </a:solidFill>
              </a:rPr>
              <a:t>)</a:t>
            </a:r>
            <a:r>
              <a:rPr lang="en-US" sz="1600" b="1" dirty="0" smtClean="0">
                <a:solidFill>
                  <a:schemeClr val="tx1"/>
                </a:solidFill>
              </a:rPr>
              <a:t>;</a:t>
            </a:r>
          </a:p>
          <a:p>
            <a:r>
              <a:rPr lang="en-US" sz="1600" b="1" dirty="0" smtClean="0">
                <a:solidFill>
                  <a:schemeClr val="tx1"/>
                </a:solidFill>
              </a:rPr>
              <a:t>	</a:t>
            </a:r>
            <a:r>
              <a:rPr lang="en-US" sz="1600" b="1" dirty="0" err="1" smtClean="0">
                <a:solidFill>
                  <a:schemeClr val="tx1"/>
                </a:solidFill>
              </a:rPr>
              <a:t>myPets.Add</a:t>
            </a:r>
            <a:r>
              <a:rPr lang="en-US" sz="1600" b="1" dirty="0" smtClean="0">
                <a:solidFill>
                  <a:schemeClr val="tx1"/>
                </a:solidFill>
              </a:rPr>
              <a:t>(kitty);</a:t>
            </a:r>
          </a:p>
          <a:p>
            <a:r>
              <a:rPr lang="en-US" sz="1600" b="1" dirty="0" smtClean="0">
                <a:solidFill>
                  <a:schemeClr val="tx1"/>
                </a:solidFill>
              </a:rPr>
              <a:t>	</a:t>
            </a:r>
            <a:r>
              <a:rPr lang="en-US" sz="1600" dirty="0" smtClean="0">
                <a:solidFill>
                  <a:srgbClr val="00B050"/>
                </a:solidFill>
              </a:rPr>
              <a:t>// </a:t>
            </a:r>
            <a:r>
              <a:rPr lang="en-US" sz="1600" dirty="0" err="1" smtClean="0">
                <a:solidFill>
                  <a:srgbClr val="00B050"/>
                </a:solidFill>
              </a:rPr>
              <a:t>parcurgem</a:t>
            </a:r>
            <a:r>
              <a:rPr lang="en-US" sz="1600" dirty="0" smtClean="0">
                <a:solidFill>
                  <a:srgbClr val="00B050"/>
                </a:solidFill>
              </a:rPr>
              <a:t> </a:t>
            </a:r>
            <a:r>
              <a:rPr lang="en-US" sz="1600" dirty="0" err="1" smtClean="0">
                <a:solidFill>
                  <a:srgbClr val="00B050"/>
                </a:solidFill>
              </a:rPr>
              <a:t>lista</a:t>
            </a:r>
            <a:r>
              <a:rPr lang="en-US" sz="1600" dirty="0" smtClean="0">
                <a:solidFill>
                  <a:srgbClr val="00B050"/>
                </a:solidFill>
              </a:rPr>
              <a:t> </a:t>
            </a:r>
            <a:r>
              <a:rPr lang="ro-RO" sz="1600" dirty="0" smtClean="0">
                <a:solidFill>
                  <a:srgbClr val="00B050"/>
                </a:solidFill>
              </a:rPr>
              <a:t>și executăm comanda</a:t>
            </a:r>
          </a:p>
          <a:p>
            <a:r>
              <a:rPr lang="ro-RO" sz="1600" dirty="0" smtClean="0">
                <a:solidFill>
                  <a:schemeClr val="tx1"/>
                </a:solidFill>
              </a:rPr>
              <a:t>	</a:t>
            </a:r>
            <a:r>
              <a:rPr lang="ro-RO" sz="1600" b="1" dirty="0" smtClean="0">
                <a:solidFill>
                  <a:schemeClr val="tx1"/>
                </a:solidFill>
              </a:rPr>
              <a:t>foreach(Animal pet in myPets)</a:t>
            </a:r>
          </a:p>
          <a:p>
            <a:r>
              <a:rPr lang="ro-RO" sz="1600" b="1" dirty="0" smtClean="0">
                <a:solidFill>
                  <a:schemeClr val="tx1"/>
                </a:solidFill>
              </a:rPr>
              <a:t>	</a:t>
            </a:r>
            <a:r>
              <a:rPr lang="en-US" sz="1600" b="1" dirty="0" smtClean="0">
                <a:solidFill>
                  <a:schemeClr val="tx1"/>
                </a:solidFill>
              </a:rPr>
              <a:t>{</a:t>
            </a:r>
          </a:p>
          <a:p>
            <a:r>
              <a:rPr lang="en-US" sz="1600" b="1" dirty="0" smtClean="0">
                <a:solidFill>
                  <a:schemeClr val="tx1"/>
                </a:solidFill>
              </a:rPr>
              <a:t>		</a:t>
            </a:r>
            <a:r>
              <a:rPr lang="en-US" sz="1600" dirty="0" smtClean="0">
                <a:solidFill>
                  <a:srgbClr val="00B050"/>
                </a:solidFill>
              </a:rPr>
              <a:t>// se </a:t>
            </a:r>
            <a:r>
              <a:rPr lang="en-US" sz="1600" dirty="0" err="1" smtClean="0">
                <a:solidFill>
                  <a:srgbClr val="00B050"/>
                </a:solidFill>
              </a:rPr>
              <a:t>vor</a:t>
            </a:r>
            <a:r>
              <a:rPr lang="en-US" sz="1600" dirty="0" smtClean="0">
                <a:solidFill>
                  <a:srgbClr val="00B050"/>
                </a:solidFill>
              </a:rPr>
              <a:t> </a:t>
            </a:r>
            <a:r>
              <a:rPr lang="en-US" sz="1600" dirty="0" err="1" smtClean="0">
                <a:solidFill>
                  <a:srgbClr val="00B050"/>
                </a:solidFill>
              </a:rPr>
              <a:t>afi</a:t>
            </a:r>
            <a:r>
              <a:rPr lang="ro-RO" sz="1600" dirty="0" smtClean="0">
                <a:solidFill>
                  <a:srgbClr val="00B050"/>
                </a:solidFill>
              </a:rPr>
              <a:t>șa, pe rând, mesajele ”HAM” și respectiv ”MIAU”</a:t>
            </a:r>
            <a:endParaRPr lang="en-US" sz="1600" b="1" dirty="0" smtClean="0">
              <a:solidFill>
                <a:srgbClr val="00B050"/>
              </a:solidFill>
            </a:endParaRPr>
          </a:p>
          <a:p>
            <a:r>
              <a:rPr lang="en-US" sz="1600" b="1" dirty="0" smtClean="0">
                <a:solidFill>
                  <a:schemeClr val="tx1"/>
                </a:solidFill>
              </a:rPr>
              <a:t>		</a:t>
            </a:r>
            <a:r>
              <a:rPr lang="en-US" sz="1600" b="1" dirty="0" err="1" smtClean="0">
                <a:solidFill>
                  <a:schemeClr val="tx1"/>
                </a:solidFill>
              </a:rPr>
              <a:t>pet.execut</a:t>
            </a:r>
            <a:r>
              <a:rPr lang="ro-RO" sz="1600" b="1" dirty="0" smtClean="0">
                <a:solidFill>
                  <a:schemeClr val="tx1"/>
                </a:solidFill>
              </a:rPr>
              <a:t>ă</a:t>
            </a:r>
            <a:r>
              <a:rPr lang="en-US" sz="1600" b="1" dirty="0" smtClean="0">
                <a:solidFill>
                  <a:schemeClr val="tx1"/>
                </a:solidFill>
              </a:rPr>
              <a:t>();</a:t>
            </a:r>
          </a:p>
          <a:p>
            <a:r>
              <a:rPr lang="en-US" sz="1600" b="1" dirty="0" smtClean="0">
                <a:solidFill>
                  <a:schemeClr val="tx1"/>
                </a:solidFill>
              </a:rPr>
              <a:t>	}</a:t>
            </a:r>
            <a:endParaRPr lang="ro-RO" sz="1600" b="1" dirty="0" smtClean="0">
              <a:solidFill>
                <a:schemeClr val="tx1"/>
              </a:solidFill>
            </a:endParaRPr>
          </a:p>
          <a:p>
            <a:r>
              <a:rPr lang="en-US" sz="1600" dirty="0" smtClean="0">
                <a:solidFill>
                  <a:schemeClr val="tx1"/>
                </a:solidFill>
              </a:rPr>
              <a:t>     </a:t>
            </a:r>
            <a:r>
              <a:rPr lang="ro-RO" sz="1600" dirty="0" smtClean="0">
                <a:solidFill>
                  <a:schemeClr val="tx1"/>
                </a:solidFill>
              </a:rPr>
              <a:t>}</a:t>
            </a:r>
            <a:endParaRPr lang="en-US" sz="1600" dirty="0" smtClean="0"/>
          </a:p>
          <a:p>
            <a:pPr marL="228600" lvl="0" indent="-228600"/>
            <a:r>
              <a:rPr lang="en-US" sz="1600" dirty="0" smtClean="0"/>
              <a:t>}</a:t>
            </a:r>
            <a:endParaRPr lang="ro-RO"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7" dur="100"/>
                                        <p:tgtEl>
                                          <p:spTgt spid="4">
                                            <p:txEl>
                                              <p:pRg st="0" end="0"/>
                                            </p:txEl>
                                          </p:spTgt>
                                        </p:tgtEl>
                                        <p:attrNameLst>
                                          <p:attrName>ppt_y</p:attrName>
                                        </p:attrNameLst>
                                      </p:cBhvr>
                                      <p:tavLst>
                                        <p:tav tm="0">
                                          <p:val>
                                            <p:strVal val="ppt_y"/>
                                          </p:val>
                                        </p:tav>
                                        <p:tav tm="100000">
                                          <p:val>
                                            <p:strVal val="1+ppt_h/2"/>
                                          </p:val>
                                        </p:tav>
                                      </p:tavLst>
                                    </p:anim>
                                    <p:set>
                                      <p:cBhvr>
                                        <p:cTn id="8" dur="1" fill="hold">
                                          <p:stCondLst>
                                            <p:cond delay="99"/>
                                          </p:stCondLst>
                                        </p:cTn>
                                        <p:tgtEl>
                                          <p:spTgt spid="4">
                                            <p:txEl>
                                              <p:pRg st="0" end="0"/>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1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1" dur="100"/>
                                        <p:tgtEl>
                                          <p:spTgt spid="4">
                                            <p:txEl>
                                              <p:pRg st="1" end="1"/>
                                            </p:txEl>
                                          </p:spTgt>
                                        </p:tgtEl>
                                        <p:attrNameLst>
                                          <p:attrName>ppt_y</p:attrName>
                                        </p:attrNameLst>
                                      </p:cBhvr>
                                      <p:tavLst>
                                        <p:tav tm="0">
                                          <p:val>
                                            <p:strVal val="ppt_y"/>
                                          </p:val>
                                        </p:tav>
                                        <p:tav tm="100000">
                                          <p:val>
                                            <p:strVal val="1+ppt_h/2"/>
                                          </p:val>
                                        </p:tav>
                                      </p:tavLst>
                                    </p:anim>
                                    <p:set>
                                      <p:cBhvr>
                                        <p:cTn id="12" dur="1" fill="hold">
                                          <p:stCondLst>
                                            <p:cond delay="99"/>
                                          </p:stCondLst>
                                        </p:cTn>
                                        <p:tgtEl>
                                          <p:spTgt spid="4">
                                            <p:txEl>
                                              <p:pRg st="1" end="1"/>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1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100"/>
                                        <p:tgtEl>
                                          <p:spTgt spid="4">
                                            <p:txEl>
                                              <p:pRg st="2" end="2"/>
                                            </p:txEl>
                                          </p:spTgt>
                                        </p:tgtEl>
                                        <p:attrNameLst>
                                          <p:attrName>ppt_y</p:attrName>
                                        </p:attrNameLst>
                                      </p:cBhvr>
                                      <p:tavLst>
                                        <p:tav tm="0">
                                          <p:val>
                                            <p:strVal val="ppt_y"/>
                                          </p:val>
                                        </p:tav>
                                        <p:tav tm="100000">
                                          <p:val>
                                            <p:strVal val="1+ppt_h/2"/>
                                          </p:val>
                                        </p:tav>
                                      </p:tavLst>
                                    </p:anim>
                                    <p:set>
                                      <p:cBhvr>
                                        <p:cTn id="16" dur="1" fill="hold">
                                          <p:stCondLst>
                                            <p:cond delay="99"/>
                                          </p:stCondLst>
                                        </p:cTn>
                                        <p:tgtEl>
                                          <p:spTgt spid="4">
                                            <p:txEl>
                                              <p:pRg st="2" end="2"/>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100"/>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9" dur="100"/>
                                        <p:tgtEl>
                                          <p:spTgt spid="4">
                                            <p:txEl>
                                              <p:pRg st="3" end="3"/>
                                            </p:txEl>
                                          </p:spTgt>
                                        </p:tgtEl>
                                        <p:attrNameLst>
                                          <p:attrName>ppt_y</p:attrName>
                                        </p:attrNameLst>
                                      </p:cBhvr>
                                      <p:tavLst>
                                        <p:tav tm="0">
                                          <p:val>
                                            <p:strVal val="ppt_y"/>
                                          </p:val>
                                        </p:tav>
                                        <p:tav tm="100000">
                                          <p:val>
                                            <p:strVal val="1+ppt_h/2"/>
                                          </p:val>
                                        </p:tav>
                                      </p:tavLst>
                                    </p:anim>
                                    <p:set>
                                      <p:cBhvr>
                                        <p:cTn id="20" dur="1" fill="hold">
                                          <p:stCondLst>
                                            <p:cond delay="99"/>
                                          </p:stCondLst>
                                        </p:cTn>
                                        <p:tgtEl>
                                          <p:spTgt spid="4">
                                            <p:txEl>
                                              <p:pRg st="3" end="3"/>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100"/>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3" dur="100"/>
                                        <p:tgtEl>
                                          <p:spTgt spid="4">
                                            <p:txEl>
                                              <p:pRg st="4" end="4"/>
                                            </p:txEl>
                                          </p:spTgt>
                                        </p:tgtEl>
                                        <p:attrNameLst>
                                          <p:attrName>ppt_y</p:attrName>
                                        </p:attrNameLst>
                                      </p:cBhvr>
                                      <p:tavLst>
                                        <p:tav tm="0">
                                          <p:val>
                                            <p:strVal val="ppt_y"/>
                                          </p:val>
                                        </p:tav>
                                        <p:tav tm="100000">
                                          <p:val>
                                            <p:strVal val="1+ppt_h/2"/>
                                          </p:val>
                                        </p:tav>
                                      </p:tavLst>
                                    </p:anim>
                                    <p:set>
                                      <p:cBhvr>
                                        <p:cTn id="24" dur="1" fill="hold">
                                          <p:stCondLst>
                                            <p:cond delay="99"/>
                                          </p:stCondLst>
                                        </p:cTn>
                                        <p:tgtEl>
                                          <p:spTgt spid="4">
                                            <p:txEl>
                                              <p:pRg st="4" end="4"/>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100"/>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7" dur="100"/>
                                        <p:tgtEl>
                                          <p:spTgt spid="4">
                                            <p:txEl>
                                              <p:pRg st="5" end="5"/>
                                            </p:txEl>
                                          </p:spTgt>
                                        </p:tgtEl>
                                        <p:attrNameLst>
                                          <p:attrName>ppt_y</p:attrName>
                                        </p:attrNameLst>
                                      </p:cBhvr>
                                      <p:tavLst>
                                        <p:tav tm="0">
                                          <p:val>
                                            <p:strVal val="ppt_y"/>
                                          </p:val>
                                        </p:tav>
                                        <p:tav tm="100000">
                                          <p:val>
                                            <p:strVal val="1+ppt_h/2"/>
                                          </p:val>
                                        </p:tav>
                                      </p:tavLst>
                                    </p:anim>
                                    <p:set>
                                      <p:cBhvr>
                                        <p:cTn id="28" dur="1" fill="hold">
                                          <p:stCondLst>
                                            <p:cond delay="99"/>
                                          </p:stCondLst>
                                        </p:cTn>
                                        <p:tgtEl>
                                          <p:spTgt spid="4">
                                            <p:txEl>
                                              <p:pRg st="5" end="5"/>
                                            </p:txEl>
                                          </p:spTgt>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100"/>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1" dur="100"/>
                                        <p:tgtEl>
                                          <p:spTgt spid="4">
                                            <p:txEl>
                                              <p:pRg st="6" end="6"/>
                                            </p:txEl>
                                          </p:spTgt>
                                        </p:tgtEl>
                                        <p:attrNameLst>
                                          <p:attrName>ppt_y</p:attrName>
                                        </p:attrNameLst>
                                      </p:cBhvr>
                                      <p:tavLst>
                                        <p:tav tm="0">
                                          <p:val>
                                            <p:strVal val="ppt_y"/>
                                          </p:val>
                                        </p:tav>
                                        <p:tav tm="100000">
                                          <p:val>
                                            <p:strVal val="1+ppt_h/2"/>
                                          </p:val>
                                        </p:tav>
                                      </p:tavLst>
                                    </p:anim>
                                    <p:set>
                                      <p:cBhvr>
                                        <p:cTn id="32" dur="1" fill="hold">
                                          <p:stCondLst>
                                            <p:cond delay="99"/>
                                          </p:stCondLst>
                                        </p:cTn>
                                        <p:tgtEl>
                                          <p:spTgt spid="4">
                                            <p:txEl>
                                              <p:pRg st="6" end="6"/>
                                            </p:txEl>
                                          </p:spTgt>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100"/>
                                        <p:tgtEl>
                                          <p:spTgt spid="4">
                                            <p:bg/>
                                          </p:spTgt>
                                        </p:tgtEl>
                                        <p:attrNameLst>
                                          <p:attrName>ppt_x</p:attrName>
                                        </p:attrNameLst>
                                      </p:cBhvr>
                                      <p:tavLst>
                                        <p:tav tm="0">
                                          <p:val>
                                            <p:strVal val="ppt_x"/>
                                          </p:val>
                                        </p:tav>
                                        <p:tav tm="100000">
                                          <p:val>
                                            <p:strVal val="ppt_x"/>
                                          </p:val>
                                        </p:tav>
                                      </p:tavLst>
                                    </p:anim>
                                    <p:anim calcmode="lin" valueType="num">
                                      <p:cBhvr additive="base">
                                        <p:cTn id="35" dur="100"/>
                                        <p:tgtEl>
                                          <p:spTgt spid="4">
                                            <p:bg/>
                                          </p:spTgt>
                                        </p:tgtEl>
                                        <p:attrNameLst>
                                          <p:attrName>ppt_y</p:attrName>
                                        </p:attrNameLst>
                                      </p:cBhvr>
                                      <p:tavLst>
                                        <p:tav tm="0">
                                          <p:val>
                                            <p:strVal val="ppt_y"/>
                                          </p:val>
                                        </p:tav>
                                        <p:tav tm="100000">
                                          <p:val>
                                            <p:strVal val="1+ppt_h/2"/>
                                          </p:val>
                                        </p:tav>
                                      </p:tavLst>
                                    </p:anim>
                                    <p:set>
                                      <p:cBhvr>
                                        <p:cTn id="36" dur="1" fill="hold">
                                          <p:stCondLst>
                                            <p:cond delay="99"/>
                                          </p:stCondLst>
                                        </p:cTn>
                                        <p:tgtEl>
                                          <p:spTgt spid="4">
                                            <p:bg/>
                                          </p:spTgt>
                                        </p:tgtEl>
                                        <p:attrNameLst>
                                          <p:attrName>style.visibility</p:attrName>
                                        </p:attrNameLst>
                                      </p:cBhvr>
                                      <p:to>
                                        <p:strVal val="hidden"/>
                                      </p:to>
                                    </p:set>
                                  </p:childTnLst>
                                </p:cTn>
                              </p:par>
                              <p:par>
                                <p:cTn id="37" presetID="4" presetClass="entr" presetSubtype="16" fill="hold" grpId="0" nodeType="with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box(in)">
                                      <p:cBhvr>
                                        <p:cTn id="39" dur="500"/>
                                        <p:tgtEl>
                                          <p:spTgt spid="7">
                                            <p:txEl>
                                              <p:pRg st="0" end="0"/>
                                            </p:txEl>
                                          </p:spTgt>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box(in)">
                                      <p:cBhvr>
                                        <p:cTn id="42" dur="500"/>
                                        <p:tgtEl>
                                          <p:spTgt spid="7">
                                            <p:txEl>
                                              <p:pRg st="1" end="1"/>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animEffect transition="in" filter="box(in)">
                                      <p:cBhvr>
                                        <p:cTn id="45" dur="500"/>
                                        <p:tgtEl>
                                          <p:spTgt spid="7">
                                            <p:txEl>
                                              <p:pRg st="2" end="2"/>
                                            </p:txEl>
                                          </p:spTgt>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7">
                                            <p:txEl>
                                              <p:pRg st="3" end="3"/>
                                            </p:txEl>
                                          </p:spTgt>
                                        </p:tgtEl>
                                        <p:attrNameLst>
                                          <p:attrName>style.visibility</p:attrName>
                                        </p:attrNameLst>
                                      </p:cBhvr>
                                      <p:to>
                                        <p:strVal val="visible"/>
                                      </p:to>
                                    </p:set>
                                    <p:animEffect transition="in" filter="box(in)">
                                      <p:cBhvr>
                                        <p:cTn id="48" dur="500"/>
                                        <p:tgtEl>
                                          <p:spTgt spid="7">
                                            <p:txEl>
                                              <p:pRg st="3" end="3"/>
                                            </p:txEl>
                                          </p:spTgt>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Effect transition="in" filter="box(in)">
                                      <p:cBhvr>
                                        <p:cTn id="51" dur="500"/>
                                        <p:tgtEl>
                                          <p:spTgt spid="7">
                                            <p:txEl>
                                              <p:pRg st="4" end="4"/>
                                            </p:txEl>
                                          </p:spTgt>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animEffect transition="in" filter="box(in)">
                                      <p:cBhvr>
                                        <p:cTn id="54" dur="500"/>
                                        <p:tgtEl>
                                          <p:spTgt spid="7">
                                            <p:txEl>
                                              <p:pRg st="5" end="5"/>
                                            </p:txEl>
                                          </p:spTgt>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Effect transition="in" filter="box(in)">
                                      <p:cBhvr>
                                        <p:cTn id="57" dur="500"/>
                                        <p:tgtEl>
                                          <p:spTgt spid="7">
                                            <p:txEl>
                                              <p:pRg st="7" end="7"/>
                                            </p:txEl>
                                          </p:spTgt>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7">
                                            <p:txEl>
                                              <p:pRg st="9" end="9"/>
                                            </p:txEl>
                                          </p:spTgt>
                                        </p:tgtEl>
                                        <p:attrNameLst>
                                          <p:attrName>style.visibility</p:attrName>
                                        </p:attrNameLst>
                                      </p:cBhvr>
                                      <p:to>
                                        <p:strVal val="visible"/>
                                      </p:to>
                                    </p:set>
                                    <p:animEffect transition="in" filter="box(in)">
                                      <p:cBhvr>
                                        <p:cTn id="60" dur="500"/>
                                        <p:tgtEl>
                                          <p:spTgt spid="7">
                                            <p:txEl>
                                              <p:pRg st="9" end="9"/>
                                            </p:txEl>
                                          </p:spTgt>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7">
                                            <p:txEl>
                                              <p:pRg st="10" end="10"/>
                                            </p:txEl>
                                          </p:spTgt>
                                        </p:tgtEl>
                                        <p:attrNameLst>
                                          <p:attrName>style.visibility</p:attrName>
                                        </p:attrNameLst>
                                      </p:cBhvr>
                                      <p:to>
                                        <p:strVal val="visible"/>
                                      </p:to>
                                    </p:set>
                                    <p:animEffect transition="in" filter="box(in)">
                                      <p:cBhvr>
                                        <p:cTn id="63" dur="500"/>
                                        <p:tgtEl>
                                          <p:spTgt spid="7">
                                            <p:txEl>
                                              <p:pRg st="10" end="10"/>
                                            </p:txEl>
                                          </p:spTgt>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box(in)">
                                      <p:cBhvr>
                                        <p:cTn id="66" dur="500"/>
                                        <p:tgtEl>
                                          <p:spTgt spid="7">
                                            <p:txEl>
                                              <p:pRg st="11" end="11"/>
                                            </p:txEl>
                                          </p:spTgt>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7">
                                            <p:txEl>
                                              <p:pRg st="12" end="12"/>
                                            </p:txEl>
                                          </p:spTgt>
                                        </p:tgtEl>
                                        <p:attrNameLst>
                                          <p:attrName>style.visibility</p:attrName>
                                        </p:attrNameLst>
                                      </p:cBhvr>
                                      <p:to>
                                        <p:strVal val="visible"/>
                                      </p:to>
                                    </p:set>
                                    <p:animEffect transition="in" filter="box(in)">
                                      <p:cBhvr>
                                        <p:cTn id="69" dur="500"/>
                                        <p:tgtEl>
                                          <p:spTgt spid="7">
                                            <p:txEl>
                                              <p:pRg st="12" end="12"/>
                                            </p:txEl>
                                          </p:spTgt>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7">
                                            <p:txEl>
                                              <p:pRg st="13" end="13"/>
                                            </p:txEl>
                                          </p:spTgt>
                                        </p:tgtEl>
                                        <p:attrNameLst>
                                          <p:attrName>style.visibility</p:attrName>
                                        </p:attrNameLst>
                                      </p:cBhvr>
                                      <p:to>
                                        <p:strVal val="visible"/>
                                      </p:to>
                                    </p:set>
                                    <p:animEffect transition="in" filter="box(in)">
                                      <p:cBhvr>
                                        <p:cTn id="72" dur="500"/>
                                        <p:tgtEl>
                                          <p:spTgt spid="7">
                                            <p:txEl>
                                              <p:pRg st="13" end="13"/>
                                            </p:txEl>
                                          </p:spTgt>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7">
                                            <p:txEl>
                                              <p:pRg st="14" end="14"/>
                                            </p:txEl>
                                          </p:spTgt>
                                        </p:tgtEl>
                                        <p:attrNameLst>
                                          <p:attrName>style.visibility</p:attrName>
                                        </p:attrNameLst>
                                      </p:cBhvr>
                                      <p:to>
                                        <p:strVal val="visible"/>
                                      </p:to>
                                    </p:set>
                                    <p:animEffect transition="in" filter="box(in)">
                                      <p:cBhvr>
                                        <p:cTn id="75" dur="500"/>
                                        <p:tgtEl>
                                          <p:spTgt spid="7">
                                            <p:txEl>
                                              <p:pRg st="14" end="14"/>
                                            </p:txEl>
                                          </p:spTgt>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7">
                                            <p:txEl>
                                              <p:pRg st="16" end="16"/>
                                            </p:txEl>
                                          </p:spTgt>
                                        </p:tgtEl>
                                        <p:attrNameLst>
                                          <p:attrName>style.visibility</p:attrName>
                                        </p:attrNameLst>
                                      </p:cBhvr>
                                      <p:to>
                                        <p:strVal val="visible"/>
                                      </p:to>
                                    </p:set>
                                    <p:animEffect transition="in" filter="box(in)">
                                      <p:cBhvr>
                                        <p:cTn id="78" dur="500"/>
                                        <p:tgtEl>
                                          <p:spTgt spid="7">
                                            <p:txEl>
                                              <p:pRg st="16" end="16"/>
                                            </p:txEl>
                                          </p:spTgt>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7">
                                            <p:bg/>
                                          </p:spTgt>
                                        </p:tgtEl>
                                        <p:attrNameLst>
                                          <p:attrName>style.visibility</p:attrName>
                                        </p:attrNameLst>
                                      </p:cBhvr>
                                      <p:to>
                                        <p:strVal val="visible"/>
                                      </p:to>
                                    </p:set>
                                    <p:animEffect transition="in" filter="box(in)">
                                      <p:cBhvr>
                                        <p:cTn id="81" dur="500"/>
                                        <p:tgtEl>
                                          <p:spTgt spid="7">
                                            <p:bg/>
                                          </p:spTgt>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8">
                                            <p:txEl>
                                              <p:pRg st="0" end="0"/>
                                            </p:txEl>
                                          </p:spTgt>
                                        </p:tgtEl>
                                        <p:attrNameLst>
                                          <p:attrName>style.visibility</p:attrName>
                                        </p:attrNameLst>
                                      </p:cBhvr>
                                      <p:to>
                                        <p:strVal val="visible"/>
                                      </p:to>
                                    </p:set>
                                    <p:animEffect transition="in" filter="box(in)">
                                      <p:cBhvr>
                                        <p:cTn id="86" dur="500"/>
                                        <p:tgtEl>
                                          <p:spTgt spid="8">
                                            <p:txEl>
                                              <p:pRg st="0" end="0"/>
                                            </p:txEl>
                                          </p:spTgt>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8">
                                            <p:txEl>
                                              <p:pRg st="1" end="1"/>
                                            </p:txEl>
                                          </p:spTgt>
                                        </p:tgtEl>
                                        <p:attrNameLst>
                                          <p:attrName>style.visibility</p:attrName>
                                        </p:attrNameLst>
                                      </p:cBhvr>
                                      <p:to>
                                        <p:strVal val="visible"/>
                                      </p:to>
                                    </p:set>
                                    <p:animEffect transition="in" filter="box(in)">
                                      <p:cBhvr>
                                        <p:cTn id="89" dur="500"/>
                                        <p:tgtEl>
                                          <p:spTgt spid="8">
                                            <p:txEl>
                                              <p:pRg st="1" end="1"/>
                                            </p:txEl>
                                          </p:spTgt>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8">
                                            <p:txEl>
                                              <p:pRg st="2" end="2"/>
                                            </p:txEl>
                                          </p:spTgt>
                                        </p:tgtEl>
                                        <p:attrNameLst>
                                          <p:attrName>style.visibility</p:attrName>
                                        </p:attrNameLst>
                                      </p:cBhvr>
                                      <p:to>
                                        <p:strVal val="visible"/>
                                      </p:to>
                                    </p:set>
                                    <p:animEffect transition="in" filter="box(in)">
                                      <p:cBhvr>
                                        <p:cTn id="92" dur="500"/>
                                        <p:tgtEl>
                                          <p:spTgt spid="8">
                                            <p:txEl>
                                              <p:pRg st="2" end="2"/>
                                            </p:txEl>
                                          </p:spTgt>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8">
                                            <p:txEl>
                                              <p:pRg st="3" end="3"/>
                                            </p:txEl>
                                          </p:spTgt>
                                        </p:tgtEl>
                                        <p:attrNameLst>
                                          <p:attrName>style.visibility</p:attrName>
                                        </p:attrNameLst>
                                      </p:cBhvr>
                                      <p:to>
                                        <p:strVal val="visible"/>
                                      </p:to>
                                    </p:set>
                                    <p:animEffect transition="in" filter="box(in)">
                                      <p:cBhvr>
                                        <p:cTn id="95" dur="500"/>
                                        <p:tgtEl>
                                          <p:spTgt spid="8">
                                            <p:txEl>
                                              <p:pRg st="3" end="3"/>
                                            </p:txEl>
                                          </p:spTgt>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8">
                                            <p:txEl>
                                              <p:pRg st="4" end="4"/>
                                            </p:txEl>
                                          </p:spTgt>
                                        </p:tgtEl>
                                        <p:attrNameLst>
                                          <p:attrName>style.visibility</p:attrName>
                                        </p:attrNameLst>
                                      </p:cBhvr>
                                      <p:to>
                                        <p:strVal val="visible"/>
                                      </p:to>
                                    </p:set>
                                    <p:animEffect transition="in" filter="box(in)">
                                      <p:cBhvr>
                                        <p:cTn id="98" dur="500"/>
                                        <p:tgtEl>
                                          <p:spTgt spid="8">
                                            <p:txEl>
                                              <p:pRg st="4" end="4"/>
                                            </p:txEl>
                                          </p:spTgt>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8">
                                            <p:txEl>
                                              <p:pRg st="5" end="5"/>
                                            </p:txEl>
                                          </p:spTgt>
                                        </p:tgtEl>
                                        <p:attrNameLst>
                                          <p:attrName>style.visibility</p:attrName>
                                        </p:attrNameLst>
                                      </p:cBhvr>
                                      <p:to>
                                        <p:strVal val="visible"/>
                                      </p:to>
                                    </p:set>
                                    <p:animEffect transition="in" filter="box(in)">
                                      <p:cBhvr>
                                        <p:cTn id="101" dur="500"/>
                                        <p:tgtEl>
                                          <p:spTgt spid="8">
                                            <p:txEl>
                                              <p:pRg st="5" end="5"/>
                                            </p:txEl>
                                          </p:spTgt>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8">
                                            <p:txEl>
                                              <p:pRg st="6" end="6"/>
                                            </p:txEl>
                                          </p:spTgt>
                                        </p:tgtEl>
                                        <p:attrNameLst>
                                          <p:attrName>style.visibility</p:attrName>
                                        </p:attrNameLst>
                                      </p:cBhvr>
                                      <p:to>
                                        <p:strVal val="visible"/>
                                      </p:to>
                                    </p:set>
                                    <p:animEffect transition="in" filter="box(in)">
                                      <p:cBhvr>
                                        <p:cTn id="104" dur="500"/>
                                        <p:tgtEl>
                                          <p:spTgt spid="8">
                                            <p:txEl>
                                              <p:pRg st="6" end="6"/>
                                            </p:txEl>
                                          </p:spTgt>
                                        </p:tgtEl>
                                      </p:cBhvr>
                                    </p:animEffect>
                                  </p:childTnLst>
                                </p:cTn>
                              </p:par>
                              <p:par>
                                <p:cTn id="105" presetID="4" presetClass="entr" presetSubtype="16" fill="hold" grpId="0" nodeType="withEffect">
                                  <p:stCondLst>
                                    <p:cond delay="0"/>
                                  </p:stCondLst>
                                  <p:childTnLst>
                                    <p:set>
                                      <p:cBhvr>
                                        <p:cTn id="106" dur="1" fill="hold">
                                          <p:stCondLst>
                                            <p:cond delay="0"/>
                                          </p:stCondLst>
                                        </p:cTn>
                                        <p:tgtEl>
                                          <p:spTgt spid="8">
                                            <p:txEl>
                                              <p:pRg st="7" end="7"/>
                                            </p:txEl>
                                          </p:spTgt>
                                        </p:tgtEl>
                                        <p:attrNameLst>
                                          <p:attrName>style.visibility</p:attrName>
                                        </p:attrNameLst>
                                      </p:cBhvr>
                                      <p:to>
                                        <p:strVal val="visible"/>
                                      </p:to>
                                    </p:set>
                                    <p:animEffect transition="in" filter="box(in)">
                                      <p:cBhvr>
                                        <p:cTn id="107" dur="500"/>
                                        <p:tgtEl>
                                          <p:spTgt spid="8">
                                            <p:txEl>
                                              <p:pRg st="7" end="7"/>
                                            </p:txEl>
                                          </p:spTgt>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8">
                                            <p:txEl>
                                              <p:pRg st="8" end="8"/>
                                            </p:txEl>
                                          </p:spTgt>
                                        </p:tgtEl>
                                        <p:attrNameLst>
                                          <p:attrName>style.visibility</p:attrName>
                                        </p:attrNameLst>
                                      </p:cBhvr>
                                      <p:to>
                                        <p:strVal val="visible"/>
                                      </p:to>
                                    </p:set>
                                    <p:animEffect transition="in" filter="box(in)">
                                      <p:cBhvr>
                                        <p:cTn id="110" dur="500"/>
                                        <p:tgtEl>
                                          <p:spTgt spid="8">
                                            <p:txEl>
                                              <p:pRg st="8" end="8"/>
                                            </p:txEl>
                                          </p:spTgt>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8">
                                            <p:txEl>
                                              <p:pRg st="9" end="9"/>
                                            </p:txEl>
                                          </p:spTgt>
                                        </p:tgtEl>
                                        <p:attrNameLst>
                                          <p:attrName>style.visibility</p:attrName>
                                        </p:attrNameLst>
                                      </p:cBhvr>
                                      <p:to>
                                        <p:strVal val="visible"/>
                                      </p:to>
                                    </p:set>
                                    <p:animEffect transition="in" filter="box(in)">
                                      <p:cBhvr>
                                        <p:cTn id="113" dur="500"/>
                                        <p:tgtEl>
                                          <p:spTgt spid="8">
                                            <p:txEl>
                                              <p:pRg st="9" end="9"/>
                                            </p:txEl>
                                          </p:spTgt>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8">
                                            <p:txEl>
                                              <p:pRg st="10" end="10"/>
                                            </p:txEl>
                                          </p:spTgt>
                                        </p:tgtEl>
                                        <p:attrNameLst>
                                          <p:attrName>style.visibility</p:attrName>
                                        </p:attrNameLst>
                                      </p:cBhvr>
                                      <p:to>
                                        <p:strVal val="visible"/>
                                      </p:to>
                                    </p:set>
                                    <p:animEffect transition="in" filter="box(in)">
                                      <p:cBhvr>
                                        <p:cTn id="116" dur="500"/>
                                        <p:tgtEl>
                                          <p:spTgt spid="8">
                                            <p:txEl>
                                              <p:pRg st="10" end="10"/>
                                            </p:txEl>
                                          </p:spTgt>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8">
                                            <p:txEl>
                                              <p:pRg st="11" end="11"/>
                                            </p:txEl>
                                          </p:spTgt>
                                        </p:tgtEl>
                                        <p:attrNameLst>
                                          <p:attrName>style.visibility</p:attrName>
                                        </p:attrNameLst>
                                      </p:cBhvr>
                                      <p:to>
                                        <p:strVal val="visible"/>
                                      </p:to>
                                    </p:set>
                                    <p:animEffect transition="in" filter="box(in)">
                                      <p:cBhvr>
                                        <p:cTn id="119" dur="500"/>
                                        <p:tgtEl>
                                          <p:spTgt spid="8">
                                            <p:txEl>
                                              <p:pRg st="11" end="11"/>
                                            </p:txEl>
                                          </p:spTgt>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8">
                                            <p:txEl>
                                              <p:pRg st="12" end="12"/>
                                            </p:txEl>
                                          </p:spTgt>
                                        </p:tgtEl>
                                        <p:attrNameLst>
                                          <p:attrName>style.visibility</p:attrName>
                                        </p:attrNameLst>
                                      </p:cBhvr>
                                      <p:to>
                                        <p:strVal val="visible"/>
                                      </p:to>
                                    </p:set>
                                    <p:animEffect transition="in" filter="box(in)">
                                      <p:cBhvr>
                                        <p:cTn id="122" dur="500"/>
                                        <p:tgtEl>
                                          <p:spTgt spid="8">
                                            <p:txEl>
                                              <p:pRg st="12" end="12"/>
                                            </p:txEl>
                                          </p:spTgt>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8">
                                            <p:txEl>
                                              <p:pRg st="13" end="13"/>
                                            </p:txEl>
                                          </p:spTgt>
                                        </p:tgtEl>
                                        <p:attrNameLst>
                                          <p:attrName>style.visibility</p:attrName>
                                        </p:attrNameLst>
                                      </p:cBhvr>
                                      <p:to>
                                        <p:strVal val="visible"/>
                                      </p:to>
                                    </p:set>
                                    <p:animEffect transition="in" filter="box(in)">
                                      <p:cBhvr>
                                        <p:cTn id="125" dur="500"/>
                                        <p:tgtEl>
                                          <p:spTgt spid="8">
                                            <p:txEl>
                                              <p:pRg st="13" end="13"/>
                                            </p:txEl>
                                          </p:spTgt>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8">
                                            <p:txEl>
                                              <p:pRg st="14" end="14"/>
                                            </p:txEl>
                                          </p:spTgt>
                                        </p:tgtEl>
                                        <p:attrNameLst>
                                          <p:attrName>style.visibility</p:attrName>
                                        </p:attrNameLst>
                                      </p:cBhvr>
                                      <p:to>
                                        <p:strVal val="visible"/>
                                      </p:to>
                                    </p:set>
                                    <p:animEffect transition="in" filter="box(in)">
                                      <p:cBhvr>
                                        <p:cTn id="128" dur="500"/>
                                        <p:tgtEl>
                                          <p:spTgt spid="8">
                                            <p:txEl>
                                              <p:pRg st="14" end="14"/>
                                            </p:txEl>
                                          </p:spTgt>
                                        </p:tgtEl>
                                      </p:cBhvr>
                                    </p:animEffect>
                                  </p:childTnLst>
                                </p:cTn>
                              </p:par>
                              <p:par>
                                <p:cTn id="129" presetID="4" presetClass="entr" presetSubtype="16" fill="hold" grpId="0" nodeType="withEffect">
                                  <p:stCondLst>
                                    <p:cond delay="0"/>
                                  </p:stCondLst>
                                  <p:childTnLst>
                                    <p:set>
                                      <p:cBhvr>
                                        <p:cTn id="130" dur="1" fill="hold">
                                          <p:stCondLst>
                                            <p:cond delay="0"/>
                                          </p:stCondLst>
                                        </p:cTn>
                                        <p:tgtEl>
                                          <p:spTgt spid="8">
                                            <p:txEl>
                                              <p:pRg st="15" end="15"/>
                                            </p:txEl>
                                          </p:spTgt>
                                        </p:tgtEl>
                                        <p:attrNameLst>
                                          <p:attrName>style.visibility</p:attrName>
                                        </p:attrNameLst>
                                      </p:cBhvr>
                                      <p:to>
                                        <p:strVal val="visible"/>
                                      </p:to>
                                    </p:set>
                                    <p:animEffect transition="in" filter="box(in)">
                                      <p:cBhvr>
                                        <p:cTn id="131" dur="500"/>
                                        <p:tgtEl>
                                          <p:spTgt spid="8">
                                            <p:txEl>
                                              <p:pRg st="15" end="15"/>
                                            </p:txEl>
                                          </p:spTgt>
                                        </p:tgtEl>
                                      </p:cBhvr>
                                    </p:animEffect>
                                  </p:childTnLst>
                                </p:cTn>
                              </p:par>
                              <p:par>
                                <p:cTn id="132" presetID="4" presetClass="entr" presetSubtype="16" fill="hold" grpId="0" nodeType="withEffect">
                                  <p:stCondLst>
                                    <p:cond delay="0"/>
                                  </p:stCondLst>
                                  <p:childTnLst>
                                    <p:set>
                                      <p:cBhvr>
                                        <p:cTn id="133" dur="1" fill="hold">
                                          <p:stCondLst>
                                            <p:cond delay="0"/>
                                          </p:stCondLst>
                                        </p:cTn>
                                        <p:tgtEl>
                                          <p:spTgt spid="8">
                                            <p:txEl>
                                              <p:pRg st="16" end="16"/>
                                            </p:txEl>
                                          </p:spTgt>
                                        </p:tgtEl>
                                        <p:attrNameLst>
                                          <p:attrName>style.visibility</p:attrName>
                                        </p:attrNameLst>
                                      </p:cBhvr>
                                      <p:to>
                                        <p:strVal val="visible"/>
                                      </p:to>
                                    </p:set>
                                    <p:animEffect transition="in" filter="box(in)">
                                      <p:cBhvr>
                                        <p:cTn id="134" dur="500"/>
                                        <p:tgtEl>
                                          <p:spTgt spid="8">
                                            <p:txEl>
                                              <p:pRg st="16" end="16"/>
                                            </p:txEl>
                                          </p:spTgt>
                                        </p:tgtEl>
                                      </p:cBhvr>
                                    </p:animEffect>
                                  </p:childTnLst>
                                </p:cTn>
                              </p:par>
                              <p:par>
                                <p:cTn id="135" presetID="4" presetClass="entr" presetSubtype="16" fill="hold" grpId="0" nodeType="withEffect">
                                  <p:stCondLst>
                                    <p:cond delay="0"/>
                                  </p:stCondLst>
                                  <p:childTnLst>
                                    <p:set>
                                      <p:cBhvr>
                                        <p:cTn id="136" dur="1" fill="hold">
                                          <p:stCondLst>
                                            <p:cond delay="0"/>
                                          </p:stCondLst>
                                        </p:cTn>
                                        <p:tgtEl>
                                          <p:spTgt spid="8">
                                            <p:txEl>
                                              <p:pRg st="17" end="17"/>
                                            </p:txEl>
                                          </p:spTgt>
                                        </p:tgtEl>
                                        <p:attrNameLst>
                                          <p:attrName>style.visibility</p:attrName>
                                        </p:attrNameLst>
                                      </p:cBhvr>
                                      <p:to>
                                        <p:strVal val="visible"/>
                                      </p:to>
                                    </p:set>
                                    <p:animEffect transition="in" filter="box(in)">
                                      <p:cBhvr>
                                        <p:cTn id="137" dur="500"/>
                                        <p:tgtEl>
                                          <p:spTgt spid="8">
                                            <p:txEl>
                                              <p:pRg st="17" end="17"/>
                                            </p:txEl>
                                          </p:spTgt>
                                        </p:tgtEl>
                                      </p:cBhvr>
                                    </p:animEffect>
                                  </p:childTnLst>
                                </p:cTn>
                              </p:par>
                              <p:par>
                                <p:cTn id="138" presetID="4" presetClass="entr" presetSubtype="16" fill="hold" grpId="0" nodeType="withEffect">
                                  <p:stCondLst>
                                    <p:cond delay="0"/>
                                  </p:stCondLst>
                                  <p:childTnLst>
                                    <p:set>
                                      <p:cBhvr>
                                        <p:cTn id="139" dur="1" fill="hold">
                                          <p:stCondLst>
                                            <p:cond delay="0"/>
                                          </p:stCondLst>
                                        </p:cTn>
                                        <p:tgtEl>
                                          <p:spTgt spid="8">
                                            <p:txEl>
                                              <p:pRg st="18" end="18"/>
                                            </p:txEl>
                                          </p:spTgt>
                                        </p:tgtEl>
                                        <p:attrNameLst>
                                          <p:attrName>style.visibility</p:attrName>
                                        </p:attrNameLst>
                                      </p:cBhvr>
                                      <p:to>
                                        <p:strVal val="visible"/>
                                      </p:to>
                                    </p:set>
                                    <p:animEffect transition="in" filter="box(in)">
                                      <p:cBhvr>
                                        <p:cTn id="140" dur="500"/>
                                        <p:tgtEl>
                                          <p:spTgt spid="8">
                                            <p:txEl>
                                              <p:pRg st="18" end="18"/>
                                            </p:txEl>
                                          </p:spTgt>
                                        </p:tgtEl>
                                      </p:cBhvr>
                                    </p:animEffect>
                                  </p:childTnLst>
                                </p:cTn>
                              </p:par>
                              <p:par>
                                <p:cTn id="141" presetID="4" presetClass="entr" presetSubtype="16" fill="hold" grpId="0" nodeType="withEffect">
                                  <p:stCondLst>
                                    <p:cond delay="0"/>
                                  </p:stCondLst>
                                  <p:childTnLst>
                                    <p:set>
                                      <p:cBhvr>
                                        <p:cTn id="142" dur="1" fill="hold">
                                          <p:stCondLst>
                                            <p:cond delay="0"/>
                                          </p:stCondLst>
                                        </p:cTn>
                                        <p:tgtEl>
                                          <p:spTgt spid="8">
                                            <p:txEl>
                                              <p:pRg st="19" end="19"/>
                                            </p:txEl>
                                          </p:spTgt>
                                        </p:tgtEl>
                                        <p:attrNameLst>
                                          <p:attrName>style.visibility</p:attrName>
                                        </p:attrNameLst>
                                      </p:cBhvr>
                                      <p:to>
                                        <p:strVal val="visible"/>
                                      </p:to>
                                    </p:set>
                                    <p:animEffect transition="in" filter="box(in)">
                                      <p:cBhvr>
                                        <p:cTn id="143" dur="500"/>
                                        <p:tgtEl>
                                          <p:spTgt spid="8">
                                            <p:txEl>
                                              <p:pRg st="19" end="19"/>
                                            </p:txEl>
                                          </p:spTgt>
                                        </p:tgtEl>
                                      </p:cBhvr>
                                    </p:animEffect>
                                  </p:childTnLst>
                                </p:cTn>
                              </p:par>
                              <p:par>
                                <p:cTn id="144" presetID="4" presetClass="entr" presetSubtype="16" fill="hold" grpId="0" nodeType="withEffect">
                                  <p:stCondLst>
                                    <p:cond delay="0"/>
                                  </p:stCondLst>
                                  <p:childTnLst>
                                    <p:set>
                                      <p:cBhvr>
                                        <p:cTn id="145" dur="1" fill="hold">
                                          <p:stCondLst>
                                            <p:cond delay="0"/>
                                          </p:stCondLst>
                                        </p:cTn>
                                        <p:tgtEl>
                                          <p:spTgt spid="8">
                                            <p:bg/>
                                          </p:spTgt>
                                        </p:tgtEl>
                                        <p:attrNameLst>
                                          <p:attrName>style.visibility</p:attrName>
                                        </p:attrNameLst>
                                      </p:cBhvr>
                                      <p:to>
                                        <p:strVal val="visible"/>
                                      </p:to>
                                    </p:set>
                                    <p:animEffect transition="in" filter="box(in)">
                                      <p:cBhvr>
                                        <p:cTn id="146" dur="500"/>
                                        <p:tgtEl>
                                          <p:spTgt spid="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7" grpId="0" build="p" animBg="1"/>
      <p:bldP spid="8" grpId="0" uiExpand="1" build="p"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Content Placeholder 3"/>
          <p:cNvSpPr>
            <a:spLocks noGrp="1"/>
          </p:cNvSpPr>
          <p:nvPr>
            <p:ph sz="quarter" idx="1"/>
          </p:nvPr>
        </p:nvSpPr>
        <p:spPr>
          <a:xfrm>
            <a:off x="818721" y="1145428"/>
            <a:ext cx="8229600" cy="493712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normAutofit/>
          </a:bodyPr>
          <a:lstStyle/>
          <a:p>
            <a:pPr marL="228600" lvl="0" indent="-228600">
              <a:buNone/>
            </a:pPr>
            <a:r>
              <a:rPr lang="ro-RO" sz="2800" dirty="0" smtClean="0"/>
              <a:t>class Animal</a:t>
            </a:r>
            <a:endParaRPr lang="en-US" sz="2800" dirty="0" smtClean="0"/>
          </a:p>
          <a:p>
            <a:pPr marL="228600" lvl="0" indent="-228600">
              <a:buNone/>
            </a:pPr>
            <a:r>
              <a:rPr lang="en-US" sz="2800" dirty="0" smtClean="0"/>
              <a:t>{</a:t>
            </a:r>
          </a:p>
          <a:p>
            <a:pPr marL="228600" lvl="0" indent="-228600">
              <a:buNone/>
            </a:pPr>
            <a:r>
              <a:rPr lang="en-US" sz="2800" dirty="0" smtClean="0"/>
              <a:t>	public </a:t>
            </a:r>
            <a:r>
              <a:rPr lang="en-US" sz="2800" b="1" dirty="0" smtClean="0"/>
              <a:t>virtual</a:t>
            </a:r>
            <a:r>
              <a:rPr lang="en-US" sz="2800" dirty="0" smtClean="0"/>
              <a:t> void </a:t>
            </a:r>
            <a:r>
              <a:rPr lang="en-US" sz="2800" dirty="0" err="1" smtClean="0"/>
              <a:t>execut</a:t>
            </a:r>
            <a:r>
              <a:rPr lang="ro-RO" sz="2800" dirty="0" smtClean="0"/>
              <a:t>ă</a:t>
            </a:r>
            <a:r>
              <a:rPr lang="en-US" sz="2800" dirty="0" smtClean="0"/>
              <a:t>()</a:t>
            </a:r>
          </a:p>
          <a:p>
            <a:pPr marL="228600" lvl="0" indent="-228600">
              <a:buNone/>
            </a:pPr>
            <a:r>
              <a:rPr lang="en-US" sz="2800" dirty="0" smtClean="0"/>
              <a:t>	{</a:t>
            </a:r>
          </a:p>
          <a:p>
            <a:pPr marL="228600" lvl="0" indent="-228600">
              <a:buNone/>
            </a:pPr>
            <a:r>
              <a:rPr lang="en-US" sz="2800" dirty="0" smtClean="0"/>
              <a:t>		</a:t>
            </a:r>
            <a:r>
              <a:rPr lang="en-US" sz="2800" dirty="0" err="1" smtClean="0"/>
              <a:t>Console.WriteLine</a:t>
            </a:r>
            <a:r>
              <a:rPr lang="en-US" sz="2800" dirty="0" smtClean="0"/>
              <a:t>(“</a:t>
            </a:r>
            <a:r>
              <a:rPr lang="en-US" sz="2800" dirty="0" err="1" smtClean="0"/>
              <a:t>Fluier</a:t>
            </a:r>
            <a:r>
              <a:rPr lang="ro-RO" sz="2800" dirty="0" smtClean="0"/>
              <a:t>ă</a:t>
            </a:r>
            <a:r>
              <a:rPr lang="en-US" sz="2800" dirty="0" smtClean="0"/>
              <a:t>”);</a:t>
            </a:r>
          </a:p>
          <a:p>
            <a:pPr marL="228600" lvl="0" indent="-228600">
              <a:buNone/>
            </a:pPr>
            <a:r>
              <a:rPr lang="en-US" sz="2800" dirty="0" smtClean="0"/>
              <a:t>	}</a:t>
            </a:r>
          </a:p>
          <a:p>
            <a:pPr marL="228600" lvl="0" indent="-228600">
              <a:buNone/>
            </a:pPr>
            <a:r>
              <a:rPr lang="en-US" sz="2800" dirty="0" smtClean="0"/>
              <a:t>}</a:t>
            </a:r>
            <a:endParaRPr lang="en-US" sz="2800" dirty="0" smtClean="0">
              <a:latin typeface="Lucida Console" pitchFamily="49" charset="0"/>
            </a:endParaRPr>
          </a:p>
        </p:txBody>
      </p:sp>
      <p:sp>
        <p:nvSpPr>
          <p:cNvPr id="10" name="Title 10"/>
          <p:cNvSpPr>
            <a:spLocks noGrp="1"/>
          </p:cNvSpPr>
          <p:nvPr>
            <p:ph type="title"/>
          </p:nvPr>
        </p:nvSpPr>
        <p:spPr>
          <a:xfrm>
            <a:off x="818721" y="228600"/>
            <a:ext cx="8229600" cy="685800"/>
          </a:xfrm>
        </p:spPr>
        <p:txBody>
          <a:bodyPr>
            <a:normAutofit/>
          </a:bodyPr>
          <a:lstStyle/>
          <a:p>
            <a:r>
              <a:rPr lang="ro-RO" dirty="0" smtClean="0">
                <a:latin typeface="+mj-lt"/>
              </a:rPr>
              <a:t>Polimorfism – Implementarea exemplului </a:t>
            </a:r>
            <a:endParaRPr lang="ro-RO" dirty="0">
              <a:latin typeface="+mj-lt"/>
            </a:endParaRPr>
          </a:p>
        </p:txBody>
      </p:sp>
      <p:sp>
        <p:nvSpPr>
          <p:cNvPr id="12" name="Content Placeholder 3"/>
          <p:cNvSpPr txBox="1">
            <a:spLocks/>
          </p:cNvSpPr>
          <p:nvPr/>
        </p:nvSpPr>
        <p:spPr>
          <a:xfrm>
            <a:off x="809756" y="1145428"/>
            <a:ext cx="8229600" cy="493712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vert="horz" rtlCol="0" anchor="ctr">
            <a:normAutofit fontScale="77500" lnSpcReduction="20000"/>
          </a:bodyPr>
          <a:lstStyle/>
          <a:p>
            <a:pPr marL="228600" lvl="0" indent="-228600"/>
            <a:r>
              <a:rPr lang="ro-RO" sz="2800" dirty="0" smtClean="0"/>
              <a:t>class Câine : Animal</a:t>
            </a:r>
          </a:p>
          <a:p>
            <a:pPr marL="228600" lvl="0" indent="-228600"/>
            <a:r>
              <a:rPr lang="en-US" sz="2800" dirty="0" smtClean="0"/>
              <a:t>{</a:t>
            </a:r>
          </a:p>
          <a:p>
            <a:pPr marL="228600" lvl="0" indent="-228600"/>
            <a:r>
              <a:rPr lang="en-US" sz="2800" dirty="0" smtClean="0"/>
              <a:t>	public </a:t>
            </a:r>
            <a:r>
              <a:rPr lang="en-US" sz="2800" b="1" dirty="0" smtClean="0"/>
              <a:t>override </a:t>
            </a:r>
            <a:r>
              <a:rPr lang="en-US" sz="2800" dirty="0" smtClean="0"/>
              <a:t>void </a:t>
            </a:r>
            <a:r>
              <a:rPr lang="en-US" sz="2800" dirty="0" err="1" smtClean="0"/>
              <a:t>execut</a:t>
            </a:r>
            <a:r>
              <a:rPr lang="ro-RO" sz="2800" dirty="0" smtClean="0"/>
              <a:t>ă</a:t>
            </a:r>
            <a:r>
              <a:rPr lang="en-US" sz="2800" dirty="0" smtClean="0"/>
              <a:t>()</a:t>
            </a:r>
          </a:p>
          <a:p>
            <a:pPr marL="228600" lvl="0" indent="-228600"/>
            <a:r>
              <a:rPr lang="en-US" sz="2800" dirty="0" smtClean="0"/>
              <a:t>	{</a:t>
            </a:r>
          </a:p>
          <a:p>
            <a:pPr marL="228600" lvl="0" indent="-228600"/>
            <a:r>
              <a:rPr lang="en-US" sz="2800" dirty="0" smtClean="0"/>
              <a:t>		</a:t>
            </a:r>
            <a:r>
              <a:rPr lang="en-US" sz="2800" dirty="0" err="1" smtClean="0"/>
              <a:t>Console.WriteLine</a:t>
            </a:r>
            <a:r>
              <a:rPr lang="en-US" sz="2800" dirty="0" smtClean="0"/>
              <a:t>(“HAM”);</a:t>
            </a:r>
          </a:p>
          <a:p>
            <a:pPr marL="228600" lvl="0" indent="-228600"/>
            <a:r>
              <a:rPr lang="en-US" sz="2800" dirty="0" smtClean="0"/>
              <a:t>	}</a:t>
            </a:r>
          </a:p>
          <a:p>
            <a:pPr marL="228600" lvl="0" indent="-228600"/>
            <a:endParaRPr lang="en-US" sz="2800" dirty="0" smtClean="0"/>
          </a:p>
          <a:p>
            <a:pPr marL="228600" lvl="0" indent="-228600"/>
            <a:r>
              <a:rPr lang="en-US" sz="2800" dirty="0" smtClean="0"/>
              <a:t>}</a:t>
            </a:r>
          </a:p>
          <a:p>
            <a:pPr marL="228600" lvl="0" indent="-228600"/>
            <a:endParaRPr lang="en-US" sz="2800" dirty="0" smtClean="0"/>
          </a:p>
          <a:p>
            <a:pPr marL="228600" lvl="0" indent="-228600"/>
            <a:r>
              <a:rPr lang="ro-RO" sz="2800" dirty="0" smtClean="0"/>
              <a:t>class </a:t>
            </a:r>
            <a:r>
              <a:rPr lang="en-US" sz="2800" dirty="0" err="1" smtClean="0"/>
              <a:t>Pisic</a:t>
            </a:r>
            <a:r>
              <a:rPr lang="ro-RO" sz="2800" dirty="0" smtClean="0"/>
              <a:t>ă : Animal</a:t>
            </a:r>
          </a:p>
          <a:p>
            <a:pPr marL="228600" lvl="0" indent="-228600"/>
            <a:r>
              <a:rPr lang="en-US" sz="2800" dirty="0" smtClean="0"/>
              <a:t>{</a:t>
            </a:r>
          </a:p>
          <a:p>
            <a:pPr marL="228600" lvl="0" indent="-228600"/>
            <a:r>
              <a:rPr lang="en-US" sz="2800" dirty="0" smtClean="0"/>
              <a:t>	public </a:t>
            </a:r>
            <a:r>
              <a:rPr lang="en-US" sz="2800" b="1" dirty="0" smtClean="0"/>
              <a:t>override </a:t>
            </a:r>
            <a:r>
              <a:rPr lang="en-US" sz="2800" dirty="0" smtClean="0"/>
              <a:t>void </a:t>
            </a:r>
            <a:r>
              <a:rPr lang="en-US" sz="2800" dirty="0" err="1" smtClean="0"/>
              <a:t>execut</a:t>
            </a:r>
            <a:r>
              <a:rPr lang="ro-RO" sz="2800" dirty="0" smtClean="0"/>
              <a:t>ă</a:t>
            </a:r>
            <a:r>
              <a:rPr lang="en-US" sz="2800" dirty="0" smtClean="0"/>
              <a:t>()</a:t>
            </a:r>
          </a:p>
          <a:p>
            <a:pPr marL="228600" lvl="0" indent="-228600"/>
            <a:r>
              <a:rPr lang="en-US" sz="2800" dirty="0" smtClean="0"/>
              <a:t>	{</a:t>
            </a:r>
          </a:p>
          <a:p>
            <a:pPr marL="228600" lvl="0" indent="-228600"/>
            <a:r>
              <a:rPr lang="en-US" sz="2800" dirty="0" smtClean="0"/>
              <a:t>		</a:t>
            </a:r>
            <a:r>
              <a:rPr lang="en-US" sz="2800" dirty="0" err="1" smtClean="0"/>
              <a:t>Console.WriteLine</a:t>
            </a:r>
            <a:r>
              <a:rPr lang="en-US" sz="2800" dirty="0" smtClean="0"/>
              <a:t>(“</a:t>
            </a:r>
            <a:r>
              <a:rPr lang="ro-RO" sz="2800" dirty="0" smtClean="0"/>
              <a:t>MIAU</a:t>
            </a:r>
            <a:r>
              <a:rPr lang="en-US" sz="2800" dirty="0" smtClean="0"/>
              <a:t>”);</a:t>
            </a:r>
          </a:p>
          <a:p>
            <a:pPr marL="228600" lvl="0" indent="-228600"/>
            <a:r>
              <a:rPr lang="en-US" sz="2800" dirty="0" smtClean="0"/>
              <a:t>	}</a:t>
            </a:r>
          </a:p>
          <a:p>
            <a:pPr marL="228600" lvl="0" indent="-228600"/>
            <a:endParaRPr lang="en-US" sz="2800" dirty="0" smtClean="0"/>
          </a:p>
          <a:p>
            <a:pPr marL="228600" lvl="0" indent="-228600"/>
            <a:r>
              <a:rPr lang="en-US" sz="2800" dirty="0" smtClean="0"/>
              <a:t>}</a:t>
            </a:r>
            <a:endParaRPr lang="ro-RO" sz="2800" dirty="0" smtClean="0"/>
          </a:p>
        </p:txBody>
      </p:sp>
      <p:sp>
        <p:nvSpPr>
          <p:cNvPr id="13" name="Content Placeholder 3"/>
          <p:cNvSpPr txBox="1">
            <a:spLocks/>
          </p:cNvSpPr>
          <p:nvPr/>
        </p:nvSpPr>
        <p:spPr>
          <a:xfrm>
            <a:off x="803724" y="1142159"/>
            <a:ext cx="8229600" cy="4937125"/>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vert="horz" rtlCol="0" anchor="ctr">
            <a:noAutofit/>
          </a:bodyPr>
          <a:lstStyle/>
          <a:p>
            <a:pPr marL="228600" lvl="0" indent="-228600"/>
            <a:r>
              <a:rPr lang="ro-RO" sz="1600" dirty="0" smtClean="0"/>
              <a:t>class Superman</a:t>
            </a:r>
          </a:p>
          <a:p>
            <a:pPr marL="228600" lvl="0" indent="-228600"/>
            <a:r>
              <a:rPr lang="en-US" sz="1600" dirty="0" smtClean="0"/>
              <a:t>{</a:t>
            </a:r>
          </a:p>
          <a:p>
            <a:pPr lvl="0"/>
            <a:r>
              <a:rPr lang="en-US" sz="1600" dirty="0" smtClean="0">
                <a:solidFill>
                  <a:schemeClr val="tx1"/>
                </a:solidFill>
              </a:rPr>
              <a:t>      </a:t>
            </a:r>
            <a:r>
              <a:rPr lang="ro-RO" sz="1600" dirty="0" smtClean="0">
                <a:solidFill>
                  <a:schemeClr val="tx1"/>
                </a:solidFill>
              </a:rPr>
              <a:t>static void Main(string[] args)</a:t>
            </a:r>
          </a:p>
          <a:p>
            <a:r>
              <a:rPr lang="en-US" sz="1600" dirty="0" smtClean="0">
                <a:solidFill>
                  <a:schemeClr val="tx1"/>
                </a:solidFill>
              </a:rPr>
              <a:t>     </a:t>
            </a:r>
            <a:r>
              <a:rPr lang="ro-RO" sz="1600" dirty="0" smtClean="0">
                <a:solidFill>
                  <a:schemeClr val="tx1"/>
                </a:solidFill>
              </a:rPr>
              <a:t>{</a:t>
            </a:r>
            <a:endParaRPr lang="en-US" sz="1600" dirty="0" smtClean="0">
              <a:solidFill>
                <a:schemeClr val="tx1"/>
              </a:solidFill>
            </a:endParaRPr>
          </a:p>
          <a:p>
            <a:r>
              <a:rPr lang="en-US" sz="1600" dirty="0" smtClean="0">
                <a:solidFill>
                  <a:schemeClr val="tx1"/>
                </a:solidFill>
              </a:rPr>
              <a:t>	</a:t>
            </a:r>
            <a:r>
              <a:rPr lang="en-US" sz="1600" dirty="0" smtClean="0">
                <a:solidFill>
                  <a:srgbClr val="00B050"/>
                </a:solidFill>
              </a:rPr>
              <a:t>// </a:t>
            </a:r>
            <a:r>
              <a:rPr lang="en-US" sz="1600" dirty="0" err="1" smtClean="0">
                <a:solidFill>
                  <a:srgbClr val="00B050"/>
                </a:solidFill>
              </a:rPr>
              <a:t>construim</a:t>
            </a:r>
            <a:r>
              <a:rPr lang="en-US" sz="1600" dirty="0" smtClean="0">
                <a:solidFill>
                  <a:srgbClr val="00B050"/>
                </a:solidFill>
              </a:rPr>
              <a:t> o list</a:t>
            </a:r>
            <a:r>
              <a:rPr lang="ro-RO" sz="1600" dirty="0" smtClean="0">
                <a:solidFill>
                  <a:srgbClr val="00B050"/>
                </a:solidFill>
              </a:rPr>
              <a:t>ă cu animalele pe care le deține Superman</a:t>
            </a:r>
          </a:p>
          <a:p>
            <a:r>
              <a:rPr lang="en-US" sz="1600" dirty="0" smtClean="0">
                <a:solidFill>
                  <a:schemeClr val="tx1"/>
                </a:solidFill>
              </a:rPr>
              <a:t>	</a:t>
            </a:r>
            <a:r>
              <a:rPr lang="en-US" sz="1600" b="1" dirty="0" smtClean="0">
                <a:solidFill>
                  <a:schemeClr val="tx1"/>
                </a:solidFill>
              </a:rPr>
              <a:t>List&lt;Animal&gt; </a:t>
            </a:r>
            <a:r>
              <a:rPr lang="en-US" sz="1600" b="1" dirty="0" err="1" smtClean="0">
                <a:solidFill>
                  <a:schemeClr val="tx1"/>
                </a:solidFill>
              </a:rPr>
              <a:t>myPets</a:t>
            </a:r>
            <a:r>
              <a:rPr lang="en-US" sz="1600" b="1" dirty="0" smtClean="0">
                <a:solidFill>
                  <a:schemeClr val="tx1"/>
                </a:solidFill>
              </a:rPr>
              <a:t> = new List&lt;Animal&gt;();</a:t>
            </a:r>
            <a:endParaRPr lang="ro-RO" sz="1600" dirty="0" smtClean="0">
              <a:solidFill>
                <a:schemeClr val="tx1"/>
              </a:solidFill>
            </a:endParaRPr>
          </a:p>
          <a:p>
            <a:r>
              <a:rPr lang="ro-RO" sz="1600" dirty="0" smtClean="0">
                <a:solidFill>
                  <a:schemeClr val="tx1"/>
                </a:solidFill>
              </a:rPr>
              <a:t>	</a:t>
            </a:r>
            <a:r>
              <a:rPr lang="ro-RO" sz="1600" dirty="0" smtClean="0">
                <a:solidFill>
                  <a:srgbClr val="00B050"/>
                </a:solidFill>
              </a:rPr>
              <a:t>// construim obiectele ce definesc cele două animale ale lui Superman</a:t>
            </a:r>
            <a:endParaRPr lang="en-US" sz="1600" dirty="0" smtClean="0">
              <a:solidFill>
                <a:srgbClr val="00B050"/>
              </a:solidFill>
            </a:endParaRPr>
          </a:p>
          <a:p>
            <a:r>
              <a:rPr lang="en-US" sz="1600" dirty="0" smtClean="0">
                <a:solidFill>
                  <a:schemeClr val="tx1"/>
                </a:solidFill>
              </a:rPr>
              <a:t>	</a:t>
            </a:r>
            <a:r>
              <a:rPr lang="ro-RO" sz="1600" b="1" dirty="0" smtClean="0">
                <a:solidFill>
                  <a:schemeClr val="tx1"/>
                </a:solidFill>
              </a:rPr>
              <a:t>Câine rex = new Câine()</a:t>
            </a:r>
            <a:r>
              <a:rPr lang="en-US" sz="1600" b="1" dirty="0" smtClean="0">
                <a:solidFill>
                  <a:schemeClr val="tx1"/>
                </a:solidFill>
              </a:rPr>
              <a:t>;</a:t>
            </a:r>
          </a:p>
          <a:p>
            <a:r>
              <a:rPr lang="en-US" sz="1600" b="1" dirty="0" smtClean="0">
                <a:solidFill>
                  <a:schemeClr val="tx1"/>
                </a:solidFill>
              </a:rPr>
              <a:t>	</a:t>
            </a:r>
            <a:r>
              <a:rPr lang="en-US" sz="1600" b="1" dirty="0" err="1" smtClean="0">
                <a:solidFill>
                  <a:schemeClr val="tx1"/>
                </a:solidFill>
              </a:rPr>
              <a:t>Pisic</a:t>
            </a:r>
            <a:r>
              <a:rPr lang="ro-RO" sz="1600" b="1" dirty="0" smtClean="0">
                <a:solidFill>
                  <a:schemeClr val="tx1"/>
                </a:solidFill>
              </a:rPr>
              <a:t>ă kitty = new Pisică</a:t>
            </a:r>
            <a:r>
              <a:rPr lang="en-US" sz="1600" b="1" dirty="0" smtClean="0">
                <a:solidFill>
                  <a:schemeClr val="tx1"/>
                </a:solidFill>
              </a:rPr>
              <a:t>();</a:t>
            </a:r>
            <a:endParaRPr lang="ro-RO" sz="1600" b="1" dirty="0" smtClean="0">
              <a:solidFill>
                <a:schemeClr val="tx1"/>
              </a:solidFill>
            </a:endParaRPr>
          </a:p>
          <a:p>
            <a:r>
              <a:rPr lang="ro-RO" sz="1600" b="1" dirty="0" smtClean="0">
                <a:solidFill>
                  <a:schemeClr val="tx1"/>
                </a:solidFill>
              </a:rPr>
              <a:t>	</a:t>
            </a:r>
            <a:r>
              <a:rPr lang="ro-RO" sz="1600" dirty="0" smtClean="0">
                <a:solidFill>
                  <a:srgbClr val="00B050"/>
                </a:solidFill>
              </a:rPr>
              <a:t>// le adăugăm în listă</a:t>
            </a:r>
          </a:p>
          <a:p>
            <a:r>
              <a:rPr lang="ro-RO" sz="1600" dirty="0" smtClean="0">
                <a:solidFill>
                  <a:schemeClr val="tx1"/>
                </a:solidFill>
              </a:rPr>
              <a:t>	</a:t>
            </a:r>
            <a:r>
              <a:rPr lang="ro-RO" sz="1600" b="1" dirty="0" smtClean="0">
                <a:solidFill>
                  <a:schemeClr val="tx1"/>
                </a:solidFill>
              </a:rPr>
              <a:t>myPets.Add(</a:t>
            </a:r>
            <a:r>
              <a:rPr lang="en-US" sz="1600" b="1" dirty="0" err="1" smtClean="0">
                <a:solidFill>
                  <a:schemeClr val="tx1"/>
                </a:solidFill>
              </a:rPr>
              <a:t>rex</a:t>
            </a:r>
            <a:r>
              <a:rPr lang="ro-RO" sz="1600" b="1" dirty="0" smtClean="0">
                <a:solidFill>
                  <a:schemeClr val="tx1"/>
                </a:solidFill>
              </a:rPr>
              <a:t>)</a:t>
            </a:r>
            <a:r>
              <a:rPr lang="en-US" sz="1600" b="1" dirty="0" smtClean="0">
                <a:solidFill>
                  <a:schemeClr val="tx1"/>
                </a:solidFill>
              </a:rPr>
              <a:t>;</a:t>
            </a:r>
          </a:p>
          <a:p>
            <a:r>
              <a:rPr lang="en-US" sz="1600" b="1" dirty="0" smtClean="0">
                <a:solidFill>
                  <a:schemeClr val="tx1"/>
                </a:solidFill>
              </a:rPr>
              <a:t>	</a:t>
            </a:r>
            <a:r>
              <a:rPr lang="en-US" sz="1600" b="1" dirty="0" err="1" smtClean="0">
                <a:solidFill>
                  <a:schemeClr val="tx1"/>
                </a:solidFill>
              </a:rPr>
              <a:t>myPets.Add</a:t>
            </a:r>
            <a:r>
              <a:rPr lang="en-US" sz="1600" b="1" dirty="0" smtClean="0">
                <a:solidFill>
                  <a:schemeClr val="tx1"/>
                </a:solidFill>
              </a:rPr>
              <a:t>(kitty);</a:t>
            </a:r>
          </a:p>
          <a:p>
            <a:r>
              <a:rPr lang="en-US" sz="1600" b="1" dirty="0" smtClean="0">
                <a:solidFill>
                  <a:schemeClr val="tx1"/>
                </a:solidFill>
              </a:rPr>
              <a:t>	</a:t>
            </a:r>
            <a:r>
              <a:rPr lang="en-US" sz="1600" dirty="0" smtClean="0">
                <a:solidFill>
                  <a:srgbClr val="00B050"/>
                </a:solidFill>
              </a:rPr>
              <a:t>// </a:t>
            </a:r>
            <a:r>
              <a:rPr lang="en-US" sz="1600" dirty="0" err="1" smtClean="0">
                <a:solidFill>
                  <a:srgbClr val="00B050"/>
                </a:solidFill>
              </a:rPr>
              <a:t>parcurgem</a:t>
            </a:r>
            <a:r>
              <a:rPr lang="en-US" sz="1600" dirty="0" smtClean="0">
                <a:solidFill>
                  <a:srgbClr val="00B050"/>
                </a:solidFill>
              </a:rPr>
              <a:t> </a:t>
            </a:r>
            <a:r>
              <a:rPr lang="en-US" sz="1600" dirty="0" err="1" smtClean="0">
                <a:solidFill>
                  <a:srgbClr val="00B050"/>
                </a:solidFill>
              </a:rPr>
              <a:t>lista</a:t>
            </a:r>
            <a:r>
              <a:rPr lang="en-US" sz="1600" dirty="0" smtClean="0">
                <a:solidFill>
                  <a:srgbClr val="00B050"/>
                </a:solidFill>
              </a:rPr>
              <a:t> </a:t>
            </a:r>
            <a:r>
              <a:rPr lang="ro-RO" sz="1600" dirty="0" smtClean="0">
                <a:solidFill>
                  <a:srgbClr val="00B050"/>
                </a:solidFill>
              </a:rPr>
              <a:t>și executăm comanda</a:t>
            </a:r>
          </a:p>
          <a:p>
            <a:r>
              <a:rPr lang="ro-RO" sz="1600" dirty="0" smtClean="0">
                <a:solidFill>
                  <a:schemeClr val="tx1"/>
                </a:solidFill>
              </a:rPr>
              <a:t>	</a:t>
            </a:r>
            <a:r>
              <a:rPr lang="ro-RO" sz="1600" b="1" dirty="0" smtClean="0">
                <a:solidFill>
                  <a:schemeClr val="tx1"/>
                </a:solidFill>
              </a:rPr>
              <a:t>foreach(Animal pet in myPets)</a:t>
            </a:r>
          </a:p>
          <a:p>
            <a:r>
              <a:rPr lang="ro-RO" sz="1600" b="1" dirty="0" smtClean="0">
                <a:solidFill>
                  <a:schemeClr val="tx1"/>
                </a:solidFill>
              </a:rPr>
              <a:t>	</a:t>
            </a:r>
            <a:r>
              <a:rPr lang="en-US" sz="1600" b="1" dirty="0" smtClean="0">
                <a:solidFill>
                  <a:schemeClr val="tx1"/>
                </a:solidFill>
              </a:rPr>
              <a:t>{</a:t>
            </a:r>
          </a:p>
          <a:p>
            <a:r>
              <a:rPr lang="en-US" sz="1600" b="1" dirty="0" smtClean="0">
                <a:solidFill>
                  <a:schemeClr val="tx1"/>
                </a:solidFill>
              </a:rPr>
              <a:t>		</a:t>
            </a:r>
            <a:r>
              <a:rPr lang="en-US" sz="1600" dirty="0" smtClean="0">
                <a:solidFill>
                  <a:srgbClr val="00B050"/>
                </a:solidFill>
              </a:rPr>
              <a:t>// se </a:t>
            </a:r>
            <a:r>
              <a:rPr lang="en-US" sz="1600" dirty="0" err="1" smtClean="0">
                <a:solidFill>
                  <a:srgbClr val="00B050"/>
                </a:solidFill>
              </a:rPr>
              <a:t>vor</a:t>
            </a:r>
            <a:r>
              <a:rPr lang="en-US" sz="1600" dirty="0" smtClean="0">
                <a:solidFill>
                  <a:srgbClr val="00B050"/>
                </a:solidFill>
              </a:rPr>
              <a:t> </a:t>
            </a:r>
            <a:r>
              <a:rPr lang="en-US" sz="1600" dirty="0" err="1" smtClean="0">
                <a:solidFill>
                  <a:srgbClr val="00B050"/>
                </a:solidFill>
              </a:rPr>
              <a:t>afi</a:t>
            </a:r>
            <a:r>
              <a:rPr lang="ro-RO" sz="1600" dirty="0" smtClean="0">
                <a:solidFill>
                  <a:srgbClr val="00B050"/>
                </a:solidFill>
              </a:rPr>
              <a:t>șa, pe rând, mesajele ”HAM” și respectiv ”MIAU”</a:t>
            </a:r>
            <a:endParaRPr lang="en-US" sz="1600" b="1" dirty="0" smtClean="0">
              <a:solidFill>
                <a:srgbClr val="00B050"/>
              </a:solidFill>
            </a:endParaRPr>
          </a:p>
          <a:p>
            <a:r>
              <a:rPr lang="en-US" sz="1600" b="1" dirty="0" smtClean="0">
                <a:solidFill>
                  <a:schemeClr val="tx1"/>
                </a:solidFill>
              </a:rPr>
              <a:t>		</a:t>
            </a:r>
            <a:r>
              <a:rPr lang="en-US" sz="1600" b="1" dirty="0" err="1" smtClean="0">
                <a:solidFill>
                  <a:schemeClr val="tx1"/>
                </a:solidFill>
              </a:rPr>
              <a:t>pet.execut</a:t>
            </a:r>
            <a:r>
              <a:rPr lang="ro-RO" sz="1600" b="1" dirty="0" smtClean="0">
                <a:solidFill>
                  <a:schemeClr val="tx1"/>
                </a:solidFill>
              </a:rPr>
              <a:t>ă</a:t>
            </a:r>
            <a:r>
              <a:rPr lang="en-US" sz="1600" b="1" dirty="0" smtClean="0">
                <a:solidFill>
                  <a:schemeClr val="tx1"/>
                </a:solidFill>
              </a:rPr>
              <a:t>();</a:t>
            </a:r>
          </a:p>
          <a:p>
            <a:r>
              <a:rPr lang="en-US" sz="1600" b="1" dirty="0" smtClean="0">
                <a:solidFill>
                  <a:schemeClr val="tx1"/>
                </a:solidFill>
              </a:rPr>
              <a:t>	}</a:t>
            </a:r>
            <a:endParaRPr lang="ro-RO" sz="1600" b="1" dirty="0" smtClean="0">
              <a:solidFill>
                <a:schemeClr val="tx1"/>
              </a:solidFill>
            </a:endParaRPr>
          </a:p>
          <a:p>
            <a:r>
              <a:rPr lang="en-US" sz="1600" dirty="0" smtClean="0">
                <a:solidFill>
                  <a:schemeClr val="tx1"/>
                </a:solidFill>
              </a:rPr>
              <a:t>     </a:t>
            </a:r>
            <a:r>
              <a:rPr lang="ro-RO" sz="1600" dirty="0" smtClean="0">
                <a:solidFill>
                  <a:schemeClr val="tx1"/>
                </a:solidFill>
              </a:rPr>
              <a:t>}</a:t>
            </a:r>
            <a:endParaRPr lang="en-US" sz="1600" dirty="0" smtClean="0"/>
          </a:p>
          <a:p>
            <a:pPr marL="228600" lvl="0" indent="-228600"/>
            <a:r>
              <a:rPr lang="en-US" sz="1600" dirty="0" smtClean="0"/>
              <a:t>}</a:t>
            </a:r>
            <a:endParaRPr lang="ro-RO" sz="16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7" dur="100"/>
                                        <p:tgtEl>
                                          <p:spTgt spid="9">
                                            <p:txEl>
                                              <p:pRg st="0" end="0"/>
                                            </p:txEl>
                                          </p:spTgt>
                                        </p:tgtEl>
                                        <p:attrNameLst>
                                          <p:attrName>ppt_y</p:attrName>
                                        </p:attrNameLst>
                                      </p:cBhvr>
                                      <p:tavLst>
                                        <p:tav tm="0">
                                          <p:val>
                                            <p:strVal val="ppt_y"/>
                                          </p:val>
                                        </p:tav>
                                        <p:tav tm="100000">
                                          <p:val>
                                            <p:strVal val="1+ppt_h/2"/>
                                          </p:val>
                                        </p:tav>
                                      </p:tavLst>
                                    </p:anim>
                                    <p:set>
                                      <p:cBhvr>
                                        <p:cTn id="8" dur="1" fill="hold">
                                          <p:stCondLst>
                                            <p:cond delay="99"/>
                                          </p:stCondLst>
                                        </p:cTn>
                                        <p:tgtEl>
                                          <p:spTgt spid="9">
                                            <p:txEl>
                                              <p:pRg st="0" end="0"/>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100"/>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1" dur="100"/>
                                        <p:tgtEl>
                                          <p:spTgt spid="9">
                                            <p:txEl>
                                              <p:pRg st="1" end="1"/>
                                            </p:txEl>
                                          </p:spTgt>
                                        </p:tgtEl>
                                        <p:attrNameLst>
                                          <p:attrName>ppt_y</p:attrName>
                                        </p:attrNameLst>
                                      </p:cBhvr>
                                      <p:tavLst>
                                        <p:tav tm="0">
                                          <p:val>
                                            <p:strVal val="ppt_y"/>
                                          </p:val>
                                        </p:tav>
                                        <p:tav tm="100000">
                                          <p:val>
                                            <p:strVal val="1+ppt_h/2"/>
                                          </p:val>
                                        </p:tav>
                                      </p:tavLst>
                                    </p:anim>
                                    <p:set>
                                      <p:cBhvr>
                                        <p:cTn id="12" dur="1" fill="hold">
                                          <p:stCondLst>
                                            <p:cond delay="99"/>
                                          </p:stCondLst>
                                        </p:cTn>
                                        <p:tgtEl>
                                          <p:spTgt spid="9">
                                            <p:txEl>
                                              <p:pRg st="1" end="1"/>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100"/>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5" dur="100"/>
                                        <p:tgtEl>
                                          <p:spTgt spid="9">
                                            <p:txEl>
                                              <p:pRg st="2" end="2"/>
                                            </p:txEl>
                                          </p:spTgt>
                                        </p:tgtEl>
                                        <p:attrNameLst>
                                          <p:attrName>ppt_y</p:attrName>
                                        </p:attrNameLst>
                                      </p:cBhvr>
                                      <p:tavLst>
                                        <p:tav tm="0">
                                          <p:val>
                                            <p:strVal val="ppt_y"/>
                                          </p:val>
                                        </p:tav>
                                        <p:tav tm="100000">
                                          <p:val>
                                            <p:strVal val="1+ppt_h/2"/>
                                          </p:val>
                                        </p:tav>
                                      </p:tavLst>
                                    </p:anim>
                                    <p:set>
                                      <p:cBhvr>
                                        <p:cTn id="16" dur="1" fill="hold">
                                          <p:stCondLst>
                                            <p:cond delay="99"/>
                                          </p:stCondLst>
                                        </p:cTn>
                                        <p:tgtEl>
                                          <p:spTgt spid="9">
                                            <p:txEl>
                                              <p:pRg st="2" end="2"/>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100"/>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9" dur="100"/>
                                        <p:tgtEl>
                                          <p:spTgt spid="9">
                                            <p:txEl>
                                              <p:pRg st="3" end="3"/>
                                            </p:txEl>
                                          </p:spTgt>
                                        </p:tgtEl>
                                        <p:attrNameLst>
                                          <p:attrName>ppt_y</p:attrName>
                                        </p:attrNameLst>
                                      </p:cBhvr>
                                      <p:tavLst>
                                        <p:tav tm="0">
                                          <p:val>
                                            <p:strVal val="ppt_y"/>
                                          </p:val>
                                        </p:tav>
                                        <p:tav tm="100000">
                                          <p:val>
                                            <p:strVal val="1+ppt_h/2"/>
                                          </p:val>
                                        </p:tav>
                                      </p:tavLst>
                                    </p:anim>
                                    <p:set>
                                      <p:cBhvr>
                                        <p:cTn id="20" dur="1" fill="hold">
                                          <p:stCondLst>
                                            <p:cond delay="99"/>
                                          </p:stCondLst>
                                        </p:cTn>
                                        <p:tgtEl>
                                          <p:spTgt spid="9">
                                            <p:txEl>
                                              <p:pRg st="3" end="3"/>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100"/>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3" dur="100"/>
                                        <p:tgtEl>
                                          <p:spTgt spid="9">
                                            <p:txEl>
                                              <p:pRg st="4" end="4"/>
                                            </p:txEl>
                                          </p:spTgt>
                                        </p:tgtEl>
                                        <p:attrNameLst>
                                          <p:attrName>ppt_y</p:attrName>
                                        </p:attrNameLst>
                                      </p:cBhvr>
                                      <p:tavLst>
                                        <p:tav tm="0">
                                          <p:val>
                                            <p:strVal val="ppt_y"/>
                                          </p:val>
                                        </p:tav>
                                        <p:tav tm="100000">
                                          <p:val>
                                            <p:strVal val="1+ppt_h/2"/>
                                          </p:val>
                                        </p:tav>
                                      </p:tavLst>
                                    </p:anim>
                                    <p:set>
                                      <p:cBhvr>
                                        <p:cTn id="24" dur="1" fill="hold">
                                          <p:stCondLst>
                                            <p:cond delay="99"/>
                                          </p:stCondLst>
                                        </p:cTn>
                                        <p:tgtEl>
                                          <p:spTgt spid="9">
                                            <p:txEl>
                                              <p:pRg st="4" end="4"/>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100"/>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7" dur="100"/>
                                        <p:tgtEl>
                                          <p:spTgt spid="9">
                                            <p:txEl>
                                              <p:pRg st="5" end="5"/>
                                            </p:txEl>
                                          </p:spTgt>
                                        </p:tgtEl>
                                        <p:attrNameLst>
                                          <p:attrName>ppt_y</p:attrName>
                                        </p:attrNameLst>
                                      </p:cBhvr>
                                      <p:tavLst>
                                        <p:tav tm="0">
                                          <p:val>
                                            <p:strVal val="ppt_y"/>
                                          </p:val>
                                        </p:tav>
                                        <p:tav tm="100000">
                                          <p:val>
                                            <p:strVal val="1+ppt_h/2"/>
                                          </p:val>
                                        </p:tav>
                                      </p:tavLst>
                                    </p:anim>
                                    <p:set>
                                      <p:cBhvr>
                                        <p:cTn id="28" dur="1" fill="hold">
                                          <p:stCondLst>
                                            <p:cond delay="99"/>
                                          </p:stCondLst>
                                        </p:cTn>
                                        <p:tgtEl>
                                          <p:spTgt spid="9">
                                            <p:txEl>
                                              <p:pRg st="5" end="5"/>
                                            </p:txEl>
                                          </p:spTgt>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100"/>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1" dur="100"/>
                                        <p:tgtEl>
                                          <p:spTgt spid="9">
                                            <p:txEl>
                                              <p:pRg st="6" end="6"/>
                                            </p:txEl>
                                          </p:spTgt>
                                        </p:tgtEl>
                                        <p:attrNameLst>
                                          <p:attrName>ppt_y</p:attrName>
                                        </p:attrNameLst>
                                      </p:cBhvr>
                                      <p:tavLst>
                                        <p:tav tm="0">
                                          <p:val>
                                            <p:strVal val="ppt_y"/>
                                          </p:val>
                                        </p:tav>
                                        <p:tav tm="100000">
                                          <p:val>
                                            <p:strVal val="1+ppt_h/2"/>
                                          </p:val>
                                        </p:tav>
                                      </p:tavLst>
                                    </p:anim>
                                    <p:set>
                                      <p:cBhvr>
                                        <p:cTn id="32" dur="1" fill="hold">
                                          <p:stCondLst>
                                            <p:cond delay="99"/>
                                          </p:stCondLst>
                                        </p:cTn>
                                        <p:tgtEl>
                                          <p:spTgt spid="9">
                                            <p:txEl>
                                              <p:pRg st="6" end="6"/>
                                            </p:txEl>
                                          </p:spTgt>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100"/>
                                        <p:tgtEl>
                                          <p:spTgt spid="9">
                                            <p:bg/>
                                          </p:spTgt>
                                        </p:tgtEl>
                                        <p:attrNameLst>
                                          <p:attrName>ppt_x</p:attrName>
                                        </p:attrNameLst>
                                      </p:cBhvr>
                                      <p:tavLst>
                                        <p:tav tm="0">
                                          <p:val>
                                            <p:strVal val="ppt_x"/>
                                          </p:val>
                                        </p:tav>
                                        <p:tav tm="100000">
                                          <p:val>
                                            <p:strVal val="ppt_x"/>
                                          </p:val>
                                        </p:tav>
                                      </p:tavLst>
                                    </p:anim>
                                    <p:anim calcmode="lin" valueType="num">
                                      <p:cBhvr additive="base">
                                        <p:cTn id="35" dur="100"/>
                                        <p:tgtEl>
                                          <p:spTgt spid="9">
                                            <p:bg/>
                                          </p:spTgt>
                                        </p:tgtEl>
                                        <p:attrNameLst>
                                          <p:attrName>ppt_y</p:attrName>
                                        </p:attrNameLst>
                                      </p:cBhvr>
                                      <p:tavLst>
                                        <p:tav tm="0">
                                          <p:val>
                                            <p:strVal val="ppt_y"/>
                                          </p:val>
                                        </p:tav>
                                        <p:tav tm="100000">
                                          <p:val>
                                            <p:strVal val="1+ppt_h/2"/>
                                          </p:val>
                                        </p:tav>
                                      </p:tavLst>
                                    </p:anim>
                                    <p:set>
                                      <p:cBhvr>
                                        <p:cTn id="36" dur="1" fill="hold">
                                          <p:stCondLst>
                                            <p:cond delay="99"/>
                                          </p:stCondLst>
                                        </p:cTn>
                                        <p:tgtEl>
                                          <p:spTgt spid="9">
                                            <p:bg/>
                                          </p:spTgt>
                                        </p:tgtEl>
                                        <p:attrNameLst>
                                          <p:attrName>style.visibility</p:attrName>
                                        </p:attrNameLst>
                                      </p:cBhvr>
                                      <p:to>
                                        <p:strVal val="hidden"/>
                                      </p:to>
                                    </p:set>
                                  </p:childTnLst>
                                </p:cTn>
                              </p:par>
                              <p:par>
                                <p:cTn id="37" presetID="4" presetClass="entr" presetSubtype="16" fill="hold" grpId="0" nodeType="with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box(in)">
                                      <p:cBhvr>
                                        <p:cTn id="39" dur="500"/>
                                        <p:tgtEl>
                                          <p:spTgt spid="12">
                                            <p:txEl>
                                              <p:pRg st="0" end="0"/>
                                            </p:txEl>
                                          </p:spTgt>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2">
                                            <p:txEl>
                                              <p:pRg st="1" end="1"/>
                                            </p:txEl>
                                          </p:spTgt>
                                        </p:tgtEl>
                                        <p:attrNameLst>
                                          <p:attrName>style.visibility</p:attrName>
                                        </p:attrNameLst>
                                      </p:cBhvr>
                                      <p:to>
                                        <p:strVal val="visible"/>
                                      </p:to>
                                    </p:set>
                                    <p:animEffect transition="in" filter="box(in)">
                                      <p:cBhvr>
                                        <p:cTn id="42" dur="500"/>
                                        <p:tgtEl>
                                          <p:spTgt spid="12">
                                            <p:txEl>
                                              <p:pRg st="1" end="1"/>
                                            </p:tx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animEffect transition="in" filter="box(in)">
                                      <p:cBhvr>
                                        <p:cTn id="45" dur="500"/>
                                        <p:tgtEl>
                                          <p:spTgt spid="12">
                                            <p:txEl>
                                              <p:pRg st="2" end="2"/>
                                            </p:txEl>
                                          </p:spTgt>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12">
                                            <p:txEl>
                                              <p:pRg st="3" end="3"/>
                                            </p:txEl>
                                          </p:spTgt>
                                        </p:tgtEl>
                                        <p:attrNameLst>
                                          <p:attrName>style.visibility</p:attrName>
                                        </p:attrNameLst>
                                      </p:cBhvr>
                                      <p:to>
                                        <p:strVal val="visible"/>
                                      </p:to>
                                    </p:set>
                                    <p:animEffect transition="in" filter="box(in)">
                                      <p:cBhvr>
                                        <p:cTn id="48" dur="500"/>
                                        <p:tgtEl>
                                          <p:spTgt spid="12">
                                            <p:txEl>
                                              <p:pRg st="3" end="3"/>
                                            </p:txEl>
                                          </p:spTgt>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12">
                                            <p:txEl>
                                              <p:pRg st="4" end="4"/>
                                            </p:txEl>
                                          </p:spTgt>
                                        </p:tgtEl>
                                        <p:attrNameLst>
                                          <p:attrName>style.visibility</p:attrName>
                                        </p:attrNameLst>
                                      </p:cBhvr>
                                      <p:to>
                                        <p:strVal val="visible"/>
                                      </p:to>
                                    </p:set>
                                    <p:animEffect transition="in" filter="box(in)">
                                      <p:cBhvr>
                                        <p:cTn id="51" dur="500"/>
                                        <p:tgtEl>
                                          <p:spTgt spid="12">
                                            <p:txEl>
                                              <p:pRg st="4" end="4"/>
                                            </p:txEl>
                                          </p:spTgt>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12">
                                            <p:txEl>
                                              <p:pRg st="5" end="5"/>
                                            </p:txEl>
                                          </p:spTgt>
                                        </p:tgtEl>
                                        <p:attrNameLst>
                                          <p:attrName>style.visibility</p:attrName>
                                        </p:attrNameLst>
                                      </p:cBhvr>
                                      <p:to>
                                        <p:strVal val="visible"/>
                                      </p:to>
                                    </p:set>
                                    <p:animEffect transition="in" filter="box(in)">
                                      <p:cBhvr>
                                        <p:cTn id="54" dur="500"/>
                                        <p:tgtEl>
                                          <p:spTgt spid="12">
                                            <p:txEl>
                                              <p:pRg st="5" end="5"/>
                                            </p:txEl>
                                          </p:spTgt>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2">
                                            <p:txEl>
                                              <p:pRg st="7" end="7"/>
                                            </p:txEl>
                                          </p:spTgt>
                                        </p:tgtEl>
                                        <p:attrNameLst>
                                          <p:attrName>style.visibility</p:attrName>
                                        </p:attrNameLst>
                                      </p:cBhvr>
                                      <p:to>
                                        <p:strVal val="visible"/>
                                      </p:to>
                                    </p:set>
                                    <p:animEffect transition="in" filter="box(in)">
                                      <p:cBhvr>
                                        <p:cTn id="57" dur="500"/>
                                        <p:tgtEl>
                                          <p:spTgt spid="12">
                                            <p:txEl>
                                              <p:pRg st="7" end="7"/>
                                            </p:txEl>
                                          </p:spTgt>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12">
                                            <p:txEl>
                                              <p:pRg st="9" end="9"/>
                                            </p:txEl>
                                          </p:spTgt>
                                        </p:tgtEl>
                                        <p:attrNameLst>
                                          <p:attrName>style.visibility</p:attrName>
                                        </p:attrNameLst>
                                      </p:cBhvr>
                                      <p:to>
                                        <p:strVal val="visible"/>
                                      </p:to>
                                    </p:set>
                                    <p:animEffect transition="in" filter="box(in)">
                                      <p:cBhvr>
                                        <p:cTn id="60" dur="500"/>
                                        <p:tgtEl>
                                          <p:spTgt spid="12">
                                            <p:txEl>
                                              <p:pRg st="9" end="9"/>
                                            </p:txEl>
                                          </p:spTgt>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12">
                                            <p:txEl>
                                              <p:pRg st="10" end="10"/>
                                            </p:txEl>
                                          </p:spTgt>
                                        </p:tgtEl>
                                        <p:attrNameLst>
                                          <p:attrName>style.visibility</p:attrName>
                                        </p:attrNameLst>
                                      </p:cBhvr>
                                      <p:to>
                                        <p:strVal val="visible"/>
                                      </p:to>
                                    </p:set>
                                    <p:animEffect transition="in" filter="box(in)">
                                      <p:cBhvr>
                                        <p:cTn id="63" dur="500"/>
                                        <p:tgtEl>
                                          <p:spTgt spid="12">
                                            <p:txEl>
                                              <p:pRg st="10" end="10"/>
                                            </p:txEl>
                                          </p:spTgt>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12">
                                            <p:txEl>
                                              <p:pRg st="11" end="11"/>
                                            </p:txEl>
                                          </p:spTgt>
                                        </p:tgtEl>
                                        <p:attrNameLst>
                                          <p:attrName>style.visibility</p:attrName>
                                        </p:attrNameLst>
                                      </p:cBhvr>
                                      <p:to>
                                        <p:strVal val="visible"/>
                                      </p:to>
                                    </p:set>
                                    <p:animEffect transition="in" filter="box(in)">
                                      <p:cBhvr>
                                        <p:cTn id="66" dur="500"/>
                                        <p:tgtEl>
                                          <p:spTgt spid="12">
                                            <p:txEl>
                                              <p:pRg st="11" end="11"/>
                                            </p:txEl>
                                          </p:spTgt>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12">
                                            <p:txEl>
                                              <p:pRg st="12" end="12"/>
                                            </p:txEl>
                                          </p:spTgt>
                                        </p:tgtEl>
                                        <p:attrNameLst>
                                          <p:attrName>style.visibility</p:attrName>
                                        </p:attrNameLst>
                                      </p:cBhvr>
                                      <p:to>
                                        <p:strVal val="visible"/>
                                      </p:to>
                                    </p:set>
                                    <p:animEffect transition="in" filter="box(in)">
                                      <p:cBhvr>
                                        <p:cTn id="69" dur="500"/>
                                        <p:tgtEl>
                                          <p:spTgt spid="12">
                                            <p:txEl>
                                              <p:pRg st="12" end="12"/>
                                            </p:txEl>
                                          </p:spTgt>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12">
                                            <p:txEl>
                                              <p:pRg st="13" end="13"/>
                                            </p:txEl>
                                          </p:spTgt>
                                        </p:tgtEl>
                                        <p:attrNameLst>
                                          <p:attrName>style.visibility</p:attrName>
                                        </p:attrNameLst>
                                      </p:cBhvr>
                                      <p:to>
                                        <p:strVal val="visible"/>
                                      </p:to>
                                    </p:set>
                                    <p:animEffect transition="in" filter="box(in)">
                                      <p:cBhvr>
                                        <p:cTn id="72" dur="500"/>
                                        <p:tgtEl>
                                          <p:spTgt spid="12">
                                            <p:txEl>
                                              <p:pRg st="13" end="13"/>
                                            </p:txEl>
                                          </p:spTgt>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12">
                                            <p:txEl>
                                              <p:pRg st="14" end="14"/>
                                            </p:txEl>
                                          </p:spTgt>
                                        </p:tgtEl>
                                        <p:attrNameLst>
                                          <p:attrName>style.visibility</p:attrName>
                                        </p:attrNameLst>
                                      </p:cBhvr>
                                      <p:to>
                                        <p:strVal val="visible"/>
                                      </p:to>
                                    </p:set>
                                    <p:animEffect transition="in" filter="box(in)">
                                      <p:cBhvr>
                                        <p:cTn id="75" dur="500"/>
                                        <p:tgtEl>
                                          <p:spTgt spid="12">
                                            <p:txEl>
                                              <p:pRg st="14" end="14"/>
                                            </p:txEl>
                                          </p:spTgt>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12">
                                            <p:txEl>
                                              <p:pRg st="16" end="16"/>
                                            </p:txEl>
                                          </p:spTgt>
                                        </p:tgtEl>
                                        <p:attrNameLst>
                                          <p:attrName>style.visibility</p:attrName>
                                        </p:attrNameLst>
                                      </p:cBhvr>
                                      <p:to>
                                        <p:strVal val="visible"/>
                                      </p:to>
                                    </p:set>
                                    <p:animEffect transition="in" filter="box(in)">
                                      <p:cBhvr>
                                        <p:cTn id="78" dur="500"/>
                                        <p:tgtEl>
                                          <p:spTgt spid="12">
                                            <p:txEl>
                                              <p:pRg st="16" end="16"/>
                                            </p:txEl>
                                          </p:spTgt>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12">
                                            <p:bg/>
                                          </p:spTgt>
                                        </p:tgtEl>
                                        <p:attrNameLst>
                                          <p:attrName>style.visibility</p:attrName>
                                        </p:attrNameLst>
                                      </p:cBhvr>
                                      <p:to>
                                        <p:strVal val="visible"/>
                                      </p:to>
                                    </p:set>
                                    <p:animEffect transition="in" filter="box(in)">
                                      <p:cBhvr>
                                        <p:cTn id="81" dur="500"/>
                                        <p:tgtEl>
                                          <p:spTgt spid="12">
                                            <p:bg/>
                                          </p:spTgt>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13">
                                            <p:txEl>
                                              <p:pRg st="0" end="0"/>
                                            </p:txEl>
                                          </p:spTgt>
                                        </p:tgtEl>
                                        <p:attrNameLst>
                                          <p:attrName>style.visibility</p:attrName>
                                        </p:attrNameLst>
                                      </p:cBhvr>
                                      <p:to>
                                        <p:strVal val="visible"/>
                                      </p:to>
                                    </p:set>
                                    <p:animEffect transition="in" filter="box(in)">
                                      <p:cBhvr>
                                        <p:cTn id="86" dur="500"/>
                                        <p:tgtEl>
                                          <p:spTgt spid="13">
                                            <p:txEl>
                                              <p:pRg st="0" end="0"/>
                                            </p:txEl>
                                          </p:spTgt>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13">
                                            <p:txEl>
                                              <p:pRg st="1" end="1"/>
                                            </p:txEl>
                                          </p:spTgt>
                                        </p:tgtEl>
                                        <p:attrNameLst>
                                          <p:attrName>style.visibility</p:attrName>
                                        </p:attrNameLst>
                                      </p:cBhvr>
                                      <p:to>
                                        <p:strVal val="visible"/>
                                      </p:to>
                                    </p:set>
                                    <p:animEffect transition="in" filter="box(in)">
                                      <p:cBhvr>
                                        <p:cTn id="89" dur="500"/>
                                        <p:tgtEl>
                                          <p:spTgt spid="13">
                                            <p:txEl>
                                              <p:pRg st="1" end="1"/>
                                            </p:txEl>
                                          </p:spTgt>
                                        </p:tgtEl>
                                      </p:cBhvr>
                                    </p:animEffect>
                                  </p:childTnLst>
                                </p:cTn>
                              </p:par>
                              <p:par>
                                <p:cTn id="90" presetID="4" presetClass="entr" presetSubtype="16" fill="hold" grpId="0" nodeType="withEffect">
                                  <p:stCondLst>
                                    <p:cond delay="0"/>
                                  </p:stCondLst>
                                  <p:childTnLst>
                                    <p:set>
                                      <p:cBhvr>
                                        <p:cTn id="91" dur="1" fill="hold">
                                          <p:stCondLst>
                                            <p:cond delay="0"/>
                                          </p:stCondLst>
                                        </p:cTn>
                                        <p:tgtEl>
                                          <p:spTgt spid="13">
                                            <p:txEl>
                                              <p:pRg st="2" end="2"/>
                                            </p:txEl>
                                          </p:spTgt>
                                        </p:tgtEl>
                                        <p:attrNameLst>
                                          <p:attrName>style.visibility</p:attrName>
                                        </p:attrNameLst>
                                      </p:cBhvr>
                                      <p:to>
                                        <p:strVal val="visible"/>
                                      </p:to>
                                    </p:set>
                                    <p:animEffect transition="in" filter="box(in)">
                                      <p:cBhvr>
                                        <p:cTn id="92" dur="500"/>
                                        <p:tgtEl>
                                          <p:spTgt spid="13">
                                            <p:txEl>
                                              <p:pRg st="2" end="2"/>
                                            </p:txEl>
                                          </p:spTgt>
                                        </p:tgtEl>
                                      </p:cBhvr>
                                    </p:animEffect>
                                  </p:childTnLst>
                                </p:cTn>
                              </p:par>
                              <p:par>
                                <p:cTn id="93" presetID="4" presetClass="entr" presetSubtype="16" fill="hold" grpId="0" nodeType="withEffect">
                                  <p:stCondLst>
                                    <p:cond delay="0"/>
                                  </p:stCondLst>
                                  <p:childTnLst>
                                    <p:set>
                                      <p:cBhvr>
                                        <p:cTn id="94" dur="1" fill="hold">
                                          <p:stCondLst>
                                            <p:cond delay="0"/>
                                          </p:stCondLst>
                                        </p:cTn>
                                        <p:tgtEl>
                                          <p:spTgt spid="13">
                                            <p:txEl>
                                              <p:pRg st="3" end="3"/>
                                            </p:txEl>
                                          </p:spTgt>
                                        </p:tgtEl>
                                        <p:attrNameLst>
                                          <p:attrName>style.visibility</p:attrName>
                                        </p:attrNameLst>
                                      </p:cBhvr>
                                      <p:to>
                                        <p:strVal val="visible"/>
                                      </p:to>
                                    </p:set>
                                    <p:animEffect transition="in" filter="box(in)">
                                      <p:cBhvr>
                                        <p:cTn id="95" dur="500"/>
                                        <p:tgtEl>
                                          <p:spTgt spid="13">
                                            <p:txEl>
                                              <p:pRg st="3" end="3"/>
                                            </p:txEl>
                                          </p:spTgt>
                                        </p:tgtEl>
                                      </p:cBhvr>
                                    </p:animEffect>
                                  </p:childTnLst>
                                </p:cTn>
                              </p:par>
                              <p:par>
                                <p:cTn id="96" presetID="4" presetClass="entr" presetSubtype="16" fill="hold" grpId="0" nodeType="withEffect">
                                  <p:stCondLst>
                                    <p:cond delay="0"/>
                                  </p:stCondLst>
                                  <p:childTnLst>
                                    <p:set>
                                      <p:cBhvr>
                                        <p:cTn id="97" dur="1" fill="hold">
                                          <p:stCondLst>
                                            <p:cond delay="0"/>
                                          </p:stCondLst>
                                        </p:cTn>
                                        <p:tgtEl>
                                          <p:spTgt spid="13">
                                            <p:txEl>
                                              <p:pRg st="4" end="4"/>
                                            </p:txEl>
                                          </p:spTgt>
                                        </p:tgtEl>
                                        <p:attrNameLst>
                                          <p:attrName>style.visibility</p:attrName>
                                        </p:attrNameLst>
                                      </p:cBhvr>
                                      <p:to>
                                        <p:strVal val="visible"/>
                                      </p:to>
                                    </p:set>
                                    <p:animEffect transition="in" filter="box(in)">
                                      <p:cBhvr>
                                        <p:cTn id="98" dur="500"/>
                                        <p:tgtEl>
                                          <p:spTgt spid="13">
                                            <p:txEl>
                                              <p:pRg st="4" end="4"/>
                                            </p:txEl>
                                          </p:spTgt>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13">
                                            <p:txEl>
                                              <p:pRg st="5" end="5"/>
                                            </p:txEl>
                                          </p:spTgt>
                                        </p:tgtEl>
                                        <p:attrNameLst>
                                          <p:attrName>style.visibility</p:attrName>
                                        </p:attrNameLst>
                                      </p:cBhvr>
                                      <p:to>
                                        <p:strVal val="visible"/>
                                      </p:to>
                                    </p:set>
                                    <p:animEffect transition="in" filter="box(in)">
                                      <p:cBhvr>
                                        <p:cTn id="101" dur="500"/>
                                        <p:tgtEl>
                                          <p:spTgt spid="13">
                                            <p:txEl>
                                              <p:pRg st="5" end="5"/>
                                            </p:txEl>
                                          </p:spTgt>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13">
                                            <p:txEl>
                                              <p:pRg st="6" end="6"/>
                                            </p:txEl>
                                          </p:spTgt>
                                        </p:tgtEl>
                                        <p:attrNameLst>
                                          <p:attrName>style.visibility</p:attrName>
                                        </p:attrNameLst>
                                      </p:cBhvr>
                                      <p:to>
                                        <p:strVal val="visible"/>
                                      </p:to>
                                    </p:set>
                                    <p:animEffect transition="in" filter="box(in)">
                                      <p:cBhvr>
                                        <p:cTn id="104" dur="500"/>
                                        <p:tgtEl>
                                          <p:spTgt spid="13">
                                            <p:txEl>
                                              <p:pRg st="6" end="6"/>
                                            </p:txEl>
                                          </p:spTgt>
                                        </p:tgtEl>
                                      </p:cBhvr>
                                    </p:animEffect>
                                  </p:childTnLst>
                                </p:cTn>
                              </p:par>
                              <p:par>
                                <p:cTn id="105" presetID="4" presetClass="entr" presetSubtype="16" fill="hold" grpId="0" nodeType="withEffect">
                                  <p:stCondLst>
                                    <p:cond delay="0"/>
                                  </p:stCondLst>
                                  <p:childTnLst>
                                    <p:set>
                                      <p:cBhvr>
                                        <p:cTn id="106" dur="1" fill="hold">
                                          <p:stCondLst>
                                            <p:cond delay="0"/>
                                          </p:stCondLst>
                                        </p:cTn>
                                        <p:tgtEl>
                                          <p:spTgt spid="13">
                                            <p:txEl>
                                              <p:pRg st="7" end="7"/>
                                            </p:txEl>
                                          </p:spTgt>
                                        </p:tgtEl>
                                        <p:attrNameLst>
                                          <p:attrName>style.visibility</p:attrName>
                                        </p:attrNameLst>
                                      </p:cBhvr>
                                      <p:to>
                                        <p:strVal val="visible"/>
                                      </p:to>
                                    </p:set>
                                    <p:animEffect transition="in" filter="box(in)">
                                      <p:cBhvr>
                                        <p:cTn id="107" dur="500"/>
                                        <p:tgtEl>
                                          <p:spTgt spid="13">
                                            <p:txEl>
                                              <p:pRg st="7" end="7"/>
                                            </p:txEl>
                                          </p:spTgt>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13">
                                            <p:txEl>
                                              <p:pRg st="8" end="8"/>
                                            </p:txEl>
                                          </p:spTgt>
                                        </p:tgtEl>
                                        <p:attrNameLst>
                                          <p:attrName>style.visibility</p:attrName>
                                        </p:attrNameLst>
                                      </p:cBhvr>
                                      <p:to>
                                        <p:strVal val="visible"/>
                                      </p:to>
                                    </p:set>
                                    <p:animEffect transition="in" filter="box(in)">
                                      <p:cBhvr>
                                        <p:cTn id="110" dur="500"/>
                                        <p:tgtEl>
                                          <p:spTgt spid="13">
                                            <p:txEl>
                                              <p:pRg st="8" end="8"/>
                                            </p:txEl>
                                          </p:spTgt>
                                        </p:tgtEl>
                                      </p:cBhvr>
                                    </p:animEffect>
                                  </p:childTnLst>
                                </p:cTn>
                              </p:par>
                              <p:par>
                                <p:cTn id="111" presetID="4" presetClass="entr" presetSubtype="16" fill="hold" grpId="0" nodeType="withEffect">
                                  <p:stCondLst>
                                    <p:cond delay="0"/>
                                  </p:stCondLst>
                                  <p:childTnLst>
                                    <p:set>
                                      <p:cBhvr>
                                        <p:cTn id="112" dur="1" fill="hold">
                                          <p:stCondLst>
                                            <p:cond delay="0"/>
                                          </p:stCondLst>
                                        </p:cTn>
                                        <p:tgtEl>
                                          <p:spTgt spid="13">
                                            <p:txEl>
                                              <p:pRg st="9" end="9"/>
                                            </p:txEl>
                                          </p:spTgt>
                                        </p:tgtEl>
                                        <p:attrNameLst>
                                          <p:attrName>style.visibility</p:attrName>
                                        </p:attrNameLst>
                                      </p:cBhvr>
                                      <p:to>
                                        <p:strVal val="visible"/>
                                      </p:to>
                                    </p:set>
                                    <p:animEffect transition="in" filter="box(in)">
                                      <p:cBhvr>
                                        <p:cTn id="113" dur="500"/>
                                        <p:tgtEl>
                                          <p:spTgt spid="13">
                                            <p:txEl>
                                              <p:pRg st="9" end="9"/>
                                            </p:txEl>
                                          </p:spTgt>
                                        </p:tgtEl>
                                      </p:cBhvr>
                                    </p:animEffect>
                                  </p:childTnLst>
                                </p:cTn>
                              </p:par>
                              <p:par>
                                <p:cTn id="114" presetID="4" presetClass="entr" presetSubtype="16" fill="hold" grpId="0" nodeType="withEffect">
                                  <p:stCondLst>
                                    <p:cond delay="0"/>
                                  </p:stCondLst>
                                  <p:childTnLst>
                                    <p:set>
                                      <p:cBhvr>
                                        <p:cTn id="115" dur="1" fill="hold">
                                          <p:stCondLst>
                                            <p:cond delay="0"/>
                                          </p:stCondLst>
                                        </p:cTn>
                                        <p:tgtEl>
                                          <p:spTgt spid="13">
                                            <p:txEl>
                                              <p:pRg st="10" end="10"/>
                                            </p:txEl>
                                          </p:spTgt>
                                        </p:tgtEl>
                                        <p:attrNameLst>
                                          <p:attrName>style.visibility</p:attrName>
                                        </p:attrNameLst>
                                      </p:cBhvr>
                                      <p:to>
                                        <p:strVal val="visible"/>
                                      </p:to>
                                    </p:set>
                                    <p:animEffect transition="in" filter="box(in)">
                                      <p:cBhvr>
                                        <p:cTn id="116" dur="500"/>
                                        <p:tgtEl>
                                          <p:spTgt spid="13">
                                            <p:txEl>
                                              <p:pRg st="10" end="10"/>
                                            </p:txEl>
                                          </p:spTgt>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13">
                                            <p:txEl>
                                              <p:pRg st="11" end="11"/>
                                            </p:txEl>
                                          </p:spTgt>
                                        </p:tgtEl>
                                        <p:attrNameLst>
                                          <p:attrName>style.visibility</p:attrName>
                                        </p:attrNameLst>
                                      </p:cBhvr>
                                      <p:to>
                                        <p:strVal val="visible"/>
                                      </p:to>
                                    </p:set>
                                    <p:animEffect transition="in" filter="box(in)">
                                      <p:cBhvr>
                                        <p:cTn id="119" dur="500"/>
                                        <p:tgtEl>
                                          <p:spTgt spid="13">
                                            <p:txEl>
                                              <p:pRg st="11" end="11"/>
                                            </p:txEl>
                                          </p:spTgt>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13">
                                            <p:txEl>
                                              <p:pRg st="12" end="12"/>
                                            </p:txEl>
                                          </p:spTgt>
                                        </p:tgtEl>
                                        <p:attrNameLst>
                                          <p:attrName>style.visibility</p:attrName>
                                        </p:attrNameLst>
                                      </p:cBhvr>
                                      <p:to>
                                        <p:strVal val="visible"/>
                                      </p:to>
                                    </p:set>
                                    <p:animEffect transition="in" filter="box(in)">
                                      <p:cBhvr>
                                        <p:cTn id="122" dur="500"/>
                                        <p:tgtEl>
                                          <p:spTgt spid="13">
                                            <p:txEl>
                                              <p:pRg st="12" end="12"/>
                                            </p:txEl>
                                          </p:spTgt>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13">
                                            <p:txEl>
                                              <p:pRg st="13" end="13"/>
                                            </p:txEl>
                                          </p:spTgt>
                                        </p:tgtEl>
                                        <p:attrNameLst>
                                          <p:attrName>style.visibility</p:attrName>
                                        </p:attrNameLst>
                                      </p:cBhvr>
                                      <p:to>
                                        <p:strVal val="visible"/>
                                      </p:to>
                                    </p:set>
                                    <p:animEffect transition="in" filter="box(in)">
                                      <p:cBhvr>
                                        <p:cTn id="125" dur="500"/>
                                        <p:tgtEl>
                                          <p:spTgt spid="13">
                                            <p:txEl>
                                              <p:pRg st="13" end="13"/>
                                            </p:txEl>
                                          </p:spTgt>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13">
                                            <p:txEl>
                                              <p:pRg st="14" end="14"/>
                                            </p:txEl>
                                          </p:spTgt>
                                        </p:tgtEl>
                                        <p:attrNameLst>
                                          <p:attrName>style.visibility</p:attrName>
                                        </p:attrNameLst>
                                      </p:cBhvr>
                                      <p:to>
                                        <p:strVal val="visible"/>
                                      </p:to>
                                    </p:set>
                                    <p:animEffect transition="in" filter="box(in)">
                                      <p:cBhvr>
                                        <p:cTn id="128" dur="500"/>
                                        <p:tgtEl>
                                          <p:spTgt spid="13">
                                            <p:txEl>
                                              <p:pRg st="14" end="14"/>
                                            </p:txEl>
                                          </p:spTgt>
                                        </p:tgtEl>
                                      </p:cBhvr>
                                    </p:animEffect>
                                  </p:childTnLst>
                                </p:cTn>
                              </p:par>
                              <p:par>
                                <p:cTn id="129" presetID="4" presetClass="entr" presetSubtype="16" fill="hold" grpId="0" nodeType="withEffect">
                                  <p:stCondLst>
                                    <p:cond delay="0"/>
                                  </p:stCondLst>
                                  <p:childTnLst>
                                    <p:set>
                                      <p:cBhvr>
                                        <p:cTn id="130" dur="1" fill="hold">
                                          <p:stCondLst>
                                            <p:cond delay="0"/>
                                          </p:stCondLst>
                                        </p:cTn>
                                        <p:tgtEl>
                                          <p:spTgt spid="13">
                                            <p:txEl>
                                              <p:pRg st="15" end="15"/>
                                            </p:txEl>
                                          </p:spTgt>
                                        </p:tgtEl>
                                        <p:attrNameLst>
                                          <p:attrName>style.visibility</p:attrName>
                                        </p:attrNameLst>
                                      </p:cBhvr>
                                      <p:to>
                                        <p:strVal val="visible"/>
                                      </p:to>
                                    </p:set>
                                    <p:animEffect transition="in" filter="box(in)">
                                      <p:cBhvr>
                                        <p:cTn id="131" dur="500"/>
                                        <p:tgtEl>
                                          <p:spTgt spid="13">
                                            <p:txEl>
                                              <p:pRg st="15" end="15"/>
                                            </p:txEl>
                                          </p:spTgt>
                                        </p:tgtEl>
                                      </p:cBhvr>
                                    </p:animEffect>
                                  </p:childTnLst>
                                </p:cTn>
                              </p:par>
                              <p:par>
                                <p:cTn id="132" presetID="4" presetClass="entr" presetSubtype="16" fill="hold" grpId="0" nodeType="withEffect">
                                  <p:stCondLst>
                                    <p:cond delay="0"/>
                                  </p:stCondLst>
                                  <p:childTnLst>
                                    <p:set>
                                      <p:cBhvr>
                                        <p:cTn id="133" dur="1" fill="hold">
                                          <p:stCondLst>
                                            <p:cond delay="0"/>
                                          </p:stCondLst>
                                        </p:cTn>
                                        <p:tgtEl>
                                          <p:spTgt spid="13">
                                            <p:txEl>
                                              <p:pRg st="16" end="16"/>
                                            </p:txEl>
                                          </p:spTgt>
                                        </p:tgtEl>
                                        <p:attrNameLst>
                                          <p:attrName>style.visibility</p:attrName>
                                        </p:attrNameLst>
                                      </p:cBhvr>
                                      <p:to>
                                        <p:strVal val="visible"/>
                                      </p:to>
                                    </p:set>
                                    <p:animEffect transition="in" filter="box(in)">
                                      <p:cBhvr>
                                        <p:cTn id="134" dur="500"/>
                                        <p:tgtEl>
                                          <p:spTgt spid="13">
                                            <p:txEl>
                                              <p:pRg st="16" end="16"/>
                                            </p:txEl>
                                          </p:spTgt>
                                        </p:tgtEl>
                                      </p:cBhvr>
                                    </p:animEffect>
                                  </p:childTnLst>
                                </p:cTn>
                              </p:par>
                              <p:par>
                                <p:cTn id="135" presetID="4" presetClass="entr" presetSubtype="16" fill="hold" grpId="0" nodeType="withEffect">
                                  <p:stCondLst>
                                    <p:cond delay="0"/>
                                  </p:stCondLst>
                                  <p:childTnLst>
                                    <p:set>
                                      <p:cBhvr>
                                        <p:cTn id="136" dur="1" fill="hold">
                                          <p:stCondLst>
                                            <p:cond delay="0"/>
                                          </p:stCondLst>
                                        </p:cTn>
                                        <p:tgtEl>
                                          <p:spTgt spid="13">
                                            <p:txEl>
                                              <p:pRg st="17" end="17"/>
                                            </p:txEl>
                                          </p:spTgt>
                                        </p:tgtEl>
                                        <p:attrNameLst>
                                          <p:attrName>style.visibility</p:attrName>
                                        </p:attrNameLst>
                                      </p:cBhvr>
                                      <p:to>
                                        <p:strVal val="visible"/>
                                      </p:to>
                                    </p:set>
                                    <p:animEffect transition="in" filter="box(in)">
                                      <p:cBhvr>
                                        <p:cTn id="137" dur="500"/>
                                        <p:tgtEl>
                                          <p:spTgt spid="13">
                                            <p:txEl>
                                              <p:pRg st="17" end="17"/>
                                            </p:txEl>
                                          </p:spTgt>
                                        </p:tgtEl>
                                      </p:cBhvr>
                                    </p:animEffect>
                                  </p:childTnLst>
                                </p:cTn>
                              </p:par>
                              <p:par>
                                <p:cTn id="138" presetID="4" presetClass="entr" presetSubtype="16" fill="hold" grpId="0" nodeType="withEffect">
                                  <p:stCondLst>
                                    <p:cond delay="0"/>
                                  </p:stCondLst>
                                  <p:childTnLst>
                                    <p:set>
                                      <p:cBhvr>
                                        <p:cTn id="139" dur="1" fill="hold">
                                          <p:stCondLst>
                                            <p:cond delay="0"/>
                                          </p:stCondLst>
                                        </p:cTn>
                                        <p:tgtEl>
                                          <p:spTgt spid="13">
                                            <p:txEl>
                                              <p:pRg st="18" end="18"/>
                                            </p:txEl>
                                          </p:spTgt>
                                        </p:tgtEl>
                                        <p:attrNameLst>
                                          <p:attrName>style.visibility</p:attrName>
                                        </p:attrNameLst>
                                      </p:cBhvr>
                                      <p:to>
                                        <p:strVal val="visible"/>
                                      </p:to>
                                    </p:set>
                                    <p:animEffect transition="in" filter="box(in)">
                                      <p:cBhvr>
                                        <p:cTn id="140" dur="500"/>
                                        <p:tgtEl>
                                          <p:spTgt spid="13">
                                            <p:txEl>
                                              <p:pRg st="18" end="18"/>
                                            </p:txEl>
                                          </p:spTgt>
                                        </p:tgtEl>
                                      </p:cBhvr>
                                    </p:animEffect>
                                  </p:childTnLst>
                                </p:cTn>
                              </p:par>
                              <p:par>
                                <p:cTn id="141" presetID="4" presetClass="entr" presetSubtype="16" fill="hold" grpId="0" nodeType="withEffect">
                                  <p:stCondLst>
                                    <p:cond delay="0"/>
                                  </p:stCondLst>
                                  <p:childTnLst>
                                    <p:set>
                                      <p:cBhvr>
                                        <p:cTn id="142" dur="1" fill="hold">
                                          <p:stCondLst>
                                            <p:cond delay="0"/>
                                          </p:stCondLst>
                                        </p:cTn>
                                        <p:tgtEl>
                                          <p:spTgt spid="13">
                                            <p:txEl>
                                              <p:pRg st="19" end="19"/>
                                            </p:txEl>
                                          </p:spTgt>
                                        </p:tgtEl>
                                        <p:attrNameLst>
                                          <p:attrName>style.visibility</p:attrName>
                                        </p:attrNameLst>
                                      </p:cBhvr>
                                      <p:to>
                                        <p:strVal val="visible"/>
                                      </p:to>
                                    </p:set>
                                    <p:animEffect transition="in" filter="box(in)">
                                      <p:cBhvr>
                                        <p:cTn id="143" dur="500"/>
                                        <p:tgtEl>
                                          <p:spTgt spid="13">
                                            <p:txEl>
                                              <p:pRg st="19" end="19"/>
                                            </p:txEl>
                                          </p:spTgt>
                                        </p:tgtEl>
                                      </p:cBhvr>
                                    </p:animEffect>
                                  </p:childTnLst>
                                </p:cTn>
                              </p:par>
                              <p:par>
                                <p:cTn id="144" presetID="4" presetClass="entr" presetSubtype="16" fill="hold" grpId="0" nodeType="withEffect">
                                  <p:stCondLst>
                                    <p:cond delay="0"/>
                                  </p:stCondLst>
                                  <p:childTnLst>
                                    <p:set>
                                      <p:cBhvr>
                                        <p:cTn id="145" dur="1" fill="hold">
                                          <p:stCondLst>
                                            <p:cond delay="0"/>
                                          </p:stCondLst>
                                        </p:cTn>
                                        <p:tgtEl>
                                          <p:spTgt spid="13">
                                            <p:bg/>
                                          </p:spTgt>
                                        </p:tgtEl>
                                        <p:attrNameLst>
                                          <p:attrName>style.visibility</p:attrName>
                                        </p:attrNameLst>
                                      </p:cBhvr>
                                      <p:to>
                                        <p:strVal val="visible"/>
                                      </p:to>
                                    </p:set>
                                    <p:animEffect transition="in" filter="box(in)">
                                      <p:cBhvr>
                                        <p:cTn id="146" dur="500"/>
                                        <p:tgtEl>
                                          <p:spTgt spid="1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2" grpId="0" build="p" animBg="1"/>
      <p:bldP spid="13"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latin typeface="+mj-lt"/>
              </a:rPr>
              <a:t>Exemplu de implementare a metodelor</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36</a:t>
            </a:fld>
            <a:endParaRPr lang="en-US" dirty="0"/>
          </a:p>
        </p:txBody>
      </p:sp>
      <p:sp>
        <p:nvSpPr>
          <p:cNvPr id="7" name="Rectangle 6"/>
          <p:cNvSpPr/>
          <p:nvPr/>
        </p:nvSpPr>
        <p:spPr>
          <a:xfrm>
            <a:off x="780621" y="1006475"/>
            <a:ext cx="8305800" cy="5257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ro-RO" sz="1600" dirty="0" smtClean="0">
                <a:latin typeface="Lucida Console" pitchFamily="49" charset="0"/>
              </a:rPr>
              <a:t>class </a:t>
            </a:r>
            <a:r>
              <a:rPr lang="ro-RO" sz="1600" dirty="0" smtClean="0">
                <a:solidFill>
                  <a:srgbClr val="00B050"/>
                </a:solidFill>
                <a:latin typeface="Lucida Console" pitchFamily="49" charset="0"/>
              </a:rPr>
              <a:t>A </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public virtual void </a:t>
            </a:r>
            <a:r>
              <a:rPr lang="ro-RO" sz="1600" dirty="0" smtClean="0">
                <a:latin typeface="Lucida Console" pitchFamily="49" charset="0"/>
              </a:rPr>
              <a:t>M() { </a:t>
            </a:r>
            <a:r>
              <a:rPr lang="ro-RO" sz="1600" dirty="0" smtClean="0">
                <a:solidFill>
                  <a:srgbClr val="00B050"/>
                </a:solidFill>
                <a:latin typeface="Lucida Console" pitchFamily="49" charset="0"/>
              </a:rPr>
              <a:t>Console</a:t>
            </a:r>
            <a:r>
              <a:rPr lang="ro-RO" sz="1600" dirty="0" smtClean="0">
                <a:latin typeface="Lucida Console" pitchFamily="49" charset="0"/>
              </a:rPr>
              <a:t>.Write("A"); }</a:t>
            </a:r>
          </a:p>
          <a:p>
            <a:r>
              <a:rPr lang="ro-RO" sz="1600" dirty="0" smtClean="0">
                <a:latin typeface="Lucida Console" pitchFamily="49" charset="0"/>
              </a:rPr>
              <a:t>}</a:t>
            </a:r>
          </a:p>
          <a:p>
            <a:r>
              <a:rPr lang="ro-RO" sz="1600" dirty="0" smtClean="0">
                <a:latin typeface="Lucida Console" pitchFamily="49" charset="0"/>
              </a:rPr>
              <a:t>class </a:t>
            </a:r>
            <a:r>
              <a:rPr lang="ro-RO" sz="1600" dirty="0" smtClean="0">
                <a:solidFill>
                  <a:srgbClr val="00B050"/>
                </a:solidFill>
                <a:latin typeface="Lucida Console" pitchFamily="49" charset="0"/>
              </a:rPr>
              <a:t>B: A </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public override void </a:t>
            </a:r>
            <a:r>
              <a:rPr lang="ro-RO" sz="1600" dirty="0" smtClean="0">
                <a:latin typeface="Lucida Console" pitchFamily="49" charset="0"/>
              </a:rPr>
              <a:t>M() { </a:t>
            </a:r>
            <a:r>
              <a:rPr lang="ro-RO" sz="1600" dirty="0" smtClean="0">
                <a:solidFill>
                  <a:srgbClr val="00B050"/>
                </a:solidFill>
                <a:latin typeface="Lucida Console" pitchFamily="49" charset="0"/>
              </a:rPr>
              <a:t>Console</a:t>
            </a:r>
            <a:r>
              <a:rPr lang="ro-RO" sz="1600" dirty="0" smtClean="0">
                <a:latin typeface="Lucida Console" pitchFamily="49" charset="0"/>
              </a:rPr>
              <a:t>.Write("B"); }</a:t>
            </a:r>
          </a:p>
          <a:p>
            <a:r>
              <a:rPr lang="ro-RO" sz="1600" dirty="0" smtClean="0">
                <a:latin typeface="Lucida Console" pitchFamily="49" charset="0"/>
              </a:rPr>
              <a:t>}</a:t>
            </a:r>
          </a:p>
          <a:p>
            <a:r>
              <a:rPr lang="ro-RO" sz="1600" dirty="0" smtClean="0">
                <a:latin typeface="Lucida Console" pitchFamily="49" charset="0"/>
              </a:rPr>
              <a:t>class </a:t>
            </a:r>
            <a:r>
              <a:rPr lang="ro-RO" sz="1600" dirty="0" smtClean="0">
                <a:solidFill>
                  <a:srgbClr val="00B050"/>
                </a:solidFill>
                <a:latin typeface="Lucida Console" pitchFamily="49" charset="0"/>
              </a:rPr>
              <a:t>C: B </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new public virtual void </a:t>
            </a:r>
            <a:r>
              <a:rPr lang="ro-RO" sz="1600" dirty="0" smtClean="0">
                <a:latin typeface="Lucida Console" pitchFamily="49" charset="0"/>
              </a:rPr>
              <a:t>M() { </a:t>
            </a:r>
            <a:r>
              <a:rPr lang="ro-RO" sz="1600" dirty="0" smtClean="0">
                <a:solidFill>
                  <a:srgbClr val="00B050"/>
                </a:solidFill>
                <a:latin typeface="Lucida Console" pitchFamily="49" charset="0"/>
              </a:rPr>
              <a:t>Console</a:t>
            </a:r>
            <a:r>
              <a:rPr lang="ro-RO" sz="1600" dirty="0" smtClean="0">
                <a:latin typeface="Lucida Console" pitchFamily="49" charset="0"/>
              </a:rPr>
              <a:t>.Write("C"); }</a:t>
            </a:r>
          </a:p>
          <a:p>
            <a:r>
              <a:rPr lang="ro-RO" sz="1600" dirty="0" smtClean="0">
                <a:latin typeface="Lucida Console" pitchFamily="49" charset="0"/>
              </a:rPr>
              <a:t>}</a:t>
            </a:r>
          </a:p>
          <a:p>
            <a:r>
              <a:rPr lang="ro-RO" sz="1600" dirty="0" smtClean="0">
                <a:latin typeface="Lucida Console" pitchFamily="49" charset="0"/>
              </a:rPr>
              <a:t>class </a:t>
            </a:r>
            <a:r>
              <a:rPr lang="ro-RO" sz="1600" dirty="0" smtClean="0">
                <a:solidFill>
                  <a:srgbClr val="00B050"/>
                </a:solidFill>
                <a:latin typeface="Lucida Console" pitchFamily="49" charset="0"/>
              </a:rPr>
              <a:t>D: C </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public override void </a:t>
            </a:r>
            <a:r>
              <a:rPr lang="ro-RO" sz="1600" dirty="0" smtClean="0">
                <a:latin typeface="Lucida Console" pitchFamily="49" charset="0"/>
              </a:rPr>
              <a:t>M() { </a:t>
            </a:r>
            <a:r>
              <a:rPr lang="ro-RO" sz="1600" dirty="0" smtClean="0">
                <a:solidFill>
                  <a:srgbClr val="00B050"/>
                </a:solidFill>
                <a:latin typeface="Lucida Console" pitchFamily="49" charset="0"/>
              </a:rPr>
              <a:t>Console</a:t>
            </a:r>
            <a:r>
              <a:rPr lang="ro-RO" sz="1600" dirty="0" smtClean="0">
                <a:latin typeface="Lucida Console" pitchFamily="49" charset="0"/>
              </a:rPr>
              <a:t>.Write("D"); }</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static void </a:t>
            </a:r>
            <a:r>
              <a:rPr lang="ro-RO" sz="1600" dirty="0" smtClean="0">
                <a:latin typeface="Lucida Console" pitchFamily="49" charset="0"/>
              </a:rPr>
              <a:t>Main() </a:t>
            </a:r>
          </a:p>
          <a:p>
            <a:r>
              <a:rPr lang="ro-RO" sz="1600" dirty="0" smtClean="0">
                <a:latin typeface="Lucida Console" pitchFamily="49" charset="0"/>
              </a:rPr>
              <a:t>   {</a:t>
            </a:r>
          </a:p>
          <a:p>
            <a:r>
              <a:rPr lang="ro-RO" sz="1600" dirty="0" smtClean="0">
                <a:latin typeface="Lucida Console" pitchFamily="49" charset="0"/>
              </a:rPr>
              <a:t>      </a:t>
            </a:r>
            <a:r>
              <a:rPr lang="ro-RO" sz="1600" dirty="0" smtClean="0">
                <a:solidFill>
                  <a:srgbClr val="00B050"/>
                </a:solidFill>
                <a:latin typeface="Lucida Console" pitchFamily="49" charset="0"/>
              </a:rPr>
              <a:t>D</a:t>
            </a:r>
            <a:r>
              <a:rPr lang="ro-RO" sz="1600" dirty="0" smtClean="0">
                <a:latin typeface="Lucida Console" pitchFamily="49" charset="0"/>
              </a:rPr>
              <a:t> d = new </a:t>
            </a:r>
            <a:r>
              <a:rPr lang="ro-RO" sz="1600" dirty="0" smtClean="0">
                <a:solidFill>
                  <a:srgbClr val="00B050"/>
                </a:solidFill>
                <a:latin typeface="Lucida Console" pitchFamily="49" charset="0"/>
              </a:rPr>
              <a:t>D</a:t>
            </a:r>
            <a:r>
              <a:rPr lang="ro-RO" sz="1600" dirty="0" smtClean="0">
                <a:latin typeface="Lucida Console" pitchFamily="49" charset="0"/>
              </a:rPr>
              <a:t>(); </a:t>
            </a:r>
            <a:r>
              <a:rPr lang="ro-RO" sz="1600" dirty="0" smtClean="0">
                <a:solidFill>
                  <a:srgbClr val="00B050"/>
                </a:solidFill>
                <a:latin typeface="Lucida Console" pitchFamily="49" charset="0"/>
              </a:rPr>
              <a:t>C</a:t>
            </a:r>
            <a:r>
              <a:rPr lang="ro-RO" sz="1600" dirty="0" smtClean="0">
                <a:latin typeface="Lucida Console" pitchFamily="49" charset="0"/>
              </a:rPr>
              <a:t> c = d; </a:t>
            </a:r>
            <a:r>
              <a:rPr lang="ro-RO" sz="1600" dirty="0" smtClean="0">
                <a:solidFill>
                  <a:srgbClr val="00B050"/>
                </a:solidFill>
                <a:latin typeface="Lucida Console" pitchFamily="49" charset="0"/>
              </a:rPr>
              <a:t>B </a:t>
            </a:r>
            <a:r>
              <a:rPr lang="ro-RO" sz="1600" dirty="0" smtClean="0">
                <a:latin typeface="Lucida Console" pitchFamily="49" charset="0"/>
              </a:rPr>
              <a:t>b = c; </a:t>
            </a:r>
            <a:r>
              <a:rPr lang="ro-RO" sz="1600" dirty="0" smtClean="0">
                <a:solidFill>
                  <a:srgbClr val="00B050"/>
                </a:solidFill>
                <a:latin typeface="Lucida Console" pitchFamily="49" charset="0"/>
              </a:rPr>
              <a:t>A</a:t>
            </a:r>
            <a:r>
              <a:rPr lang="ro-RO" sz="1600" dirty="0" smtClean="0">
                <a:latin typeface="Lucida Console" pitchFamily="49" charset="0"/>
              </a:rPr>
              <a:t> a = b;</a:t>
            </a:r>
          </a:p>
          <a:p>
            <a:r>
              <a:rPr lang="ro-RO" sz="1600" dirty="0" smtClean="0">
                <a:latin typeface="Lucida Console" pitchFamily="49" charset="0"/>
              </a:rPr>
              <a:t>      d.M(); c.M(); b.M(); a.M();</a:t>
            </a:r>
          </a:p>
          <a:p>
            <a:r>
              <a:rPr lang="ro-RO" sz="1600" dirty="0" smtClean="0">
                <a:latin typeface="Lucida Console" pitchFamily="49" charset="0"/>
              </a:rPr>
              <a:t>   }</a:t>
            </a:r>
          </a:p>
          <a:p>
            <a:r>
              <a:rPr lang="ro-RO" sz="1600" dirty="0" smtClean="0">
                <a:latin typeface="Lucida Console" pitchFamily="49" charset="0"/>
              </a:rPr>
              <a:t>}</a:t>
            </a:r>
            <a:endParaRPr lang="en-US" sz="1600" dirty="0">
              <a:latin typeface="Lucida Console" pitchFamily="49" charset="0"/>
            </a:endParaRPr>
          </a:p>
        </p:txBody>
      </p:sp>
      <p:sp>
        <p:nvSpPr>
          <p:cNvPr id="8" name="Rectangle 7"/>
          <p:cNvSpPr/>
          <p:nvPr/>
        </p:nvSpPr>
        <p:spPr>
          <a:xfrm>
            <a:off x="6934200" y="4038600"/>
            <a:ext cx="1828800" cy="2133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o-RO" sz="3200" dirty="0" smtClean="0"/>
              <a:t>D</a:t>
            </a:r>
          </a:p>
          <a:p>
            <a:pPr algn="ctr"/>
            <a:r>
              <a:rPr lang="ro-RO" sz="3200" dirty="0" smtClean="0"/>
              <a:t>D</a:t>
            </a:r>
          </a:p>
          <a:p>
            <a:pPr algn="ctr"/>
            <a:r>
              <a:rPr lang="ro-RO" sz="3200" dirty="0" smtClean="0"/>
              <a:t>B</a:t>
            </a:r>
          </a:p>
          <a:p>
            <a:pPr algn="ctr"/>
            <a:r>
              <a:rPr lang="ro-RO" sz="3200" dirty="0" smtClean="0"/>
              <a:t>B</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p:cNvSpPr>
            <a:spLocks noGrp="1"/>
          </p:cNvSpPr>
          <p:nvPr>
            <p:ph type="title"/>
          </p:nvPr>
        </p:nvSpPr>
        <p:spPr>
          <a:xfrm>
            <a:off x="818721" y="228600"/>
            <a:ext cx="8229600" cy="685800"/>
          </a:xfrm>
        </p:spPr>
        <p:txBody>
          <a:bodyPr>
            <a:normAutofit/>
          </a:bodyPr>
          <a:lstStyle/>
          <a:p>
            <a:r>
              <a:rPr lang="ro-RO" dirty="0" smtClean="0">
                <a:latin typeface="+mj-lt"/>
              </a:rPr>
              <a:t>Exemplu de implementare a metodelor</a:t>
            </a:r>
            <a:endParaRPr lang="en-US" dirty="0">
              <a:latin typeface="+mj-lt"/>
            </a:endParaRPr>
          </a:p>
        </p:txBody>
      </p:sp>
      <p:sp>
        <p:nvSpPr>
          <p:cNvPr id="11" name="Slide Number Placeholder 4"/>
          <p:cNvSpPr>
            <a:spLocks noGrp="1"/>
          </p:cNvSpPr>
          <p:nvPr>
            <p:ph type="sldNum" sz="quarter" idx="11"/>
          </p:nvPr>
        </p:nvSpPr>
        <p:spPr>
          <a:xfrm>
            <a:off x="8537959" y="6356350"/>
            <a:ext cx="510362" cy="365125"/>
          </a:xfrm>
        </p:spPr>
        <p:txBody>
          <a:bodyPr/>
          <a:lstStyle/>
          <a:p>
            <a:fld id="{D4B5ADC2-7248-4799-8E52-477E151C3EE9}" type="slidenum">
              <a:rPr lang="en-US" smtClean="0"/>
              <a:pPr/>
              <a:t>37</a:t>
            </a:fld>
            <a:endParaRPr lang="en-US" dirty="0"/>
          </a:p>
        </p:txBody>
      </p:sp>
      <p:sp>
        <p:nvSpPr>
          <p:cNvPr id="12" name="Rectangle 11"/>
          <p:cNvSpPr/>
          <p:nvPr/>
        </p:nvSpPr>
        <p:spPr>
          <a:xfrm>
            <a:off x="780621" y="1006475"/>
            <a:ext cx="8305800" cy="5257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ro-RO" sz="1600" dirty="0" smtClean="0">
                <a:latin typeface="Lucida Console" pitchFamily="49" charset="0"/>
              </a:rPr>
              <a:t>class </a:t>
            </a:r>
            <a:r>
              <a:rPr lang="ro-RO" sz="1600" dirty="0" smtClean="0">
                <a:solidFill>
                  <a:srgbClr val="00B050"/>
                </a:solidFill>
                <a:latin typeface="Lucida Console" pitchFamily="49" charset="0"/>
              </a:rPr>
              <a:t>A </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public virtual void </a:t>
            </a:r>
            <a:r>
              <a:rPr lang="ro-RO" sz="1600" dirty="0" smtClean="0">
                <a:latin typeface="Lucida Console" pitchFamily="49" charset="0"/>
              </a:rPr>
              <a:t>M() { </a:t>
            </a:r>
            <a:r>
              <a:rPr lang="ro-RO" sz="1600" dirty="0" smtClean="0">
                <a:solidFill>
                  <a:srgbClr val="00B050"/>
                </a:solidFill>
                <a:latin typeface="Lucida Console" pitchFamily="49" charset="0"/>
              </a:rPr>
              <a:t>Console</a:t>
            </a:r>
            <a:r>
              <a:rPr lang="ro-RO" sz="1600" dirty="0" smtClean="0">
                <a:latin typeface="Lucida Console" pitchFamily="49" charset="0"/>
              </a:rPr>
              <a:t>.Write("A"); }</a:t>
            </a:r>
          </a:p>
          <a:p>
            <a:r>
              <a:rPr lang="ro-RO" sz="1600" dirty="0" smtClean="0">
                <a:latin typeface="Lucida Console" pitchFamily="49" charset="0"/>
              </a:rPr>
              <a:t>}</a:t>
            </a:r>
          </a:p>
          <a:p>
            <a:r>
              <a:rPr lang="ro-RO" sz="1600" dirty="0" smtClean="0">
                <a:latin typeface="Lucida Console" pitchFamily="49" charset="0"/>
              </a:rPr>
              <a:t>class </a:t>
            </a:r>
            <a:r>
              <a:rPr lang="ro-RO" sz="1600" dirty="0" smtClean="0">
                <a:solidFill>
                  <a:srgbClr val="00B050"/>
                </a:solidFill>
                <a:latin typeface="Lucida Console" pitchFamily="49" charset="0"/>
              </a:rPr>
              <a:t>B: A </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public override void </a:t>
            </a:r>
            <a:r>
              <a:rPr lang="ro-RO" sz="1600" dirty="0" smtClean="0">
                <a:latin typeface="Lucida Console" pitchFamily="49" charset="0"/>
              </a:rPr>
              <a:t>M() { </a:t>
            </a:r>
            <a:r>
              <a:rPr lang="ro-RO" sz="1600" dirty="0" smtClean="0">
                <a:solidFill>
                  <a:srgbClr val="00B050"/>
                </a:solidFill>
                <a:latin typeface="Lucida Console" pitchFamily="49" charset="0"/>
              </a:rPr>
              <a:t>Console</a:t>
            </a:r>
            <a:r>
              <a:rPr lang="ro-RO" sz="1600" dirty="0" smtClean="0">
                <a:latin typeface="Lucida Console" pitchFamily="49" charset="0"/>
              </a:rPr>
              <a:t>.Write("B"); }</a:t>
            </a:r>
          </a:p>
          <a:p>
            <a:r>
              <a:rPr lang="ro-RO" sz="1600" dirty="0" smtClean="0">
                <a:latin typeface="Lucida Console" pitchFamily="49" charset="0"/>
              </a:rPr>
              <a:t>}</a:t>
            </a:r>
          </a:p>
          <a:p>
            <a:r>
              <a:rPr lang="ro-RO" sz="1600" dirty="0" smtClean="0">
                <a:latin typeface="Lucida Console" pitchFamily="49" charset="0"/>
              </a:rPr>
              <a:t>class </a:t>
            </a:r>
            <a:r>
              <a:rPr lang="ro-RO" sz="1600" dirty="0" smtClean="0">
                <a:solidFill>
                  <a:srgbClr val="00B050"/>
                </a:solidFill>
                <a:latin typeface="Lucida Console" pitchFamily="49" charset="0"/>
              </a:rPr>
              <a:t>C: B </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new public virtual void </a:t>
            </a:r>
            <a:r>
              <a:rPr lang="ro-RO" sz="1600" dirty="0" smtClean="0">
                <a:latin typeface="Lucida Console" pitchFamily="49" charset="0"/>
              </a:rPr>
              <a:t>M() { </a:t>
            </a:r>
            <a:r>
              <a:rPr lang="ro-RO" sz="1600" dirty="0" smtClean="0">
                <a:solidFill>
                  <a:srgbClr val="00B050"/>
                </a:solidFill>
                <a:latin typeface="Lucida Console" pitchFamily="49" charset="0"/>
              </a:rPr>
              <a:t>Console</a:t>
            </a:r>
            <a:r>
              <a:rPr lang="ro-RO" sz="1600" dirty="0" smtClean="0">
                <a:latin typeface="Lucida Console" pitchFamily="49" charset="0"/>
              </a:rPr>
              <a:t>.Write("C"); }</a:t>
            </a:r>
          </a:p>
          <a:p>
            <a:r>
              <a:rPr lang="ro-RO" sz="1600" dirty="0" smtClean="0">
                <a:latin typeface="Lucida Console" pitchFamily="49" charset="0"/>
              </a:rPr>
              <a:t>}</a:t>
            </a:r>
          </a:p>
          <a:p>
            <a:r>
              <a:rPr lang="ro-RO" sz="1600" dirty="0" smtClean="0">
                <a:latin typeface="Lucida Console" pitchFamily="49" charset="0"/>
              </a:rPr>
              <a:t>class </a:t>
            </a:r>
            <a:r>
              <a:rPr lang="ro-RO" sz="1600" dirty="0" smtClean="0">
                <a:solidFill>
                  <a:srgbClr val="00B050"/>
                </a:solidFill>
                <a:latin typeface="Lucida Console" pitchFamily="49" charset="0"/>
              </a:rPr>
              <a:t>D: C </a:t>
            </a:r>
          </a:p>
          <a:p>
            <a:r>
              <a:rPr lang="ro-RO" sz="1600" dirty="0" smtClean="0">
                <a:latin typeface="Lucida Console" pitchFamily="49" charset="0"/>
              </a:rPr>
              <a:t>{</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public override void </a:t>
            </a:r>
            <a:r>
              <a:rPr lang="ro-RO" sz="1600" dirty="0" smtClean="0">
                <a:latin typeface="Lucida Console" pitchFamily="49" charset="0"/>
              </a:rPr>
              <a:t>M() { </a:t>
            </a:r>
            <a:r>
              <a:rPr lang="ro-RO" sz="1600" dirty="0" smtClean="0">
                <a:solidFill>
                  <a:srgbClr val="00B050"/>
                </a:solidFill>
                <a:latin typeface="Lucida Console" pitchFamily="49" charset="0"/>
              </a:rPr>
              <a:t>Console</a:t>
            </a:r>
            <a:r>
              <a:rPr lang="ro-RO" sz="1600" dirty="0" smtClean="0">
                <a:latin typeface="Lucida Console" pitchFamily="49" charset="0"/>
              </a:rPr>
              <a:t>.Write("D"); }</a:t>
            </a:r>
          </a:p>
          <a:p>
            <a:r>
              <a:rPr lang="ro-RO" sz="1600" dirty="0" smtClean="0">
                <a:latin typeface="Lucida Console" pitchFamily="49" charset="0"/>
              </a:rPr>
              <a:t>   </a:t>
            </a:r>
            <a:r>
              <a:rPr lang="ro-RO" sz="1600" dirty="0" smtClean="0">
                <a:solidFill>
                  <a:schemeClr val="accent3">
                    <a:lumMod val="75000"/>
                  </a:schemeClr>
                </a:solidFill>
                <a:latin typeface="Lucida Console" pitchFamily="49" charset="0"/>
              </a:rPr>
              <a:t>static void </a:t>
            </a:r>
            <a:r>
              <a:rPr lang="ro-RO" sz="1600" dirty="0" smtClean="0">
                <a:latin typeface="Lucida Console" pitchFamily="49" charset="0"/>
              </a:rPr>
              <a:t>Main() </a:t>
            </a:r>
          </a:p>
          <a:p>
            <a:r>
              <a:rPr lang="ro-RO" sz="1600" dirty="0" smtClean="0">
                <a:latin typeface="Lucida Console" pitchFamily="49" charset="0"/>
              </a:rPr>
              <a:t>   {</a:t>
            </a:r>
          </a:p>
          <a:p>
            <a:r>
              <a:rPr lang="ro-RO" sz="1600" dirty="0" smtClean="0">
                <a:latin typeface="Lucida Console" pitchFamily="49" charset="0"/>
              </a:rPr>
              <a:t>      </a:t>
            </a:r>
            <a:r>
              <a:rPr lang="ro-RO" sz="1600" dirty="0" smtClean="0">
                <a:solidFill>
                  <a:srgbClr val="00B050"/>
                </a:solidFill>
                <a:latin typeface="Lucida Console" pitchFamily="49" charset="0"/>
              </a:rPr>
              <a:t>D</a:t>
            </a:r>
            <a:r>
              <a:rPr lang="ro-RO" sz="1600" dirty="0" smtClean="0">
                <a:latin typeface="Lucida Console" pitchFamily="49" charset="0"/>
              </a:rPr>
              <a:t> d = new </a:t>
            </a:r>
            <a:r>
              <a:rPr lang="ro-RO" sz="1600" dirty="0" smtClean="0">
                <a:solidFill>
                  <a:srgbClr val="00B050"/>
                </a:solidFill>
                <a:latin typeface="Lucida Console" pitchFamily="49" charset="0"/>
              </a:rPr>
              <a:t>D</a:t>
            </a:r>
            <a:r>
              <a:rPr lang="ro-RO" sz="1600" dirty="0" smtClean="0">
                <a:latin typeface="Lucida Console" pitchFamily="49" charset="0"/>
              </a:rPr>
              <a:t>(); </a:t>
            </a:r>
            <a:r>
              <a:rPr lang="ro-RO" sz="1600" dirty="0" smtClean="0">
                <a:solidFill>
                  <a:srgbClr val="00B050"/>
                </a:solidFill>
                <a:latin typeface="Lucida Console" pitchFamily="49" charset="0"/>
              </a:rPr>
              <a:t>C</a:t>
            </a:r>
            <a:r>
              <a:rPr lang="ro-RO" sz="1600" dirty="0" smtClean="0">
                <a:latin typeface="Lucida Console" pitchFamily="49" charset="0"/>
              </a:rPr>
              <a:t> c = d; </a:t>
            </a:r>
            <a:r>
              <a:rPr lang="ro-RO" sz="1600" dirty="0" smtClean="0">
                <a:solidFill>
                  <a:srgbClr val="00B050"/>
                </a:solidFill>
                <a:latin typeface="Lucida Console" pitchFamily="49" charset="0"/>
              </a:rPr>
              <a:t>B </a:t>
            </a:r>
            <a:r>
              <a:rPr lang="ro-RO" sz="1600" dirty="0" smtClean="0">
                <a:latin typeface="Lucida Console" pitchFamily="49" charset="0"/>
              </a:rPr>
              <a:t>b = c; </a:t>
            </a:r>
            <a:r>
              <a:rPr lang="ro-RO" sz="1600" dirty="0" smtClean="0">
                <a:solidFill>
                  <a:srgbClr val="00B050"/>
                </a:solidFill>
                <a:latin typeface="Lucida Console" pitchFamily="49" charset="0"/>
              </a:rPr>
              <a:t>A</a:t>
            </a:r>
            <a:r>
              <a:rPr lang="ro-RO" sz="1600" dirty="0" smtClean="0">
                <a:latin typeface="Lucida Console" pitchFamily="49" charset="0"/>
              </a:rPr>
              <a:t> a = b;</a:t>
            </a:r>
          </a:p>
          <a:p>
            <a:r>
              <a:rPr lang="ro-RO" sz="1600" dirty="0" smtClean="0">
                <a:latin typeface="Lucida Console" pitchFamily="49" charset="0"/>
              </a:rPr>
              <a:t>      d.M(); c.M(); b.M(); a.M();</a:t>
            </a:r>
          </a:p>
          <a:p>
            <a:r>
              <a:rPr lang="ro-RO" sz="1600" dirty="0" smtClean="0">
                <a:latin typeface="Lucida Console" pitchFamily="49" charset="0"/>
              </a:rPr>
              <a:t>   }</a:t>
            </a:r>
          </a:p>
          <a:p>
            <a:r>
              <a:rPr lang="ro-RO" sz="1600" dirty="0" smtClean="0">
                <a:latin typeface="Lucida Console" pitchFamily="49" charset="0"/>
              </a:rPr>
              <a:t>}</a:t>
            </a:r>
            <a:endParaRPr lang="en-US" sz="1600" dirty="0">
              <a:latin typeface="Lucida Console" pitchFamily="49" charset="0"/>
            </a:endParaRPr>
          </a:p>
        </p:txBody>
      </p:sp>
      <p:sp>
        <p:nvSpPr>
          <p:cNvPr id="13" name="Rectangle 12"/>
          <p:cNvSpPr/>
          <p:nvPr/>
        </p:nvSpPr>
        <p:spPr>
          <a:xfrm>
            <a:off x="6934200" y="4038600"/>
            <a:ext cx="1828800" cy="2133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ro-RO" sz="3200" dirty="0" smtClean="0"/>
              <a:t>D</a:t>
            </a:r>
          </a:p>
          <a:p>
            <a:pPr algn="ctr"/>
            <a:r>
              <a:rPr lang="ro-RO" sz="3200" dirty="0" smtClean="0"/>
              <a:t>D</a:t>
            </a:r>
          </a:p>
          <a:p>
            <a:pPr algn="ctr"/>
            <a:r>
              <a:rPr lang="ro-RO" sz="3200" dirty="0" smtClean="0"/>
              <a:t>B</a:t>
            </a:r>
          </a:p>
          <a:p>
            <a:pPr algn="ctr"/>
            <a:r>
              <a:rPr lang="ro-RO" sz="3200" dirty="0" smtClean="0"/>
              <a:t>B</a:t>
            </a:r>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0" y="327025"/>
            <a:ext cx="8229600" cy="685800"/>
          </a:xfrm>
        </p:spPr>
        <p:txBody>
          <a:bodyPr/>
          <a:lstStyle/>
          <a:p>
            <a:r>
              <a:rPr lang="en-US" dirty="0" smtClean="0">
                <a:latin typeface="+mj-lt"/>
              </a:rPr>
              <a:t>Overview</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latin typeface="+mj-lt"/>
            </a:endParaRPr>
          </a:p>
        </p:txBody>
      </p:sp>
      <p:sp>
        <p:nvSpPr>
          <p:cNvPr id="3" name="Rectangle 2"/>
          <p:cNvSpPr>
            <a:spLocks noGrp="1"/>
          </p:cNvSpPr>
          <p:nvPr>
            <p:ph sz="quarter" idx="1"/>
          </p:nvPr>
        </p:nvSpPr>
        <p:spPr>
          <a:xfrm>
            <a:off x="762000" y="1215707"/>
            <a:ext cx="4419600" cy="4937760"/>
          </a:xfrm>
        </p:spPr>
        <p:txBody>
          <a:bodyPr/>
          <a:lstStyle/>
          <a:p>
            <a:r>
              <a:rPr lang="ro-RO" dirty="0" smtClean="0">
                <a:latin typeface="+mj-lt"/>
              </a:rPr>
              <a:t>Derivarea claselor</a:t>
            </a:r>
          </a:p>
          <a:p>
            <a:r>
              <a:rPr lang="ro-RO" dirty="0" smtClean="0">
                <a:latin typeface="+mj-lt"/>
              </a:rPr>
              <a:t>Folosirea claselor abstracte</a:t>
            </a:r>
          </a:p>
          <a:p>
            <a:r>
              <a:rPr lang="ro-RO" dirty="0" smtClean="0">
                <a:latin typeface="+mj-lt"/>
              </a:rPr>
              <a:t>Folosirea interfețelor</a:t>
            </a:r>
          </a:p>
          <a:p>
            <a:r>
              <a:rPr lang="ro-RO" dirty="0" smtClean="0">
                <a:latin typeface="+mj-lt"/>
              </a:rPr>
              <a:t>Folosirea polimorfismului</a:t>
            </a:r>
          </a:p>
        </p:txBody>
      </p:sp>
      <p:pic>
        <p:nvPicPr>
          <p:cNvPr id="1027" name="Picture 3"/>
          <p:cNvPicPr>
            <a:picLocks noGrp="1" noChangeAspect="1" noChangeArrowheads="1"/>
          </p:cNvPicPr>
          <p:nvPr>
            <p:ph sz="quarter" idx="2"/>
          </p:nvPr>
        </p:nvPicPr>
        <p:blipFill>
          <a:blip r:embed="rId3" cstate="print"/>
          <a:stretch>
            <a:fillRect/>
          </a:stretch>
        </p:blipFill>
        <p:spPr>
          <a:xfrm>
            <a:off x="5264604" y="1216025"/>
            <a:ext cx="3526517" cy="4937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Slide Number Placeholder 8"/>
          <p:cNvSpPr>
            <a:spLocks noGrp="1"/>
          </p:cNvSpPr>
          <p:nvPr>
            <p:ph type="sldNum" sz="quarter" idx="11"/>
          </p:nvPr>
        </p:nvSpPr>
        <p:spPr/>
        <p:txBody>
          <a:bodyPr/>
          <a:lstStyle/>
          <a:p>
            <a:fld id="{147C1B20-DEF4-46E3-B77F-0FB6B8193D90}" type="slidenum">
              <a:rPr lang="en-US" smtClean="0"/>
              <a:pPr/>
              <a:t>38</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818721" y="228600"/>
            <a:ext cx="8229600" cy="685800"/>
          </a:xfrm>
        </p:spPr>
        <p:txBody>
          <a:bodyPr/>
          <a:lstStyle/>
          <a:p>
            <a:r>
              <a:rPr lang="ro-RO" dirty="0" smtClean="0">
                <a:latin typeface="+mj-lt"/>
              </a:rPr>
              <a:t>Derivarea claselor - Moștenire  </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latin typeface="+mj-lt"/>
            </a:endParaRPr>
          </a:p>
        </p:txBody>
      </p:sp>
      <p:sp>
        <p:nvSpPr>
          <p:cNvPr id="3" name="Rectangle 2"/>
          <p:cNvSpPr>
            <a:spLocks noGrp="1"/>
          </p:cNvSpPr>
          <p:nvPr>
            <p:ph sz="quarter" idx="1"/>
          </p:nvPr>
        </p:nvSpPr>
        <p:spPr>
          <a:xfrm>
            <a:off x="818721" y="1219200"/>
            <a:ext cx="8077200" cy="4937760"/>
          </a:xfrm>
        </p:spPr>
        <p:txBody>
          <a:bodyPr>
            <a:normAutofit/>
          </a:bodyPr>
          <a:lstStyle/>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pPr marL="0" indent="0">
              <a:buNone/>
            </a:pPr>
            <a:endParaRPr lang="ro-RO" dirty="0" smtClean="0">
              <a:latin typeface="+mj-lt"/>
            </a:endParaRPr>
          </a:p>
          <a:p>
            <a:endParaRPr lang="ro-RO" dirty="0" smtClean="0">
              <a:latin typeface="+mj-lt"/>
            </a:endParaRPr>
          </a:p>
          <a:p>
            <a:r>
              <a:rPr lang="ro-RO" dirty="0" smtClean="0">
                <a:latin typeface="+mj-lt"/>
              </a:rPr>
              <a:t>O clasă derivată moștenește elementele clasei de bază (câmpuri și metode)</a:t>
            </a:r>
          </a:p>
          <a:p>
            <a:r>
              <a:rPr lang="ro-RO" dirty="0" smtClean="0">
                <a:latin typeface="+mj-lt"/>
              </a:rPr>
              <a:t>Relația: clasa derivată </a:t>
            </a:r>
            <a:r>
              <a:rPr lang="ro-RO" b="1" dirty="0" smtClean="0">
                <a:latin typeface="+mj-lt"/>
              </a:rPr>
              <a:t>este un/o </a:t>
            </a:r>
            <a:r>
              <a:rPr lang="ro-RO" dirty="0" smtClean="0">
                <a:latin typeface="+mj-lt"/>
              </a:rPr>
              <a:t>clasă de bază.</a:t>
            </a:r>
            <a:endParaRPr lang="en-US" dirty="0" smtClean="0">
              <a:latin typeface="+mj-lt"/>
            </a:endParaRPr>
          </a:p>
          <a:p>
            <a:endParaRPr lang="ro-RO" dirty="0" smtClean="0">
              <a:latin typeface="+mj-lt"/>
            </a:endParaRPr>
          </a:p>
        </p:txBody>
      </p:sp>
      <p:sp>
        <p:nvSpPr>
          <p:cNvPr id="9" name="Slide Number Placeholder 8"/>
          <p:cNvSpPr>
            <a:spLocks noGrp="1"/>
          </p:cNvSpPr>
          <p:nvPr>
            <p:ph type="sldNum" sz="quarter" idx="11"/>
          </p:nvPr>
        </p:nvSpPr>
        <p:spPr/>
        <p:txBody>
          <a:bodyPr/>
          <a:lstStyle/>
          <a:p>
            <a:fld id="{147C1B20-DEF4-46E3-B77F-0FB6B8193D90}" type="slidenum">
              <a:rPr lang="en-US" smtClean="0"/>
              <a:pPr/>
              <a:t>4</a:t>
            </a:fld>
            <a:endParaRPr lang="en-US"/>
          </a:p>
        </p:txBody>
      </p:sp>
      <p:sp>
        <p:nvSpPr>
          <p:cNvPr id="12" name="Rectangle 11"/>
          <p:cNvSpPr/>
          <p:nvPr/>
        </p:nvSpPr>
        <p:spPr>
          <a:xfrm>
            <a:off x="1352121" y="1223682"/>
            <a:ext cx="7010400" cy="27432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Human</a:t>
            </a:r>
          </a:p>
          <a:p>
            <a:r>
              <a:rPr lang="ro-RO" dirty="0" smtClean="0">
                <a:latin typeface="Lucida Console" pitchFamily="49" charset="0"/>
              </a:rPr>
              <a:t>{</a:t>
            </a:r>
            <a:endParaRPr lang="en-US" dirty="0" smtClean="0">
              <a:latin typeface="Lucida Console" pitchFamily="49" charset="0"/>
            </a:endParaRPr>
          </a:p>
          <a:p>
            <a:r>
              <a:rPr lang="en-US" dirty="0" smtClean="0">
                <a:latin typeface="Lucida Console" pitchFamily="49" charset="0"/>
              </a:rPr>
              <a:t>	public string name;</a:t>
            </a:r>
          </a:p>
          <a:p>
            <a:r>
              <a:rPr lang="en-US" dirty="0" smtClean="0">
                <a:latin typeface="Lucida Console" pitchFamily="49" charset="0"/>
              </a:rPr>
              <a:t>	public </a:t>
            </a:r>
            <a:r>
              <a:rPr lang="en-US" dirty="0" err="1" smtClean="0">
                <a:latin typeface="Lucida Console" pitchFamily="49" charset="0"/>
              </a:rPr>
              <a:t>int</a:t>
            </a:r>
            <a:r>
              <a:rPr lang="en-US" dirty="0" smtClean="0">
                <a:latin typeface="Lucida Console" pitchFamily="49" charset="0"/>
              </a:rPr>
              <a:t> age;</a:t>
            </a:r>
            <a:endParaRPr lang="ro-RO" dirty="0" smtClean="0">
              <a:latin typeface="Lucida Console" pitchFamily="49" charset="0"/>
            </a:endParaRPr>
          </a:p>
          <a:p>
            <a:r>
              <a:rPr lang="en-US" dirty="0" smtClean="0">
                <a:latin typeface="Lucida Console" pitchFamily="49" charset="0"/>
              </a:rPr>
              <a:t>}</a:t>
            </a:r>
          </a:p>
          <a:p>
            <a:endParaRPr lang="en-US" dirty="0" smtClean="0">
              <a:latin typeface="Lucida Console" pitchFamily="49" charset="0"/>
            </a:endParaRPr>
          </a:p>
          <a:p>
            <a:r>
              <a:rPr lang="en-US" dirty="0" smtClean="0">
                <a:latin typeface="Lucida Console" pitchFamily="49" charset="0"/>
              </a:rPr>
              <a:t>class</a:t>
            </a:r>
            <a:r>
              <a:rPr lang="ro-RO" dirty="0" smtClean="0">
                <a:latin typeface="Lucida Console" pitchFamily="49" charset="0"/>
              </a:rPr>
              <a:t> Student: Human</a:t>
            </a:r>
          </a:p>
          <a:p>
            <a:r>
              <a:rPr lang="en-US" dirty="0" smtClean="0">
                <a:latin typeface="Lucida Console" pitchFamily="49" charset="0"/>
              </a:rPr>
              <a:t>{</a:t>
            </a:r>
          </a:p>
          <a:p>
            <a:r>
              <a:rPr lang="en-US" dirty="0" smtClean="0">
                <a:latin typeface="Lucida Console" pitchFamily="49" charset="0"/>
              </a:rPr>
              <a:t>	public string </a:t>
            </a:r>
            <a:r>
              <a:rPr lang="en-US" dirty="0" err="1" smtClean="0">
                <a:latin typeface="Lucida Console" pitchFamily="49" charset="0"/>
              </a:rPr>
              <a:t>universityName</a:t>
            </a:r>
            <a:r>
              <a:rPr lang="en-US" dirty="0" smtClean="0">
                <a:latin typeface="Lucida Console" pitchFamily="49" charset="0"/>
              </a:rPr>
              <a:t>;</a:t>
            </a:r>
          </a:p>
          <a:p>
            <a:r>
              <a:rPr lang="en-US" dirty="0" smtClean="0">
                <a:latin typeface="Lucida Console" pitchFamily="49" charset="0"/>
              </a:rPr>
              <a:t>}</a:t>
            </a:r>
            <a:endParaRPr lang="ro-RO" dirty="0" smtClean="0">
              <a:latin typeface="Lucida Console"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818721" y="228600"/>
            <a:ext cx="8229600" cy="685800"/>
          </a:xfrm>
        </p:spPr>
        <p:txBody>
          <a:bodyPr/>
          <a:lstStyle/>
          <a:p>
            <a:r>
              <a:rPr lang="ro-RO" dirty="0" smtClean="0">
                <a:latin typeface="+mj-lt"/>
              </a:rPr>
              <a:t>Derivarea claselor – Modificatori de acces</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latin typeface="+mj-lt"/>
            </a:endParaRPr>
          </a:p>
        </p:txBody>
      </p:sp>
      <p:sp>
        <p:nvSpPr>
          <p:cNvPr id="3" name="Rectangle 2"/>
          <p:cNvSpPr>
            <a:spLocks noGrp="1"/>
          </p:cNvSpPr>
          <p:nvPr>
            <p:ph sz="quarter" idx="1"/>
          </p:nvPr>
        </p:nvSpPr>
        <p:spPr>
          <a:xfrm>
            <a:off x="818721" y="1066800"/>
            <a:ext cx="8077200" cy="5410200"/>
          </a:xfrm>
        </p:spPr>
        <p:txBody>
          <a:bodyPr>
            <a:normAutofit/>
          </a:bodyPr>
          <a:lstStyle/>
          <a:p>
            <a:r>
              <a:rPr lang="ro-RO" dirty="0" smtClean="0">
                <a:latin typeface="+mj-lt"/>
              </a:rPr>
              <a:t>O clasă derivată nu poate fi mai accesibilă decât clasa de bază</a:t>
            </a:r>
          </a:p>
          <a:p>
            <a:r>
              <a:rPr lang="ro-RO" dirty="0" smtClean="0">
                <a:latin typeface="+mj-lt"/>
              </a:rPr>
              <a:t>Membrii marcați ca </a:t>
            </a:r>
            <a:r>
              <a:rPr lang="ro-RO" b="1" dirty="0" smtClean="0">
                <a:latin typeface="+mj-lt"/>
              </a:rPr>
              <a:t>protected</a:t>
            </a:r>
            <a:r>
              <a:rPr lang="ro-RO" dirty="0" smtClean="0">
                <a:latin typeface="+mj-lt"/>
              </a:rPr>
              <a:t> sunt implicit </a:t>
            </a:r>
            <a:r>
              <a:rPr lang="ro-RO" b="1" dirty="0" smtClean="0">
                <a:latin typeface="+mj-lt"/>
              </a:rPr>
              <a:t>protected </a:t>
            </a:r>
            <a:r>
              <a:rPr lang="ro-RO" dirty="0" smtClean="0">
                <a:latin typeface="+mj-lt"/>
              </a:rPr>
              <a:t>și în clasa derivată</a:t>
            </a:r>
            <a:endParaRPr lang="ro-RO" b="1" dirty="0" smtClean="0">
              <a:latin typeface="+mj-lt"/>
            </a:endParaRPr>
          </a:p>
          <a:p>
            <a:endParaRPr lang="ro-RO" dirty="0" smtClean="0">
              <a:latin typeface="+mj-lt"/>
            </a:endParaRPr>
          </a:p>
          <a:p>
            <a:endParaRPr lang="en-US" dirty="0" smtClean="0">
              <a:latin typeface="+mj-lt"/>
            </a:endParaRPr>
          </a:p>
        </p:txBody>
      </p:sp>
      <p:sp>
        <p:nvSpPr>
          <p:cNvPr id="9" name="Slide Number Placeholder 8"/>
          <p:cNvSpPr>
            <a:spLocks noGrp="1"/>
          </p:cNvSpPr>
          <p:nvPr>
            <p:ph type="sldNum" sz="quarter" idx="11"/>
          </p:nvPr>
        </p:nvSpPr>
        <p:spPr/>
        <p:txBody>
          <a:bodyPr/>
          <a:lstStyle/>
          <a:p>
            <a:fld id="{147C1B20-DEF4-46E3-B77F-0FB6B8193D90}" type="slidenum">
              <a:rPr lang="en-US" smtClean="0"/>
              <a:pPr/>
              <a:t>5</a:t>
            </a:fld>
            <a:endParaRPr lang="en-US"/>
          </a:p>
        </p:txBody>
      </p:sp>
      <p:sp>
        <p:nvSpPr>
          <p:cNvPr id="13" name="Rectangle 12"/>
          <p:cNvSpPr/>
          <p:nvPr/>
        </p:nvSpPr>
        <p:spPr>
          <a:xfrm>
            <a:off x="1066800" y="2987675"/>
            <a:ext cx="3657600" cy="32766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sz="1600" dirty="0" smtClean="0">
                <a:latin typeface="Lucida Console" pitchFamily="49" charset="0"/>
              </a:rPr>
              <a:t>class Token</a:t>
            </a:r>
          </a:p>
          <a:p>
            <a:r>
              <a:rPr lang="ro-RO" sz="1600" dirty="0" smtClean="0">
                <a:latin typeface="Lucida Console" pitchFamily="49" charset="0"/>
              </a:rPr>
              <a:t>{</a:t>
            </a:r>
          </a:p>
          <a:p>
            <a:r>
              <a:rPr lang="ro-RO" sz="1600" dirty="0" smtClean="0">
                <a:latin typeface="Lucida Console" pitchFamily="49" charset="0"/>
              </a:rPr>
              <a:t>   ...</a:t>
            </a:r>
          </a:p>
          <a:p>
            <a:r>
              <a:rPr lang="ro-RO" sz="1600" dirty="0" smtClean="0">
                <a:latin typeface="Lucida Console" pitchFamily="49" charset="0"/>
              </a:rPr>
              <a:t>   protected string name;</a:t>
            </a:r>
          </a:p>
          <a:p>
            <a:r>
              <a:rPr lang="ro-RO" sz="1600" dirty="0" smtClean="0">
                <a:latin typeface="Lucida Console" pitchFamily="49" charset="0"/>
              </a:rPr>
              <a:t>}</a:t>
            </a:r>
          </a:p>
          <a:p>
            <a:r>
              <a:rPr lang="ro-RO" sz="1600" dirty="0" smtClean="0">
                <a:latin typeface="Lucida Console" pitchFamily="49" charset="0"/>
              </a:rPr>
              <a:t>class CommentToken: Token</a:t>
            </a:r>
          </a:p>
          <a:p>
            <a:r>
              <a:rPr lang="ro-RO" sz="1600" dirty="0" smtClean="0">
                <a:latin typeface="Lucida Console" pitchFamily="49" charset="0"/>
              </a:rPr>
              <a:t>{</a:t>
            </a:r>
          </a:p>
          <a:p>
            <a:r>
              <a:rPr lang="ro-RO" sz="1600" dirty="0" smtClean="0">
                <a:latin typeface="Lucida Console" pitchFamily="49" charset="0"/>
              </a:rPr>
              <a:t>   ...</a:t>
            </a:r>
          </a:p>
          <a:p>
            <a:r>
              <a:rPr lang="ro-RO" sz="1600" dirty="0" smtClean="0">
                <a:latin typeface="Lucida Console" pitchFamily="49" charset="0"/>
              </a:rPr>
              <a:t>   public string Name()</a:t>
            </a:r>
          </a:p>
          <a:p>
            <a:r>
              <a:rPr lang="ro-RO" sz="1600" dirty="0" smtClean="0">
                <a:latin typeface="Lucida Console" pitchFamily="49" charset="0"/>
              </a:rPr>
              <a:t>   {</a:t>
            </a:r>
          </a:p>
          <a:p>
            <a:r>
              <a:rPr lang="ro-RO" sz="1600" dirty="0" smtClean="0">
                <a:latin typeface="Lucida Console" pitchFamily="49" charset="0"/>
              </a:rPr>
              <a:t>       return name;</a:t>
            </a:r>
          </a:p>
          <a:p>
            <a:r>
              <a:rPr lang="ro-RO" sz="1600" dirty="0" smtClean="0">
                <a:latin typeface="Lucida Console" pitchFamily="49" charset="0"/>
              </a:rPr>
              <a:t>   }</a:t>
            </a:r>
          </a:p>
          <a:p>
            <a:r>
              <a:rPr lang="ro-RO" sz="1600" dirty="0" smtClean="0">
                <a:latin typeface="Lucida Console" pitchFamily="49" charset="0"/>
              </a:rPr>
              <a:t>}</a:t>
            </a:r>
            <a:endParaRPr lang="en-US" sz="1600" dirty="0">
              <a:latin typeface="Lucida Console" pitchFamily="49" charset="0"/>
            </a:endParaRPr>
          </a:p>
        </p:txBody>
      </p:sp>
      <p:sp>
        <p:nvSpPr>
          <p:cNvPr id="14" name="Rectangle 13"/>
          <p:cNvSpPr/>
          <p:nvPr/>
        </p:nvSpPr>
        <p:spPr>
          <a:xfrm>
            <a:off x="5029200" y="2987675"/>
            <a:ext cx="3657600" cy="32766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sz="1600" dirty="0" smtClean="0">
                <a:latin typeface="Lucida Console" pitchFamily="49" charset="0"/>
              </a:rPr>
              <a:t>Class Outside</a:t>
            </a:r>
          </a:p>
          <a:p>
            <a:r>
              <a:rPr lang="ro-RO" sz="1600" dirty="0" smtClean="0">
                <a:latin typeface="Lucida Console" pitchFamily="49" charset="0"/>
              </a:rPr>
              <a:t>{</a:t>
            </a:r>
          </a:p>
          <a:p>
            <a:r>
              <a:rPr lang="ro-RO" sz="1600" dirty="0" smtClean="0">
                <a:latin typeface="Lucida Console" pitchFamily="49" charset="0"/>
              </a:rPr>
              <a:t>   void Fails(Token t)</a:t>
            </a:r>
          </a:p>
          <a:p>
            <a:r>
              <a:rPr lang="ro-RO" sz="1600" dirty="0" smtClean="0">
                <a:latin typeface="Lucida Console" pitchFamily="49" charset="0"/>
              </a:rPr>
              <a:t>   {</a:t>
            </a:r>
          </a:p>
          <a:p>
            <a:r>
              <a:rPr lang="ro-RO" sz="1600" dirty="0" smtClean="0">
                <a:latin typeface="Lucida Console" pitchFamily="49" charset="0"/>
              </a:rPr>
              <a:t>      Console.Write(t.name);</a:t>
            </a:r>
          </a:p>
          <a:p>
            <a:r>
              <a:rPr lang="ro-RO" sz="1600" dirty="0" smtClean="0">
                <a:latin typeface="Lucida Console" pitchFamily="49" charset="0"/>
              </a:rPr>
              <a:t>   }</a:t>
            </a:r>
          </a:p>
          <a:p>
            <a:r>
              <a:rPr lang="ro-RO" sz="1600" dirty="0" smtClean="0">
                <a:latin typeface="Lucida Console" pitchFamily="49" charset="0"/>
              </a:rPr>
              <a:t>}</a:t>
            </a:r>
          </a:p>
          <a:p>
            <a:endParaRPr lang="ro-RO" sz="1600" dirty="0" smtClean="0">
              <a:latin typeface="Lucida Console" pitchFamily="49" charset="0"/>
            </a:endParaRPr>
          </a:p>
          <a:p>
            <a:endParaRPr lang="ro-RO" sz="1600" dirty="0" smtClean="0">
              <a:latin typeface="Lucida Console" pitchFamily="49" charset="0"/>
            </a:endParaRPr>
          </a:p>
          <a:p>
            <a:endParaRPr lang="ro-RO" sz="1600" dirty="0" smtClean="0">
              <a:latin typeface="Lucida Console" pitchFamily="49" charset="0"/>
            </a:endParaRPr>
          </a:p>
          <a:p>
            <a:endParaRPr lang="en-US" sz="1600" dirty="0">
              <a:latin typeface="Lucida Console" pitchFamily="49" charset="0"/>
            </a:endParaRPr>
          </a:p>
        </p:txBody>
      </p:sp>
      <p:pic>
        <p:nvPicPr>
          <p:cNvPr id="15" name="Picture 2" descr="D:\My documents\proiecte\ITAcad\c#\prezentari\resurse misc\green_check.jpg"/>
          <p:cNvPicPr>
            <a:picLocks noChangeAspect="1" noChangeArrowheads="1"/>
          </p:cNvPicPr>
          <p:nvPr/>
        </p:nvPicPr>
        <p:blipFill>
          <a:blip r:embed="rId3" cstate="print"/>
          <a:srcRect/>
          <a:stretch>
            <a:fillRect/>
          </a:stretch>
        </p:blipFill>
        <p:spPr bwMode="auto">
          <a:xfrm>
            <a:off x="3758080" y="5470151"/>
            <a:ext cx="682625" cy="682625"/>
          </a:xfrm>
          <a:prstGeom prst="rect">
            <a:avLst/>
          </a:prstGeom>
          <a:noFill/>
        </p:spPr>
      </p:pic>
      <p:sp>
        <p:nvSpPr>
          <p:cNvPr id="16" name="&quot;No&quot; Symbol 15"/>
          <p:cNvSpPr/>
          <p:nvPr/>
        </p:nvSpPr>
        <p:spPr>
          <a:xfrm>
            <a:off x="7674685" y="5390776"/>
            <a:ext cx="762000" cy="762000"/>
          </a:xfrm>
          <a:prstGeom prst="noSmoking">
            <a:avLst/>
          </a:prstGeom>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818721" y="152400"/>
            <a:ext cx="8229600" cy="685800"/>
          </a:xfrm>
        </p:spPr>
        <p:txBody>
          <a:bodyPr/>
          <a:lstStyle/>
          <a:p>
            <a:r>
              <a:rPr lang="ro-RO" dirty="0" smtClean="0">
                <a:latin typeface="+mj-lt"/>
              </a:rPr>
              <a:t>Derivarea claselor – Constructorii clasei de bază</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latin typeface="+mj-lt"/>
            </a:endParaRPr>
          </a:p>
        </p:txBody>
      </p:sp>
      <p:sp>
        <p:nvSpPr>
          <p:cNvPr id="12" name="Content Placeholder 5"/>
          <p:cNvSpPr>
            <a:spLocks noGrp="1"/>
          </p:cNvSpPr>
          <p:nvPr>
            <p:ph sz="quarter" idx="1"/>
          </p:nvPr>
        </p:nvSpPr>
        <p:spPr>
          <a:xfrm>
            <a:off x="818721" y="1143000"/>
            <a:ext cx="8229600" cy="4937760"/>
          </a:xfrm>
        </p:spPr>
        <p:txBody>
          <a:bodyPr/>
          <a:lstStyle/>
          <a:p>
            <a:r>
              <a:rPr lang="ro-RO" dirty="0" smtClean="0">
                <a:latin typeface="+mj-lt"/>
              </a:rPr>
              <a:t>Se folosește cuvântul cheie </a:t>
            </a:r>
            <a:r>
              <a:rPr lang="ro-RO" b="1" dirty="0" smtClean="0">
                <a:latin typeface="+mj-lt"/>
              </a:rPr>
              <a:t>base</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Un constructor privat nu poate fi accesat de către o clasă derivată</a:t>
            </a:r>
          </a:p>
          <a:p>
            <a:endParaRPr lang="en-US" dirty="0">
              <a:latin typeface="+mj-lt"/>
            </a:endParaRPr>
          </a:p>
        </p:txBody>
      </p:sp>
      <p:sp>
        <p:nvSpPr>
          <p:cNvPr id="9" name="Slide Number Placeholder 8"/>
          <p:cNvSpPr>
            <a:spLocks noGrp="1"/>
          </p:cNvSpPr>
          <p:nvPr>
            <p:ph type="sldNum" sz="quarter" idx="11"/>
          </p:nvPr>
        </p:nvSpPr>
        <p:spPr/>
        <p:txBody>
          <a:bodyPr/>
          <a:lstStyle/>
          <a:p>
            <a:fld id="{147C1B20-DEF4-46E3-B77F-0FB6B8193D90}" type="slidenum">
              <a:rPr lang="en-US" smtClean="0"/>
              <a:pPr/>
              <a:t>6</a:t>
            </a:fld>
            <a:endParaRPr lang="en-US"/>
          </a:p>
        </p:txBody>
      </p:sp>
      <p:sp>
        <p:nvSpPr>
          <p:cNvPr id="17" name="Rectangle 16"/>
          <p:cNvSpPr/>
          <p:nvPr/>
        </p:nvSpPr>
        <p:spPr>
          <a:xfrm>
            <a:off x="1047321" y="1828800"/>
            <a:ext cx="7772400" cy="28194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a:t>
            </a:r>
          </a:p>
          <a:p>
            <a:r>
              <a:rPr lang="ro-RO" dirty="0" smtClean="0">
                <a:latin typeface="Lucida Console" pitchFamily="49" charset="0"/>
              </a:rPr>
              <a:t>{</a:t>
            </a:r>
          </a:p>
          <a:p>
            <a:r>
              <a:rPr lang="ro-RO" dirty="0" smtClean="0">
                <a:latin typeface="Lucida Console" pitchFamily="49" charset="0"/>
              </a:rPr>
              <a:t>   protected Token(string name) {...}</a:t>
            </a:r>
          </a:p>
          <a:p>
            <a:r>
              <a:rPr lang="ro-RO" dirty="0" smtClean="0">
                <a:latin typeface="Lucida Console" pitchFamily="49" charset="0"/>
              </a:rPr>
              <a:t>}</a:t>
            </a:r>
          </a:p>
          <a:p>
            <a:endParaRPr lang="ro-RO" dirty="0" smtClean="0">
              <a:latin typeface="Lucida Console" pitchFamily="49" charset="0"/>
            </a:endParaRPr>
          </a:p>
          <a:p>
            <a:r>
              <a:rPr lang="ro-RO" dirty="0" smtClean="0">
                <a:latin typeface="Lucida Console" pitchFamily="49" charset="0"/>
              </a:rPr>
              <a:t>class CommentToken: Token</a:t>
            </a:r>
          </a:p>
          <a:p>
            <a:r>
              <a:rPr lang="ro-RO" dirty="0" smtClean="0">
                <a:latin typeface="Lucida Console" pitchFamily="49" charset="0"/>
              </a:rPr>
              <a:t>{</a:t>
            </a:r>
          </a:p>
          <a:p>
            <a:r>
              <a:rPr lang="ro-RO" dirty="0" smtClean="0">
                <a:latin typeface="Lucida Console" pitchFamily="49" charset="0"/>
              </a:rPr>
              <a:t>   public CommentToken(string name) : base(name) {...}</a:t>
            </a:r>
          </a:p>
          <a:p>
            <a:r>
              <a:rPr lang="ro-RO" dirty="0" smtClean="0">
                <a:latin typeface="Lucida Console" pitchFamily="49" charset="0"/>
              </a:rPr>
              <a:t>   ...</a:t>
            </a:r>
          </a:p>
          <a:p>
            <a:r>
              <a:rPr lang="ro-RO" dirty="0" smtClean="0">
                <a:latin typeface="Lucida Console" pitchFamily="49" charset="0"/>
              </a:rPr>
              <a:t>}</a:t>
            </a:r>
            <a:endParaRPr lang="en-US" dirty="0">
              <a:latin typeface="Lucida Console"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1"/>
          <p:cNvSpPr>
            <a:spLocks noGrp="1"/>
          </p:cNvSpPr>
          <p:nvPr>
            <p:ph type="title"/>
          </p:nvPr>
        </p:nvSpPr>
        <p:spPr>
          <a:xfrm>
            <a:off x="818721" y="152400"/>
            <a:ext cx="8229600" cy="685800"/>
          </a:xfrm>
        </p:spPr>
        <p:txBody>
          <a:bodyPr/>
          <a:lstStyle/>
          <a:p>
            <a:r>
              <a:rPr lang="ro-RO" dirty="0" smtClean="0">
                <a:latin typeface="+mj-lt"/>
              </a:rPr>
              <a:t>Derivarea claselor – Constructorii clasei de bază</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latin typeface="+mj-lt"/>
            </a:endParaRPr>
          </a:p>
        </p:txBody>
      </p:sp>
      <p:sp>
        <p:nvSpPr>
          <p:cNvPr id="13" name="Content Placeholder 5"/>
          <p:cNvSpPr>
            <a:spLocks noGrp="1"/>
          </p:cNvSpPr>
          <p:nvPr>
            <p:ph sz="quarter" idx="1"/>
          </p:nvPr>
        </p:nvSpPr>
        <p:spPr>
          <a:xfrm>
            <a:off x="818721" y="1143000"/>
            <a:ext cx="8229600" cy="4937760"/>
          </a:xfrm>
        </p:spPr>
        <p:txBody>
          <a:bodyPr/>
          <a:lstStyle/>
          <a:p>
            <a:r>
              <a:rPr lang="ro-RO" dirty="0" smtClean="0">
                <a:latin typeface="+mj-lt"/>
              </a:rPr>
              <a:t>Se folosește cuvântul cheie </a:t>
            </a:r>
            <a:r>
              <a:rPr lang="ro-RO" b="1" dirty="0" smtClean="0">
                <a:latin typeface="+mj-lt"/>
              </a:rPr>
              <a:t>base</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Un constructor privat nu poate fi accesat de către o clasă derivată</a:t>
            </a:r>
          </a:p>
          <a:p>
            <a:endParaRPr lang="en-US" dirty="0">
              <a:latin typeface="+mj-lt"/>
            </a:endParaRPr>
          </a:p>
        </p:txBody>
      </p:sp>
      <p:sp>
        <p:nvSpPr>
          <p:cNvPr id="14" name="Slide Number Placeholder 8"/>
          <p:cNvSpPr>
            <a:spLocks noGrp="1"/>
          </p:cNvSpPr>
          <p:nvPr>
            <p:ph type="sldNum" sz="quarter" idx="11"/>
          </p:nvPr>
        </p:nvSpPr>
        <p:spPr>
          <a:xfrm>
            <a:off x="8537959" y="6356350"/>
            <a:ext cx="510362" cy="365125"/>
          </a:xfrm>
        </p:spPr>
        <p:txBody>
          <a:bodyPr/>
          <a:lstStyle/>
          <a:p>
            <a:fld id="{147C1B20-DEF4-46E3-B77F-0FB6B8193D90}" type="slidenum">
              <a:rPr lang="en-US" smtClean="0"/>
              <a:pPr/>
              <a:t>7</a:t>
            </a:fld>
            <a:endParaRPr lang="en-US"/>
          </a:p>
        </p:txBody>
      </p:sp>
      <p:sp>
        <p:nvSpPr>
          <p:cNvPr id="15" name="Rectangle 14"/>
          <p:cNvSpPr/>
          <p:nvPr/>
        </p:nvSpPr>
        <p:spPr>
          <a:xfrm>
            <a:off x="1047321" y="1828800"/>
            <a:ext cx="7772400" cy="28194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a:t>
            </a:r>
          </a:p>
          <a:p>
            <a:r>
              <a:rPr lang="ro-RO" dirty="0" smtClean="0">
                <a:latin typeface="Lucida Console" pitchFamily="49" charset="0"/>
              </a:rPr>
              <a:t>{</a:t>
            </a:r>
          </a:p>
          <a:p>
            <a:r>
              <a:rPr lang="ro-RO" dirty="0" smtClean="0">
                <a:latin typeface="Lucida Console" pitchFamily="49" charset="0"/>
              </a:rPr>
              <a:t>   protected Token(string name) {...}</a:t>
            </a:r>
          </a:p>
          <a:p>
            <a:r>
              <a:rPr lang="ro-RO" dirty="0" smtClean="0">
                <a:latin typeface="Lucida Console" pitchFamily="49" charset="0"/>
              </a:rPr>
              <a:t>}</a:t>
            </a:r>
          </a:p>
          <a:p>
            <a:endParaRPr lang="ro-RO" dirty="0" smtClean="0">
              <a:latin typeface="Lucida Console" pitchFamily="49" charset="0"/>
            </a:endParaRPr>
          </a:p>
          <a:p>
            <a:r>
              <a:rPr lang="ro-RO" dirty="0" smtClean="0">
                <a:latin typeface="Lucida Console" pitchFamily="49" charset="0"/>
              </a:rPr>
              <a:t>class CommentToken: Token</a:t>
            </a:r>
          </a:p>
          <a:p>
            <a:r>
              <a:rPr lang="ro-RO" dirty="0" smtClean="0">
                <a:latin typeface="Lucida Console" pitchFamily="49" charset="0"/>
              </a:rPr>
              <a:t>{</a:t>
            </a:r>
          </a:p>
          <a:p>
            <a:r>
              <a:rPr lang="ro-RO" dirty="0" smtClean="0">
                <a:latin typeface="Lucida Console" pitchFamily="49" charset="0"/>
              </a:rPr>
              <a:t>   public CommentToken(string name) : base(name) {...}</a:t>
            </a:r>
          </a:p>
          <a:p>
            <a:r>
              <a:rPr lang="ro-RO" dirty="0" smtClean="0">
                <a:latin typeface="Lucida Console" pitchFamily="49" charset="0"/>
              </a:rPr>
              <a:t>   ...</a:t>
            </a:r>
          </a:p>
          <a:p>
            <a:r>
              <a:rPr lang="ro-RO" dirty="0" smtClean="0">
                <a:latin typeface="Lucida Console" pitchFamily="49" charset="0"/>
              </a:rPr>
              <a:t>}</a:t>
            </a:r>
            <a:endParaRPr lang="en-US" dirty="0">
              <a:latin typeface="Lucida Console" pitchFamily="49"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r>
              <a:rPr lang="ro-RO" dirty="0" smtClean="0">
                <a:latin typeface="+mj-lt"/>
              </a:rPr>
              <a:t>Metode virtuale</a:t>
            </a:r>
          </a:p>
          <a:p>
            <a:r>
              <a:rPr lang="ro-RO" dirty="0" smtClean="0">
                <a:latin typeface="+mj-lt"/>
              </a:rPr>
              <a:t>Metode suprascrise</a:t>
            </a:r>
          </a:p>
          <a:p>
            <a:r>
              <a:rPr lang="ro-RO" dirty="0" smtClean="0">
                <a:latin typeface="+mj-lt"/>
              </a:rPr>
              <a:t>Folosirea cuvântului </a:t>
            </a:r>
            <a:r>
              <a:rPr lang="ro-RO" b="1" dirty="0" smtClean="0">
                <a:latin typeface="+mj-lt"/>
              </a:rPr>
              <a:t>new</a:t>
            </a:r>
            <a:r>
              <a:rPr lang="ro-RO" dirty="0" smtClean="0">
                <a:latin typeface="+mj-lt"/>
              </a:rPr>
              <a:t> pentru a ascunde metode</a:t>
            </a:r>
          </a:p>
          <a:p>
            <a:r>
              <a:rPr lang="ro-RO" dirty="0" smtClean="0">
                <a:latin typeface="+mj-lt"/>
              </a:rPr>
              <a:t>Exemplu de implementare a metodelor</a:t>
            </a:r>
            <a:endParaRPr lang="en-US" dirty="0">
              <a:latin typeface="+mj-lt"/>
            </a:endParaRPr>
          </a:p>
        </p:txBody>
      </p:sp>
      <p:sp>
        <p:nvSpPr>
          <p:cNvPr id="2" name="Title 1"/>
          <p:cNvSpPr>
            <a:spLocks noGrp="1"/>
          </p:cNvSpPr>
          <p:nvPr>
            <p:ph type="title"/>
          </p:nvPr>
        </p:nvSpPr>
        <p:spPr/>
        <p:txBody>
          <a:bodyPr/>
          <a:lstStyle/>
          <a:p>
            <a:r>
              <a:rPr lang="ro-RO" dirty="0" smtClean="0">
                <a:latin typeface="+mj-lt"/>
              </a:rPr>
              <a:t>Derivarea claselor - Implementarea metodelor</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838200" y="1414108"/>
            <a:ext cx="8229600" cy="4937760"/>
          </a:xfrm>
        </p:spPr>
        <p:txBody>
          <a:bodyPr>
            <a:normAutofit fontScale="92500" lnSpcReduction="10000"/>
          </a:bodyPr>
          <a:lstStyle/>
          <a:p>
            <a:r>
              <a:rPr lang="ro-RO" dirty="0" smtClean="0">
                <a:latin typeface="+mj-lt"/>
              </a:rPr>
              <a:t>Declararea unei metode virtuale</a:t>
            </a: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endParaRPr lang="ro-RO" dirty="0" smtClean="0">
              <a:latin typeface="+mj-lt"/>
            </a:endParaRPr>
          </a:p>
          <a:p>
            <a:r>
              <a:rPr lang="ro-RO" dirty="0" smtClean="0">
                <a:latin typeface="+mj-lt"/>
              </a:rPr>
              <a:t>Metodele virtuale sunt polimorfice</a:t>
            </a:r>
          </a:p>
          <a:p>
            <a:r>
              <a:rPr lang="ro-RO" dirty="0" smtClean="0">
                <a:latin typeface="+mj-lt"/>
              </a:rPr>
              <a:t>Metodele virtuale nu pot fi declarate ca statice</a:t>
            </a:r>
          </a:p>
          <a:p>
            <a:r>
              <a:rPr lang="ro-RO" dirty="0" smtClean="0">
                <a:latin typeface="+mj-lt"/>
              </a:rPr>
              <a:t>Metodele virtuale nu pot fi declarate ca private</a:t>
            </a:r>
            <a:endParaRPr lang="en-US" dirty="0" smtClean="0">
              <a:latin typeface="+mj-lt"/>
            </a:endParaRPr>
          </a:p>
          <a:p>
            <a:endParaRPr lang="en-US" dirty="0">
              <a:latin typeface="+mj-lt"/>
            </a:endParaRPr>
          </a:p>
        </p:txBody>
      </p:sp>
      <p:sp>
        <p:nvSpPr>
          <p:cNvPr id="2" name="Title 1"/>
          <p:cNvSpPr>
            <a:spLocks noGrp="1"/>
          </p:cNvSpPr>
          <p:nvPr>
            <p:ph type="title"/>
          </p:nvPr>
        </p:nvSpPr>
        <p:spPr/>
        <p:txBody>
          <a:bodyPr/>
          <a:lstStyle/>
          <a:p>
            <a:r>
              <a:rPr lang="ro-RO" dirty="0" smtClean="0">
                <a:latin typeface="+mj-lt"/>
              </a:rPr>
              <a:t>Derivarea claselor - Definirea metodelor virtuale</a:t>
            </a:r>
            <a:endParaRPr lang="en-US" dirty="0">
              <a:latin typeface="+mj-lt"/>
            </a:endParaRPr>
          </a:p>
        </p:txBody>
      </p:sp>
      <p:sp>
        <p:nvSpPr>
          <p:cNvPr id="5" name="Slide Number Placeholder 4"/>
          <p:cNvSpPr>
            <a:spLocks noGrp="1"/>
          </p:cNvSpPr>
          <p:nvPr>
            <p:ph type="sldNum" sz="quarter" idx="11"/>
          </p:nvPr>
        </p:nvSpPr>
        <p:spPr/>
        <p:txBody>
          <a:bodyPr/>
          <a:lstStyle/>
          <a:p>
            <a:fld id="{D4B5ADC2-7248-4799-8E52-477E151C3EE9}" type="slidenum">
              <a:rPr lang="en-US" smtClean="0"/>
              <a:pPr/>
              <a:t>9</a:t>
            </a:fld>
            <a:endParaRPr lang="en-US" dirty="0"/>
          </a:p>
        </p:txBody>
      </p:sp>
      <p:sp>
        <p:nvSpPr>
          <p:cNvPr id="7" name="Rectangle 6"/>
          <p:cNvSpPr/>
          <p:nvPr/>
        </p:nvSpPr>
        <p:spPr>
          <a:xfrm>
            <a:off x="1066800" y="1828800"/>
            <a:ext cx="7772400" cy="3124200"/>
          </a:xfrm>
          <a:prstGeom prst="rect">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ro-RO" dirty="0" smtClean="0">
                <a:latin typeface="Lucida Console" pitchFamily="49" charset="0"/>
              </a:rPr>
              <a:t>class Token</a:t>
            </a:r>
          </a:p>
          <a:p>
            <a:r>
              <a:rPr lang="ro-RO" dirty="0" smtClean="0">
                <a:latin typeface="Lucida Console" pitchFamily="49" charset="0"/>
              </a:rPr>
              <a:t>{</a:t>
            </a:r>
          </a:p>
          <a:p>
            <a:r>
              <a:rPr lang="ro-RO" dirty="0" smtClean="0">
                <a:latin typeface="Lucida Console" pitchFamily="49" charset="0"/>
              </a:rPr>
              <a:t>   public int LineNumber() </a:t>
            </a:r>
          </a:p>
          <a:p>
            <a:r>
              <a:rPr lang="ro-RO" dirty="0" smtClean="0">
                <a:latin typeface="Lucida Console" pitchFamily="49" charset="0"/>
              </a:rPr>
              <a:t>   {</a:t>
            </a:r>
          </a:p>
          <a:p>
            <a:r>
              <a:rPr lang="ro-RO" dirty="0" smtClean="0">
                <a:latin typeface="Lucida Console" pitchFamily="49" charset="0"/>
              </a:rPr>
              <a:t>      ...</a:t>
            </a:r>
          </a:p>
          <a:p>
            <a:r>
              <a:rPr lang="ro-RO" dirty="0" smtClean="0">
                <a:latin typeface="Lucida Console" pitchFamily="49" charset="0"/>
              </a:rPr>
              <a:t>   }</a:t>
            </a:r>
          </a:p>
          <a:p>
            <a:r>
              <a:rPr lang="ro-RO" dirty="0" smtClean="0">
                <a:latin typeface="Lucida Console" pitchFamily="49" charset="0"/>
              </a:rPr>
              <a:t>   public virtual string Name()</a:t>
            </a:r>
          </a:p>
          <a:p>
            <a:r>
              <a:rPr lang="ro-RO" dirty="0" smtClean="0">
                <a:latin typeface="Lucida Console" pitchFamily="49" charset="0"/>
              </a:rPr>
              <a:t>   {</a:t>
            </a:r>
          </a:p>
          <a:p>
            <a:r>
              <a:rPr lang="ro-RO" dirty="0" smtClean="0">
                <a:latin typeface="Lucida Console" pitchFamily="49" charset="0"/>
              </a:rPr>
              <a:t>      ...</a:t>
            </a:r>
          </a:p>
          <a:p>
            <a:r>
              <a:rPr lang="ro-RO" dirty="0" smtClean="0">
                <a:latin typeface="Lucida Console" pitchFamily="49" charset="0"/>
              </a:rPr>
              <a:t>   }</a:t>
            </a:r>
          </a:p>
          <a:p>
            <a:r>
              <a:rPr lang="ro-RO" dirty="0" smtClean="0">
                <a:latin typeface="Lucida Console" pitchFamily="49"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sharp">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plateServer20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TotalTime>
  <Words>6352</Words>
  <Application>Microsoft Office PowerPoint</Application>
  <PresentationFormat>On-screen Show (4:3)</PresentationFormat>
  <Paragraphs>1297</Paragraphs>
  <Slides>38</Slides>
  <Notes>38</Notes>
  <HiddenSlides>9</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Csharp</vt:lpstr>
      <vt:lpstr>templateServer2008</vt:lpstr>
      <vt:lpstr>PowerPoint Presentation</vt:lpstr>
      <vt:lpstr>Overview</vt:lpstr>
      <vt:lpstr>Derivarea claselor - Introducere</vt:lpstr>
      <vt:lpstr>Derivarea claselor - Moștenire  </vt:lpstr>
      <vt:lpstr>Derivarea claselor – Modificatori de acces</vt:lpstr>
      <vt:lpstr>Derivarea claselor – Constructorii clasei de bază</vt:lpstr>
      <vt:lpstr>Derivarea claselor – Constructorii clasei de bază</vt:lpstr>
      <vt:lpstr>Derivarea claselor - Implementarea metodelor</vt:lpstr>
      <vt:lpstr>Derivarea claselor - Definirea metodelor virtuale</vt:lpstr>
      <vt:lpstr>Derivarea claselor - Suprascrierea metodelor</vt:lpstr>
      <vt:lpstr>Derivarea claselor - Suprascrierea metodelor</vt:lpstr>
      <vt:lpstr>Derivarea claselor - Folosirea metodelor  suprascrise</vt:lpstr>
      <vt:lpstr>Derivarea claselor - Folosirea metodelor  suprascrise</vt:lpstr>
      <vt:lpstr>PowerPoint Presentation</vt:lpstr>
      <vt:lpstr>Folosirea new pentru a ascunde o metodă</vt:lpstr>
      <vt:lpstr>Folosirea new pentru a ascunde o metodă</vt:lpstr>
      <vt:lpstr>Folosirea new pentru a ascunde o metodă</vt:lpstr>
      <vt:lpstr>Identificați greșelile</vt:lpstr>
      <vt:lpstr>Folosirea claselor sigilate </vt:lpstr>
      <vt:lpstr>Clase abstracte</vt:lpstr>
      <vt:lpstr>Folosirea metodelor abstracte</vt:lpstr>
      <vt:lpstr>Interfețe - declarare</vt:lpstr>
      <vt:lpstr>Interfețe - Implementarea mai multor interfețe</vt:lpstr>
      <vt:lpstr>Interfețe - Implementarea mai multor interfețe</vt:lpstr>
      <vt:lpstr>Interfețe - Implementarea metodelor interfețelor</vt:lpstr>
      <vt:lpstr>Interfețe - Implementarea metodelor interfețelor</vt:lpstr>
      <vt:lpstr>Interfețe - Implementarea explicită a metodelor</vt:lpstr>
      <vt:lpstr>Interfețe - Implementarea explicită a metodelor</vt:lpstr>
      <vt:lpstr>Identificați greșelile</vt:lpstr>
      <vt:lpstr>Comparație între clase abstracte și interfețe</vt:lpstr>
      <vt:lpstr>Identificați greșelile</vt:lpstr>
      <vt:lpstr>Polimorfism – Definiție</vt:lpstr>
      <vt:lpstr>Polimorfism – Exemplu</vt:lpstr>
      <vt:lpstr>Polimorfism – Implementarea exemplului </vt:lpstr>
      <vt:lpstr>Polimorfism – Implementarea exemplului </vt:lpstr>
      <vt:lpstr>Exemplu de implementare a metodelor</vt:lpstr>
      <vt:lpstr>Exemplu de implementare a metodelor</vt:lpstr>
      <vt:lpstr>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Modulul 8</dc:title>
  <dc:creator>Jim</dc:creator>
  <cp:lastModifiedBy>Andrei</cp:lastModifiedBy>
  <cp:revision>126</cp:revision>
  <dcterms:created xsi:type="dcterms:W3CDTF">2006-08-16T00:00:00Z</dcterms:created>
  <dcterms:modified xsi:type="dcterms:W3CDTF">2014-12-14T08:46:04Z</dcterms:modified>
</cp:coreProperties>
</file>