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44"/>
  </p:notesMasterIdLst>
  <p:handoutMasterIdLst>
    <p:handoutMasterId r:id="rId45"/>
  </p:handoutMasterIdLst>
  <p:sldIdLst>
    <p:sldId id="256" r:id="rId2"/>
    <p:sldId id="262"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302" r:id="rId35"/>
    <p:sldId id="303" r:id="rId36"/>
    <p:sldId id="304" r:id="rId37"/>
    <p:sldId id="305" r:id="rId38"/>
    <p:sldId id="306" r:id="rId39"/>
    <p:sldId id="307" r:id="rId40"/>
    <p:sldId id="308" r:id="rId41"/>
    <p:sldId id="309" r:id="rId42"/>
    <p:sldId id="310" r:id="rId43"/>
  </p:sldIdLst>
  <p:sldSz cx="9144000" cy="6858000" type="screen4x3"/>
  <p:notesSz cx="7315200" cy="9601200"/>
  <p:defaultTextStyle>
    <a:defPPr>
      <a:defRPr lang="en-US"/>
    </a:defPPr>
    <a:lvl1pPr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54A"/>
    <a:srgbClr val="3BB44A"/>
    <a:srgbClr val="F69220"/>
    <a:srgbClr val="0A31FF"/>
    <a:srgbClr val="E4CD9A"/>
    <a:srgbClr val="D2AC56"/>
    <a:srgbClr val="F2E7CE"/>
    <a:srgbClr val="0066FF"/>
    <a:srgbClr val="E8F6E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7496" autoAdjust="0"/>
  </p:normalViewPr>
  <p:slideViewPr>
    <p:cSldViewPr snapToGrid="0">
      <p:cViewPr varScale="1">
        <p:scale>
          <a:sx n="48" d="100"/>
          <a:sy n="48" d="100"/>
        </p:scale>
        <p:origin x="-2016" y="-108"/>
      </p:cViewPr>
      <p:guideLst>
        <p:guide orient="horz" pos="2160"/>
        <p:guide pos="28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968" y="16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522720" y="9119173"/>
            <a:ext cx="790825" cy="480388"/>
          </a:xfrm>
          <a:prstGeom prst="rect">
            <a:avLst/>
          </a:prstGeom>
        </p:spPr>
        <p:txBody>
          <a:bodyPr vert="horz" lIns="94851" tIns="47425" rIns="94851" bIns="47425" rtlCol="0" anchor="b"/>
          <a:lstStyle>
            <a:lvl1pPr algn="r">
              <a:defRPr sz="1200"/>
            </a:lvl1pPr>
          </a:lstStyle>
          <a:p>
            <a:pPr>
              <a:buNone/>
            </a:pPr>
            <a:fld id="{068FB0E5-6869-4FF4-A698-29AACB685E0C}" type="slidenum">
              <a:rPr lang="en-US" sz="1400" smtClean="0">
                <a:latin typeface="Segoe UI" pitchFamily="34" charset="0"/>
                <a:cs typeface="Segoe UI" pitchFamily="34" charset="0"/>
              </a:rPr>
              <a:pPr>
                <a:buNone/>
              </a:pPr>
              <a:t>‹#›</a:t>
            </a:fld>
            <a:endParaRPr lang="en-US" sz="1400">
              <a:latin typeface="Segoe UI" pitchFamily="34" charset="0"/>
              <a:cs typeface="Segoe UI" pitchFamily="34" charset="0"/>
            </a:endParaRPr>
          </a:p>
        </p:txBody>
      </p:sp>
    </p:spTree>
    <p:extLst>
      <p:ext uri="{BB962C8B-B14F-4D97-AF65-F5344CB8AC3E}">
        <p14:creationId xmlns:p14="http://schemas.microsoft.com/office/powerpoint/2010/main" val="182715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6820228" y="9084365"/>
            <a:ext cx="497342" cy="263805"/>
          </a:xfrm>
          <a:prstGeom prst="rect">
            <a:avLst/>
          </a:prstGeom>
          <a:solidFill>
            <a:srgbClr val="39B54A"/>
          </a:solidFill>
        </p:spPr>
        <p:txBody>
          <a:bodyPr wrap="square" lIns="96661" tIns="48331" rIns="96661" bIns="48331" rtlCol="0">
            <a:spAutoFit/>
          </a:bodyPr>
          <a:lstStyle/>
          <a:p>
            <a:pPr>
              <a:buNone/>
            </a:pPr>
            <a:fld id="{7647E9C6-8F2F-43E8-8117-A5FA9C250BB7}" type="slidenum">
              <a:rPr lang="en-US" sz="1200" smtClean="0">
                <a:solidFill>
                  <a:schemeClr val="bg1"/>
                </a:solidFill>
                <a:latin typeface="Segoe UI" pitchFamily="34" charset="0"/>
                <a:cs typeface="Segoe UI" pitchFamily="34" charset="0"/>
              </a:rPr>
              <a:pPr>
                <a:buNone/>
              </a:pPr>
              <a:t>‹#›</a:t>
            </a:fld>
            <a:endParaRPr lang="en-US" sz="1200" dirty="0">
              <a:solidFill>
                <a:schemeClr val="bg1"/>
              </a:solidFill>
              <a:latin typeface="Segoe UI" pitchFamily="34" charset="0"/>
              <a:cs typeface="Segoe UI" pitchFamily="34" charset="0"/>
            </a:endParaRPr>
          </a:p>
        </p:txBody>
      </p:sp>
      <p:sp>
        <p:nvSpPr>
          <p:cNvPr id="10" name="Rectangle 4"/>
          <p:cNvSpPr>
            <a:spLocks noGrp="1" noRot="1" noChangeAspect="1" noChangeArrowheads="1" noTextEdit="1"/>
          </p:cNvSpPr>
          <p:nvPr>
            <p:ph type="sldImg" idx="2"/>
          </p:nvPr>
        </p:nvSpPr>
        <p:spPr bwMode="auto">
          <a:xfrm>
            <a:off x="1323975" y="747713"/>
            <a:ext cx="4506913" cy="3379787"/>
          </a:xfrm>
          <a:prstGeom prst="rect">
            <a:avLst/>
          </a:prstGeom>
          <a:noFill/>
          <a:ln w="9525">
            <a:solidFill>
              <a:srgbClr val="000000"/>
            </a:solidFill>
            <a:miter lim="800000"/>
            <a:headEnd/>
            <a:tailEnd/>
          </a:ln>
        </p:spPr>
      </p:sp>
      <p:sp>
        <p:nvSpPr>
          <p:cNvPr id="13" name="Notes Placeholder 12"/>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E:\gDrive\Summer 2014\ITAcad\Materiale\Logo\green.png"/>
          <p:cNvPicPr>
            <a:picLocks noChangeAspect="1" noChangeArrowheads="1"/>
          </p:cNvPicPr>
          <p:nvPr/>
        </p:nvPicPr>
        <p:blipFill>
          <a:blip r:embed="rId2"/>
          <a:srcRect/>
          <a:stretch>
            <a:fillRect/>
          </a:stretch>
        </p:blipFill>
        <p:spPr bwMode="auto">
          <a:xfrm>
            <a:off x="200405" y="138687"/>
            <a:ext cx="1405054" cy="365760"/>
          </a:xfrm>
          <a:prstGeom prst="rect">
            <a:avLst/>
          </a:prstGeom>
          <a:noFill/>
        </p:spPr>
      </p:pic>
      <p:pic>
        <p:nvPicPr>
          <p:cNvPr id="1028" name="Picture 4" descr="E:\gDrive\Summer 2014\ITAcad\Prezentări\PNG\dotnet_color.png"/>
          <p:cNvPicPr>
            <a:picLocks noChangeAspect="1" noChangeArrowheads="1"/>
          </p:cNvPicPr>
          <p:nvPr/>
        </p:nvPicPr>
        <p:blipFill>
          <a:blip r:embed="rId3"/>
          <a:srcRect/>
          <a:stretch>
            <a:fillRect/>
          </a:stretch>
        </p:blipFill>
        <p:spPr bwMode="auto">
          <a:xfrm>
            <a:off x="5857394" y="138687"/>
            <a:ext cx="1305011" cy="365760"/>
          </a:xfrm>
          <a:prstGeom prst="rect">
            <a:avLst/>
          </a:prstGeom>
          <a:noFill/>
        </p:spPr>
      </p:pic>
    </p:spTree>
    <p:extLst>
      <p:ext uri="{BB962C8B-B14F-4D97-AF65-F5344CB8AC3E}">
        <p14:creationId xmlns:p14="http://schemas.microsoft.com/office/powerpoint/2010/main" val="357950110"/>
      </p:ext>
    </p:extLst>
  </p:cSld>
  <p:clrMap bg1="lt1" tx1="dk1" bg2="lt2" tx2="dk2" accent1="accent1" accent2="accent2" accent3="accent3" accent4="accent4" accent5="accent5" accent6="accent6" hlink="hlink" folHlink="folHlink"/>
  <p:hf ftr="0"/>
  <p:notesStyle>
    <a:lvl1pPr marL="274320" marR="0" indent="-274320" algn="l" defTabSz="914400" rtl="0" eaLnBrk="1" fontAlgn="auto" latinLnBrk="0" hangingPunct="1">
      <a:lnSpc>
        <a:spcPct val="100000"/>
      </a:lnSpc>
      <a:spcBef>
        <a:spcPts val="600"/>
      </a:spcBef>
      <a:spcAft>
        <a:spcPts val="0"/>
      </a:spcAft>
      <a:buClr>
        <a:srgbClr val="8064A2">
          <a:lumMod val="75000"/>
        </a:srgbClr>
      </a:buClr>
      <a:buSzPct val="76000"/>
      <a:buFont typeface="Wingdings 3"/>
      <a:buChar char=""/>
      <a:tabLst/>
      <a:defRPr sz="2000" kern="1200">
        <a:solidFill>
          <a:schemeClr val="tx1"/>
        </a:solidFill>
        <a:latin typeface="Segoe UI" pitchFamily="34" charset="0"/>
        <a:ea typeface="+mn-ea"/>
        <a:cs typeface="Segoe UI" pitchFamily="34" charset="0"/>
      </a:defRPr>
    </a:lvl1pPr>
    <a:lvl2pPr marL="548640" marR="0" indent="-274320" algn="l" defTabSz="914400" rtl="0" eaLnBrk="1" fontAlgn="auto" latinLnBrk="0" hangingPunct="1">
      <a:lnSpc>
        <a:spcPct val="100000"/>
      </a:lnSpc>
      <a:spcBef>
        <a:spcPts val="500"/>
      </a:spcBef>
      <a:spcAft>
        <a:spcPts val="0"/>
      </a:spcAft>
      <a:buClr>
        <a:srgbClr val="C0504D"/>
      </a:buClr>
      <a:buSzPct val="76000"/>
      <a:buFont typeface="Wingdings 3"/>
      <a:buChar char=""/>
      <a:tabLst/>
      <a:defRPr sz="1800" kern="1200">
        <a:solidFill>
          <a:schemeClr val="tx1"/>
        </a:solidFill>
        <a:latin typeface="Segoe UI" pitchFamily="34" charset="0"/>
        <a:ea typeface="+mn-ea"/>
        <a:cs typeface="Segoe UI" pitchFamily="34" charset="0"/>
      </a:defRPr>
    </a:lvl2pPr>
    <a:lvl3pPr marL="822960" marR="0" indent="-228600" algn="l" defTabSz="914400" rtl="0" eaLnBrk="1" fontAlgn="auto" latinLnBrk="0" hangingPunct="1">
      <a:lnSpc>
        <a:spcPct val="100000"/>
      </a:lnSpc>
      <a:spcBef>
        <a:spcPts val="500"/>
      </a:spcBef>
      <a:spcAft>
        <a:spcPts val="0"/>
      </a:spcAft>
      <a:buClr>
        <a:prstClr val="white">
          <a:shade val="50000"/>
        </a:prstClr>
      </a:buClr>
      <a:buSzPct val="76000"/>
      <a:buFont typeface="Wingdings 3"/>
      <a:buChar char=""/>
      <a:tabLst/>
      <a:defRPr sz="1600" kern="1200">
        <a:solidFill>
          <a:schemeClr val="tx1"/>
        </a:solidFill>
        <a:latin typeface="Segoe UI" pitchFamily="34" charset="0"/>
        <a:ea typeface="+mn-ea"/>
        <a:cs typeface="Segoe UI" pitchFamily="34" charset="0"/>
      </a:defRPr>
    </a:lvl3pPr>
    <a:lvl4pPr marL="1371600" algn="l" rtl="0" eaLnBrk="0" fontAlgn="base" hangingPunct="0">
      <a:spcBef>
        <a:spcPct val="0"/>
      </a:spcBef>
      <a:spcAft>
        <a:spcPct val="60000"/>
      </a:spcAft>
      <a:buFont typeface="Arial" pitchFamily="34" charset="0"/>
      <a:buChar char="•"/>
      <a:defRPr sz="1400" kern="1200">
        <a:solidFill>
          <a:schemeClr val="tx1"/>
        </a:solidFill>
        <a:latin typeface="Segoe UI" pitchFamily="34" charset="0"/>
        <a:ea typeface="+mn-ea"/>
        <a:cs typeface="Segoe UI" pitchFamily="34" charset="0"/>
      </a:defRPr>
    </a:lvl4pPr>
    <a:lvl5pPr marL="1828800" algn="l" rtl="0" eaLnBrk="0" fontAlgn="base" hangingPunct="0">
      <a:spcBef>
        <a:spcPct val="0"/>
      </a:spcBef>
      <a:spcAft>
        <a:spcPct val="60000"/>
      </a:spcAft>
      <a:buFont typeface="Arial" pitchFamily="34" charset="0"/>
      <a:buChar char="•"/>
      <a:defRPr sz="1400" kern="1200">
        <a:solidFill>
          <a:schemeClr val="tx1"/>
        </a:solidFill>
        <a:latin typeface="Segoe UI" pitchFamily="34" charset="0"/>
        <a:ea typeface="+mn-ea"/>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204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ro-RO" sz="1200" dirty="0" smtClean="0"/>
              <a:t>Platforma .NET 2.0</a:t>
            </a:r>
            <a:r>
              <a:rPr lang="ro-RO" sz="1200" baseline="0" dirty="0" smtClean="0"/>
              <a:t> oferă clasele </a:t>
            </a:r>
            <a:r>
              <a:rPr lang="ro-RO" sz="1200" b="1" baseline="0" dirty="0" smtClean="0"/>
              <a:t>Directory</a:t>
            </a:r>
            <a:r>
              <a:rPr lang="ro-RO" sz="1200" b="0" baseline="0" dirty="0" smtClean="0"/>
              <a:t> și </a:t>
            </a:r>
            <a:r>
              <a:rPr lang="ro-RO" sz="1200" b="1" baseline="0" dirty="0" smtClean="0"/>
              <a:t>DirectoryInfo</a:t>
            </a:r>
            <a:r>
              <a:rPr lang="ro-RO" sz="1200" b="0" baseline="0" dirty="0" smtClean="0"/>
              <a:t> în namespace-ul </a:t>
            </a:r>
            <a:r>
              <a:rPr lang="ro-RO" sz="1200" b="1" baseline="0" dirty="0" smtClean="0"/>
              <a:t>System.IO</a:t>
            </a:r>
            <a:r>
              <a:rPr lang="ro-RO" sz="1200" b="0" baseline="0" dirty="0" smtClean="0"/>
              <a:t> pentru a întoarce și modifica informații legate de foldere. Aceste clase operează similar cu </a:t>
            </a:r>
            <a:r>
              <a:rPr lang="ro-RO" sz="1200" b="1" baseline="0" dirty="0" smtClean="0"/>
              <a:t>File</a:t>
            </a:r>
            <a:r>
              <a:rPr lang="ro-RO" sz="1200" b="0" baseline="0" dirty="0" smtClean="0"/>
              <a:t> și </a:t>
            </a:r>
            <a:r>
              <a:rPr lang="ro-RO" sz="1200" b="1" baseline="0" dirty="0" smtClean="0"/>
              <a:t>FileInfo</a:t>
            </a:r>
            <a:r>
              <a:rPr lang="ro-RO" sz="1200" b="0" baseline="0" dirty="0" smtClean="0"/>
              <a:t>. Clasa </a:t>
            </a:r>
            <a:r>
              <a:rPr lang="ro-RO" sz="1200" b="1" baseline="0" dirty="0" smtClean="0"/>
              <a:t>Directory</a:t>
            </a:r>
            <a:r>
              <a:rPr lang="ro-RO" sz="1200" b="0" baseline="0" dirty="0" smtClean="0"/>
              <a:t> oferă metode statice ce execută câte o singură operație asupra unui director. Clasa </a:t>
            </a:r>
            <a:r>
              <a:rPr lang="ro-RO" sz="1200" b="1" baseline="0" dirty="0" smtClean="0"/>
              <a:t>DirectoryInfo</a:t>
            </a:r>
            <a:r>
              <a:rPr lang="ro-RO" sz="1200" b="0" baseline="0" dirty="0" smtClean="0"/>
              <a:t> oferă un subset al funcțiilor din clasa </a:t>
            </a:r>
            <a:r>
              <a:rPr lang="ro-RO" sz="1200" b="1" baseline="0" dirty="0" smtClean="0"/>
              <a:t>Directory, </a:t>
            </a:r>
            <a:r>
              <a:rPr lang="ro-RO" sz="1200" b="0" baseline="0" dirty="0" smtClean="0"/>
              <a:t>dar metodele executate asupra instanței tind să fie mai eficiente în momentul în care este nevoie să se execute mai multe operații asupra aceluiași folder.</a:t>
            </a:r>
          </a:p>
          <a:p>
            <a:pPr marL="0" indent="0">
              <a:buNone/>
            </a:pPr>
            <a:endParaRPr lang="ro-RO" sz="1200" b="0" baseline="0" dirty="0" smtClean="0"/>
          </a:p>
          <a:p>
            <a:pPr marL="0" indent="0">
              <a:buNone/>
            </a:pPr>
            <a:r>
              <a:rPr lang="ro-RO" sz="1200" b="0" baseline="0" dirty="0" smtClean="0"/>
              <a:t>Folosirea clasei </a:t>
            </a:r>
            <a:r>
              <a:rPr lang="ro-RO" sz="1200" b="1" baseline="0" dirty="0" smtClean="0"/>
              <a:t>Directory</a:t>
            </a:r>
          </a:p>
          <a:p>
            <a:pPr marL="0" indent="0">
              <a:buNone/>
            </a:pPr>
            <a:r>
              <a:rPr lang="ro-RO" sz="1200" dirty="0" smtClean="0"/>
              <a:t>Următorultabel descire metodele des folosite ale clase </a:t>
            </a:r>
            <a:r>
              <a:rPr lang="ro-RO" sz="1200" b="1" dirty="0" smtClean="0"/>
              <a:t>Directory</a:t>
            </a:r>
            <a:endParaRPr lang="ro-RO" sz="1200" baseline="0" dirty="0" smtClean="0"/>
          </a:p>
        </p:txBody>
      </p:sp>
      <p:graphicFrame>
        <p:nvGraphicFramePr>
          <p:cNvPr id="5" name="Table 4"/>
          <p:cNvGraphicFramePr>
            <a:graphicFrameLocks noGrp="1"/>
          </p:cNvGraphicFramePr>
          <p:nvPr>
            <p:extLst>
              <p:ext uri="{D42A27DB-BD31-4B8C-83A1-F6EECF244321}">
                <p14:modId xmlns:p14="http://schemas.microsoft.com/office/powerpoint/2010/main" val="779834998"/>
              </p:ext>
            </p:extLst>
          </p:nvPr>
        </p:nvGraphicFramePr>
        <p:xfrm>
          <a:off x="731520" y="6800850"/>
          <a:ext cx="5689600" cy="2282190"/>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t>Metodă</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t>Descriere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t>CreateDirectory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t>Această</a:t>
                      </a:r>
                      <a:r>
                        <a:rPr lang="ro-RO" sz="1300" baseline="0" dirty="0" smtClean="0"/>
                        <a:t> metodă crează un nou director folosind calea specificată ca parametru. Dacă este necesar, metoda va crea direcctoare intermediare ce sunt specificate în cale.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t>Delete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t>Această metodă șterge</a:t>
                      </a:r>
                      <a:r>
                        <a:rPr lang="ro-RO" sz="1300" baseline="0" dirty="0" smtClean="0"/>
                        <a:t> un director a cărui cale este specificată ca parametru. Va șterge de asemenea conținutul acestui folder</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t>Exists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t>Această metodă determină dacă un folder a cărui cale a fost specificată există.</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a:buNone/>
            </a:pPr>
            <a:endParaRPr lang="ro-RO" sz="1200" dirty="0" smtClean="0"/>
          </a:p>
          <a:p>
            <a:pPr>
              <a:buNone/>
            </a:pPr>
            <a:endParaRPr lang="ro-RO" sz="1200" b="0" baseline="0" dirty="0" smtClean="0"/>
          </a:p>
          <a:p>
            <a:pPr marL="0" indent="0">
              <a:buNone/>
            </a:pPr>
            <a:r>
              <a:rPr lang="ro-RO" sz="1200" b="0" baseline="0" dirty="0" smtClean="0"/>
              <a:t>Următorul exemplu de cod folosește metodele </a:t>
            </a:r>
            <a:r>
              <a:rPr lang="ro-RO" sz="1200" b="1" baseline="0" dirty="0" smtClean="0"/>
              <a:t>GetCurrentDirectory</a:t>
            </a:r>
            <a:r>
              <a:rPr lang="ro-RO" sz="1200" b="0" baseline="0" dirty="0" smtClean="0"/>
              <a:t> și </a:t>
            </a:r>
            <a:r>
              <a:rPr lang="ro-RO" sz="1200" b="1" baseline="0" dirty="0" smtClean="0"/>
              <a:t>GetFileSystemEntries</a:t>
            </a:r>
            <a:r>
              <a:rPr lang="ro-RO" sz="1200" b="0" baseline="0" dirty="0" smtClean="0"/>
              <a:t> pentru a obține și afișa conținutul folderului curent.</a:t>
            </a:r>
          </a:p>
          <a:p>
            <a:pPr marL="0" indent="0">
              <a:buNone/>
            </a:pPr>
            <a:endParaRPr lang="ro-RO" sz="1200" b="0" baseline="0" dirty="0" smtClean="0"/>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using System.IO;</a:t>
            </a: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a:t>
            </a: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string currentFolder = Directory.GetCurrentDirectory();</a:t>
            </a: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string[] fileAndFolderNames = Directory.GetFileSystemEntries(currentFolder);</a:t>
            </a:r>
          </a:p>
          <a:p>
            <a:pPr marL="0" indent="0" algn="just" defTabSz="966612" eaLnBrk="0" fontAlgn="base" hangingPunct="0">
              <a:spcBef>
                <a:spcPct val="30000"/>
              </a:spcBef>
              <a:spcAft>
                <a:spcPct val="0"/>
              </a:spcAft>
              <a:buClrTx/>
              <a:buSzTx/>
              <a:buNone/>
              <a:defRPr/>
            </a:pPr>
            <a:endParaRPr lang="ro-RO" sz="1100" b="0" baseline="0" dirty="0" smtClean="0">
              <a:latin typeface="Lucida Console" pitchFamily="49" charset="0"/>
            </a:endParaRP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foreach (string entry in fileAndFolderNames)</a:t>
            </a: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a:t>
            </a: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    Console.WriteLine("{0}", entry);</a:t>
            </a:r>
          </a:p>
          <a:p>
            <a:pPr marL="0" indent="0" algn="just" defTabSz="966612" eaLnBrk="0" fontAlgn="base" hangingPunct="0">
              <a:spcBef>
                <a:spcPct val="30000"/>
              </a:spcBef>
              <a:spcAft>
                <a:spcPct val="0"/>
              </a:spcAft>
              <a:buClrTx/>
              <a:buSzTx/>
              <a:buNone/>
              <a:defRPr/>
            </a:pPr>
            <a:r>
              <a:rPr lang="ro-RO" sz="1100" b="0" baseline="0" dirty="0" smtClean="0">
                <a:latin typeface="Lucida Console" pitchFamily="49" charset="0"/>
              </a:rPr>
              <a:t>}</a:t>
            </a:r>
          </a:p>
          <a:p>
            <a:pPr marL="0" indent="0" algn="just" defTabSz="966612" eaLnBrk="0" fontAlgn="base" hangingPunct="0">
              <a:spcBef>
                <a:spcPct val="30000"/>
              </a:spcBef>
              <a:spcAft>
                <a:spcPct val="0"/>
              </a:spcAft>
              <a:buClrTx/>
              <a:buSzTx/>
              <a:buNone/>
              <a:defRPr/>
            </a:pPr>
            <a:endParaRPr lang="ro-RO" sz="1200" b="0" baseline="0" dirty="0" smtClean="0"/>
          </a:p>
          <a:p>
            <a:pPr marL="0" indent="0" algn="just" defTabSz="966612" eaLnBrk="0" fontAlgn="base" hangingPunct="0">
              <a:spcBef>
                <a:spcPct val="30000"/>
              </a:spcBef>
              <a:spcAft>
                <a:spcPct val="0"/>
              </a:spcAft>
              <a:buClrTx/>
              <a:buSzTx/>
              <a:buNone/>
              <a:defRPr/>
            </a:pPr>
            <a:r>
              <a:rPr lang="ro-RO" sz="1200" b="0" baseline="0" dirty="0" smtClean="0"/>
              <a:t>La fel ca și clasa </a:t>
            </a:r>
            <a:r>
              <a:rPr lang="ro-RO" sz="1200" b="1" baseline="0" dirty="0" smtClean="0"/>
              <a:t>File</a:t>
            </a:r>
            <a:r>
              <a:rPr lang="ro-RO" sz="1200" b="0" baseline="0" dirty="0" smtClean="0"/>
              <a:t>, clasa </a:t>
            </a:r>
            <a:r>
              <a:rPr lang="ro-RO" sz="1200" b="1" baseline="0" dirty="0" smtClean="0"/>
              <a:t>Directory</a:t>
            </a:r>
            <a:r>
              <a:rPr lang="ro-RO" sz="1200" b="0" baseline="0" dirty="0" smtClean="0"/>
              <a:t> oferă metode ce permit să citiți și modificați data la care folderul a fost creat, accesat ultima dată sau scris.</a:t>
            </a:r>
          </a:p>
        </p:txBody>
      </p:sp>
      <p:graphicFrame>
        <p:nvGraphicFramePr>
          <p:cNvPr id="5" name="Table 4"/>
          <p:cNvGraphicFramePr>
            <a:graphicFrameLocks noGrp="1"/>
          </p:cNvGraphicFramePr>
          <p:nvPr>
            <p:extLst>
              <p:ext uri="{D42A27DB-BD31-4B8C-83A1-F6EECF244321}">
                <p14:modId xmlns:p14="http://schemas.microsoft.com/office/powerpoint/2010/main" val="2003451997"/>
              </p:ext>
            </p:extLst>
          </p:nvPr>
        </p:nvGraphicFramePr>
        <p:xfrm>
          <a:off x="812800" y="480060"/>
          <a:ext cx="5689600" cy="4449318"/>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latin typeface="Calibri" pitchFamily="34" charset="0"/>
                          <a:cs typeface="Calibri" pitchFamily="34" charset="0"/>
                        </a:rPr>
                        <a:t>Metodă</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GetCurrentDirectory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un string ce conține calea către</a:t>
                      </a:r>
                      <a:r>
                        <a:rPr lang="ro-RO" sz="1300" baseline="0" dirty="0" smtClean="0">
                          <a:latin typeface="Calibri" pitchFamily="34" charset="0"/>
                          <a:cs typeface="Calibri" pitchFamily="34" charset="0"/>
                        </a:rPr>
                        <a:t> folderul unde lucrează aplicația</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GetDirectoryRoot</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calea  directorului rădăcină pentru folderul specificat</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GetFiles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un vector de stringuri ce conține numele tuturor</a:t>
                      </a:r>
                      <a:r>
                        <a:rPr lang="ro-RO" sz="1300" baseline="0" dirty="0" smtClean="0">
                          <a:latin typeface="Calibri" pitchFamily="34" charset="0"/>
                          <a:cs typeface="Calibri" pitchFamily="34" charset="0"/>
                        </a:rPr>
                        <a:t> fișierelor din folderul specificat. </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GetFileSystemEntries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un vector</a:t>
                      </a:r>
                      <a:r>
                        <a:rPr lang="ro-RO" sz="1300" baseline="0" dirty="0" smtClean="0">
                          <a:latin typeface="Calibri" pitchFamily="34" charset="0"/>
                          <a:cs typeface="Calibri" pitchFamily="34" charset="0"/>
                        </a:rPr>
                        <a:t> de stringuri ce conține numele fișierelor și ale folderelor din directorul specificat.</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GetLogica</a:t>
                      </a:r>
                      <a:r>
                        <a:rPr lang="en-US" sz="1300" smtClean="0">
                          <a:latin typeface="Calibri" pitchFamily="34" charset="0"/>
                          <a:cs typeface="Calibri" pitchFamily="34" charset="0"/>
                        </a:rPr>
                        <a:t>l</a:t>
                      </a:r>
                      <a:r>
                        <a:rPr lang="ro-RO" sz="1300" smtClean="0">
                          <a:latin typeface="Calibri" pitchFamily="34" charset="0"/>
                          <a:cs typeface="Calibri" pitchFamily="34" charset="0"/>
                        </a:rPr>
                        <a:t>Drives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un vector de stringuri ce conține o listă a dispozitivelor</a:t>
                      </a:r>
                      <a:r>
                        <a:rPr lang="ro-RO" sz="1300" baseline="0" dirty="0" smtClean="0">
                          <a:latin typeface="Calibri" pitchFamily="34" charset="0"/>
                          <a:cs typeface="Calibri" pitchFamily="34" charset="0"/>
                        </a:rPr>
                        <a:t> de stocare de pe calculator</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GetParent</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a:t>
                      </a:r>
                      <a:r>
                        <a:rPr lang="ro-RO" sz="1300" baseline="0" dirty="0" smtClean="0">
                          <a:latin typeface="Calibri" pitchFamily="34" charset="0"/>
                          <a:cs typeface="Calibri" pitchFamily="34" charset="0"/>
                        </a:rPr>
                        <a:t> metodă întoarce un obiect </a:t>
                      </a:r>
                      <a:r>
                        <a:rPr lang="ro-RO" sz="1300" b="1" baseline="0" dirty="0" smtClean="0">
                          <a:latin typeface="Calibri" pitchFamily="34" charset="0"/>
                          <a:cs typeface="Calibri" pitchFamily="34" charset="0"/>
                        </a:rPr>
                        <a:t>DirectoryInfo</a:t>
                      </a:r>
                      <a:r>
                        <a:rPr lang="ro-RO" sz="1300" b="0" baseline="0" dirty="0" smtClean="0">
                          <a:latin typeface="Calibri" pitchFamily="34" charset="0"/>
                          <a:cs typeface="Calibri" pitchFamily="34" charset="0"/>
                        </a:rPr>
                        <a:t> ce conține o referință la părintele folderului specificat</a:t>
                      </a:r>
                      <a:endParaRPr lang="en-US" sz="1300" dirty="0">
                        <a:latin typeface="Calibri" pitchFamily="34" charset="0"/>
                        <a:cs typeface="Calibri" pitchFamily="34" charset="0"/>
                      </a:endParaRPr>
                    </a:p>
                  </a:txBody>
                  <a:tcPr marL="97536" marR="97536" marT="48006" marB="48006"/>
                </a:tc>
              </a:tr>
              <a:tr h="787298">
                <a:tc>
                  <a:txBody>
                    <a:bodyPr/>
                    <a:lstStyle/>
                    <a:p>
                      <a:pPr>
                        <a:buNone/>
                      </a:pPr>
                      <a:r>
                        <a:rPr lang="ro-RO" sz="1300" dirty="0" smtClean="0">
                          <a:latin typeface="Calibri" pitchFamily="34" charset="0"/>
                          <a:cs typeface="Calibri" pitchFamily="34" charset="0"/>
                        </a:rPr>
                        <a:t>Move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mută un folder și conținutul acestuia într-o</a:t>
                      </a:r>
                      <a:r>
                        <a:rPr lang="ro-RO" sz="1300" baseline="0" dirty="0" smtClean="0">
                          <a:latin typeface="Calibri" pitchFamily="34" charset="0"/>
                          <a:cs typeface="Calibri" pitchFamily="34" charset="0"/>
                        </a:rPr>
                        <a:t> locație nouă. Calea către directorul sursă și destinație sunt specificate ca parametri. Folderul destinație nu trebuie să existe.</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Clasa</a:t>
            </a:r>
            <a:r>
              <a:rPr lang="ro-RO" sz="1200" baseline="0" dirty="0" smtClean="0"/>
              <a:t> </a:t>
            </a:r>
            <a:r>
              <a:rPr lang="ro-RO" sz="1200" b="1" baseline="0" dirty="0" smtClean="0"/>
              <a:t>DriveInfo</a:t>
            </a:r>
            <a:r>
              <a:rPr lang="ro-RO" sz="1200" b="0" baseline="0" dirty="0" smtClean="0"/>
              <a:t> oferă metode și proprietăți ce pot fi folosite pentru a obține informații despre dispozitivele de stocare de pe un calculator. Puteți folosi aceasta clasă pentru a obține o listă de dispozitive și să aflați dimensiunea, spațiul liber și formatul fiecăui dispozitiv.</a:t>
            </a:r>
          </a:p>
          <a:p>
            <a:pPr marL="0" indent="0">
              <a:buNone/>
            </a:pPr>
            <a:endParaRPr lang="ro-RO" sz="1200" b="0" baseline="0" dirty="0" smtClean="0"/>
          </a:p>
          <a:p>
            <a:pPr marL="0" indent="0">
              <a:buNone/>
            </a:pPr>
            <a:r>
              <a:rPr lang="ro-RO" sz="1200" dirty="0" smtClean="0"/>
              <a:t>Următorul tabel prezintă cele mai des folosite metode și proprietăți ale clasei </a:t>
            </a:r>
            <a:r>
              <a:rPr lang="ro-RO" sz="1200" b="1" dirty="0" smtClean="0"/>
              <a:t>DriveInfo</a:t>
            </a:r>
            <a:r>
              <a:rPr lang="ro-RO" sz="1200" dirty="0" smtClean="0"/>
              <a:t>. Cu excepția proprietății </a:t>
            </a:r>
            <a:r>
              <a:rPr lang="ro-RO" sz="1200" b="1" dirty="0" smtClean="0"/>
              <a:t>VolumeLabel</a:t>
            </a:r>
            <a:r>
              <a:rPr lang="ro-RO" sz="1200" dirty="0" smtClean="0"/>
              <a:t>, toate informațiile sunt read-only</a:t>
            </a:r>
          </a:p>
        </p:txBody>
      </p:sp>
      <p:graphicFrame>
        <p:nvGraphicFramePr>
          <p:cNvPr id="5" name="Table 4"/>
          <p:cNvGraphicFramePr>
            <a:graphicFrameLocks noGrp="1"/>
          </p:cNvGraphicFramePr>
          <p:nvPr>
            <p:extLst>
              <p:ext uri="{D42A27DB-BD31-4B8C-83A1-F6EECF244321}">
                <p14:modId xmlns:p14="http://schemas.microsoft.com/office/powerpoint/2010/main" val="3449969619"/>
              </p:ext>
            </p:extLst>
          </p:nvPr>
        </p:nvGraphicFramePr>
        <p:xfrm>
          <a:off x="731520" y="6240780"/>
          <a:ext cx="5689600" cy="3091434"/>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latin typeface="Calibri" pitchFamily="34" charset="0"/>
                          <a:cs typeface="Calibri" pitchFamily="34" charset="0"/>
                        </a:rPr>
                        <a:t>Membru</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GetDrives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Aceasta este o metodă statică ce întoarce un vector de obiecte </a:t>
                      </a:r>
                      <a:r>
                        <a:rPr lang="ro-RO" sz="1300" b="1" dirty="0" smtClean="0">
                          <a:latin typeface="Calibri" pitchFamily="34" charset="0"/>
                          <a:cs typeface="Calibri" pitchFamily="34" charset="0"/>
                        </a:rPr>
                        <a:t>DriveInfo</a:t>
                      </a:r>
                      <a:r>
                        <a:rPr lang="ro-RO" sz="1300" b="0" dirty="0" smtClean="0">
                          <a:latin typeface="Calibri" pitchFamily="34" charset="0"/>
                          <a:cs typeface="Calibri" pitchFamily="34" charset="0"/>
                        </a:rPr>
                        <a:t> ce sunt disponibile pe calculator</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IsReady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a:t>
                      </a:r>
                      <a:r>
                        <a:rPr lang="ro-RO" sz="1300" baseline="0" dirty="0" smtClean="0">
                          <a:latin typeface="Calibri" pitchFamily="34" charset="0"/>
                          <a:cs typeface="Calibri" pitchFamily="34" charset="0"/>
                        </a:rPr>
                        <a:t> returnează o valoare booleană ce indică dacă un dispozitiv de stocare este accesibil. Această proprietate este utilă în momentul în care doriți să determinați dacă un CD-ROM conține un CD etc.</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AvailableFreeSpace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a:t>
                      </a:r>
                      <a:r>
                        <a:rPr lang="ro-RO" sz="1300" baseline="0" dirty="0" smtClean="0">
                          <a:latin typeface="Calibri" pitchFamily="34" charset="0"/>
                          <a:cs typeface="Calibri" pitchFamily="34" charset="0"/>
                        </a:rPr>
                        <a:t> întoarce numărul de octeți liberi disponibili utilizatorului pe obiectul </a:t>
                      </a:r>
                      <a:r>
                        <a:rPr lang="ro-RO" sz="1300" b="1" baseline="0" dirty="0" smtClean="0">
                          <a:latin typeface="Calibri" pitchFamily="34" charset="0"/>
                          <a:cs typeface="Calibri" pitchFamily="34" charset="0"/>
                        </a:rPr>
                        <a:t>DriveInfo</a:t>
                      </a:r>
                      <a:r>
                        <a:rPr lang="ro-RO" sz="1300" b="0" baseline="0" dirty="0" smtClean="0">
                          <a:latin typeface="Calibri" pitchFamily="34" charset="0"/>
                          <a:cs typeface="Calibri" pitchFamily="34" charset="0"/>
                        </a:rPr>
                        <a:t> referențiat</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DriveFormat</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întoarce un string ce reprezintă sistemul de fișiere al dispozitivului referențiat de obiectul </a:t>
                      </a:r>
                      <a:r>
                        <a:rPr lang="ro-RO" sz="1300" b="1" dirty="0" smtClean="0">
                          <a:latin typeface="Calibri" pitchFamily="34" charset="0"/>
                          <a:cs typeface="Calibri" pitchFamily="34" charset="0"/>
                        </a:rPr>
                        <a:t>DriveInfo</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561070"/>
          </a:xfrm>
        </p:spPr>
        <p:txBody>
          <a:bodyPr>
            <a:noAutofit/>
          </a:bodyPr>
          <a:lstStyle/>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endParaRPr lang="ro-RO" sz="1200" dirty="0" smtClean="0"/>
          </a:p>
          <a:p>
            <a:pPr marL="0" indent="0">
              <a:buNone/>
            </a:pPr>
            <a:r>
              <a:rPr lang="ro-RO" sz="1200" dirty="0" smtClean="0"/>
              <a:t>Folosirea clasei </a:t>
            </a:r>
            <a:r>
              <a:rPr lang="ro-RO" sz="1200" b="1" dirty="0" smtClean="0"/>
              <a:t>DriveInfo</a:t>
            </a:r>
          </a:p>
          <a:p>
            <a:pPr marL="0" indent="0">
              <a:buNone/>
              <a:defRPr/>
            </a:pPr>
            <a:r>
              <a:rPr lang="en-US" sz="1100" dirty="0" smtClean="0">
                <a:latin typeface="Lucida Console" pitchFamily="49" charset="0"/>
              </a:rPr>
              <a:t>using System.IO;</a:t>
            </a:r>
          </a:p>
          <a:p>
            <a:pPr marL="0" indent="0">
              <a:buNone/>
              <a:defRPr/>
            </a:pPr>
            <a:r>
              <a:rPr lang="en-US" sz="1100" dirty="0" smtClean="0">
                <a:latin typeface="Lucida Console" pitchFamily="49" charset="0"/>
              </a:rPr>
              <a:t>...</a:t>
            </a:r>
          </a:p>
          <a:p>
            <a:pPr marL="0" indent="0">
              <a:buNone/>
              <a:defRPr/>
            </a:pPr>
            <a:r>
              <a:rPr lang="en-US" sz="1100" dirty="0" err="1" smtClean="0">
                <a:latin typeface="Lucida Console" pitchFamily="49" charset="0"/>
              </a:rPr>
              <a:t>DriveInfo</a:t>
            </a:r>
            <a:r>
              <a:rPr lang="en-US" sz="1100" dirty="0" smtClean="0">
                <a:latin typeface="Lucida Console" pitchFamily="49" charset="0"/>
              </a:rPr>
              <a:t>[] </a:t>
            </a:r>
            <a:r>
              <a:rPr lang="en-US" sz="1100" dirty="0" err="1" smtClean="0">
                <a:latin typeface="Lucida Console" pitchFamily="49" charset="0"/>
              </a:rPr>
              <a:t>drivesOnComputer</a:t>
            </a:r>
            <a:r>
              <a:rPr lang="en-US" sz="1100" dirty="0" smtClean="0">
                <a:latin typeface="Lucida Console" pitchFamily="49" charset="0"/>
              </a:rPr>
              <a:t> = </a:t>
            </a:r>
            <a:r>
              <a:rPr lang="en-US" sz="1100" dirty="0" err="1" smtClean="0">
                <a:latin typeface="Lucida Console" pitchFamily="49" charset="0"/>
              </a:rPr>
              <a:t>DriveInfo.GetDrives</a:t>
            </a:r>
            <a:r>
              <a:rPr lang="en-US" sz="1100" dirty="0" smtClean="0">
                <a:latin typeface="Lucida Console" pitchFamily="49" charset="0"/>
              </a:rPr>
              <a:t>();</a:t>
            </a:r>
          </a:p>
          <a:p>
            <a:pPr marL="0" indent="0">
              <a:buNone/>
              <a:defRPr/>
            </a:pPr>
            <a:r>
              <a:rPr lang="en-US" sz="1100" dirty="0" err="1" smtClean="0">
                <a:latin typeface="Lucida Console" pitchFamily="49" charset="0"/>
              </a:rPr>
              <a:t>foreach</a:t>
            </a:r>
            <a:r>
              <a:rPr lang="en-US" sz="1100" dirty="0" smtClean="0">
                <a:latin typeface="Lucida Console" pitchFamily="49" charset="0"/>
              </a:rPr>
              <a:t> (</a:t>
            </a:r>
            <a:r>
              <a:rPr lang="en-US" sz="1100" dirty="0" err="1" smtClean="0">
                <a:latin typeface="Lucida Console" pitchFamily="49" charset="0"/>
              </a:rPr>
              <a:t>DriveInfo</a:t>
            </a:r>
            <a:r>
              <a:rPr lang="en-US" sz="1100" dirty="0" smtClean="0">
                <a:latin typeface="Lucida Console" pitchFamily="49" charset="0"/>
              </a:rPr>
              <a:t> drive in </a:t>
            </a:r>
            <a:r>
              <a:rPr lang="en-US" sz="1100" dirty="0" err="1" smtClean="0">
                <a:latin typeface="Lucida Console" pitchFamily="49" charset="0"/>
              </a:rPr>
              <a:t>drivesOnComputer</a:t>
            </a:r>
            <a:r>
              <a:rPr lang="en-US" sz="1100" dirty="0" smtClean="0">
                <a:latin typeface="Lucida Console" pitchFamily="49" charset="0"/>
              </a:rPr>
              <a:t>)</a:t>
            </a:r>
          </a:p>
          <a:p>
            <a:pPr marL="0" indent="0">
              <a:buNone/>
              <a:defRPr/>
            </a:pP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("Drive {0}", </a:t>
            </a:r>
            <a:r>
              <a:rPr lang="en-US" sz="1100" dirty="0" err="1" smtClean="0">
                <a:latin typeface="Lucida Console" pitchFamily="49" charset="0"/>
              </a:rPr>
              <a:t>drive.Name</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 File type: {0}", </a:t>
            </a:r>
            <a:r>
              <a:rPr lang="en-US" sz="1100" dirty="0" err="1" smtClean="0">
                <a:latin typeface="Lucida Console" pitchFamily="49" charset="0"/>
              </a:rPr>
              <a:t>drive.DriveType</a:t>
            </a:r>
            <a:r>
              <a:rPr lang="en-US" sz="1100" dirty="0" smtClean="0">
                <a:latin typeface="Lucida Console" pitchFamily="49" charset="0"/>
              </a:rPr>
              <a:t>);</a:t>
            </a:r>
          </a:p>
          <a:p>
            <a:pPr marL="0" indent="0">
              <a:buNone/>
              <a:defRPr/>
            </a:pPr>
            <a:r>
              <a:rPr lang="ro-RO" sz="1100" dirty="0" smtClean="0">
                <a:latin typeface="Lucida Console" pitchFamily="49" charset="0"/>
              </a:rPr>
              <a:t>    i</a:t>
            </a:r>
            <a:r>
              <a:rPr lang="en-US" sz="1100" dirty="0" smtClean="0">
                <a:latin typeface="Lucida Console" pitchFamily="49" charset="0"/>
              </a:rPr>
              <a:t>f (</a:t>
            </a:r>
            <a:r>
              <a:rPr lang="en-US" sz="1100" dirty="0" err="1" smtClean="0">
                <a:latin typeface="Lucida Console" pitchFamily="49" charset="0"/>
              </a:rPr>
              <a:t>drive.IsReady</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 Volume label: {0}", </a:t>
            </a:r>
            <a:r>
              <a:rPr lang="en-US" sz="1100" dirty="0" err="1" smtClean="0">
                <a:latin typeface="Lucida Console" pitchFamily="49" charset="0"/>
              </a:rPr>
              <a:t>drive.VolumeLabel</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 File system: {0}", </a:t>
            </a:r>
            <a:r>
              <a:rPr lang="en-US" sz="1100" dirty="0" err="1" smtClean="0">
                <a:latin typeface="Lucida Console" pitchFamily="49" charset="0"/>
              </a:rPr>
              <a:t>drive.DriveFormat</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 Total size of drive: {0} bytes ",  </a:t>
            </a:r>
          </a:p>
          <a:p>
            <a:pPr marL="0" indent="0">
              <a:buNone/>
              <a:defRPr/>
            </a:pPr>
            <a:r>
              <a:rPr lang="en-US" sz="1100" dirty="0">
                <a:latin typeface="Lucida Console" pitchFamily="49" charset="0"/>
              </a:rPr>
              <a:t> </a:t>
            </a:r>
            <a:r>
              <a:rPr lang="en-US" sz="1100" dirty="0" smtClean="0">
                <a:latin typeface="Lucida Console" pitchFamily="49" charset="0"/>
              </a:rPr>
              <a:t>                                             </a:t>
            </a:r>
            <a:r>
              <a:rPr lang="en-US" sz="1100" dirty="0" err="1" smtClean="0">
                <a:latin typeface="Lucida Console" pitchFamily="49" charset="0"/>
              </a:rPr>
              <a:t>drive.TotalSize</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 Total available space: {0} bytes",</a:t>
            </a:r>
          </a:p>
          <a:p>
            <a:pPr marL="0" indent="0">
              <a:buNone/>
              <a:defRPr/>
            </a:pPr>
            <a:r>
              <a:rPr lang="ro-RO" sz="1100" dirty="0" smtClean="0">
                <a:latin typeface="Lucida Console" pitchFamily="49" charset="0"/>
              </a:rPr>
              <a:t>        </a:t>
            </a:r>
            <a:r>
              <a:rPr lang="en-US" sz="1100" dirty="0" err="1" smtClean="0">
                <a:latin typeface="Lucida Console" pitchFamily="49" charset="0"/>
              </a:rPr>
              <a:t>drive.TotalFreeSpace</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smtClean="0">
                <a:latin typeface="Lucida Console" pitchFamily="49" charset="0"/>
              </a:rPr>
              <a:t>else</a:t>
            </a:r>
          </a:p>
          <a:p>
            <a:pPr marL="0" indent="0">
              <a:buNone/>
              <a:defRPr/>
            </a:pPr>
            <a:r>
              <a:rPr lang="ro-RO" sz="1100" dirty="0" smtClean="0">
                <a:latin typeface="Lucida Console" pitchFamily="49" charset="0"/>
              </a:rPr>
              <a:t>    </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 No media available");</a:t>
            </a:r>
          </a:p>
          <a:p>
            <a:pPr marL="0" indent="0">
              <a:buNone/>
              <a:defRPr/>
            </a:pPr>
            <a:r>
              <a:rPr lang="ro-RO" sz="1100" dirty="0" smtClean="0">
                <a:latin typeface="Lucida Console" pitchFamily="49" charset="0"/>
              </a:rPr>
              <a:t>    </a:t>
            </a:r>
            <a:r>
              <a:rPr lang="en-US" sz="1100" dirty="0" smtClean="0">
                <a:latin typeface="Lucida Console" pitchFamily="49" charset="0"/>
              </a:rPr>
              <a:t>}</a:t>
            </a:r>
          </a:p>
          <a:p>
            <a:pPr marL="0" indent="0">
              <a:buNone/>
              <a:defRPr/>
            </a:pPr>
            <a:r>
              <a:rPr lang="ro-RO" sz="1100" dirty="0" smtClean="0">
                <a:latin typeface="Lucida Console" pitchFamily="49" charset="0"/>
              </a:rPr>
              <a:t>    </a:t>
            </a:r>
            <a:r>
              <a:rPr lang="en-US" sz="1100" dirty="0" err="1" smtClean="0">
                <a:latin typeface="Lucida Console" pitchFamily="49" charset="0"/>
              </a:rPr>
              <a:t>Console.WriteLine</a:t>
            </a:r>
            <a:r>
              <a:rPr lang="en-US" sz="1100" dirty="0" smtClean="0">
                <a:latin typeface="Lucida Console" pitchFamily="49" charset="0"/>
              </a:rPr>
              <a:t>();</a:t>
            </a:r>
          </a:p>
          <a:p>
            <a:pPr marL="0" indent="0">
              <a:buNone/>
              <a:defRPr/>
            </a:pPr>
            <a:r>
              <a:rPr lang="en-US" sz="1100" dirty="0" smtClean="0">
                <a:latin typeface="Lucida Console" pitchFamily="49" charset="0"/>
              </a:rPr>
              <a:t>}</a:t>
            </a:r>
            <a:endParaRPr lang="ro-RO" sz="1100" dirty="0" smtClean="0">
              <a:latin typeface="Lucida Console"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0571019"/>
              </p:ext>
            </p:extLst>
          </p:nvPr>
        </p:nvGraphicFramePr>
        <p:xfrm>
          <a:off x="731520" y="400050"/>
          <a:ext cx="5689600" cy="2795016"/>
        </p:xfrm>
        <a:graphic>
          <a:graphicData uri="http://schemas.openxmlformats.org/drawingml/2006/table">
            <a:tbl>
              <a:tblPr firstRow="1" bandRow="1">
                <a:tableStyleId>{5C22544A-7EE6-4342-B048-85BDC9FD1C3A}</a:tableStyleId>
              </a:tblPr>
              <a:tblGrid>
                <a:gridCol w="1706880"/>
                <a:gridCol w="3982720"/>
              </a:tblGrid>
              <a:tr h="297637">
                <a:tc>
                  <a:txBody>
                    <a:bodyPr/>
                    <a:lstStyle/>
                    <a:p>
                      <a:pPr>
                        <a:buNone/>
                      </a:pPr>
                      <a:r>
                        <a:rPr lang="ro-RO" sz="1500" dirty="0" smtClean="0">
                          <a:latin typeface="Calibri" pitchFamily="34" charset="0"/>
                          <a:cs typeface="Calibri" pitchFamily="34" charset="0"/>
                        </a:rPr>
                        <a:t>Membru</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DriveType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întoarce tipul dispozitivului de stocare, ca o</a:t>
                      </a:r>
                      <a:r>
                        <a:rPr lang="ro-RO" sz="1300" baseline="0" dirty="0" smtClean="0">
                          <a:latin typeface="Calibri" pitchFamily="34" charset="0"/>
                          <a:cs typeface="Calibri" pitchFamily="34" charset="0"/>
                        </a:rPr>
                        <a:t> valoare a enumerației </a:t>
                      </a:r>
                      <a:r>
                        <a:rPr lang="ro-RO" sz="1300" b="1" baseline="0" dirty="0" smtClean="0">
                          <a:latin typeface="Calibri" pitchFamily="34" charset="0"/>
                          <a:cs typeface="Calibri" pitchFamily="34" charset="0"/>
                        </a:rPr>
                        <a:t>DriveType</a:t>
                      </a:r>
                      <a:endParaRPr lang="en-US" sz="1300" dirty="0">
                        <a:latin typeface="Calibri" pitchFamily="34" charset="0"/>
                        <a:cs typeface="Calibri" pitchFamily="34" charset="0"/>
                      </a:endParaRPr>
                    </a:p>
                  </a:txBody>
                  <a:tcPr marL="97536" marR="97536" marT="48006" marB="48006"/>
                </a:tc>
              </a:tr>
              <a:tr h="787298">
                <a:tc>
                  <a:txBody>
                    <a:bodyPr/>
                    <a:lstStyle/>
                    <a:p>
                      <a:pPr>
                        <a:buNone/>
                      </a:pPr>
                      <a:r>
                        <a:rPr lang="ro-RO" sz="1300" dirty="0" smtClean="0">
                          <a:latin typeface="Calibri" pitchFamily="34" charset="0"/>
                          <a:cs typeface="Calibri" pitchFamily="34" charset="0"/>
                        </a:rPr>
                        <a:t>RootDirectory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întoarce o referință la folderul radacină</a:t>
                      </a:r>
                      <a:r>
                        <a:rPr lang="ro-RO" sz="1300" baseline="0" dirty="0" smtClean="0">
                          <a:latin typeface="Calibri" pitchFamily="34" charset="0"/>
                          <a:cs typeface="Calibri" pitchFamily="34" charset="0"/>
                        </a:rPr>
                        <a:t> al dispozitivului de stocare referențiat de obiectul </a:t>
                      </a:r>
                      <a:r>
                        <a:rPr lang="ro-RO" sz="1300" b="1" baseline="0" dirty="0" smtClean="0">
                          <a:latin typeface="Calibri" pitchFamily="34" charset="0"/>
                          <a:cs typeface="Calibri" pitchFamily="34" charset="0"/>
                        </a:rPr>
                        <a:t>DriveInfo</a:t>
                      </a:r>
                      <a:r>
                        <a:rPr lang="ro-RO" sz="1300" b="0" baseline="0" dirty="0" smtClean="0">
                          <a:latin typeface="Calibri" pitchFamily="34" charset="0"/>
                          <a:cs typeface="Calibri" pitchFamily="34" charset="0"/>
                        </a:rPr>
                        <a:t>. Referința către folder este de tipul </a:t>
                      </a:r>
                      <a:r>
                        <a:rPr lang="ro-RO" sz="1300" b="1" baseline="0" dirty="0" smtClean="0">
                          <a:latin typeface="Calibri" pitchFamily="34" charset="0"/>
                          <a:cs typeface="Calibri" pitchFamily="34" charset="0"/>
                        </a:rPr>
                        <a:t>DirectoryInfo</a:t>
                      </a:r>
                      <a:endParaRPr lang="en-US" sz="1300" dirty="0">
                        <a:latin typeface="Calibri" pitchFamily="34" charset="0"/>
                        <a:cs typeface="Calibri" pitchFamily="34" charset="0"/>
                      </a:endParaRPr>
                    </a:p>
                  </a:txBody>
                  <a:tcPr marL="97536" marR="97536" marT="48006" marB="48006"/>
                </a:tc>
              </a:tr>
              <a:tr h="389382">
                <a:tc>
                  <a:txBody>
                    <a:bodyPr/>
                    <a:lstStyle/>
                    <a:p>
                      <a:pPr>
                        <a:buNone/>
                      </a:pPr>
                      <a:r>
                        <a:rPr lang="ro-RO" sz="1300" dirty="0" smtClean="0">
                          <a:latin typeface="Calibri" pitchFamily="34" charset="0"/>
                          <a:cs typeface="Calibri" pitchFamily="34" charset="0"/>
                        </a:rPr>
                        <a:t>TotalFreeSpace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Numărul total de octeți liberi pe respectivul dispozitiv</a:t>
                      </a:r>
                      <a:endParaRPr lang="en-US" sz="1300" dirty="0">
                        <a:latin typeface="Calibri" pitchFamily="34" charset="0"/>
                        <a:cs typeface="Calibri" pitchFamily="34" charset="0"/>
                      </a:endParaRPr>
                    </a:p>
                  </a:txBody>
                  <a:tcPr marL="97536" marR="97536" marT="48006" marB="48006"/>
                </a:tc>
              </a:tr>
              <a:tr h="389382">
                <a:tc>
                  <a:txBody>
                    <a:bodyPr/>
                    <a:lstStyle/>
                    <a:p>
                      <a:pPr>
                        <a:buNone/>
                      </a:pPr>
                      <a:r>
                        <a:rPr lang="ro-RO" sz="1300" dirty="0" smtClean="0">
                          <a:latin typeface="Calibri" pitchFamily="34" charset="0"/>
                          <a:cs typeface="Calibri" pitchFamily="34" charset="0"/>
                        </a:rPr>
                        <a:t>TotalSize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Numărul total de octeți pe respectivul dispozitiv</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VolumeLabel</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oferă acces la</a:t>
                      </a:r>
                      <a:r>
                        <a:rPr lang="ro-RO" sz="1300" baseline="0" dirty="0" smtClean="0">
                          <a:latin typeface="Calibri" pitchFamily="34" charset="0"/>
                          <a:cs typeface="Calibri" pitchFamily="34" charset="0"/>
                        </a:rPr>
                        <a:t> numele dat dispozitivului respectiv; acesta este un string</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Clasa </a:t>
            </a:r>
            <a:r>
              <a:rPr lang="ro-RO" sz="1200" b="1" dirty="0" smtClean="0"/>
              <a:t>Path</a:t>
            </a:r>
            <a:r>
              <a:rPr lang="ro-RO" sz="1200" b="0" dirty="0" smtClean="0"/>
              <a:t> este o altă clasă ajutătoare ce ofera o serie de membrii statici</a:t>
            </a:r>
            <a:r>
              <a:rPr lang="ro-RO" sz="1200" b="0" baseline="0" dirty="0" smtClean="0"/>
              <a:t> ce pot fi folosiți pentru a parsa numele fișierelor și ale folderelor. Puteți folosi clasa </a:t>
            </a:r>
            <a:r>
              <a:rPr lang="ro-RO" sz="1200" b="1" baseline="0" dirty="0" smtClean="0"/>
              <a:t>Path</a:t>
            </a:r>
            <a:r>
              <a:rPr lang="ro-RO" sz="1200" b="0" baseline="0" dirty="0" smtClean="0"/>
              <a:t> pentru a extrage elemente din numele unui fișier, cum ar fi extensia sau folderul ce conține fișierul. În plus, membrii clasei </a:t>
            </a:r>
            <a:r>
              <a:rPr lang="ro-RO" sz="1200" b="1" baseline="0" dirty="0" smtClean="0"/>
              <a:t>Path</a:t>
            </a:r>
            <a:r>
              <a:rPr lang="ro-RO" sz="1200" b="0" baseline="0" dirty="0" smtClean="0"/>
              <a:t> țin cont de tipul sistemului de fișiere ce este referențiat de numele fișierului și de sistemul de operare. Membrii vor ține cont de asemenea de orice restricție impusă de sistemul de fișiere, cum ar fi dimensiunea maximă a numelui unui fișier. Dacă folosiți clasa </a:t>
            </a:r>
            <a:r>
              <a:rPr lang="ro-RO" sz="1200" b="1" baseline="0" dirty="0" smtClean="0"/>
              <a:t>Path</a:t>
            </a:r>
            <a:r>
              <a:rPr lang="ro-RO" sz="1200" b="0" baseline="0" dirty="0" smtClean="0"/>
              <a:t> pentru a examina numele unui fișier, este garantat că se va executa corect codul indiferent de sistemul de operare folosit.</a:t>
            </a:r>
          </a:p>
          <a:p>
            <a:pPr marL="0" indent="0">
              <a:buNone/>
            </a:pPr>
            <a:endParaRPr lang="ro-RO" sz="1200" b="0" baseline="0" dirty="0" smtClean="0"/>
          </a:p>
          <a:p>
            <a:pPr marL="0" indent="0">
              <a:buNone/>
            </a:pPr>
            <a:r>
              <a:rPr lang="ro-RO" sz="1200" b="0" baseline="0" dirty="0" smtClean="0"/>
              <a:t>Clasa </a:t>
            </a:r>
            <a:r>
              <a:rPr lang="ro-RO" sz="1200" b="1" baseline="0" dirty="0" smtClean="0"/>
              <a:t>Path</a:t>
            </a:r>
            <a:r>
              <a:rPr lang="ro-RO" sz="1200" b="0" baseline="0" dirty="0" smtClean="0"/>
              <a:t> conține o serie de metode utile ce pot fi folosite pentru a genera nume de fișiere temporare sau nume de fișiere ce este garantat că sunt unice pe orice calculator. Folosiți aceste metode când o aplicație trebuie să stocheze date într-un fișier temporar, nu se recomandă generarea proprie de nume de fișiere.</a:t>
            </a:r>
          </a:p>
          <a:p>
            <a:pPr marL="0" indent="0">
              <a:buNone/>
            </a:pPr>
            <a:endParaRPr lang="ro-RO" sz="1200" b="0" baseline="0" dirty="0" smtClean="0"/>
          </a:p>
          <a:p>
            <a:pPr marL="0" indent="0">
              <a:buNone/>
            </a:pPr>
            <a:endParaRPr lang="ro-RO" sz="1200" b="0"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a:buNone/>
            </a:pPr>
            <a:r>
              <a:rPr lang="ro-RO" sz="1200" dirty="0" smtClean="0"/>
              <a:t>Următorul tabel prezintă membrii cei mai des folosiți ai clasei </a:t>
            </a:r>
            <a:r>
              <a:rPr lang="ro-RO" sz="1200" b="1" dirty="0" smtClean="0"/>
              <a:t>Path</a:t>
            </a:r>
            <a:endParaRPr lang="ro-RO" sz="1200" dirty="0" smtClean="0"/>
          </a:p>
          <a:p>
            <a:pPr>
              <a:buNone/>
            </a:pP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3762169791"/>
              </p:ext>
            </p:extLst>
          </p:nvPr>
        </p:nvGraphicFramePr>
        <p:xfrm>
          <a:off x="731520" y="837438"/>
          <a:ext cx="5684520" cy="8506968"/>
        </p:xfrm>
        <a:graphic>
          <a:graphicData uri="http://schemas.openxmlformats.org/drawingml/2006/table">
            <a:tbl>
              <a:tblPr firstRow="1" bandRow="1">
                <a:tableStyleId>{5C22544A-7EE6-4342-B048-85BDC9FD1C3A}</a:tableStyleId>
              </a:tblPr>
              <a:tblGrid>
                <a:gridCol w="1786563"/>
                <a:gridCol w="3897957"/>
              </a:tblGrid>
              <a:tr h="293832">
                <a:tc>
                  <a:txBody>
                    <a:bodyPr/>
                    <a:lstStyle/>
                    <a:p>
                      <a:pPr>
                        <a:buNone/>
                      </a:pPr>
                      <a:r>
                        <a:rPr lang="ro-RO" sz="1500" dirty="0" smtClean="0">
                          <a:latin typeface="Calibri" pitchFamily="34" charset="0"/>
                          <a:cs typeface="Calibri" pitchFamily="34" charset="0"/>
                        </a:rPr>
                        <a:t>Membru</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788005">
                <a:tc>
                  <a:txBody>
                    <a:bodyPr/>
                    <a:lstStyle/>
                    <a:p>
                      <a:pPr>
                        <a:buNone/>
                      </a:pPr>
                      <a:r>
                        <a:rPr lang="ro-RO" sz="1300" dirty="0" smtClean="0">
                          <a:latin typeface="Calibri" pitchFamily="34" charset="0"/>
                          <a:cs typeface="Calibri" pitchFamily="34" charset="0"/>
                        </a:rPr>
                        <a:t>DirectorySeparatorChar</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Acest câmp conține caracterul folosit de sistemul de operare pentru a separa numerele folderelor într-o</a:t>
                      </a:r>
                      <a:r>
                        <a:rPr lang="ro-RO" sz="1300" baseline="0" dirty="0" smtClean="0">
                          <a:latin typeface="Calibri" pitchFamily="34" charset="0"/>
                          <a:cs typeface="Calibri" pitchFamily="34" charset="0"/>
                        </a:rPr>
                        <a:t> structură ierarhică. Pe un sistem Windows, acesta este \</a:t>
                      </a:r>
                      <a:endParaRPr lang="en-US" sz="1300" dirty="0">
                        <a:latin typeface="Calibri" pitchFamily="34" charset="0"/>
                        <a:cs typeface="Calibri" pitchFamily="34" charset="0"/>
                      </a:endParaRPr>
                    </a:p>
                  </a:txBody>
                  <a:tcPr marL="97536" marR="97536" marT="48006" marB="48006"/>
                </a:tc>
              </a:tr>
              <a:tr h="865173">
                <a:tc>
                  <a:txBody>
                    <a:bodyPr/>
                    <a:lstStyle/>
                    <a:p>
                      <a:pPr>
                        <a:buNone/>
                      </a:pPr>
                      <a:r>
                        <a:rPr lang="ro-RO" sz="1300" dirty="0" smtClean="0">
                          <a:latin typeface="Calibri" pitchFamily="34" charset="0"/>
                          <a:cs typeface="Calibri" pitchFamily="34" charset="0"/>
                        </a:rPr>
                        <a:t>VolumeSeparatorChar</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Acest câmp conține caracterul folosit de sistemul de operare pentru a separa numele dispozitivului de stocare (ex: C</a:t>
                      </a:r>
                      <a:r>
                        <a:rPr lang="ro-RO" sz="1300" baseline="0" dirty="0" smtClean="0">
                          <a:latin typeface="Calibri" pitchFamily="34" charset="0"/>
                          <a:cs typeface="Calibri" pitchFamily="34" charset="0"/>
                        </a:rPr>
                        <a:t> etc.</a:t>
                      </a:r>
                      <a:r>
                        <a:rPr lang="ro-RO" sz="1300" dirty="0" smtClean="0">
                          <a:latin typeface="Calibri" pitchFamily="34" charset="0"/>
                          <a:cs typeface="Calibri" pitchFamily="34" charset="0"/>
                        </a:rPr>
                        <a:t>) de folderele și fișierele din aceasta.</a:t>
                      </a:r>
                      <a:r>
                        <a:rPr lang="ro-RO" sz="1300" baseline="0" dirty="0" smtClean="0">
                          <a:latin typeface="Calibri" pitchFamily="34" charset="0"/>
                          <a:cs typeface="Calibri" pitchFamily="34" charset="0"/>
                        </a:rPr>
                        <a:t> Pe un sistem Windows, acesta este :</a:t>
                      </a:r>
                      <a:endParaRPr lang="en-US" sz="1300" dirty="0" smtClean="0">
                        <a:latin typeface="Calibri" pitchFamily="34" charset="0"/>
                        <a:cs typeface="Calibri" pitchFamily="34" charset="0"/>
                      </a:endParaRPr>
                    </a:p>
                  </a:txBody>
                  <a:tcPr marL="97536" marR="97536" marT="48006" marB="48006"/>
                </a:tc>
              </a:tr>
              <a:tr h="672253">
                <a:tc>
                  <a:txBody>
                    <a:bodyPr/>
                    <a:lstStyle/>
                    <a:p>
                      <a:pPr>
                        <a:buNone/>
                      </a:pPr>
                      <a:r>
                        <a:rPr lang="ro-RO" sz="1300" dirty="0" smtClean="0">
                          <a:latin typeface="Calibri" pitchFamily="34" charset="0"/>
                          <a:cs typeface="Calibri" pitchFamily="34" charset="0"/>
                        </a:rPr>
                        <a:t>PathSeparatorChar</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Acest câmp conține caracterul folosit de sistemul de operare pentru a separa  nume</a:t>
                      </a:r>
                      <a:r>
                        <a:rPr lang="ro-RO" sz="1300" baseline="0" dirty="0" smtClean="0">
                          <a:latin typeface="Calibri" pitchFamily="34" charset="0"/>
                          <a:cs typeface="Calibri" pitchFamily="34" charset="0"/>
                        </a:rPr>
                        <a:t> de căi în variabile de mediu. Pe un sistem Windows, aceasta este ;</a:t>
                      </a:r>
                      <a:endParaRPr lang="en-US" sz="1300" dirty="0" smtClean="0">
                        <a:latin typeface="Calibri" pitchFamily="34" charset="0"/>
                        <a:cs typeface="Calibri" pitchFamily="34" charset="0"/>
                      </a:endParaRPr>
                    </a:p>
                  </a:txBody>
                  <a:tcPr marL="97536" marR="97536" marT="48006" marB="48006"/>
                </a:tc>
              </a:tr>
              <a:tr h="865173">
                <a:tc>
                  <a:txBody>
                    <a:bodyPr/>
                    <a:lstStyle/>
                    <a:p>
                      <a:pPr>
                        <a:buNone/>
                      </a:pPr>
                      <a:r>
                        <a:rPr lang="ro-RO" sz="1300" dirty="0" smtClean="0">
                          <a:latin typeface="Calibri" pitchFamily="34" charset="0"/>
                          <a:cs typeface="Calibri" pitchFamily="34" charset="0"/>
                        </a:rPr>
                        <a:t>ChangeExtension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a:t>
                      </a:r>
                      <a:r>
                        <a:rPr lang="ro-RO" sz="1300" baseline="0" dirty="0" smtClean="0">
                          <a:latin typeface="Calibri" pitchFamily="34" charset="0"/>
                          <a:cs typeface="Calibri" pitchFamily="34" charset="0"/>
                        </a:rPr>
                        <a:t> metodă primește un nume de fișier și o extensie ca parametriși întoarce un nou nume de fișier, extensia fișierului original fiind înlocuită cu extensia oferită ca parametru</a:t>
                      </a:r>
                      <a:endParaRPr lang="en-US" sz="1300" dirty="0" smtClean="0">
                        <a:latin typeface="Calibri" pitchFamily="34" charset="0"/>
                        <a:cs typeface="Calibri" pitchFamily="34" charset="0"/>
                      </a:endParaRPr>
                    </a:p>
                  </a:txBody>
                  <a:tcPr marL="97536" marR="97536" marT="48006" marB="48006"/>
                </a:tc>
              </a:tr>
              <a:tr h="865173">
                <a:tc>
                  <a:txBody>
                    <a:bodyPr/>
                    <a:lstStyle/>
                    <a:p>
                      <a:pPr>
                        <a:buNone/>
                      </a:pPr>
                      <a:r>
                        <a:rPr lang="ro-RO" sz="1300" dirty="0" smtClean="0">
                          <a:latin typeface="Calibri" pitchFamily="34" charset="0"/>
                          <a:cs typeface="Calibri" pitchFamily="34" charset="0"/>
                        </a:rPr>
                        <a:t>GetDirectoryName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primește un nume de fișier ca parametru</a:t>
                      </a:r>
                      <a:r>
                        <a:rPr lang="ro-RO" sz="1300" baseline="0" dirty="0" smtClean="0">
                          <a:latin typeface="Calibri" pitchFamily="34" charset="0"/>
                          <a:cs typeface="Calibri" pitchFamily="34" charset="0"/>
                        </a:rPr>
                        <a:t> și întoarce partea de cale din numele fisierului. Dacă numele oferit nu conține o cale, metoda întoarce un string gol.</a:t>
                      </a:r>
                      <a:endParaRPr lang="en-US" sz="1300" dirty="0" smtClean="0">
                        <a:latin typeface="Calibri" pitchFamily="34" charset="0"/>
                        <a:cs typeface="Calibri" pitchFamily="34" charset="0"/>
                      </a:endParaRPr>
                    </a:p>
                  </a:txBody>
                  <a:tcPr marL="97536" marR="97536" marT="48006" marB="48006"/>
                </a:tc>
              </a:tr>
              <a:tr h="479333">
                <a:tc>
                  <a:txBody>
                    <a:bodyPr/>
                    <a:lstStyle/>
                    <a:p>
                      <a:pPr>
                        <a:buNone/>
                      </a:pPr>
                      <a:r>
                        <a:rPr lang="ro-RO" sz="1300" dirty="0" smtClean="0">
                          <a:latin typeface="Calibri" pitchFamily="34" charset="0"/>
                          <a:cs typeface="Calibri" pitchFamily="34" charset="0"/>
                        </a:rPr>
                        <a:t>GetExtension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Metoda primește numele unui fișier ca parametru și întoarce extensia sa</a:t>
                      </a:r>
                      <a:endParaRPr lang="en-US" sz="1300" dirty="0" smtClean="0">
                        <a:latin typeface="Calibri" pitchFamily="34" charset="0"/>
                        <a:cs typeface="Calibri" pitchFamily="34" charset="0"/>
                      </a:endParaRPr>
                    </a:p>
                  </a:txBody>
                  <a:tcPr marL="97536" marR="97536" marT="48006" marB="48006"/>
                </a:tc>
              </a:tr>
              <a:tr h="672253">
                <a:tc>
                  <a:txBody>
                    <a:bodyPr/>
                    <a:lstStyle/>
                    <a:p>
                      <a:pPr>
                        <a:buNone/>
                      </a:pPr>
                      <a:r>
                        <a:rPr lang="ro-RO" sz="1300" dirty="0" smtClean="0">
                          <a:latin typeface="Calibri" pitchFamily="34" charset="0"/>
                          <a:cs typeface="Calibri" pitchFamily="34" charset="0"/>
                        </a:rPr>
                        <a:t>GetFileName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Metoda primește ca parametru numele</a:t>
                      </a:r>
                      <a:r>
                        <a:rPr lang="ro-RO" sz="1300" baseline="0" dirty="0" smtClean="0">
                          <a:latin typeface="Calibri" pitchFamily="34" charset="0"/>
                          <a:cs typeface="Calibri" pitchFamily="34" charset="0"/>
                        </a:rPr>
                        <a:t> complet al unui fișier (inclusiv calea) și întoarce numele fișierului fără calea sa</a:t>
                      </a:r>
                      <a:endParaRPr lang="en-US" sz="1300" dirty="0" smtClean="0">
                        <a:latin typeface="Calibri" pitchFamily="34" charset="0"/>
                        <a:cs typeface="Calibri" pitchFamily="34" charset="0"/>
                      </a:endParaRPr>
                    </a:p>
                  </a:txBody>
                  <a:tcPr marL="97536" marR="97536" marT="48006" marB="48006"/>
                </a:tc>
              </a:tr>
              <a:tr h="672253">
                <a:tc>
                  <a:txBody>
                    <a:bodyPr/>
                    <a:lstStyle/>
                    <a:p>
                      <a:pPr>
                        <a:buNone/>
                      </a:pPr>
                      <a:r>
                        <a:rPr lang="ro-RO" sz="1300" dirty="0" smtClean="0">
                          <a:latin typeface="Calibri" pitchFamily="34" charset="0"/>
                          <a:cs typeface="Calibri" pitchFamily="34" charset="0"/>
                        </a:rPr>
                        <a:t>GetFileNameWithoutExtension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Metoda primește ca parametru numele</a:t>
                      </a:r>
                      <a:r>
                        <a:rPr lang="ro-RO" sz="1300" baseline="0" dirty="0" smtClean="0">
                          <a:latin typeface="Calibri" pitchFamily="34" charset="0"/>
                          <a:cs typeface="Calibri" pitchFamily="34" charset="0"/>
                        </a:rPr>
                        <a:t> complet al unui fișier (inclusiv calea) și întoarce numele fișierului fără cale sau extensie</a:t>
                      </a:r>
                      <a:endParaRPr lang="en-US" sz="1300" dirty="0" smtClean="0">
                        <a:latin typeface="Calibri" pitchFamily="34" charset="0"/>
                        <a:cs typeface="Calibri" pitchFamily="34" charset="0"/>
                      </a:endParaRPr>
                    </a:p>
                  </a:txBody>
                  <a:tcPr marL="97536" marR="97536" marT="48006" marB="48006"/>
                </a:tc>
              </a:tr>
              <a:tr h="479333">
                <a:tc>
                  <a:txBody>
                    <a:bodyPr/>
                    <a:lstStyle/>
                    <a:p>
                      <a:pPr>
                        <a:buNone/>
                      </a:pPr>
                      <a:r>
                        <a:rPr lang="ro-RO" sz="1300" dirty="0" smtClean="0">
                          <a:latin typeface="Calibri" pitchFamily="34" charset="0"/>
                          <a:cs typeface="Calibri" pitchFamily="34" charset="0"/>
                        </a:rPr>
                        <a:t>GetPathRoot</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primește un nume de fișier ca parametru și întoarce folderul rădăcină</a:t>
                      </a:r>
                      <a:r>
                        <a:rPr lang="ro-RO" sz="1300" baseline="0" dirty="0" smtClean="0">
                          <a:latin typeface="Calibri" pitchFamily="34" charset="0"/>
                          <a:cs typeface="Calibri" pitchFamily="34" charset="0"/>
                        </a:rPr>
                        <a:t> </a:t>
                      </a:r>
                      <a:endParaRPr lang="en-US" sz="1300" dirty="0" smtClean="0">
                        <a:latin typeface="Calibri" pitchFamily="34" charset="0"/>
                        <a:cs typeface="Calibri" pitchFamily="34" charset="0"/>
                      </a:endParaRPr>
                    </a:p>
                  </a:txBody>
                  <a:tcPr marL="97536" marR="97536" marT="48006" marB="48006"/>
                </a:tc>
              </a:tr>
              <a:tr h="479333">
                <a:tc>
                  <a:txBody>
                    <a:bodyPr/>
                    <a:lstStyle/>
                    <a:p>
                      <a:pPr>
                        <a:buNone/>
                      </a:pPr>
                      <a:r>
                        <a:rPr lang="ro-RO" sz="1300" dirty="0" smtClean="0">
                          <a:latin typeface="Calibri" pitchFamily="34" charset="0"/>
                          <a:cs typeface="Calibri" pitchFamily="34" charset="0"/>
                        </a:rPr>
                        <a:t>HasExtension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întoarce o valoare booleană, dacă fișierul</a:t>
                      </a:r>
                      <a:r>
                        <a:rPr lang="ro-RO" sz="1300" baseline="0" dirty="0" smtClean="0">
                          <a:latin typeface="Calibri" pitchFamily="34" charset="0"/>
                          <a:cs typeface="Calibri" pitchFamily="34" charset="0"/>
                        </a:rPr>
                        <a:t> oferit ca parametru are sau nu extensie</a:t>
                      </a:r>
                      <a:endParaRPr lang="en-US" sz="1300" dirty="0" smtClean="0">
                        <a:latin typeface="Calibri" pitchFamily="34" charset="0"/>
                        <a:cs typeface="Calibri" pitchFamily="34" charset="0"/>
                      </a:endParaRPr>
                    </a:p>
                  </a:txBody>
                  <a:tcPr marL="97536" marR="97536" marT="48006" marB="48006"/>
                </a:tc>
              </a:tr>
              <a:tr h="479333">
                <a:tc>
                  <a:txBody>
                    <a:bodyPr/>
                    <a:lstStyle/>
                    <a:p>
                      <a:pPr>
                        <a:buNone/>
                      </a:pPr>
                      <a:r>
                        <a:rPr lang="ro-RO" sz="1300" dirty="0" smtClean="0">
                          <a:latin typeface="Calibri" pitchFamily="34" charset="0"/>
                          <a:cs typeface="Calibri" pitchFamily="34" charset="0"/>
                        </a:rPr>
                        <a:t>IsPathRooted</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întoarce o valoare booleană, dacă fișierul</a:t>
                      </a:r>
                      <a:r>
                        <a:rPr lang="ro-RO" sz="1300" baseline="0" dirty="0" smtClean="0">
                          <a:latin typeface="Calibri" pitchFamily="34" charset="0"/>
                          <a:cs typeface="Calibri" pitchFamily="34" charset="0"/>
                        </a:rPr>
                        <a:t> oferit ca parametru are cale absolută</a:t>
                      </a:r>
                      <a:endParaRPr lang="en-US" sz="1300" dirty="0" smtClean="0">
                        <a:latin typeface="Calibri" pitchFamily="34" charset="0"/>
                        <a:cs typeface="Calibri" pitchFamily="34" charset="0"/>
                      </a:endParaRPr>
                    </a:p>
                  </a:txBody>
                  <a:tcPr marL="97536" marR="97536" marT="48006" marB="48006"/>
                </a:tc>
              </a:tr>
              <a:tr h="672253">
                <a:tc>
                  <a:txBody>
                    <a:bodyPr/>
                    <a:lstStyle/>
                    <a:p>
                      <a:pPr>
                        <a:buNone/>
                      </a:pPr>
                      <a:r>
                        <a:rPr lang="ro-RO" sz="1300" dirty="0" smtClean="0">
                          <a:latin typeface="Calibri" pitchFamily="34" charset="0"/>
                          <a:cs typeface="Calibri" pitchFamily="34" charset="0"/>
                        </a:rPr>
                        <a:t>GetTempFileName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crează</a:t>
                      </a:r>
                      <a:r>
                        <a:rPr lang="ro-RO" sz="1300" baseline="0" dirty="0" smtClean="0">
                          <a:latin typeface="Calibri" pitchFamily="34" charset="0"/>
                          <a:cs typeface="Calibri" pitchFamily="34" charset="0"/>
                        </a:rPr>
                        <a:t> un fișier nou, gol, ce are un nume unic, în folder-ul temporar al utilizatorului și întoarce numele complet al acestui fișier.</a:t>
                      </a:r>
                      <a:endParaRPr lang="en-US" sz="1300" dirty="0" smtClean="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pPr>
            <a:r>
              <a:rPr lang="ro-RO" sz="1200" dirty="0" smtClean="0"/>
              <a:t>Folosirea clasei </a:t>
            </a:r>
            <a:r>
              <a:rPr lang="ro-RO" sz="1200" b="1" dirty="0" smtClean="0"/>
              <a:t>Path</a:t>
            </a:r>
            <a:endParaRPr lang="ro-RO" sz="1200" dirty="0" smtClean="0"/>
          </a:p>
          <a:p>
            <a:pPr marL="0" indent="0">
              <a:buNone/>
            </a:pPr>
            <a:r>
              <a:rPr lang="ro-RO" sz="1200" dirty="0" smtClean="0"/>
              <a:t>Următorul exemplu de cod folosește clasa </a:t>
            </a:r>
            <a:r>
              <a:rPr lang="ro-RO" sz="1200" b="1" dirty="0" smtClean="0"/>
              <a:t>Path</a:t>
            </a:r>
            <a:r>
              <a:rPr lang="ro-RO" sz="1200" dirty="0" smtClean="0"/>
              <a:t> și afișază rezultatele. Codul demonstrează de asemenea modul de generare a fișiere temporare.</a:t>
            </a:r>
          </a:p>
          <a:p>
            <a:pPr marL="0" indent="0">
              <a:buNone/>
              <a:defRPr/>
            </a:pPr>
            <a:endParaRPr lang="ro-RO" sz="1200" dirty="0" smtClean="0"/>
          </a:p>
          <a:p>
            <a:pPr marL="0" indent="0">
              <a:buNone/>
              <a:defRPr/>
            </a:pPr>
            <a:r>
              <a:rPr lang="en-US" sz="1050" dirty="0" smtClean="0">
                <a:latin typeface="Lucida Console" pitchFamily="49" charset="0"/>
              </a:rPr>
              <a:t>using System.IO;</a:t>
            </a:r>
          </a:p>
          <a:p>
            <a:pPr marL="0" indent="0">
              <a:buNone/>
              <a:defRPr/>
            </a:pPr>
            <a:r>
              <a:rPr lang="en-US" sz="1050" dirty="0" smtClean="0">
                <a:latin typeface="Lucida Console" pitchFamily="49" charset="0"/>
              </a:rPr>
              <a:t>...</a:t>
            </a:r>
          </a:p>
          <a:p>
            <a:pPr marL="0" indent="0">
              <a:buNone/>
              <a:defRPr/>
            </a:pPr>
            <a:r>
              <a:rPr lang="en-US" sz="1050" dirty="0" err="1" smtClean="0">
                <a:latin typeface="Lucida Console" pitchFamily="49" charset="0"/>
              </a:rPr>
              <a:t>FileInfo</a:t>
            </a:r>
            <a:r>
              <a:rPr lang="en-US" sz="1050" dirty="0" smtClean="0">
                <a:latin typeface="Lucida Console" pitchFamily="49" charset="0"/>
              </a:rPr>
              <a:t> </a:t>
            </a:r>
            <a:r>
              <a:rPr lang="en-US" sz="1050" dirty="0" err="1" smtClean="0">
                <a:latin typeface="Lucida Console" pitchFamily="49" charset="0"/>
              </a:rPr>
              <a:t>testInfo</a:t>
            </a:r>
            <a:r>
              <a:rPr lang="en-US" sz="1050" dirty="0" smtClean="0">
                <a:latin typeface="Lucida Console" pitchFamily="49" charset="0"/>
              </a:rPr>
              <a:t> = new </a:t>
            </a:r>
            <a:r>
              <a:rPr lang="en-US" sz="1050" dirty="0" err="1" smtClean="0">
                <a:latin typeface="Lucida Console" pitchFamily="49" charset="0"/>
              </a:rPr>
              <a:t>FileInfo</a:t>
            </a:r>
            <a:r>
              <a:rPr lang="en-US" sz="1050" dirty="0" smtClean="0">
                <a:latin typeface="Lucida Console" pitchFamily="49" charset="0"/>
              </a:rPr>
              <a:t>(@"E:\Democode\TestFolder\TestFile.txt");</a:t>
            </a:r>
          </a:p>
          <a:p>
            <a:pPr marL="0" indent="0">
              <a:buNone/>
              <a:defRPr/>
            </a:pPr>
            <a:endParaRPr lang="ro-RO" sz="1050" dirty="0" smtClean="0">
              <a:latin typeface="Lucida Console" pitchFamily="49" charset="0"/>
            </a:endParaRPr>
          </a:p>
          <a:p>
            <a:pPr marL="0" indent="0">
              <a:buNone/>
              <a:defRPr/>
            </a:pPr>
            <a:r>
              <a:rPr lang="en-US" sz="1050" dirty="0" err="1" smtClean="0">
                <a:latin typeface="Lucida Console" pitchFamily="49" charset="0"/>
              </a:rPr>
              <a:t>Console.WriteLine</a:t>
            </a:r>
            <a:r>
              <a:rPr lang="en-US" sz="1050" dirty="0" smtClean="0">
                <a:latin typeface="Lucida Console" pitchFamily="49" charset="0"/>
              </a:rPr>
              <a:t>("Test File Name: {0}", </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("Folder Name: {0}", </a:t>
            </a:r>
            <a:r>
              <a:rPr lang="en-US" sz="1050" dirty="0" err="1" smtClean="0">
                <a:latin typeface="Lucida Console" pitchFamily="49" charset="0"/>
              </a:rPr>
              <a:t>Path.GetDirectoryName</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("File Extension: {0}", </a:t>
            </a:r>
            <a:r>
              <a:rPr lang="en-US" sz="1050" dirty="0" err="1" smtClean="0">
                <a:latin typeface="Lucida Console" pitchFamily="49" charset="0"/>
              </a:rPr>
              <a:t>Path.GetExtension</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("File Name: {0}", </a:t>
            </a:r>
            <a:r>
              <a:rPr lang="en-US" sz="1050" dirty="0" err="1" smtClean="0">
                <a:latin typeface="Lucida Console" pitchFamily="49" charset="0"/>
              </a:rPr>
              <a:t>Path.GetFileName</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("File Name Without Extension: {0}",</a:t>
            </a:r>
          </a:p>
          <a:p>
            <a:pPr marL="0" indent="0">
              <a:buNone/>
              <a:defRPr/>
            </a:pPr>
            <a:r>
              <a:rPr lang="ro-RO" sz="1050" dirty="0" smtClean="0">
                <a:latin typeface="Lucida Console" pitchFamily="49" charset="0"/>
              </a:rPr>
              <a:t>	</a:t>
            </a:r>
            <a:r>
              <a:rPr lang="en-US" sz="1050" dirty="0" err="1" smtClean="0">
                <a:latin typeface="Lucida Console" pitchFamily="49" charset="0"/>
              </a:rPr>
              <a:t>Path.GetFileNameWithoutExtension</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("Full Path: {0}", </a:t>
            </a:r>
            <a:r>
              <a:rPr lang="en-US" sz="1050" dirty="0" err="1" smtClean="0">
                <a:latin typeface="Lucida Console" pitchFamily="49" charset="0"/>
              </a:rPr>
              <a:t>Path.GetFullPath</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("Path Root: {0}", </a:t>
            </a:r>
            <a:r>
              <a:rPr lang="en-US" sz="1050" dirty="0" err="1" smtClean="0">
                <a:latin typeface="Lucida Console" pitchFamily="49" charset="0"/>
              </a:rPr>
              <a:t>Path.GetPathRoot</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("Has Extension: {0}", </a:t>
            </a:r>
            <a:r>
              <a:rPr lang="en-US" sz="1050" dirty="0" err="1" smtClean="0">
                <a:latin typeface="Lucida Console" pitchFamily="49" charset="0"/>
              </a:rPr>
              <a:t>Path.HasExtension</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a:t>
            </a:r>
          </a:p>
          <a:p>
            <a:pPr marL="0" indent="0">
              <a:buNone/>
              <a:defRPr/>
            </a:pPr>
            <a:endParaRPr lang="ro-RO" sz="1050" dirty="0" smtClean="0">
              <a:latin typeface="Lucida Console" pitchFamily="49" charset="0"/>
            </a:endParaRPr>
          </a:p>
          <a:p>
            <a:pPr marL="0" indent="0">
              <a:buNone/>
              <a:defRPr/>
            </a:pPr>
            <a:r>
              <a:rPr lang="en-US" sz="1050" dirty="0" err="1" smtClean="0">
                <a:latin typeface="Lucida Console" pitchFamily="49" charset="0"/>
              </a:rPr>
              <a:t>Console.WriteLine</a:t>
            </a:r>
            <a:r>
              <a:rPr lang="en-US" sz="1050" dirty="0" smtClean="0">
                <a:latin typeface="Lucida Console" pitchFamily="49" charset="0"/>
              </a:rPr>
              <a:t>("File Name With New Extension: {0}",</a:t>
            </a:r>
          </a:p>
          <a:p>
            <a:pPr marL="0" indent="0">
              <a:buNone/>
              <a:defRPr/>
            </a:pPr>
            <a:r>
              <a:rPr lang="ro-RO" sz="1050" dirty="0" smtClean="0">
                <a:latin typeface="Lucida Console" pitchFamily="49" charset="0"/>
              </a:rPr>
              <a:t>	</a:t>
            </a:r>
            <a:r>
              <a:rPr lang="en-US" sz="1050" dirty="0" err="1" smtClean="0">
                <a:latin typeface="Lucida Console" pitchFamily="49" charset="0"/>
              </a:rPr>
              <a:t>Path.ChangeExtension</a:t>
            </a:r>
            <a:r>
              <a:rPr lang="en-US" sz="1050" dirty="0" smtClean="0">
                <a:latin typeface="Lucida Console" pitchFamily="49" charset="0"/>
              </a:rPr>
              <a:t>(</a:t>
            </a:r>
            <a:r>
              <a:rPr lang="en-US" sz="1050" dirty="0" err="1" smtClean="0">
                <a:latin typeface="Lucida Console" pitchFamily="49" charset="0"/>
              </a:rPr>
              <a:t>testInfo.FullName</a:t>
            </a:r>
            <a:r>
              <a:rPr lang="en-US" sz="1050" dirty="0" smtClean="0">
                <a:latin typeface="Lucida Console" pitchFamily="49" charset="0"/>
              </a:rPr>
              <a:t>, "bin"));</a:t>
            </a:r>
          </a:p>
          <a:p>
            <a:pPr marL="0" indent="0">
              <a:buNone/>
              <a:defRPr/>
            </a:pPr>
            <a:endParaRPr lang="ro-RO" sz="1050" dirty="0" smtClean="0">
              <a:latin typeface="Lucida Console" pitchFamily="49" charset="0"/>
            </a:endParaRPr>
          </a:p>
          <a:p>
            <a:pPr marL="0" indent="0">
              <a:buNone/>
              <a:defRPr/>
            </a:pPr>
            <a:r>
              <a:rPr lang="en-US" sz="1050" dirty="0" err="1" smtClean="0">
                <a:latin typeface="Lucida Console" pitchFamily="49" charset="0"/>
              </a:rPr>
              <a:t>Console.WriteLine</a:t>
            </a:r>
            <a:r>
              <a:rPr lang="en-US" sz="1050" dirty="0" smtClean="0">
                <a:latin typeface="Lucida Console" pitchFamily="49" charset="0"/>
              </a:rPr>
              <a:t>("Temporary Folder: {0}", </a:t>
            </a:r>
            <a:r>
              <a:rPr lang="en-US" sz="1050" dirty="0" err="1" smtClean="0">
                <a:latin typeface="Lucida Console" pitchFamily="49" charset="0"/>
              </a:rPr>
              <a:t>Path.GetTempPath</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("Created Temporary File: {0}", </a:t>
            </a:r>
            <a:r>
              <a:rPr lang="en-US" sz="1050" dirty="0" err="1" smtClean="0">
                <a:latin typeface="Lucida Console" pitchFamily="49" charset="0"/>
              </a:rPr>
              <a:t>Path.GetTempFileName</a:t>
            </a:r>
            <a:r>
              <a:rPr lang="en-US" sz="1050" dirty="0" smtClean="0">
                <a:latin typeface="Lucida Console" pitchFamily="49" charset="0"/>
              </a:rPr>
              <a:t>());</a:t>
            </a:r>
          </a:p>
          <a:p>
            <a:pPr marL="0" indent="0">
              <a:buNone/>
              <a:defRPr/>
            </a:pPr>
            <a:r>
              <a:rPr lang="en-US" sz="1050" dirty="0" err="1" smtClean="0">
                <a:latin typeface="Lucida Console" pitchFamily="49" charset="0"/>
              </a:rPr>
              <a:t>Console.WriteLine</a:t>
            </a:r>
            <a:r>
              <a:rPr lang="en-US" sz="1050" dirty="0" smtClean="0">
                <a:latin typeface="Lucida Console" pitchFamily="49" charset="0"/>
              </a:rPr>
              <a:t>("Random Full File Name: {0}",</a:t>
            </a:r>
          </a:p>
          <a:p>
            <a:pPr marL="0" indent="0">
              <a:buNone/>
              <a:defRPr/>
            </a:pPr>
            <a:r>
              <a:rPr lang="ro-RO" sz="1050" dirty="0" smtClean="0">
                <a:latin typeface="Lucida Console" pitchFamily="49" charset="0"/>
              </a:rPr>
              <a:t>	</a:t>
            </a:r>
            <a:r>
              <a:rPr lang="en-US" sz="1050" dirty="0" err="1" smtClean="0">
                <a:latin typeface="Lucida Console" pitchFamily="49" charset="0"/>
              </a:rPr>
              <a:t>Path.Combine</a:t>
            </a:r>
            <a:r>
              <a:rPr lang="en-US" sz="1050" dirty="0" smtClean="0">
                <a:latin typeface="Lucida Console" pitchFamily="49" charset="0"/>
              </a:rPr>
              <a:t>(</a:t>
            </a:r>
            <a:r>
              <a:rPr lang="en-US" sz="1050" dirty="0" err="1" smtClean="0">
                <a:latin typeface="Lucida Console" pitchFamily="49" charset="0"/>
              </a:rPr>
              <a:t>Path.GetRandomFileName</a:t>
            </a:r>
            <a:r>
              <a:rPr lang="en-US" sz="1050" dirty="0" smtClean="0">
                <a:latin typeface="Lucida Console" pitchFamily="49" charset="0"/>
              </a:rPr>
              <a:t>(), </a:t>
            </a:r>
            <a:r>
              <a:rPr lang="en-US" sz="1050" dirty="0" err="1" smtClean="0">
                <a:latin typeface="Lucida Console" pitchFamily="49" charset="0"/>
              </a:rPr>
              <a:t>Path.GetRandomFileName</a:t>
            </a:r>
            <a:r>
              <a:rPr lang="en-US" sz="1050" dirty="0" smtClean="0">
                <a:latin typeface="Lucida Console" pitchFamily="49" charset="0"/>
              </a:rPr>
              <a:t>()));</a:t>
            </a:r>
            <a:endParaRPr lang="en-US" sz="1050" dirty="0">
              <a:latin typeface="Lucida Console"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Există</a:t>
            </a:r>
            <a:r>
              <a:rPr lang="ro-RO" sz="1200" baseline="0" dirty="0" smtClean="0"/>
              <a:t> posibilitatea ca o aplicație să trebuiască să monitorizeze un folder pentru orice schimbări ce sunt făcute fișierelor și folderelor sau dacă fișiere sunt adăugate sau șterse din folder. Platforma .NET 2.0 oferă aceste facilități prin clasa </a:t>
            </a:r>
            <a:r>
              <a:rPr lang="ro-RO" sz="1200" b="1" baseline="0" dirty="0" smtClean="0"/>
              <a:t>FileSystemWatcher</a:t>
            </a:r>
            <a:r>
              <a:rPr lang="ro-RO" sz="1200" b="0" baseline="0" dirty="0" smtClean="0"/>
              <a:t>.</a:t>
            </a:r>
          </a:p>
          <a:p>
            <a:pPr marL="0" indent="0">
              <a:buNone/>
            </a:pPr>
            <a:endParaRPr lang="ro-RO" sz="1200" b="0" baseline="0" dirty="0" smtClean="0"/>
          </a:p>
          <a:p>
            <a:pPr marL="0" indent="0">
              <a:buNone/>
            </a:pPr>
            <a:r>
              <a:rPr lang="ro-RO" sz="1200" b="0" baseline="0" dirty="0" smtClean="0"/>
              <a:t>Clasa </a:t>
            </a:r>
            <a:r>
              <a:rPr lang="ro-RO" sz="1200" b="1" baseline="0" dirty="0" smtClean="0"/>
              <a:t>FileSystemWatcher</a:t>
            </a:r>
            <a:endParaRPr lang="ro-RO" sz="1200" b="0" baseline="0" dirty="0" smtClean="0"/>
          </a:p>
          <a:p>
            <a:pPr marL="0" indent="0">
              <a:buNone/>
            </a:pPr>
            <a:r>
              <a:rPr lang="ro-RO" sz="1200" b="0" baseline="0" dirty="0" smtClean="0"/>
              <a:t>Pe slide sunt prezentate evenimentele pe care clasa </a:t>
            </a:r>
            <a:r>
              <a:rPr lang="ro-RO" sz="1200" b="1" baseline="0" dirty="0" smtClean="0"/>
              <a:t>FileSystemWatcher</a:t>
            </a:r>
            <a:r>
              <a:rPr lang="ro-RO" sz="1200" b="0" baseline="0" dirty="0" smtClean="0"/>
              <a:t> le oferă. Aceste evenimente pot fi lansate de fiecare dată când o modificare are loc într-un fișier sau folder. Observați că este posibil ca un este posibil ca mai multe evenimente de să fie lansate de aceeași operație. De exemplu, atât evenimentul </a:t>
            </a:r>
            <a:r>
              <a:rPr lang="ro-RO" sz="1200" b="1" baseline="0" dirty="0" smtClean="0"/>
              <a:t>Created</a:t>
            </a:r>
            <a:r>
              <a:rPr lang="ro-RO" sz="1200" b="0" baseline="0" dirty="0" smtClean="0"/>
              <a:t> cât și </a:t>
            </a:r>
            <a:r>
              <a:rPr lang="ro-RO" sz="1200" b="1" baseline="0" dirty="0" smtClean="0"/>
              <a:t>Deleted</a:t>
            </a:r>
            <a:r>
              <a:rPr lang="ro-RO" sz="1200" b="0" baseline="0" dirty="0" smtClean="0"/>
              <a:t> au loc la mutarea unui fișier.</a:t>
            </a:r>
          </a:p>
          <a:p>
            <a:pPr marL="0" indent="0">
              <a:buNone/>
            </a:pPr>
            <a:endParaRPr lang="ro-RO" sz="1200" b="0" baseline="0" dirty="0" smtClean="0"/>
          </a:p>
          <a:p>
            <a:pPr marL="0" indent="0">
              <a:buNone/>
            </a:pPr>
            <a:r>
              <a:rPr lang="ro-RO" sz="1200" b="0" baseline="0" dirty="0" smtClean="0"/>
              <a:t>Evenimentele </a:t>
            </a:r>
            <a:r>
              <a:rPr lang="ro-RO" sz="1200" b="1" baseline="0" dirty="0" smtClean="0"/>
              <a:t>Changed, Created</a:t>
            </a:r>
            <a:r>
              <a:rPr lang="ro-RO" sz="1200" b="0" baseline="0" dirty="0" smtClean="0"/>
              <a:t> și </a:t>
            </a:r>
            <a:r>
              <a:rPr lang="ro-RO" sz="1200" b="1" baseline="0" dirty="0" smtClean="0"/>
              <a:t>Deleted</a:t>
            </a:r>
            <a:r>
              <a:rPr lang="ro-RO" sz="1200" b="0" baseline="0" dirty="0" smtClean="0"/>
              <a:t> sunt tratate folosind delegatul </a:t>
            </a:r>
            <a:r>
              <a:rPr lang="ro-RO" sz="1200" b="1" baseline="0" dirty="0" smtClean="0"/>
              <a:t>FileSystemEventHandler</a:t>
            </a:r>
            <a:r>
              <a:rPr lang="ro-RO" sz="1200" b="0" baseline="0" dirty="0" smtClean="0"/>
              <a:t>. Acest delegat primește doi parametri, un obiect ce reprezintă sursa evenimentului și un obiect de tipul </a:t>
            </a:r>
            <a:r>
              <a:rPr lang="ro-RO" sz="1200" b="1" baseline="0" dirty="0" smtClean="0"/>
              <a:t>FileSystemEventArgs</a:t>
            </a:r>
            <a:r>
              <a:rPr lang="ro-RO" sz="1200" b="0" baseline="0" dirty="0" smtClean="0"/>
              <a:t> ce conține informații despre eveniment, cum ar fi calea fișierului ce este afectat și tipul modificării ce are loc. Evenimentul </a:t>
            </a:r>
            <a:r>
              <a:rPr lang="ro-RO" sz="1200" b="1" baseline="0" dirty="0" smtClean="0"/>
              <a:t>Renamed</a:t>
            </a:r>
            <a:r>
              <a:rPr lang="ro-RO" sz="1200" b="0" baseline="0" dirty="0" smtClean="0"/>
              <a:t> folosește delegatul </a:t>
            </a:r>
            <a:r>
              <a:rPr lang="ro-RO" sz="1200" b="1" baseline="0" dirty="0" smtClean="0"/>
              <a:t>RenamedEventArgs</a:t>
            </a:r>
            <a:r>
              <a:rPr lang="ro-RO" sz="1200" b="0" baseline="0" dirty="0" smtClean="0"/>
              <a:t>. Acest delegat primește de asemenea doi parametri, un obiect sursă și un obiect </a:t>
            </a:r>
            <a:r>
              <a:rPr lang="ro-RO" sz="1200" b="1" baseline="0" dirty="0" smtClean="0"/>
              <a:t>RenamedEventArgs</a:t>
            </a:r>
            <a:r>
              <a:rPr lang="ro-RO" sz="1200" b="0" baseline="0" dirty="0" smtClean="0"/>
              <a:t> ce conține informații cum ar fi numele vechi și numele nou al fișierului sau folderului ce a fost redenumit.</a:t>
            </a:r>
          </a:p>
          <a:p>
            <a:pPr marL="0" indent="0">
              <a:buNone/>
            </a:pPr>
            <a:endParaRPr lang="ro-RO" sz="1200" b="0" baseline="0" dirty="0" smtClean="0"/>
          </a:p>
          <a:p>
            <a:pPr marL="0" indent="0">
              <a:buNone/>
            </a:pPr>
            <a:endParaRPr lang="ro-RO" sz="1200" b="0"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1663401"/>
            <a:ext cx="5794786" cy="5866952"/>
          </a:xfrm>
        </p:spPr>
        <p:txBody>
          <a:bodyPr>
            <a:noAutofit/>
          </a:bodyPr>
          <a:lstStyle/>
          <a:p>
            <a:pPr marL="0" indent="0">
              <a:buNone/>
            </a:pPr>
            <a:r>
              <a:rPr lang="ro-RO" sz="1200" dirty="0" smtClean="0"/>
              <a:t>Trebuie să specificați ce folder să fie urmărit de obiectul </a:t>
            </a:r>
            <a:r>
              <a:rPr lang="ro-RO" sz="1200" b="1" dirty="0" smtClean="0"/>
              <a:t>FileSystemWatcher</a:t>
            </a:r>
            <a:r>
              <a:rPr lang="ro-RO" sz="1200" dirty="0" smtClean="0"/>
              <a:t> setând proprietatea </a:t>
            </a:r>
            <a:r>
              <a:rPr lang="ro-RO" sz="1200" b="1" dirty="0" smtClean="0"/>
              <a:t>Path</a:t>
            </a:r>
            <a:r>
              <a:rPr lang="ro-RO" sz="1200" dirty="0" smtClean="0"/>
              <a:t>. Implicit, acest obiect va urmări toate modificările aduse tuturor fișierelor din folder, dar nu și în subfoldere. Totuși, modificând proprietățile </a:t>
            </a:r>
            <a:r>
              <a:rPr lang="ro-RO" sz="1200" b="1" dirty="0" smtClean="0"/>
              <a:t>Filter, IncludeSubdirectories</a:t>
            </a:r>
            <a:r>
              <a:rPr lang="ro-RO" sz="1200" dirty="0" smtClean="0"/>
              <a:t> și </a:t>
            </a:r>
            <a:r>
              <a:rPr lang="ro-RO" sz="1200" b="1" dirty="0" smtClean="0"/>
              <a:t> NotifyFilter</a:t>
            </a:r>
            <a:r>
              <a:rPr lang="ro-RO" sz="1200" dirty="0" smtClean="0"/>
              <a:t> puteți schimba acest comportament.</a:t>
            </a:r>
          </a:p>
          <a:p>
            <a:pPr>
              <a:buNone/>
            </a:pPr>
            <a:endParaRPr lang="ro-RO" sz="1200" dirty="0" smtClean="0"/>
          </a:p>
          <a:p>
            <a:pPr>
              <a:buNone/>
            </a:pPr>
            <a:r>
              <a:rPr lang="ro-RO" sz="1200" dirty="0" smtClean="0"/>
              <a:t>Folosirea clasei </a:t>
            </a:r>
            <a:r>
              <a:rPr lang="ro-RO" sz="1200" b="1" dirty="0" smtClean="0"/>
              <a:t>FileSystemWatcher</a:t>
            </a:r>
            <a:endParaRPr lang="ro-RO" sz="1200" dirty="0" smtClean="0"/>
          </a:p>
          <a:p>
            <a:pPr>
              <a:buNone/>
            </a:pPr>
            <a:r>
              <a:rPr lang="ro-RO" sz="1200" dirty="0" smtClean="0"/>
              <a:t>Pentru a folosi clasa </a:t>
            </a:r>
            <a:r>
              <a:rPr lang="ro-RO" sz="1200" b="1" dirty="0" smtClean="0"/>
              <a:t>FileSystemWatcher</a:t>
            </a:r>
            <a:r>
              <a:rPr lang="ro-RO" sz="1200" dirty="0" smtClean="0"/>
              <a:t>, executați următorii pași:</a:t>
            </a:r>
          </a:p>
          <a:p>
            <a:pPr marL="241653" indent="-241653">
              <a:buFont typeface="+mj-lt"/>
              <a:buAutoNum type="arabicPeriod"/>
            </a:pPr>
            <a:r>
              <a:rPr lang="ro-RO" sz="1200" dirty="0" smtClean="0"/>
              <a:t>Instanțiați clasa</a:t>
            </a:r>
          </a:p>
          <a:p>
            <a:pPr marL="241653" indent="-241653">
              <a:buFont typeface="+mj-lt"/>
              <a:buAutoNum type="arabicPeriod"/>
            </a:pPr>
            <a:r>
              <a:rPr lang="ro-RO" sz="1200" dirty="0" smtClean="0"/>
              <a:t>Setați proprietatea </a:t>
            </a:r>
            <a:r>
              <a:rPr lang="ro-RO" sz="1200" b="1" dirty="0" smtClean="0"/>
              <a:t>Path</a:t>
            </a:r>
            <a:r>
              <a:rPr lang="ro-RO" sz="1200" dirty="0" smtClean="0"/>
              <a:t> pentru a referenția folderul unde se găsesc fișierele și folderele ce vor fi monitorizate</a:t>
            </a:r>
          </a:p>
          <a:p>
            <a:pPr marL="241653" indent="-241653">
              <a:buFont typeface="+mj-lt"/>
              <a:buAutoNum type="arabicPeriod"/>
            </a:pPr>
            <a:r>
              <a:rPr lang="ro-RO" sz="1200" dirty="0" smtClean="0"/>
              <a:t>Setați valori pentru proprietățile </a:t>
            </a:r>
            <a:r>
              <a:rPr lang="ro-RO" sz="1200" b="1" dirty="0" smtClean="0"/>
              <a:t>Filter</a:t>
            </a:r>
            <a:r>
              <a:rPr lang="ro-RO" sz="1200" dirty="0" smtClean="0"/>
              <a:t> și </a:t>
            </a:r>
            <a:r>
              <a:rPr lang="ro-RO" sz="1200" b="1" dirty="0" smtClean="0"/>
              <a:t>NotifyFilter</a:t>
            </a:r>
            <a:r>
              <a:rPr lang="ro-RO" sz="1200" dirty="0" smtClean="0"/>
              <a:t> dacă nu doriți să monitorizați toate tipurile de modificări aduse tuturor fișierelor și directoarelor.</a:t>
            </a:r>
          </a:p>
          <a:p>
            <a:pPr marL="241653" indent="-241653">
              <a:buFont typeface="+mj-lt"/>
              <a:buAutoNum type="arabicPeriod"/>
            </a:pPr>
            <a:r>
              <a:rPr lang="ro-RO" sz="1200" dirty="0" smtClean="0"/>
              <a:t>Opțional, setați proprietatea </a:t>
            </a:r>
            <a:r>
              <a:rPr lang="ro-RO" sz="1200" b="1" dirty="0" smtClean="0"/>
              <a:t>IncludeSubdirectories</a:t>
            </a:r>
            <a:r>
              <a:rPr lang="ro-RO" sz="1200" dirty="0" smtClean="0"/>
              <a:t> la valoarea </a:t>
            </a:r>
            <a:r>
              <a:rPr lang="ro-RO" sz="1200" b="1" dirty="0" smtClean="0"/>
              <a:t>True</a:t>
            </a:r>
            <a:r>
              <a:rPr lang="ro-RO" sz="1200" dirty="0" smtClean="0"/>
              <a:t> dacă doriți să monitorizați subfoldere</a:t>
            </a:r>
          </a:p>
          <a:p>
            <a:pPr marL="241653" indent="-241653">
              <a:buFont typeface="+mj-lt"/>
              <a:buAutoNum type="arabicPeriod"/>
            </a:pPr>
            <a:r>
              <a:rPr lang="ro-RO" sz="1200" dirty="0" smtClean="0"/>
              <a:t>Adăugați metode de tratere a evenimentelor </a:t>
            </a:r>
            <a:r>
              <a:rPr lang="ro-RO" sz="1200" b="1" dirty="0" smtClean="0"/>
              <a:t>Changed, Created, Deleted</a:t>
            </a:r>
            <a:r>
              <a:rPr lang="ro-RO" sz="1200" dirty="0" smtClean="0"/>
              <a:t> și </a:t>
            </a:r>
            <a:r>
              <a:rPr lang="ro-RO" sz="1200" b="1" dirty="0" smtClean="0"/>
              <a:t>Renamed</a:t>
            </a:r>
            <a:r>
              <a:rPr lang="ro-RO" sz="1200" dirty="0" smtClean="0"/>
              <a:t> și înregistrați aceste metode obiectului </a:t>
            </a:r>
            <a:r>
              <a:rPr lang="ro-RO" sz="1200" b="1" dirty="0" smtClean="0"/>
              <a:t>FileSystemWatcher</a:t>
            </a:r>
            <a:r>
              <a:rPr lang="ro-RO" sz="1200" dirty="0" smtClean="0"/>
              <a:t> ca metode de tratare a evenimentelor.</a:t>
            </a:r>
          </a:p>
          <a:p>
            <a:pPr marL="241653" indent="-241653">
              <a:buFont typeface="+mj-lt"/>
              <a:buAutoNum type="arabicPeriod"/>
            </a:pPr>
            <a:r>
              <a:rPr lang="ro-RO" sz="1200" dirty="0" smtClean="0"/>
              <a:t>Setați proprietatea </a:t>
            </a:r>
            <a:r>
              <a:rPr lang="ro-RO" sz="1200" b="1" dirty="0" smtClean="0"/>
              <a:t>EnableRaisingEvents</a:t>
            </a:r>
            <a:r>
              <a:rPr lang="ro-RO" sz="1200" dirty="0" smtClean="0"/>
              <a:t> pe </a:t>
            </a:r>
            <a:r>
              <a:rPr lang="ro-RO" sz="1200" b="1" dirty="0" smtClean="0"/>
              <a:t>True</a:t>
            </a:r>
            <a:endParaRPr lang="ro-RO" sz="1200" dirty="0" smtClean="0"/>
          </a:p>
          <a:p>
            <a:pPr marL="241653" indent="-241653">
              <a:buFont typeface="+mj-lt"/>
              <a:buAutoNum type="arabicPeriod"/>
            </a:pPr>
            <a:endParaRPr lang="ro-RO" sz="1200" dirty="0" smtClean="0"/>
          </a:p>
          <a:p>
            <a:pPr marL="0" indent="0">
              <a:buFont typeface="+mj-lt"/>
              <a:buNone/>
            </a:pPr>
            <a:r>
              <a:rPr lang="ro-RO" sz="1200" dirty="0" smtClean="0"/>
              <a:t>Un obiect de tipul </a:t>
            </a:r>
            <a:r>
              <a:rPr lang="ro-RO" sz="1200" b="1" dirty="0" smtClean="0"/>
              <a:t>FileSystemWatcher</a:t>
            </a:r>
            <a:r>
              <a:rPr lang="ro-RO" sz="1200" dirty="0" smtClean="0"/>
              <a:t> va face buffering pentru informațiile despre evenimente intern până când acestea vor fi tratate, în cazul în care operațiile au loc mai rapid decât poate evenimentul corespunător să fie lansat. Acest buffer are o dimensiune finită dar ajustabilă, folosind proprietatea </a:t>
            </a:r>
            <a:r>
              <a:rPr lang="ro-RO" sz="1200" b="1" dirty="0" smtClean="0"/>
              <a:t>InternalBufferSize</a:t>
            </a:r>
            <a:r>
              <a:rPr lang="ro-RO" sz="1200" dirty="0"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363664"/>
            <a:ext cx="5851525" cy="4319587"/>
          </a:xfrm>
        </p:spPr>
        <p:txBody>
          <a:bodyPr>
            <a:noAutofit/>
          </a:bodyPr>
          <a:lstStyle/>
          <a:p>
            <a:pPr marL="0" indent="0">
              <a:buNone/>
            </a:pPr>
            <a:r>
              <a:rPr lang="ro-RO" sz="1100" dirty="0" smtClean="0"/>
              <a:t>Clasa </a:t>
            </a:r>
            <a:r>
              <a:rPr lang="ro-RO" sz="1100" b="1" dirty="0" smtClean="0"/>
              <a:t>File</a:t>
            </a:r>
            <a:r>
              <a:rPr lang="ro-RO" sz="1100" b="0" dirty="0" smtClean="0"/>
              <a:t> oferă metode statice ce execută operații de citire și</a:t>
            </a:r>
            <a:r>
              <a:rPr lang="ro-RO" sz="1100" b="0" baseline="0" dirty="0" smtClean="0"/>
              <a:t> scriere de bază pe fișiere. Totuși, aplicațiile este posibil să aibe nevoie de a accesa datele într-o manieră mai selectivă decât oferă această clasă. Platforma .NET 2.0 implementează un model de streaming ce poate fi folosit pentru a accesa datele dintr-un fișier; o aplicație poate citi datele dintr-un fișier deschizând un stream ce este bazat pe respectivul fișier și apoi citind date din stream. Dacă stream-ul suporta acces random, aplicația poate găsi datele pe care le caută în fișier căutând locația datelor și apoi citind un număr de biți.</a:t>
            </a:r>
          </a:p>
          <a:p>
            <a:pPr marL="0" indent="0">
              <a:buNone/>
            </a:pPr>
            <a:endParaRPr lang="ro-RO" sz="1100" b="0" baseline="0" dirty="0" smtClean="0"/>
          </a:p>
          <a:p>
            <a:pPr marL="0" indent="0">
              <a:buNone/>
            </a:pPr>
            <a:r>
              <a:rPr lang="ro-RO" sz="1100" b="0" baseline="0" dirty="0" smtClean="0"/>
              <a:t>Această lecție prezintă modul de folosire a stream-urilor pentru citirea și scrierea datelor în fișiere binare și fișiere text, precum și modul de execuție a accesului random când un stream suportă acest mod de operare. Se vor discuta de asemenea modurile de stocare a datelor ce se găsesc în memorie.</a:t>
            </a:r>
          </a:p>
          <a:p>
            <a:pPr marL="0" indent="0">
              <a:buNone/>
            </a:pPr>
            <a:endParaRPr lang="ro-RO" sz="1100" b="0" baseline="0" dirty="0" smtClean="0"/>
          </a:p>
          <a:p>
            <a:pPr marL="0" indent="0">
              <a:buNone/>
            </a:pPr>
            <a:r>
              <a:rPr lang="ro-RO" sz="1100" b="0" baseline="0" dirty="0" smtClean="0"/>
              <a:t>Obiective</a:t>
            </a:r>
          </a:p>
          <a:p>
            <a:pPr marL="0" indent="0">
              <a:buNone/>
            </a:pPr>
            <a:r>
              <a:rPr lang="ro-RO" sz="1100" b="0" baseline="0" dirty="0" smtClean="0"/>
              <a:t>La finalul acestei lecții, veți putea să:</a:t>
            </a:r>
          </a:p>
          <a:p>
            <a:pPr marL="0" indent="0">
              <a:buFont typeface="Arial" pitchFamily="34" charset="0"/>
              <a:buChar char="•"/>
            </a:pPr>
            <a:r>
              <a:rPr lang="ro-RO" sz="1100" b="0" baseline="0" dirty="0" smtClean="0"/>
              <a:t> descrieți modelul de streaming ce este implementat în platforma .NET 2.0</a:t>
            </a:r>
          </a:p>
          <a:p>
            <a:pPr marL="0" indent="0">
              <a:buFont typeface="Arial" pitchFamily="34" charset="0"/>
              <a:buChar char="•"/>
            </a:pPr>
            <a:r>
              <a:rPr lang="ro-RO" sz="1100" b="0" baseline="0" dirty="0" smtClean="0"/>
              <a:t> citiți și scrieți date într-un fișier folosind clasa </a:t>
            </a:r>
            <a:r>
              <a:rPr lang="ro-RO" sz="1100" b="1" baseline="0" dirty="0" smtClean="0"/>
              <a:t>FileStream</a:t>
            </a:r>
            <a:endParaRPr lang="ro-RO" sz="1100" b="0" baseline="0" dirty="0" smtClean="0"/>
          </a:p>
          <a:p>
            <a:pPr marL="0" indent="0">
              <a:buFont typeface="Arial" pitchFamily="34" charset="0"/>
              <a:buChar char="•"/>
            </a:pPr>
            <a:r>
              <a:rPr lang="ro-RO" sz="1100" b="0" baseline="0" dirty="0" smtClean="0"/>
              <a:t> citiți și scrieți date într-un fișier folosind clasele </a:t>
            </a:r>
            <a:r>
              <a:rPr lang="ro-RO" sz="1100" b="1" baseline="0" dirty="0" smtClean="0"/>
              <a:t>StreamReader</a:t>
            </a:r>
            <a:r>
              <a:rPr lang="ro-RO" sz="1100" b="0" baseline="0" dirty="0" smtClean="0"/>
              <a:t> și </a:t>
            </a:r>
            <a:r>
              <a:rPr lang="ro-RO" sz="1100" b="1" baseline="0" dirty="0" smtClean="0"/>
              <a:t>StreamWriter</a:t>
            </a:r>
            <a:endParaRPr lang="ro-RO" sz="1100" b="0" baseline="0" dirty="0" smtClean="0"/>
          </a:p>
          <a:p>
            <a:pPr marL="0" indent="0">
              <a:buFont typeface="Arial" pitchFamily="34" charset="0"/>
              <a:buChar char="•"/>
            </a:pPr>
            <a:r>
              <a:rPr lang="ro-RO" sz="1100" b="0" baseline="0" dirty="0" smtClean="0"/>
              <a:t> citiți și scrieți tipuri de date primitive folosind clasele </a:t>
            </a:r>
            <a:r>
              <a:rPr lang="ro-RO" sz="1100" b="1" baseline="0" dirty="0" smtClean="0"/>
              <a:t>BinaryRead</a:t>
            </a:r>
            <a:r>
              <a:rPr lang="ro-RO" sz="1100" b="0" baseline="0" dirty="0" smtClean="0"/>
              <a:t> și </a:t>
            </a:r>
            <a:r>
              <a:rPr lang="ro-RO" sz="1100" b="1" baseline="0" dirty="0" smtClean="0"/>
              <a:t>BinaryWrite</a:t>
            </a:r>
            <a:endParaRPr lang="ro-RO" sz="1100" b="0" baseline="0" dirty="0" smtClean="0"/>
          </a:p>
          <a:p>
            <a:pPr marL="0" indent="0">
              <a:buFont typeface="Arial" pitchFamily="34" charset="0"/>
              <a:buChar char="•"/>
            </a:pPr>
            <a:r>
              <a:rPr lang="ro-RO" sz="1100" b="0" baseline="0" dirty="0" smtClean="0"/>
              <a:t> stocați și să recuperați date ce au fost puse temporar în memorie.</a:t>
            </a:r>
          </a:p>
          <a:p>
            <a:pPr marL="0" indent="0">
              <a:buFont typeface="Arial" pitchFamily="34" charset="0"/>
              <a:buChar char="•"/>
            </a:pPr>
            <a:r>
              <a:rPr lang="ro-RO" sz="1100" b="0" baseline="0" dirty="0" smtClean="0"/>
              <a:t> descrieți modul de folosire a clasei </a:t>
            </a:r>
            <a:r>
              <a:rPr lang="ro-RO" sz="1100" b="1" baseline="0" dirty="0" smtClean="0"/>
              <a:t>BufferedStream</a:t>
            </a:r>
            <a:r>
              <a:rPr lang="ro-RO" sz="1100" b="0" baseline="0" dirty="0" smtClean="0"/>
              <a:t> pentru a adăuga buffering unui stream ce nu suportă acest lucru.</a:t>
            </a:r>
            <a:endParaRPr lang="en-US" sz="11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eaLnBrk="1" hangingPunct="1">
              <a:spcBef>
                <a:spcPct val="0"/>
              </a:spcBef>
              <a:buFont typeface="Arial" pitchFamily="34" charset="0"/>
              <a:buNone/>
            </a:pPr>
            <a:r>
              <a:rPr lang="ro-RO" sz="1200" b="0" baseline="0" dirty="0" smtClean="0">
                <a:latin typeface="Calibri" pitchFamily="34" charset="0"/>
              </a:rPr>
              <a:t>Aproape toate aplicații au nevoie de o formă de input și output și, în multe cazuri, aceste operații se fac pe fișiere. Platforma .NET 2.0 oferă un set extins de clase ce permit accesarea sistemului de fișiere, navigarea prin foldere, crearea și ștergerea de fișiere și citirea și scriere de fișiere</a:t>
            </a:r>
          </a:p>
          <a:p>
            <a:pPr marL="0" indent="0" eaLnBrk="1" hangingPunct="1">
              <a:spcBef>
                <a:spcPct val="0"/>
              </a:spcBef>
              <a:buFont typeface="Arial" pitchFamily="34" charset="0"/>
              <a:buNone/>
            </a:pPr>
            <a:endParaRPr lang="ro-RO" sz="1200" b="0" baseline="0" dirty="0" smtClean="0">
              <a:latin typeface="Calibri" pitchFamily="34" charset="0"/>
            </a:endParaRPr>
          </a:p>
          <a:p>
            <a:pPr marL="0" indent="0" eaLnBrk="1" hangingPunct="1">
              <a:spcBef>
                <a:spcPct val="0"/>
              </a:spcBef>
              <a:buFont typeface="Arial" pitchFamily="34" charset="0"/>
              <a:buNone/>
            </a:pPr>
            <a:r>
              <a:rPr lang="ro-RO" sz="1200" b="0" baseline="0" dirty="0" smtClean="0">
                <a:latin typeface="Calibri" pitchFamily="34" charset="0"/>
              </a:rPr>
              <a:t>Platforma .NET implementează un model de streaming pentru a accesa datele ce sunt ținute într-un fișier. Sunt posibile de asemenea operații de compresie și criptare asupra datelor dintr-un fișier. De asemenea, datele se pot stoca temporar în memorie. Totuși, stocarea datelor în memorie are anumite limitări, de aceea platforma .NET oferă posibilitatea de a stoca datele într-un loc izolat pe disc, protejând datele private ale aplicației de programe malițioase.</a:t>
            </a:r>
          </a:p>
          <a:p>
            <a:pPr marL="0" indent="0" eaLnBrk="1" hangingPunct="1">
              <a:spcBef>
                <a:spcPct val="0"/>
              </a:spcBef>
              <a:buFont typeface="Arial" pitchFamily="34" charset="0"/>
              <a:buNone/>
            </a:pPr>
            <a:endParaRPr lang="ro-RO" sz="1200" b="0" baseline="0" dirty="0" smtClean="0">
              <a:latin typeface="Calibri" pitchFamily="34" charset="0"/>
            </a:endParaRPr>
          </a:p>
          <a:p>
            <a:pPr marL="0" indent="0" eaLnBrk="1" hangingPunct="1">
              <a:spcBef>
                <a:spcPct val="0"/>
              </a:spcBef>
              <a:buFont typeface="Arial" pitchFamily="34" charset="0"/>
              <a:buNone/>
            </a:pPr>
            <a:r>
              <a:rPr lang="ro-RO" sz="1200" b="0" baseline="0" dirty="0" smtClean="0">
                <a:latin typeface="Calibri" pitchFamily="34" charset="0"/>
              </a:rPr>
              <a:t>Acest modul descrie modul de folosire a claselor din platforma .NET ce permit manipularea fișierelor și a folderelor, precum și modul de citire și scriere a fișierelor în memorie.</a:t>
            </a:r>
          </a:p>
          <a:p>
            <a:pPr marL="0" indent="0" eaLnBrk="1" hangingPunct="1">
              <a:spcBef>
                <a:spcPct val="0"/>
              </a:spcBef>
              <a:buFont typeface="Arial" pitchFamily="34" charset="0"/>
              <a:buNone/>
            </a:pPr>
            <a:endParaRPr lang="ro-RO" sz="1200" b="0" baseline="0" dirty="0" smtClean="0">
              <a:latin typeface="Calibri" pitchFamily="34" charset="0"/>
            </a:endParaRPr>
          </a:p>
          <a:p>
            <a:pPr marL="0" indent="0" eaLnBrk="1" hangingPunct="1">
              <a:spcBef>
                <a:spcPct val="0"/>
              </a:spcBef>
              <a:buFont typeface="Arial" pitchFamily="34" charset="0"/>
              <a:buNone/>
            </a:pPr>
            <a:r>
              <a:rPr lang="ro-RO" sz="1200" b="0" baseline="0" dirty="0" smtClean="0">
                <a:latin typeface="Calibri" pitchFamily="34" charset="0"/>
              </a:rPr>
              <a:t>Obiective</a:t>
            </a:r>
          </a:p>
          <a:p>
            <a:pPr marL="0" indent="0" eaLnBrk="1" hangingPunct="1">
              <a:spcBef>
                <a:spcPct val="0"/>
              </a:spcBef>
              <a:buFont typeface="Arial" pitchFamily="34" charset="0"/>
              <a:buNone/>
            </a:pPr>
            <a:r>
              <a:rPr lang="ro-RO" sz="1200" b="0" baseline="0" dirty="0" smtClean="0">
                <a:latin typeface="Calibri" pitchFamily="34" charset="0"/>
              </a:rPr>
              <a:t>La finalul acestui modul, veți putea să:</a:t>
            </a:r>
          </a:p>
          <a:p>
            <a:pPr marL="0" indent="0" eaLnBrk="1" hangingPunct="1">
              <a:spcBef>
                <a:spcPct val="0"/>
              </a:spcBef>
              <a:buFont typeface="Arial" pitchFamily="34" charset="0"/>
              <a:buChar char="•"/>
            </a:pPr>
            <a:r>
              <a:rPr lang="ro-RO" sz="1200" b="0" baseline="0" dirty="0" smtClean="0">
                <a:latin typeface="Calibri" pitchFamily="34" charset="0"/>
              </a:rPr>
              <a:t> Accesați fișiere și directorare folosind clasele oferite de platforma .NET</a:t>
            </a:r>
          </a:p>
          <a:p>
            <a:pPr marL="0" indent="0" eaLnBrk="1" hangingPunct="1">
              <a:spcBef>
                <a:spcPct val="0"/>
              </a:spcBef>
              <a:buFont typeface="Arial" pitchFamily="34" charset="0"/>
              <a:buChar char="•"/>
            </a:pPr>
            <a:r>
              <a:rPr lang="ro-RO" sz="1200" b="0" baseline="0" dirty="0" smtClean="0">
                <a:latin typeface="Calibri" pitchFamily="34" charset="0"/>
              </a:rPr>
              <a:t> folosiți streamuri pentru a citi și scrie date ce sunt stocate în fișiere sau în memorie</a:t>
            </a:r>
            <a:r>
              <a:rPr lang="ro-RO" sz="1200" b="0" baseline="0" dirty="0" smtClean="0">
                <a:latin typeface="Calibri" pitchFamily="34" charset="0"/>
              </a:rPr>
              <a:t>.</a:t>
            </a:r>
            <a:endParaRPr lang="en-US" sz="1200" b="0" baseline="0" dirty="0" smtClean="0">
              <a:latin typeface="Calibri" pitchFamily="34" charset="0"/>
            </a:endParaRPr>
          </a:p>
          <a:p>
            <a:pPr marL="0" indent="0" eaLnBrk="1" hangingPunct="1">
              <a:spcBef>
                <a:spcPct val="0"/>
              </a:spcBef>
              <a:buFont typeface="Arial" pitchFamily="34" charset="0"/>
              <a:buChar char="•"/>
            </a:pPr>
            <a:r>
              <a:rPr lang="ro-RO" sz="1200" b="0" baseline="0" dirty="0" smtClean="0">
                <a:latin typeface="Calibri" pitchFamily="34" charset="0"/>
              </a:rPr>
              <a:t> </a:t>
            </a:r>
            <a:r>
              <a:rPr lang="ro-RO" sz="1200" b="0" baseline="0" dirty="0" smtClean="0">
                <a:latin typeface="Calibri" pitchFamily="34" charset="0"/>
              </a:rPr>
              <a:t>creați și administrați locații izolate pentru stocarea datelor unei aplicații.</a:t>
            </a:r>
          </a:p>
          <a:p>
            <a:pPr marL="0" indent="0"/>
            <a:endParaRPr lang="en-US" sz="1200" dirty="0"/>
          </a:p>
        </p:txBody>
      </p:sp>
    </p:spTree>
    <p:extLst>
      <p:ext uri="{BB962C8B-B14F-4D97-AF65-F5344CB8AC3E}">
        <p14:creationId xmlns:p14="http://schemas.microsoft.com/office/powerpoint/2010/main" val="31309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ro-RO" sz="1200" dirty="0" smtClean="0"/>
              <a:t>Un stream I/O este</a:t>
            </a:r>
            <a:r>
              <a:rPr lang="ro-RO" sz="1200" baseline="0" dirty="0" smtClean="0"/>
              <a:t> un flux de date de la o sursă la o destinație. Toate datele din stream circulă în ordine printr-un singur canal și ajung la destinație în ordinea în care au fost trimise. Această procedură este foarte eficientă în momentul în care sunt necesare operații I/O. Acest lucru se datorează în primul rând faptului că fișierele pot fi foarte mari ca dimensiune sau cu lungime variabilă. </a:t>
            </a:r>
          </a:p>
          <a:p>
            <a:pPr marL="0" indent="0">
              <a:buNone/>
            </a:pPr>
            <a:endParaRPr lang="ro-RO" sz="1200" baseline="0" dirty="0" smtClean="0"/>
          </a:p>
          <a:p>
            <a:pPr marL="0" indent="0">
              <a:buNone/>
            </a:pPr>
            <a:r>
              <a:rPr lang="ro-RO" sz="1200" baseline="0" dirty="0" smtClean="0"/>
              <a:t>Clasa </a:t>
            </a:r>
            <a:r>
              <a:rPr lang="ro-RO" sz="1200" b="1" baseline="0" dirty="0" smtClean="0"/>
              <a:t>Stream</a:t>
            </a:r>
            <a:endParaRPr lang="ro-RO" sz="1200" b="0" baseline="0" dirty="0" smtClean="0"/>
          </a:p>
          <a:p>
            <a:pPr marL="0" indent="0">
              <a:buNone/>
            </a:pPr>
            <a:r>
              <a:rPr lang="ro-RO" sz="1200" dirty="0" smtClean="0"/>
              <a:t>Platforma</a:t>
            </a:r>
            <a:r>
              <a:rPr lang="ro-RO" sz="1200" baseline="0" dirty="0" smtClean="0"/>
              <a:t> .NET oferă câteva clase ce se găsesc în namespace-ul </a:t>
            </a:r>
            <a:r>
              <a:rPr lang="ro-RO" sz="1200" b="1" baseline="0" dirty="0" smtClean="0"/>
              <a:t>System.IO</a:t>
            </a:r>
            <a:r>
              <a:rPr lang="ro-RO" sz="1200" b="0" baseline="0" dirty="0" smtClean="0"/>
              <a:t> ce pot fi folosite pentru a citi și scrie streamuri. La cel mai înalt nivel de abstractizare este clasa </a:t>
            </a:r>
            <a:r>
              <a:rPr lang="ro-RO" sz="1200" b="1" baseline="0" dirty="0" smtClean="0"/>
              <a:t>Stream</a:t>
            </a:r>
            <a:r>
              <a:rPr lang="ro-RO" sz="1200" b="0" baseline="0" dirty="0" smtClean="0"/>
              <a:t>, ce definește funcționalități ce sunt oferite de toate streamurile. Această clasă oferă accesul la o secvență de biți dintr-un fișier, precum și la operații și proprietăți pe care toate streamurile le oferă. Intern, un obiect de tipul </a:t>
            </a:r>
            <a:r>
              <a:rPr lang="ro-RO" sz="1200" b="1" baseline="0" dirty="0" smtClean="0"/>
              <a:t>Stream </a:t>
            </a:r>
            <a:r>
              <a:rPr lang="ro-RO" sz="1200" b="0" baseline="0" dirty="0" smtClean="0"/>
              <a:t>menține un pointer ce identifică locația curentă în sursa de date. În momentul instanțierii clasei </a:t>
            </a:r>
            <a:r>
              <a:rPr lang="ro-RO" sz="1200" b="1" baseline="0" dirty="0" smtClean="0"/>
              <a:t>Stream</a:t>
            </a:r>
            <a:r>
              <a:rPr lang="ro-RO" sz="1200" b="0" baseline="0" dirty="0" smtClean="0"/>
              <a:t>, pointerul este pus înainte de primul byte din  sursă. Pe măsură ce citiți și scrieți date, clasa </a:t>
            </a:r>
            <a:r>
              <a:rPr lang="ro-RO" sz="1200" b="1" baseline="0" dirty="0" smtClean="0"/>
              <a:t>Stream</a:t>
            </a:r>
            <a:r>
              <a:rPr lang="ro-RO" sz="1200" b="0" baseline="0" dirty="0" smtClean="0"/>
              <a:t> avansează acest pointer către sfârșitul datelor.</a:t>
            </a:r>
          </a:p>
          <a:p>
            <a:pPr marL="0" indent="0">
              <a:buNone/>
            </a:pPr>
            <a:endParaRPr lang="ro-RO" sz="1200" dirty="0" smtClean="0"/>
          </a:p>
          <a:p>
            <a:pPr marL="0" indent="0">
              <a:buNone/>
            </a:pPr>
            <a:r>
              <a:rPr lang="ro-RO" sz="1200" b="0" baseline="0" dirty="0" smtClean="0"/>
              <a:t>Următorul</a:t>
            </a:r>
            <a:r>
              <a:rPr lang="ro-RO" sz="1200" b="0" dirty="0" smtClean="0"/>
              <a:t> tabel prezintâ cele mai des folosit emetode și proprietăți ale clasei </a:t>
            </a:r>
            <a:r>
              <a:rPr lang="ro-RO" sz="1200" b="1" dirty="0" smtClean="0"/>
              <a:t>Stream</a:t>
            </a:r>
            <a:endParaRPr lang="ro-RO" sz="1200" b="0"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endParaRPr lang="ro-RO" sz="1200" dirty="0" smtClean="0"/>
          </a:p>
          <a:p>
            <a:pPr marL="0" indent="0">
              <a:buNone/>
            </a:pPr>
            <a:endParaRPr lang="ro-RO" sz="1200" b="0" baseline="0" dirty="0" smtClean="0"/>
          </a:p>
          <a:p>
            <a:pPr marL="0" indent="0">
              <a:buNone/>
            </a:pPr>
            <a:r>
              <a:rPr lang="ro-RO" sz="1200" b="0" baseline="0" dirty="0" smtClean="0"/>
              <a:t>Clase ce fac streaming în platforma .NET</a:t>
            </a:r>
          </a:p>
          <a:p>
            <a:pPr marL="0" indent="0">
              <a:buNone/>
            </a:pPr>
            <a:r>
              <a:rPr lang="ro-RO" sz="1200" b="0" baseline="0" dirty="0" smtClean="0"/>
              <a:t>Clasa </a:t>
            </a:r>
            <a:r>
              <a:rPr lang="ro-RO" sz="1200" b="1" baseline="0" dirty="0" smtClean="0"/>
              <a:t>Stream</a:t>
            </a:r>
            <a:r>
              <a:rPr lang="ro-RO" sz="1200" b="0" baseline="0" dirty="0" smtClean="0"/>
              <a:t> nu poate fi folosită direct. În schimb, sunt folosite clase specializate ce sunt derivate din aceasta, clase ce sunt optimizate pentru anumite operații de intrare/ieșire. De exemuplu, clasa </a:t>
            </a:r>
            <a:r>
              <a:rPr lang="ro-RO" sz="1200" b="1" baseline="0" dirty="0" smtClean="0"/>
              <a:t>FileStream </a:t>
            </a:r>
            <a:r>
              <a:rPr lang="ro-RO" sz="1200" b="0" baseline="0" dirty="0" smtClean="0"/>
              <a:t>implementează un stream ce folosește un fișier de pe disk drept sursă. Clasa </a:t>
            </a:r>
            <a:r>
              <a:rPr lang="ro-RO" sz="1200" b="1" baseline="0" dirty="0" smtClean="0"/>
              <a:t>MemoryStream</a:t>
            </a:r>
            <a:r>
              <a:rPr lang="ro-RO" sz="1200" b="0" baseline="0" dirty="0" smtClean="0"/>
              <a:t> implementează un stream ce folosește un bloc de memorie ca sursă.</a:t>
            </a:r>
          </a:p>
          <a:p>
            <a:pPr marL="0" indent="0">
              <a:buNone/>
            </a:pPr>
            <a:endParaRPr lang="ro-RO" sz="1200" b="0" baseline="0" dirty="0" smtClean="0"/>
          </a:p>
          <a:p>
            <a:pPr marL="0" indent="0">
              <a:buNone/>
            </a:pPr>
            <a:r>
              <a:rPr lang="ro-RO" sz="1200" b="0" baseline="0" dirty="0" smtClean="0"/>
              <a:t>Tineți minte că un stream este o secvență de octeți complet neprocesată. Dacă un fișier are o structură internă, va tebui să parsați acest tream pentru a o recrea. Deși programatorul poate face aceste operații, acest lucru durează mult și este destul de succeptibil la apariția de erori de programare. De aceea, sunt puse la dispoziti</a:t>
            </a:r>
            <a:r>
              <a:rPr lang="en-US" sz="1200" b="0" baseline="0" dirty="0" smtClean="0"/>
              <a:t>e</a:t>
            </a:r>
            <a:r>
              <a:rPr lang="ro-RO" sz="1200" b="0" baseline="0" dirty="0" smtClean="0"/>
              <a:t> clase </a:t>
            </a:r>
            <a:r>
              <a:rPr lang="ro-RO" sz="1200" b="1" baseline="0" dirty="0" smtClean="0"/>
              <a:t>StreamReader, StreamWriter, BinaryReader</a:t>
            </a:r>
            <a:r>
              <a:rPr lang="ro-RO" sz="1200" b="0" baseline="0" dirty="0" smtClean="0"/>
              <a:t> și </a:t>
            </a:r>
            <a:r>
              <a:rPr lang="ro-RO" sz="1200" b="1" baseline="0" dirty="0" smtClean="0"/>
              <a:t>BinaryWriter</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3532114209"/>
              </p:ext>
            </p:extLst>
          </p:nvPr>
        </p:nvGraphicFramePr>
        <p:xfrm>
          <a:off x="812800" y="560070"/>
          <a:ext cx="5689600" cy="5663184"/>
        </p:xfrm>
        <a:graphic>
          <a:graphicData uri="http://schemas.openxmlformats.org/drawingml/2006/table">
            <a:tbl>
              <a:tblPr firstRow="1" bandRow="1">
                <a:tableStyleId>{5C22544A-7EE6-4342-B048-85BDC9FD1C3A}</a:tableStyleId>
              </a:tblPr>
              <a:tblGrid>
                <a:gridCol w="1788160"/>
                <a:gridCol w="3901440"/>
              </a:tblGrid>
              <a:tr h="297637">
                <a:tc>
                  <a:txBody>
                    <a:bodyPr/>
                    <a:lstStyle/>
                    <a:p>
                      <a:pPr>
                        <a:buNone/>
                      </a:pPr>
                      <a:r>
                        <a:rPr lang="ro-RO" sz="1500" dirty="0" smtClean="0">
                          <a:latin typeface="Calibri" pitchFamily="34" charset="0"/>
                          <a:cs typeface="Calibri" pitchFamily="34" charset="0"/>
                        </a:rPr>
                        <a:t>Membru</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Read</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citește o secvență de octeți dintr-un stream într-un vector de octeți și întoarce un întreg reprezentând</a:t>
                      </a:r>
                      <a:r>
                        <a:rPr lang="ro-RO" sz="1300" baseline="0" dirty="0" smtClean="0">
                          <a:latin typeface="Calibri" pitchFamily="34" charset="0"/>
                          <a:cs typeface="Calibri" pitchFamily="34" charset="0"/>
                        </a:rPr>
                        <a:t> numărul de octeți citiți.</a:t>
                      </a:r>
                      <a:endParaRPr lang="en-US" sz="1300" dirty="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ReadByte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citește un singur octet dintr-un stream într-o variabilă întreagă</a:t>
                      </a:r>
                      <a:r>
                        <a:rPr lang="ro-RO" sz="1300" baseline="0" dirty="0" smtClean="0">
                          <a:latin typeface="Calibri" pitchFamily="34" charset="0"/>
                          <a:cs typeface="Calibri" pitchFamily="34" charset="0"/>
                        </a:rPr>
                        <a:t> și avansează pointerul cu 1. se întoarce -1 dacă nu s-a putut citi</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Seek</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avansează pointer-ul la</a:t>
                      </a:r>
                      <a:r>
                        <a:rPr lang="ro-RO" sz="1300" baseline="0" dirty="0" smtClean="0">
                          <a:latin typeface="Calibri" pitchFamily="34" charset="0"/>
                          <a:cs typeface="Calibri" pitchFamily="34" charset="0"/>
                        </a:rPr>
                        <a:t> poziția specificată în stream. Poziția este specificată printr-un offset și o poziție de start. </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Write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scrie conținutul</a:t>
                      </a:r>
                      <a:r>
                        <a:rPr lang="ro-RO" sz="1300" baseline="0" dirty="0" smtClean="0">
                          <a:latin typeface="Calibri" pitchFamily="34" charset="0"/>
                          <a:cs typeface="Calibri" pitchFamily="34" charset="0"/>
                        </a:rPr>
                        <a:t> unui vector de octeți într-un stream și avansează poziția pointerului</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WriteByte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scrie un singur octet într-un stream și avansează poziția</a:t>
                      </a:r>
                      <a:r>
                        <a:rPr lang="ro-RO" sz="1300" baseline="0" dirty="0" smtClean="0">
                          <a:latin typeface="Calibri" pitchFamily="34" charset="0"/>
                          <a:cs typeface="Calibri" pitchFamily="34" charset="0"/>
                        </a:rPr>
                        <a:t> pointerului cu 1</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Flush</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Un stream poate oferi</a:t>
                      </a:r>
                      <a:r>
                        <a:rPr lang="ro-RO" sz="1300" baseline="0" dirty="0" smtClean="0">
                          <a:latin typeface="Calibri" pitchFamily="34" charset="0"/>
                          <a:cs typeface="Calibri" pitchFamily="34" charset="0"/>
                        </a:rPr>
                        <a:t> buffering pentru date pentru a optimiza anumite operații. Acestă metodă golește memoria buffer și forțează ca toate datele să fie scrise</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Close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execută întâi Flush</a:t>
                      </a:r>
                      <a:r>
                        <a:rPr lang="ro-RO" sz="1300" baseline="0" dirty="0" smtClean="0">
                          <a:latin typeface="Calibri" pitchFamily="34" charset="0"/>
                          <a:cs typeface="Calibri" pitchFamily="34" charset="0"/>
                        </a:rPr>
                        <a:t> și apoi închide streamul, eliberând resursele asociate stream-ului</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CanRead, CanSeek, CanWrite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Proprietăți</a:t>
                      </a:r>
                      <a:r>
                        <a:rPr lang="ro-RO" sz="1300" baseline="0" dirty="0" smtClean="0">
                          <a:latin typeface="Calibri" pitchFamily="34" charset="0"/>
                          <a:cs typeface="Calibri" pitchFamily="34" charset="0"/>
                        </a:rPr>
                        <a:t> ce întorc valori boolene dacă respectivul stream permite citirea, mutarea pointerului sau respectiv scrierea</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Length</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Proprietate ce întoarce un întreg</a:t>
                      </a:r>
                      <a:r>
                        <a:rPr lang="ro-RO" sz="1300" baseline="0" dirty="0" smtClean="0">
                          <a:latin typeface="Calibri" pitchFamily="34" charset="0"/>
                          <a:cs typeface="Calibri" pitchFamily="34" charset="0"/>
                        </a:rPr>
                        <a:t> long ce indică lungimea totală a streamului</a:t>
                      </a:r>
                      <a:endParaRPr lang="en-US" sz="1300" dirty="0" smtClean="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Clasa </a:t>
            </a:r>
            <a:r>
              <a:rPr lang="ro-RO" sz="1200" b="1" dirty="0" smtClean="0"/>
              <a:t>FileStream</a:t>
            </a:r>
            <a:r>
              <a:rPr lang="ro-RO" sz="1200" b="0" dirty="0" smtClean="0"/>
              <a:t> implementează metodele și proprietățile clasei </a:t>
            </a:r>
            <a:r>
              <a:rPr lang="ro-RO" sz="1200" b="1" dirty="0" smtClean="0"/>
              <a:t>Stream </a:t>
            </a:r>
            <a:r>
              <a:rPr lang="ro-RO" sz="1200" b="0" dirty="0" smtClean="0"/>
              <a:t>pentru a accesa date ce au ca sursă un fișier.</a:t>
            </a:r>
          </a:p>
          <a:p>
            <a:pPr marL="0" indent="0">
              <a:buNone/>
            </a:pPr>
            <a:endParaRPr lang="ro-RO" sz="1200" b="0" dirty="0" smtClean="0"/>
          </a:p>
          <a:p>
            <a:pPr marL="0" indent="0">
              <a:buNone/>
            </a:pPr>
            <a:r>
              <a:rPr lang="ro-RO" sz="1200" b="0" dirty="0" smtClean="0"/>
              <a:t>Clasa</a:t>
            </a:r>
            <a:r>
              <a:rPr lang="ro-RO" sz="1200" b="0" baseline="0" dirty="0" smtClean="0"/>
              <a:t> </a:t>
            </a:r>
            <a:r>
              <a:rPr lang="ro-RO" sz="1200" b="1" baseline="0" dirty="0" smtClean="0"/>
              <a:t>FileStream</a:t>
            </a:r>
            <a:endParaRPr lang="ro-RO" sz="1200" b="0" baseline="0" dirty="0" smtClean="0"/>
          </a:p>
          <a:p>
            <a:pPr marL="0" indent="0">
              <a:buNone/>
            </a:pPr>
            <a:r>
              <a:rPr lang="ro-RO" sz="1200" b="0" baseline="0" dirty="0" smtClean="0"/>
              <a:t>La construcția unui obiect </a:t>
            </a:r>
            <a:r>
              <a:rPr lang="ro-RO" sz="1200" b="1" baseline="0" dirty="0" smtClean="0"/>
              <a:t>FileStream, </a:t>
            </a:r>
            <a:r>
              <a:rPr lang="ro-RO" sz="1200" b="0" baseline="0" dirty="0" smtClean="0"/>
              <a:t>trebuie să specificați calea către fișier împreună cu alte opțiuni. Acești parametri specifică modul de deschidere a unui fișier, modul de acces la fișier, dimensiunea buffer-ului, dacă operațiile asupra fișierului se vor executa sincron sau asincron etc.</a:t>
            </a:r>
          </a:p>
          <a:p>
            <a:pPr marL="0" indent="0">
              <a:buNone/>
            </a:pPr>
            <a:endParaRPr lang="ro-RO" sz="1200" b="0" baseline="0" dirty="0" smtClean="0"/>
          </a:p>
          <a:p>
            <a:pPr marL="0" indent="0">
              <a:buNone/>
            </a:pPr>
            <a:r>
              <a:rPr lang="ro-RO" sz="1200" b="0" baseline="0" dirty="0" smtClean="0"/>
              <a:t>Implicit, la crearea unui obiect </a:t>
            </a:r>
            <a:r>
              <a:rPr lang="ro-RO" sz="1200" b="1" baseline="0" dirty="0" smtClean="0"/>
              <a:t>FileStrem</a:t>
            </a:r>
            <a:r>
              <a:rPr lang="ro-RO" sz="1200" b="0" baseline="0" dirty="0" smtClean="0"/>
              <a:t>, aveți acces exclusiv asupra unui fișier. Totuși, specificând un mod de partajare, un fișier poate fi deschis și în alt proces pentru a se putea lucra cu el. Dacă la un moment se dorește acces exclusiv pe fișier, se pune la dispoziție metoda </a:t>
            </a:r>
            <a:r>
              <a:rPr lang="ro-RO" sz="1200" b="1" baseline="0" dirty="0" smtClean="0"/>
              <a:t>Lock</a:t>
            </a:r>
            <a:r>
              <a:rPr lang="ro-RO" sz="1200" b="0" baseline="0" dirty="0" smtClean="0"/>
              <a:t> pentru a preveni accesul altor procese. </a:t>
            </a:r>
          </a:p>
          <a:p>
            <a:pPr marL="0" indent="0">
              <a:buNone/>
            </a:pPr>
            <a:endParaRPr lang="ro-RO" sz="1200" b="0" baseline="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pPr>
            <a:r>
              <a:rPr lang="ro-RO" sz="1100" dirty="0" smtClean="0"/>
              <a:t>Folosirea clasei </a:t>
            </a:r>
            <a:r>
              <a:rPr lang="ro-RO" sz="1100" b="1" dirty="0" smtClean="0"/>
              <a:t>FileStream</a:t>
            </a:r>
            <a:endParaRPr lang="ro-RO" sz="1100" dirty="0" smtClean="0"/>
          </a:p>
          <a:p>
            <a:pPr marL="0" indent="0">
              <a:buNone/>
            </a:pPr>
            <a:endParaRPr lang="ro-RO" sz="1100" dirty="0" smtClean="0"/>
          </a:p>
          <a:p>
            <a:pPr marL="0" indent="0">
              <a:buNone/>
            </a:pPr>
            <a:r>
              <a:rPr lang="ro-RO" sz="1100" dirty="0" smtClean="0"/>
              <a:t>Următorul cod demonstrează modul de folosirea al clasei </a:t>
            </a:r>
            <a:r>
              <a:rPr lang="ro-RO" sz="1100" b="1" dirty="0" smtClean="0"/>
              <a:t>FileStream</a:t>
            </a:r>
            <a:r>
              <a:rPr lang="ro-RO" sz="1100" dirty="0" smtClean="0"/>
              <a:t> pentru a deschide un fișier numit Greetings.txt și pentru a scrie două mesaje scurte, “Hello” și “World”, în fișier. Codul citește înapoi acești octeți din fișier și îi afișază pe ecran. Obiectul </a:t>
            </a:r>
            <a:r>
              <a:rPr lang="ro-RO" sz="1100" b="1" dirty="0" smtClean="0"/>
              <a:t>FileStream</a:t>
            </a:r>
            <a:r>
              <a:rPr lang="ro-RO" sz="1100" dirty="0" smtClean="0"/>
              <a:t> va crea fișierul dacă acesta nu există, il va deschide pentru citire și scriere și va specifica modul de partajare pentru a permite și altor obiecte </a:t>
            </a:r>
            <a:r>
              <a:rPr lang="ro-RO" sz="1100" b="1" dirty="0" smtClean="0"/>
              <a:t>FileStream</a:t>
            </a:r>
            <a:r>
              <a:rPr lang="ro-RO" sz="1100" dirty="0" smtClean="0"/>
              <a:t> să acceseze fișierul la un anumit moment. Pentru a nu permite altor procese să scrie date în momentul în care aplicația curentă face acest lucru, se vor folosi metodele </a:t>
            </a:r>
            <a:r>
              <a:rPr lang="ro-RO" sz="1100" b="1" dirty="0" smtClean="0"/>
              <a:t>Lock</a:t>
            </a:r>
            <a:r>
              <a:rPr lang="ro-RO" sz="1100" dirty="0" smtClean="0"/>
              <a:t> și </a:t>
            </a:r>
            <a:r>
              <a:rPr lang="ro-RO" sz="1100" b="1" dirty="0" smtClean="0"/>
              <a:t>Unlock</a:t>
            </a:r>
            <a:r>
              <a:rPr lang="ro-RO" sz="1100" dirty="0" smtClean="0"/>
              <a:t> pentru a administra accesul la fișier.</a:t>
            </a:r>
          </a:p>
          <a:p>
            <a:pPr marL="0" indent="0">
              <a:buNone/>
            </a:pPr>
            <a:endParaRPr lang="ro-RO" sz="1100" dirty="0" smtClean="0"/>
          </a:p>
          <a:p>
            <a:pPr marL="0" indent="0">
              <a:buNone/>
              <a:defRPr/>
            </a:pPr>
            <a:r>
              <a:rPr lang="ro-RO" sz="1100" dirty="0" smtClean="0"/>
              <a:t>using System.IO;</a:t>
            </a:r>
          </a:p>
          <a:p>
            <a:pPr marL="0" indent="0">
              <a:buNone/>
              <a:defRPr/>
            </a:pPr>
            <a:r>
              <a:rPr lang="ro-RO" sz="1100" dirty="0" smtClean="0"/>
              <a:t>...</a:t>
            </a:r>
          </a:p>
          <a:p>
            <a:pPr marL="0" indent="0">
              <a:buNone/>
              <a:defRPr/>
            </a:pPr>
            <a:r>
              <a:rPr lang="ro-RO" sz="1100" dirty="0" smtClean="0"/>
              <a:t>byte[] firstMessage = new byte[] { Convert.ToByte('H'), Convert.ToByte('e'),</a:t>
            </a:r>
          </a:p>
          <a:p>
            <a:pPr marL="0" indent="0">
              <a:buNone/>
              <a:defRPr/>
            </a:pPr>
            <a:r>
              <a:rPr lang="ro-RO" sz="1100" dirty="0" smtClean="0"/>
              <a:t>	Convert.ToByte('l'), Convert.ToByte('l'), Convert.ToByte('o') };</a:t>
            </a:r>
          </a:p>
          <a:p>
            <a:pPr marL="0" indent="0">
              <a:buNone/>
              <a:defRPr/>
            </a:pPr>
            <a:r>
              <a:rPr lang="ro-RO" sz="1100" dirty="0" smtClean="0"/>
              <a:t>byte[] secondMessage = new byte[] { Convert.ToByte(' '), Convert.ToByte('W'),</a:t>
            </a:r>
          </a:p>
          <a:p>
            <a:pPr marL="0" indent="0">
              <a:buNone/>
              <a:defRPr/>
            </a:pPr>
            <a:r>
              <a:rPr lang="ro-RO" sz="1100" dirty="0" smtClean="0"/>
              <a:t>	Convert.ToByte('o'), Convert.ToByte('r'), Convert.ToByte('l'),</a:t>
            </a:r>
          </a:p>
          <a:p>
            <a:pPr marL="0" indent="0">
              <a:buNone/>
              <a:defRPr/>
            </a:pPr>
            <a:r>
              <a:rPr lang="ro-RO" sz="1100" dirty="0" smtClean="0"/>
              <a:t>	Convert.ToByte('d') };</a:t>
            </a:r>
          </a:p>
          <a:p>
            <a:pPr marL="0" indent="0">
              <a:buNone/>
              <a:defRPr/>
            </a:pPr>
            <a:endParaRPr lang="ro-RO" sz="1100" dirty="0" smtClean="0"/>
          </a:p>
          <a:p>
            <a:pPr marL="0" indent="0">
              <a:buNone/>
              <a:defRPr/>
            </a:pPr>
            <a:r>
              <a:rPr lang="ro-RO" sz="1100" dirty="0" smtClean="0"/>
              <a:t>using (FileStream file = new FileStream(@"E:\Democode\Greetings.txt",</a:t>
            </a:r>
          </a:p>
          <a:p>
            <a:pPr marL="0" indent="0">
              <a:buNone/>
              <a:defRPr/>
            </a:pPr>
            <a:r>
              <a:rPr lang="ro-RO" sz="1100" dirty="0" smtClean="0"/>
              <a:t>	FileMode.OpenOrCreate, FileAccess.ReadWrite, FileShare.ReadWrite))</a:t>
            </a:r>
          </a:p>
          <a:p>
            <a:pPr marL="0" indent="0">
              <a:buNone/>
              <a:defRPr/>
            </a:pPr>
            <a:r>
              <a:rPr lang="ro-RO" sz="1100" dirty="0" smtClean="0"/>
              <a:t>{</a:t>
            </a:r>
          </a:p>
          <a:p>
            <a:pPr marL="0" indent="0">
              <a:buNone/>
              <a:defRPr/>
            </a:pPr>
            <a:r>
              <a:rPr lang="ro-RO" sz="1100" dirty="0" smtClean="0"/>
              <a:t>    file.Lock(0, firstMessage.Length + secondMessage.Length);</a:t>
            </a:r>
          </a:p>
          <a:p>
            <a:pPr marL="0" indent="0">
              <a:buNone/>
              <a:defRPr/>
            </a:pPr>
            <a:endParaRPr lang="ro-RO" sz="1100" dirty="0" smtClean="0"/>
          </a:p>
          <a:p>
            <a:pPr marL="0" indent="0">
              <a:buNone/>
              <a:defRPr/>
            </a:pPr>
            <a:r>
              <a:rPr lang="ro-RO" sz="1100" dirty="0" smtClean="0"/>
              <a:t>    file.Write(firstMessage, 0, firstMessage.Length);</a:t>
            </a:r>
          </a:p>
          <a:p>
            <a:pPr marL="0" indent="0">
              <a:buNone/>
              <a:defRPr/>
            </a:pPr>
            <a:r>
              <a:rPr lang="ro-RO" sz="1100" dirty="0" smtClean="0"/>
              <a:t>    file.Write(secondMessage, 0, secondMessage.Length);</a:t>
            </a:r>
          </a:p>
          <a:p>
            <a:pPr marL="0" indent="0">
              <a:buNone/>
              <a:defRPr/>
            </a:pPr>
            <a:endParaRPr lang="ro-RO" sz="1100" dirty="0" smtClean="0"/>
          </a:p>
          <a:p>
            <a:pPr marL="0" indent="0">
              <a:buNone/>
              <a:defRPr/>
            </a:pPr>
            <a:r>
              <a:rPr lang="ro-RO" sz="1100" dirty="0" smtClean="0"/>
              <a:t>    file.Unlock(0, firstMessage.Length + secondMessage.Length);</a:t>
            </a:r>
          </a:p>
          <a:p>
            <a:pPr marL="0" indent="0">
              <a:buNone/>
              <a:defRPr/>
            </a:pPr>
            <a:endParaRPr lang="ro-RO" sz="1100" dirty="0" smtClean="0"/>
          </a:p>
          <a:p>
            <a:pPr marL="0" indent="0">
              <a:buNone/>
              <a:defRPr/>
            </a:pPr>
            <a:r>
              <a:rPr lang="ro-RO" sz="1100" dirty="0" smtClean="0"/>
              <a:t>    file.Seek(-3, SeekOrigin.End);</a:t>
            </a:r>
          </a:p>
          <a:p>
            <a:pPr marL="0" indent="0">
              <a:buNone/>
              <a:defRPr/>
            </a:pPr>
            <a:endParaRPr lang="ro-RO" sz="1100" dirty="0" smtClean="0"/>
          </a:p>
          <a:p>
            <a:pPr marL="0" indent="0">
              <a:buNone/>
              <a:defRPr/>
            </a:pPr>
            <a:r>
              <a:rPr lang="ro-RO" sz="1100" dirty="0" smtClean="0"/>
              <a:t>    byte[] dataRead = new byte[3];</a:t>
            </a:r>
          </a:p>
          <a:p>
            <a:pPr marL="0" indent="0">
              <a:buNone/>
              <a:defRPr/>
            </a:pPr>
            <a:r>
              <a:rPr lang="ro-RO" sz="1100" dirty="0" smtClean="0"/>
              <a:t>    file.Read(dataRead, 0, dataRead.Length);</a:t>
            </a:r>
          </a:p>
          <a:p>
            <a:pPr marL="0" indent="0">
              <a:buNone/>
              <a:defRPr/>
            </a:pPr>
            <a:r>
              <a:rPr lang="ro-RO" sz="1100" dirty="0" smtClean="0"/>
              <a:t>    Console.WriteLine("Final 3 bytes: {0}{1}{2}", Convert.ToChar(dataRead[0]),</a:t>
            </a:r>
          </a:p>
          <a:p>
            <a:pPr marL="0" indent="0">
              <a:buNone/>
              <a:defRPr/>
            </a:pPr>
            <a:r>
              <a:rPr lang="ro-RO" sz="1100" dirty="0" smtClean="0"/>
              <a:t>	Convert.ToChar(dataRead[1]), Convert.ToChar(dataRead[2]));</a:t>
            </a:r>
          </a:p>
          <a:p>
            <a:pPr marL="0" indent="0">
              <a:buNone/>
              <a:defRPr/>
            </a:pPr>
            <a:endParaRPr lang="ro-RO" sz="1100" dirty="0" smtClean="0"/>
          </a:p>
          <a:p>
            <a:pPr marL="0" indent="0">
              <a:buNone/>
              <a:defRPr/>
            </a:pPr>
            <a:r>
              <a:rPr lang="ro-RO" sz="1100" dirty="0" smtClean="0"/>
              <a:t>    file.Close();</a:t>
            </a:r>
          </a:p>
          <a:p>
            <a:pPr marL="0" indent="0">
              <a:buNone/>
              <a:defRPr/>
            </a:pPr>
            <a:r>
              <a:rPr lang="ro-RO" sz="1100" dirty="0"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Clasa </a:t>
            </a:r>
            <a:r>
              <a:rPr lang="ro-RO" sz="1200" b="1" dirty="0" smtClean="0"/>
              <a:t>FileStream </a:t>
            </a:r>
            <a:r>
              <a:rPr lang="ro-RO" sz="1200" b="0" dirty="0" smtClean="0"/>
              <a:t> oferă acces foarte rapid la datele</a:t>
            </a:r>
            <a:r>
              <a:rPr lang="ro-RO" sz="1200" b="0" baseline="0" dirty="0" smtClean="0"/>
              <a:t> dintr-un fișier. Totuși, aceste clase citesc și scriu date ca o serie de octeți. Dacă aceste date sunt un șir de string-uri, date binare ce reprezintă date numerice cum ar fi lista de prețuri dintr-un supermarket, este treaba programatorului să convertească octeții citiți în tipul corect. Acest proces poartă numele de serializare / deserializare.</a:t>
            </a:r>
          </a:p>
          <a:p>
            <a:pPr marL="0" indent="0">
              <a:buNone/>
            </a:pPr>
            <a:endParaRPr lang="ro-RO" sz="1200" b="0" baseline="0" dirty="0" smtClean="0"/>
          </a:p>
          <a:p>
            <a:pPr marL="0" indent="0">
              <a:buNone/>
            </a:pPr>
            <a:r>
              <a:rPr lang="ro-RO" sz="1200" b="0" baseline="0" dirty="0" smtClean="0"/>
              <a:t>Platforma .NET 2.0 oferă clase ce pot să facă automat serializarea datelor ce se găsesc în tipuri primitive cum ar fi tipurile întregi,  sau chiar în tipuri mai complexe cum ar fi string-uri, într-un șir de octeți ce poate fi trimis unui stream. Platforma .NET oferă de asemenea clase ce pot deserializa o serie de octeți într-un tip primitiv sau într-un string. De exemplu, clasele </a:t>
            </a:r>
            <a:r>
              <a:rPr lang="ro-RO" sz="1200" b="1" baseline="0" dirty="0" smtClean="0"/>
              <a:t>StreamReader</a:t>
            </a:r>
            <a:r>
              <a:rPr lang="ro-RO" sz="1200" b="0" baseline="0" dirty="0" smtClean="0"/>
              <a:t> și </a:t>
            </a:r>
            <a:r>
              <a:rPr lang="ro-RO" sz="1200" b="1" baseline="0" dirty="0" smtClean="0"/>
              <a:t>StreamWriter</a:t>
            </a:r>
            <a:r>
              <a:rPr lang="ro-RO" sz="1200" b="0" baseline="0" dirty="0" smtClean="0"/>
              <a:t> pot lucra cu un obiect de tipul </a:t>
            </a:r>
            <a:r>
              <a:rPr lang="ro-RO" sz="1200" b="1" baseline="0" dirty="0" smtClean="0"/>
              <a:t>FileStream</a:t>
            </a:r>
            <a:r>
              <a:rPr lang="ro-RO" sz="1200" b="0" baseline="0" dirty="0" smtClean="0"/>
              <a:t> pentru a converti automat între date text și o serie de biți ce pot fi scriși sau citiți într-un stream de date</a:t>
            </a:r>
          </a:p>
          <a:p>
            <a:pPr marL="0" indent="0">
              <a:buNone/>
            </a:pPr>
            <a:endParaRPr lang="ro-RO" sz="1200" b="0" baseline="0" dirty="0" smtClean="0"/>
          </a:p>
          <a:p>
            <a:pPr marL="0" indent="0">
              <a:buNone/>
            </a:pPr>
            <a:r>
              <a:rPr lang="ro-RO" sz="1200" b="0" baseline="0" dirty="0" smtClean="0"/>
              <a:t>Clasa </a:t>
            </a:r>
            <a:r>
              <a:rPr lang="ro-RO" sz="1200" b="1" baseline="0" dirty="0" smtClean="0"/>
              <a:t>StreamReader</a:t>
            </a:r>
            <a:endParaRPr lang="ro-RO" sz="1200" b="0" baseline="0" dirty="0" smtClean="0"/>
          </a:p>
          <a:p>
            <a:pPr marL="0" indent="0">
              <a:buNone/>
            </a:pPr>
            <a:r>
              <a:rPr lang="ro-RO" sz="1200" b="0" baseline="0" dirty="0" smtClean="0"/>
              <a:t>Această clasă este folosită pentru a citi date de tip text dintr-un stream. Constructorului clasei i se poate trimite ca parametru fie un stream existent, fie numele unui fișier ce este deschis automat ca un stream. Se poate specifica și modul de codificare al caracterelor.</a:t>
            </a:r>
          </a:p>
          <a:p>
            <a:pPr marL="0" indent="0">
              <a:buNone/>
            </a:pPr>
            <a:endParaRPr lang="ro-RO" sz="1200" b="0"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pPr>
            <a:r>
              <a:rPr lang="ro-RO" sz="1200" dirty="0" smtClean="0"/>
              <a:t>Datele citite sunt fie o secvență de caractere, fie un string, depinzând de metoda apelată. Următorul tabel oferă o listă a metodelor importante din clasa </a:t>
            </a:r>
            <a:r>
              <a:rPr lang="ro-RO" sz="1200" b="1" dirty="0" smtClean="0"/>
              <a:t>StreamReader</a:t>
            </a:r>
            <a:endParaRPr lang="ro-RO" sz="1200" dirty="0" smtClean="0"/>
          </a:p>
          <a:p>
            <a:pPr marL="0" indent="0">
              <a:buNone/>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r>
              <a:rPr lang="ro-RO" sz="1200" dirty="0" smtClean="0"/>
              <a:t>Clasa </a:t>
            </a:r>
            <a:r>
              <a:rPr lang="ro-RO" sz="1200" b="1" dirty="0" smtClean="0"/>
              <a:t>StreamWriter</a:t>
            </a:r>
            <a:r>
              <a:rPr lang="ro-RO" sz="1200" dirty="0" smtClean="0"/>
              <a:t> este folosită pentru scrierea de date text într-un stream, construcția sa fiind asemănătoare clasei </a:t>
            </a:r>
            <a:r>
              <a:rPr lang="ro-RO" sz="1200" b="1" dirty="0" smtClean="0"/>
              <a:t>StreamReader</a:t>
            </a:r>
            <a:r>
              <a:rPr lang="ro-RO" sz="1200" dirty="0" smtClean="0"/>
              <a:t>. Următorul tabel prezintă câteva dintre metodele des folosite ale acestei clase.</a:t>
            </a:r>
            <a:endParaRPr lang="en-US" sz="1200"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61" tIns="48331" rIns="96661" bIns="48331"/>
          <a:lstStyle/>
          <a:p>
            <a:pPr>
              <a:defRPr/>
            </a:pPr>
            <a:fld id="{68AA8616-87B8-4AEF-8EAB-9508DCB892B3}" type="slidenum">
              <a:rPr lang="en-US" smtClean="0"/>
              <a:pPr>
                <a:defRPr/>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4008006"/>
              </p:ext>
            </p:extLst>
          </p:nvPr>
        </p:nvGraphicFramePr>
        <p:xfrm>
          <a:off x="812800" y="1120140"/>
          <a:ext cx="5689600" cy="4209288"/>
        </p:xfrm>
        <a:graphic>
          <a:graphicData uri="http://schemas.openxmlformats.org/drawingml/2006/table">
            <a:tbl>
              <a:tblPr firstRow="1" bandRow="1">
                <a:tableStyleId>{5C22544A-7EE6-4342-B048-85BDC9FD1C3A}</a:tableStyleId>
              </a:tblPr>
              <a:tblGrid>
                <a:gridCol w="1788160"/>
                <a:gridCol w="3901440"/>
              </a:tblGrid>
              <a:tr h="297637">
                <a:tc>
                  <a:txBody>
                    <a:bodyPr/>
                    <a:lstStyle/>
                    <a:p>
                      <a:pPr>
                        <a:buNone/>
                      </a:pPr>
                      <a:r>
                        <a:rPr lang="ro-RO" sz="1500" dirty="0" smtClean="0">
                          <a:latin typeface="Calibri" pitchFamily="34" charset="0"/>
                          <a:cs typeface="Calibri" pitchFamily="34" charset="0"/>
                        </a:rPr>
                        <a:t>Metoda</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1305763">
                <a:tc>
                  <a:txBody>
                    <a:bodyPr/>
                    <a:lstStyle/>
                    <a:p>
                      <a:pPr>
                        <a:buNone/>
                      </a:pPr>
                      <a:r>
                        <a:rPr lang="ro-RO" sz="1300" dirty="0" smtClean="0">
                          <a:latin typeface="Calibri" pitchFamily="34" charset="0"/>
                          <a:cs typeface="Calibri" pitchFamily="34" charset="0"/>
                        </a:rPr>
                        <a:t>Read</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are</a:t>
                      </a:r>
                      <a:r>
                        <a:rPr lang="ro-RO" sz="1300" baseline="0" dirty="0" smtClean="0">
                          <a:latin typeface="Calibri" pitchFamily="34" charset="0"/>
                          <a:cs typeface="Calibri" pitchFamily="34" charset="0"/>
                        </a:rPr>
                        <a:t> două versiuni. Prima dintre acestea citește următorul caracter din stream, avansează pointerul cu 1; a doua variantă primește ca parametri un vector de octeți, citește un număr specificat de caractere pe care le pune în acest vector și avansează pointerul cu numărul de caractere citite. Metoda întoarce numărul de caractere ce a fost citit</a:t>
                      </a:r>
                      <a:endParaRPr lang="en-US" sz="1300" dirty="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ReadLine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citește o linie de caractere dintr-un stream, avansează pointerul și întoarce linia citită ca un string.</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ReadToEnd</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a:t>
                      </a:r>
                      <a:r>
                        <a:rPr lang="ro-RO" sz="1300" baseline="0" dirty="0" smtClean="0">
                          <a:latin typeface="Calibri" pitchFamily="34" charset="0"/>
                          <a:cs typeface="Calibri" pitchFamily="34" charset="0"/>
                        </a:rPr>
                        <a:t> metodă citește restul datelor începând de la poziția curentă dintr-un stream și întoarce un string cu aceste date.</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Peak</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întoarce următorul caracter, fără a muta pointerul streamului. Dacă acest caracter nu poate să fie citit, metoda întoarce -1</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Close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închide</a:t>
                      </a:r>
                      <a:r>
                        <a:rPr lang="ro-RO" sz="1300" baseline="0" dirty="0" smtClean="0">
                          <a:latin typeface="Calibri" pitchFamily="34" charset="0"/>
                          <a:cs typeface="Calibri" pitchFamily="34" charset="0"/>
                        </a:rPr>
                        <a:t> obiectul </a:t>
                      </a:r>
                      <a:r>
                        <a:rPr lang="ro-RO" sz="1300" b="1" baseline="0" dirty="0" smtClean="0">
                          <a:latin typeface="Calibri" pitchFamily="34" charset="0"/>
                          <a:cs typeface="Calibri" pitchFamily="34" charset="0"/>
                        </a:rPr>
                        <a:t>StreamReader</a:t>
                      </a:r>
                      <a:r>
                        <a:rPr lang="ro-RO" sz="1300" b="0" baseline="0" dirty="0" smtClean="0">
                          <a:latin typeface="Calibri" pitchFamily="34" charset="0"/>
                          <a:cs typeface="Calibri" pitchFamily="34" charset="0"/>
                        </a:rPr>
                        <a:t> și streamul asociat.</a:t>
                      </a:r>
                      <a:endParaRPr lang="en-US" sz="1300" dirty="0" smtClean="0">
                        <a:latin typeface="Calibri" pitchFamily="34" charset="0"/>
                        <a:cs typeface="Calibri" pitchFamily="34" charset="0"/>
                      </a:endParaRPr>
                    </a:p>
                  </a:txBody>
                  <a:tcPr marL="97536" marR="97536" marT="48006" marB="48006"/>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28038984"/>
              </p:ext>
            </p:extLst>
          </p:nvPr>
        </p:nvGraphicFramePr>
        <p:xfrm>
          <a:off x="812800" y="6080760"/>
          <a:ext cx="5689600" cy="3456432"/>
        </p:xfrm>
        <a:graphic>
          <a:graphicData uri="http://schemas.openxmlformats.org/drawingml/2006/table">
            <a:tbl>
              <a:tblPr firstRow="1" bandRow="1">
                <a:tableStyleId>{5C22544A-7EE6-4342-B048-85BDC9FD1C3A}</a:tableStyleId>
              </a:tblPr>
              <a:tblGrid>
                <a:gridCol w="1788160"/>
                <a:gridCol w="3901440"/>
              </a:tblGrid>
              <a:tr h="297637">
                <a:tc>
                  <a:txBody>
                    <a:bodyPr/>
                    <a:lstStyle/>
                    <a:p>
                      <a:pPr>
                        <a:buNone/>
                      </a:pPr>
                      <a:r>
                        <a:rPr lang="ro-RO" sz="1500" dirty="0" smtClean="0">
                          <a:latin typeface="Calibri" pitchFamily="34" charset="0"/>
                          <a:cs typeface="Calibri" pitchFamily="34" charset="0"/>
                        </a:rPr>
                        <a:t>Metoda</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Write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convertește tipurile primitive de date într-o</a:t>
                      </a:r>
                      <a:r>
                        <a:rPr lang="ro-RO" sz="1300" baseline="0" dirty="0" smtClean="0">
                          <a:latin typeface="Calibri" pitchFamily="34" charset="0"/>
                          <a:cs typeface="Calibri" pitchFamily="34" charset="0"/>
                        </a:rPr>
                        <a:t> reprezentare pe caractere și scrie aceste caractere în stream. Metoda este supraîncărcată pentru a primi ca parametru diverse tipuri primitive de date</a:t>
                      </a:r>
                      <a:endParaRPr lang="en-US" sz="1300" dirty="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WriteLine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Asemănătoare metodei precedente, dar va adăuga caracterul de linie nouă la finalul datelor scrise</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NewLine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proprietate specifică</a:t>
                      </a:r>
                      <a:r>
                        <a:rPr lang="ro-RO" sz="1300" baseline="0" dirty="0" smtClean="0">
                          <a:latin typeface="Calibri" pitchFamily="34" charset="0"/>
                          <a:cs typeface="Calibri" pitchFamily="34" charset="0"/>
                        </a:rPr>
                        <a:t> stringul ce este folosit pentru a marca o linie nouă. Proprietatea poate fi modificată pentru a schimba terminatorul de linie</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Flush</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golește memoria buffer internă și scrie toate datele</a:t>
                      </a:r>
                      <a:r>
                        <a:rPr lang="ro-RO" sz="1300" baseline="0" dirty="0" smtClean="0">
                          <a:latin typeface="Calibri" pitchFamily="34" charset="0"/>
                          <a:cs typeface="Calibri" pitchFamily="34" charset="0"/>
                        </a:rPr>
                        <a:t> către stream</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Close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închide</a:t>
                      </a:r>
                      <a:r>
                        <a:rPr lang="ro-RO" sz="1300" baseline="0" dirty="0" smtClean="0">
                          <a:latin typeface="Calibri" pitchFamily="34" charset="0"/>
                          <a:cs typeface="Calibri" pitchFamily="34" charset="0"/>
                        </a:rPr>
                        <a:t> obiectul </a:t>
                      </a:r>
                      <a:r>
                        <a:rPr lang="ro-RO" sz="1300" b="1" baseline="0" dirty="0" smtClean="0">
                          <a:latin typeface="Calibri" pitchFamily="34" charset="0"/>
                          <a:cs typeface="Calibri" pitchFamily="34" charset="0"/>
                        </a:rPr>
                        <a:t>StreamWriter </a:t>
                      </a:r>
                      <a:r>
                        <a:rPr lang="ro-RO" sz="1300" b="0" baseline="0" dirty="0" smtClean="0">
                          <a:latin typeface="Calibri" pitchFamily="34" charset="0"/>
                          <a:cs typeface="Calibri" pitchFamily="34" charset="0"/>
                        </a:rPr>
                        <a:t>și streamul asociat.</a:t>
                      </a:r>
                      <a:endParaRPr lang="en-US" sz="1300" dirty="0" smtClean="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pPr>
            <a:r>
              <a:rPr lang="ro-RO" sz="1200" dirty="0" smtClean="0"/>
              <a:t>Folosirea claselor </a:t>
            </a:r>
            <a:r>
              <a:rPr lang="ro-RO" sz="1200" b="1" dirty="0" smtClean="0"/>
              <a:t>StreamReader</a:t>
            </a:r>
            <a:r>
              <a:rPr lang="ro-RO" sz="1200" dirty="0" smtClean="0"/>
              <a:t> și </a:t>
            </a:r>
            <a:r>
              <a:rPr lang="ro-RO" sz="1200" b="1" dirty="0" smtClean="0"/>
              <a:t>StreamWriter</a:t>
            </a:r>
            <a:endParaRPr lang="ro-RO" sz="1200" dirty="0" smtClean="0"/>
          </a:p>
          <a:p>
            <a:pPr marL="0" indent="0">
              <a:buNone/>
            </a:pPr>
            <a:endParaRPr lang="ro-RO" sz="1200" dirty="0" smtClean="0"/>
          </a:p>
          <a:p>
            <a:pPr marL="0" indent="0">
              <a:buNone/>
            </a:pPr>
            <a:r>
              <a:rPr lang="ro-RO" sz="1200" dirty="0" smtClean="0"/>
              <a:t>Următorul exemplu crează un obiect </a:t>
            </a:r>
            <a:r>
              <a:rPr lang="ro-RO" sz="1200" b="1" dirty="0" smtClean="0"/>
              <a:t>StreamWriter</a:t>
            </a:r>
            <a:r>
              <a:rPr lang="ro-RO" sz="1200" dirty="0" smtClean="0"/>
              <a:t> pentru a scrie informații despre un client la finalul unui fișier. Dacă fișierul nu există, este creat. Codul apoi crează un obiect </a:t>
            </a:r>
            <a:r>
              <a:rPr lang="ro-RO" sz="1200" b="1" dirty="0" smtClean="0"/>
              <a:t>StreamReader</a:t>
            </a:r>
            <a:r>
              <a:rPr lang="ro-RO" sz="1200" dirty="0" smtClean="0"/>
              <a:t> pentru a citi informațiile ce au fost scrise și afișază rezultatul.</a:t>
            </a:r>
          </a:p>
          <a:p>
            <a:pPr marL="0" indent="0">
              <a:buNone/>
            </a:pPr>
            <a:endParaRPr lang="ro-RO" sz="1200" dirty="0" smtClean="0"/>
          </a:p>
          <a:p>
            <a:pPr marL="0" indent="0">
              <a:buNone/>
              <a:defRPr/>
            </a:pPr>
            <a:r>
              <a:rPr lang="en-US" sz="900" dirty="0" smtClean="0">
                <a:latin typeface="Lucida Console" pitchFamily="49" charset="0"/>
              </a:rPr>
              <a:t>using System.IO;</a:t>
            </a:r>
          </a:p>
          <a:p>
            <a:pPr marL="0" indent="0">
              <a:buNone/>
              <a:defRPr/>
            </a:pPr>
            <a:r>
              <a:rPr lang="en-US" sz="900" dirty="0" smtClean="0">
                <a:latin typeface="Lucida Console" pitchFamily="49" charset="0"/>
              </a:rPr>
              <a:t>...</a:t>
            </a:r>
          </a:p>
          <a:p>
            <a:pPr marL="0" indent="0">
              <a:buNone/>
              <a:defRPr/>
            </a:pPr>
            <a:r>
              <a:rPr lang="en-US" sz="900" dirty="0" smtClean="0">
                <a:latin typeface="Lucida Console" pitchFamily="49" charset="0"/>
              </a:rPr>
              <a:t>string </a:t>
            </a:r>
            <a:r>
              <a:rPr lang="en-US" sz="900" dirty="0" err="1" smtClean="0">
                <a:latin typeface="Lucida Console" pitchFamily="49" charset="0"/>
              </a:rPr>
              <a:t>customerName</a:t>
            </a:r>
            <a:r>
              <a:rPr lang="en-US" sz="900" dirty="0" smtClean="0">
                <a:latin typeface="Lucida Console" pitchFamily="49" charset="0"/>
              </a:rPr>
              <a:t> = "John";</a:t>
            </a:r>
          </a:p>
          <a:p>
            <a:pPr marL="0" indent="0">
              <a:buNone/>
              <a:defRPr/>
            </a:pPr>
            <a:r>
              <a:rPr lang="en-US" sz="900" dirty="0" err="1" smtClean="0">
                <a:latin typeface="Lucida Console" pitchFamily="49" charset="0"/>
              </a:rPr>
              <a:t>int</a:t>
            </a:r>
            <a:r>
              <a:rPr lang="en-US" sz="900" dirty="0" smtClean="0">
                <a:latin typeface="Lucida Console" pitchFamily="49" charset="0"/>
              </a:rPr>
              <a:t> </a:t>
            </a:r>
            <a:r>
              <a:rPr lang="en-US" sz="900" dirty="0" err="1" smtClean="0">
                <a:latin typeface="Lucida Console" pitchFamily="49" charset="0"/>
              </a:rPr>
              <a:t>customerAge</a:t>
            </a:r>
            <a:r>
              <a:rPr lang="en-US" sz="900" dirty="0" smtClean="0">
                <a:latin typeface="Lucida Console" pitchFamily="49" charset="0"/>
              </a:rPr>
              <a:t> = 43;</a:t>
            </a:r>
          </a:p>
          <a:p>
            <a:pPr marL="0" indent="0">
              <a:buNone/>
              <a:defRPr/>
            </a:pPr>
            <a:r>
              <a:rPr lang="en-US" sz="900" dirty="0" smtClean="0">
                <a:latin typeface="Lucida Console" pitchFamily="49" charset="0"/>
              </a:rPr>
              <a:t>string </a:t>
            </a:r>
            <a:r>
              <a:rPr lang="en-US" sz="900" dirty="0" err="1" smtClean="0">
                <a:latin typeface="Lucida Console" pitchFamily="49" charset="0"/>
              </a:rPr>
              <a:t>customerNationality</a:t>
            </a:r>
            <a:r>
              <a:rPr lang="en-US" sz="900" dirty="0" smtClean="0">
                <a:latin typeface="Lucida Console" pitchFamily="49" charset="0"/>
              </a:rPr>
              <a:t> = "British";</a:t>
            </a:r>
          </a:p>
          <a:p>
            <a:pPr marL="0" indent="0">
              <a:buNone/>
              <a:defRPr/>
            </a:pPr>
            <a:r>
              <a:rPr lang="en-US" sz="900" dirty="0" smtClean="0">
                <a:latin typeface="Lucida Console" pitchFamily="49" charset="0"/>
              </a:rPr>
              <a:t>string data = "";</a:t>
            </a:r>
          </a:p>
          <a:p>
            <a:pPr marL="0" indent="0">
              <a:buNone/>
              <a:defRPr/>
            </a:pPr>
            <a:endParaRPr lang="ro-RO" sz="900" dirty="0" smtClean="0">
              <a:latin typeface="Lucida Console" pitchFamily="49" charset="0"/>
            </a:endParaRPr>
          </a:p>
          <a:p>
            <a:pPr marL="0" indent="0">
              <a:buNone/>
              <a:defRPr/>
            </a:pPr>
            <a:r>
              <a:rPr lang="en-US" sz="900" dirty="0" smtClean="0">
                <a:latin typeface="Lucida Console" pitchFamily="49" charset="0"/>
              </a:rPr>
              <a:t>using (</a:t>
            </a:r>
            <a:r>
              <a:rPr lang="en-US" sz="900" dirty="0" err="1" smtClean="0">
                <a:latin typeface="Lucida Console" pitchFamily="49" charset="0"/>
              </a:rPr>
              <a:t>StreamWriter</a:t>
            </a:r>
            <a:r>
              <a:rPr lang="en-US" sz="900" dirty="0" smtClean="0">
                <a:latin typeface="Lucida Console" pitchFamily="49" charset="0"/>
              </a:rPr>
              <a:t> writer = new </a:t>
            </a:r>
            <a:r>
              <a:rPr lang="en-US" sz="900" dirty="0" err="1" smtClean="0">
                <a:latin typeface="Lucida Console" pitchFamily="49" charset="0"/>
              </a:rPr>
              <a:t>StreamWriter</a:t>
            </a:r>
            <a:r>
              <a:rPr lang="en-US" sz="900" dirty="0" smtClean="0">
                <a:latin typeface="Lucida Console" pitchFamily="49" charset="0"/>
              </a:rPr>
              <a:t>(@"E:\Democode\Customers.txt"))</a:t>
            </a:r>
          </a:p>
          <a:p>
            <a:pPr marL="0" indent="0">
              <a:buNone/>
              <a:defRPr/>
            </a:pP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writer.WriteLine</a:t>
            </a:r>
            <a:r>
              <a:rPr lang="en-US" sz="900" dirty="0" smtClean="0">
                <a:latin typeface="Lucida Console" pitchFamily="49" charset="0"/>
              </a:rPr>
              <a:t>("Customer Name: {0}", </a:t>
            </a:r>
            <a:r>
              <a:rPr lang="en-US" sz="900" dirty="0" err="1" smtClean="0">
                <a:latin typeface="Lucida Console" pitchFamily="49" charset="0"/>
              </a:rPr>
              <a:t>customerName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writer.WriteLine</a:t>
            </a:r>
            <a:r>
              <a:rPr lang="en-US" sz="900" dirty="0" smtClean="0">
                <a:latin typeface="Lucida Console" pitchFamily="49" charset="0"/>
              </a:rPr>
              <a:t>("Age: {0}", </a:t>
            </a:r>
            <a:r>
              <a:rPr lang="en-US" sz="900" dirty="0" err="1" smtClean="0">
                <a:latin typeface="Lucida Console" pitchFamily="49" charset="0"/>
              </a:rPr>
              <a:t>customerAge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writer.WriteLine</a:t>
            </a:r>
            <a:r>
              <a:rPr lang="en-US" sz="900" dirty="0" smtClean="0">
                <a:latin typeface="Lucida Console" pitchFamily="49" charset="0"/>
              </a:rPr>
              <a:t>("Nationality: {0}", </a:t>
            </a:r>
            <a:r>
              <a:rPr lang="en-US" sz="900" dirty="0" err="1" smtClean="0">
                <a:latin typeface="Lucida Console" pitchFamily="49" charset="0"/>
              </a:rPr>
              <a:t>customerNationality</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writer.Close</a:t>
            </a:r>
            <a:r>
              <a:rPr lang="en-US" sz="900" dirty="0" smtClean="0">
                <a:latin typeface="Lucida Console" pitchFamily="49" charset="0"/>
              </a:rPr>
              <a:t>();</a:t>
            </a:r>
          </a:p>
          <a:p>
            <a:pPr marL="0" indent="0">
              <a:buNone/>
              <a:defRPr/>
            </a:pPr>
            <a:r>
              <a:rPr lang="en-US" sz="900" dirty="0" smtClean="0">
                <a:latin typeface="Lucida Console" pitchFamily="49" charset="0"/>
              </a:rPr>
              <a:t>}</a:t>
            </a:r>
            <a:endParaRPr lang="ro-RO" sz="900" dirty="0" smtClean="0">
              <a:latin typeface="Lucida Console" pitchFamily="49" charset="0"/>
            </a:endParaRPr>
          </a:p>
          <a:p>
            <a:pPr marL="0" indent="0">
              <a:buNone/>
              <a:defRPr/>
            </a:pPr>
            <a:endParaRPr lang="en-US" sz="900" dirty="0" smtClean="0">
              <a:latin typeface="Lucida Console" pitchFamily="49" charset="0"/>
            </a:endParaRPr>
          </a:p>
          <a:p>
            <a:pPr marL="0" indent="0">
              <a:buNone/>
              <a:defRPr/>
            </a:pPr>
            <a:r>
              <a:rPr lang="en-US" sz="900" dirty="0" smtClean="0">
                <a:latin typeface="Lucida Console" pitchFamily="49" charset="0"/>
              </a:rPr>
              <a:t>using (</a:t>
            </a:r>
            <a:r>
              <a:rPr lang="en-US" sz="900" dirty="0" err="1" smtClean="0">
                <a:latin typeface="Lucida Console" pitchFamily="49" charset="0"/>
              </a:rPr>
              <a:t>StreamReader</a:t>
            </a:r>
            <a:r>
              <a:rPr lang="en-US" sz="900" dirty="0" smtClean="0">
                <a:latin typeface="Lucida Console" pitchFamily="49" charset="0"/>
              </a:rPr>
              <a:t> reader = new </a:t>
            </a:r>
            <a:r>
              <a:rPr lang="en-US" sz="900" dirty="0" err="1" smtClean="0">
                <a:latin typeface="Lucida Console" pitchFamily="49" charset="0"/>
              </a:rPr>
              <a:t>StreamReader</a:t>
            </a:r>
            <a:r>
              <a:rPr lang="en-US" sz="900" dirty="0" smtClean="0">
                <a:latin typeface="Lucida Console" pitchFamily="49" charset="0"/>
              </a:rPr>
              <a:t>(@"E:\Democode\Customers.txt"))</a:t>
            </a:r>
          </a:p>
          <a:p>
            <a:pPr marL="0" indent="0">
              <a:buNone/>
              <a:defRPr/>
            </a:pP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smtClean="0">
                <a:latin typeface="Lucida Console" pitchFamily="49" charset="0"/>
              </a:rPr>
              <a:t>data = </a:t>
            </a:r>
            <a:r>
              <a:rPr lang="en-US" sz="900" dirty="0" err="1" smtClean="0">
                <a:latin typeface="Lucida Console" pitchFamily="49" charset="0"/>
              </a:rPr>
              <a:t>reader.ReadLine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Console.WriteLine</a:t>
            </a:r>
            <a:r>
              <a:rPr lang="en-US" sz="900" dirty="0" smtClean="0">
                <a:latin typeface="Lucida Console" pitchFamily="49" charset="0"/>
              </a:rPr>
              <a:t>("{0}", data);</a:t>
            </a:r>
          </a:p>
          <a:p>
            <a:pPr marL="0" indent="0">
              <a:buNone/>
              <a:defRPr/>
            </a:pPr>
            <a:r>
              <a:rPr lang="ro-RO" sz="900" dirty="0" smtClean="0">
                <a:latin typeface="Lucida Console" pitchFamily="49" charset="0"/>
              </a:rPr>
              <a:t>    </a:t>
            </a:r>
            <a:r>
              <a:rPr lang="en-US" sz="900" dirty="0" smtClean="0">
                <a:latin typeface="Lucida Console" pitchFamily="49" charset="0"/>
              </a:rPr>
              <a:t>data = </a:t>
            </a:r>
            <a:r>
              <a:rPr lang="en-US" sz="900" dirty="0" err="1" smtClean="0">
                <a:latin typeface="Lucida Console" pitchFamily="49" charset="0"/>
              </a:rPr>
              <a:t>reader.ReadLine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Console.WriteLine</a:t>
            </a:r>
            <a:r>
              <a:rPr lang="en-US" sz="900" dirty="0" smtClean="0">
                <a:latin typeface="Lucida Console" pitchFamily="49" charset="0"/>
              </a:rPr>
              <a:t>("{0}", data);</a:t>
            </a:r>
          </a:p>
          <a:p>
            <a:pPr marL="0" indent="0">
              <a:buNone/>
              <a:defRPr/>
            </a:pPr>
            <a:r>
              <a:rPr lang="ro-RO" sz="900" dirty="0" smtClean="0">
                <a:latin typeface="Lucida Console" pitchFamily="49" charset="0"/>
              </a:rPr>
              <a:t>    </a:t>
            </a:r>
            <a:r>
              <a:rPr lang="en-US" sz="900" dirty="0" smtClean="0">
                <a:latin typeface="Lucida Console" pitchFamily="49" charset="0"/>
              </a:rPr>
              <a:t>data = </a:t>
            </a:r>
            <a:r>
              <a:rPr lang="en-US" sz="900" dirty="0" err="1" smtClean="0">
                <a:latin typeface="Lucida Console" pitchFamily="49" charset="0"/>
              </a:rPr>
              <a:t>reader.ReadLine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Console.WriteLine</a:t>
            </a:r>
            <a:r>
              <a:rPr lang="en-US" sz="900" dirty="0" smtClean="0">
                <a:latin typeface="Lucida Console" pitchFamily="49" charset="0"/>
              </a:rPr>
              <a:t>("{0}", data);</a:t>
            </a:r>
          </a:p>
          <a:p>
            <a:pPr marL="0" indent="0">
              <a:buNone/>
              <a:defRPr/>
            </a:pPr>
            <a:r>
              <a:rPr lang="ro-RO" sz="900" dirty="0" smtClean="0">
                <a:latin typeface="Lucida Console" pitchFamily="49" charset="0"/>
              </a:rPr>
              <a:t>    </a:t>
            </a:r>
            <a:r>
              <a:rPr lang="en-US" sz="900" dirty="0" err="1" smtClean="0">
                <a:latin typeface="Lucida Console" pitchFamily="49" charset="0"/>
              </a:rPr>
              <a:t>reader.Close</a:t>
            </a:r>
            <a:r>
              <a:rPr lang="en-US" sz="900" dirty="0" smtClean="0">
                <a:latin typeface="Lucida Console" pitchFamily="49" charset="0"/>
              </a:rPr>
              <a:t>();</a:t>
            </a:r>
          </a:p>
          <a:p>
            <a:pPr marL="0" indent="0">
              <a:buNone/>
              <a:defRPr/>
            </a:pPr>
            <a:r>
              <a:rPr lang="en-US" sz="900" dirty="0" smtClean="0">
                <a:latin typeface="Lucida Console" pitchFamily="49" charset="0"/>
              </a:rPr>
              <a:t>}</a:t>
            </a:r>
            <a:endParaRPr lang="en-US" sz="900" dirty="0">
              <a:latin typeface="Lucida Console" pitchFamily="49"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Clasele </a:t>
            </a:r>
            <a:r>
              <a:rPr lang="ro-RO" sz="1200" b="1" dirty="0" smtClean="0"/>
              <a:t>StreamReader</a:t>
            </a:r>
            <a:r>
              <a:rPr lang="ro-RO" sz="1200" b="0" dirty="0" smtClean="0"/>
              <a:t> și </a:t>
            </a:r>
            <a:r>
              <a:rPr lang="ro-RO" sz="1200" b="1" dirty="0" smtClean="0"/>
              <a:t>StreamWriter</a:t>
            </a:r>
            <a:r>
              <a:rPr lang="ro-RO" sz="1200" b="0" dirty="0" smtClean="0"/>
              <a:t> sunt excelente pentru a procesa date text. Totuși, dacă este nevoie de citire și scriere de date binare, platfoma .NET oferă clasele </a:t>
            </a:r>
            <a:r>
              <a:rPr lang="ro-RO" sz="1200" b="1" dirty="0" smtClean="0"/>
              <a:t>BinaryReader</a:t>
            </a:r>
            <a:r>
              <a:rPr lang="ro-RO" sz="1200" b="0" dirty="0" smtClean="0"/>
              <a:t> și </a:t>
            </a:r>
            <a:r>
              <a:rPr lang="ro-RO" sz="1200" b="1" dirty="0" smtClean="0"/>
              <a:t>BinaryWriter</a:t>
            </a:r>
            <a:r>
              <a:rPr lang="ro-RO" sz="1200" b="0" dirty="0" smtClean="0"/>
              <a:t> pentru acest scop.</a:t>
            </a:r>
          </a:p>
          <a:p>
            <a:pPr marL="0" indent="0">
              <a:buNone/>
            </a:pPr>
            <a:endParaRPr lang="ro-RO" sz="1200" b="0" dirty="0" smtClean="0"/>
          </a:p>
          <a:p>
            <a:pPr marL="0" indent="0">
              <a:buNone/>
            </a:pPr>
            <a:r>
              <a:rPr lang="ro-RO" sz="1200" b="0" dirty="0" smtClean="0"/>
              <a:t>Clasa </a:t>
            </a:r>
            <a:r>
              <a:rPr lang="ro-RO" sz="1200" b="1" dirty="0" smtClean="0"/>
              <a:t>BinaryReader</a:t>
            </a:r>
            <a:endParaRPr lang="ro-RO" sz="1200" b="0" dirty="0" smtClean="0"/>
          </a:p>
          <a:p>
            <a:pPr marL="0" indent="0">
              <a:buNone/>
            </a:pPr>
            <a:r>
              <a:rPr lang="ro-RO" sz="1200" b="0" dirty="0" smtClean="0"/>
              <a:t>Această</a:t>
            </a:r>
            <a:r>
              <a:rPr lang="ro-RO" sz="1200" b="0" baseline="0" dirty="0" smtClean="0"/>
              <a:t> clasă operează asemănător clasei </a:t>
            </a:r>
            <a:r>
              <a:rPr lang="ro-RO" sz="1200" b="1" baseline="0" dirty="0" smtClean="0"/>
              <a:t>StreamReader</a:t>
            </a:r>
            <a:r>
              <a:rPr lang="ro-RO" sz="1200" b="0" baseline="0" dirty="0" smtClean="0"/>
              <a:t>. Diferența dintre acestea este că </a:t>
            </a:r>
            <a:r>
              <a:rPr lang="ro-RO" sz="1200" b="1" baseline="0" dirty="0" smtClean="0"/>
              <a:t>BinaryReader </a:t>
            </a:r>
            <a:r>
              <a:rPr lang="ro-RO" sz="1200" b="0" baseline="0" dirty="0" smtClean="0"/>
              <a:t>convertește datele citite dintr-un stream în valori bazate pe oricare dintre tipurile primitive ale platformei .NET. Pentru a realiza acest lucru, latforma oferă o serie de metode ce permit citirea diverselor tipuri de date. Următorul tabel prezintă câteva dintre acestea.</a:t>
            </a:r>
          </a:p>
          <a:p>
            <a:pPr marL="0" indent="0">
              <a:buNone/>
            </a:pPr>
            <a:endParaRPr lang="ro-RO" sz="1200" b="0" baseline="0" dirty="0" smtClean="0"/>
          </a:p>
          <a:p>
            <a:pPr marL="0" indent="0">
              <a:buNone/>
            </a:pPr>
            <a:endParaRPr lang="ro-RO" sz="1200" b="0" baseline="0" dirty="0" smtClean="0"/>
          </a:p>
        </p:txBody>
      </p:sp>
      <p:graphicFrame>
        <p:nvGraphicFramePr>
          <p:cNvPr id="5" name="Table 4"/>
          <p:cNvGraphicFramePr>
            <a:graphicFrameLocks noGrp="1"/>
          </p:cNvGraphicFramePr>
          <p:nvPr>
            <p:extLst>
              <p:ext uri="{D42A27DB-BD31-4B8C-83A1-F6EECF244321}">
                <p14:modId xmlns:p14="http://schemas.microsoft.com/office/powerpoint/2010/main" val="1070551034"/>
              </p:ext>
            </p:extLst>
          </p:nvPr>
        </p:nvGraphicFramePr>
        <p:xfrm>
          <a:off x="812800" y="6944868"/>
          <a:ext cx="5689600" cy="2276856"/>
        </p:xfrm>
        <a:graphic>
          <a:graphicData uri="http://schemas.openxmlformats.org/drawingml/2006/table">
            <a:tbl>
              <a:tblPr firstRow="1" bandRow="1">
                <a:tableStyleId>{5C22544A-7EE6-4342-B048-85BDC9FD1C3A}</a:tableStyleId>
              </a:tblPr>
              <a:tblGrid>
                <a:gridCol w="1788160"/>
                <a:gridCol w="3901440"/>
              </a:tblGrid>
              <a:tr h="297637">
                <a:tc>
                  <a:txBody>
                    <a:bodyPr/>
                    <a:lstStyle/>
                    <a:p>
                      <a:pPr>
                        <a:buNone/>
                      </a:pPr>
                      <a:r>
                        <a:rPr lang="ro-RO" sz="1500" dirty="0" smtClean="0">
                          <a:latin typeface="Calibri" pitchFamily="34" charset="0"/>
                          <a:cs typeface="Calibri" pitchFamily="34" charset="0"/>
                        </a:rPr>
                        <a:t>Metoda</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Read</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este</a:t>
                      </a:r>
                      <a:r>
                        <a:rPr lang="ro-RO" sz="1300" baseline="0" dirty="0" smtClean="0">
                          <a:latin typeface="Calibri" pitchFamily="34" charset="0"/>
                          <a:cs typeface="Calibri" pitchFamily="34" charset="0"/>
                        </a:rPr>
                        <a:t> supraîncărcată; fie va citi următorul caracter din tream și îiva întoarce valoare (sau -1 dacă nu mai există date), fie va citi un număr specificat de octeți într-un vector, fie va citi un număr specificat de caractere într-un vector</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ReadBoolean,</a:t>
                      </a:r>
                      <a:r>
                        <a:rPr lang="ro-RO" sz="1300" baseline="0" dirty="0" smtClean="0">
                          <a:latin typeface="Calibri" pitchFamily="34" charset="0"/>
                          <a:cs typeface="Calibri" pitchFamily="34" charset="0"/>
                        </a:rPr>
                        <a:t> ReadByte, ReadChar, ReadDecimal, ReadDouble, ReadInt32, ReadString</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Aceste metode vor citi tipul</a:t>
                      </a:r>
                      <a:r>
                        <a:rPr lang="ro-RO" sz="1300" baseline="0" dirty="0" smtClean="0">
                          <a:latin typeface="Calibri" pitchFamily="34" charset="0"/>
                          <a:cs typeface="Calibri" pitchFamily="34" charset="0"/>
                        </a:rPr>
                        <a:t> de date specificat de numele metodei din streamul asociat</a:t>
                      </a:r>
                      <a:endParaRPr lang="en-US" sz="1300" dirty="0" smtClean="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95661" y="623495"/>
            <a:ext cx="5852160" cy="8401050"/>
          </a:xfrm>
        </p:spPr>
        <p:txBody>
          <a:bodyPr>
            <a:noAutofit/>
          </a:bodyPr>
          <a:lstStyle/>
          <a:p>
            <a:pPr marL="0" indent="0">
              <a:buNone/>
            </a:pPr>
            <a:r>
              <a:rPr lang="ro-RO" sz="1200" dirty="0" smtClean="0"/>
              <a:t>Clasa </a:t>
            </a:r>
            <a:r>
              <a:rPr lang="ro-RO" sz="1200" b="1" dirty="0" smtClean="0"/>
              <a:t>BinaryReader</a:t>
            </a:r>
            <a:r>
              <a:rPr lang="ro-RO" sz="1200" dirty="0" smtClean="0"/>
              <a:t> de asemenea oferă metoda </a:t>
            </a:r>
            <a:r>
              <a:rPr lang="ro-RO" sz="1200" b="1" dirty="0" smtClean="0"/>
              <a:t>PeekChar </a:t>
            </a:r>
            <a:r>
              <a:rPr lang="ro-RO" sz="1200" dirty="0" smtClean="0"/>
              <a:t> ce citește următorul caracter fără a muta pointerul în stream. Metoda va întoarce -1 dacă nu mai sunt date. Metoda este folositoare dacă trebuie să stabiliți dacămai sunt date de citit înainte de a încerca să faceți asta.</a:t>
            </a:r>
          </a:p>
          <a:p>
            <a:pPr marL="0" indent="0">
              <a:buNone/>
            </a:pPr>
            <a:endParaRPr lang="ro-RO" sz="1200" dirty="0" smtClean="0"/>
          </a:p>
          <a:p>
            <a:pPr marL="0" indent="0">
              <a:buNone/>
            </a:pPr>
            <a:r>
              <a:rPr lang="ro-RO" sz="1200" dirty="0" smtClean="0"/>
              <a:t>Clasa </a:t>
            </a:r>
            <a:r>
              <a:rPr lang="ro-RO" sz="1200" b="1" dirty="0" smtClean="0"/>
              <a:t>BinaryWriter </a:t>
            </a:r>
            <a:endParaRPr lang="ro-RO" sz="1200" dirty="0" smtClean="0"/>
          </a:p>
          <a:p>
            <a:pPr marL="0" indent="0">
              <a:buNone/>
            </a:pPr>
            <a:r>
              <a:rPr lang="ro-RO" sz="1200" dirty="0" smtClean="0"/>
              <a:t>Această clasă este analog clasei </a:t>
            </a:r>
            <a:r>
              <a:rPr lang="ro-RO" sz="1200" b="1" dirty="0" smtClean="0"/>
              <a:t>StreamWriter</a:t>
            </a:r>
            <a:r>
              <a:rPr lang="ro-RO" sz="1200" dirty="0" smtClean="0"/>
              <a:t> dar aplicată pe date binare. Clasa </a:t>
            </a:r>
            <a:r>
              <a:rPr lang="ro-RO" sz="1200" b="1" dirty="0" smtClean="0"/>
              <a:t>BinaryWriter</a:t>
            </a:r>
            <a:r>
              <a:rPr lang="ro-RO" sz="1200" dirty="0" smtClean="0"/>
              <a:t> suprascrie metoda </a:t>
            </a:r>
            <a:r>
              <a:rPr lang="ro-RO" sz="1200" b="1" dirty="0" smtClean="0"/>
              <a:t>Write</a:t>
            </a:r>
            <a:r>
              <a:rPr lang="ro-RO" sz="1200" dirty="0" smtClean="0"/>
              <a:t>, aceasta putând să primească ca parametru un tip primitiv, un vector de valory byte sau un vector de caractere, le convertește apoi într-o serie de octeți ce sunt trimiși streamului.</a:t>
            </a:r>
          </a:p>
          <a:p>
            <a:pPr marL="0" indent="0">
              <a:buNone/>
            </a:pPr>
            <a:endParaRPr lang="ro-RO" sz="1200" dirty="0" smtClean="0"/>
          </a:p>
          <a:p>
            <a:pPr marL="0" indent="0">
              <a:buNone/>
            </a:pPr>
            <a:r>
              <a:rPr lang="ro-RO" sz="1200" dirty="0" smtClean="0"/>
              <a:t>Folosirea claselor </a:t>
            </a:r>
            <a:r>
              <a:rPr lang="ro-RO" sz="1200" b="1" dirty="0" smtClean="0"/>
              <a:t>BinaryReader</a:t>
            </a:r>
            <a:r>
              <a:rPr lang="ro-RO" sz="1200" dirty="0" smtClean="0"/>
              <a:t> și </a:t>
            </a:r>
            <a:r>
              <a:rPr lang="ro-RO" sz="1200" b="1" dirty="0" smtClean="0"/>
              <a:t>BinaryWriter</a:t>
            </a:r>
            <a:endParaRPr lang="ro-RO" sz="1200" dirty="0" smtClean="0"/>
          </a:p>
          <a:p>
            <a:pPr marL="0" indent="0">
              <a:buNone/>
            </a:pPr>
            <a:r>
              <a:rPr lang="ro-RO" sz="1200" dirty="0" smtClean="0"/>
              <a:t>Următorul exemplu de cod prezintă modul de folosire al clasei </a:t>
            </a:r>
            <a:r>
              <a:rPr lang="ro-RO" sz="1200" b="1" dirty="0" smtClean="0"/>
              <a:t>BinaryWriter</a:t>
            </a:r>
            <a:r>
              <a:rPr lang="ro-RO" sz="1200" dirty="0" smtClean="0"/>
              <a:t> pentru a stoca o serie de ID-uri de produse, nume și prețuri ce sunt ținute într-un fișier ce este accesibil printr-un obiect de tipul </a:t>
            </a:r>
            <a:r>
              <a:rPr lang="ro-RO" sz="1200" b="1" dirty="0" smtClean="0"/>
              <a:t>FileStream</a:t>
            </a:r>
            <a:r>
              <a:rPr lang="ro-RO" sz="1200" dirty="0" smtClean="0"/>
              <a:t>. Codul crează apoi o instanță a clasei </a:t>
            </a:r>
            <a:r>
              <a:rPr lang="ro-RO" sz="1200" b="1" dirty="0" smtClean="0"/>
              <a:t>BinaryReader</a:t>
            </a:r>
            <a:r>
              <a:rPr lang="ro-RO" sz="1200" dirty="0" smtClean="0"/>
              <a:t> ce citește aceste date înapoi și afișază rezultatul</a:t>
            </a:r>
          </a:p>
          <a:p>
            <a:pPr marL="0" indent="0">
              <a:buNone/>
            </a:pPr>
            <a:endParaRPr lang="ro-RO" sz="1200" dirty="0" smtClean="0"/>
          </a:p>
          <a:p>
            <a:pPr marL="0" indent="0">
              <a:buNone/>
              <a:defRPr/>
            </a:pPr>
            <a:r>
              <a:rPr lang="en-US" sz="1050" dirty="0" smtClean="0">
                <a:latin typeface="Lucida Console" pitchFamily="49" charset="0"/>
              </a:rPr>
              <a:t>using System.IO;</a:t>
            </a:r>
          </a:p>
          <a:p>
            <a:pPr marL="0" indent="0">
              <a:buNone/>
              <a:defRPr/>
            </a:pPr>
            <a:r>
              <a:rPr lang="en-US" sz="1050" dirty="0" smtClean="0">
                <a:latin typeface="Lucida Console" pitchFamily="49" charset="0"/>
              </a:rPr>
              <a:t>using </a:t>
            </a:r>
            <a:r>
              <a:rPr lang="en-US" sz="1050" dirty="0" err="1" smtClean="0">
                <a:latin typeface="Lucida Console" pitchFamily="49" charset="0"/>
              </a:rPr>
              <a:t>System.Text</a:t>
            </a:r>
            <a:r>
              <a:rPr lang="en-US" sz="1050" dirty="0" smtClean="0">
                <a:latin typeface="Lucida Console" pitchFamily="49" charset="0"/>
              </a:rPr>
              <a:t>;</a:t>
            </a:r>
          </a:p>
          <a:p>
            <a:pPr marL="0" indent="0">
              <a:buNone/>
              <a:defRPr/>
            </a:pPr>
            <a:r>
              <a:rPr lang="en-US" sz="1050" dirty="0" smtClean="0">
                <a:latin typeface="Lucida Console" pitchFamily="49" charset="0"/>
              </a:rPr>
              <a:t>...</a:t>
            </a:r>
          </a:p>
          <a:p>
            <a:pPr marL="0" indent="0">
              <a:buNone/>
              <a:defRPr/>
            </a:pPr>
            <a:r>
              <a:rPr lang="en-US" sz="1050" dirty="0" err="1" smtClean="0">
                <a:latin typeface="Lucida Console" pitchFamily="49" charset="0"/>
              </a:rPr>
              <a:t>struct</a:t>
            </a:r>
            <a:r>
              <a:rPr lang="en-US" sz="1050" dirty="0" smtClean="0">
                <a:latin typeface="Lucida Console" pitchFamily="49" charset="0"/>
              </a:rPr>
              <a:t> </a:t>
            </a:r>
            <a:r>
              <a:rPr lang="en-US" sz="1050" dirty="0" err="1" smtClean="0">
                <a:latin typeface="Lucida Console" pitchFamily="49" charset="0"/>
              </a:rPr>
              <a:t>ProductData</a:t>
            </a:r>
            <a:endParaRPr lang="en-US" sz="1050" dirty="0" smtClean="0">
              <a:latin typeface="Lucida Console" pitchFamily="49" charset="0"/>
            </a:endParaRPr>
          </a:p>
          <a:p>
            <a:pPr marL="0" indent="0">
              <a:buNone/>
              <a:defRPr/>
            </a:pPr>
            <a:r>
              <a:rPr lang="en-US" sz="1050" dirty="0" smtClean="0">
                <a:latin typeface="Lucida Console" pitchFamily="49" charset="0"/>
              </a:rPr>
              <a:t>{</a:t>
            </a:r>
          </a:p>
          <a:p>
            <a:pPr marL="0" indent="0">
              <a:buNone/>
              <a:defRPr/>
            </a:pPr>
            <a:r>
              <a:rPr lang="ro-RO" sz="1050" dirty="0" smtClean="0">
                <a:latin typeface="Lucida Console" pitchFamily="49" charset="0"/>
              </a:rPr>
              <a:t>    </a:t>
            </a:r>
            <a:r>
              <a:rPr lang="en-US" sz="1050" dirty="0" smtClean="0">
                <a:latin typeface="Lucida Console" pitchFamily="49" charset="0"/>
              </a:rPr>
              <a:t>public </a:t>
            </a:r>
            <a:r>
              <a:rPr lang="en-US" sz="1050" dirty="0" err="1" smtClean="0">
                <a:latin typeface="Lucida Console" pitchFamily="49" charset="0"/>
              </a:rPr>
              <a:t>int</a:t>
            </a:r>
            <a:r>
              <a:rPr lang="en-US" sz="1050" dirty="0" smtClean="0">
                <a:latin typeface="Lucida Console" pitchFamily="49" charset="0"/>
              </a:rPr>
              <a:t> </a:t>
            </a:r>
            <a:r>
              <a:rPr lang="en-US" sz="1050" dirty="0" err="1" smtClean="0">
                <a:latin typeface="Lucida Console" pitchFamily="49" charset="0"/>
              </a:rPr>
              <a:t>ProductID</a:t>
            </a:r>
            <a:r>
              <a:rPr lang="en-US" sz="1050" dirty="0" smtClean="0">
                <a:latin typeface="Lucida Console" pitchFamily="49" charset="0"/>
              </a:rPr>
              <a:t>;</a:t>
            </a:r>
          </a:p>
          <a:p>
            <a:pPr marL="0" indent="0">
              <a:buNone/>
              <a:defRPr/>
            </a:pPr>
            <a:r>
              <a:rPr lang="ro-RO" sz="1050" dirty="0" smtClean="0">
                <a:latin typeface="Lucida Console" pitchFamily="49" charset="0"/>
              </a:rPr>
              <a:t>    </a:t>
            </a:r>
            <a:r>
              <a:rPr lang="en-US" sz="1050" dirty="0" smtClean="0">
                <a:latin typeface="Lucida Console" pitchFamily="49" charset="0"/>
              </a:rPr>
              <a:t>public string </a:t>
            </a:r>
            <a:r>
              <a:rPr lang="en-US" sz="1050" dirty="0" err="1" smtClean="0">
                <a:latin typeface="Lucida Console" pitchFamily="49" charset="0"/>
              </a:rPr>
              <a:t>ProductName</a:t>
            </a:r>
            <a:r>
              <a:rPr lang="en-US" sz="1050" dirty="0" smtClean="0">
                <a:latin typeface="Lucida Console" pitchFamily="49" charset="0"/>
              </a:rPr>
              <a:t>;</a:t>
            </a:r>
          </a:p>
          <a:p>
            <a:pPr marL="0" indent="0">
              <a:buNone/>
              <a:defRPr/>
            </a:pPr>
            <a:r>
              <a:rPr lang="ro-RO" sz="1050" dirty="0" smtClean="0">
                <a:latin typeface="Lucida Console" pitchFamily="49" charset="0"/>
              </a:rPr>
              <a:t>    </a:t>
            </a:r>
            <a:r>
              <a:rPr lang="en-US" sz="1050" dirty="0" smtClean="0">
                <a:latin typeface="Lucida Console" pitchFamily="49" charset="0"/>
              </a:rPr>
              <a:t>public decimal </a:t>
            </a:r>
            <a:r>
              <a:rPr lang="en-US" sz="1050" dirty="0" err="1" smtClean="0">
                <a:latin typeface="Lucida Console" pitchFamily="49" charset="0"/>
              </a:rPr>
              <a:t>ProductPrice</a:t>
            </a:r>
            <a:r>
              <a:rPr lang="en-US" sz="1050" dirty="0" smtClean="0">
                <a:latin typeface="Lucida Console" pitchFamily="49" charset="0"/>
              </a:rPr>
              <a:t>;</a:t>
            </a:r>
          </a:p>
          <a:p>
            <a:pPr marL="0" indent="0">
              <a:buNone/>
              <a:defRPr/>
            </a:pPr>
            <a:r>
              <a:rPr lang="ro-RO" sz="1050" dirty="0" smtClean="0">
                <a:latin typeface="Lucida Console" pitchFamily="49" charset="0"/>
              </a:rPr>
              <a:t>    </a:t>
            </a:r>
            <a:r>
              <a:rPr lang="en-US" sz="1050" dirty="0" smtClean="0">
                <a:latin typeface="Lucida Console" pitchFamily="49" charset="0"/>
              </a:rPr>
              <a:t>public </a:t>
            </a:r>
            <a:r>
              <a:rPr lang="en-US" sz="1050" dirty="0" err="1" smtClean="0">
                <a:latin typeface="Lucida Console" pitchFamily="49" charset="0"/>
              </a:rPr>
              <a:t>ProductData</a:t>
            </a:r>
            <a:r>
              <a:rPr lang="en-US" sz="1050" dirty="0" smtClean="0">
                <a:latin typeface="Lucida Console" pitchFamily="49" charset="0"/>
              </a:rPr>
              <a:t>(</a:t>
            </a:r>
            <a:r>
              <a:rPr lang="en-US" sz="1050" dirty="0" err="1" smtClean="0">
                <a:latin typeface="Lucida Console" pitchFamily="49" charset="0"/>
              </a:rPr>
              <a:t>int</a:t>
            </a:r>
            <a:r>
              <a:rPr lang="en-US" sz="1050" dirty="0" smtClean="0">
                <a:latin typeface="Lucida Console" pitchFamily="49" charset="0"/>
              </a:rPr>
              <a:t> id, string name, decimal price)</a:t>
            </a:r>
          </a:p>
          <a:p>
            <a:pPr marL="0" indent="0">
              <a:buNone/>
              <a:defRPr/>
            </a:pPr>
            <a:r>
              <a:rPr lang="ro-RO" sz="1050" dirty="0" smtClean="0">
                <a:latin typeface="Lucida Console" pitchFamily="49" charset="0"/>
              </a:rPr>
              <a:t>    </a:t>
            </a:r>
            <a:r>
              <a:rPr lang="en-US" sz="1050" dirty="0" smtClean="0">
                <a:latin typeface="Lucida Console" pitchFamily="49" charset="0"/>
              </a:rPr>
              <a:t>{</a:t>
            </a:r>
          </a:p>
          <a:p>
            <a:pPr marL="0" indent="0">
              <a:buNone/>
              <a:defRPr/>
            </a:pPr>
            <a:r>
              <a:rPr lang="ro-RO" sz="1050" dirty="0" smtClean="0">
                <a:latin typeface="Lucida Console" pitchFamily="49" charset="0"/>
              </a:rPr>
              <a:t>        </a:t>
            </a:r>
            <a:r>
              <a:rPr lang="en-US" sz="1050" dirty="0" err="1" smtClean="0">
                <a:latin typeface="Lucida Console" pitchFamily="49" charset="0"/>
              </a:rPr>
              <a:t>this.ProductID</a:t>
            </a:r>
            <a:r>
              <a:rPr lang="en-US" sz="1050" dirty="0" smtClean="0">
                <a:latin typeface="Lucida Console" pitchFamily="49" charset="0"/>
              </a:rPr>
              <a:t> = id;</a:t>
            </a:r>
          </a:p>
          <a:p>
            <a:pPr marL="0" indent="0">
              <a:buNone/>
              <a:defRPr/>
            </a:pPr>
            <a:r>
              <a:rPr lang="ro-RO" sz="1050" dirty="0" smtClean="0">
                <a:latin typeface="Lucida Console" pitchFamily="49" charset="0"/>
              </a:rPr>
              <a:t>        </a:t>
            </a:r>
            <a:r>
              <a:rPr lang="en-US" sz="1050" dirty="0" err="1" smtClean="0">
                <a:latin typeface="Lucida Console" pitchFamily="49" charset="0"/>
              </a:rPr>
              <a:t>this.ProductName</a:t>
            </a:r>
            <a:r>
              <a:rPr lang="en-US" sz="1050" dirty="0" smtClean="0">
                <a:latin typeface="Lucida Console" pitchFamily="49" charset="0"/>
              </a:rPr>
              <a:t> = name;</a:t>
            </a:r>
          </a:p>
          <a:p>
            <a:pPr marL="0" indent="0">
              <a:buNone/>
              <a:defRPr/>
            </a:pPr>
            <a:r>
              <a:rPr lang="ro-RO" sz="1050" dirty="0" smtClean="0">
                <a:latin typeface="Lucida Console" pitchFamily="49" charset="0"/>
              </a:rPr>
              <a:t>        t</a:t>
            </a:r>
            <a:r>
              <a:rPr lang="en-US" sz="1050" dirty="0" err="1" smtClean="0">
                <a:latin typeface="Lucida Console" pitchFamily="49" charset="0"/>
              </a:rPr>
              <a:t>his.ProductPrice</a:t>
            </a:r>
            <a:r>
              <a:rPr lang="en-US" sz="1050" dirty="0" smtClean="0">
                <a:latin typeface="Lucida Console" pitchFamily="49" charset="0"/>
              </a:rPr>
              <a:t> = price;</a:t>
            </a:r>
          </a:p>
          <a:p>
            <a:pPr marL="0" indent="0">
              <a:buNone/>
              <a:defRPr/>
            </a:pPr>
            <a:r>
              <a:rPr lang="ro-RO" sz="1050" dirty="0" smtClean="0">
                <a:latin typeface="Lucida Console" pitchFamily="49" charset="0"/>
              </a:rPr>
              <a:t>    </a:t>
            </a:r>
            <a:r>
              <a:rPr lang="en-US" sz="1050" dirty="0" smtClean="0">
                <a:latin typeface="Lucida Console" pitchFamily="49" charset="0"/>
              </a:rPr>
              <a:t>}</a:t>
            </a:r>
          </a:p>
          <a:p>
            <a:pPr marL="0" indent="0">
              <a:buNone/>
              <a:defRPr/>
            </a:pPr>
            <a:r>
              <a:rPr lang="en-US" sz="1050" dirty="0" smtClean="0">
                <a:latin typeface="Lucida Console" pitchFamily="49" charset="0"/>
              </a:rPr>
              <a:t>}</a:t>
            </a:r>
          </a:p>
          <a:p>
            <a:pPr marL="0" indent="0">
              <a:buNone/>
              <a:defRPr/>
            </a:pPr>
            <a:r>
              <a:rPr lang="en-US" sz="1050" dirty="0" smtClean="0">
                <a:latin typeface="Lucida Console" pitchFamily="49" charset="0"/>
              </a:rPr>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defRPr/>
            </a:pPr>
            <a:endParaRPr lang="en-US" sz="900" dirty="0" smtClean="0">
              <a:latin typeface="Lucida Console" pitchFamily="49" charset="0"/>
            </a:endParaRPr>
          </a:p>
          <a:p>
            <a:pPr marL="0" indent="0">
              <a:buNone/>
              <a:defRPr/>
            </a:pPr>
            <a:endParaRPr lang="en-US" sz="900" dirty="0">
              <a:latin typeface="Lucida Console" pitchFamily="49" charset="0"/>
            </a:endParaRPr>
          </a:p>
          <a:p>
            <a:pPr marL="0" indent="0">
              <a:buNone/>
              <a:defRPr/>
            </a:pPr>
            <a:r>
              <a:rPr lang="en-US" sz="900" dirty="0" err="1" smtClean="0">
                <a:latin typeface="Lucida Console" pitchFamily="49" charset="0"/>
              </a:rPr>
              <a:t>ProductData</a:t>
            </a:r>
            <a:r>
              <a:rPr lang="en-US" sz="900" dirty="0" smtClean="0">
                <a:latin typeface="Lucida Console" pitchFamily="49" charset="0"/>
              </a:rPr>
              <a:t>[] products = new </a:t>
            </a:r>
            <a:r>
              <a:rPr lang="en-US" sz="900" dirty="0" err="1" smtClean="0">
                <a:latin typeface="Lucida Console" pitchFamily="49" charset="0"/>
              </a:rPr>
              <a:t>ProductData</a:t>
            </a:r>
            <a:r>
              <a:rPr lang="en-US" sz="900" dirty="0" smtClean="0">
                <a:latin typeface="Lucida Console" pitchFamily="49" charset="0"/>
              </a:rPr>
              <a:t>[] {</a:t>
            </a:r>
            <a:endParaRPr lang="ro-RO" sz="900" dirty="0" smtClean="0">
              <a:latin typeface="Lucida Console" pitchFamily="49" charset="0"/>
            </a:endParaRPr>
          </a:p>
          <a:p>
            <a:pPr marL="0" indent="0">
              <a:buNone/>
              <a:defRPr/>
            </a:pPr>
            <a:r>
              <a:rPr lang="ro-RO" sz="900" dirty="0" smtClean="0">
                <a:latin typeface="Lucida Console" pitchFamily="49" charset="0"/>
              </a:rPr>
              <a:t>	</a:t>
            </a:r>
            <a:r>
              <a:rPr lang="en-US" sz="900" dirty="0" smtClean="0">
                <a:latin typeface="Lucida Console" pitchFamily="49" charset="0"/>
              </a:rPr>
              <a:t>new </a:t>
            </a:r>
            <a:r>
              <a:rPr lang="en-US" sz="900" dirty="0" err="1" smtClean="0">
                <a:latin typeface="Lucida Console" pitchFamily="49" charset="0"/>
              </a:rPr>
              <a:t>ProductData</a:t>
            </a:r>
            <a:r>
              <a:rPr lang="en-US" sz="900" dirty="0" smtClean="0">
                <a:latin typeface="Lucida Console" pitchFamily="49" charset="0"/>
              </a:rPr>
              <a:t>(1, "Bucket", 1.99M),</a:t>
            </a:r>
          </a:p>
          <a:p>
            <a:pPr marL="0" indent="0">
              <a:buNone/>
              <a:defRPr/>
            </a:pPr>
            <a:r>
              <a:rPr lang="ro-RO" sz="900" dirty="0" smtClean="0">
                <a:latin typeface="Lucida Console" pitchFamily="49" charset="0"/>
              </a:rPr>
              <a:t>	</a:t>
            </a:r>
            <a:r>
              <a:rPr lang="en-US" sz="900" dirty="0" smtClean="0">
                <a:latin typeface="Lucida Console" pitchFamily="49" charset="0"/>
              </a:rPr>
              <a:t>new </a:t>
            </a:r>
            <a:r>
              <a:rPr lang="en-US" sz="900" dirty="0" err="1" smtClean="0">
                <a:latin typeface="Lucida Console" pitchFamily="49" charset="0"/>
              </a:rPr>
              <a:t>ProductData</a:t>
            </a:r>
            <a:r>
              <a:rPr lang="en-US" sz="900" dirty="0" smtClean="0">
                <a:latin typeface="Lucida Console" pitchFamily="49" charset="0"/>
              </a:rPr>
              <a:t>(2, "Spade", 1.50M), </a:t>
            </a:r>
            <a:endParaRPr lang="ro-RO" sz="900" dirty="0" smtClean="0">
              <a:latin typeface="Lucida Console" pitchFamily="49" charset="0"/>
            </a:endParaRPr>
          </a:p>
          <a:p>
            <a:pPr marL="0" indent="0">
              <a:buNone/>
              <a:defRPr/>
            </a:pPr>
            <a:r>
              <a:rPr lang="ro-RO" sz="900" dirty="0" smtClean="0">
                <a:latin typeface="Lucida Console" pitchFamily="49" charset="0"/>
              </a:rPr>
              <a:t>	</a:t>
            </a:r>
            <a:r>
              <a:rPr lang="en-US" sz="900" dirty="0" smtClean="0">
                <a:latin typeface="Lucida Console" pitchFamily="49" charset="0"/>
              </a:rPr>
              <a:t>new </a:t>
            </a:r>
            <a:r>
              <a:rPr lang="en-US" sz="900" dirty="0" err="1" smtClean="0">
                <a:latin typeface="Lucida Console" pitchFamily="49" charset="0"/>
              </a:rPr>
              <a:t>ProductData</a:t>
            </a:r>
            <a:r>
              <a:rPr lang="en-US" sz="900" dirty="0" smtClean="0">
                <a:latin typeface="Lucida Console" pitchFamily="49" charset="0"/>
              </a:rPr>
              <a:t>(3, "Deckchair", 7.99M),</a:t>
            </a:r>
          </a:p>
          <a:p>
            <a:pPr marL="0" indent="0">
              <a:buNone/>
              <a:defRPr/>
            </a:pPr>
            <a:r>
              <a:rPr lang="ro-RO" sz="900" dirty="0" smtClean="0">
                <a:latin typeface="Lucida Console" pitchFamily="49" charset="0"/>
              </a:rPr>
              <a:t>	</a:t>
            </a:r>
            <a:r>
              <a:rPr lang="en-US" sz="900" dirty="0" smtClean="0">
                <a:latin typeface="Lucida Console" pitchFamily="49" charset="0"/>
              </a:rPr>
              <a:t>new </a:t>
            </a:r>
            <a:r>
              <a:rPr lang="en-US" sz="900" dirty="0" err="1" smtClean="0">
                <a:latin typeface="Lucida Console" pitchFamily="49" charset="0"/>
              </a:rPr>
              <a:t>ProductData</a:t>
            </a:r>
            <a:r>
              <a:rPr lang="en-US" sz="900" dirty="0" smtClean="0">
                <a:latin typeface="Lucida Console" pitchFamily="49" charset="0"/>
              </a:rPr>
              <a:t>(4, "Windbreak", 5.25M)};</a:t>
            </a:r>
          </a:p>
          <a:p>
            <a:pPr marL="0" indent="0">
              <a:buNone/>
              <a:defRPr/>
            </a:pPr>
            <a:endParaRPr lang="ro-RO" sz="900" dirty="0" smtClean="0">
              <a:latin typeface="Lucida Console" pitchFamily="49" charset="0"/>
            </a:endParaRPr>
          </a:p>
          <a:p>
            <a:pPr marL="0" indent="0">
              <a:buNone/>
              <a:defRPr/>
            </a:pPr>
            <a:r>
              <a:rPr lang="en-US" sz="900" dirty="0" smtClean="0">
                <a:latin typeface="Lucida Console" pitchFamily="49" charset="0"/>
              </a:rPr>
              <a:t>using (</a:t>
            </a:r>
            <a:r>
              <a:rPr lang="en-US" sz="900" dirty="0" err="1" smtClean="0">
                <a:latin typeface="Lucida Console" pitchFamily="49" charset="0"/>
              </a:rPr>
              <a:t>FileStream</a:t>
            </a:r>
            <a:r>
              <a:rPr lang="en-US" sz="900" dirty="0" smtClean="0">
                <a:latin typeface="Lucida Console" pitchFamily="49" charset="0"/>
              </a:rPr>
              <a:t> file = new </a:t>
            </a:r>
            <a:r>
              <a:rPr lang="en-US" sz="900" dirty="0" err="1" smtClean="0">
                <a:latin typeface="Lucida Console" pitchFamily="49" charset="0"/>
              </a:rPr>
              <a:t>FileStream</a:t>
            </a:r>
            <a:r>
              <a:rPr lang="en-US" sz="900" dirty="0" smtClean="0">
                <a:latin typeface="Lucida Console" pitchFamily="49" charset="0"/>
              </a:rPr>
              <a:t>(@"E:\Democode\Products.dat",</a:t>
            </a:r>
          </a:p>
          <a:p>
            <a:pPr marL="0" indent="0">
              <a:buNone/>
              <a:defRPr/>
            </a:pPr>
            <a:r>
              <a:rPr lang="ro-RO" sz="900" dirty="0" smtClean="0">
                <a:latin typeface="Lucida Console" pitchFamily="49" charset="0"/>
              </a:rPr>
              <a:t>	</a:t>
            </a:r>
            <a:r>
              <a:rPr lang="en-US" sz="900" dirty="0" err="1" smtClean="0">
                <a:latin typeface="Lucida Console" pitchFamily="49" charset="0"/>
              </a:rPr>
              <a:t>FileMode.OpenOrCreate</a:t>
            </a:r>
            <a:r>
              <a:rPr lang="en-US" sz="900" dirty="0" smtClean="0">
                <a:latin typeface="Lucida Console" pitchFamily="49" charset="0"/>
              </a:rPr>
              <a:t>, </a:t>
            </a:r>
            <a:r>
              <a:rPr lang="en-US" sz="900" dirty="0" err="1" smtClean="0">
                <a:latin typeface="Lucida Console" pitchFamily="49" charset="0"/>
              </a:rPr>
              <a:t>FileAccess.ReadWrite</a:t>
            </a:r>
            <a:r>
              <a:rPr lang="en-US" sz="900" dirty="0" smtClean="0">
                <a:latin typeface="Lucida Console" pitchFamily="49" charset="0"/>
              </a:rPr>
              <a:t>))</a:t>
            </a:r>
          </a:p>
          <a:p>
            <a:pPr marL="0" indent="0">
              <a:buNone/>
              <a:defRPr/>
            </a:pP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BinaryWriter</a:t>
            </a:r>
            <a:r>
              <a:rPr lang="en-US" sz="900" dirty="0" smtClean="0">
                <a:latin typeface="Lucida Console" pitchFamily="49" charset="0"/>
              </a:rPr>
              <a:t> writer = new </a:t>
            </a:r>
            <a:r>
              <a:rPr lang="en-US" sz="900" dirty="0" err="1" smtClean="0">
                <a:latin typeface="Lucida Console" pitchFamily="49" charset="0"/>
              </a:rPr>
              <a:t>BinaryWriter</a:t>
            </a:r>
            <a:r>
              <a:rPr lang="en-US" sz="900" dirty="0" smtClean="0">
                <a:latin typeface="Lucida Console" pitchFamily="49" charset="0"/>
              </a:rPr>
              <a:t>(file, </a:t>
            </a:r>
            <a:r>
              <a:rPr lang="en-US" sz="900" dirty="0" err="1" smtClean="0">
                <a:latin typeface="Lucida Console" pitchFamily="49" charset="0"/>
              </a:rPr>
              <a:t>Encoding.Unicode</a:t>
            </a:r>
            <a:r>
              <a:rPr lang="en-US" sz="900" dirty="0" smtClean="0">
                <a:latin typeface="Lucida Console" pitchFamily="49" charset="0"/>
              </a:rPr>
              <a:t>);</a:t>
            </a:r>
            <a:endParaRPr lang="ro-RO" sz="900" dirty="0" smtClean="0">
              <a:latin typeface="Lucida Console" pitchFamily="49" charset="0"/>
            </a:endParaRPr>
          </a:p>
          <a:p>
            <a:pPr marL="0" indent="0">
              <a:buNone/>
              <a:defRPr/>
            </a:pPr>
            <a:r>
              <a:rPr lang="ro-RO" sz="900" dirty="0" smtClean="0">
                <a:latin typeface="Lucida Console" pitchFamily="49" charset="0"/>
              </a:rPr>
              <a:t>    </a:t>
            </a:r>
            <a:r>
              <a:rPr lang="en-US" sz="900" dirty="0" err="1" smtClean="0">
                <a:latin typeface="Lucida Console" pitchFamily="49" charset="0"/>
              </a:rPr>
              <a:t>foreach</a:t>
            </a:r>
            <a:r>
              <a:rPr lang="en-US" sz="900" dirty="0" smtClean="0">
                <a:latin typeface="Lucida Console" pitchFamily="49" charset="0"/>
              </a:rPr>
              <a:t> (</a:t>
            </a:r>
            <a:r>
              <a:rPr lang="en-US" sz="900" dirty="0" err="1" smtClean="0">
                <a:latin typeface="Lucida Console" pitchFamily="49" charset="0"/>
              </a:rPr>
              <a:t>ProductData</a:t>
            </a:r>
            <a:r>
              <a:rPr lang="en-US" sz="900" dirty="0" smtClean="0">
                <a:latin typeface="Lucida Console" pitchFamily="49" charset="0"/>
              </a:rPr>
              <a:t> item in products)</a:t>
            </a:r>
          </a:p>
          <a:p>
            <a:pPr marL="0" indent="0">
              <a:buNone/>
              <a:defRPr/>
            </a:pPr>
            <a:r>
              <a:rPr lang="ro-RO" sz="900" dirty="0" smtClean="0">
                <a:latin typeface="Lucida Console" pitchFamily="49" charset="0"/>
              </a:rPr>
              <a:t>    </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writer.Write</a:t>
            </a:r>
            <a:r>
              <a:rPr lang="en-US" sz="900" dirty="0" smtClean="0">
                <a:latin typeface="Lucida Console" pitchFamily="49" charset="0"/>
              </a:rPr>
              <a:t>(</a:t>
            </a:r>
            <a:r>
              <a:rPr lang="en-US" sz="900" dirty="0" err="1" smtClean="0">
                <a:latin typeface="Lucida Console" pitchFamily="49" charset="0"/>
              </a:rPr>
              <a:t>item.ProductID</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writer.Write</a:t>
            </a:r>
            <a:r>
              <a:rPr lang="en-US" sz="900" dirty="0" smtClean="0">
                <a:latin typeface="Lucida Console" pitchFamily="49" charset="0"/>
              </a:rPr>
              <a:t>(</a:t>
            </a:r>
            <a:r>
              <a:rPr lang="en-US" sz="900" dirty="0" err="1" smtClean="0">
                <a:latin typeface="Lucida Console" pitchFamily="49" charset="0"/>
              </a:rPr>
              <a:t>item.ProductName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writer.Write</a:t>
            </a:r>
            <a:r>
              <a:rPr lang="en-US" sz="900" dirty="0" smtClean="0">
                <a:latin typeface="Lucida Console" pitchFamily="49" charset="0"/>
              </a:rPr>
              <a:t>(</a:t>
            </a:r>
            <a:r>
              <a:rPr lang="en-US" sz="900" dirty="0" err="1" smtClean="0">
                <a:latin typeface="Lucida Console" pitchFamily="49" charset="0"/>
              </a:rPr>
              <a:t>item.ProductPrice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writer.Flush</a:t>
            </a:r>
            <a:r>
              <a:rPr lang="en-US" sz="900" dirty="0" smtClean="0">
                <a:latin typeface="Lucida Console" pitchFamily="49" charset="0"/>
              </a:rPr>
              <a:t>();</a:t>
            </a:r>
          </a:p>
          <a:p>
            <a:pPr marL="0" indent="0">
              <a:buNone/>
              <a:defRPr/>
            </a:pPr>
            <a:endParaRPr lang="ro-RO" sz="900" dirty="0" smtClean="0">
              <a:latin typeface="Lucida Console" pitchFamily="49" charset="0"/>
            </a:endParaRPr>
          </a:p>
          <a:p>
            <a:pPr marL="0" indent="0">
              <a:buNone/>
              <a:defRPr/>
            </a:pPr>
            <a:r>
              <a:rPr lang="ro-RO" sz="900" dirty="0" smtClean="0">
                <a:latin typeface="Lucida Console" pitchFamily="49" charset="0"/>
              </a:rPr>
              <a:t>    </a:t>
            </a:r>
            <a:r>
              <a:rPr lang="en-US" sz="900" dirty="0" err="1" smtClean="0">
                <a:latin typeface="Lucida Console" pitchFamily="49" charset="0"/>
              </a:rPr>
              <a:t>file.Seek</a:t>
            </a:r>
            <a:r>
              <a:rPr lang="en-US" sz="900" dirty="0" smtClean="0">
                <a:latin typeface="Lucida Console" pitchFamily="49" charset="0"/>
              </a:rPr>
              <a:t>(0, </a:t>
            </a:r>
            <a:r>
              <a:rPr lang="en-US" sz="900" dirty="0" err="1" smtClean="0">
                <a:latin typeface="Lucida Console" pitchFamily="49" charset="0"/>
              </a:rPr>
              <a:t>SeekOrigin.Begin</a:t>
            </a:r>
            <a:r>
              <a:rPr lang="en-US" sz="900" dirty="0" smtClean="0">
                <a:latin typeface="Lucida Console" pitchFamily="49" charset="0"/>
              </a:rPr>
              <a:t>);</a:t>
            </a:r>
            <a:r>
              <a:rPr lang="ro-RO" sz="900" dirty="0" smtClean="0">
                <a:latin typeface="Lucida Console" pitchFamily="49" charset="0"/>
              </a:rPr>
              <a:t> </a:t>
            </a:r>
            <a:endParaRPr lang="en-US" sz="900" dirty="0" smtClean="0">
              <a:latin typeface="Lucida Console" pitchFamily="49" charset="0"/>
            </a:endParaRPr>
          </a:p>
          <a:p>
            <a:pPr marL="0" indent="0">
              <a:buNone/>
              <a:defRPr/>
            </a:pPr>
            <a:r>
              <a:rPr lang="ro-RO" sz="900" dirty="0" smtClean="0">
                <a:latin typeface="Lucida Console" pitchFamily="49" charset="0"/>
              </a:rPr>
              <a:t>    </a:t>
            </a:r>
            <a:r>
              <a:rPr lang="en-US" sz="900" dirty="0" err="1" smtClean="0">
                <a:latin typeface="Lucida Console" pitchFamily="49" charset="0"/>
              </a:rPr>
              <a:t>BinaryReader</a:t>
            </a:r>
            <a:r>
              <a:rPr lang="en-US" sz="900" dirty="0" smtClean="0">
                <a:latin typeface="Lucida Console" pitchFamily="49" charset="0"/>
              </a:rPr>
              <a:t> reader = new </a:t>
            </a:r>
            <a:r>
              <a:rPr lang="en-US" sz="900" dirty="0" err="1" smtClean="0">
                <a:latin typeface="Lucida Console" pitchFamily="49" charset="0"/>
              </a:rPr>
              <a:t>BinaryReader</a:t>
            </a:r>
            <a:r>
              <a:rPr lang="en-US" sz="900" dirty="0" smtClean="0">
                <a:latin typeface="Lucida Console" pitchFamily="49" charset="0"/>
              </a:rPr>
              <a:t>(file, </a:t>
            </a:r>
            <a:r>
              <a:rPr lang="en-US" sz="900" dirty="0" err="1" smtClean="0">
                <a:latin typeface="Lucida Console" pitchFamily="49" charset="0"/>
              </a:rPr>
              <a:t>Encoding.Unicode</a:t>
            </a:r>
            <a:r>
              <a:rPr lang="en-US" sz="900" dirty="0" smtClean="0">
                <a:latin typeface="Lucida Console" pitchFamily="49" charset="0"/>
              </a:rPr>
              <a:t>);</a:t>
            </a:r>
            <a:r>
              <a:rPr lang="ro-RO" sz="900" dirty="0" smtClean="0">
                <a:latin typeface="Lucida Console" pitchFamily="49" charset="0"/>
              </a:rPr>
              <a:t> </a:t>
            </a:r>
            <a:endParaRPr lang="en-US" sz="900" dirty="0" smtClean="0">
              <a:latin typeface="Lucida Console" pitchFamily="49" charset="0"/>
            </a:endParaRPr>
          </a:p>
          <a:p>
            <a:pPr marL="0" indent="0">
              <a:buNone/>
              <a:defRPr/>
            </a:pPr>
            <a:endParaRPr lang="ro-RO" sz="900" dirty="0" smtClean="0">
              <a:latin typeface="Lucida Console" pitchFamily="49" charset="0"/>
            </a:endParaRPr>
          </a:p>
          <a:p>
            <a:pPr marL="0" indent="0">
              <a:buNone/>
              <a:defRPr/>
            </a:pPr>
            <a:r>
              <a:rPr lang="ro-RO" sz="900" dirty="0" smtClean="0">
                <a:latin typeface="Lucida Console" pitchFamily="49" charset="0"/>
              </a:rPr>
              <a:t>    </a:t>
            </a:r>
            <a:r>
              <a:rPr lang="en-US" sz="900" dirty="0" smtClean="0">
                <a:latin typeface="Lucida Console" pitchFamily="49" charset="0"/>
              </a:rPr>
              <a:t>while (</a:t>
            </a:r>
            <a:r>
              <a:rPr lang="en-US" sz="900" dirty="0" err="1" smtClean="0">
                <a:latin typeface="Lucida Console" pitchFamily="49" charset="0"/>
              </a:rPr>
              <a:t>reader.PeekChar</a:t>
            </a:r>
            <a:r>
              <a:rPr lang="en-US" sz="900" dirty="0" smtClean="0">
                <a:latin typeface="Lucida Console" pitchFamily="49" charset="0"/>
              </a:rPr>
              <a:t>() != -1)</a:t>
            </a:r>
          </a:p>
          <a:p>
            <a:pPr marL="0" indent="0">
              <a:buNone/>
              <a:defRPr/>
            </a:pPr>
            <a:r>
              <a:rPr lang="ro-RO" sz="900" dirty="0" smtClean="0">
                <a:latin typeface="Lucida Console" pitchFamily="49" charset="0"/>
              </a:rPr>
              <a:t>    </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int</a:t>
            </a:r>
            <a:r>
              <a:rPr lang="en-US" sz="900" dirty="0" smtClean="0">
                <a:latin typeface="Lucida Console" pitchFamily="49" charset="0"/>
              </a:rPr>
              <a:t> </a:t>
            </a:r>
            <a:r>
              <a:rPr lang="en-US" sz="900" dirty="0" err="1" smtClean="0">
                <a:latin typeface="Lucida Console" pitchFamily="49" charset="0"/>
              </a:rPr>
              <a:t>productID</a:t>
            </a:r>
            <a:r>
              <a:rPr lang="en-US" sz="900" dirty="0" smtClean="0">
                <a:latin typeface="Lucida Console" pitchFamily="49" charset="0"/>
              </a:rPr>
              <a:t> = reader.ReadInt32();</a:t>
            </a:r>
          </a:p>
          <a:p>
            <a:pPr marL="0" indent="0">
              <a:buNone/>
              <a:defRPr/>
            </a:pPr>
            <a:r>
              <a:rPr lang="ro-RO" sz="900" dirty="0" smtClean="0">
                <a:latin typeface="Lucida Console" pitchFamily="49" charset="0"/>
              </a:rPr>
              <a:t>        </a:t>
            </a:r>
            <a:r>
              <a:rPr lang="en-US" sz="900" dirty="0" smtClean="0">
                <a:latin typeface="Lucida Console" pitchFamily="49" charset="0"/>
              </a:rPr>
              <a:t>string </a:t>
            </a:r>
            <a:r>
              <a:rPr lang="en-US" sz="900" dirty="0" err="1" smtClean="0">
                <a:latin typeface="Lucida Console" pitchFamily="49" charset="0"/>
              </a:rPr>
              <a:t>productName</a:t>
            </a:r>
            <a:r>
              <a:rPr lang="en-US" sz="900" dirty="0" smtClean="0">
                <a:latin typeface="Lucida Console" pitchFamily="49" charset="0"/>
              </a:rPr>
              <a:t> = </a:t>
            </a:r>
            <a:r>
              <a:rPr lang="en-US" sz="900" dirty="0" err="1" smtClean="0">
                <a:latin typeface="Lucida Console" pitchFamily="49" charset="0"/>
              </a:rPr>
              <a:t>reader.ReadString</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smtClean="0">
                <a:latin typeface="Lucida Console" pitchFamily="49" charset="0"/>
              </a:rPr>
              <a:t>decimal </a:t>
            </a:r>
            <a:r>
              <a:rPr lang="en-US" sz="900" dirty="0" err="1" smtClean="0">
                <a:latin typeface="Lucida Console" pitchFamily="49" charset="0"/>
              </a:rPr>
              <a:t>productPrice</a:t>
            </a:r>
            <a:r>
              <a:rPr lang="en-US" sz="900" dirty="0" smtClean="0">
                <a:latin typeface="Lucida Console" pitchFamily="49" charset="0"/>
              </a:rPr>
              <a:t> = </a:t>
            </a:r>
            <a:r>
              <a:rPr lang="en-US" sz="900" dirty="0" err="1" smtClean="0">
                <a:latin typeface="Lucida Console" pitchFamily="49" charset="0"/>
              </a:rPr>
              <a:t>reader.ReadDecimal</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Console.WriteLine</a:t>
            </a:r>
            <a:r>
              <a:rPr lang="en-US" sz="900" dirty="0" smtClean="0">
                <a:latin typeface="Lucida Console" pitchFamily="49" charset="0"/>
              </a:rPr>
              <a:t>("Product: {0} {1} {2:C}", </a:t>
            </a:r>
            <a:r>
              <a:rPr lang="en-US" sz="900" dirty="0" err="1" smtClean="0">
                <a:latin typeface="Lucida Console" pitchFamily="49" charset="0"/>
              </a:rPr>
              <a:t>productID</a:t>
            </a:r>
            <a:r>
              <a:rPr lang="en-US" sz="900" dirty="0" smtClean="0">
                <a:latin typeface="Lucida Console" pitchFamily="49" charset="0"/>
              </a:rPr>
              <a:t>, </a:t>
            </a:r>
            <a:r>
              <a:rPr lang="en-US" sz="900" dirty="0" err="1" smtClean="0">
                <a:latin typeface="Lucida Console" pitchFamily="49" charset="0"/>
              </a:rPr>
              <a:t>productName</a:t>
            </a:r>
            <a:r>
              <a:rPr lang="en-US" sz="900" dirty="0" smtClean="0">
                <a:latin typeface="Lucida Console" pitchFamily="49" charset="0"/>
              </a:rPr>
              <a:t>,</a:t>
            </a:r>
            <a:r>
              <a:rPr lang="ro-RO" sz="900" dirty="0" smtClean="0">
                <a:latin typeface="Lucida Console" pitchFamily="49" charset="0"/>
              </a:rPr>
              <a:t> </a:t>
            </a:r>
          </a:p>
          <a:p>
            <a:pPr marL="0" indent="0">
              <a:buNone/>
              <a:defRPr/>
            </a:pPr>
            <a:r>
              <a:rPr lang="ro-RO" sz="900" dirty="0" smtClean="0">
                <a:latin typeface="Lucida Console" pitchFamily="49" charset="0"/>
              </a:rPr>
              <a:t>	</a:t>
            </a:r>
            <a:r>
              <a:rPr lang="en-US" sz="900" dirty="0" err="1" smtClean="0">
                <a:latin typeface="Lucida Console" pitchFamily="49" charset="0"/>
              </a:rPr>
              <a:t>productPrice</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smtClean="0">
                <a:latin typeface="Lucida Console" pitchFamily="49" charset="0"/>
              </a:rPr>
              <a:t>}</a:t>
            </a:r>
          </a:p>
          <a:p>
            <a:pPr marL="0" indent="0">
              <a:buNone/>
              <a:defRPr/>
            </a:pPr>
            <a:r>
              <a:rPr lang="ro-RO" sz="900" dirty="0" smtClean="0">
                <a:latin typeface="Lucida Console" pitchFamily="49" charset="0"/>
              </a:rPr>
              <a:t>    </a:t>
            </a:r>
            <a:r>
              <a:rPr lang="en-US" sz="900" dirty="0" err="1" smtClean="0">
                <a:latin typeface="Lucida Console" pitchFamily="49" charset="0"/>
              </a:rPr>
              <a:t>reader.Close</a:t>
            </a:r>
            <a:r>
              <a:rPr lang="en-US" sz="900" dirty="0" smtClean="0">
                <a:latin typeface="Lucida Console" pitchFamily="49" charset="0"/>
              </a:rPr>
              <a:t>();</a:t>
            </a:r>
          </a:p>
          <a:p>
            <a:pPr marL="0" indent="0">
              <a:buNone/>
              <a:defRPr/>
            </a:pPr>
            <a:r>
              <a:rPr lang="en-US" sz="900" dirty="0" smtClean="0">
                <a:latin typeface="Lucida Console" pitchFamily="49"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a:xfrm>
            <a:off x="767379" y="4309558"/>
            <a:ext cx="5852160" cy="4880610"/>
          </a:xfrm>
        </p:spPr>
        <p:txBody>
          <a:bodyPr wrap="square" lIns="96661" tIns="48331" rIns="96661" bIns="48331" numCol="1" anchor="t" anchorCtr="0" compatLnSpc="1">
            <a:prstTxWarp prst="textNoShape">
              <a:avLst/>
            </a:prstTxWarp>
            <a:noAutofit/>
          </a:bodyPr>
          <a:lstStyle/>
          <a:p>
            <a:pPr marL="0" indent="0" eaLnBrk="1" hangingPunct="1">
              <a:spcBef>
                <a:spcPct val="0"/>
              </a:spcBef>
              <a:buFont typeface="Arial" charset="0"/>
              <a:buNone/>
            </a:pPr>
            <a:r>
              <a:rPr lang="ro-RO" sz="1200" dirty="0" smtClean="0">
                <a:latin typeface="Calibri" pitchFamily="34" charset="0"/>
              </a:rPr>
              <a:t>Majoritatea</a:t>
            </a:r>
            <a:r>
              <a:rPr lang="ro-RO" sz="1200" baseline="0" dirty="0" smtClean="0">
                <a:latin typeface="Calibri" pitchFamily="34" charset="0"/>
              </a:rPr>
              <a:t> aplicațiilor rețin date în fișiere și efectuează operații de intrare/ieșire pentru a </a:t>
            </a:r>
            <a:r>
              <a:rPr lang="en-US" sz="1200" baseline="0" dirty="0" smtClean="0">
                <a:latin typeface="Calibri" pitchFamily="34" charset="0"/>
              </a:rPr>
              <a:t>le </a:t>
            </a:r>
            <a:r>
              <a:rPr lang="ro-RO" sz="1200" baseline="0" dirty="0" smtClean="0">
                <a:latin typeface="Calibri" pitchFamily="34" charset="0"/>
              </a:rPr>
              <a:t>citi și scrie. Fișierele sunt stocate în sistemul de fișiere al calculatorului sau în foldere</a:t>
            </a:r>
            <a:r>
              <a:rPr lang="en-US" sz="1200" dirty="0" smtClean="0">
                <a:latin typeface="Calibri" pitchFamily="34" charset="0"/>
              </a:rPr>
              <a:t>le</a:t>
            </a:r>
            <a:r>
              <a:rPr lang="ro-RO" sz="1200" baseline="0" dirty="0" smtClean="0">
                <a:latin typeface="Calibri" pitchFamily="34" charset="0"/>
              </a:rPr>
              <a:t> pe care alte calculatoare le-au partajat. Sistemul de fișiere oferit de sistemul de operare Windows stochează fișierele într-un mod ierarhizat în foldere. Folderele conțin o colecție de fișiere și subfoldere. Librăria de clase a platformei .NET 2.0 conține un set de clase în namespace-ul </a:t>
            </a:r>
            <a:r>
              <a:rPr lang="ro-RO" sz="1200" b="1" baseline="0" dirty="0" smtClean="0">
                <a:latin typeface="Calibri" pitchFamily="34" charset="0"/>
              </a:rPr>
              <a:t>System.IO</a:t>
            </a:r>
            <a:r>
              <a:rPr lang="ro-RO" sz="1200" b="0" baseline="0" dirty="0" smtClean="0">
                <a:latin typeface="Calibri" pitchFamily="34" charset="0"/>
              </a:rPr>
              <a:t> ce pot fi folosite pentru a interoga și manipula fișiere și directoare din sistemul de fișiere. Această lecție vă introduce în aceste clase.</a:t>
            </a:r>
          </a:p>
          <a:p>
            <a:pPr marL="0" indent="0" eaLnBrk="1" hangingPunct="1">
              <a:spcBef>
                <a:spcPct val="0"/>
              </a:spcBef>
              <a:buFont typeface="Arial" charset="0"/>
              <a:buNone/>
            </a:pPr>
            <a:endParaRPr lang="ro-RO" sz="1200" b="0" baseline="0" dirty="0" smtClean="0">
              <a:latin typeface="Calibri" pitchFamily="34" charset="0"/>
            </a:endParaRPr>
          </a:p>
          <a:p>
            <a:pPr marL="0" indent="0" eaLnBrk="1" hangingPunct="1">
              <a:spcBef>
                <a:spcPct val="0"/>
              </a:spcBef>
              <a:buFont typeface="Arial" charset="0"/>
              <a:buNone/>
            </a:pPr>
            <a:r>
              <a:rPr lang="ro-RO" sz="1200" b="0" baseline="0" dirty="0" smtClean="0">
                <a:latin typeface="Calibri" pitchFamily="34" charset="0"/>
              </a:rPr>
              <a:t>Câteodată este util să monitorizați un fișier sau un folder pentru a observa modificările aduse acestuia și pentru a executa anumite acțiuni când apar modificări. Platforma .NET 2.0 oferă clasa </a:t>
            </a:r>
            <a:r>
              <a:rPr lang="ro-RO" sz="1200" b="1" baseline="0" dirty="0" smtClean="0">
                <a:latin typeface="Calibri" pitchFamily="34" charset="0"/>
              </a:rPr>
              <a:t>FileSystemWatcher</a:t>
            </a:r>
            <a:r>
              <a:rPr lang="ro-RO" sz="1200" b="0" baseline="0" dirty="0" smtClean="0">
                <a:latin typeface="Calibri" pitchFamily="34" charset="0"/>
              </a:rPr>
              <a:t> ce vă permite să implementați aceste funcționalități. Această lecție descrie modul de folosire a acestei clase pentru a prinde evenimentele ce sunt lansate în momentul în care un fișier sau un folder este creat, șters sau modificat.</a:t>
            </a:r>
          </a:p>
          <a:p>
            <a:pPr marL="0" indent="0" eaLnBrk="1" hangingPunct="1">
              <a:spcBef>
                <a:spcPct val="0"/>
              </a:spcBef>
              <a:buFont typeface="Arial" charset="0"/>
              <a:buNone/>
            </a:pPr>
            <a:endParaRPr lang="ro-RO" sz="1200" b="0" baseline="0" dirty="0" smtClean="0">
              <a:latin typeface="Calibri" pitchFamily="34" charset="0"/>
            </a:endParaRPr>
          </a:p>
          <a:p>
            <a:pPr marL="0" indent="0" eaLnBrk="1" hangingPunct="1">
              <a:spcBef>
                <a:spcPct val="0"/>
              </a:spcBef>
              <a:buFont typeface="Arial" charset="0"/>
              <a:buNone/>
            </a:pPr>
            <a:r>
              <a:rPr lang="ro-RO" sz="1200" b="0" baseline="0" dirty="0" smtClean="0">
                <a:latin typeface="Calibri" pitchFamily="34" charset="0"/>
              </a:rPr>
              <a:t>Obiective</a:t>
            </a:r>
          </a:p>
          <a:p>
            <a:pPr marL="0" indent="0" eaLnBrk="1" hangingPunct="1">
              <a:spcBef>
                <a:spcPct val="0"/>
              </a:spcBef>
              <a:buFont typeface="Arial" charset="0"/>
              <a:buNone/>
            </a:pPr>
            <a:r>
              <a:rPr lang="ro-RO" sz="1200" b="0" baseline="0" dirty="0" smtClean="0">
                <a:latin typeface="Calibri" pitchFamily="34" charset="0"/>
              </a:rPr>
              <a:t>La finalul acestei lecții, veți putea să:</a:t>
            </a:r>
          </a:p>
          <a:p>
            <a:pPr marL="0" indent="0" eaLnBrk="1" hangingPunct="1">
              <a:spcBef>
                <a:spcPct val="0"/>
              </a:spcBef>
              <a:buFont typeface="Arial" pitchFamily="34" charset="0"/>
              <a:buChar char="•"/>
            </a:pPr>
            <a:r>
              <a:rPr lang="ro-RO" sz="1200" b="0" baseline="0" dirty="0" smtClean="0">
                <a:latin typeface="Calibri" pitchFamily="34" charset="0"/>
              </a:rPr>
              <a:t> folosiți clasele </a:t>
            </a:r>
            <a:r>
              <a:rPr lang="ro-RO" sz="1200" b="1" baseline="0" dirty="0" smtClean="0">
                <a:latin typeface="Calibri" pitchFamily="34" charset="0"/>
              </a:rPr>
              <a:t>File</a:t>
            </a:r>
            <a:r>
              <a:rPr lang="ro-RO" sz="1200" b="0" baseline="0" dirty="0" smtClean="0">
                <a:latin typeface="Calibri" pitchFamily="34" charset="0"/>
              </a:rPr>
              <a:t> și </a:t>
            </a:r>
            <a:r>
              <a:rPr lang="ro-RO" sz="1200" b="1" baseline="0" dirty="0" smtClean="0">
                <a:latin typeface="Calibri" pitchFamily="34" charset="0"/>
              </a:rPr>
              <a:t>FileInfo</a:t>
            </a:r>
            <a:r>
              <a:rPr lang="ro-RO" sz="1200" b="0" baseline="0" dirty="0" smtClean="0">
                <a:latin typeface="Calibri" pitchFamily="34" charset="0"/>
              </a:rPr>
              <a:t> pentru a crea, copia, șterge și muta fișiere, precum și pentru a citi și modifica proprietățile acestora</a:t>
            </a:r>
          </a:p>
          <a:p>
            <a:pPr marL="0" indent="0" eaLnBrk="1" hangingPunct="1">
              <a:spcBef>
                <a:spcPct val="0"/>
              </a:spcBef>
              <a:buFont typeface="Arial" pitchFamily="34" charset="0"/>
              <a:buChar char="•"/>
            </a:pPr>
            <a:r>
              <a:rPr lang="ro-RO" sz="1200" b="0" baseline="0" dirty="0" smtClean="0">
                <a:latin typeface="Calibri" pitchFamily="34" charset="0"/>
              </a:rPr>
              <a:t> folosiți clasa </a:t>
            </a:r>
            <a:r>
              <a:rPr lang="ro-RO" sz="1200" b="1" baseline="0" dirty="0" smtClean="0">
                <a:latin typeface="Calibri" pitchFamily="34" charset="0"/>
              </a:rPr>
              <a:t>File</a:t>
            </a:r>
            <a:r>
              <a:rPr lang="ro-RO" sz="1200" b="0" baseline="0" dirty="0" smtClean="0">
                <a:latin typeface="Calibri" pitchFamily="34" charset="0"/>
              </a:rPr>
              <a:t> pentru a citi și scrie dintr-un fișier</a:t>
            </a:r>
          </a:p>
          <a:p>
            <a:pPr marL="0" indent="0" eaLnBrk="1" hangingPunct="1">
              <a:spcBef>
                <a:spcPct val="0"/>
              </a:spcBef>
              <a:buFont typeface="Arial" pitchFamily="34" charset="0"/>
              <a:buChar char="•"/>
            </a:pPr>
            <a:r>
              <a:rPr lang="ro-RO" sz="1200" b="0" baseline="0" dirty="0" smtClean="0">
                <a:latin typeface="Calibri" pitchFamily="34" charset="0"/>
              </a:rPr>
              <a:t> folosiți clasele </a:t>
            </a:r>
            <a:r>
              <a:rPr lang="ro-RO" sz="1200" b="1" baseline="0" dirty="0" smtClean="0">
                <a:latin typeface="Calibri" pitchFamily="34" charset="0"/>
              </a:rPr>
              <a:t>Directory</a:t>
            </a:r>
            <a:r>
              <a:rPr lang="ro-RO" sz="1200" b="0" baseline="0" dirty="0" smtClean="0">
                <a:latin typeface="Calibri" pitchFamily="34" charset="0"/>
              </a:rPr>
              <a:t> și </a:t>
            </a:r>
            <a:r>
              <a:rPr lang="ro-RO" sz="1200" b="1" baseline="0" dirty="0" smtClean="0">
                <a:latin typeface="Calibri" pitchFamily="34" charset="0"/>
              </a:rPr>
              <a:t> DirectoryInfo</a:t>
            </a:r>
            <a:r>
              <a:rPr lang="ro-RO" sz="1200" b="0" baseline="0" dirty="0" smtClean="0">
                <a:latin typeface="Calibri" pitchFamily="34" charset="0"/>
              </a:rPr>
              <a:t> pentru a crea și șterge foldere, citi proprietățile lor și pentru a obține conținutul acestora.</a:t>
            </a:r>
          </a:p>
          <a:p>
            <a:pPr marL="0" indent="0" eaLnBrk="1" hangingPunct="1">
              <a:spcBef>
                <a:spcPct val="0"/>
              </a:spcBef>
              <a:buFont typeface="Arial" pitchFamily="34" charset="0"/>
              <a:buChar char="•"/>
            </a:pPr>
            <a:r>
              <a:rPr lang="ro-RO" sz="1200" b="0" baseline="0" dirty="0" smtClean="0">
                <a:latin typeface="Calibri" pitchFamily="34" charset="0"/>
              </a:rPr>
              <a:t> folosiți clasa </a:t>
            </a:r>
            <a:r>
              <a:rPr lang="ro-RO" sz="1200" b="1" baseline="0" dirty="0" smtClean="0">
                <a:latin typeface="Calibri" pitchFamily="34" charset="0"/>
              </a:rPr>
              <a:t>DriveInfo</a:t>
            </a:r>
            <a:r>
              <a:rPr lang="ro-RO" sz="1200" b="0" baseline="0" dirty="0" smtClean="0">
                <a:latin typeface="Calibri" pitchFamily="34" charset="0"/>
              </a:rPr>
              <a:t> pentru a obține informații despre o unitate de stocare</a:t>
            </a:r>
          </a:p>
          <a:p>
            <a:pPr marL="0" indent="0" eaLnBrk="1" hangingPunct="1">
              <a:spcBef>
                <a:spcPct val="0"/>
              </a:spcBef>
              <a:buFont typeface="Arial" pitchFamily="34" charset="0"/>
              <a:buChar char="•"/>
            </a:pPr>
            <a:r>
              <a:rPr lang="ro-RO" sz="1200" b="0" baseline="0" dirty="0" smtClean="0">
                <a:latin typeface="Calibri" pitchFamily="34" charset="0"/>
              </a:rPr>
              <a:t> folosiți clasa </a:t>
            </a:r>
            <a:r>
              <a:rPr lang="ro-RO" sz="1200" b="1" baseline="0" dirty="0" smtClean="0">
                <a:latin typeface="Calibri" pitchFamily="34" charset="0"/>
              </a:rPr>
              <a:t>Path</a:t>
            </a:r>
            <a:r>
              <a:rPr lang="ro-RO" sz="1200" b="0" baseline="0" dirty="0" smtClean="0">
                <a:latin typeface="Calibri" pitchFamily="34" charset="0"/>
              </a:rPr>
              <a:t> pentru a obține informații despre calea unui fișier sau folder.</a:t>
            </a:r>
            <a:endParaRPr lang="ro-RO" sz="1200" b="1" baseline="0" dirty="0" smtClean="0">
              <a:latin typeface="Calibri" pitchFamily="34" charset="0"/>
            </a:endParaRPr>
          </a:p>
          <a:p>
            <a:pPr marL="0" indent="0" eaLnBrk="1" hangingPunct="1">
              <a:spcBef>
                <a:spcPct val="0"/>
              </a:spcBef>
              <a:buFont typeface="Arial" pitchFamily="34" charset="0"/>
              <a:buChar char="•"/>
            </a:pPr>
            <a:r>
              <a:rPr lang="ro-RO" sz="1200" b="1" baseline="0" dirty="0" smtClean="0">
                <a:latin typeface="Calibri" pitchFamily="34" charset="0"/>
              </a:rPr>
              <a:t> </a:t>
            </a:r>
            <a:r>
              <a:rPr lang="ro-RO" sz="1200" b="0" baseline="0" dirty="0" smtClean="0">
                <a:latin typeface="Calibri" pitchFamily="34" charset="0"/>
              </a:rPr>
              <a:t>folosiți clasa </a:t>
            </a:r>
            <a:r>
              <a:rPr lang="ro-RO" sz="1200" b="1" baseline="0" dirty="0" smtClean="0">
                <a:latin typeface="Calibri" pitchFamily="34" charset="0"/>
              </a:rPr>
              <a:t>FileSystemWatcher</a:t>
            </a:r>
            <a:r>
              <a:rPr lang="ro-RO" sz="1200" b="0" baseline="0" dirty="0" smtClean="0">
                <a:latin typeface="Calibri" pitchFamily="34" charset="0"/>
              </a:rPr>
              <a:t> pentru a monitoriza schimbările aduse fișierelor sau folderelor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Aplicațiile în mod frecvent trebuie să creeze</a:t>
            </a:r>
            <a:r>
              <a:rPr lang="ro-RO" sz="1200" baseline="0" dirty="0" smtClean="0"/>
              <a:t> fișiere mici, temporare. Aceste fișiere pot fi create pe disc folosind metoda </a:t>
            </a:r>
            <a:r>
              <a:rPr lang="ro-RO" sz="1200" b="1" baseline="0" dirty="0" smtClean="0"/>
              <a:t>GetTempFileName</a:t>
            </a:r>
            <a:r>
              <a:rPr lang="ro-RO" sz="1200" b="0" baseline="0" dirty="0" smtClean="0"/>
              <a:t> a clasei </a:t>
            </a:r>
            <a:r>
              <a:rPr lang="ro-RO" sz="1200" b="1" baseline="0" dirty="0" smtClean="0"/>
              <a:t>Path</a:t>
            </a:r>
            <a:r>
              <a:rPr lang="ro-RO" sz="1200" b="0" baseline="0" dirty="0" smtClean="0"/>
              <a:t>. Totuși, dacă datele au o durată de viată scurtă și trebuie șterse înainte ca aplicația să se închidă, o variantă foarte utilă este stocarea în memorie și nu ca un fișier fizic pe hard. Accesarea memoriei este mult mai rapidă decât citirea și scrierea din fișiere și, de asemenea, nu trebuie ca programatorul să se ocupe de ștergerea ei la finalizarea rulării aplicației. </a:t>
            </a:r>
          </a:p>
          <a:p>
            <a:pPr marL="0" indent="0">
              <a:buNone/>
            </a:pPr>
            <a:r>
              <a:rPr lang="ro-RO" sz="1200" b="0" baseline="0" dirty="0" smtClean="0"/>
              <a:t>Platforma .NET 2.0 oferă clasa </a:t>
            </a:r>
            <a:r>
              <a:rPr lang="ro-RO" sz="1200" b="1" baseline="0" dirty="0" smtClean="0"/>
              <a:t>MemoryStream</a:t>
            </a:r>
            <a:r>
              <a:rPr lang="ro-RO" sz="1200" b="0" baseline="0" dirty="0" smtClean="0"/>
              <a:t> ce operează într-o manieră similară clasei </a:t>
            </a:r>
            <a:r>
              <a:rPr lang="ro-RO" sz="1200" b="1" baseline="0" dirty="0" smtClean="0"/>
              <a:t>FileStream </a:t>
            </a:r>
            <a:r>
              <a:rPr lang="ro-RO" sz="1200" b="0" baseline="0" dirty="0" smtClean="0"/>
              <a:t>, diferența fiind că datele vor fi stocate în memorie.</a:t>
            </a:r>
          </a:p>
          <a:p>
            <a:pPr marL="0" indent="0">
              <a:buNone/>
            </a:pPr>
            <a:endParaRPr lang="ro-RO" sz="1200" b="0" baseline="0" dirty="0" smtClean="0"/>
          </a:p>
          <a:p>
            <a:pPr marL="0" indent="0">
              <a:buNone/>
            </a:pPr>
            <a:r>
              <a:rPr lang="ro-RO" sz="1200" b="0" baseline="0" dirty="0" smtClean="0"/>
              <a:t>Clasa </a:t>
            </a:r>
            <a:r>
              <a:rPr lang="ro-RO" sz="1200" b="1" baseline="0" dirty="0" smtClean="0"/>
              <a:t>MemoryStream</a:t>
            </a:r>
          </a:p>
          <a:p>
            <a:pPr marL="0" indent="0">
              <a:buNone/>
            </a:pPr>
            <a:r>
              <a:rPr lang="ro-RO" sz="1200" b="0" baseline="0" dirty="0" smtClean="0"/>
              <a:t>Un obiect de tipul </a:t>
            </a:r>
            <a:r>
              <a:rPr lang="ro-RO" sz="1200" baseline="0" dirty="0" smtClean="0"/>
              <a:t> </a:t>
            </a:r>
            <a:r>
              <a:rPr lang="ro-RO" sz="1200" b="1" baseline="0" dirty="0" smtClean="0"/>
              <a:t>MemoryStream</a:t>
            </a:r>
            <a:r>
              <a:rPr lang="ro-RO" sz="1200" b="0" baseline="0" dirty="0" smtClean="0"/>
              <a:t> implementează metodele clasei </a:t>
            </a:r>
            <a:r>
              <a:rPr lang="ro-RO" sz="1200" b="1" baseline="0" dirty="0" smtClean="0"/>
              <a:t>Stream</a:t>
            </a:r>
            <a:r>
              <a:rPr lang="ro-RO" sz="1200" b="0" baseline="0" dirty="0" smtClean="0"/>
              <a:t> peste o zonă de memorie. Obiecte de tipul </a:t>
            </a:r>
            <a:r>
              <a:rPr lang="ro-RO" sz="1200" b="1" baseline="0" dirty="0" smtClean="0"/>
              <a:t>MemoryStream </a:t>
            </a:r>
            <a:r>
              <a:rPr lang="ro-RO" sz="1200" b="0" baseline="0" dirty="0" smtClean="0"/>
              <a:t>pot fi construite în jurul unui vector de octeți existent. De asemenea, se poate specifica cantitatea de memorie necesară, caz în care obiectul </a:t>
            </a:r>
            <a:r>
              <a:rPr lang="ro-RO" sz="1200" b="1" baseline="0" dirty="0" smtClean="0"/>
              <a:t>MemoryStream</a:t>
            </a:r>
            <a:r>
              <a:rPr lang="ro-RO" sz="1200" b="0" baseline="0" dirty="0" smtClean="0"/>
              <a:t> va încerca să aloce respectiva zonă de memorie. Alternativ, puteți lăsa obiectul </a:t>
            </a:r>
            <a:r>
              <a:rPr lang="ro-RO" sz="1200" b="1" baseline="0" dirty="0" smtClean="0"/>
              <a:t>MemoryStream</a:t>
            </a:r>
            <a:r>
              <a:rPr lang="ro-RO" sz="1200" b="0" baseline="0" dirty="0" smtClean="0"/>
              <a:t> să administreze singur necesarul de memorie. Dacă legați o instanță a lui </a:t>
            </a:r>
            <a:r>
              <a:rPr lang="ro-RO" sz="1200" b="1" baseline="0" dirty="0" smtClean="0"/>
              <a:t>MemoryStream</a:t>
            </a:r>
            <a:r>
              <a:rPr lang="ro-RO" sz="1200" b="0" baseline="0" dirty="0" smtClean="0"/>
              <a:t> de un vector de octeți, dimensiunea sa este fixă și nu se poate modifica.</a:t>
            </a:r>
          </a:p>
          <a:p>
            <a:pPr marL="0" indent="0">
              <a:buNone/>
            </a:pPr>
            <a:endParaRPr lang="ro-RO" sz="1200" b="0" baseline="0" dirty="0" smtClean="0"/>
          </a:p>
          <a:p>
            <a:pPr marL="0" indent="0" algn="just" defTabSz="966612" eaLnBrk="0" fontAlgn="base" hangingPunct="0">
              <a:spcBef>
                <a:spcPct val="30000"/>
              </a:spcBef>
              <a:spcAft>
                <a:spcPct val="0"/>
              </a:spcAft>
              <a:buClrTx/>
              <a:buSzTx/>
              <a:buNone/>
              <a:defRPr/>
            </a:pPr>
            <a:endParaRPr lang="en-US" sz="1200"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641424"/>
            <a:ext cx="5852160" cy="8401050"/>
          </a:xfrm>
        </p:spPr>
        <p:txBody>
          <a:bodyPr>
            <a:normAutofit fontScale="47500" lnSpcReduction="20000"/>
          </a:bodyPr>
          <a:lstStyle/>
          <a:p>
            <a:pPr marL="0" indent="0">
              <a:buNone/>
            </a:pPr>
            <a:r>
              <a:rPr lang="ro-RO" dirty="0" smtClean="0"/>
              <a:t>Dacă specificați cantitatea inițială de memorie sau permiteți obiectului </a:t>
            </a:r>
            <a:r>
              <a:rPr lang="ro-RO" b="1" dirty="0" smtClean="0"/>
              <a:t>MemoryStream</a:t>
            </a:r>
            <a:r>
              <a:rPr lang="ro-RO" dirty="0" smtClean="0"/>
              <a:t> să își administreze singur necesarul de memorie, veți putea mări sau micșora dimensiunea stream-ului după cum dictează cerințele aplicației. Pentru a face acest lucru, apelați metoda </a:t>
            </a:r>
            <a:r>
              <a:rPr lang="ro-RO" b="1" dirty="0" smtClean="0"/>
              <a:t>SetLength</a:t>
            </a:r>
            <a:r>
              <a:rPr lang="ro-RO" dirty="0" smtClean="0"/>
              <a:t>, metodă moștenită din clasa </a:t>
            </a:r>
            <a:r>
              <a:rPr lang="ro-RO" b="1" dirty="0" smtClean="0"/>
              <a:t>Stream</a:t>
            </a:r>
            <a:r>
              <a:rPr lang="ro-RO" dirty="0" smtClean="0"/>
              <a:t>. Dacă încercați să scrieți mai multe date decât este spațiu disponibil, obiectul </a:t>
            </a:r>
            <a:r>
              <a:rPr lang="ro-RO" b="1" dirty="0" smtClean="0"/>
              <a:t>MemoryStream</a:t>
            </a:r>
            <a:r>
              <a:rPr lang="ro-RO" dirty="0" smtClean="0"/>
              <a:t> va face automat redimensionarea; acest lucru se va realiza însă în cuante de dimeniune mică, metoda nefiind eficientă.</a:t>
            </a:r>
          </a:p>
          <a:p>
            <a:pPr marL="0" indent="0">
              <a:buNone/>
            </a:pPr>
            <a:endParaRPr lang="ro-RO" dirty="0" smtClean="0"/>
          </a:p>
          <a:p>
            <a:pPr marL="0" indent="0">
              <a:buNone/>
            </a:pPr>
            <a:r>
              <a:rPr lang="ro-RO" dirty="0" smtClean="0"/>
              <a:t>Ca și clasa </a:t>
            </a:r>
            <a:r>
              <a:rPr lang="ro-RO" b="1" dirty="0" smtClean="0"/>
              <a:t>FileStream</a:t>
            </a:r>
            <a:r>
              <a:rPr lang="ro-RO" dirty="0" smtClean="0"/>
              <a:t>, clasa </a:t>
            </a:r>
            <a:r>
              <a:rPr lang="ro-RO" b="1" dirty="0" smtClean="0"/>
              <a:t>MemoryStream</a:t>
            </a:r>
            <a:r>
              <a:rPr lang="ro-RO" dirty="0" smtClean="0"/>
              <a:t> oferă metodele </a:t>
            </a:r>
            <a:r>
              <a:rPr lang="ro-RO" b="1" dirty="0" smtClean="0"/>
              <a:t>Read, ReadByte, Write, WriteByte</a:t>
            </a:r>
            <a:r>
              <a:rPr lang="ro-RO" dirty="0" smtClean="0"/>
              <a:t>. Dacă doriți să stocați text sau date binare, folosiți instanțe ale claselor </a:t>
            </a:r>
            <a:r>
              <a:rPr lang="ro-RO" b="1" dirty="0" smtClean="0"/>
              <a:t>StreamWriter, BinaryWriter</a:t>
            </a:r>
            <a:r>
              <a:rPr lang="ro-RO" dirty="0" smtClean="0"/>
              <a:t> peste </a:t>
            </a:r>
            <a:r>
              <a:rPr lang="ro-RO" b="1" dirty="0" smtClean="0"/>
              <a:t>MemoryStream </a:t>
            </a:r>
            <a:r>
              <a:rPr lang="ro-RO" dirty="0" smtClean="0"/>
              <a:t>pentru a vă permite să faceți asta. Similar, citrea poate fi făcută folosind clasele </a:t>
            </a:r>
            <a:r>
              <a:rPr lang="ro-RO" b="1" dirty="0" smtClean="0"/>
              <a:t>StreamReader</a:t>
            </a:r>
            <a:r>
              <a:rPr lang="ro-RO" dirty="0" smtClean="0"/>
              <a:t> și </a:t>
            </a:r>
            <a:r>
              <a:rPr lang="ro-RO" b="1" dirty="0" smtClean="0"/>
              <a:t>BinaryReader</a:t>
            </a:r>
            <a:r>
              <a:rPr lang="ro-RO" dirty="0" smtClean="0"/>
              <a:t>.</a:t>
            </a:r>
          </a:p>
          <a:p>
            <a:pPr marL="0" indent="0">
              <a:buNone/>
            </a:pPr>
            <a:endParaRPr lang="ro-RO" dirty="0" smtClean="0"/>
          </a:p>
          <a:p>
            <a:pPr marL="0" indent="0">
              <a:buNone/>
            </a:pPr>
            <a:r>
              <a:rPr lang="ro-RO" dirty="0" smtClean="0"/>
              <a:t>Clasa </a:t>
            </a:r>
            <a:r>
              <a:rPr lang="ro-RO" b="1" dirty="0" smtClean="0"/>
              <a:t>MemoryStream </a:t>
            </a:r>
            <a:r>
              <a:rPr lang="ro-RO" dirty="0" smtClean="0"/>
              <a:t>oferă o pereche de metode în plus, metode ce nu sunt accesibile clasei </a:t>
            </a:r>
            <a:r>
              <a:rPr lang="ro-RO" b="1" dirty="0" smtClean="0"/>
              <a:t>FileStream</a:t>
            </a:r>
            <a:r>
              <a:rPr lang="ro-RO" dirty="0" smtClean="0"/>
              <a:t>. Aceste metode sunt </a:t>
            </a:r>
            <a:r>
              <a:rPr lang="ro-RO" b="1" dirty="0" smtClean="0"/>
              <a:t>ToArray</a:t>
            </a:r>
            <a:r>
              <a:rPr lang="ro-RO" dirty="0" smtClean="0"/>
              <a:t>, ce întoarce conținutul streamului într-un vector de octeți, și </a:t>
            </a:r>
            <a:r>
              <a:rPr lang="ro-RO" b="1" dirty="0" smtClean="0"/>
              <a:t>WriteTo</a:t>
            </a:r>
            <a:r>
              <a:rPr lang="ro-RO" dirty="0" smtClean="0"/>
              <a:t>, ce scrie conținutul streamului într-un alt stream. </a:t>
            </a:r>
            <a:r>
              <a:rPr lang="ro-RO" b="1" dirty="0" smtClean="0"/>
              <a:t>WriteTo</a:t>
            </a:r>
            <a:r>
              <a:rPr lang="ro-RO" dirty="0" smtClean="0"/>
              <a:t> este în special utilă dacă doriți să procesați date în memorie și la final luați decizia de a le scrie într-un fișier.</a:t>
            </a:r>
          </a:p>
          <a:p>
            <a:pPr marL="0" indent="0">
              <a:buNone/>
            </a:pPr>
            <a:endParaRPr lang="ro-RO" dirty="0" smtClean="0"/>
          </a:p>
          <a:p>
            <a:pPr marL="0" indent="0">
              <a:buNone/>
            </a:pPr>
            <a:r>
              <a:rPr lang="ro-RO" dirty="0" smtClean="0"/>
              <a:t>Folosirea clasei </a:t>
            </a:r>
            <a:r>
              <a:rPr lang="ro-RO" b="1" dirty="0" smtClean="0"/>
              <a:t>MemoryStream</a:t>
            </a:r>
            <a:endParaRPr lang="ro-RO" dirty="0" smtClean="0"/>
          </a:p>
          <a:p>
            <a:pPr marL="0" indent="0">
              <a:buNone/>
            </a:pPr>
            <a:r>
              <a:rPr lang="ro-RO" dirty="0" smtClean="0"/>
              <a:t>Următorul cod exemplifică modul de construire a obiectului </a:t>
            </a:r>
            <a:r>
              <a:rPr lang="ro-RO" b="1" dirty="0" smtClean="0"/>
              <a:t>MemoryStream</a:t>
            </a:r>
            <a:r>
              <a:rPr lang="ro-RO" dirty="0" smtClean="0"/>
              <a:t> și folosirea sa împreună cu un obiect </a:t>
            </a:r>
            <a:r>
              <a:rPr lang="ro-RO" b="1" dirty="0" smtClean="0"/>
              <a:t>StreamWriter</a:t>
            </a:r>
            <a:r>
              <a:rPr lang="ro-RO" dirty="0" smtClean="0"/>
              <a:t> pentru a scrie date ce sunt stocate într-un vector de stringuri. Codul stochează apoi datele într-un fișier folosind metoda </a:t>
            </a:r>
            <a:r>
              <a:rPr lang="ro-RO" b="1" dirty="0" smtClean="0"/>
              <a:t>WriteTo</a:t>
            </a:r>
            <a:r>
              <a:rPr lang="ro-RO" dirty="0" smtClean="0"/>
              <a:t>. O astfel de operație de scriere în bloc a datelor este mult mai eficientă decât o serie de operații de scriere a unor segmente mici.</a:t>
            </a:r>
          </a:p>
          <a:p>
            <a:pPr marL="0" indent="0">
              <a:buNone/>
            </a:pPr>
            <a:endParaRPr lang="ro-RO" dirty="0" smtClean="0"/>
          </a:p>
          <a:p>
            <a:pPr marL="0" indent="0">
              <a:buNone/>
              <a:defRPr/>
            </a:pPr>
            <a:r>
              <a:rPr lang="en-US" sz="1900" dirty="0" smtClean="0">
                <a:latin typeface="Lucida Console" pitchFamily="49" charset="0"/>
              </a:rPr>
              <a:t>using System.IO;</a:t>
            </a:r>
          </a:p>
          <a:p>
            <a:pPr marL="0" indent="0">
              <a:buNone/>
              <a:defRPr/>
            </a:pPr>
            <a:r>
              <a:rPr lang="en-US" sz="1900" dirty="0" smtClean="0">
                <a:latin typeface="Lucida Console" pitchFamily="49" charset="0"/>
              </a:rPr>
              <a:t>...</a:t>
            </a:r>
          </a:p>
          <a:p>
            <a:pPr marL="0" indent="0">
              <a:buNone/>
              <a:defRPr/>
            </a:pPr>
            <a:r>
              <a:rPr lang="en-US" sz="1900" dirty="0" smtClean="0">
                <a:latin typeface="Lucida Console" pitchFamily="49" charset="0"/>
              </a:rPr>
              <a:t>string[] data = new string[] { "The ", "cat ", "sat ", "on ", "the ", "mat" };</a:t>
            </a:r>
          </a:p>
          <a:p>
            <a:pPr marL="0" indent="0">
              <a:buNone/>
              <a:defRPr/>
            </a:pPr>
            <a:endParaRPr lang="ro-RO" sz="1900" dirty="0" smtClean="0">
              <a:latin typeface="Lucida Console" pitchFamily="49" charset="0"/>
            </a:endParaRPr>
          </a:p>
          <a:p>
            <a:pPr marL="0" indent="0">
              <a:buNone/>
              <a:defRPr/>
            </a:pPr>
            <a:r>
              <a:rPr lang="en-US" sz="1900" dirty="0" smtClean="0">
                <a:latin typeface="Lucida Console" pitchFamily="49" charset="0"/>
              </a:rPr>
              <a:t>// Create a </a:t>
            </a:r>
            <a:r>
              <a:rPr lang="en-US" sz="1900" dirty="0" err="1" smtClean="0">
                <a:latin typeface="Lucida Console" pitchFamily="49" charset="0"/>
              </a:rPr>
              <a:t>MemoryStream</a:t>
            </a:r>
            <a:r>
              <a:rPr lang="en-US" sz="1900" dirty="0" smtClean="0">
                <a:latin typeface="Lucida Console" pitchFamily="49" charset="0"/>
              </a:rPr>
              <a:t> object that manages its own memory</a:t>
            </a:r>
          </a:p>
          <a:p>
            <a:pPr marL="0" indent="0">
              <a:buNone/>
              <a:defRPr/>
            </a:pPr>
            <a:r>
              <a:rPr lang="en-US" sz="1900" dirty="0" smtClean="0">
                <a:latin typeface="Lucida Console" pitchFamily="49" charset="0"/>
              </a:rPr>
              <a:t>using (</a:t>
            </a:r>
            <a:r>
              <a:rPr lang="en-US" sz="1900" dirty="0" err="1" smtClean="0">
                <a:latin typeface="Lucida Console" pitchFamily="49" charset="0"/>
              </a:rPr>
              <a:t>MemoryStream</a:t>
            </a:r>
            <a:r>
              <a:rPr lang="en-US" sz="1900" dirty="0" smtClean="0">
                <a:latin typeface="Lucida Console" pitchFamily="49" charset="0"/>
              </a:rPr>
              <a:t> memory = new </a:t>
            </a:r>
            <a:r>
              <a:rPr lang="en-US" sz="1900" dirty="0" err="1" smtClean="0">
                <a:latin typeface="Lucida Console" pitchFamily="49" charset="0"/>
              </a:rPr>
              <a:t>MemoryStream</a:t>
            </a:r>
            <a:r>
              <a:rPr lang="en-US" sz="1900" dirty="0" smtClean="0">
                <a:latin typeface="Lucida Console" pitchFamily="49" charset="0"/>
              </a:rPr>
              <a:t>())</a:t>
            </a:r>
          </a:p>
          <a:p>
            <a:pPr marL="0" indent="0">
              <a:buNone/>
              <a:defRPr/>
            </a:pP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smtClean="0">
                <a:latin typeface="Lucida Console" pitchFamily="49" charset="0"/>
              </a:rPr>
              <a:t>// Copy the data in the string array to the </a:t>
            </a:r>
            <a:r>
              <a:rPr lang="en-US" sz="1900" dirty="0" err="1" smtClean="0">
                <a:latin typeface="Lucida Console" pitchFamily="49" charset="0"/>
              </a:rPr>
              <a:t>MemoryStream</a:t>
            </a:r>
            <a:endParaRPr lang="en-US" sz="1900" dirty="0" smtClean="0">
              <a:latin typeface="Lucida Console" pitchFamily="49" charset="0"/>
            </a:endParaRPr>
          </a:p>
          <a:p>
            <a:pPr marL="0" indent="0">
              <a:buNone/>
              <a:defRPr/>
            </a:pPr>
            <a:r>
              <a:rPr lang="ro-RO" sz="1900" dirty="0" smtClean="0">
                <a:latin typeface="Lucida Console" pitchFamily="49" charset="0"/>
              </a:rPr>
              <a:t>    </a:t>
            </a:r>
            <a:r>
              <a:rPr lang="en-US" sz="1900" dirty="0" err="1" smtClean="0">
                <a:latin typeface="Lucida Console" pitchFamily="49" charset="0"/>
              </a:rPr>
              <a:t>StreamWriter</a:t>
            </a:r>
            <a:r>
              <a:rPr lang="en-US" sz="1900" dirty="0" smtClean="0">
                <a:latin typeface="Lucida Console" pitchFamily="49" charset="0"/>
              </a:rPr>
              <a:t> writer = new </a:t>
            </a:r>
            <a:r>
              <a:rPr lang="en-US" sz="1900" dirty="0" err="1" smtClean="0">
                <a:latin typeface="Lucida Console" pitchFamily="49" charset="0"/>
              </a:rPr>
              <a:t>StreamWriter</a:t>
            </a:r>
            <a:r>
              <a:rPr lang="en-US" sz="1900" dirty="0" smtClean="0">
                <a:latin typeface="Lucida Console" pitchFamily="49" charset="0"/>
              </a:rPr>
              <a:t>(memory);</a:t>
            </a:r>
          </a:p>
          <a:p>
            <a:pPr marL="0" indent="0">
              <a:buNone/>
              <a:defRPr/>
            </a:pPr>
            <a:r>
              <a:rPr lang="ro-RO" sz="1900" dirty="0" smtClean="0">
                <a:latin typeface="Lucida Console" pitchFamily="49" charset="0"/>
              </a:rPr>
              <a:t>    </a:t>
            </a:r>
            <a:r>
              <a:rPr lang="en-US" sz="1900" dirty="0" err="1" smtClean="0">
                <a:latin typeface="Lucida Console" pitchFamily="49" charset="0"/>
              </a:rPr>
              <a:t>foreach</a:t>
            </a:r>
            <a:r>
              <a:rPr lang="en-US" sz="1900" dirty="0" smtClean="0">
                <a:latin typeface="Lucida Console" pitchFamily="49" charset="0"/>
              </a:rPr>
              <a:t> (string item in data)</a:t>
            </a:r>
          </a:p>
          <a:p>
            <a:pPr marL="0" indent="0">
              <a:buNone/>
              <a:defRPr/>
            </a:pPr>
            <a:r>
              <a:rPr lang="ro-RO" sz="1900" dirty="0" smtClean="0">
                <a:latin typeface="Lucida Console" pitchFamily="49" charset="0"/>
              </a:rPr>
              <a:t>    </a:t>
            </a: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err="1" smtClean="0">
                <a:latin typeface="Lucida Console" pitchFamily="49" charset="0"/>
              </a:rPr>
              <a:t>writer.Write</a:t>
            </a:r>
            <a:r>
              <a:rPr lang="en-US" sz="1900" dirty="0" smtClean="0">
                <a:latin typeface="Lucida Console" pitchFamily="49" charset="0"/>
              </a:rPr>
              <a:t>(item);</a:t>
            </a:r>
          </a:p>
          <a:p>
            <a:pPr marL="0" indent="0">
              <a:buNone/>
              <a:defRPr/>
            </a:pPr>
            <a:r>
              <a:rPr lang="ro-RO" sz="1900" dirty="0" smtClean="0">
                <a:latin typeface="Lucida Console" pitchFamily="49" charset="0"/>
              </a:rPr>
              <a:t>    </a:t>
            </a: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err="1" smtClean="0">
                <a:latin typeface="Lucida Console" pitchFamily="49" charset="0"/>
              </a:rPr>
              <a:t>writer.Flush</a:t>
            </a:r>
            <a:r>
              <a:rPr lang="en-US" sz="1900" dirty="0" smtClean="0">
                <a:latin typeface="Lucida Console" pitchFamily="49" charset="0"/>
              </a:rPr>
              <a:t>();</a:t>
            </a:r>
          </a:p>
          <a:p>
            <a:pPr marL="0" indent="0">
              <a:buNone/>
              <a:defRPr/>
            </a:pPr>
            <a:endParaRPr lang="ro-RO" sz="1900" dirty="0" smtClean="0">
              <a:latin typeface="Lucida Console" pitchFamily="49" charset="0"/>
            </a:endParaRPr>
          </a:p>
          <a:p>
            <a:pPr marL="0" indent="0">
              <a:buNone/>
              <a:defRPr/>
            </a:pPr>
            <a:r>
              <a:rPr lang="ro-RO" sz="1900" dirty="0" smtClean="0">
                <a:latin typeface="Lucida Console" pitchFamily="49" charset="0"/>
              </a:rPr>
              <a:t>    </a:t>
            </a:r>
            <a:r>
              <a:rPr lang="en-US" sz="1900" dirty="0" smtClean="0">
                <a:latin typeface="Lucida Console" pitchFamily="49" charset="0"/>
              </a:rPr>
              <a:t>// Persist the data in the </a:t>
            </a:r>
            <a:r>
              <a:rPr lang="en-US" sz="1900" dirty="0" err="1" smtClean="0">
                <a:latin typeface="Lucida Console" pitchFamily="49" charset="0"/>
              </a:rPr>
              <a:t>MemoryStream</a:t>
            </a:r>
            <a:r>
              <a:rPr lang="en-US" sz="1900" dirty="0" smtClean="0">
                <a:latin typeface="Lucida Console" pitchFamily="49" charset="0"/>
              </a:rPr>
              <a:t> to a file</a:t>
            </a:r>
          </a:p>
          <a:p>
            <a:pPr marL="0" indent="0">
              <a:buNone/>
              <a:defRPr/>
            </a:pPr>
            <a:r>
              <a:rPr lang="ro-RO" sz="1900" dirty="0" smtClean="0">
                <a:latin typeface="Lucida Console" pitchFamily="49" charset="0"/>
              </a:rPr>
              <a:t>    u</a:t>
            </a:r>
            <a:r>
              <a:rPr lang="en-US" sz="1900" dirty="0" smtClean="0">
                <a:latin typeface="Lucida Console" pitchFamily="49" charset="0"/>
              </a:rPr>
              <a:t>sing (</a:t>
            </a:r>
            <a:r>
              <a:rPr lang="en-US" sz="1900" dirty="0" err="1" smtClean="0">
                <a:latin typeface="Lucida Console" pitchFamily="49" charset="0"/>
              </a:rPr>
              <a:t>FileStream</a:t>
            </a:r>
            <a:r>
              <a:rPr lang="en-US" sz="1900" dirty="0" smtClean="0">
                <a:latin typeface="Lucida Console" pitchFamily="49" charset="0"/>
              </a:rPr>
              <a:t> file = new </a:t>
            </a:r>
            <a:r>
              <a:rPr lang="en-US" sz="1900" dirty="0" err="1" smtClean="0">
                <a:latin typeface="Lucida Console" pitchFamily="49" charset="0"/>
              </a:rPr>
              <a:t>FileStream</a:t>
            </a:r>
            <a:r>
              <a:rPr lang="en-US" sz="1900" dirty="0" smtClean="0">
                <a:latin typeface="Lucida Console" pitchFamily="49" charset="0"/>
              </a:rPr>
              <a:t>(@"E:\Democode\StringData.txt",</a:t>
            </a:r>
          </a:p>
          <a:p>
            <a:pPr marL="0" indent="0">
              <a:buNone/>
              <a:defRPr/>
            </a:pPr>
            <a:r>
              <a:rPr lang="ro-RO" sz="1900" dirty="0" smtClean="0">
                <a:latin typeface="Lucida Console" pitchFamily="49" charset="0"/>
              </a:rPr>
              <a:t>	</a:t>
            </a:r>
            <a:r>
              <a:rPr lang="en-US" sz="1900" dirty="0" err="1" smtClean="0">
                <a:latin typeface="Lucida Console" pitchFamily="49" charset="0"/>
              </a:rPr>
              <a:t>FileMode.Create</a:t>
            </a:r>
            <a:r>
              <a:rPr lang="en-US" sz="1900" dirty="0" smtClean="0">
                <a:latin typeface="Lucida Console" pitchFamily="49" charset="0"/>
              </a:rPr>
              <a:t>, </a:t>
            </a:r>
            <a:r>
              <a:rPr lang="en-US" sz="1900" dirty="0" err="1" smtClean="0">
                <a:latin typeface="Lucida Console" pitchFamily="49" charset="0"/>
              </a:rPr>
              <a:t>FileAccess.Write</a:t>
            </a: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err="1" smtClean="0">
                <a:latin typeface="Lucida Console" pitchFamily="49" charset="0"/>
              </a:rPr>
              <a:t>memory.WriteTo</a:t>
            </a:r>
            <a:r>
              <a:rPr lang="en-US" sz="1900" dirty="0" smtClean="0">
                <a:latin typeface="Lucida Console" pitchFamily="49" charset="0"/>
              </a:rPr>
              <a:t>(file);</a:t>
            </a:r>
          </a:p>
          <a:p>
            <a:pPr marL="0" indent="0">
              <a:buNone/>
              <a:defRPr/>
            </a:pPr>
            <a:r>
              <a:rPr lang="ro-RO" sz="1900" dirty="0" smtClean="0">
                <a:latin typeface="Lucida Console" pitchFamily="49" charset="0"/>
              </a:rPr>
              <a:t>        </a:t>
            </a:r>
            <a:r>
              <a:rPr lang="en-US" sz="1900" dirty="0" err="1" smtClean="0">
                <a:latin typeface="Lucida Console" pitchFamily="49" charset="0"/>
              </a:rPr>
              <a:t>file.Close</a:t>
            </a: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smtClean="0">
                <a:latin typeface="Lucida Console" pitchFamily="49" charset="0"/>
              </a:rPr>
              <a:t>}</a:t>
            </a:r>
          </a:p>
          <a:p>
            <a:pPr marL="0" indent="0">
              <a:buNone/>
              <a:defRPr/>
            </a:pPr>
            <a:r>
              <a:rPr lang="ro-RO" sz="1900" dirty="0" smtClean="0">
                <a:latin typeface="Lucida Console" pitchFamily="49" charset="0"/>
              </a:rPr>
              <a:t>    </a:t>
            </a:r>
            <a:r>
              <a:rPr lang="en-US" sz="1900" dirty="0" err="1" smtClean="0">
                <a:latin typeface="Lucida Console" pitchFamily="49" charset="0"/>
              </a:rPr>
              <a:t>memory.Close</a:t>
            </a:r>
            <a:r>
              <a:rPr lang="en-US" sz="1900" dirty="0" smtClean="0">
                <a:latin typeface="Lucida Console" pitchFamily="49" charset="0"/>
              </a:rPr>
              <a:t>();</a:t>
            </a:r>
          </a:p>
          <a:p>
            <a:pPr marL="0" indent="0">
              <a:buNone/>
              <a:defRPr/>
            </a:pPr>
            <a:r>
              <a:rPr lang="en-US" sz="1900" dirty="0" smtClean="0">
                <a:latin typeface="Lucida Console" pitchFamily="49" charset="0"/>
              </a:rPr>
              <a:t>}</a:t>
            </a:r>
            <a:endParaRPr lang="ro-RO" sz="1900" dirty="0" smtClean="0">
              <a:latin typeface="Lucida Console" pitchFamily="49"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Clasa </a:t>
            </a:r>
            <a:r>
              <a:rPr lang="ro-RO" sz="1200" b="1" dirty="0" smtClean="0"/>
              <a:t>FileStream</a:t>
            </a:r>
            <a:r>
              <a:rPr lang="ro-RO" sz="1200" b="0" dirty="0" smtClean="0"/>
              <a:t> oferă buffering pentru a oferi performanțe</a:t>
            </a:r>
            <a:r>
              <a:rPr lang="ro-RO" sz="1200" b="0" baseline="0" dirty="0" smtClean="0"/>
              <a:t> bune operațiilor. Buffering permite unui obiect </a:t>
            </a:r>
            <a:r>
              <a:rPr lang="ro-RO" sz="1200" b="1" baseline="0" dirty="0" smtClean="0"/>
              <a:t>FileStream</a:t>
            </a:r>
            <a:r>
              <a:rPr lang="ro-RO" sz="1200" b="0" baseline="0" dirty="0" smtClean="0"/>
              <a:t> să execute operații I/O mai eficient stocând mai multe instrucțiuni </a:t>
            </a:r>
            <a:r>
              <a:rPr lang="ro-RO" sz="1200" b="1" baseline="0" dirty="0" smtClean="0"/>
              <a:t>Read</a:t>
            </a:r>
            <a:r>
              <a:rPr lang="ro-RO" sz="1200" b="0" baseline="0" dirty="0" smtClean="0"/>
              <a:t> și </a:t>
            </a:r>
            <a:r>
              <a:rPr lang="ro-RO" sz="1200" b="1" baseline="0" dirty="0" smtClean="0"/>
              <a:t>Write</a:t>
            </a:r>
            <a:r>
              <a:rPr lang="ro-RO" sz="1200" b="0" baseline="0" dirty="0" smtClean="0"/>
              <a:t> și executându-le într-un singur acces la disc. Totuși, nu toate stream-urile oferă această facilitate. De exemplu, clasa </a:t>
            </a:r>
            <a:r>
              <a:rPr lang="ro-RO" sz="1200" b="1" baseline="0" dirty="0" smtClean="0"/>
              <a:t>NetworkStream</a:t>
            </a:r>
            <a:r>
              <a:rPr lang="ro-RO" sz="1200" b="0" baseline="0" dirty="0" smtClean="0"/>
              <a:t> din namespace-ul </a:t>
            </a:r>
            <a:r>
              <a:rPr lang="ro-RO" sz="1200" b="1" baseline="0" dirty="0" smtClean="0"/>
              <a:t>System.Net.Sockets</a:t>
            </a:r>
            <a:r>
              <a:rPr lang="ro-RO" sz="1200" b="0" baseline="0" dirty="0" smtClean="0"/>
              <a:t> nu oferă buffering. De asemenea, clasa </a:t>
            </a:r>
            <a:r>
              <a:rPr lang="ro-RO" sz="1200" b="1" baseline="0" dirty="0" smtClean="0"/>
              <a:t>Stream</a:t>
            </a:r>
            <a:r>
              <a:rPr lang="ro-RO" sz="1200" b="0" baseline="0" dirty="0" smtClean="0"/>
              <a:t> nu oferă buffering deci, implicit, nici clasele pe care le derivați din aceasta nu vor oferi. Pentru a realiza acest lucru, va trebui să folosiți clasa </a:t>
            </a:r>
            <a:r>
              <a:rPr lang="ro-RO" sz="1200" b="1" baseline="0" dirty="0" smtClean="0"/>
              <a:t>BufferedStream</a:t>
            </a:r>
            <a:r>
              <a:rPr lang="ro-RO" sz="1200" b="0" baseline="0" dirty="0" smtClean="0"/>
              <a:t>.</a:t>
            </a:r>
          </a:p>
          <a:p>
            <a:pPr marL="0" indent="0">
              <a:buNone/>
            </a:pPr>
            <a:endParaRPr lang="ro-RO" sz="1200" b="0" baseline="0" dirty="0" smtClean="0"/>
          </a:p>
          <a:p>
            <a:pPr marL="0" indent="0">
              <a:buNone/>
            </a:pPr>
            <a:r>
              <a:rPr lang="ro-RO" sz="1200" b="0" baseline="0" dirty="0" smtClean="0"/>
              <a:t>Clasa </a:t>
            </a:r>
            <a:r>
              <a:rPr lang="ro-RO" sz="1200" b="1" baseline="0" dirty="0" smtClean="0"/>
              <a:t>BufferedStream</a:t>
            </a:r>
            <a:endParaRPr lang="ro-RO" sz="1200" b="0" baseline="0" dirty="0" smtClean="0"/>
          </a:p>
          <a:p>
            <a:pPr marL="0" indent="0">
              <a:buNone/>
            </a:pPr>
            <a:r>
              <a:rPr lang="ro-RO" sz="1200" b="0" baseline="0" dirty="0" smtClean="0"/>
              <a:t>Această clasă adaugă posibilitatea unei clase Stream să facă buffering. O instanță a clasei </a:t>
            </a:r>
            <a:r>
              <a:rPr lang="ro-RO" sz="1200" b="1" baseline="0" dirty="0" smtClean="0"/>
              <a:t>BufferedStream</a:t>
            </a:r>
            <a:r>
              <a:rPr lang="ro-RO" sz="1200" b="0" baseline="0" dirty="0" smtClean="0"/>
              <a:t> se obține trimițând constructorului instanța clasei ce nu suportă buffering, împreună, eventual, cu dimeniunea buffer-ului. Stream-ul de bază va fi în acest moment comandat indirect, prin intermediul instanței </a:t>
            </a:r>
            <a:r>
              <a:rPr lang="ro-RO" sz="1200" b="1" baseline="0" dirty="0" smtClean="0"/>
              <a:t>BufferedStream</a:t>
            </a:r>
            <a:r>
              <a:rPr lang="ro-RO" sz="1200" b="0" baseline="0" dirty="0" smtClean="0"/>
              <a:t>.</a:t>
            </a:r>
          </a:p>
          <a:p>
            <a:pPr marL="0" indent="0">
              <a:buNone/>
            </a:pPr>
            <a:endParaRPr lang="ro-RO" sz="1200" b="0" baseline="0" dirty="0" smtClean="0"/>
          </a:p>
          <a:p>
            <a:pPr marL="0" indent="0">
              <a:buNone/>
            </a:pPr>
            <a:endParaRPr lang="ro-RO" sz="1200" b="1"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749001"/>
            <a:ext cx="5830645" cy="6906858"/>
          </a:xfrm>
        </p:spPr>
        <p:txBody>
          <a:bodyPr>
            <a:noAutofit/>
          </a:bodyPr>
          <a:lstStyle/>
          <a:p>
            <a:pPr marL="0" indent="0">
              <a:buNone/>
            </a:pPr>
            <a:r>
              <a:rPr lang="ro-RO" sz="1200" dirty="0" smtClean="0"/>
              <a:t>Folosirea clasei </a:t>
            </a:r>
            <a:r>
              <a:rPr lang="ro-RO" sz="1200" b="1" dirty="0" smtClean="0"/>
              <a:t>BufferedStream</a:t>
            </a:r>
            <a:endParaRPr lang="ro-RO" sz="1200" dirty="0" smtClean="0"/>
          </a:p>
          <a:p>
            <a:pPr marL="0" indent="0">
              <a:buNone/>
            </a:pPr>
            <a:r>
              <a:rPr lang="ro-RO" sz="1200" dirty="0" smtClean="0"/>
              <a:t>Următorul exemplu de cod demonstrează modul în care este creat un obiect de tipul </a:t>
            </a:r>
            <a:r>
              <a:rPr lang="ro-RO" sz="1200" b="1" dirty="0" smtClean="0"/>
              <a:t>BufferedStream</a:t>
            </a:r>
          </a:p>
          <a:p>
            <a:pPr marL="0" indent="0">
              <a:buNone/>
            </a:pPr>
            <a:endParaRPr lang="ro-RO" sz="1200" b="1" dirty="0" smtClean="0"/>
          </a:p>
          <a:p>
            <a:pPr marL="0" indent="0">
              <a:buNone/>
            </a:pPr>
            <a:r>
              <a:rPr lang="ro-RO" sz="1000" dirty="0" smtClean="0">
                <a:latin typeface="Lucida Console" pitchFamily="49" charset="0"/>
              </a:rPr>
              <a:t>using System.IO;</a:t>
            </a:r>
          </a:p>
          <a:p>
            <a:pPr marL="0" indent="0">
              <a:buNone/>
            </a:pPr>
            <a:r>
              <a:rPr lang="ro-RO" sz="1000" dirty="0" smtClean="0">
                <a:latin typeface="Lucida Console" pitchFamily="49" charset="0"/>
              </a:rPr>
              <a:t>...</a:t>
            </a:r>
          </a:p>
          <a:p>
            <a:pPr marL="0" indent="0">
              <a:buNone/>
            </a:pPr>
            <a:r>
              <a:rPr lang="ro-RO" sz="1000" dirty="0" smtClean="0">
                <a:latin typeface="Lucida Console" pitchFamily="49" charset="0"/>
              </a:rPr>
              <a:t>class UnbufferedCustomStream : Stream</a:t>
            </a:r>
          </a:p>
          <a:p>
            <a:pPr marL="0" indent="0">
              <a:buNone/>
            </a:pPr>
            <a:r>
              <a:rPr lang="ro-RO" sz="1000" dirty="0" smtClean="0">
                <a:latin typeface="Lucida Console" pitchFamily="49" charset="0"/>
              </a:rPr>
              <a:t>{</a:t>
            </a:r>
          </a:p>
          <a:p>
            <a:pPr marL="0" indent="0">
              <a:buNone/>
            </a:pPr>
            <a:r>
              <a:rPr lang="ro-RO" sz="1000" dirty="0" smtClean="0">
                <a:latin typeface="Lucida Console" pitchFamily="49" charset="0"/>
              </a:rPr>
              <a:t>    ...</a:t>
            </a:r>
          </a:p>
          <a:p>
            <a:pPr marL="0" indent="0">
              <a:buNone/>
            </a:pPr>
            <a:r>
              <a:rPr lang="ro-RO" sz="1000" dirty="0" smtClean="0">
                <a:latin typeface="Lucida Console" pitchFamily="49" charset="0"/>
              </a:rPr>
              <a:t>}</a:t>
            </a:r>
          </a:p>
          <a:p>
            <a:pPr marL="0" indent="0">
              <a:buNone/>
            </a:pPr>
            <a:r>
              <a:rPr lang="ro-RO" sz="1000" dirty="0" smtClean="0">
                <a:latin typeface="Lucida Console" pitchFamily="49" charset="0"/>
              </a:rPr>
              <a:t>...</a:t>
            </a:r>
          </a:p>
          <a:p>
            <a:pPr marL="0" indent="0">
              <a:buNone/>
            </a:pPr>
            <a:r>
              <a:rPr lang="ro-RO" sz="1000" dirty="0" smtClean="0">
                <a:latin typeface="Lucida Console" pitchFamily="49" charset="0"/>
              </a:rPr>
              <a:t>using (UnbufferedCustomStream ucs = new UnbufferedCustomStream())</a:t>
            </a:r>
          </a:p>
          <a:p>
            <a:pPr marL="0" indent="0">
              <a:buNone/>
            </a:pPr>
            <a:r>
              <a:rPr lang="ro-RO" sz="1000" dirty="0" smtClean="0">
                <a:latin typeface="Lucida Console" pitchFamily="49" charset="0"/>
              </a:rPr>
              <a:t>{</a:t>
            </a:r>
          </a:p>
          <a:p>
            <a:pPr marL="0" indent="0">
              <a:buNone/>
            </a:pPr>
            <a:r>
              <a:rPr lang="ro-RO" sz="1000" dirty="0" smtClean="0">
                <a:latin typeface="Lucida Console" pitchFamily="49" charset="0"/>
              </a:rPr>
              <a:t>    using (BufferedStream buffered = new BufferedStream(ucs))</a:t>
            </a:r>
          </a:p>
          <a:p>
            <a:pPr marL="0" indent="0">
              <a:buNone/>
            </a:pPr>
            <a:r>
              <a:rPr lang="ro-RO" sz="1000" dirty="0" smtClean="0">
                <a:latin typeface="Lucida Console" pitchFamily="49" charset="0"/>
              </a:rPr>
              <a:t>    {</a:t>
            </a:r>
          </a:p>
          <a:p>
            <a:pPr marL="0" indent="0">
              <a:buNone/>
            </a:pPr>
            <a:r>
              <a:rPr lang="ro-RO" sz="1000" dirty="0" smtClean="0">
                <a:latin typeface="Lucida Console" pitchFamily="49" charset="0"/>
              </a:rPr>
              <a:t>        byte[] data = new byte[100];</a:t>
            </a:r>
          </a:p>
          <a:p>
            <a:pPr marL="0" indent="0">
              <a:buNone/>
            </a:pPr>
            <a:r>
              <a:rPr lang="ro-RO" sz="1000" dirty="0" smtClean="0">
                <a:latin typeface="Lucida Console" pitchFamily="49" charset="0"/>
              </a:rPr>
              <a:t>        buffered.Write(data, 0, data.Length);</a:t>
            </a:r>
          </a:p>
          <a:p>
            <a:pPr marL="0" indent="0">
              <a:buNone/>
            </a:pPr>
            <a:r>
              <a:rPr lang="ro-RO" sz="1000" dirty="0" smtClean="0">
                <a:latin typeface="Lucida Console" pitchFamily="49" charset="0"/>
              </a:rPr>
              <a:t>        buffered.Close();</a:t>
            </a:r>
          </a:p>
          <a:p>
            <a:pPr marL="0" indent="0">
              <a:buNone/>
            </a:pPr>
            <a:r>
              <a:rPr lang="ro-RO" sz="1000" dirty="0" smtClean="0">
                <a:latin typeface="Lucida Console" pitchFamily="49" charset="0"/>
              </a:rPr>
              <a:t>    }</a:t>
            </a:r>
          </a:p>
          <a:p>
            <a:pPr marL="0" indent="0">
              <a:buNone/>
            </a:pPr>
            <a:r>
              <a:rPr lang="ro-RO" sz="1000" dirty="0" smtClean="0">
                <a:latin typeface="Lucida Console" pitchFamily="49" charset="0"/>
              </a:rPr>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ro-RO" sz="1200" dirty="0" smtClean="0"/>
              <a:t>Aplicațiile trebuie să</a:t>
            </a:r>
            <a:r>
              <a:rPr lang="ro-RO" sz="1200" baseline="0" dirty="0" smtClean="0"/>
              <a:t> creeze fișiere temporare sau fișiere ce conțin informații specifice pentru fiecare utilizator. Aceste fișiere pot conține date cu caracter privat, ce nu trebuie să poate fi citite de orice proces. Pentru date de dimensiuni mici și ale căror durată de viață este limitată la timpul de rulare al aplicației, acestea pot fi reținute în memorie. Totuși, dacă datele nu satisfac aceste cerințe, o alternativă trebuie găsită.</a:t>
            </a:r>
          </a:p>
          <a:p>
            <a:pPr marL="0" indent="0">
              <a:buNone/>
            </a:pPr>
            <a:endParaRPr lang="ro-RO" sz="1200" baseline="0" dirty="0" smtClean="0"/>
          </a:p>
          <a:p>
            <a:pPr marL="0" indent="0">
              <a:buNone/>
            </a:pPr>
            <a:r>
              <a:rPr lang="ro-RO" sz="1200" baseline="0" dirty="0" smtClean="0"/>
              <a:t>Platforma .NET oferă locații izolate în care aplicațiile își pot stoca fișiere pe care să le protejeze de acces neautorizat al utilizatorilor sau a altor aplicații.</a:t>
            </a:r>
          </a:p>
          <a:p>
            <a:pPr marL="0" indent="0">
              <a:buNone/>
            </a:pPr>
            <a:endParaRPr lang="ro-RO" sz="1200" baseline="0" dirty="0" smtClean="0"/>
          </a:p>
          <a:p>
            <a:pPr marL="0" indent="0">
              <a:buNone/>
            </a:pPr>
            <a:r>
              <a:rPr lang="ro-RO" sz="1200" baseline="0" dirty="0" smtClean="0"/>
              <a:t>Obiective</a:t>
            </a:r>
          </a:p>
          <a:p>
            <a:pPr marL="0" indent="0">
              <a:buNone/>
            </a:pPr>
            <a:r>
              <a:rPr lang="ro-RO" sz="1200" baseline="0" dirty="0" smtClean="0"/>
              <a:t>La finalul acestei lecții, veți putea să:</a:t>
            </a:r>
          </a:p>
          <a:p>
            <a:pPr marL="0" indent="0">
              <a:buFont typeface="Arial" pitchFamily="34" charset="0"/>
              <a:buChar char="•"/>
            </a:pPr>
            <a:r>
              <a:rPr lang="ro-RO" sz="1200" baseline="0" dirty="0" smtClean="0"/>
              <a:t> descrieți modul de funcționare a locațiilor izolate</a:t>
            </a:r>
          </a:p>
          <a:p>
            <a:pPr marL="0" indent="0">
              <a:buFont typeface="Arial" pitchFamily="34" charset="0"/>
              <a:buChar char="•"/>
            </a:pPr>
            <a:r>
              <a:rPr lang="ro-RO" sz="1200" baseline="0" dirty="0" smtClean="0"/>
              <a:t> folosiți clasa </a:t>
            </a:r>
            <a:r>
              <a:rPr lang="ro-RO" sz="1200" b="1" baseline="0" dirty="0" smtClean="0"/>
              <a:t>IsoaltedStorageFile</a:t>
            </a:r>
            <a:r>
              <a:rPr lang="ro-RO" sz="1200" b="0" baseline="0" dirty="0" smtClean="0"/>
              <a:t> pentru a crea o locație izolată și pentru a stoca și administra fișierele din aceasta</a:t>
            </a:r>
          </a:p>
          <a:p>
            <a:pPr marL="0" indent="0">
              <a:buFont typeface="Arial" pitchFamily="34" charset="0"/>
              <a:buChar char="•"/>
            </a:pPr>
            <a:r>
              <a:rPr lang="ro-RO" sz="1200" b="0" baseline="0" dirty="0" smtClean="0"/>
              <a:t> folosiți clasa </a:t>
            </a:r>
            <a:r>
              <a:rPr lang="ro-RO" sz="1200" b="1" baseline="0" dirty="0" smtClean="0"/>
              <a:t>IsolatedStorageFileStream</a:t>
            </a:r>
            <a:r>
              <a:rPr lang="ro-RO" sz="1200" b="0" baseline="0" dirty="0" smtClean="0"/>
              <a:t> pentru a crea fișiere și pentru a crea și citi date aflate în fișiere ce se găsesc în locații izolate</a:t>
            </a:r>
            <a:endParaRPr lang="en-US" sz="1200" b="1"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ro-RO" sz="1200" dirty="0" smtClean="0"/>
              <a:t>Locațiile izolate oferă un mod rapid de creare a fișierelor și</a:t>
            </a:r>
            <a:r>
              <a:rPr lang="ro-RO" sz="1200" baseline="0" dirty="0" smtClean="0"/>
              <a:t> a folderelor într-un mod ce permite accesarea lor doar din unitatea de asamblare care le-a creat. </a:t>
            </a:r>
          </a:p>
          <a:p>
            <a:pPr marL="0" indent="0">
              <a:buNone/>
            </a:pPr>
            <a:r>
              <a:rPr lang="ro-RO" sz="1200" baseline="0" dirty="0" smtClean="0"/>
              <a:t>Spre deosebire de sistemul de fișiere obișnuit, ce operează folosind privilegii </a:t>
            </a:r>
            <a:r>
              <a:rPr lang="ro-RO" sz="1200" b="1" baseline="0" dirty="0" smtClean="0"/>
              <a:t>FileIOPermission</a:t>
            </a:r>
            <a:r>
              <a:rPr lang="ro-RO" sz="1200" b="0" baseline="0" dirty="0" smtClean="0"/>
              <a:t>, locațiile izolate sunt accesibile folosind un alt sistem de privilegii, </a:t>
            </a:r>
            <a:r>
              <a:rPr lang="ro-RO" sz="1200" b="1" baseline="0" dirty="0" smtClean="0"/>
              <a:t>IsolatedStorageFilePermission</a:t>
            </a:r>
            <a:r>
              <a:rPr lang="ro-RO" sz="1200" b="0" baseline="0" dirty="0" smtClean="0"/>
              <a:t>. Aceste privilegii sunt acordate implicit aplicațiilor ce rulează în medii restricționate, cum ar fi cele ce au un nivel de încredere scăzut sau cele din zona Internet.</a:t>
            </a:r>
          </a:p>
          <a:p>
            <a:pPr marL="0" indent="0">
              <a:buNone/>
            </a:pPr>
            <a:endParaRPr lang="ro-RO" sz="1200" b="0" baseline="0" dirty="0" smtClean="0"/>
          </a:p>
          <a:p>
            <a:pPr marL="0" indent="0">
              <a:buNone/>
            </a:pPr>
            <a:r>
              <a:rPr lang="ro-RO" sz="1200" b="0" baseline="0" dirty="0" smtClean="0"/>
              <a:t>Locațiile izolate sunt organizate per utilizator, fiecare utilizator având o zonă de stocare numită </a:t>
            </a:r>
            <a:r>
              <a:rPr lang="ro-RO" sz="1200" b="1" baseline="0" dirty="0" smtClean="0"/>
              <a:t>data compartment</a:t>
            </a:r>
            <a:r>
              <a:rPr lang="ro-RO" sz="1200" b="0" baseline="0" dirty="0" smtClean="0"/>
              <a:t>. Doi utilizatori nu pot partaja același data compartment.</a:t>
            </a:r>
          </a:p>
          <a:p>
            <a:pPr marL="0" indent="0">
              <a:buNone/>
            </a:pPr>
            <a:endParaRPr lang="ro-RO" sz="1200" b="0" baseline="0" dirty="0" smtClean="0"/>
          </a:p>
          <a:p>
            <a:pPr marL="0" indent="0">
              <a:buNone/>
            </a:pPr>
            <a:r>
              <a:rPr lang="ro-RO" sz="1200" b="0" baseline="0" dirty="0" smtClean="0"/>
              <a:t>Într-un data compartment, locațiile izolate sunt împărțite în store-uri. Fiecare unitate de asamblare are propriul său store. Dacă o unitate de asamblare crează un fișier într-o locație izolată, fișierul este creat în store-ul respectivei unități de asamblare. Dacă două unități de asamblare crează un fișier ce are același nume în locații izolate, fișierele vor fi diferite, fiecare în store-ul său.</a:t>
            </a:r>
            <a:endParaRPr 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Platforma .Net oferă suport pentru crearea</a:t>
            </a:r>
            <a:r>
              <a:rPr lang="ro-RO" sz="1200" baseline="0" dirty="0" smtClean="0"/>
              <a:t> și administrarea de fișiere de date ce sunt ținute în locații izolate folosind clasa </a:t>
            </a:r>
            <a:r>
              <a:rPr lang="ro-RO" sz="1200" b="1" baseline="0" dirty="0" smtClean="0"/>
              <a:t>IsolatedStorageFile</a:t>
            </a:r>
            <a:r>
              <a:rPr lang="ro-RO" sz="1200" b="0" baseline="0" dirty="0" smtClean="0"/>
              <a:t> ce se găsește in namespace-ul </a:t>
            </a:r>
            <a:r>
              <a:rPr lang="ro-RO" sz="1200" b="1" baseline="0" dirty="0" smtClean="0"/>
              <a:t>System.IO.IsolatedStorage</a:t>
            </a:r>
            <a:r>
              <a:rPr lang="ro-RO" sz="1200" b="0" baseline="0" dirty="0" smtClean="0"/>
              <a:t>.</a:t>
            </a:r>
          </a:p>
          <a:p>
            <a:pPr marL="0" indent="0">
              <a:buNone/>
            </a:pPr>
            <a:endParaRPr lang="ro-RO" sz="1200" b="0" baseline="0" dirty="0" smtClean="0"/>
          </a:p>
          <a:p>
            <a:pPr marL="0" indent="0">
              <a:buNone/>
            </a:pPr>
            <a:r>
              <a:rPr lang="ro-RO" sz="1200" b="0" baseline="0" dirty="0" smtClean="0"/>
              <a:t>Clasa oferă o serie de metode statice ce întorc obiecte </a:t>
            </a:r>
            <a:r>
              <a:rPr lang="ro-RO" sz="1200" b="1" baseline="0" dirty="0" smtClean="0"/>
              <a:t>IsolatedStorageFile</a:t>
            </a:r>
            <a:r>
              <a:rPr lang="ro-RO" sz="1200" b="0" baseline="0" dirty="0" smtClean="0"/>
              <a:t>, depinzând de ce locație izolată se dorește a fi accesată.</a:t>
            </a:r>
          </a:p>
          <a:p>
            <a:pPr marL="0" indent="0">
              <a:buNone/>
            </a:pPr>
            <a:endParaRPr lang="ro-RO" sz="1200" b="0" baseline="0" dirty="0" smtClean="0"/>
          </a:p>
          <a:p>
            <a:pPr marL="0" indent="0">
              <a:buNone/>
            </a:pPr>
            <a:r>
              <a:rPr lang="ro-RO" sz="1200" b="0" baseline="0" dirty="0" smtClean="0"/>
              <a:t>Obiectele </a:t>
            </a:r>
            <a:r>
              <a:rPr lang="ro-RO" sz="1200" b="1" baseline="0" dirty="0" smtClean="0"/>
              <a:t>IsolatedStorageFile</a:t>
            </a:r>
            <a:r>
              <a:rPr lang="ro-RO" sz="1200" b="0" baseline="0" dirty="0" smtClean="0"/>
              <a:t> obținute pot fi folosite pentru crearea și administrarea fișierelor și a folderelor. </a:t>
            </a:r>
          </a:p>
          <a:p>
            <a:pPr marL="0" indent="0">
              <a:buNone/>
            </a:pPr>
            <a:endParaRPr lang="ro-RO" sz="1200" b="0" baseline="0" dirty="0" smtClean="0"/>
          </a:p>
          <a:p>
            <a:pPr marL="0" indent="0">
              <a:buNone/>
            </a:pPr>
            <a:endParaRPr lang="ro-RO" sz="1200" b="0"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defRPr/>
            </a:pPr>
            <a:r>
              <a:rPr lang="ro-RO" sz="1200" dirty="0" smtClean="0"/>
              <a:t>Următorul tabel prezintă metodele statice ale clasei </a:t>
            </a:r>
            <a:r>
              <a:rPr lang="ro-RO" sz="1200" b="1" dirty="0" smtClean="0"/>
              <a:t>IsolatedStorageFile</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4125042185"/>
              </p:ext>
            </p:extLst>
          </p:nvPr>
        </p:nvGraphicFramePr>
        <p:xfrm>
          <a:off x="812800" y="928116"/>
          <a:ext cx="5689600" cy="7217664"/>
        </p:xfrm>
        <a:graphic>
          <a:graphicData uri="http://schemas.openxmlformats.org/drawingml/2006/table">
            <a:tbl>
              <a:tblPr firstRow="1" bandRow="1">
                <a:tableStyleId>{5C22544A-7EE6-4342-B048-85BDC9FD1C3A}</a:tableStyleId>
              </a:tblPr>
              <a:tblGrid>
                <a:gridCol w="2357120"/>
                <a:gridCol w="3332480"/>
              </a:tblGrid>
              <a:tr h="297637">
                <a:tc>
                  <a:txBody>
                    <a:bodyPr/>
                    <a:lstStyle/>
                    <a:p>
                      <a:pPr>
                        <a:buNone/>
                      </a:pPr>
                      <a:r>
                        <a:rPr lang="ro-RO" sz="1500" dirty="0" smtClean="0">
                          <a:latin typeface="Calibri" pitchFamily="34" charset="0"/>
                          <a:cs typeface="Calibri" pitchFamily="34" charset="0"/>
                        </a:rPr>
                        <a:t>Metoda</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1824228">
                <a:tc>
                  <a:txBody>
                    <a:bodyPr/>
                    <a:lstStyle/>
                    <a:p>
                      <a:pPr>
                        <a:buNone/>
                      </a:pPr>
                      <a:r>
                        <a:rPr lang="ro-RO" sz="1300" dirty="0" smtClean="0">
                          <a:latin typeface="Calibri" pitchFamily="34" charset="0"/>
                          <a:cs typeface="Calibri" pitchFamily="34" charset="0"/>
                        </a:rPr>
                        <a:t>GetUserStoreForAssembly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o locație unică, specifică utilizatorului pentru unitatea de asamblare în care a fost apelată metoda. Locația este stabilită</a:t>
                      </a:r>
                      <a:r>
                        <a:rPr lang="ro-RO" sz="1300" baseline="0" dirty="0" smtClean="0">
                          <a:latin typeface="Calibri" pitchFamily="34" charset="0"/>
                          <a:cs typeface="Calibri" pitchFamily="34" charset="0"/>
                        </a:rPr>
                        <a:t> analizând identiatea oferită de unitatea de asamblare și identiatatea utilizatorului. Dacă unitatea de asamblare nu oferă informații privind identitatea sa (de exemplu, dacă nu are specificat un nume unic), apelul metodei va întoarce câte o locație nouă de fiecare dată.</a:t>
                      </a:r>
                      <a:endParaRPr lang="en-US" sz="1300" dirty="0">
                        <a:latin typeface="Calibri" pitchFamily="34" charset="0"/>
                        <a:cs typeface="Calibri" pitchFamily="34" charset="0"/>
                      </a:endParaRPr>
                    </a:p>
                  </a:txBody>
                  <a:tcPr marL="97536" marR="97536" marT="48006" marB="48006"/>
                </a:tc>
              </a:tr>
              <a:tr h="2016252">
                <a:tc>
                  <a:txBody>
                    <a:bodyPr/>
                    <a:lstStyle/>
                    <a:p>
                      <a:pPr>
                        <a:buNone/>
                      </a:pPr>
                      <a:r>
                        <a:rPr lang="ro-RO" sz="1300" dirty="0" smtClean="0">
                          <a:latin typeface="Calibri" pitchFamily="34" charset="0"/>
                          <a:cs typeface="Calibri" pitchFamily="34" charset="0"/>
                        </a:rPr>
                        <a:t>GetUserStoreForDomain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întoarce</a:t>
                      </a:r>
                      <a:r>
                        <a:rPr lang="ro-RO" sz="1300" baseline="0" dirty="0" smtClean="0">
                          <a:latin typeface="Calibri" pitchFamily="34" charset="0"/>
                          <a:cs typeface="Calibri" pitchFamily="34" charset="0"/>
                        </a:rPr>
                        <a:t> o locatie unică, specifică utilizatorului pentru domeniul aplicației și unitatea de asamblare în care metoda a fost apelată. Locația este stabilită analizând identitatea unității de asamblare, a domeniului aplicației și a utilizatorului. De aceea, locatia întoarsă va fi tot timpul diferită de la aplicație la aplicație, chiar dacă metoda se apelează dintr-o unitate de asamblare cu nume unic.</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GetUserStoreForApplication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întoarce</a:t>
                      </a:r>
                      <a:r>
                        <a:rPr lang="ro-RO" sz="1300" baseline="0" dirty="0" smtClean="0">
                          <a:latin typeface="Calibri" pitchFamily="34" charset="0"/>
                          <a:cs typeface="Calibri" pitchFamily="34" charset="0"/>
                        </a:rPr>
                        <a:t> o locație unică, specifică utilizatorului în cazul în care se apelul se face dintr-o aplicație ClickOnce</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GetMachineStoreForAssembly</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a:t>
                      </a:r>
                      <a:r>
                        <a:rPr lang="ro-RO" sz="1300" baseline="0" dirty="0" smtClean="0">
                          <a:latin typeface="Calibri" pitchFamily="34" charset="0"/>
                          <a:cs typeface="Calibri" pitchFamily="34" charset="0"/>
                        </a:rPr>
                        <a:t> este similară </a:t>
                      </a:r>
                      <a:r>
                        <a:rPr lang="ro-RO" sz="1300" b="1" baseline="0" dirty="0" smtClean="0">
                          <a:latin typeface="Calibri" pitchFamily="34" charset="0"/>
                          <a:cs typeface="Calibri" pitchFamily="34" charset="0"/>
                        </a:rPr>
                        <a:t>GetUserStoreForAssembly</a:t>
                      </a:r>
                      <a:r>
                        <a:rPr lang="ro-RO" sz="1300" b="0" baseline="0" dirty="0" smtClean="0">
                          <a:latin typeface="Calibri" pitchFamily="34" charset="0"/>
                          <a:cs typeface="Calibri" pitchFamily="34" charset="0"/>
                        </a:rPr>
                        <a:t>, diferența fiind că locația va fi specifică mașinii, nu utilizatorului</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GetMachineStoreForDomain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este similară </a:t>
                      </a:r>
                      <a:r>
                        <a:rPr lang="ro-RO" sz="1300" b="1" dirty="0" smtClean="0">
                          <a:latin typeface="Calibri" pitchFamily="34" charset="0"/>
                          <a:cs typeface="Calibri" pitchFamily="34" charset="0"/>
                        </a:rPr>
                        <a:t>GetUserStoreForDomain</a:t>
                      </a:r>
                      <a:r>
                        <a:rPr lang="ro-RO" sz="1300" b="0" dirty="0" smtClean="0">
                          <a:latin typeface="Calibri" pitchFamily="34" charset="0"/>
                          <a:cs typeface="Calibri" pitchFamily="34" charset="0"/>
                        </a:rPr>
                        <a:t>, </a:t>
                      </a:r>
                      <a:r>
                        <a:rPr lang="ro-RO" sz="1300" b="0" baseline="0" dirty="0" smtClean="0">
                          <a:latin typeface="Calibri" pitchFamily="34" charset="0"/>
                          <a:cs typeface="Calibri" pitchFamily="34" charset="0"/>
                        </a:rPr>
                        <a:t>diferența fiind că locația va fi specifică mașinii, nu utilizatorului</a:t>
                      </a:r>
                      <a:endParaRPr lang="en-US" sz="1300" dirty="0" smtClean="0">
                        <a:latin typeface="Calibri" pitchFamily="34" charset="0"/>
                        <a:cs typeface="Calibri" pitchFamily="34" charset="0"/>
                      </a:endParaRPr>
                    </a:p>
                  </a:txBody>
                  <a:tcPr marL="97536" marR="97536" marT="48006" marB="48006"/>
                </a:tc>
              </a:tr>
              <a:tr h="864108">
                <a:tc>
                  <a:txBody>
                    <a:bodyPr/>
                    <a:lstStyle/>
                    <a:p>
                      <a:pPr>
                        <a:buNone/>
                      </a:pPr>
                      <a:r>
                        <a:rPr lang="ro-RO" sz="1300" dirty="0" smtClean="0">
                          <a:latin typeface="Calibri" pitchFamily="34" charset="0"/>
                          <a:cs typeface="Calibri" pitchFamily="34" charset="0"/>
                        </a:rPr>
                        <a:t>GetMachineStoreForApplication</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este similară </a:t>
                      </a:r>
                      <a:r>
                        <a:rPr lang="ro-RO" sz="1300" b="1" dirty="0" smtClean="0">
                          <a:latin typeface="Calibri" pitchFamily="34" charset="0"/>
                          <a:cs typeface="Calibri" pitchFamily="34" charset="0"/>
                        </a:rPr>
                        <a:t>GetMachineStoreForApplication</a:t>
                      </a:r>
                      <a:r>
                        <a:rPr lang="ro-RO" sz="1300" b="0" dirty="0" smtClean="0">
                          <a:latin typeface="Calibri" pitchFamily="34" charset="0"/>
                          <a:cs typeface="Calibri" pitchFamily="34" charset="0"/>
                        </a:rPr>
                        <a:t>, </a:t>
                      </a:r>
                      <a:r>
                        <a:rPr lang="ro-RO" sz="1300" b="0" baseline="0" dirty="0" smtClean="0">
                          <a:latin typeface="Calibri" pitchFamily="34" charset="0"/>
                          <a:cs typeface="Calibri" pitchFamily="34" charset="0"/>
                        </a:rPr>
                        <a:t>diferența fiind că locația va fi specifică mașinii, nu utilizatorului</a:t>
                      </a:r>
                      <a:endParaRPr lang="en-US" sz="1300" dirty="0" smtClean="0">
                        <a:latin typeface="Calibri" pitchFamily="34" charset="0"/>
                        <a:cs typeface="Calibri" pitchFamily="34" charset="0"/>
                      </a:endParaRPr>
                    </a:p>
                  </a:txBody>
                  <a:tcPr marL="97536" marR="97536" marT="48006" marB="48006"/>
                </a:tc>
              </a:tr>
            </a:tbl>
          </a:graphicData>
        </a:graphic>
      </p:graphicFrame>
      <p:sp>
        <p:nvSpPr>
          <p:cNvPr id="6" name="Rectangle 5"/>
          <p:cNvSpPr/>
          <p:nvPr/>
        </p:nvSpPr>
        <p:spPr>
          <a:xfrm>
            <a:off x="894080" y="8321040"/>
            <a:ext cx="5608320" cy="720090"/>
          </a:xfrm>
          <a:prstGeom prst="rect">
            <a:avLst/>
          </a:prstGeom>
        </p:spPr>
        <p:style>
          <a:lnRef idx="2">
            <a:schemeClr val="accent6"/>
          </a:lnRef>
          <a:fillRef idx="1">
            <a:schemeClr val="lt1"/>
          </a:fillRef>
          <a:effectRef idx="0">
            <a:schemeClr val="accent6"/>
          </a:effectRef>
          <a:fontRef idx="minor">
            <a:schemeClr val="dk1"/>
          </a:fontRef>
        </p:style>
        <p:txBody>
          <a:bodyPr lIns="96661" tIns="48331" rIns="96661" bIns="48331" rtlCol="0" anchor="ctr"/>
          <a:lstStyle/>
          <a:p>
            <a:r>
              <a:rPr lang="ro-RO" sz="1500" dirty="0">
                <a:latin typeface="Calibri" pitchFamily="34" charset="0"/>
                <a:cs typeface="Calibri" pitchFamily="34" charset="0"/>
              </a:rPr>
              <a:t>O aplicație ClickOnce este o aplicație pe care utilizatorul o instalează și rulează la un click pe un link într-o pagină web</a:t>
            </a:r>
            <a:endParaRPr lang="en-US" sz="1500" dirty="0">
              <a:latin typeface="Calibri" pitchFamily="34" charset="0"/>
              <a:cs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defRPr/>
            </a:pPr>
            <a:r>
              <a:rPr lang="ro-RO" sz="1200" dirty="0" smtClean="0"/>
              <a:t>Crearea și administrarea fișierelor și a folderelor</a:t>
            </a:r>
          </a:p>
          <a:p>
            <a:pPr marL="0" indent="0">
              <a:buNone/>
              <a:defRPr/>
            </a:pPr>
            <a:r>
              <a:rPr lang="ro-RO" sz="1200" dirty="0" smtClean="0"/>
              <a:t>După ce se obține accesul la o locatie izolată printr-un obiect </a:t>
            </a:r>
            <a:r>
              <a:rPr lang="ro-RO" sz="1200" b="1" dirty="0" smtClean="0"/>
              <a:t>IsolatedStorageFile</a:t>
            </a:r>
            <a:r>
              <a:rPr lang="ro-RO" sz="1200" dirty="0" smtClean="0"/>
              <a:t>, acesta poate fi folosit pentru a crea fișiere și foldere unde pot fi reținute date. Următorul tabel prezintă câteva dintre metodele des folosite pentru astfel de operații</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2778451803"/>
              </p:ext>
            </p:extLst>
          </p:nvPr>
        </p:nvGraphicFramePr>
        <p:xfrm>
          <a:off x="812800" y="1568196"/>
          <a:ext cx="5689600" cy="4282440"/>
        </p:xfrm>
        <a:graphic>
          <a:graphicData uri="http://schemas.openxmlformats.org/drawingml/2006/table">
            <a:tbl>
              <a:tblPr firstRow="1" bandRow="1">
                <a:tableStyleId>{5C22544A-7EE6-4342-B048-85BDC9FD1C3A}</a:tableStyleId>
              </a:tblPr>
              <a:tblGrid>
                <a:gridCol w="2357120"/>
                <a:gridCol w="3332480"/>
              </a:tblGrid>
              <a:tr h="297637">
                <a:tc>
                  <a:txBody>
                    <a:bodyPr/>
                    <a:lstStyle/>
                    <a:p>
                      <a:pPr>
                        <a:buNone/>
                      </a:pPr>
                      <a:r>
                        <a:rPr lang="ro-RO" sz="1500" dirty="0" smtClean="0">
                          <a:latin typeface="Calibri" pitchFamily="34" charset="0"/>
                          <a:cs typeface="Calibri" pitchFamily="34" charset="0"/>
                        </a:rPr>
                        <a:t>Metoda</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CreateDirectory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crează un folder în locația izolată. Dacă</a:t>
                      </a:r>
                      <a:r>
                        <a:rPr lang="ro-RO" sz="1300" baseline="0" dirty="0" smtClean="0">
                          <a:latin typeface="Calibri" pitchFamily="34" charset="0"/>
                          <a:cs typeface="Calibri" pitchFamily="34" charset="0"/>
                        </a:rPr>
                        <a:t> folderul există, nu se crează unul nou și nu se aruncă excepție</a:t>
                      </a:r>
                      <a:endParaRPr lang="en-US" sz="1300" dirty="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DeleteDirectory</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șterge folderul</a:t>
                      </a:r>
                      <a:r>
                        <a:rPr lang="ro-RO" sz="1300" baseline="0" dirty="0" smtClean="0">
                          <a:latin typeface="Calibri" pitchFamily="34" charset="0"/>
                          <a:cs typeface="Calibri" pitchFamily="34" charset="0"/>
                        </a:rPr>
                        <a:t> specificat din locația izolată. Folderul trebuie să fie gol.</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DeleteFile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șterge un fișier nu numele</a:t>
                      </a:r>
                      <a:r>
                        <a:rPr lang="ro-RO" sz="1300" baseline="0" dirty="0" smtClean="0">
                          <a:latin typeface="Calibri" pitchFamily="34" charset="0"/>
                          <a:cs typeface="Calibri" pitchFamily="34" charset="0"/>
                        </a:rPr>
                        <a:t> specificat</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GetDIrectoryNames</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primește un string ce specifică o expresie regulată</a:t>
                      </a:r>
                      <a:r>
                        <a:rPr lang="ro-RO" sz="1300" baseline="0" dirty="0" smtClean="0">
                          <a:latin typeface="Calibri" pitchFamily="34" charset="0"/>
                          <a:cs typeface="Calibri" pitchFamily="34" charset="0"/>
                        </a:rPr>
                        <a:t> și întoarce toate numele folderelor ce corespund.</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GetFileNames</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Asemănător metodei</a:t>
                      </a:r>
                      <a:r>
                        <a:rPr lang="ro-RO" sz="1300" baseline="0" dirty="0" smtClean="0">
                          <a:latin typeface="Calibri" pitchFamily="34" charset="0"/>
                          <a:cs typeface="Calibri" pitchFamily="34" charset="0"/>
                        </a:rPr>
                        <a:t> </a:t>
                      </a:r>
                      <a:r>
                        <a:rPr lang="ro-RO" sz="1300" b="1" baseline="0" dirty="0" smtClean="0">
                          <a:latin typeface="Calibri" pitchFamily="34" charset="0"/>
                          <a:cs typeface="Calibri" pitchFamily="34" charset="0"/>
                        </a:rPr>
                        <a:t>GetDirectoryNames</a:t>
                      </a:r>
                      <a:r>
                        <a:rPr lang="ro-RO" sz="1300" b="0" baseline="0" dirty="0" smtClean="0">
                          <a:latin typeface="Calibri" pitchFamily="34" charset="0"/>
                          <a:cs typeface="Calibri" pitchFamily="34" charset="0"/>
                        </a:rPr>
                        <a:t>, metoda va întoarce nume de fișiere</a:t>
                      </a:r>
                      <a:endParaRPr lang="en-US" sz="1300" dirty="0" smtClean="0">
                        <a:latin typeface="Calibri" pitchFamily="34" charset="0"/>
                        <a:cs typeface="Calibri" pitchFamily="34" charset="0"/>
                      </a:endParaRPr>
                    </a:p>
                  </a:txBody>
                  <a:tcPr marL="97536" marR="97536" marT="48006" marB="48006"/>
                </a:tc>
              </a:tr>
              <a:tr h="480060">
                <a:tc>
                  <a:txBody>
                    <a:bodyPr/>
                    <a:lstStyle/>
                    <a:p>
                      <a:pPr>
                        <a:buNone/>
                      </a:pPr>
                      <a:r>
                        <a:rPr lang="ro-RO" sz="1300" dirty="0" smtClean="0">
                          <a:latin typeface="Calibri" pitchFamily="34" charset="0"/>
                          <a:cs typeface="Calibri" pitchFamily="34" charset="0"/>
                        </a:rPr>
                        <a:t>Remove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șterge</a:t>
                      </a:r>
                      <a:r>
                        <a:rPr lang="ro-RO" sz="1300" baseline="0" dirty="0" smtClean="0">
                          <a:latin typeface="Calibri" pitchFamily="34" charset="0"/>
                          <a:cs typeface="Calibri" pitchFamily="34" charset="0"/>
                        </a:rPr>
                        <a:t> locația izolată împreună cu tot conținutul acesteia</a:t>
                      </a:r>
                      <a:endParaRPr lang="en-US" sz="1300" dirty="0" smtClean="0">
                        <a:latin typeface="Calibri" pitchFamily="34" charset="0"/>
                        <a:cs typeface="Calibri" pitchFamily="34" charset="0"/>
                      </a:endParaRPr>
                    </a:p>
                  </a:txBody>
                  <a:tcPr marL="97536" marR="97536" marT="48006" marB="48006"/>
                </a:tc>
              </a:tr>
              <a:tr h="672084">
                <a:tc>
                  <a:txBody>
                    <a:bodyPr/>
                    <a:lstStyle/>
                    <a:p>
                      <a:pPr>
                        <a:buNone/>
                      </a:pPr>
                      <a:r>
                        <a:rPr lang="ro-RO" sz="1300" dirty="0" smtClean="0">
                          <a:latin typeface="Calibri" pitchFamily="34" charset="0"/>
                          <a:cs typeface="Calibri" pitchFamily="34" charset="0"/>
                        </a:rPr>
                        <a:t>Close</a:t>
                      </a:r>
                      <a:endParaRPr lang="en-US" sz="1300" dirty="0">
                        <a:latin typeface="Calibri" pitchFamily="34" charset="0"/>
                        <a:cs typeface="Calibri" pitchFamily="34" charset="0"/>
                      </a:endParaRPr>
                    </a:p>
                  </a:txBody>
                  <a:tcPr marL="97536" marR="97536" marT="48006" marB="48006"/>
                </a:tc>
                <a:tc>
                  <a:txBody>
                    <a:bodyPr/>
                    <a:lstStyle/>
                    <a:p>
                      <a:pPr marL="0" marR="0" indent="0" algn="l" defTabSz="914400" rtl="0" eaLnBrk="1" fontAlgn="base" latinLnBrk="0" hangingPunct="1">
                        <a:lnSpc>
                          <a:spcPct val="100000"/>
                        </a:lnSpc>
                        <a:spcBef>
                          <a:spcPct val="0"/>
                        </a:spcBef>
                        <a:spcAft>
                          <a:spcPct val="0"/>
                        </a:spcAft>
                        <a:buClrTx/>
                        <a:buSzTx/>
                        <a:buNone/>
                        <a:tabLst/>
                        <a:defRPr/>
                      </a:pPr>
                      <a:r>
                        <a:rPr lang="ro-RO" sz="1300" dirty="0" smtClean="0">
                          <a:latin typeface="Calibri" pitchFamily="34" charset="0"/>
                          <a:cs typeface="Calibri" pitchFamily="34" charset="0"/>
                        </a:rPr>
                        <a:t>Această metodă închide locația izolată fără a șterge conținutul acesteia.</a:t>
                      </a:r>
                      <a:r>
                        <a:rPr lang="ro-RO" sz="1300" baseline="0" dirty="0" smtClean="0">
                          <a:latin typeface="Calibri" pitchFamily="34" charset="0"/>
                          <a:cs typeface="Calibri" pitchFamily="34" charset="0"/>
                        </a:rPr>
                        <a:t> Locația va putea să fie redeschisă</a:t>
                      </a:r>
                      <a:endParaRPr lang="en-US" sz="1300" dirty="0" smtClean="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713142"/>
            <a:ext cx="5866504" cy="7498529"/>
          </a:xfrm>
        </p:spPr>
        <p:txBody>
          <a:bodyPr>
            <a:noAutofit/>
          </a:bodyPr>
          <a:lstStyle/>
          <a:p>
            <a:pPr marL="0" indent="0">
              <a:buNone/>
              <a:defRPr/>
            </a:pPr>
            <a:r>
              <a:rPr lang="ro-RO" sz="1200" dirty="0" smtClean="0"/>
              <a:t>Următorul exemplu de cod prezintă modul în care se cdeschide store-ul utilizatorului curent dintr-o locație izolată și apoi crearea unei serii de foldere. Al doilea exemplu deschide același store și afișază lista de foldere.</a:t>
            </a:r>
          </a:p>
          <a:p>
            <a:pPr marL="0" indent="0">
              <a:buNone/>
              <a:defRPr/>
            </a:pPr>
            <a:endParaRPr lang="ro-RO" sz="1000" dirty="0" smtClean="0">
              <a:latin typeface="Lucida Console" pitchFamily="49" charset="0"/>
            </a:endParaRPr>
          </a:p>
          <a:p>
            <a:pPr marL="0" indent="0">
              <a:buNone/>
              <a:defRPr/>
            </a:pPr>
            <a:r>
              <a:rPr lang="en-US" sz="1000" dirty="0" smtClean="0">
                <a:latin typeface="Lucida Console" pitchFamily="49" charset="0"/>
              </a:rPr>
              <a:t>using System;</a:t>
            </a:r>
          </a:p>
          <a:p>
            <a:pPr marL="0" indent="0">
              <a:buNone/>
              <a:defRPr/>
            </a:pPr>
            <a:r>
              <a:rPr lang="en-US" sz="1000" dirty="0" smtClean="0">
                <a:latin typeface="Lucida Console" pitchFamily="49" charset="0"/>
              </a:rPr>
              <a:t>using System.IO;</a:t>
            </a:r>
          </a:p>
          <a:p>
            <a:pPr marL="0" indent="0">
              <a:buNone/>
              <a:defRPr/>
            </a:pPr>
            <a:r>
              <a:rPr lang="en-US" sz="1000" dirty="0" smtClean="0">
                <a:latin typeface="Lucida Console" pitchFamily="49" charset="0"/>
              </a:rPr>
              <a:t>using </a:t>
            </a:r>
            <a:r>
              <a:rPr lang="en-US" sz="1000" dirty="0" err="1" smtClean="0">
                <a:latin typeface="Lucida Console" pitchFamily="49" charset="0"/>
              </a:rPr>
              <a:t>System.IO.IsolatedStorage</a:t>
            </a:r>
            <a:r>
              <a:rPr lang="en-US" sz="1000" dirty="0" smtClean="0">
                <a:latin typeface="Lucida Console" pitchFamily="49" charset="0"/>
              </a:rPr>
              <a:t>;</a:t>
            </a:r>
          </a:p>
          <a:p>
            <a:pPr marL="0" indent="0">
              <a:buNone/>
              <a:defRPr/>
            </a:pPr>
            <a:r>
              <a:rPr lang="en-US" sz="1000" dirty="0" smtClean="0">
                <a:latin typeface="Lucida Console" pitchFamily="49" charset="0"/>
              </a:rPr>
              <a:t>...</a:t>
            </a:r>
          </a:p>
          <a:p>
            <a:pPr marL="0" indent="0">
              <a:buNone/>
              <a:defRPr/>
            </a:pPr>
            <a:r>
              <a:rPr lang="en-US" sz="1000" dirty="0" smtClean="0">
                <a:latin typeface="Lucida Console" pitchFamily="49" charset="0"/>
              </a:rPr>
              <a:t>// Create a series of folders</a:t>
            </a:r>
          </a:p>
          <a:p>
            <a:pPr marL="0" indent="0">
              <a:buNone/>
              <a:defRPr/>
            </a:pPr>
            <a:r>
              <a:rPr lang="en-US" sz="1000" dirty="0" err="1" smtClean="0">
                <a:latin typeface="Lucida Console" pitchFamily="49" charset="0"/>
              </a:rPr>
              <a:t>IsolatedStorageFile</a:t>
            </a:r>
            <a:r>
              <a:rPr lang="en-US" sz="1000" dirty="0" smtClean="0">
                <a:latin typeface="Lucida Console" pitchFamily="49" charset="0"/>
              </a:rPr>
              <a:t> </a:t>
            </a:r>
            <a:r>
              <a:rPr lang="en-US" sz="1000" dirty="0" err="1" smtClean="0">
                <a:latin typeface="Lucida Console" pitchFamily="49" charset="0"/>
              </a:rPr>
              <a:t>isolatedStorage</a:t>
            </a:r>
            <a:r>
              <a:rPr lang="en-US" sz="1000" dirty="0" smtClean="0">
                <a:latin typeface="Lucida Console" pitchFamily="49" charset="0"/>
              </a:rPr>
              <a:t> = </a:t>
            </a:r>
            <a:r>
              <a:rPr lang="en-US" sz="1000" dirty="0" err="1" smtClean="0">
                <a:latin typeface="Lucida Console" pitchFamily="49" charset="0"/>
              </a:rPr>
              <a:t>IsolatedStorageFile.GetUserStoreForDomain</a:t>
            </a:r>
            <a:r>
              <a:rPr lang="en-US" sz="1000" dirty="0" smtClean="0">
                <a:latin typeface="Lucida Console" pitchFamily="49" charset="0"/>
              </a:rPr>
              <a:t>();</a:t>
            </a:r>
          </a:p>
          <a:p>
            <a:pPr marL="0" indent="0">
              <a:buNone/>
              <a:defRPr/>
            </a:pPr>
            <a:endParaRPr lang="ro-RO" sz="1000" dirty="0" smtClean="0">
              <a:latin typeface="Lucida Console" pitchFamily="49" charset="0"/>
            </a:endParaRPr>
          </a:p>
          <a:p>
            <a:pPr marL="0" indent="0">
              <a:buNone/>
              <a:defRPr/>
            </a:pPr>
            <a:r>
              <a:rPr lang="en-US" sz="1000" dirty="0" err="1" smtClean="0">
                <a:latin typeface="Lucida Console" pitchFamily="49" charset="0"/>
              </a:rPr>
              <a:t>isolatedStorage.CreateDirectory</a:t>
            </a:r>
            <a:r>
              <a:rPr lang="en-US" sz="1000" dirty="0" smtClean="0">
                <a:latin typeface="Lucida Console" pitchFamily="49" charset="0"/>
              </a:rPr>
              <a:t>("PrivateFolder1");</a:t>
            </a:r>
          </a:p>
          <a:p>
            <a:pPr marL="0" indent="0">
              <a:buNone/>
              <a:defRPr/>
            </a:pPr>
            <a:r>
              <a:rPr lang="en-US" sz="1000" dirty="0" err="1" smtClean="0">
                <a:latin typeface="Lucida Console" pitchFamily="49" charset="0"/>
              </a:rPr>
              <a:t>isolatedStorage.CreateDirectory</a:t>
            </a:r>
            <a:r>
              <a:rPr lang="en-US" sz="1000" dirty="0" smtClean="0">
                <a:latin typeface="Lucida Console" pitchFamily="49" charset="0"/>
              </a:rPr>
              <a:t>("PrivateFolder2");</a:t>
            </a:r>
          </a:p>
          <a:p>
            <a:pPr marL="0" indent="0">
              <a:buNone/>
              <a:defRPr/>
            </a:pPr>
            <a:r>
              <a:rPr lang="en-US" sz="1000" dirty="0" err="1" smtClean="0">
                <a:latin typeface="Lucida Console" pitchFamily="49" charset="0"/>
              </a:rPr>
              <a:t>isolatedStorage.CreateDirectory</a:t>
            </a:r>
            <a:r>
              <a:rPr lang="en-US" sz="1000" dirty="0" smtClean="0">
                <a:latin typeface="Lucida Console" pitchFamily="49" charset="0"/>
              </a:rPr>
              <a:t>("PrivateFolder3");</a:t>
            </a:r>
          </a:p>
          <a:p>
            <a:pPr marL="0" indent="0">
              <a:buNone/>
              <a:defRPr/>
            </a:pPr>
            <a:r>
              <a:rPr lang="en-US" sz="1000" dirty="0" err="1" smtClean="0">
                <a:latin typeface="Lucida Console" pitchFamily="49" charset="0"/>
              </a:rPr>
              <a:t>isolatedStorage.CreateDirectory</a:t>
            </a:r>
            <a:r>
              <a:rPr lang="en-US" sz="1000" dirty="0" smtClean="0">
                <a:latin typeface="Lucida Console" pitchFamily="49" charset="0"/>
              </a:rPr>
              <a:t>("</a:t>
            </a:r>
            <a:r>
              <a:rPr lang="en-US" sz="1000" dirty="0" err="1" smtClean="0">
                <a:latin typeface="Lucida Console" pitchFamily="49" charset="0"/>
              </a:rPr>
              <a:t>TestFolder</a:t>
            </a:r>
            <a:r>
              <a:rPr lang="en-US" sz="1000" dirty="0" smtClean="0">
                <a:latin typeface="Lucida Console" pitchFamily="49" charset="0"/>
              </a:rPr>
              <a:t>");</a:t>
            </a:r>
          </a:p>
          <a:p>
            <a:pPr marL="0" indent="0">
              <a:buNone/>
              <a:defRPr/>
            </a:pPr>
            <a:r>
              <a:rPr lang="en-US" sz="1000" dirty="0" err="1" smtClean="0">
                <a:latin typeface="Lucida Console" pitchFamily="49" charset="0"/>
              </a:rPr>
              <a:t>isolatedStorage.Close</a:t>
            </a:r>
            <a:r>
              <a:rPr lang="en-US" sz="1000" dirty="0" smtClean="0">
                <a:latin typeface="Lucida Console" pitchFamily="49" charset="0"/>
              </a:rPr>
              <a:t>();</a:t>
            </a:r>
            <a:endParaRPr lang="ro-RO" sz="1000" dirty="0" smtClean="0">
              <a:latin typeface="Lucida Console" pitchFamily="49" charset="0"/>
            </a:endParaRPr>
          </a:p>
          <a:p>
            <a:pPr marL="0" indent="0">
              <a:buNone/>
              <a:defRPr/>
            </a:pPr>
            <a:endParaRPr lang="ro-RO" sz="1000" dirty="0" smtClean="0">
              <a:latin typeface="Lucida Console" pitchFamily="49" charset="0"/>
            </a:endParaRPr>
          </a:p>
          <a:p>
            <a:pPr marL="0" indent="0">
              <a:buNone/>
              <a:defRPr/>
            </a:pPr>
            <a:r>
              <a:rPr lang="en-US" sz="1000" dirty="0" smtClean="0">
                <a:latin typeface="Lucida Console" pitchFamily="49" charset="0"/>
              </a:rPr>
              <a:t>// List folders</a:t>
            </a:r>
          </a:p>
          <a:p>
            <a:pPr marL="0" indent="0">
              <a:buNone/>
              <a:defRPr/>
            </a:pPr>
            <a:r>
              <a:rPr lang="en-US" sz="1000" dirty="0" err="1" smtClean="0">
                <a:latin typeface="Lucida Console" pitchFamily="49" charset="0"/>
              </a:rPr>
              <a:t>IsolatedStorageFile</a:t>
            </a:r>
            <a:r>
              <a:rPr lang="en-US" sz="1000" dirty="0" smtClean="0">
                <a:latin typeface="Lucida Console" pitchFamily="49" charset="0"/>
              </a:rPr>
              <a:t> </a:t>
            </a:r>
            <a:r>
              <a:rPr lang="en-US" sz="1000" dirty="0" err="1" smtClean="0">
                <a:latin typeface="Lucida Console" pitchFamily="49" charset="0"/>
              </a:rPr>
              <a:t>isolatedStorage</a:t>
            </a:r>
            <a:r>
              <a:rPr lang="en-US" sz="1000" dirty="0" smtClean="0">
                <a:latin typeface="Lucida Console" pitchFamily="49" charset="0"/>
              </a:rPr>
              <a:t> = </a:t>
            </a:r>
            <a:r>
              <a:rPr lang="en-US" sz="1000" dirty="0" err="1" smtClean="0">
                <a:latin typeface="Lucida Console" pitchFamily="49" charset="0"/>
              </a:rPr>
              <a:t>IsolatedStorageFile.GetUserStoreForDomain</a:t>
            </a:r>
            <a:r>
              <a:rPr lang="en-US" sz="1000" dirty="0" smtClean="0">
                <a:latin typeface="Lucida Console" pitchFamily="49" charset="0"/>
              </a:rPr>
              <a:t>();</a:t>
            </a:r>
          </a:p>
          <a:p>
            <a:pPr marL="0" indent="0">
              <a:buNone/>
              <a:defRPr/>
            </a:pPr>
            <a:r>
              <a:rPr lang="en-US" sz="1000" dirty="0" smtClean="0">
                <a:latin typeface="Lucida Console" pitchFamily="49" charset="0"/>
              </a:rPr>
              <a:t>string[] </a:t>
            </a:r>
            <a:r>
              <a:rPr lang="en-US" sz="1000" dirty="0" err="1" smtClean="0">
                <a:latin typeface="Lucida Console" pitchFamily="49" charset="0"/>
              </a:rPr>
              <a:t>foldernames</a:t>
            </a:r>
            <a:r>
              <a:rPr lang="en-US" sz="1000" dirty="0" smtClean="0">
                <a:latin typeface="Lucida Console" pitchFamily="49" charset="0"/>
              </a:rPr>
              <a:t> = </a:t>
            </a:r>
            <a:r>
              <a:rPr lang="en-US" sz="1000" dirty="0" err="1" smtClean="0">
                <a:latin typeface="Lucida Console" pitchFamily="49" charset="0"/>
              </a:rPr>
              <a:t>isolatedStorage.GetDirectoryNames</a:t>
            </a:r>
            <a:r>
              <a:rPr lang="en-US" sz="1000" dirty="0" smtClean="0">
                <a:latin typeface="Lucida Console" pitchFamily="49" charset="0"/>
              </a:rPr>
              <a:t>("Private*");</a:t>
            </a:r>
          </a:p>
          <a:p>
            <a:pPr marL="0" indent="0">
              <a:buNone/>
              <a:defRPr/>
            </a:pPr>
            <a:r>
              <a:rPr lang="en-US" sz="1000" dirty="0" err="1" smtClean="0">
                <a:latin typeface="Lucida Console" pitchFamily="49" charset="0"/>
              </a:rPr>
              <a:t>foreach</a:t>
            </a:r>
            <a:r>
              <a:rPr lang="en-US" sz="1000" dirty="0" smtClean="0">
                <a:latin typeface="Lucida Console" pitchFamily="49" charset="0"/>
              </a:rPr>
              <a:t> (string name in </a:t>
            </a:r>
            <a:r>
              <a:rPr lang="en-US" sz="1000" dirty="0" err="1" smtClean="0">
                <a:latin typeface="Lucida Console" pitchFamily="49" charset="0"/>
              </a:rPr>
              <a:t>foldernames</a:t>
            </a:r>
            <a:r>
              <a:rPr lang="en-US" sz="1000" dirty="0" smtClean="0">
                <a:latin typeface="Lucida Console" pitchFamily="49" charset="0"/>
              </a:rPr>
              <a:t>)</a:t>
            </a:r>
          </a:p>
          <a:p>
            <a:pPr marL="0" indent="0">
              <a:buNone/>
              <a:defRPr/>
            </a:pPr>
            <a:r>
              <a:rPr lang="en-US" sz="1000" dirty="0" smtClean="0">
                <a:latin typeface="Lucida Console" pitchFamily="49" charset="0"/>
              </a:rPr>
              <a:t>{</a:t>
            </a:r>
          </a:p>
          <a:p>
            <a:pPr marL="0" indent="0">
              <a:buNone/>
              <a:defRPr/>
            </a:pPr>
            <a:r>
              <a:rPr lang="ro-RO" sz="1000" dirty="0" smtClean="0">
                <a:latin typeface="Lucida Console" pitchFamily="49" charset="0"/>
              </a:rPr>
              <a:t>    </a:t>
            </a:r>
            <a:r>
              <a:rPr lang="en-US" sz="1000" dirty="0" err="1" smtClean="0">
                <a:latin typeface="Lucida Console" pitchFamily="49" charset="0"/>
              </a:rPr>
              <a:t>Console.WriteLine</a:t>
            </a:r>
            <a:r>
              <a:rPr lang="en-US" sz="1000" dirty="0" smtClean="0">
                <a:latin typeface="Lucida Console" pitchFamily="49" charset="0"/>
              </a:rPr>
              <a:t>("{0}", name);</a:t>
            </a:r>
          </a:p>
          <a:p>
            <a:pPr marL="0" indent="0">
              <a:buNone/>
              <a:defRPr/>
            </a:pPr>
            <a:r>
              <a:rPr lang="en-US" sz="1000" dirty="0" smtClean="0">
                <a:latin typeface="Lucida Console" pitchFamily="49" charset="0"/>
              </a:rPr>
              <a:t>}</a:t>
            </a:r>
          </a:p>
          <a:p>
            <a:pPr marL="0" indent="0">
              <a:buNone/>
              <a:defRPr/>
            </a:pPr>
            <a:r>
              <a:rPr lang="en-US" sz="1000" dirty="0" err="1" smtClean="0">
                <a:latin typeface="Lucida Console" pitchFamily="49" charset="0"/>
              </a:rPr>
              <a:t>isolatedStorage.Close</a:t>
            </a:r>
            <a:r>
              <a:rPr lang="en-US" sz="1000" dirty="0" smtClean="0">
                <a:latin typeface="Lucida Console" pitchFamily="49" charset="0"/>
              </a:rPr>
              <a:t>();</a:t>
            </a:r>
            <a:endParaRPr lang="en-US" sz="1000" dirty="0">
              <a:latin typeface="Lucida Console"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Clasele </a:t>
            </a:r>
            <a:r>
              <a:rPr lang="ro-RO" sz="1200" b="1" dirty="0" smtClean="0"/>
              <a:t>File</a:t>
            </a:r>
            <a:r>
              <a:rPr lang="ro-RO" sz="1200" b="0" dirty="0" smtClean="0"/>
              <a:t> și </a:t>
            </a:r>
            <a:r>
              <a:rPr lang="ro-RO" sz="1200" b="1" dirty="0" smtClean="0"/>
              <a:t>FileInfo</a:t>
            </a:r>
            <a:r>
              <a:rPr lang="ro-RO" sz="1200" b="0" dirty="0" smtClean="0"/>
              <a:t> se</a:t>
            </a:r>
            <a:r>
              <a:rPr lang="ro-RO" sz="1200" b="0" baseline="0" dirty="0" smtClean="0"/>
              <a:t> găsesc în namespace-ul </a:t>
            </a:r>
            <a:r>
              <a:rPr lang="ro-RO" sz="1200" b="1" baseline="0" dirty="0" smtClean="0"/>
              <a:t>System.IO</a:t>
            </a:r>
            <a:r>
              <a:rPr lang="ro-RO" sz="1200" b="0" baseline="0" dirty="0" smtClean="0"/>
              <a:t> și oferă funcționalitate pentru a manipula fișiere și pentru a examina proprietățile lor. Clasa </a:t>
            </a:r>
            <a:r>
              <a:rPr lang="ro-RO" sz="1200" b="1" baseline="0" dirty="0" smtClean="0"/>
              <a:t>File</a:t>
            </a:r>
            <a:r>
              <a:rPr lang="ro-RO" sz="1200" b="0" baseline="0" dirty="0" smtClean="0"/>
              <a:t> este o clasă ce oferă metode statice, fiecare dintre acestea primind ca parametru calea completă a unui fișier. Folosiți această clasă pentru a executa operații individuale asupra unui fișier. De fiecare dată când invocați o metodă a clasei </a:t>
            </a:r>
            <a:r>
              <a:rPr lang="ro-RO" sz="1200" b="1" baseline="0" dirty="0" smtClean="0"/>
              <a:t>File</a:t>
            </a:r>
            <a:r>
              <a:rPr lang="ro-RO" sz="1200" b="0" baseline="0" dirty="0" smtClean="0"/>
              <a:t>, sistemul de fișiere verifică calea către fișier și verifică dacă utilizatorul ce rulează aplicația are drepturi de acces asupra fișierului.</a:t>
            </a:r>
          </a:p>
          <a:p>
            <a:pPr marL="0" indent="0">
              <a:buNone/>
            </a:pPr>
            <a:endParaRPr lang="ro-RO" sz="1200" b="0" baseline="0" dirty="0" smtClean="0"/>
          </a:p>
          <a:p>
            <a:pPr marL="0" indent="0">
              <a:buNone/>
            </a:pPr>
            <a:r>
              <a:rPr lang="ro-RO" sz="1200" b="0" baseline="0" dirty="0" smtClean="0"/>
              <a:t>Funcționalitatea clasei </a:t>
            </a:r>
            <a:r>
              <a:rPr lang="ro-RO" sz="1200" b="1" baseline="0" dirty="0" smtClean="0"/>
              <a:t>FileInfo</a:t>
            </a:r>
            <a:r>
              <a:rPr lang="ro-RO" sz="1200" b="0" baseline="0" dirty="0" smtClean="0"/>
              <a:t> este asemnănătoare celei a clasei </a:t>
            </a:r>
            <a:r>
              <a:rPr lang="ro-RO" sz="1200" b="1" baseline="0" dirty="0" smtClean="0"/>
              <a:t>File</a:t>
            </a:r>
            <a:r>
              <a:rPr lang="ro-RO" sz="1200" b="0" baseline="0" dirty="0" smtClean="0"/>
              <a:t>, diferența fiind că </a:t>
            </a:r>
            <a:r>
              <a:rPr lang="ro-RO" sz="1200" b="1" baseline="0" dirty="0" smtClean="0"/>
              <a:t>FileInfo</a:t>
            </a:r>
            <a:r>
              <a:rPr lang="ro-RO" sz="1200" b="0" baseline="0" dirty="0" smtClean="0"/>
              <a:t> folosește o instanță și nu metode statice pentru a executa operații asupra fișierelor. Pentru a instanția clasa </a:t>
            </a:r>
            <a:r>
              <a:rPr lang="ro-RO" sz="1200" b="1" baseline="0" dirty="0" smtClean="0"/>
              <a:t>FileInfo</a:t>
            </a:r>
            <a:r>
              <a:rPr lang="ro-RO" sz="1200" b="0" baseline="0" dirty="0" smtClean="0"/>
              <a:t> va trebui să oferiți numele unui fișier. Clasa </a:t>
            </a:r>
            <a:r>
              <a:rPr lang="ro-RO" sz="1200" b="1" baseline="0" dirty="0" smtClean="0"/>
              <a:t>FileInfo</a:t>
            </a:r>
            <a:r>
              <a:rPr lang="ro-RO" sz="1200" b="0" baseline="0" dirty="0" smtClean="0"/>
              <a:t> oferă mecanisme eficiente în momentul în care este nevoie să executați o serie de operații asupra aceluiași fișier. Totuși, ca și clasa </a:t>
            </a:r>
            <a:r>
              <a:rPr lang="ro-RO" sz="1200" b="1" baseline="0" dirty="0" smtClean="0"/>
              <a:t>File, </a:t>
            </a:r>
            <a:r>
              <a:rPr lang="ro-RO" sz="1200" b="0" baseline="0" dirty="0" smtClean="0"/>
              <a:t>clasa </a:t>
            </a:r>
            <a:r>
              <a:rPr lang="ro-RO" sz="1200" b="1" baseline="0" dirty="0" smtClean="0"/>
              <a:t>FileInfo</a:t>
            </a:r>
            <a:r>
              <a:rPr lang="ro-RO" sz="1200" b="0" baseline="0" dirty="0" smtClean="0"/>
              <a:t> verifică drepturile utilizatorului la fiecare metodă apelată.</a:t>
            </a:r>
          </a:p>
          <a:p>
            <a:pPr marL="0" indent="0">
              <a:buNone/>
            </a:pPr>
            <a:endParaRPr lang="en-US" sz="1200" b="0" baseline="0" dirty="0" smtClean="0"/>
          </a:p>
          <a:p>
            <a:pPr marL="0" indent="0">
              <a:buNone/>
            </a:pPr>
            <a:endParaRPr lang="ro-RO" sz="1200" b="0" baseline="0" dirty="0" smtClean="0"/>
          </a:p>
          <a:p>
            <a:pPr marL="0" indent="0">
              <a:buNone/>
            </a:pPr>
            <a:endParaRPr lang="ro-RO" sz="1200" b="0"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ro-RO" sz="1200" dirty="0" smtClean="0"/>
              <a:t>Puteți citi și scrie date într-un fișier ce este ținut într-o</a:t>
            </a:r>
            <a:r>
              <a:rPr lang="ro-RO" sz="1200" baseline="0" dirty="0" smtClean="0"/>
              <a:t> locație izolată folosind clasa </a:t>
            </a:r>
            <a:r>
              <a:rPr lang="ro-RO" sz="1200" b="1" baseline="0" dirty="0" smtClean="0"/>
              <a:t>IsolatedStorageFileStream </a:t>
            </a:r>
            <a:r>
              <a:rPr lang="ro-RO" sz="1200" b="0" baseline="0" dirty="0" smtClean="0"/>
              <a:t>ce se află în namespace-ul </a:t>
            </a:r>
            <a:r>
              <a:rPr lang="ro-RO" sz="1200" b="1" baseline="0" dirty="0" smtClean="0"/>
              <a:t>System.IO.IsolatedStorage</a:t>
            </a:r>
            <a:endParaRPr lang="ro-RO" sz="1200" b="0" baseline="0" dirty="0" smtClean="0"/>
          </a:p>
          <a:p>
            <a:pPr marL="0" indent="0">
              <a:buNone/>
            </a:pPr>
            <a:endParaRPr lang="ro-RO" sz="1200" b="0" baseline="0" dirty="0" smtClean="0"/>
          </a:p>
          <a:p>
            <a:pPr marL="0" indent="0">
              <a:buNone/>
            </a:pPr>
            <a:r>
              <a:rPr lang="ro-RO" sz="1200" b="0" baseline="0" dirty="0" smtClean="0"/>
              <a:t>Clasa </a:t>
            </a:r>
            <a:r>
              <a:rPr lang="ro-RO" sz="1200" b="1" baseline="0" dirty="0" smtClean="0"/>
              <a:t>IsolatedStorageFileStream</a:t>
            </a:r>
            <a:endParaRPr lang="ro-RO" sz="1200" b="0" baseline="0" dirty="0" smtClean="0"/>
          </a:p>
          <a:p>
            <a:pPr marL="0" indent="0">
              <a:buNone/>
            </a:pPr>
            <a:r>
              <a:rPr lang="ro-RO" sz="1200" b="0" baseline="0" dirty="0" smtClean="0"/>
              <a:t>Această clasă este derivată din </a:t>
            </a:r>
            <a:r>
              <a:rPr lang="ro-RO" sz="1200" b="1" baseline="0" dirty="0" smtClean="0"/>
              <a:t>FileStream</a:t>
            </a:r>
            <a:r>
              <a:rPr lang="ro-RO" sz="1200" b="0" baseline="0" dirty="0" smtClean="0"/>
              <a:t>, oferind aceeași funcționalitate cu clasa părinte, diferența fiind fișierele asupra cărora se aplică. Constructorului clasei </a:t>
            </a:r>
            <a:r>
              <a:rPr lang="ro-RO" sz="1200" b="1" baseline="0" dirty="0" smtClean="0"/>
              <a:t>IsolatedStorageFileStream</a:t>
            </a:r>
            <a:r>
              <a:rPr lang="ro-RO" sz="1200" b="0" baseline="0" dirty="0" smtClean="0"/>
              <a:t> îi trebuie oferită o instanță a clasei </a:t>
            </a:r>
            <a:r>
              <a:rPr lang="ro-RO" sz="1200" b="1" baseline="0" dirty="0" smtClean="0"/>
              <a:t>IsolatedStorageFile.</a:t>
            </a:r>
          </a:p>
          <a:p>
            <a:pPr marL="0" indent="0">
              <a:buNone/>
            </a:pPr>
            <a:endParaRPr lang="ro-RO" sz="1200" b="0" baseline="0" dirty="0" smtClean="0"/>
          </a:p>
          <a:p>
            <a:pPr marL="0" indent="0">
              <a:buNone/>
            </a:pPr>
            <a:r>
              <a:rPr lang="ro-RO" sz="1200" b="0" baseline="0" dirty="0" smtClean="0"/>
              <a:t>Mai departe, obiectul obținut poate fi trimis ca parametru constructorului uneia dintre clasele </a:t>
            </a:r>
            <a:r>
              <a:rPr lang="ro-RO" sz="1200" b="1" baseline="0" dirty="0" smtClean="0"/>
              <a:t>BinaryReader/Writer, StreamReader/Writer, DeflateStream, GZipStream, CryptoStream</a:t>
            </a:r>
            <a:r>
              <a:rPr lang="ro-RO" sz="1200" b="0" baseline="0" dirty="0" smtClean="0"/>
              <a:t>, în funcție de operațiile ce se doresc a fi executate asupra fișierului.</a:t>
            </a:r>
          </a:p>
          <a:p>
            <a:pPr marL="0" indent="0">
              <a:buNone/>
            </a:pPr>
            <a:endParaRPr lang="ro-RO" sz="1200" b="0" baseline="0" dirty="0" smtClean="0"/>
          </a:p>
          <a:p>
            <a:pPr marL="0" indent="0">
              <a:buNone/>
            </a:pPr>
            <a:r>
              <a:rPr lang="ro-RO" sz="1200" b="0" baseline="0" dirty="0" smtClean="0"/>
              <a:t>Utilizarea clasei </a:t>
            </a:r>
            <a:r>
              <a:rPr lang="ro-RO" sz="1200" b="1" baseline="0" dirty="0" smtClean="0"/>
              <a:t>IsolatedStorageFileStream</a:t>
            </a:r>
            <a:endParaRPr lang="ro-RO" sz="1200" b="0" baseline="0" dirty="0" smtClean="0"/>
          </a:p>
          <a:p>
            <a:pPr marL="0" indent="0">
              <a:buNone/>
            </a:pPr>
            <a:endParaRPr lang="ro-RO" sz="1200" b="0" baseline="0" dirty="0" smtClean="0"/>
          </a:p>
          <a:p>
            <a:pPr marL="0" indent="0">
              <a:buNone/>
            </a:pPr>
            <a:r>
              <a:rPr lang="ro-RO" sz="1200" b="0" baseline="0" dirty="0" smtClean="0"/>
              <a:t>Următorul exemplu demonstrează modul de creare a unui fișier într-un folder numit Demodata, ce este ținut într-o locație izolată, scrierea și citrea acestui fișier.</a:t>
            </a:r>
          </a:p>
          <a:p>
            <a:pPr marL="0" indent="0">
              <a:buNone/>
            </a:pPr>
            <a:endParaRPr lang="ro-RO" sz="1200" b="0" baseline="0" dirty="0" smtClean="0"/>
          </a:p>
          <a:p>
            <a:pPr marL="0" indent="0" algn="just" defTabSz="966612" eaLnBrk="0" fontAlgn="base" hangingPunct="0">
              <a:spcBef>
                <a:spcPct val="30000"/>
              </a:spcBef>
              <a:spcAft>
                <a:spcPct val="0"/>
              </a:spcAft>
              <a:buClrTx/>
              <a:buSzTx/>
              <a:buNone/>
              <a:defRPr/>
            </a:pPr>
            <a:endParaRPr lang="ro-RO" sz="1200" b="0" baseline="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defRPr/>
            </a:pPr>
            <a:r>
              <a:rPr lang="en-US" sz="1000" dirty="0" smtClean="0">
                <a:latin typeface="Lucida Console" pitchFamily="49" charset="0"/>
              </a:rPr>
              <a:t>using System;</a:t>
            </a:r>
          </a:p>
          <a:p>
            <a:pPr marL="0" indent="0">
              <a:buNone/>
              <a:defRPr/>
            </a:pPr>
            <a:r>
              <a:rPr lang="en-US" sz="1000" dirty="0" smtClean="0">
                <a:latin typeface="Lucida Console" pitchFamily="49" charset="0"/>
              </a:rPr>
              <a:t>using System.IO;</a:t>
            </a:r>
          </a:p>
          <a:p>
            <a:pPr marL="0" indent="0">
              <a:buNone/>
              <a:defRPr/>
            </a:pPr>
            <a:r>
              <a:rPr lang="en-US" sz="1000" dirty="0" smtClean="0">
                <a:latin typeface="Lucida Console" pitchFamily="49" charset="0"/>
              </a:rPr>
              <a:t>using </a:t>
            </a:r>
            <a:r>
              <a:rPr lang="en-US" sz="1000" dirty="0" err="1" smtClean="0">
                <a:latin typeface="Lucida Console" pitchFamily="49" charset="0"/>
              </a:rPr>
              <a:t>System.IO.IsolatedStorage</a:t>
            </a:r>
            <a:r>
              <a:rPr lang="en-US" sz="1000" dirty="0" smtClean="0">
                <a:latin typeface="Lucida Console" pitchFamily="49" charset="0"/>
              </a:rPr>
              <a:t>;</a:t>
            </a:r>
          </a:p>
          <a:p>
            <a:pPr marL="0" indent="0">
              <a:buNone/>
              <a:defRPr/>
            </a:pPr>
            <a:r>
              <a:rPr lang="en-US" sz="1000" dirty="0" smtClean="0">
                <a:latin typeface="Lucida Console" pitchFamily="49" charset="0"/>
              </a:rPr>
              <a:t>...</a:t>
            </a:r>
          </a:p>
          <a:p>
            <a:pPr marL="0" indent="0">
              <a:buNone/>
              <a:defRPr/>
            </a:pPr>
            <a:r>
              <a:rPr lang="en-US" sz="1000" dirty="0" smtClean="0">
                <a:latin typeface="Lucida Console" pitchFamily="49" charset="0"/>
              </a:rPr>
              <a:t>// Create a file in isolated storage</a:t>
            </a:r>
            <a:endParaRPr lang="ro-RO" sz="1000" dirty="0" smtClean="0">
              <a:latin typeface="Lucida Console" pitchFamily="49" charset="0"/>
            </a:endParaRPr>
          </a:p>
          <a:p>
            <a:pPr marL="0" indent="0">
              <a:buNone/>
              <a:defRPr/>
            </a:pPr>
            <a:r>
              <a:rPr lang="ro-RO" sz="1000" dirty="0" smtClean="0">
                <a:latin typeface="Lucida Console" pitchFamily="49" charset="0"/>
              </a:rPr>
              <a:t>string[] data = new string[] { "Private", "User", "Data" };</a:t>
            </a:r>
          </a:p>
          <a:p>
            <a:pPr marL="0" indent="0">
              <a:buNone/>
              <a:defRPr/>
            </a:pPr>
            <a:endParaRPr lang="ro-RO" sz="1000" dirty="0" smtClean="0">
              <a:latin typeface="Lucida Console" pitchFamily="49" charset="0"/>
            </a:endParaRPr>
          </a:p>
          <a:p>
            <a:pPr marL="0" indent="0">
              <a:buNone/>
              <a:defRPr/>
            </a:pPr>
            <a:r>
              <a:rPr lang="ro-RO" sz="1000" dirty="0" smtClean="0">
                <a:latin typeface="Lucida Console" pitchFamily="49" charset="0"/>
              </a:rPr>
              <a:t>IsolatedStorageFile isolatedStorage = IsolatedStorageFile.GetUserStoreForDomain();</a:t>
            </a:r>
          </a:p>
          <a:p>
            <a:pPr marL="0" indent="0">
              <a:buNone/>
              <a:defRPr/>
            </a:pPr>
            <a:r>
              <a:rPr lang="ro-RO" sz="1000" dirty="0" smtClean="0">
                <a:latin typeface="Lucida Console" pitchFamily="49" charset="0"/>
              </a:rPr>
              <a:t>isolatedStorage.CreateDirectory("Demodata");</a:t>
            </a:r>
          </a:p>
          <a:p>
            <a:pPr marL="0" indent="0">
              <a:buNone/>
              <a:defRPr/>
            </a:pPr>
            <a:r>
              <a:rPr lang="ro-RO" sz="1000" dirty="0" smtClean="0">
                <a:latin typeface="Lucida Console" pitchFamily="49" charset="0"/>
              </a:rPr>
              <a:t>IsolatedStorageFileStream fileStream = new IsolatedStorageFileStream(@"Demodata\Private.txt", 	FileMode.Create, FileAccess.Write, isolatedStorage);</a:t>
            </a:r>
          </a:p>
          <a:p>
            <a:pPr marL="0" indent="0">
              <a:buNone/>
              <a:defRPr/>
            </a:pPr>
            <a:endParaRPr lang="ro-RO" sz="1000" dirty="0" smtClean="0">
              <a:latin typeface="Lucida Console" pitchFamily="49" charset="0"/>
            </a:endParaRPr>
          </a:p>
          <a:p>
            <a:pPr marL="0" indent="0">
              <a:buNone/>
              <a:defRPr/>
            </a:pPr>
            <a:r>
              <a:rPr lang="ro-RO" sz="1000" dirty="0" smtClean="0">
                <a:latin typeface="Lucida Console" pitchFamily="49" charset="0"/>
              </a:rPr>
              <a:t>StreamWriter writer = new StreamWriter(fileStream);</a:t>
            </a:r>
          </a:p>
          <a:p>
            <a:pPr marL="0" indent="0">
              <a:buNone/>
              <a:defRPr/>
            </a:pPr>
            <a:r>
              <a:rPr lang="ro-RO" sz="1000" dirty="0" smtClean="0">
                <a:latin typeface="Lucida Console" pitchFamily="49" charset="0"/>
              </a:rPr>
              <a:t>foreach (string item in data)</a:t>
            </a:r>
          </a:p>
          <a:p>
            <a:pPr marL="0" indent="0">
              <a:buNone/>
              <a:defRPr/>
            </a:pPr>
            <a:r>
              <a:rPr lang="ro-RO" sz="1000" dirty="0" smtClean="0">
                <a:latin typeface="Lucida Console" pitchFamily="49" charset="0"/>
              </a:rPr>
              <a:t>{</a:t>
            </a:r>
          </a:p>
          <a:p>
            <a:pPr marL="0" indent="0">
              <a:buNone/>
              <a:defRPr/>
            </a:pPr>
            <a:r>
              <a:rPr lang="ro-RO" sz="1000" dirty="0" smtClean="0">
                <a:latin typeface="Lucida Console" pitchFamily="49" charset="0"/>
              </a:rPr>
              <a:t>    writer.WriteLine(item);</a:t>
            </a:r>
          </a:p>
          <a:p>
            <a:pPr marL="0" indent="0">
              <a:buNone/>
              <a:defRPr/>
            </a:pPr>
            <a:r>
              <a:rPr lang="ro-RO" sz="1000" dirty="0" smtClean="0">
                <a:latin typeface="Lucida Console" pitchFamily="49" charset="0"/>
              </a:rPr>
              <a:t>}</a:t>
            </a:r>
          </a:p>
          <a:p>
            <a:pPr marL="0" indent="0">
              <a:buNone/>
              <a:defRPr/>
            </a:pPr>
            <a:r>
              <a:rPr lang="ro-RO" sz="1000" dirty="0" smtClean="0">
                <a:latin typeface="Lucida Console" pitchFamily="49" charset="0"/>
              </a:rPr>
              <a:t>writer.Close();</a:t>
            </a:r>
          </a:p>
          <a:p>
            <a:pPr marL="0" indent="0">
              <a:buNone/>
              <a:defRPr/>
            </a:pPr>
            <a:r>
              <a:rPr lang="ro-RO" sz="1000" dirty="0" smtClean="0">
                <a:latin typeface="Lucida Console" pitchFamily="49" charset="0"/>
              </a:rPr>
              <a:t>isolatedStorage.Close();</a:t>
            </a:r>
          </a:p>
          <a:p>
            <a:pPr marL="0" indent="0">
              <a:buNone/>
              <a:defRPr/>
            </a:pPr>
            <a:r>
              <a:rPr lang="ro-RO" sz="1000" dirty="0" smtClean="0">
                <a:latin typeface="Lucida Console" pitchFamily="49" charset="0"/>
              </a:rPr>
              <a:t>...</a:t>
            </a:r>
          </a:p>
          <a:p>
            <a:pPr marL="0" indent="0">
              <a:buNone/>
              <a:defRPr/>
            </a:pPr>
            <a:r>
              <a:rPr lang="ro-RO" sz="1000" dirty="0" smtClean="0">
                <a:latin typeface="Lucida Console" pitchFamily="49" charset="0"/>
              </a:rPr>
              <a:t>// Read the file</a:t>
            </a:r>
          </a:p>
          <a:p>
            <a:pPr marL="0" indent="0">
              <a:buNone/>
              <a:defRPr/>
            </a:pPr>
            <a:r>
              <a:rPr lang="ro-RO" sz="1000" dirty="0" smtClean="0">
                <a:latin typeface="Lucida Console" pitchFamily="49" charset="0"/>
              </a:rPr>
              <a:t>IsolatedStorageFile isolatedStorage = IsolatedStorageFile.GetUserStoreForDomain();</a:t>
            </a:r>
          </a:p>
          <a:p>
            <a:pPr marL="0" indent="0">
              <a:buNone/>
              <a:defRPr/>
            </a:pPr>
            <a:r>
              <a:rPr lang="ro-RO" sz="1000" dirty="0" smtClean="0">
                <a:latin typeface="Lucida Console" pitchFamily="49" charset="0"/>
              </a:rPr>
              <a:t>IsolatedStorageFileStream fileStream = new IsolatedStorageFileStream(@"Demodata\Private.txt",</a:t>
            </a:r>
            <a:endParaRPr lang="en-US" sz="1000" dirty="0" smtClean="0">
              <a:latin typeface="Lucida Console" pitchFamily="49" charset="0"/>
            </a:endParaRPr>
          </a:p>
          <a:p>
            <a:pPr marL="0" indent="0">
              <a:buNone/>
              <a:defRPr/>
            </a:pPr>
            <a:r>
              <a:rPr lang="ro-RO" sz="1000" dirty="0" smtClean="0">
                <a:latin typeface="Lucida Console" pitchFamily="49" charset="0"/>
              </a:rPr>
              <a:t> 	FileMode.Open, FileAccess.Read, isolatedStorage);</a:t>
            </a:r>
          </a:p>
          <a:p>
            <a:pPr marL="0" indent="0">
              <a:buNone/>
              <a:defRPr/>
            </a:pPr>
            <a:endParaRPr lang="ro-RO" sz="1000" dirty="0" smtClean="0">
              <a:latin typeface="Lucida Console" pitchFamily="49" charset="0"/>
            </a:endParaRPr>
          </a:p>
          <a:p>
            <a:pPr marL="0" indent="0">
              <a:buNone/>
              <a:defRPr/>
            </a:pPr>
            <a:r>
              <a:rPr lang="ro-RO" sz="1000" dirty="0" smtClean="0">
                <a:latin typeface="Lucida Console" pitchFamily="49" charset="0"/>
              </a:rPr>
              <a:t>StreamReader reader = new StreamReader(fileStream);</a:t>
            </a:r>
          </a:p>
          <a:p>
            <a:pPr marL="0" indent="0">
              <a:buNone/>
              <a:defRPr/>
            </a:pPr>
            <a:r>
              <a:rPr lang="ro-RO" sz="1000" dirty="0" smtClean="0">
                <a:latin typeface="Lucida Console" pitchFamily="49" charset="0"/>
              </a:rPr>
              <a:t>string line = reader.ReadLine();</a:t>
            </a:r>
          </a:p>
          <a:p>
            <a:pPr marL="0" indent="0">
              <a:buNone/>
              <a:defRPr/>
            </a:pPr>
            <a:r>
              <a:rPr lang="ro-RO" sz="1000" dirty="0" smtClean="0">
                <a:latin typeface="Lucida Console" pitchFamily="49" charset="0"/>
              </a:rPr>
              <a:t>while (line != null)</a:t>
            </a:r>
          </a:p>
          <a:p>
            <a:pPr marL="0" indent="0">
              <a:buNone/>
              <a:defRPr/>
            </a:pPr>
            <a:r>
              <a:rPr lang="ro-RO" sz="1000" dirty="0" smtClean="0">
                <a:latin typeface="Lucida Console" pitchFamily="49" charset="0"/>
              </a:rPr>
              <a:t>{</a:t>
            </a:r>
          </a:p>
          <a:p>
            <a:pPr marL="0" indent="0">
              <a:buNone/>
              <a:defRPr/>
            </a:pPr>
            <a:r>
              <a:rPr lang="ro-RO" sz="1000" dirty="0" smtClean="0">
                <a:latin typeface="Lucida Console" pitchFamily="49" charset="0"/>
              </a:rPr>
              <a:t>    Console.WriteLine("{0}", line);</a:t>
            </a:r>
          </a:p>
          <a:p>
            <a:pPr marL="0" indent="0">
              <a:buNone/>
              <a:defRPr/>
            </a:pPr>
            <a:r>
              <a:rPr lang="ro-RO" sz="1000" dirty="0" smtClean="0">
                <a:latin typeface="Lucida Console" pitchFamily="49" charset="0"/>
              </a:rPr>
              <a:t>    line = reader.ReadLine();</a:t>
            </a:r>
          </a:p>
          <a:p>
            <a:pPr marL="0" indent="0">
              <a:buNone/>
              <a:defRPr/>
            </a:pPr>
            <a:r>
              <a:rPr lang="ro-RO" sz="1000" dirty="0" smtClean="0">
                <a:latin typeface="Lucida Console" pitchFamily="49" charset="0"/>
              </a:rPr>
              <a:t>}</a:t>
            </a:r>
          </a:p>
          <a:p>
            <a:pPr marL="0" indent="0">
              <a:buNone/>
              <a:defRPr/>
            </a:pPr>
            <a:r>
              <a:rPr lang="ro-RO" sz="1000" dirty="0" smtClean="0">
                <a:latin typeface="Lucida Console" pitchFamily="49" charset="0"/>
              </a:rPr>
              <a:t>reader.Close();</a:t>
            </a:r>
          </a:p>
          <a:p>
            <a:pPr marL="0" indent="0">
              <a:buNone/>
              <a:defRPr/>
            </a:pPr>
            <a:r>
              <a:rPr lang="ro-RO" sz="1000" dirty="0" smtClean="0">
                <a:latin typeface="Lucida Console" pitchFamily="49" charset="0"/>
              </a:rPr>
              <a:t>isolatedStorage.Close();</a:t>
            </a:r>
            <a:endParaRPr lang="ro-RO" sz="1000" b="0" baseline="0" dirty="0" smtClean="0">
              <a:latin typeface="Lucida Console"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a:buNone/>
            </a:pPr>
            <a:r>
              <a:rPr lang="ro-RO" sz="1200" dirty="0" smtClean="0"/>
              <a:t>Folosirea clasei </a:t>
            </a:r>
            <a:r>
              <a:rPr lang="ro-RO" sz="1200" b="1" dirty="0" smtClean="0"/>
              <a:t>File</a:t>
            </a:r>
            <a:endParaRPr lang="ro-RO" sz="1200" dirty="0" smtClean="0"/>
          </a:p>
          <a:p>
            <a:pPr>
              <a:buNone/>
            </a:pPr>
            <a:r>
              <a:rPr lang="ro-RO" sz="1200" dirty="0" smtClean="0"/>
              <a:t>Următorul tabel descrie câteva dintre metodele uzuale ale clasei </a:t>
            </a:r>
            <a:r>
              <a:rPr lang="ro-RO" sz="1200" b="1" dirty="0" smtClean="0"/>
              <a:t>File</a:t>
            </a:r>
            <a:r>
              <a:rPr lang="ro-RO" sz="1200" dirty="0" smtClean="0"/>
              <a:t>.</a:t>
            </a:r>
          </a:p>
          <a:p>
            <a:pPr>
              <a:buNone/>
            </a:pPr>
            <a:endParaRPr lang="ro-RO" dirty="0" smtClean="0"/>
          </a:p>
          <a:p>
            <a:pPr>
              <a:buNone/>
            </a:pPr>
            <a:endParaRPr lang="ro-RO" dirty="0" smtClean="0"/>
          </a:p>
        </p:txBody>
      </p:sp>
      <p:graphicFrame>
        <p:nvGraphicFramePr>
          <p:cNvPr id="5" name="Table 4"/>
          <p:cNvGraphicFramePr>
            <a:graphicFrameLocks noGrp="1"/>
          </p:cNvGraphicFramePr>
          <p:nvPr>
            <p:extLst>
              <p:ext uri="{D42A27DB-BD31-4B8C-83A1-F6EECF244321}">
                <p14:modId xmlns:p14="http://schemas.microsoft.com/office/powerpoint/2010/main" val="3546746877"/>
              </p:ext>
            </p:extLst>
          </p:nvPr>
        </p:nvGraphicFramePr>
        <p:xfrm>
          <a:off x="731520" y="1178814"/>
          <a:ext cx="5689600" cy="7233666"/>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latin typeface="Calibri" pitchFamily="34" charset="0"/>
                          <a:cs typeface="Calibri" pitchFamily="34" charset="0"/>
                        </a:rPr>
                        <a:t>Metoda</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Create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Crează un</a:t>
                      </a:r>
                      <a:r>
                        <a:rPr lang="ro-RO" sz="1300" baseline="0" dirty="0" smtClean="0">
                          <a:latin typeface="Calibri" pitchFamily="34" charset="0"/>
                          <a:cs typeface="Calibri" pitchFamily="34" charset="0"/>
                        </a:rPr>
                        <a:t> fișier specificând numele acestuia ca parametru. Directorul unde va fi pus fișierul trebuie să existe deja</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Copy</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copiază un fișier. Numele fișierului sursă și destinație sunt specificați ca parametri. Calea către fișierul destinație trebuie să existe. Opțional, metoda poate suprascrie un</a:t>
                      </a:r>
                      <a:r>
                        <a:rPr lang="ro-RO" sz="1300" baseline="0" dirty="0" smtClean="0">
                          <a:latin typeface="Calibri" pitchFamily="34" charset="0"/>
                          <a:cs typeface="Calibri" pitchFamily="34" charset="0"/>
                        </a:rPr>
                        <a:t> fișier existent dacă acesta are același nume cu fișierul destinație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Delete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șterge un fișier al cărui nume este primit</a:t>
                      </a:r>
                      <a:r>
                        <a:rPr lang="ro-RO" sz="1300" baseline="0" dirty="0" smtClean="0">
                          <a:latin typeface="Calibri" pitchFamily="34" charset="0"/>
                          <a:cs typeface="Calibri" pitchFamily="34" charset="0"/>
                        </a:rPr>
                        <a:t> ca parametru.</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Exists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Metoda determină dacă un fișier cu numele specificat există.  Întoarce o valoare booleană</a:t>
                      </a:r>
                      <a:endParaRPr lang="en-US" sz="1300" dirty="0">
                        <a:latin typeface="Calibri" pitchFamily="34" charset="0"/>
                        <a:cs typeface="Calibri" pitchFamily="34" charset="0"/>
                      </a:endParaRPr>
                    </a:p>
                  </a:txBody>
                  <a:tcPr marL="97536" marR="97536" marT="48006" marB="48006"/>
                </a:tc>
              </a:tr>
              <a:tr h="787298">
                <a:tc>
                  <a:txBody>
                    <a:bodyPr/>
                    <a:lstStyle/>
                    <a:p>
                      <a:pPr>
                        <a:buNone/>
                      </a:pPr>
                      <a:r>
                        <a:rPr lang="ro-RO" sz="1300" dirty="0" smtClean="0">
                          <a:latin typeface="Calibri" pitchFamily="34" charset="0"/>
                          <a:cs typeface="Calibri" pitchFamily="34" charset="0"/>
                        </a:rPr>
                        <a:t>Move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mută sau redenumește un fișier. Numele fișierului sursă</a:t>
                      </a:r>
                      <a:r>
                        <a:rPr lang="ro-RO" sz="1300" baseline="0" dirty="0" smtClean="0">
                          <a:latin typeface="Calibri" pitchFamily="34" charset="0"/>
                          <a:cs typeface="Calibri" pitchFamily="34" charset="0"/>
                        </a:rPr>
                        <a:t> și destinație sunt specificate ca parametri. Această metodă nu poate fi folosită pentru a suprascrie un fișier existent.</a:t>
                      </a:r>
                      <a:endParaRPr lang="en-US" sz="1300" dirty="0">
                        <a:latin typeface="Calibri" pitchFamily="34" charset="0"/>
                        <a:cs typeface="Calibri" pitchFamily="34" charset="0"/>
                      </a:endParaRPr>
                    </a:p>
                  </a:txBody>
                  <a:tcPr marL="97536" marR="97536" marT="48006" marB="48006"/>
                </a:tc>
              </a:tr>
              <a:tr h="787298">
                <a:tc>
                  <a:txBody>
                    <a:bodyPr/>
                    <a:lstStyle/>
                    <a:p>
                      <a:pPr>
                        <a:buNone/>
                      </a:pPr>
                      <a:r>
                        <a:rPr lang="ro-RO" sz="1300" dirty="0" smtClean="0">
                          <a:latin typeface="Calibri" pitchFamily="34" charset="0"/>
                          <a:cs typeface="Calibri" pitchFamily="34" charset="0"/>
                        </a:rPr>
                        <a:t>Replace </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înlocuiește conținutul unui fișier cu cel ce se găsește în fișierul sursă.  Opțional, datele ce se aflau în fișierul destinație</a:t>
                      </a:r>
                      <a:r>
                        <a:rPr lang="ro-RO" sz="1300" baseline="0" dirty="0" smtClean="0">
                          <a:latin typeface="Calibri" pitchFamily="34" charset="0"/>
                          <a:cs typeface="Calibri" pitchFamily="34" charset="0"/>
                        </a:rPr>
                        <a:t> pot fi salvate într-un al treilea fișier. Fișierul sursă este șters.</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Encrypt</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a:t>
                      </a:r>
                      <a:r>
                        <a:rPr lang="ro-RO" sz="1300" baseline="0" dirty="0" smtClean="0">
                          <a:latin typeface="Calibri" pitchFamily="34" charset="0"/>
                          <a:cs typeface="Calibri" pitchFamily="34" charset="0"/>
                        </a:rPr>
                        <a:t> metodă criptează conținutul unui fișier specificat ca parametru</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Decrypt </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Decriptează</a:t>
                      </a:r>
                      <a:r>
                        <a:rPr lang="ro-RO" sz="1300" baseline="0" dirty="0" smtClean="0">
                          <a:latin typeface="Calibri" pitchFamily="34" charset="0"/>
                          <a:cs typeface="Calibri" pitchFamily="34" charset="0"/>
                        </a:rPr>
                        <a:t> conținutul fișierului specificat ca parametru. Doar utilizatorul care a criptat fișierul poate să îl decripteze</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GetAttributes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Întoarce atributele fișierului ce a fost specificat ca parametru. Valoarea întoarsă este de tipul </a:t>
                      </a:r>
                      <a:r>
                        <a:rPr lang="ro-RO" sz="1300" b="1" dirty="0" smtClean="0">
                          <a:latin typeface="Calibri" pitchFamily="34" charset="0"/>
                          <a:cs typeface="Calibri" pitchFamily="34" charset="0"/>
                        </a:rPr>
                        <a:t>FileAttribute</a:t>
                      </a:r>
                      <a:r>
                        <a:rPr lang="ro-RO" sz="1300" b="0" dirty="0" smtClean="0">
                          <a:latin typeface="Calibri" pitchFamily="34" charset="0"/>
                          <a:cs typeface="Calibri" pitchFamily="34" charset="0"/>
                        </a:rPr>
                        <a:t>;</a:t>
                      </a:r>
                      <a:r>
                        <a:rPr lang="ro-RO" sz="1300" b="0" baseline="0" dirty="0" smtClean="0">
                          <a:latin typeface="Calibri" pitchFamily="34" charset="0"/>
                          <a:cs typeface="Calibri" pitchFamily="34" charset="0"/>
                        </a:rPr>
                        <a:t> valoarea conține un set de flaguri ce indică, de exemplu, dacă fișierul este arhivat, comprimat, criptat,  read-only sau ascuns</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SetAttributes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setează atribute unui fișier. Numele fișierului și valoarea de tipul</a:t>
                      </a:r>
                      <a:r>
                        <a:rPr lang="ro-RO" sz="1300" baseline="0" dirty="0" smtClean="0">
                          <a:latin typeface="Calibri" pitchFamily="34" charset="0"/>
                          <a:cs typeface="Calibri" pitchFamily="34" charset="0"/>
                        </a:rPr>
                        <a:t> </a:t>
                      </a:r>
                      <a:r>
                        <a:rPr lang="ro-RO" sz="1300" b="1" baseline="0" dirty="0" smtClean="0">
                          <a:latin typeface="Calibri" pitchFamily="34" charset="0"/>
                          <a:cs typeface="Calibri" pitchFamily="34" charset="0"/>
                        </a:rPr>
                        <a:t>FileAttributes</a:t>
                      </a:r>
                      <a:r>
                        <a:rPr lang="ro-RO" sz="1300" b="0" baseline="0" dirty="0" smtClean="0">
                          <a:latin typeface="Calibri" pitchFamily="34" charset="0"/>
                          <a:cs typeface="Calibri" pitchFamily="34" charset="0"/>
                        </a:rPr>
                        <a:t> sunt trimiși ca parametru</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defRPr/>
            </a:pPr>
            <a:r>
              <a:rPr lang="ro-RO" sz="1200" dirty="0" smtClean="0"/>
              <a:t>Următorul exemplu de cod folosește metoda </a:t>
            </a:r>
            <a:r>
              <a:rPr lang="ro-RO" sz="1200" b="1" dirty="0" smtClean="0"/>
              <a:t>Copy</a:t>
            </a:r>
            <a:r>
              <a:rPr lang="ro-RO" sz="1200" dirty="0" smtClean="0"/>
              <a:t> pentru a crea o copie a unui fișier. Codul suprascrie un fișier existent și apoi setează proprietățile de </a:t>
            </a:r>
            <a:r>
              <a:rPr lang="ro-RO" sz="1200" b="1" dirty="0" smtClean="0"/>
              <a:t>Read-only</a:t>
            </a:r>
            <a:r>
              <a:rPr lang="ro-RO" sz="1200" dirty="0" smtClean="0"/>
              <a:t> și </a:t>
            </a:r>
            <a:r>
              <a:rPr lang="ro-RO" sz="1200" b="1" dirty="0" smtClean="0"/>
              <a:t>Hidden</a:t>
            </a:r>
            <a:r>
              <a:rPr lang="ro-RO" sz="1200" dirty="0" smtClean="0"/>
              <a:t> pe noul fișier copiat. Acest lucru se face executând operații pe biți specificând flag-urile de </a:t>
            </a:r>
            <a:r>
              <a:rPr lang="ro-RO" sz="1200" b="1" dirty="0" smtClean="0"/>
              <a:t>ReadOnly</a:t>
            </a:r>
            <a:r>
              <a:rPr lang="ro-RO" sz="1200" dirty="0" smtClean="0"/>
              <a:t> și </a:t>
            </a:r>
            <a:r>
              <a:rPr lang="ro-RO" sz="1200" b="1" dirty="0" smtClean="0"/>
              <a:t>Hidden</a:t>
            </a:r>
            <a:endParaRPr lang="ro-RO" sz="1200" dirty="0" smtClean="0"/>
          </a:p>
          <a:p>
            <a:pPr marL="0" indent="0">
              <a:buNone/>
              <a:defRPr/>
            </a:pPr>
            <a:endParaRPr lang="ro-RO" sz="1200" dirty="0" smtClean="0"/>
          </a:p>
          <a:p>
            <a:pPr marL="0" indent="0">
              <a:buNone/>
              <a:defRPr/>
            </a:pPr>
            <a:r>
              <a:rPr lang="en-US" sz="1100" dirty="0" smtClean="0">
                <a:latin typeface="Lucida Console" pitchFamily="49" charset="0"/>
              </a:rPr>
              <a:t>using System.IO;</a:t>
            </a:r>
          </a:p>
          <a:p>
            <a:pPr marL="0" indent="0">
              <a:buNone/>
              <a:defRPr/>
            </a:pPr>
            <a:r>
              <a:rPr lang="en-US" sz="1100" dirty="0" smtClean="0">
                <a:latin typeface="Lucida Console" pitchFamily="49" charset="0"/>
              </a:rPr>
              <a:t>...</a:t>
            </a:r>
          </a:p>
          <a:p>
            <a:pPr marL="0" indent="0">
              <a:buNone/>
              <a:defRPr/>
            </a:pPr>
            <a:r>
              <a:rPr lang="en-US" sz="1100" dirty="0" err="1" smtClean="0">
                <a:latin typeface="Lucida Console" pitchFamily="49" charset="0"/>
              </a:rPr>
              <a:t>File.Copy</a:t>
            </a:r>
            <a:r>
              <a:rPr lang="en-US" sz="1100" dirty="0" smtClean="0">
                <a:latin typeface="Lucida Console" pitchFamily="49" charset="0"/>
              </a:rPr>
              <a:t>(@"E:\Democode\MyFile.txt", @"E:\Democode\CopyFile.txt", true);</a:t>
            </a:r>
          </a:p>
          <a:p>
            <a:pPr marL="0" indent="0">
              <a:buNone/>
              <a:defRPr/>
            </a:pPr>
            <a:r>
              <a:rPr lang="en-US" sz="1100" dirty="0" err="1" smtClean="0">
                <a:latin typeface="Lucida Console" pitchFamily="49" charset="0"/>
              </a:rPr>
              <a:t>File.SetAttributes</a:t>
            </a:r>
            <a:r>
              <a:rPr lang="en-US" sz="1100" dirty="0" smtClean="0">
                <a:latin typeface="Lucida Console" pitchFamily="49" charset="0"/>
              </a:rPr>
              <a:t>(@"E:\Democode\CopyFile.txt",</a:t>
            </a:r>
          </a:p>
          <a:p>
            <a:pPr marL="0" indent="0">
              <a:buNone/>
              <a:defRPr/>
            </a:pPr>
            <a:r>
              <a:rPr lang="ro-RO" sz="1100" dirty="0" smtClean="0">
                <a:latin typeface="Lucida Console" pitchFamily="49" charset="0"/>
              </a:rPr>
              <a:t>	</a:t>
            </a:r>
            <a:r>
              <a:rPr lang="en-US" sz="1100" dirty="0" err="1" smtClean="0">
                <a:latin typeface="Lucida Console" pitchFamily="49" charset="0"/>
              </a:rPr>
              <a:t>FileAttributes.ReadOnly</a:t>
            </a:r>
            <a:r>
              <a:rPr lang="en-US" sz="1100" dirty="0" smtClean="0">
                <a:latin typeface="Lucida Console" pitchFamily="49" charset="0"/>
              </a:rPr>
              <a:t> | </a:t>
            </a:r>
            <a:r>
              <a:rPr lang="en-US" sz="1100" dirty="0" err="1" smtClean="0">
                <a:latin typeface="Lucida Console" pitchFamily="49" charset="0"/>
              </a:rPr>
              <a:t>FileAttributes.Hidden</a:t>
            </a:r>
            <a:r>
              <a:rPr lang="en-US" sz="1100" dirty="0" smtClean="0">
                <a:latin typeface="Lucida Console" pitchFamily="49" charset="0"/>
              </a:rPr>
              <a:t>);</a:t>
            </a:r>
            <a:endParaRPr lang="ro-RO" sz="1100" dirty="0" smtClean="0">
              <a:latin typeface="Lucida Console" pitchFamily="49" charset="0"/>
            </a:endParaRPr>
          </a:p>
          <a:p>
            <a:pPr marL="0" indent="0">
              <a:buNone/>
              <a:defRPr/>
            </a:pPr>
            <a:endParaRPr lang="ro-RO" sz="1200" dirty="0" smtClean="0"/>
          </a:p>
          <a:p>
            <a:pPr marL="0" indent="0">
              <a:buNone/>
              <a:defRPr/>
            </a:pPr>
            <a:r>
              <a:rPr lang="ro-RO" sz="1200" dirty="0" smtClean="0"/>
              <a:t>Clasa </a:t>
            </a:r>
            <a:r>
              <a:rPr lang="ro-RO" sz="1200" b="1" dirty="0" smtClean="0"/>
              <a:t>File</a:t>
            </a:r>
            <a:r>
              <a:rPr lang="ro-RO" sz="1200" dirty="0" smtClean="0"/>
              <a:t> de asemenea oferă metode pentru citirea și scrierea datei la care fișierul a fost creat, accesat sau scris ultima dată.</a:t>
            </a:r>
          </a:p>
          <a:p>
            <a:pPr marL="0" indent="0">
              <a:buNone/>
              <a:defRPr/>
            </a:pPr>
            <a:endParaRPr lang="ro-RO" sz="1200" dirty="0" smtClean="0"/>
          </a:p>
          <a:p>
            <a:pPr marL="0" indent="0">
              <a:buNone/>
              <a:defRPr/>
            </a:pPr>
            <a:r>
              <a:rPr lang="ro-RO" sz="1200" dirty="0" smtClean="0"/>
              <a:t>Clasa </a:t>
            </a:r>
            <a:r>
              <a:rPr lang="ro-RO" sz="1200" b="1" dirty="0" smtClean="0"/>
              <a:t>FileInfo</a:t>
            </a:r>
            <a:endParaRPr lang="ro-RO" sz="1200" dirty="0" smtClean="0"/>
          </a:p>
          <a:p>
            <a:pPr marL="0" indent="0">
              <a:buNone/>
              <a:defRPr/>
            </a:pPr>
            <a:r>
              <a:rPr lang="ro-RO" sz="1200" dirty="0" smtClean="0"/>
              <a:t>Clasa </a:t>
            </a:r>
            <a:r>
              <a:rPr lang="ro-RO" sz="1200" b="1" dirty="0" smtClean="0"/>
              <a:t>FileInfo</a:t>
            </a:r>
            <a:r>
              <a:rPr lang="ro-RO" sz="1200" dirty="0" smtClean="0"/>
              <a:t> oferă un set similar de funcții ca și </a:t>
            </a:r>
            <a:r>
              <a:rPr lang="ro-RO" sz="1200" b="1" dirty="0" smtClean="0"/>
              <a:t>File</a:t>
            </a:r>
            <a:r>
              <a:rPr lang="ro-RO" sz="1200" dirty="0" smtClean="0"/>
              <a:t>, deși unele sunt oferite ca proprietăți, nu ca funcții. În plus, clasa </a:t>
            </a:r>
            <a:r>
              <a:rPr lang="ro-RO" sz="1200" b="1" dirty="0" smtClean="0"/>
              <a:t>FileInfo</a:t>
            </a:r>
            <a:r>
              <a:rPr lang="ro-RO" sz="1200" dirty="0" smtClean="0"/>
              <a:t> oferă proprietăți ce permit izolarea anumitor elemente ale numelui fișierului, cum ar fi numele fără cale sau extensie. Următorul table conține cei mai importanți membrii ai clasei </a:t>
            </a:r>
            <a:r>
              <a:rPr lang="ro-RO" sz="1200" b="1" dirty="0" smtClean="0"/>
              <a:t>FileInfo</a:t>
            </a:r>
            <a:r>
              <a:rPr lang="ro-RO" sz="1200" dirty="0" smtClean="0"/>
              <a:t>.</a:t>
            </a:r>
          </a:p>
          <a:p>
            <a:pPr marL="0" indent="0">
              <a:buNone/>
              <a:defRPr/>
            </a:pPr>
            <a:endParaRPr lang="ro-RO" sz="1200" dirty="0" smtClean="0"/>
          </a:p>
        </p:txBody>
      </p:sp>
      <p:graphicFrame>
        <p:nvGraphicFramePr>
          <p:cNvPr id="5" name="Table 4"/>
          <p:cNvGraphicFramePr>
            <a:graphicFrameLocks noGrp="1"/>
          </p:cNvGraphicFramePr>
          <p:nvPr>
            <p:extLst>
              <p:ext uri="{D42A27DB-BD31-4B8C-83A1-F6EECF244321}">
                <p14:modId xmlns:p14="http://schemas.microsoft.com/office/powerpoint/2010/main" val="2524882453"/>
              </p:ext>
            </p:extLst>
          </p:nvPr>
        </p:nvGraphicFramePr>
        <p:xfrm>
          <a:off x="731520" y="4960620"/>
          <a:ext cx="5689600" cy="4078986"/>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latin typeface="Calibri" pitchFamily="34" charset="0"/>
                          <a:cs typeface="Calibri" pitchFamily="34" charset="0"/>
                        </a:rPr>
                        <a:t>Membru</a:t>
                      </a:r>
                      <a:endParaRPr lang="en-US" sz="15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Create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Crează un</a:t>
                      </a:r>
                      <a:r>
                        <a:rPr lang="ro-RO" sz="1300" baseline="0" dirty="0" smtClean="0">
                          <a:latin typeface="Calibri" pitchFamily="34" charset="0"/>
                          <a:cs typeface="Calibri" pitchFamily="34" charset="0"/>
                        </a:rPr>
                        <a:t> fișier specificând numele acestuia ca parametru. Directorul unde va fi pus fișierul trebuie să existe deja</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CopyTo</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crează o copie</a:t>
                      </a:r>
                      <a:r>
                        <a:rPr lang="ro-RO" sz="1300" baseline="0" dirty="0" smtClean="0">
                          <a:latin typeface="Calibri" pitchFamily="34" charset="0"/>
                          <a:cs typeface="Calibri" pitchFamily="34" charset="0"/>
                        </a:rPr>
                        <a:t> a fișierului ce este referențiat de obiectul </a:t>
                      </a:r>
                      <a:r>
                        <a:rPr lang="ro-RO" sz="1300" b="1" baseline="0" dirty="0" smtClean="0">
                          <a:latin typeface="Calibri" pitchFamily="34" charset="0"/>
                          <a:cs typeface="Calibri" pitchFamily="34" charset="0"/>
                        </a:rPr>
                        <a:t>FileInfo</a:t>
                      </a:r>
                      <a:r>
                        <a:rPr lang="ro-RO" sz="1300" b="0" baseline="0" dirty="0" smtClean="0">
                          <a:latin typeface="Calibri" pitchFamily="34" charset="0"/>
                          <a:cs typeface="Calibri" pitchFamily="34" charset="0"/>
                        </a:rPr>
                        <a:t>. Numele fișierului destinație este specificat ca parametru al metodei. Directorul destinație trebuie să existe. Opțional poate suprascrie un fișier cu același nume cu fișierul destinație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Delete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șterge fișierul referențiat de obiectul </a:t>
                      </a:r>
                      <a:r>
                        <a:rPr lang="ro-RO" sz="1300" b="1" dirty="0" smtClean="0">
                          <a:latin typeface="Calibri" pitchFamily="34" charset="0"/>
                          <a:cs typeface="Calibri" pitchFamily="34" charset="0"/>
                        </a:rPr>
                        <a:t>FileInfo</a:t>
                      </a:r>
                      <a:endParaRPr lang="en-US" sz="1300" dirty="0">
                        <a:latin typeface="Calibri" pitchFamily="34" charset="0"/>
                        <a:cs typeface="Calibri" pitchFamily="34" charset="0"/>
                      </a:endParaRPr>
                    </a:p>
                  </a:txBody>
                  <a:tcPr marL="97536" marR="97536" marT="48006" marB="48006"/>
                </a:tc>
              </a:tr>
              <a:tr h="960120">
                <a:tc>
                  <a:txBody>
                    <a:bodyPr/>
                    <a:lstStyle/>
                    <a:p>
                      <a:pPr>
                        <a:buNone/>
                      </a:pPr>
                      <a:r>
                        <a:rPr lang="ro-RO" sz="1300" dirty="0" smtClean="0">
                          <a:latin typeface="Calibri" pitchFamily="34" charset="0"/>
                          <a:cs typeface="Calibri" pitchFamily="34" charset="0"/>
                        </a:rPr>
                        <a:t>MoveTo</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mută sau redenumește fișierul referențiat de obiectul </a:t>
                      </a:r>
                      <a:r>
                        <a:rPr lang="ro-RO" sz="1300" b="1" dirty="0" smtClean="0">
                          <a:latin typeface="Calibri" pitchFamily="34" charset="0"/>
                          <a:cs typeface="Calibri" pitchFamily="34" charset="0"/>
                        </a:rPr>
                        <a:t>FileInfo</a:t>
                      </a:r>
                      <a:r>
                        <a:rPr lang="ro-RO" sz="1300" b="0" dirty="0" smtClean="0">
                          <a:latin typeface="Calibri" pitchFamily="34" charset="0"/>
                          <a:cs typeface="Calibri" pitchFamily="34" charset="0"/>
                        </a:rPr>
                        <a:t>.</a:t>
                      </a:r>
                      <a:r>
                        <a:rPr lang="ro-RO" sz="1300" b="0" baseline="0" dirty="0" smtClean="0">
                          <a:latin typeface="Calibri" pitchFamily="34" charset="0"/>
                          <a:cs typeface="Calibri" pitchFamily="34" charset="0"/>
                        </a:rPr>
                        <a:t> Numele fișierului destinație este specificat ca parametru. Metoda nu poate suprascrie un fișier existent cu același nume ca fișierul destiantie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Replace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înlocuiește conținutul unui fișier destinație cu cel aflat în fișierul referențiat de obiectul </a:t>
                      </a:r>
                      <a:r>
                        <a:rPr lang="ro-RO" sz="1300" b="1" dirty="0" smtClean="0">
                          <a:latin typeface="Calibri" pitchFamily="34" charset="0"/>
                          <a:cs typeface="Calibri" pitchFamily="34" charset="0"/>
                        </a:rPr>
                        <a:t>FileInfo</a:t>
                      </a:r>
                      <a:r>
                        <a:rPr lang="ro-RO" sz="1300" b="0" dirty="0" smtClean="0">
                          <a:latin typeface="Calibri" pitchFamily="34" charset="0"/>
                          <a:cs typeface="Calibri" pitchFamily="34" charset="0"/>
                        </a:rPr>
                        <a:t>. </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endParaRPr lang="ro-RO" sz="1200" dirty="0" smtClean="0"/>
          </a:p>
          <a:p>
            <a:pPr marL="0" indent="0">
              <a:buNone/>
              <a:defRPr/>
            </a:pPr>
            <a:r>
              <a:rPr lang="ro-RO" sz="1200" dirty="0" smtClean="0"/>
              <a:t>Folosirea clasei </a:t>
            </a:r>
            <a:r>
              <a:rPr lang="ro-RO" sz="1200" b="1" dirty="0" smtClean="0"/>
              <a:t>FileInfo</a:t>
            </a:r>
            <a:endParaRPr lang="ro-RO" sz="1200" dirty="0" smtClean="0"/>
          </a:p>
          <a:p>
            <a:pPr marL="0" indent="0">
              <a:buNone/>
              <a:defRPr/>
            </a:pPr>
            <a:r>
              <a:rPr lang="ro-RO" sz="1200" dirty="0" smtClean="0"/>
              <a:t>Pentru a utiliza aceste metode, trebuie întâi instanțiată clasa </a:t>
            </a:r>
            <a:r>
              <a:rPr lang="ro-RO" sz="1200" b="1" dirty="0" smtClean="0"/>
              <a:t>FileInfo</a:t>
            </a:r>
            <a:r>
              <a:rPr lang="ro-RO" sz="1200" dirty="0" smtClean="0"/>
              <a:t>, specificând calea către un fișier ca parametru constructorului. Toate operațiile ce sunt invocate apoi pe instantă se vor aplica acestui fișier. Pentru a putea compara cele două clase, următorul cod va executa aceleași operații, va copia fișierul și va seta oproprietățile de </a:t>
            </a:r>
            <a:r>
              <a:rPr lang="ro-RO" sz="1200" b="1" dirty="0" smtClean="0"/>
              <a:t>ReadOnly</a:t>
            </a:r>
            <a:r>
              <a:rPr lang="ro-RO" sz="1200" dirty="0" smtClean="0"/>
              <a:t> și </a:t>
            </a:r>
            <a:r>
              <a:rPr lang="ro-RO" sz="1200" b="1" dirty="0" smtClean="0"/>
              <a:t>Hidden</a:t>
            </a:r>
            <a:r>
              <a:rPr lang="ro-RO" sz="1200" dirty="0" smtClean="0"/>
              <a:t> pe copie</a:t>
            </a:r>
          </a:p>
          <a:p>
            <a:pPr marL="0" indent="0">
              <a:buNone/>
              <a:defRPr/>
            </a:pPr>
            <a:endParaRPr lang="ro-RO" sz="1200" dirty="0" smtClean="0"/>
          </a:p>
          <a:p>
            <a:pPr marL="0" indent="0">
              <a:buNone/>
              <a:defRPr/>
            </a:pPr>
            <a:r>
              <a:rPr lang="en-US" sz="1100" dirty="0" smtClean="0">
                <a:latin typeface="Lucida Console" pitchFamily="49" charset="0"/>
              </a:rPr>
              <a:t>using System.IO;</a:t>
            </a:r>
          </a:p>
          <a:p>
            <a:pPr marL="0" indent="0">
              <a:buNone/>
              <a:defRPr/>
            </a:pPr>
            <a:r>
              <a:rPr lang="en-US" sz="1100" dirty="0" smtClean="0">
                <a:latin typeface="Lucida Console" pitchFamily="49" charset="0"/>
              </a:rPr>
              <a:t>...</a:t>
            </a:r>
          </a:p>
          <a:p>
            <a:pPr marL="0" indent="0">
              <a:buNone/>
              <a:defRPr/>
            </a:pPr>
            <a:r>
              <a:rPr lang="en-US" sz="1100" dirty="0" err="1" smtClean="0">
                <a:latin typeface="Lucida Console" pitchFamily="49" charset="0"/>
              </a:rPr>
              <a:t>FileInfo</a:t>
            </a:r>
            <a:r>
              <a:rPr lang="en-US" sz="1100" dirty="0" smtClean="0">
                <a:latin typeface="Lucida Console" pitchFamily="49" charset="0"/>
              </a:rPr>
              <a:t> </a:t>
            </a:r>
            <a:r>
              <a:rPr lang="en-US" sz="1100" dirty="0" err="1" smtClean="0">
                <a:latin typeface="Lucida Console" pitchFamily="49" charset="0"/>
              </a:rPr>
              <a:t>dataFileInfo</a:t>
            </a:r>
            <a:r>
              <a:rPr lang="en-US" sz="1100" dirty="0" smtClean="0">
                <a:latin typeface="Lucida Console" pitchFamily="49" charset="0"/>
              </a:rPr>
              <a:t> = new </a:t>
            </a:r>
            <a:r>
              <a:rPr lang="en-US" sz="1100" dirty="0" err="1" smtClean="0">
                <a:latin typeface="Lucida Console" pitchFamily="49" charset="0"/>
              </a:rPr>
              <a:t>FileInfo</a:t>
            </a:r>
            <a:r>
              <a:rPr lang="en-US" sz="1100" dirty="0" smtClean="0">
                <a:latin typeface="Lucida Console" pitchFamily="49" charset="0"/>
              </a:rPr>
              <a:t>(@"E:\Democode\MyFile.txt");</a:t>
            </a:r>
          </a:p>
          <a:p>
            <a:pPr marL="0" indent="0">
              <a:buNone/>
              <a:defRPr/>
            </a:pPr>
            <a:r>
              <a:rPr lang="en-US" sz="1100" dirty="0" err="1" smtClean="0">
                <a:latin typeface="Lucida Console" pitchFamily="49" charset="0"/>
              </a:rPr>
              <a:t>dataFileInfo.CopyTo</a:t>
            </a:r>
            <a:r>
              <a:rPr lang="en-US" sz="1100" dirty="0" smtClean="0">
                <a:latin typeface="Lucida Console" pitchFamily="49" charset="0"/>
              </a:rPr>
              <a:t>(@"E:\Democode\CopyFile.txt", true);</a:t>
            </a:r>
          </a:p>
          <a:p>
            <a:pPr marL="0" indent="0">
              <a:buNone/>
              <a:defRPr/>
            </a:pPr>
            <a:endParaRPr lang="ro-RO" sz="1100" dirty="0" smtClean="0">
              <a:latin typeface="Lucida Console" pitchFamily="49" charset="0"/>
            </a:endParaRPr>
          </a:p>
          <a:p>
            <a:pPr marL="0" indent="0">
              <a:buNone/>
              <a:defRPr/>
            </a:pPr>
            <a:r>
              <a:rPr lang="en-US" sz="1100" dirty="0" err="1" smtClean="0">
                <a:latin typeface="Lucida Console" pitchFamily="49" charset="0"/>
              </a:rPr>
              <a:t>FileInfo</a:t>
            </a:r>
            <a:r>
              <a:rPr lang="en-US" sz="1100" dirty="0" smtClean="0">
                <a:latin typeface="Lucida Console" pitchFamily="49" charset="0"/>
              </a:rPr>
              <a:t> </a:t>
            </a:r>
            <a:r>
              <a:rPr lang="en-US" sz="1100" dirty="0" err="1" smtClean="0">
                <a:latin typeface="Lucida Console" pitchFamily="49" charset="0"/>
              </a:rPr>
              <a:t>copyFileInfo</a:t>
            </a:r>
            <a:r>
              <a:rPr lang="en-US" sz="1100" dirty="0" smtClean="0">
                <a:latin typeface="Lucida Console" pitchFamily="49" charset="0"/>
              </a:rPr>
              <a:t> = new </a:t>
            </a:r>
            <a:r>
              <a:rPr lang="en-US" sz="1100" dirty="0" err="1" smtClean="0">
                <a:latin typeface="Lucida Console" pitchFamily="49" charset="0"/>
              </a:rPr>
              <a:t>FileInfo</a:t>
            </a:r>
            <a:r>
              <a:rPr lang="en-US" sz="1100" dirty="0" smtClean="0">
                <a:latin typeface="Lucida Console" pitchFamily="49" charset="0"/>
              </a:rPr>
              <a:t>(@"E:\Democode\CopyFile.txt");</a:t>
            </a:r>
          </a:p>
          <a:p>
            <a:pPr marL="0" indent="0">
              <a:buNone/>
              <a:defRPr/>
            </a:pPr>
            <a:r>
              <a:rPr lang="en-US" sz="1100" dirty="0" err="1" smtClean="0">
                <a:latin typeface="Lucida Console" pitchFamily="49" charset="0"/>
              </a:rPr>
              <a:t>copyFileInfo.Attributes</a:t>
            </a:r>
            <a:r>
              <a:rPr lang="en-US" sz="1100" dirty="0" smtClean="0">
                <a:latin typeface="Lucida Console" pitchFamily="49" charset="0"/>
              </a:rPr>
              <a:t> = </a:t>
            </a:r>
            <a:r>
              <a:rPr lang="en-US" sz="1100" dirty="0" err="1" smtClean="0">
                <a:latin typeface="Lucida Console" pitchFamily="49" charset="0"/>
              </a:rPr>
              <a:t>FileAttributes.ReadOnly</a:t>
            </a:r>
            <a:r>
              <a:rPr lang="en-US" sz="1100" dirty="0" smtClean="0">
                <a:latin typeface="Lucida Console" pitchFamily="49" charset="0"/>
              </a:rPr>
              <a:t> | </a:t>
            </a:r>
            <a:r>
              <a:rPr lang="en-US" sz="1100" dirty="0" err="1" smtClean="0">
                <a:latin typeface="Lucida Console" pitchFamily="49" charset="0"/>
              </a:rPr>
              <a:t>FileAttributes.Hidden</a:t>
            </a:r>
            <a:r>
              <a:rPr lang="en-US" sz="1100" dirty="0" smtClean="0">
                <a:latin typeface="Lucida Console" pitchFamily="49" charset="0"/>
              </a:rPr>
              <a:t>;</a:t>
            </a:r>
            <a:endParaRPr lang="en-US" sz="1100" dirty="0">
              <a:latin typeface="Lucida Console"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63320312"/>
              </p:ext>
            </p:extLst>
          </p:nvPr>
        </p:nvGraphicFramePr>
        <p:xfrm>
          <a:off x="731520" y="480060"/>
          <a:ext cx="5689600" cy="4940046"/>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latin typeface="Calibri" pitchFamily="34" charset="0"/>
                          <a:cs typeface="Calibri" pitchFamily="34" charset="0"/>
                        </a:rPr>
                        <a:t>Membru</a:t>
                      </a:r>
                      <a:endParaRPr lang="en-US" sz="15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Encrypt</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criptează conținutul fișierului referențiat de obiectul </a:t>
                      </a:r>
                      <a:r>
                        <a:rPr lang="ro-RO" sz="1300" b="1" dirty="0" smtClean="0">
                          <a:latin typeface="Calibri" pitchFamily="34" charset="0"/>
                          <a:cs typeface="Calibri" pitchFamily="34" charset="0"/>
                        </a:rPr>
                        <a:t>FileInfo</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Decrypt</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decripteză conținutul fișierului referențiat de obiectul </a:t>
                      </a:r>
                      <a:r>
                        <a:rPr lang="ro-RO" sz="1300" b="1" dirty="0" smtClean="0">
                          <a:latin typeface="Calibri" pitchFamily="34" charset="0"/>
                          <a:cs typeface="Calibri" pitchFamily="34" charset="0"/>
                        </a:rPr>
                        <a:t>FileInfo</a:t>
                      </a:r>
                      <a:r>
                        <a:rPr lang="ro-RO" sz="1300" b="0" dirty="0" smtClean="0">
                          <a:latin typeface="Calibri" pitchFamily="34" charset="0"/>
                          <a:cs typeface="Calibri" pitchFamily="34" charset="0"/>
                        </a:rPr>
                        <a:t>. Doar utilizatorul care</a:t>
                      </a:r>
                      <a:r>
                        <a:rPr lang="ro-RO" sz="1300" b="0" baseline="0" dirty="0" smtClean="0">
                          <a:latin typeface="Calibri" pitchFamily="34" charset="0"/>
                          <a:cs typeface="Calibri" pitchFamily="34" charset="0"/>
                        </a:rPr>
                        <a:t> a criptat fișierul îl poate decripta</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Exists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metodă întoarce o valoare booleană dacă fișierul fișierul referențiat de obiectul </a:t>
                      </a:r>
                      <a:r>
                        <a:rPr lang="ro-RO" sz="1300" b="1" dirty="0" smtClean="0">
                          <a:latin typeface="Calibri" pitchFamily="34" charset="0"/>
                          <a:cs typeface="Calibri" pitchFamily="34" charset="0"/>
                        </a:rPr>
                        <a:t>FileInfo</a:t>
                      </a:r>
                      <a:r>
                        <a:rPr lang="ro-RO" sz="1300" b="0" dirty="0" smtClean="0">
                          <a:latin typeface="Calibri" pitchFamily="34" charset="0"/>
                          <a:cs typeface="Calibri" pitchFamily="34" charset="0"/>
                        </a:rPr>
                        <a:t> există dau nu</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Attributes</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a:t>
                      </a:r>
                      <a:r>
                        <a:rPr lang="ro-RO" sz="1300" baseline="0" dirty="0" smtClean="0">
                          <a:latin typeface="Calibri" pitchFamily="34" charset="0"/>
                          <a:cs typeface="Calibri" pitchFamily="34" charset="0"/>
                        </a:rPr>
                        <a:t> întoarce sau setează atributele </a:t>
                      </a:r>
                      <a:r>
                        <a:rPr lang="ro-RO" sz="1300" dirty="0" smtClean="0">
                          <a:latin typeface="Calibri" pitchFamily="34" charset="0"/>
                          <a:cs typeface="Calibri" pitchFamily="34" charset="0"/>
                        </a:rPr>
                        <a:t>fișierului referențiat de obiectul </a:t>
                      </a:r>
                      <a:r>
                        <a:rPr lang="ro-RO" sz="1300" b="1" dirty="0" smtClean="0">
                          <a:latin typeface="Calibri" pitchFamily="34" charset="0"/>
                          <a:cs typeface="Calibri" pitchFamily="34" charset="0"/>
                        </a:rPr>
                        <a:t>FileInfo</a:t>
                      </a:r>
                      <a:r>
                        <a:rPr lang="ro-RO" sz="1300" b="0" dirty="0" smtClean="0">
                          <a:latin typeface="Calibri" pitchFamily="34" charset="0"/>
                          <a:cs typeface="Calibri" pitchFamily="34" charset="0"/>
                        </a:rPr>
                        <a:t>. Atributele sunt reținute ca o valoare de</a:t>
                      </a:r>
                      <a:r>
                        <a:rPr lang="ro-RO" sz="1300" b="0" baseline="0" dirty="0" smtClean="0">
                          <a:latin typeface="Calibri" pitchFamily="34" charset="0"/>
                          <a:cs typeface="Calibri" pitchFamily="34" charset="0"/>
                        </a:rPr>
                        <a:t> tipul </a:t>
                      </a:r>
                      <a:r>
                        <a:rPr lang="ro-RO" sz="1300" b="1" baseline="0" dirty="0" smtClean="0">
                          <a:latin typeface="Calibri" pitchFamily="34" charset="0"/>
                          <a:cs typeface="Calibri" pitchFamily="34" charset="0"/>
                        </a:rPr>
                        <a:t>FileAttribute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Name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întoarce numele fișierului referențiat de obiectul </a:t>
                      </a:r>
                      <a:r>
                        <a:rPr lang="ro-RO" sz="1300" b="1" dirty="0" smtClean="0">
                          <a:latin typeface="Calibri" pitchFamily="34" charset="0"/>
                          <a:cs typeface="Calibri" pitchFamily="34" charset="0"/>
                        </a:rPr>
                        <a:t>FileInfo</a:t>
                      </a:r>
                      <a:r>
                        <a:rPr lang="ro-RO" sz="1300" b="0" dirty="0" smtClean="0">
                          <a:latin typeface="Calibri" pitchFamily="34" charset="0"/>
                          <a:cs typeface="Calibri" pitchFamily="34" charset="0"/>
                        </a:rPr>
                        <a:t>, neincluzând calea</a:t>
                      </a:r>
                      <a:r>
                        <a:rPr lang="ro-RO" sz="1300" b="0" baseline="0" dirty="0" smtClean="0">
                          <a:latin typeface="Calibri" pitchFamily="34" charset="0"/>
                          <a:cs typeface="Calibri" pitchFamily="34" charset="0"/>
                        </a:rPr>
                        <a:t> pe disc</a:t>
                      </a:r>
                      <a:endParaRPr lang="en-US" sz="1300" dirty="0">
                        <a:latin typeface="Calibri" pitchFamily="34" charset="0"/>
                        <a:cs typeface="Calibri" pitchFamily="34" charset="0"/>
                      </a:endParaRPr>
                    </a:p>
                  </a:txBody>
                  <a:tcPr marL="97536" marR="97536" marT="48006" marB="48006"/>
                </a:tc>
              </a:tr>
              <a:tr h="864108">
                <a:tc>
                  <a:txBody>
                    <a:bodyPr/>
                    <a:lstStyle/>
                    <a:p>
                      <a:pPr>
                        <a:buNone/>
                      </a:pPr>
                      <a:r>
                        <a:rPr lang="ro-RO" sz="1300" dirty="0" smtClean="0">
                          <a:latin typeface="Calibri" pitchFamily="34" charset="0"/>
                          <a:cs typeface="Calibri" pitchFamily="34" charset="0"/>
                        </a:rPr>
                        <a:t>FullName</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întoarce calea completă a fișierului referențiat de obiectul </a:t>
                      </a:r>
                      <a:r>
                        <a:rPr lang="ro-RO" sz="1300" b="1" dirty="0" smtClean="0">
                          <a:latin typeface="Calibri" pitchFamily="34" charset="0"/>
                          <a:cs typeface="Calibri" pitchFamily="34" charset="0"/>
                        </a:rPr>
                        <a:t>FileInfo. </a:t>
                      </a:r>
                      <a:r>
                        <a:rPr lang="ro-RO" sz="1300" b="0" dirty="0" smtClean="0">
                          <a:latin typeface="Calibri" pitchFamily="34" charset="0"/>
                          <a:cs typeface="Calibri" pitchFamily="34" charset="0"/>
                        </a:rPr>
                        <a:t>Proprietatea</a:t>
                      </a:r>
                      <a:r>
                        <a:rPr lang="ro-RO" sz="1300" b="0" baseline="0" dirty="0" smtClean="0">
                          <a:latin typeface="Calibri" pitchFamily="34" charset="0"/>
                          <a:cs typeface="Calibri" pitchFamily="34" charset="0"/>
                        </a:rPr>
                        <a:t> este </a:t>
                      </a:r>
                    </a:p>
                    <a:p>
                      <a:pPr>
                        <a:buNone/>
                      </a:pPr>
                      <a:r>
                        <a:rPr lang="ro-RO" sz="1300" b="0" baseline="0" dirty="0" smtClean="0">
                          <a:latin typeface="Calibri" pitchFamily="34" charset="0"/>
                          <a:cs typeface="Calibri" pitchFamily="34" charset="0"/>
                        </a:rPr>
                        <a:t>read-only</a:t>
                      </a:r>
                      <a:endParaRPr lang="en-US" sz="1300" dirty="0">
                        <a:latin typeface="Calibri" pitchFamily="34" charset="0"/>
                        <a:cs typeface="Calibri" pitchFamily="34" charset="0"/>
                      </a:endParaRPr>
                    </a:p>
                  </a:txBody>
                  <a:tcPr marL="97536" marR="97536" marT="48006" marB="48006"/>
                </a:tc>
              </a:tr>
              <a:tr h="691286">
                <a:tc>
                  <a:txBody>
                    <a:bodyPr/>
                    <a:lstStyle/>
                    <a:p>
                      <a:pPr>
                        <a:buNone/>
                      </a:pPr>
                      <a:r>
                        <a:rPr lang="ro-RO" sz="1300" dirty="0" smtClean="0">
                          <a:latin typeface="Calibri" pitchFamily="34" charset="0"/>
                          <a:cs typeface="Calibri" pitchFamily="34" charset="0"/>
                        </a:rPr>
                        <a:t>Extension</a:t>
                      </a:r>
                      <a:endParaRPr lang="en-US" sz="1300" dirty="0">
                        <a:latin typeface="Calibri" pitchFamily="34" charset="0"/>
                        <a:cs typeface="Calibri" pitchFamily="34" charset="0"/>
                      </a:endParaRPr>
                    </a:p>
                  </a:txBody>
                  <a:tcPr marL="97536" marR="97536" marT="48006" marB="48006"/>
                </a:tc>
                <a:tc>
                  <a:txBody>
                    <a:bodyPr/>
                    <a:lstStyle/>
                    <a:p>
                      <a:pPr>
                        <a:buNone/>
                      </a:pPr>
                      <a:r>
                        <a:rPr lang="ro-RO" sz="1300" dirty="0" smtClean="0">
                          <a:latin typeface="Calibri" pitchFamily="34" charset="0"/>
                          <a:cs typeface="Calibri" pitchFamily="34" charset="0"/>
                        </a:rPr>
                        <a:t>Această proprietate întoarce extensia fișierului referențiat de obiectul </a:t>
                      </a:r>
                      <a:r>
                        <a:rPr lang="ro-RO" sz="1300" b="1" dirty="0" smtClean="0">
                          <a:latin typeface="Calibri" pitchFamily="34" charset="0"/>
                          <a:cs typeface="Calibri" pitchFamily="34" charset="0"/>
                        </a:rPr>
                        <a:t>FileInfo. </a:t>
                      </a:r>
                      <a:r>
                        <a:rPr lang="ro-RO" sz="1300" b="0" dirty="0" smtClean="0">
                          <a:latin typeface="Calibri" pitchFamily="34" charset="0"/>
                          <a:cs typeface="Calibri" pitchFamily="34" charset="0"/>
                        </a:rPr>
                        <a:t>Proprietatea</a:t>
                      </a:r>
                      <a:r>
                        <a:rPr lang="ro-RO" sz="1300" b="0" baseline="0" dirty="0" smtClean="0">
                          <a:latin typeface="Calibri" pitchFamily="34" charset="0"/>
                          <a:cs typeface="Calibri" pitchFamily="34" charset="0"/>
                        </a:rPr>
                        <a:t> este</a:t>
                      </a:r>
                    </a:p>
                    <a:p>
                      <a:pPr>
                        <a:buNone/>
                      </a:pPr>
                      <a:r>
                        <a:rPr lang="ro-RO" sz="1300" b="0" baseline="0" dirty="0" smtClean="0">
                          <a:latin typeface="Calibri" pitchFamily="34" charset="0"/>
                          <a:cs typeface="Calibri" pitchFamily="34" charset="0"/>
                        </a:rPr>
                        <a:t>read-only</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484688"/>
            <a:ext cx="5851525" cy="4319587"/>
          </a:xfrm>
        </p:spPr>
        <p:txBody>
          <a:bodyPr>
            <a:noAutofit/>
          </a:bodyPr>
          <a:lstStyle/>
          <a:p>
            <a:pPr marL="0" indent="0">
              <a:buNone/>
            </a:pPr>
            <a:r>
              <a:rPr lang="ro-RO" sz="1200" dirty="0" smtClean="0"/>
              <a:t>Clasa </a:t>
            </a:r>
            <a:r>
              <a:rPr lang="ro-RO" sz="1200" b="1" dirty="0" smtClean="0"/>
              <a:t>File</a:t>
            </a:r>
            <a:r>
              <a:rPr lang="ro-RO" sz="1200" b="0" dirty="0" smtClean="0"/>
              <a:t> oferă deasemenea</a:t>
            </a:r>
            <a:r>
              <a:rPr lang="ro-RO" sz="1200" b="0" baseline="0" dirty="0" smtClean="0"/>
              <a:t> o serie de oper</a:t>
            </a:r>
            <a:r>
              <a:rPr lang="en-US" sz="1200" b="0" baseline="0" dirty="0" smtClean="0"/>
              <a:t>a</a:t>
            </a:r>
            <a:r>
              <a:rPr lang="ro-RO" sz="1200" b="0" baseline="0" dirty="0" smtClean="0"/>
              <a:t>ții ce pot fi folosite pentru a scrie și citi fișiere.</a:t>
            </a:r>
          </a:p>
          <a:p>
            <a:pPr>
              <a:buNone/>
            </a:pPr>
            <a:endParaRPr lang="ro-RO" sz="1200" b="0" baseline="0" dirty="0" smtClean="0"/>
          </a:p>
          <a:p>
            <a:pPr marL="0" indent="0" algn="just" defTabSz="966612" eaLnBrk="0" fontAlgn="base" hangingPunct="0">
              <a:spcBef>
                <a:spcPct val="30000"/>
              </a:spcBef>
              <a:spcAft>
                <a:spcPct val="0"/>
              </a:spcAft>
              <a:buClrTx/>
              <a:buSzTx/>
              <a:buNone/>
              <a:defRPr/>
            </a:pPr>
            <a:endParaRPr lang="ro-RO" sz="1200" b="0" baseline="0" dirty="0" smtClean="0"/>
          </a:p>
          <a:p>
            <a:pPr marL="0" indent="0" algn="just" defTabSz="966612" eaLnBrk="0" fontAlgn="base" hangingPunct="0">
              <a:spcBef>
                <a:spcPct val="30000"/>
              </a:spcBef>
              <a:spcAft>
                <a:spcPct val="0"/>
              </a:spcAft>
              <a:buClrTx/>
              <a:buSzTx/>
              <a:buNone/>
              <a:defRPr/>
            </a:pPr>
            <a:endParaRPr lang="ro-RO" sz="1200" b="0" baseline="0" dirty="0" smtClean="0"/>
          </a:p>
          <a:p>
            <a:pPr marL="0" indent="0" algn="just" defTabSz="966612" eaLnBrk="0" fontAlgn="base" hangingPunct="0">
              <a:spcBef>
                <a:spcPct val="30000"/>
              </a:spcBef>
              <a:spcAft>
                <a:spcPct val="0"/>
              </a:spcAft>
              <a:buClrTx/>
              <a:buSzTx/>
              <a:buNone/>
              <a:defRPr/>
            </a:pPr>
            <a:endParaRPr lang="ro-RO" sz="1200" b="0" baseline="0" dirty="0" smtClean="0"/>
          </a:p>
        </p:txBody>
      </p:sp>
      <p:graphicFrame>
        <p:nvGraphicFramePr>
          <p:cNvPr id="5" name="Table 4"/>
          <p:cNvGraphicFramePr>
            <a:graphicFrameLocks noGrp="1"/>
          </p:cNvGraphicFramePr>
          <p:nvPr>
            <p:extLst>
              <p:ext uri="{D42A27DB-BD31-4B8C-83A1-F6EECF244321}">
                <p14:modId xmlns:p14="http://schemas.microsoft.com/office/powerpoint/2010/main" val="3594664991"/>
              </p:ext>
            </p:extLst>
          </p:nvPr>
        </p:nvGraphicFramePr>
        <p:xfrm>
          <a:off x="731520" y="4942332"/>
          <a:ext cx="5689600" cy="3914394"/>
        </p:xfrm>
        <a:graphic>
          <a:graphicData uri="http://schemas.openxmlformats.org/drawingml/2006/table">
            <a:tbl>
              <a:tblPr firstRow="1" bandRow="1">
                <a:tableStyleId>{5C22544A-7EE6-4342-B048-85BDC9FD1C3A}</a:tableStyleId>
              </a:tblPr>
              <a:tblGrid>
                <a:gridCol w="1706880"/>
                <a:gridCol w="3982720"/>
              </a:tblGrid>
              <a:tr h="389382">
                <a:tc>
                  <a:txBody>
                    <a:bodyPr/>
                    <a:lstStyle/>
                    <a:p>
                      <a:pPr>
                        <a:buNone/>
                      </a:pPr>
                      <a:r>
                        <a:rPr lang="ro-RO" sz="1500" dirty="0" smtClean="0">
                          <a:latin typeface="Calibri" pitchFamily="34" charset="0"/>
                          <a:cs typeface="Calibri" pitchFamily="34" charset="0"/>
                        </a:rPr>
                        <a:t>Metodă</a:t>
                      </a:r>
                      <a:endParaRPr lang="en-US" sz="15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Descriere</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AppendAllText</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deschide sau crează un fișier și pune la finalul său textul ce este oferit ca parametru string</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smtClean="0">
                          <a:latin typeface="Calibri" pitchFamily="34" charset="0"/>
                          <a:cs typeface="Calibri" pitchFamily="34" charset="0"/>
                        </a:rPr>
                        <a:t>ReadAllBytes</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deschide un fișier binar, citește toate datele din el și le stochează într-un vector de octeți</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ReadAllLines</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deschide un fișier, citește tot textul din acesta într-un vector de stringuri și închide fisierul</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dirty="0" smtClean="0">
                          <a:latin typeface="Calibri" pitchFamily="34" charset="0"/>
                          <a:cs typeface="Calibri" pitchFamily="34" charset="0"/>
                        </a:rPr>
                        <a:t>ReadAllText</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deschide un fișier text,citește tot textul într-un singur string și închide fișierul</a:t>
                      </a:r>
                      <a:endParaRPr lang="en-US" sz="1300" dirty="0">
                        <a:latin typeface="Calibri" pitchFamily="34" charset="0"/>
                        <a:cs typeface="Calibri" pitchFamily="34" charset="0"/>
                      </a:endParaRPr>
                    </a:p>
                  </a:txBody>
                  <a:tcPr marL="97536" marR="97536" marT="48006" marB="48006"/>
                </a:tc>
              </a:tr>
              <a:tr h="441655">
                <a:tc>
                  <a:txBody>
                    <a:bodyPr/>
                    <a:lstStyle/>
                    <a:p>
                      <a:pPr>
                        <a:buNone/>
                      </a:pPr>
                      <a:r>
                        <a:rPr lang="ro-RO" sz="1300" smtClean="0">
                          <a:latin typeface="Calibri" pitchFamily="34" charset="0"/>
                          <a:cs typeface="Calibri" pitchFamily="34" charset="0"/>
                        </a:rPr>
                        <a:t>WriteAllBytes</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crează un nou fișier</a:t>
                      </a:r>
                      <a:r>
                        <a:rPr lang="ro-RO" sz="1300" baseline="0" dirty="0" smtClean="0">
                          <a:latin typeface="Calibri" pitchFamily="34" charset="0"/>
                          <a:cs typeface="Calibri" pitchFamily="34" charset="0"/>
                        </a:rPr>
                        <a:t> sau suprascrie unul nou, scrie un vector de octeți și îl închide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WriteAllLines</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crează un nou fișier text sau suprascrie unul existent, scrie un vector</a:t>
                      </a:r>
                      <a:r>
                        <a:rPr lang="ro-RO" sz="1300" baseline="0" dirty="0" smtClean="0">
                          <a:latin typeface="Calibri" pitchFamily="34" charset="0"/>
                          <a:cs typeface="Calibri" pitchFamily="34" charset="0"/>
                        </a:rPr>
                        <a:t> de stringuri și îl închide</a:t>
                      </a:r>
                      <a:endParaRPr lang="en-US" sz="1300" dirty="0">
                        <a:latin typeface="Calibri" pitchFamily="34" charset="0"/>
                        <a:cs typeface="Calibri" pitchFamily="34" charset="0"/>
                      </a:endParaRPr>
                    </a:p>
                  </a:txBody>
                  <a:tcPr marL="97536" marR="97536" marT="48006" marB="48006"/>
                </a:tc>
              </a:tr>
              <a:tr h="614477">
                <a:tc>
                  <a:txBody>
                    <a:bodyPr/>
                    <a:lstStyle/>
                    <a:p>
                      <a:pPr>
                        <a:buNone/>
                      </a:pPr>
                      <a:r>
                        <a:rPr lang="ro-RO" sz="1300" dirty="0" smtClean="0">
                          <a:latin typeface="Calibri" pitchFamily="34" charset="0"/>
                          <a:cs typeface="Calibri" pitchFamily="34" charset="0"/>
                        </a:rPr>
                        <a:t>WriteAllText</a:t>
                      </a:r>
                      <a:endParaRPr lang="en-US" sz="1300" dirty="0">
                        <a:latin typeface="Calibri" pitchFamily="34" charset="0"/>
                        <a:cs typeface="Calibri" pitchFamily="34" charset="0"/>
                      </a:endParaRPr>
                    </a:p>
                  </a:txBody>
                  <a:tcPr marL="97536" marR="97536" marT="48006" marB="48006"/>
                </a:tc>
                <a:tc>
                  <a:txBody>
                    <a:bodyPr/>
                    <a:lstStyle/>
                    <a:p>
                      <a:pPr marL="0" indent="0">
                        <a:buNone/>
                      </a:pPr>
                      <a:r>
                        <a:rPr lang="ro-RO" sz="1300" dirty="0" smtClean="0">
                          <a:latin typeface="Calibri" pitchFamily="34" charset="0"/>
                          <a:cs typeface="Calibri" pitchFamily="34" charset="0"/>
                        </a:rPr>
                        <a:t>Această metodă crează un nou fișier text sau suprascrie</a:t>
                      </a:r>
                      <a:r>
                        <a:rPr lang="ro-RO" sz="1300" baseline="0" dirty="0" smtClean="0">
                          <a:latin typeface="Calibri" pitchFamily="34" charset="0"/>
                          <a:cs typeface="Calibri" pitchFamily="34" charset="0"/>
                        </a:rPr>
                        <a:t> unul existent, scrie un singur string și îl închide</a:t>
                      </a:r>
                      <a:endParaRPr lang="en-US" sz="1300" dirty="0">
                        <a:latin typeface="Calibri" pitchFamily="34" charset="0"/>
                        <a:cs typeface="Calibri" pitchFamily="34" charset="0"/>
                      </a:endParaRPr>
                    </a:p>
                  </a:txBody>
                  <a:tcPr marL="97536" marR="97536" marT="48006" marB="48006"/>
                </a:tc>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80060"/>
            <a:ext cx="5852160" cy="8401050"/>
          </a:xfrm>
        </p:spPr>
        <p:txBody>
          <a:bodyPr>
            <a:noAutofit/>
          </a:bodyPr>
          <a:lstStyle/>
          <a:p>
            <a:pPr marL="0" indent="0">
              <a:buNone/>
            </a:pPr>
            <a:r>
              <a:rPr lang="ro-RO" sz="1200" b="1" dirty="0" smtClean="0"/>
              <a:t>Citirea dintr-un fișier</a:t>
            </a:r>
          </a:p>
          <a:p>
            <a:pPr marL="0" indent="0">
              <a:buNone/>
            </a:pPr>
            <a:endParaRPr lang="ro-RO" sz="1200" dirty="0" smtClean="0"/>
          </a:p>
          <a:p>
            <a:pPr marL="0" indent="0">
              <a:buNone/>
            </a:pPr>
            <a:r>
              <a:rPr lang="ro-RO" sz="1200" dirty="0" smtClean="0"/>
              <a:t>Următorul exemplu de cod demonstrează modul de citire a conținutului unui fișier binar într-un vector de valori byte folosind metoda </a:t>
            </a:r>
            <a:r>
              <a:rPr lang="ro-RO" sz="1200" b="1" dirty="0" smtClean="0"/>
              <a:t>ReadAllBytes</a:t>
            </a:r>
            <a:endParaRPr lang="ro-RO" sz="1200" dirty="0" smtClean="0"/>
          </a:p>
          <a:p>
            <a:pPr marL="0" indent="0">
              <a:buNone/>
            </a:pPr>
            <a:endParaRPr lang="ro-RO" sz="1200" dirty="0" smtClean="0"/>
          </a:p>
          <a:p>
            <a:pPr marL="0" indent="0">
              <a:buNone/>
              <a:defRPr/>
            </a:pPr>
            <a:r>
              <a:rPr lang="ro-RO" sz="1100" dirty="0" smtClean="0">
                <a:latin typeface="Lucida Console" pitchFamily="49" charset="0"/>
              </a:rPr>
              <a:t>using System.IO;</a:t>
            </a:r>
          </a:p>
          <a:p>
            <a:pPr marL="0" indent="0">
              <a:buNone/>
              <a:defRPr/>
            </a:pPr>
            <a:r>
              <a:rPr lang="ro-RO" sz="1100" dirty="0" smtClean="0">
                <a:latin typeface="Lucida Console" pitchFamily="49" charset="0"/>
              </a:rPr>
              <a:t>...</a:t>
            </a:r>
          </a:p>
          <a:p>
            <a:pPr marL="0" indent="0">
              <a:buNone/>
              <a:defRPr/>
            </a:pPr>
            <a:r>
              <a:rPr lang="ro-RO" sz="1100" dirty="0" smtClean="0">
                <a:latin typeface="Lucida Console" pitchFamily="49" charset="0"/>
              </a:rPr>
              <a:t>Byte[] binaryData = null;</a:t>
            </a:r>
          </a:p>
          <a:p>
            <a:pPr marL="0" indent="0">
              <a:buNone/>
              <a:defRPr/>
            </a:pPr>
            <a:r>
              <a:rPr lang="ro-RO" sz="1100" dirty="0" smtClean="0">
                <a:latin typeface="Lucida Console" pitchFamily="49" charset="0"/>
              </a:rPr>
              <a:t>binaryData = File.ReadAllBytes(@"E:\Democode\MyData.bin");</a:t>
            </a:r>
          </a:p>
          <a:p>
            <a:pPr marL="0" indent="0">
              <a:buNone/>
              <a:defRPr/>
            </a:pPr>
            <a:endParaRPr lang="ro-RO" sz="1200" dirty="0" smtClean="0"/>
          </a:p>
          <a:p>
            <a:pPr marL="0" indent="0">
              <a:buNone/>
              <a:defRPr/>
            </a:pPr>
            <a:r>
              <a:rPr lang="ro-RO" sz="1200" b="1" dirty="0" smtClean="0"/>
              <a:t>Scrierea într-un fișier</a:t>
            </a:r>
          </a:p>
          <a:p>
            <a:pPr marL="0" indent="0">
              <a:buNone/>
              <a:defRPr/>
            </a:pPr>
            <a:endParaRPr lang="ro-RO" sz="1200" dirty="0" smtClean="0"/>
          </a:p>
          <a:p>
            <a:pPr marL="0" indent="0">
              <a:buNone/>
              <a:defRPr/>
            </a:pPr>
            <a:r>
              <a:rPr lang="ro-RO" sz="1200" dirty="0" smtClean="0"/>
              <a:t>Următorul exemplu de cod demonstrează modul de scrierea a unui vector de string-uri într-un fișier text folosind metoda </a:t>
            </a:r>
            <a:r>
              <a:rPr lang="ro-RO" sz="1200" b="1" dirty="0" smtClean="0"/>
              <a:t>WriteAllLines</a:t>
            </a:r>
            <a:r>
              <a:rPr lang="ro-RO" sz="1200" dirty="0" smtClean="0"/>
              <a:t>. Dacă nu există, fișierul va fi creat. Clasa </a:t>
            </a:r>
            <a:r>
              <a:rPr lang="ro-RO" sz="1200" b="1" dirty="0" smtClean="0"/>
              <a:t>Encoding</a:t>
            </a:r>
            <a:r>
              <a:rPr lang="ro-RO" sz="1200" dirty="0" smtClean="0"/>
              <a:t> se găsește în namespace-ul </a:t>
            </a:r>
            <a:r>
              <a:rPr lang="ro-RO" sz="1200" b="1" dirty="0" smtClean="0"/>
              <a:t>System.Textb</a:t>
            </a:r>
          </a:p>
          <a:p>
            <a:pPr marL="0" indent="0">
              <a:buNone/>
              <a:defRPr/>
            </a:pPr>
            <a:endParaRPr lang="ro-RO" sz="1200" b="1" dirty="0" smtClean="0"/>
          </a:p>
          <a:p>
            <a:pPr marL="0" indent="0">
              <a:buNone/>
              <a:defRPr/>
            </a:pPr>
            <a:r>
              <a:rPr lang="en-US" sz="1100" dirty="0" smtClean="0">
                <a:latin typeface="Lucida Console" pitchFamily="49" charset="0"/>
              </a:rPr>
              <a:t>using </a:t>
            </a:r>
            <a:r>
              <a:rPr lang="en-US" sz="1100" dirty="0" err="1" smtClean="0">
                <a:latin typeface="Lucida Console" pitchFamily="49" charset="0"/>
              </a:rPr>
              <a:t>System.Text</a:t>
            </a:r>
            <a:r>
              <a:rPr lang="en-US" sz="1100" dirty="0" smtClean="0">
                <a:latin typeface="Lucida Console" pitchFamily="49" charset="0"/>
              </a:rPr>
              <a:t>;</a:t>
            </a:r>
          </a:p>
          <a:p>
            <a:pPr marL="0" indent="0">
              <a:buNone/>
              <a:defRPr/>
            </a:pPr>
            <a:r>
              <a:rPr lang="en-US" sz="1100" dirty="0" smtClean="0">
                <a:latin typeface="Lucida Console" pitchFamily="49" charset="0"/>
              </a:rPr>
              <a:t>using System.IO;</a:t>
            </a:r>
          </a:p>
          <a:p>
            <a:pPr marL="0" indent="0">
              <a:buNone/>
              <a:defRPr/>
            </a:pPr>
            <a:r>
              <a:rPr lang="en-US" sz="1100" dirty="0" smtClean="0">
                <a:latin typeface="Lucida Console" pitchFamily="49" charset="0"/>
              </a:rPr>
              <a:t>...</a:t>
            </a:r>
          </a:p>
          <a:p>
            <a:pPr marL="0" indent="0">
              <a:buNone/>
              <a:defRPr/>
            </a:pPr>
            <a:r>
              <a:rPr lang="en-US" sz="1100" dirty="0" smtClean="0">
                <a:latin typeface="Lucida Console" pitchFamily="49" charset="0"/>
              </a:rPr>
              <a:t>string [] data = new string[10];</a:t>
            </a:r>
          </a:p>
          <a:p>
            <a:pPr marL="0" indent="0">
              <a:buNone/>
              <a:defRPr/>
            </a:pPr>
            <a:r>
              <a:rPr lang="en-US" sz="1100" dirty="0" smtClean="0">
                <a:latin typeface="Lucida Console" pitchFamily="49" charset="0"/>
              </a:rPr>
              <a:t>data[0] = "This is line 1";</a:t>
            </a:r>
          </a:p>
          <a:p>
            <a:pPr marL="0" indent="0">
              <a:buNone/>
              <a:defRPr/>
            </a:pPr>
            <a:r>
              <a:rPr lang="en-US" sz="1100" dirty="0" smtClean="0">
                <a:latin typeface="Lucida Console" pitchFamily="49" charset="0"/>
              </a:rPr>
              <a:t>data[1] = "This is line 2";</a:t>
            </a:r>
          </a:p>
          <a:p>
            <a:pPr marL="0" indent="0">
              <a:buNone/>
              <a:defRPr/>
            </a:pPr>
            <a:r>
              <a:rPr lang="en-US" sz="1100" dirty="0" smtClean="0">
                <a:latin typeface="Lucida Console" pitchFamily="49" charset="0"/>
              </a:rPr>
              <a:t>data[2] = "This is line 3";</a:t>
            </a:r>
          </a:p>
          <a:p>
            <a:pPr marL="0" indent="0">
              <a:buNone/>
              <a:defRPr/>
            </a:pPr>
            <a:r>
              <a:rPr lang="en-US" sz="1100" dirty="0" smtClean="0">
                <a:latin typeface="Lucida Console" pitchFamily="49" charset="0"/>
              </a:rPr>
              <a:t>data[3] = "This is line 4";</a:t>
            </a:r>
          </a:p>
          <a:p>
            <a:pPr marL="0" indent="0">
              <a:buNone/>
              <a:defRPr/>
            </a:pPr>
            <a:r>
              <a:rPr lang="en-US" sz="1100" dirty="0" smtClean="0">
                <a:latin typeface="Lucida Console" pitchFamily="49" charset="0"/>
              </a:rPr>
              <a:t>data[4] = "This is line 5";</a:t>
            </a:r>
          </a:p>
          <a:p>
            <a:pPr marL="0" indent="0">
              <a:buNone/>
              <a:defRPr/>
            </a:pPr>
            <a:r>
              <a:rPr lang="en-US" sz="1100" dirty="0" smtClean="0">
                <a:latin typeface="Lucida Console" pitchFamily="49" charset="0"/>
              </a:rPr>
              <a:t>data[5] = "This is line 6";</a:t>
            </a:r>
          </a:p>
          <a:p>
            <a:pPr marL="0" indent="0">
              <a:buNone/>
              <a:defRPr/>
            </a:pPr>
            <a:r>
              <a:rPr lang="en-US" sz="1100" dirty="0" smtClean="0">
                <a:latin typeface="Lucida Console" pitchFamily="49" charset="0"/>
              </a:rPr>
              <a:t>data[6] = "This is line 7";</a:t>
            </a:r>
          </a:p>
          <a:p>
            <a:pPr marL="0" indent="0">
              <a:buNone/>
              <a:defRPr/>
            </a:pPr>
            <a:r>
              <a:rPr lang="en-US" sz="1100" dirty="0" smtClean="0">
                <a:latin typeface="Lucida Console" pitchFamily="49" charset="0"/>
              </a:rPr>
              <a:t>data[7] = "This is line 8";</a:t>
            </a:r>
          </a:p>
          <a:p>
            <a:pPr marL="0" indent="0">
              <a:buNone/>
              <a:defRPr/>
            </a:pPr>
            <a:r>
              <a:rPr lang="en-US" sz="1100" dirty="0" smtClean="0">
                <a:latin typeface="Lucida Console" pitchFamily="49" charset="0"/>
              </a:rPr>
              <a:t>data[8] = "This is line 9";</a:t>
            </a:r>
          </a:p>
          <a:p>
            <a:pPr marL="0" indent="0">
              <a:buNone/>
              <a:defRPr/>
            </a:pPr>
            <a:r>
              <a:rPr lang="en-US" sz="1100" dirty="0" smtClean="0">
                <a:latin typeface="Lucida Console" pitchFamily="49" charset="0"/>
              </a:rPr>
              <a:t>data[9] = "This is line 10";</a:t>
            </a:r>
          </a:p>
          <a:p>
            <a:pPr marL="0" indent="0">
              <a:buNone/>
              <a:defRPr/>
            </a:pPr>
            <a:r>
              <a:rPr lang="en-US" sz="1100" dirty="0" err="1" smtClean="0">
                <a:latin typeface="Lucida Console" pitchFamily="49" charset="0"/>
              </a:rPr>
              <a:t>File.WriteAllLines</a:t>
            </a:r>
            <a:r>
              <a:rPr lang="en-US" sz="1100" dirty="0" smtClean="0">
                <a:latin typeface="Lucida Console" pitchFamily="49" charset="0"/>
              </a:rPr>
              <a:t>(@"E:\Democode\MyFile.txt", data, </a:t>
            </a:r>
            <a:r>
              <a:rPr lang="en-US" sz="1100" dirty="0" err="1" smtClean="0">
                <a:latin typeface="Lucida Console" pitchFamily="49" charset="0"/>
              </a:rPr>
              <a:t>Encoding.Unicode</a:t>
            </a:r>
            <a:r>
              <a:rPr lang="en-US" sz="1100" dirty="0" smtClean="0">
                <a:latin typeface="Lucida Console" pitchFamily="49" charset="0"/>
              </a:rPr>
              <a:t>);</a:t>
            </a:r>
            <a:endParaRPr lang="ro-RO" sz="1100" dirty="0" smtClean="0">
              <a:latin typeface="Lucida Console" pitchFamily="4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3B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ctrTitle"/>
          </p:nvPr>
        </p:nvSpPr>
        <p:spPr>
          <a:xfrm>
            <a:off x="457200" y="2367513"/>
            <a:ext cx="8229600" cy="1952846"/>
          </a:xfrm>
          <a:prstGeom prst="rect">
            <a:avLst/>
          </a:prstGeom>
        </p:spPr>
        <p:txBody>
          <a:bodyPr anchor="ctr" anchorCtr="0">
            <a:noAutofit/>
          </a:bodyPr>
          <a:lstStyle>
            <a:lvl1pPr algn="ctr">
              <a:defRPr sz="44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457200" y="4306172"/>
            <a:ext cx="8229600" cy="916172"/>
          </a:xfrm>
          <a:prstGeom prst="rect">
            <a:avLst/>
          </a:prstGeom>
        </p:spPr>
        <p:txBody>
          <a:bodyPr anchor="ctr">
            <a:noAutofit/>
          </a:bodyPr>
          <a:lstStyle>
            <a:lvl1pPr marL="0" indent="0" algn="r">
              <a:buNone/>
              <a:defRPr sz="3600">
                <a:solidFill>
                  <a:schemeClr val="bg1"/>
                </a:solidFill>
                <a:latin typeface="Segoe UI" pitchFamily="34" charset="0"/>
                <a:ea typeface="Segoe UI" pitchFamily="34" charset="0"/>
                <a:cs typeface="Segoe U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pic>
        <p:nvPicPr>
          <p:cNvPr id="1026" name="Picture 2" descr="E:\Dropbox\Summer 2014\ITAcad\Prezentări\PNG\.net.png"/>
          <p:cNvPicPr>
            <a:picLocks noChangeAspect="1" noChangeArrowheads="1"/>
          </p:cNvPicPr>
          <p:nvPr userDrawn="1"/>
        </p:nvPicPr>
        <p:blipFill>
          <a:blip r:embed="rId2" cstate="print"/>
          <a:srcRect/>
          <a:stretch>
            <a:fillRect/>
          </a:stretch>
        </p:blipFill>
        <p:spPr bwMode="auto">
          <a:xfrm>
            <a:off x="3203943" y="434606"/>
            <a:ext cx="747581" cy="731520"/>
          </a:xfrm>
          <a:prstGeom prst="rect">
            <a:avLst/>
          </a:prstGeom>
          <a:noFill/>
        </p:spPr>
      </p:pic>
      <p:pic>
        <p:nvPicPr>
          <p:cNvPr id="1027" name="Picture 3" descr="E:\Dropbox\Summer 2014\ITAcad\Prezentări\PNG\itacad.png"/>
          <p:cNvPicPr>
            <a:picLocks noChangeAspect="1" noChangeArrowheads="1"/>
          </p:cNvPicPr>
          <p:nvPr userDrawn="1"/>
        </p:nvPicPr>
        <p:blipFill>
          <a:blip r:embed="rId3" cstate="print"/>
          <a:srcRect/>
          <a:stretch>
            <a:fillRect/>
          </a:stretch>
        </p:blipFill>
        <p:spPr bwMode="auto">
          <a:xfrm>
            <a:off x="682433" y="434606"/>
            <a:ext cx="2194560" cy="731520"/>
          </a:xfrm>
          <a:prstGeom prst="rect">
            <a:avLst/>
          </a:prstGeom>
          <a:noFill/>
        </p:spPr>
      </p:pic>
      <p:cxnSp>
        <p:nvCxnSpPr>
          <p:cNvPr id="12" name="Straight Connector 11"/>
          <p:cNvCxnSpPr/>
          <p:nvPr userDrawn="1"/>
        </p:nvCxnSpPr>
        <p:spPr>
          <a:xfrm>
            <a:off x="2998381" y="297712"/>
            <a:ext cx="0" cy="10053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Title">
    <p:spTree>
      <p:nvGrpSpPr>
        <p:cNvPr id="1" name=""/>
        <p:cNvGrpSpPr/>
        <p:nvPr/>
      </p:nvGrpSpPr>
      <p:grpSpPr>
        <a:xfrm>
          <a:off x="0" y="0"/>
          <a:ext cx="0" cy="0"/>
          <a:chOff x="0" y="0"/>
          <a:chExt cx="0" cy="0"/>
        </a:xfrm>
      </p:grpSpPr>
      <p:sp>
        <p:nvSpPr>
          <p:cNvPr id="8" name="Rectangle 7"/>
          <p:cNvSpPr/>
          <p:nvPr userDrawn="1"/>
        </p:nvSpPr>
        <p:spPr>
          <a:xfrm>
            <a:off x="0" y="6316980"/>
            <a:ext cx="9144000" cy="541020"/>
          </a:xfrm>
          <a:prstGeom prst="rect">
            <a:avLst/>
          </a:prstGeom>
          <a:solidFill>
            <a:srgbClr val="3B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52024"/>
            <a:ext cx="8229600" cy="1788077"/>
          </a:xfrm>
          <a:prstGeom prst="rect">
            <a:avLst/>
          </a:prstGeom>
        </p:spPr>
        <p:txBody>
          <a:bodyPr anchor="ctr"/>
          <a:lstStyle>
            <a:lvl1pPr algn="ctr">
              <a:defRPr sz="4000" b="1">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457200" y="4539845"/>
            <a:ext cx="8229600" cy="702007"/>
          </a:xfrm>
          <a:prstGeom prst="rect">
            <a:avLst/>
          </a:prstGeom>
        </p:spPr>
        <p:txBody>
          <a:bodyPr anchor="ctr"/>
          <a:lstStyle>
            <a:lvl1pPr algn="r">
              <a:buNone/>
              <a:defRPr>
                <a:latin typeface="Segoe UI" pitchFamily="34" charset="0"/>
                <a:ea typeface="Segoe UI" pitchFamily="34" charset="0"/>
                <a:cs typeface="Segoe UI" pitchFamily="34" charset="0"/>
              </a:defRPr>
            </a:lvl1pPr>
          </a:lstStyle>
          <a:p>
            <a:pPr lvl="0"/>
            <a:r>
              <a:rPr lang="en-US" dirty="0" smtClean="0"/>
              <a:t>Click to edit Master text styles</a:t>
            </a:r>
          </a:p>
        </p:txBody>
      </p:sp>
      <p:pic>
        <p:nvPicPr>
          <p:cNvPr id="5" name="Picture 2" descr="E:\Dropbox\Summer 2014\ITAcad\Prezentări\PNG\.net.png"/>
          <p:cNvPicPr>
            <a:picLocks noChangeAspect="1" noChangeArrowheads="1"/>
          </p:cNvPicPr>
          <p:nvPr userDrawn="1"/>
        </p:nvPicPr>
        <p:blipFill>
          <a:blip r:embed="rId2" cstate="print"/>
          <a:srcRect/>
          <a:stretch>
            <a:fillRect/>
          </a:stretch>
        </p:blipFill>
        <p:spPr bwMode="auto">
          <a:xfrm>
            <a:off x="8553183" y="6358890"/>
            <a:ext cx="467238" cy="457200"/>
          </a:xfrm>
          <a:prstGeom prst="rect">
            <a:avLst/>
          </a:prstGeom>
          <a:noFill/>
        </p:spPr>
      </p:pic>
      <p:pic>
        <p:nvPicPr>
          <p:cNvPr id="6" name="Picture 3" descr="E:\Dropbox\Summer 2014\ITAcad\Prezentări\PNG\itacad.png"/>
          <p:cNvPicPr>
            <a:picLocks noChangeAspect="1" noChangeArrowheads="1"/>
          </p:cNvPicPr>
          <p:nvPr userDrawn="1"/>
        </p:nvPicPr>
        <p:blipFill>
          <a:blip r:embed="rId3" cstate="print"/>
          <a:srcRect/>
          <a:stretch>
            <a:fillRect/>
          </a:stretch>
        </p:blipFill>
        <p:spPr bwMode="auto">
          <a:xfrm>
            <a:off x="126173" y="6358890"/>
            <a:ext cx="1371600" cy="4572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219200"/>
            <a:ext cx="8229600" cy="4937760"/>
          </a:xfrm>
          <a:prstGeom prst="rect">
            <a:avLst/>
          </a:prstGeom>
        </p:spPr>
        <p:txBody>
          <a:bodyPr/>
          <a:lstStyle>
            <a:lvl1pPr>
              <a:buClr>
                <a:schemeClr val="accent4">
                  <a:lumMod val="75000"/>
                </a:schemeClr>
              </a:buClr>
              <a:defRPr>
                <a:solidFill>
                  <a:srgbClr val="000000"/>
                </a:solidFill>
                <a:latin typeface="Segoe UI" pitchFamily="34" charset="0"/>
                <a:ea typeface="Segoe UI" pitchFamily="34" charset="0"/>
                <a:cs typeface="Segoe UI" pitchFamily="34" charset="0"/>
              </a:defRPr>
            </a:lvl1pPr>
            <a:lvl2pPr>
              <a:defRPr>
                <a:solidFill>
                  <a:srgbClr val="000000"/>
                </a:solidFill>
                <a:latin typeface="Segoe UI" pitchFamily="34" charset="0"/>
                <a:ea typeface="Segoe UI" pitchFamily="34" charset="0"/>
                <a:cs typeface="Segoe UI" pitchFamily="34" charset="0"/>
              </a:defRPr>
            </a:lvl2pPr>
            <a:lvl3pPr>
              <a:defRPr>
                <a:solidFill>
                  <a:srgbClr val="000000"/>
                </a:solidFill>
                <a:latin typeface="Segoe UI" pitchFamily="34" charset="0"/>
                <a:ea typeface="Segoe UI" pitchFamily="34" charset="0"/>
                <a:cs typeface="Segoe UI" pitchFamily="34" charset="0"/>
              </a:defRPr>
            </a:lvl3pPr>
            <a:lvl4pPr>
              <a:defRPr>
                <a:latin typeface="Gill Sans MT" pitchFamily="34" charset="0"/>
              </a:defRPr>
            </a:lvl4pPr>
            <a:lvl5pPr>
              <a:defRPr>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818721" y="228600"/>
            <a:ext cx="8229600" cy="685800"/>
          </a:xfrm>
          <a:prstGeom prst="rect">
            <a:avLst/>
          </a:prstGeom>
        </p:spPr>
        <p:txBody>
          <a:bodyPr/>
          <a:lstStyle>
            <a:lvl1pPr>
              <a:defRPr>
                <a:solidFill>
                  <a:schemeClr val="tx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5BF90039-2DEA-477A-81A8-B097D805635F}" type="datetimeFigureOut">
              <a:rPr lang="en-US" smtClean="0"/>
              <a:pPr/>
              <a:t>11/6/2014</a:t>
            </a:fld>
            <a:endParaRPr lang="en-US" dirty="0"/>
          </a:p>
        </p:txBody>
      </p:sp>
      <p:sp>
        <p:nvSpPr>
          <p:cNvPr id="13" name="Slide Number Placeholder 12"/>
          <p:cNvSpPr>
            <a:spLocks noGrp="1"/>
          </p:cNvSpPr>
          <p:nvPr>
            <p:ph type="sldNum" sz="quarter" idx="11"/>
          </p:nvPr>
        </p:nvSpPr>
        <p:spPr>
          <a:xfrm>
            <a:off x="8537959" y="6356350"/>
            <a:ext cx="510362" cy="365125"/>
          </a:xfrm>
        </p:spPr>
        <p:txBody>
          <a:bodyPr/>
          <a:lstStyle/>
          <a:p>
            <a:fld id="{BA267FD1-D44D-4C32-8CB4-056C0540E7D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8721" y="228600"/>
            <a:ext cx="8229600" cy="685800"/>
          </a:xfrm>
          <a:prstGeom prst="rect">
            <a:avLst/>
          </a:prstGeom>
        </p:spPr>
        <p:txBody>
          <a:bodyPr/>
          <a:lstStyle>
            <a:lvl1pPr>
              <a:defRPr>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Content Placeholder 8"/>
          <p:cNvSpPr>
            <a:spLocks noGrp="1"/>
          </p:cNvSpPr>
          <p:nvPr>
            <p:ph sz="quarter" idx="1"/>
          </p:nvPr>
        </p:nvSpPr>
        <p:spPr>
          <a:xfrm>
            <a:off x="818721" y="1219200"/>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10"/>
          <p:cNvSpPr>
            <a:spLocks noGrp="1"/>
          </p:cNvSpPr>
          <p:nvPr>
            <p:ph sz="quarter" idx="2"/>
          </p:nvPr>
        </p:nvSpPr>
        <p:spPr>
          <a:xfrm>
            <a:off x="5006673" y="1216152"/>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Date Placeholder 12"/>
          <p:cNvSpPr>
            <a:spLocks noGrp="1"/>
          </p:cNvSpPr>
          <p:nvPr>
            <p:ph type="dt" sz="half" idx="10"/>
          </p:nvPr>
        </p:nvSpPr>
        <p:spPr/>
        <p:txBody>
          <a:bodyPr/>
          <a:lstStyle>
            <a:lvl1pPr>
              <a:defRPr>
                <a:latin typeface="Segoe UI" pitchFamily="34" charset="0"/>
                <a:ea typeface="Segoe UI" pitchFamily="34" charset="0"/>
                <a:cs typeface="Segoe UI" pitchFamily="34" charset="0"/>
              </a:defRPr>
            </a:lvl1pPr>
          </a:lstStyle>
          <a:p>
            <a:fld id="{5BF90039-2DEA-477A-81A8-B097D805635F}" type="datetimeFigureOut">
              <a:rPr lang="en-US" smtClean="0"/>
              <a:pPr/>
              <a:t>11/6/2014</a:t>
            </a:fld>
            <a:endParaRPr lang="en-US" dirty="0"/>
          </a:p>
        </p:txBody>
      </p:sp>
      <p:sp>
        <p:nvSpPr>
          <p:cNvPr id="14" name="Slide Number Placeholder 13"/>
          <p:cNvSpPr>
            <a:spLocks noGrp="1"/>
          </p:cNvSpPr>
          <p:nvPr>
            <p:ph type="sldNum" sz="quarter" idx="11"/>
          </p:nvPr>
        </p:nvSpPr>
        <p:spPr>
          <a:xfrm>
            <a:off x="8537959" y="6356350"/>
            <a:ext cx="510362" cy="365125"/>
          </a:xfrm>
        </p:spPr>
        <p:txBody>
          <a:bodyPr/>
          <a:lstStyle>
            <a:lvl1pPr>
              <a:defRPr>
                <a:latin typeface="Segoe UI" pitchFamily="34" charset="0"/>
                <a:ea typeface="Segoe UI" pitchFamily="34" charset="0"/>
                <a:cs typeface="Segoe UI" pitchFamily="34" charset="0"/>
              </a:defRPr>
            </a:lvl1pPr>
          </a:lstStyle>
          <a:p>
            <a:fld id="{BA267FD1-D44D-4C32-8CB4-056C0540E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90039-2DEA-477A-81A8-B097D805635F}" type="datetimeFigureOut">
              <a:rPr lang="en-US" smtClean="0"/>
              <a:pPr/>
              <a:t>11/6/2014</a:t>
            </a:fld>
            <a:endParaRPr lang="en-US" dirty="0"/>
          </a:p>
        </p:txBody>
      </p:sp>
      <p:sp>
        <p:nvSpPr>
          <p:cNvPr id="3" name="Slide Number Placeholder 2"/>
          <p:cNvSpPr>
            <a:spLocks noGrp="1"/>
          </p:cNvSpPr>
          <p:nvPr>
            <p:ph type="sldNum" sz="quarter" idx="11"/>
          </p:nvPr>
        </p:nvSpPr>
        <p:spPr/>
        <p:txBody>
          <a:bodyPr/>
          <a:lstStyle/>
          <a:p>
            <a:fld id="{BA267FD1-D44D-4C32-8CB4-056C0540E7D4}" type="slidenum">
              <a:rPr lang="en-US" smtClean="0"/>
              <a:pPr/>
              <a:t>‹#›</a:t>
            </a:fld>
            <a:endParaRPr lang="en-US" dirty="0"/>
          </a:p>
        </p:txBody>
      </p:sp>
    </p:spTree>
    <p:extLst>
      <p:ext uri="{BB962C8B-B14F-4D97-AF65-F5344CB8AC3E}">
        <p14:creationId xmlns:p14="http://schemas.microsoft.com/office/powerpoint/2010/main" val="5894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685800" cy="6858000"/>
          </a:xfrm>
          <a:prstGeom prst="rect">
            <a:avLst/>
          </a:prstGeom>
          <a:solidFill>
            <a:srgbClr val="3B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2"/>
          </p:nvPr>
        </p:nvSpPr>
        <p:spPr>
          <a:xfrm>
            <a:off x="850605" y="6356350"/>
            <a:ext cx="1318438"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5BF90039-2DEA-477A-81A8-B097D805635F}" type="datetimeFigureOut">
              <a:rPr lang="en-US" smtClean="0"/>
              <a:pPr/>
              <a:t>11/6/2014</a:t>
            </a:fld>
            <a:endParaRPr lang="en-US" dirty="0"/>
          </a:p>
        </p:txBody>
      </p:sp>
      <p:sp>
        <p:nvSpPr>
          <p:cNvPr id="11" name="Slide Number Placeholder 10"/>
          <p:cNvSpPr>
            <a:spLocks noGrp="1"/>
          </p:cNvSpPr>
          <p:nvPr>
            <p:ph type="sldNum" sz="quarter" idx="4"/>
          </p:nvPr>
        </p:nvSpPr>
        <p:spPr>
          <a:xfrm>
            <a:off x="8537959" y="6356350"/>
            <a:ext cx="510362"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BA267FD1-D44D-4C32-8CB4-056C0540E7D4}" type="slidenum">
              <a:rPr lang="en-US" smtClean="0"/>
              <a:pPr/>
              <a:t>‹#›</a:t>
            </a:fld>
            <a:endParaRPr lang="en-US" dirty="0"/>
          </a:p>
        </p:txBody>
      </p:sp>
      <p:pic>
        <p:nvPicPr>
          <p:cNvPr id="5" name="Picture 4" descr="E:\Dropbox\Summer 2014\ITAcad\Prezentări\PNG\itacad_vertical.png"/>
          <p:cNvPicPr>
            <a:picLocks noChangeAspect="1" noChangeArrowheads="1"/>
          </p:cNvPicPr>
          <p:nvPr userDrawn="1"/>
        </p:nvPicPr>
        <p:blipFill>
          <a:blip r:embed="rId7" cstate="print"/>
          <a:srcRect/>
          <a:stretch>
            <a:fillRect/>
          </a:stretch>
        </p:blipFill>
        <p:spPr bwMode="auto">
          <a:xfrm>
            <a:off x="114300" y="121920"/>
            <a:ext cx="457200" cy="1721221"/>
          </a:xfrm>
          <a:prstGeom prst="rect">
            <a:avLst/>
          </a:prstGeom>
          <a:noFill/>
        </p:spPr>
      </p:pic>
      <p:pic>
        <p:nvPicPr>
          <p:cNvPr id="2050" name="Picture 2" descr="E:\Dropbox\Summer 2014\ITAcad\Prezentări\PNG\.net_vertical.png"/>
          <p:cNvPicPr>
            <a:picLocks noChangeAspect="1" noChangeArrowheads="1"/>
          </p:cNvPicPr>
          <p:nvPr userDrawn="1"/>
        </p:nvPicPr>
        <p:blipFill>
          <a:blip r:embed="rId8" cstate="print"/>
          <a:srcRect/>
          <a:stretch>
            <a:fillRect/>
          </a:stretch>
        </p:blipFill>
        <p:spPr bwMode="auto">
          <a:xfrm>
            <a:off x="114300" y="5989320"/>
            <a:ext cx="457200" cy="773840"/>
          </a:xfrm>
          <a:prstGeom prst="rect">
            <a:avLst/>
          </a:prstGeom>
          <a:noFill/>
        </p:spPr>
      </p:pic>
    </p:spTree>
  </p:cSld>
  <p:clrMap bg1="lt1" tx1="dk1" bg2="lt2" tx2="dk2" accent1="accent1" accent2="accent2" accent3="accent3" accent4="accent4" accent5="accent5" accent6="accent6" hlink="hlink" folHlink="folHlink"/>
  <p:sldLayoutIdLst>
    <p:sldLayoutId id="2147483891" r:id="rId1"/>
    <p:sldLayoutId id="2147483896" r:id="rId2"/>
    <p:sldLayoutId id="2147483892" r:id="rId3"/>
    <p:sldLayoutId id="2147483894" r:id="rId4"/>
    <p:sldLayoutId id="2147483895" r:id="rId5"/>
  </p:sldLayoutIdLst>
  <p:hf hdr="0"/>
  <p:txStyles>
    <p:titleStyle>
      <a:lvl1pPr algn="l" rtl="0" eaLnBrk="1" latinLnBrk="0" hangingPunct="1">
        <a:spcBef>
          <a:spcPct val="0"/>
        </a:spcBef>
        <a:buNone/>
        <a:defRPr sz="3200" kern="1200">
          <a:solidFill>
            <a:srgbClr val="000000"/>
          </a:solidFill>
          <a:latin typeface="Calibri"/>
          <a:ea typeface="+mj-ea"/>
          <a:cs typeface="Calibri"/>
        </a:defRPr>
      </a:lvl1pPr>
    </p:titleStyle>
    <p:bodyStyle>
      <a:lvl1pPr marL="274320" indent="-274320" algn="l" rtl="0" eaLnBrk="1" latinLnBrk="0" hangingPunct="1">
        <a:spcBef>
          <a:spcPts val="600"/>
        </a:spcBef>
        <a:buClr>
          <a:schemeClr val="accent4">
            <a:lumMod val="75000"/>
          </a:schemeClr>
        </a:buClr>
        <a:buSzPct val="76000"/>
        <a:buFont typeface="Wingdings 3"/>
        <a:buChar char=""/>
        <a:defRPr sz="2600" kern="1200">
          <a:solidFill>
            <a:srgbClr val="000000"/>
          </a:solidFill>
          <a:latin typeface="Calibri"/>
          <a:ea typeface="+mn-ea"/>
          <a:cs typeface="Calibri"/>
        </a:defRPr>
      </a:lvl1pPr>
      <a:lvl2pPr marL="548640" indent="-274320" algn="l" rtl="0" eaLnBrk="1" latinLnBrk="0" hangingPunct="1">
        <a:spcBef>
          <a:spcPts val="500"/>
        </a:spcBef>
        <a:buClr>
          <a:schemeClr val="accent2"/>
        </a:buClr>
        <a:buSzPct val="76000"/>
        <a:buFont typeface="Wingdings 3"/>
        <a:buChar char=""/>
        <a:defRPr sz="2300" kern="1200">
          <a:solidFill>
            <a:srgbClr val="000000"/>
          </a:solidFill>
          <a:latin typeface="Calibri"/>
          <a:ea typeface="+mn-ea"/>
          <a:cs typeface="Calibri"/>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rgbClr val="000000"/>
          </a:solidFill>
          <a:latin typeface="Calibri"/>
          <a:ea typeface="+mn-ea"/>
          <a:cs typeface="Calibri"/>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Calibri"/>
          <a:ea typeface="+mn-ea"/>
          <a:cs typeface="Calibri"/>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Calibri"/>
          <a:ea typeface="+mn-ea"/>
          <a:cs typeface="Calibri"/>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gif"/><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gi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Modulul</a:t>
            </a:r>
            <a:r>
              <a:rPr lang="en-US" dirty="0"/>
              <a:t> </a:t>
            </a:r>
            <a:r>
              <a:rPr lang="en-US" dirty="0" smtClean="0"/>
              <a:t>4</a:t>
            </a:r>
            <a:endParaRPr lang="en-US" dirty="0"/>
          </a:p>
        </p:txBody>
      </p:sp>
      <p:sp>
        <p:nvSpPr>
          <p:cNvPr id="5" name="Subtitle 4"/>
          <p:cNvSpPr>
            <a:spLocks noGrp="1"/>
          </p:cNvSpPr>
          <p:nvPr>
            <p:ph type="subTitle" idx="1"/>
          </p:nvPr>
        </p:nvSpPr>
        <p:spPr/>
        <p:txBody>
          <a:bodyPr/>
          <a:lstStyle/>
          <a:p>
            <a:r>
              <a:rPr lang="ro-RO" dirty="0"/>
              <a:t>Scrierea și citirea fișierelor</a:t>
            </a:r>
            <a:endParaRPr lang="en-US" dirty="0"/>
          </a:p>
          <a:p>
            <a:endParaRPr lang="en-US" dirty="0"/>
          </a:p>
        </p:txBody>
      </p:sp>
    </p:spTree>
    <p:extLst>
      <p:ext uri="{BB962C8B-B14F-4D97-AF65-F5344CB8AC3E}">
        <p14:creationId xmlns:p14="http://schemas.microsoft.com/office/powerpoint/2010/main" val="131964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906" y="228600"/>
            <a:ext cx="8229600" cy="685800"/>
          </a:xfrm>
        </p:spPr>
        <p:txBody>
          <a:bodyPr/>
          <a:lstStyle/>
          <a:p>
            <a:r>
              <a:rPr lang="ro-RO" dirty="0" smtClean="0">
                <a:solidFill>
                  <a:srgbClr val="3BB44A"/>
                </a:solidFill>
              </a:rPr>
              <a:t>Administrarea </a:t>
            </a:r>
            <a:r>
              <a:rPr lang="en-US" dirty="0" err="1" smtClean="0">
                <a:solidFill>
                  <a:srgbClr val="3BB44A"/>
                </a:solidFill>
              </a:rPr>
              <a:t>folderelor</a:t>
            </a:r>
            <a:endParaRPr lang="en-US" dirty="0">
              <a:solidFill>
                <a:srgbClr val="3BB44A"/>
              </a:solidFill>
            </a:endParaRPr>
          </a:p>
        </p:txBody>
      </p:sp>
      <p:sp>
        <p:nvSpPr>
          <p:cNvPr id="4" name="Footer Placeholder 3"/>
          <p:cNvSpPr>
            <a:spLocks noGrp="1"/>
          </p:cNvSpPr>
          <p:nvPr>
            <p:ph type="ftr" sz="quarter" idx="10"/>
          </p:nvPr>
        </p:nvSpPr>
        <p:spPr>
          <a:xfrm>
            <a:off x="1096790" y="6356350"/>
            <a:ext cx="1318438" cy="365125"/>
          </a:xfrm>
        </p:spPr>
        <p:txBody>
          <a:bodyPr/>
          <a:lstStyle/>
          <a:p>
            <a:pPr>
              <a:defRPr/>
            </a:pPr>
            <a:r>
              <a:rPr lang="en-US" smtClean="0"/>
              <a:t>Academia Microsoft </a:t>
            </a:r>
            <a:endParaRPr lang="en-US" dirty="0"/>
          </a:p>
        </p:txBody>
      </p:sp>
      <p:sp>
        <p:nvSpPr>
          <p:cNvPr id="5" name="Rectangle 4"/>
          <p:cNvSpPr/>
          <p:nvPr/>
        </p:nvSpPr>
        <p:spPr>
          <a:xfrm>
            <a:off x="855785"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Directory</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statice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directorului ca parametru</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Include metode ce nu sunt disponibile în clasa </a:t>
            </a:r>
            <a:r>
              <a:rPr lang="ro-RO" b="1" dirty="0" smtClean="0">
                <a:solidFill>
                  <a:prstClr val="black"/>
                </a:solidFill>
                <a:latin typeface="Calibri" pitchFamily="34" charset="0"/>
                <a:cs typeface="Calibri" pitchFamily="34" charset="0"/>
              </a:rPr>
              <a:t>DirectoryInfo</a:t>
            </a:r>
            <a:endParaRPr lang="ro-RO" dirty="0" smtClean="0">
              <a:solidFill>
                <a:prstClr val="black"/>
              </a:solidFill>
              <a:latin typeface="Calibri" pitchFamily="34" charset="0"/>
              <a:cs typeface="Calibri" pitchFamily="34" charset="0"/>
            </a:endParaRP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singură operație asupra unui director</a:t>
            </a:r>
          </a:p>
          <a:p>
            <a:pPr marL="273050" lvl="0" indent="-273050">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a:p>
            <a:pPr marL="273050" lvl="0" indent="-273050">
              <a:lnSpc>
                <a:spcPct val="150000"/>
              </a:lnSpc>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p:txBody>
      </p:sp>
      <p:sp>
        <p:nvSpPr>
          <p:cNvPr id="7" name="Rectangle 6"/>
          <p:cNvSpPr/>
          <p:nvPr/>
        </p:nvSpPr>
        <p:spPr>
          <a:xfrm>
            <a:off x="4970585"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DirectoryInfo</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Va trebui instanțiată pentru a o folosi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directorului ca parametru al constructorului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metoda </a:t>
            </a:r>
            <a:r>
              <a:rPr lang="ro-RO" b="1" dirty="0" smtClean="0">
                <a:solidFill>
                  <a:prstClr val="black"/>
                </a:solidFill>
                <a:latin typeface="Calibri" pitchFamily="34" charset="0"/>
                <a:cs typeface="Calibri" pitchFamily="34" charset="0"/>
              </a:rPr>
              <a:t>CreateSubDirectory</a:t>
            </a:r>
            <a:r>
              <a:rPr lang="ro-RO" dirty="0" smtClean="0">
                <a:solidFill>
                  <a:prstClr val="black"/>
                </a:solidFill>
                <a:latin typeface="Calibri" pitchFamily="34" charset="0"/>
                <a:cs typeface="Calibri" pitchFamily="34" charset="0"/>
              </a:rPr>
              <a:t> ce nu este disponibilă folosind clasa </a:t>
            </a:r>
            <a:r>
              <a:rPr lang="ro-RO" b="1" dirty="0" smtClean="0">
                <a:solidFill>
                  <a:prstClr val="black"/>
                </a:solidFill>
                <a:latin typeface="Calibri" pitchFamily="34" charset="0"/>
                <a:cs typeface="Calibri" pitchFamily="34" charset="0"/>
              </a:rPr>
              <a:t>Directory</a:t>
            </a:r>
            <a:endParaRPr lang="ro-RO" dirty="0" smtClean="0">
              <a:solidFill>
                <a:prstClr val="black"/>
              </a:solidFill>
              <a:latin typeface="Calibri" pitchFamily="34" charset="0"/>
              <a:cs typeface="Calibri" pitchFamily="34" charset="0"/>
            </a:endParaRP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serie de operații asupra unui director</a:t>
            </a:r>
          </a:p>
          <a:p>
            <a:pPr algn="ctr"/>
            <a:endParaRPr lang="en-US" dirty="0"/>
          </a:p>
        </p:txBody>
      </p:sp>
      <p:sp>
        <p:nvSpPr>
          <p:cNvPr id="10" name="Rectangle 9"/>
          <p:cNvSpPr/>
          <p:nvPr/>
        </p:nvSpPr>
        <p:spPr>
          <a:xfrm>
            <a:off x="2887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GetDirectories</a:t>
            </a:r>
            <a:endParaRPr lang="en-US" dirty="0">
              <a:latin typeface="Calibri" pitchFamily="34" charset="0"/>
              <a:cs typeface="Calibri" pitchFamily="34" charset="0"/>
            </a:endParaRPr>
          </a:p>
        </p:txBody>
      </p:sp>
      <p:sp>
        <p:nvSpPr>
          <p:cNvPr id="16" name="Rectangle 15"/>
          <p:cNvSpPr/>
          <p:nvPr/>
        </p:nvSpPr>
        <p:spPr>
          <a:xfrm>
            <a:off x="855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CreateDirectory</a:t>
            </a:r>
            <a:endParaRPr lang="en-US" dirty="0">
              <a:latin typeface="Calibri" pitchFamily="34" charset="0"/>
              <a:cs typeface="Calibri" pitchFamily="34" charset="0"/>
            </a:endParaRPr>
          </a:p>
        </p:txBody>
      </p:sp>
      <p:sp>
        <p:nvSpPr>
          <p:cNvPr id="17" name="Rectangle 16"/>
          <p:cNvSpPr/>
          <p:nvPr/>
        </p:nvSpPr>
        <p:spPr>
          <a:xfrm>
            <a:off x="4919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GetFiles</a:t>
            </a:r>
            <a:endParaRPr lang="en-US" dirty="0">
              <a:latin typeface="Calibri" pitchFamily="34" charset="0"/>
              <a:cs typeface="Calibri" pitchFamily="34" charset="0"/>
            </a:endParaRPr>
          </a:p>
        </p:txBody>
      </p:sp>
      <p:sp>
        <p:nvSpPr>
          <p:cNvPr id="18" name="Rectangle 17"/>
          <p:cNvSpPr/>
          <p:nvPr/>
        </p:nvSpPr>
        <p:spPr>
          <a:xfrm>
            <a:off x="6951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Exists</a:t>
            </a:r>
            <a:endParaRPr lang="en-US" dirty="0">
              <a:latin typeface="Calibri" pitchFamily="34" charset="0"/>
              <a:cs typeface="Calibri" pitchFamily="34" charset="0"/>
            </a:endParaRPr>
          </a:p>
        </p:txBody>
      </p:sp>
      <p:sp>
        <p:nvSpPr>
          <p:cNvPr id="19" name="Rectangle 18"/>
          <p:cNvSpPr/>
          <p:nvPr/>
        </p:nvSpPr>
        <p:spPr>
          <a:xfrm>
            <a:off x="2887785"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Move/MoveTo</a:t>
            </a:r>
            <a:endParaRPr lang="en-US" dirty="0">
              <a:latin typeface="Calibri" pitchFamily="34" charset="0"/>
              <a:cs typeface="Calibri" pitchFamily="34" charset="0"/>
            </a:endParaRPr>
          </a:p>
        </p:txBody>
      </p:sp>
      <p:sp>
        <p:nvSpPr>
          <p:cNvPr id="20" name="Rectangle 19"/>
          <p:cNvSpPr/>
          <p:nvPr/>
        </p:nvSpPr>
        <p:spPr>
          <a:xfrm>
            <a:off x="855785"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Delete</a:t>
            </a:r>
            <a:endParaRPr lang="en-US" dirty="0">
              <a:latin typeface="Calibri" pitchFamily="34" charset="0"/>
              <a:cs typeface="Calibri" pitchFamily="34" charset="0"/>
            </a:endParaRPr>
          </a:p>
        </p:txBody>
      </p:sp>
      <p:sp>
        <p:nvSpPr>
          <p:cNvPr id="21" name="Rectangle 20"/>
          <p:cNvSpPr/>
          <p:nvPr/>
        </p:nvSpPr>
        <p:spPr>
          <a:xfrm>
            <a:off x="4919785" y="5867400"/>
            <a:ext cx="3860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z="1700" dirty="0" smtClean="0">
                <a:latin typeface="Calibri" pitchFamily="34" charset="0"/>
                <a:cs typeface="Calibri" pitchFamily="34" charset="0"/>
              </a:rPr>
              <a:t>GetFileSystemEntries/GetFileSystemInfos</a:t>
            </a:r>
            <a:endParaRPr lang="en-US" sz="1700" dirty="0">
              <a:latin typeface="Calibri" pitchFamily="34" charset="0"/>
              <a:cs typeface="Calibri" pitchFamily="34" charset="0"/>
            </a:endParaRPr>
          </a:p>
        </p:txBody>
      </p:sp>
    </p:spTree>
    <p:extLst>
      <p:ext uri="{BB962C8B-B14F-4D97-AF65-F5344CB8AC3E}">
        <p14:creationId xmlns:p14="http://schemas.microsoft.com/office/powerpoint/2010/main" val="240638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
          <p:cNvSpPr>
            <a:spLocks noGrp="1"/>
          </p:cNvSpPr>
          <p:nvPr>
            <p:ph type="title"/>
          </p:nvPr>
        </p:nvSpPr>
        <p:spPr>
          <a:xfrm>
            <a:off x="1064906" y="228600"/>
            <a:ext cx="8229600" cy="685800"/>
          </a:xfrm>
        </p:spPr>
        <p:txBody>
          <a:bodyPr/>
          <a:lstStyle/>
          <a:p>
            <a:r>
              <a:rPr lang="ro-RO" dirty="0" smtClean="0">
                <a:solidFill>
                  <a:srgbClr val="3BB44A"/>
                </a:solidFill>
              </a:rPr>
              <a:t>Administrarea </a:t>
            </a:r>
            <a:r>
              <a:rPr lang="en-US" dirty="0" err="1" smtClean="0">
                <a:solidFill>
                  <a:srgbClr val="3BB44A"/>
                </a:solidFill>
              </a:rPr>
              <a:t>folderelor</a:t>
            </a:r>
            <a:endParaRPr lang="en-US" dirty="0">
              <a:solidFill>
                <a:srgbClr val="3BB44A"/>
              </a:solidFill>
            </a:endParaRPr>
          </a:p>
        </p:txBody>
      </p:sp>
      <p:sp>
        <p:nvSpPr>
          <p:cNvPr id="22" name="Footer Placeholder 3"/>
          <p:cNvSpPr txBox="1">
            <a:spLocks/>
          </p:cNvSpPr>
          <p:nvPr/>
        </p:nvSpPr>
        <p:spPr>
          <a:xfrm>
            <a:off x="1096790"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23" name="Rectangle 22"/>
          <p:cNvSpPr/>
          <p:nvPr/>
        </p:nvSpPr>
        <p:spPr>
          <a:xfrm>
            <a:off x="855785"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Directory</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statice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directorului ca parametru</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Include metode ce nu sunt disponibile în clasa </a:t>
            </a:r>
            <a:r>
              <a:rPr lang="ro-RO" b="1" dirty="0" smtClean="0">
                <a:solidFill>
                  <a:prstClr val="black"/>
                </a:solidFill>
                <a:latin typeface="Calibri" pitchFamily="34" charset="0"/>
                <a:cs typeface="Calibri" pitchFamily="34" charset="0"/>
              </a:rPr>
              <a:t>DirectoryInfo</a:t>
            </a:r>
            <a:endParaRPr lang="ro-RO" dirty="0" smtClean="0">
              <a:solidFill>
                <a:prstClr val="black"/>
              </a:solidFill>
              <a:latin typeface="Calibri" pitchFamily="34" charset="0"/>
              <a:cs typeface="Calibri" pitchFamily="34" charset="0"/>
            </a:endParaRP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singură operație asupra unui director</a:t>
            </a:r>
          </a:p>
          <a:p>
            <a:pPr marL="273050" lvl="0" indent="-273050">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a:p>
            <a:pPr marL="273050" lvl="0" indent="-273050">
              <a:lnSpc>
                <a:spcPct val="150000"/>
              </a:lnSpc>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p:txBody>
      </p:sp>
      <p:sp>
        <p:nvSpPr>
          <p:cNvPr id="24" name="Rectangle 23"/>
          <p:cNvSpPr/>
          <p:nvPr/>
        </p:nvSpPr>
        <p:spPr>
          <a:xfrm>
            <a:off x="4970585"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DirectoryInfo</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Va trebui instanțiată pentru a o folosi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directorului ca parametru al constructorului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metoda </a:t>
            </a:r>
            <a:r>
              <a:rPr lang="ro-RO" b="1" dirty="0" smtClean="0">
                <a:solidFill>
                  <a:prstClr val="black"/>
                </a:solidFill>
                <a:latin typeface="Calibri" pitchFamily="34" charset="0"/>
                <a:cs typeface="Calibri" pitchFamily="34" charset="0"/>
              </a:rPr>
              <a:t>CreateSubDirectory</a:t>
            </a:r>
            <a:r>
              <a:rPr lang="ro-RO" dirty="0" smtClean="0">
                <a:solidFill>
                  <a:prstClr val="black"/>
                </a:solidFill>
                <a:latin typeface="Calibri" pitchFamily="34" charset="0"/>
                <a:cs typeface="Calibri" pitchFamily="34" charset="0"/>
              </a:rPr>
              <a:t> ce nu este disponibilă folosind clasa </a:t>
            </a:r>
            <a:r>
              <a:rPr lang="ro-RO" b="1" dirty="0" smtClean="0">
                <a:solidFill>
                  <a:prstClr val="black"/>
                </a:solidFill>
                <a:latin typeface="Calibri" pitchFamily="34" charset="0"/>
                <a:cs typeface="Calibri" pitchFamily="34" charset="0"/>
              </a:rPr>
              <a:t>Directory</a:t>
            </a:r>
            <a:endParaRPr lang="ro-RO" dirty="0" smtClean="0">
              <a:solidFill>
                <a:prstClr val="black"/>
              </a:solidFill>
              <a:latin typeface="Calibri" pitchFamily="34" charset="0"/>
              <a:cs typeface="Calibri" pitchFamily="34" charset="0"/>
            </a:endParaRP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serie de operații asupra unui director</a:t>
            </a:r>
          </a:p>
          <a:p>
            <a:pPr algn="ctr"/>
            <a:endParaRPr lang="en-US" dirty="0"/>
          </a:p>
        </p:txBody>
      </p:sp>
      <p:sp>
        <p:nvSpPr>
          <p:cNvPr id="25" name="Rectangle 24"/>
          <p:cNvSpPr/>
          <p:nvPr/>
        </p:nvSpPr>
        <p:spPr>
          <a:xfrm>
            <a:off x="2887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GetDirectories</a:t>
            </a:r>
            <a:endParaRPr lang="en-US" dirty="0">
              <a:latin typeface="Calibri" pitchFamily="34" charset="0"/>
              <a:cs typeface="Calibri" pitchFamily="34" charset="0"/>
            </a:endParaRPr>
          </a:p>
        </p:txBody>
      </p:sp>
      <p:sp>
        <p:nvSpPr>
          <p:cNvPr id="26" name="Rectangle 25"/>
          <p:cNvSpPr/>
          <p:nvPr/>
        </p:nvSpPr>
        <p:spPr>
          <a:xfrm>
            <a:off x="855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CreateDirectory</a:t>
            </a:r>
            <a:endParaRPr lang="en-US" dirty="0">
              <a:latin typeface="Calibri" pitchFamily="34" charset="0"/>
              <a:cs typeface="Calibri" pitchFamily="34" charset="0"/>
            </a:endParaRPr>
          </a:p>
        </p:txBody>
      </p:sp>
      <p:sp>
        <p:nvSpPr>
          <p:cNvPr id="27" name="Rectangle 26"/>
          <p:cNvSpPr/>
          <p:nvPr/>
        </p:nvSpPr>
        <p:spPr>
          <a:xfrm>
            <a:off x="4919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GetFiles</a:t>
            </a:r>
            <a:endParaRPr lang="en-US" dirty="0">
              <a:latin typeface="Calibri" pitchFamily="34" charset="0"/>
              <a:cs typeface="Calibri" pitchFamily="34" charset="0"/>
            </a:endParaRPr>
          </a:p>
        </p:txBody>
      </p:sp>
      <p:sp>
        <p:nvSpPr>
          <p:cNvPr id="28" name="Rectangle 27"/>
          <p:cNvSpPr/>
          <p:nvPr/>
        </p:nvSpPr>
        <p:spPr>
          <a:xfrm>
            <a:off x="6951785"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Exists</a:t>
            </a:r>
            <a:endParaRPr lang="en-US" dirty="0">
              <a:latin typeface="Calibri" pitchFamily="34" charset="0"/>
              <a:cs typeface="Calibri" pitchFamily="34" charset="0"/>
            </a:endParaRPr>
          </a:p>
        </p:txBody>
      </p:sp>
      <p:sp>
        <p:nvSpPr>
          <p:cNvPr id="29" name="Rectangle 28"/>
          <p:cNvSpPr/>
          <p:nvPr/>
        </p:nvSpPr>
        <p:spPr>
          <a:xfrm>
            <a:off x="2887785"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Move/MoveTo</a:t>
            </a:r>
            <a:endParaRPr lang="en-US" dirty="0">
              <a:latin typeface="Calibri" pitchFamily="34" charset="0"/>
              <a:cs typeface="Calibri" pitchFamily="34" charset="0"/>
            </a:endParaRPr>
          </a:p>
        </p:txBody>
      </p:sp>
      <p:sp>
        <p:nvSpPr>
          <p:cNvPr id="30" name="Rectangle 29"/>
          <p:cNvSpPr/>
          <p:nvPr/>
        </p:nvSpPr>
        <p:spPr>
          <a:xfrm>
            <a:off x="855785"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Delete</a:t>
            </a:r>
            <a:endParaRPr lang="en-US" dirty="0">
              <a:latin typeface="Calibri" pitchFamily="34" charset="0"/>
              <a:cs typeface="Calibri" pitchFamily="34" charset="0"/>
            </a:endParaRPr>
          </a:p>
        </p:txBody>
      </p:sp>
      <p:sp>
        <p:nvSpPr>
          <p:cNvPr id="31" name="Rectangle 30"/>
          <p:cNvSpPr/>
          <p:nvPr/>
        </p:nvSpPr>
        <p:spPr>
          <a:xfrm>
            <a:off x="4919785" y="5867400"/>
            <a:ext cx="3860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z="1700" dirty="0" smtClean="0">
                <a:latin typeface="Calibri" pitchFamily="34" charset="0"/>
                <a:cs typeface="Calibri" pitchFamily="34" charset="0"/>
              </a:rPr>
              <a:t>GetFileSystemEntries/GetFileSystemInfos</a:t>
            </a:r>
            <a:endParaRPr lang="en-US" sz="1700" dirty="0">
              <a:latin typeface="Calibri" pitchFamily="34" charset="0"/>
              <a:cs typeface="Calibri" pitchFamily="34" charset="0"/>
            </a:endParaRPr>
          </a:p>
        </p:txBody>
      </p:sp>
    </p:spTree>
    <p:extLst>
      <p:ext uri="{BB962C8B-B14F-4D97-AF65-F5344CB8AC3E}">
        <p14:creationId xmlns:p14="http://schemas.microsoft.com/office/powerpoint/2010/main" val="231574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900" dirty="0" smtClean="0">
                <a:solidFill>
                  <a:srgbClr val="3BB44A"/>
                </a:solidFill>
              </a:rPr>
              <a:t>Administrarea dispozitivelor folosind clasa </a:t>
            </a:r>
            <a:r>
              <a:rPr lang="ro-RO" sz="2900" b="1" dirty="0" smtClean="0">
                <a:solidFill>
                  <a:srgbClr val="3BB44A"/>
                </a:solidFill>
              </a:rPr>
              <a:t>DriveInfo</a:t>
            </a:r>
            <a:endParaRPr lang="en-US" sz="2900"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DriveInfo</a:t>
            </a:r>
          </a:p>
          <a:p>
            <a:pPr lvl="1"/>
            <a:r>
              <a:rPr lang="ro-RO" dirty="0" smtClean="0"/>
              <a:t>Oferă metode și proprietăți ce întorc informații despre dispozitive</a:t>
            </a:r>
          </a:p>
          <a:p>
            <a:pPr lvl="1"/>
            <a:r>
              <a:rPr lang="ro-RO" dirty="0" smtClean="0"/>
              <a:t>Suportă dispozitive fixe și dispozitive ce pot fi decuplate</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pic>
        <p:nvPicPr>
          <p:cNvPr id="5" name="Picture 4" descr="D:\My documents\dropbox\My Dropbox\materials\2.NET Framework Fundamentals\resources\application.png"/>
          <p:cNvPicPr>
            <a:picLocks noChangeAspect="1" noChangeArrowheads="1"/>
          </p:cNvPicPr>
          <p:nvPr/>
        </p:nvPicPr>
        <p:blipFill>
          <a:blip r:embed="rId3" cstate="print"/>
          <a:srcRect/>
          <a:stretch>
            <a:fillRect/>
          </a:stretch>
        </p:blipFill>
        <p:spPr bwMode="auto">
          <a:xfrm>
            <a:off x="914400" y="3911151"/>
            <a:ext cx="1600199" cy="1194249"/>
          </a:xfrm>
          <a:prstGeom prst="rect">
            <a:avLst/>
          </a:prstGeom>
          <a:noFill/>
        </p:spPr>
      </p:pic>
      <p:sp>
        <p:nvSpPr>
          <p:cNvPr id="6" name="Rectangle 5"/>
          <p:cNvSpPr/>
          <p:nvPr/>
        </p:nvSpPr>
        <p:spPr>
          <a:xfrm>
            <a:off x="3581400" y="3048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mtClean="0">
                <a:latin typeface="Calibri" pitchFamily="34" charset="0"/>
                <a:cs typeface="Calibri" pitchFamily="34" charset="0"/>
              </a:rPr>
              <a:t>ReadAllBytes</a:t>
            </a:r>
            <a:endParaRPr lang="en-US" dirty="0">
              <a:latin typeface="Calibri" pitchFamily="34" charset="0"/>
              <a:cs typeface="Calibri" pitchFamily="34" charset="0"/>
            </a:endParaRPr>
          </a:p>
        </p:txBody>
      </p:sp>
      <p:sp>
        <p:nvSpPr>
          <p:cNvPr id="7" name="Rectangle 6"/>
          <p:cNvSpPr/>
          <p:nvPr/>
        </p:nvSpPr>
        <p:spPr>
          <a:xfrm>
            <a:off x="3581400" y="3581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ReadAllLines</a:t>
            </a:r>
            <a:endParaRPr lang="en-US" dirty="0">
              <a:latin typeface="Calibri" pitchFamily="34" charset="0"/>
              <a:cs typeface="Calibri" pitchFamily="34" charset="0"/>
            </a:endParaRPr>
          </a:p>
        </p:txBody>
      </p:sp>
      <p:sp>
        <p:nvSpPr>
          <p:cNvPr id="8" name="Rectangle 7"/>
          <p:cNvSpPr/>
          <p:nvPr/>
        </p:nvSpPr>
        <p:spPr>
          <a:xfrm>
            <a:off x="3581400" y="41148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ReadAllText</a:t>
            </a:r>
            <a:endParaRPr lang="en-US" dirty="0">
              <a:latin typeface="Calibri" pitchFamily="34" charset="0"/>
              <a:cs typeface="Calibri" pitchFamily="34" charset="0"/>
            </a:endParaRPr>
          </a:p>
        </p:txBody>
      </p:sp>
      <p:sp>
        <p:nvSpPr>
          <p:cNvPr id="12" name="Oval 11"/>
          <p:cNvSpPr/>
          <p:nvPr/>
        </p:nvSpPr>
        <p:spPr>
          <a:xfrm>
            <a:off x="6096000" y="2971800"/>
            <a:ext cx="2133600" cy="3276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50" name="Picture 2" descr="D:\My documents\dropbox\My Dropbox\materials\2.NET Framework Fundamentals\resources\usb_flash.jpg"/>
          <p:cNvPicPr>
            <a:picLocks noChangeAspect="1" noChangeArrowheads="1"/>
          </p:cNvPicPr>
          <p:nvPr/>
        </p:nvPicPr>
        <p:blipFill>
          <a:blip r:embed="rId4" cstate="print"/>
          <a:srcRect/>
          <a:stretch>
            <a:fillRect/>
          </a:stretch>
        </p:blipFill>
        <p:spPr bwMode="auto">
          <a:xfrm>
            <a:off x="6627699" y="3048000"/>
            <a:ext cx="1068501" cy="1004888"/>
          </a:xfrm>
          <a:prstGeom prst="rect">
            <a:avLst/>
          </a:prstGeom>
          <a:noFill/>
        </p:spPr>
      </p:pic>
      <p:pic>
        <p:nvPicPr>
          <p:cNvPr id="2051" name="Picture 3" descr="D:\My documents\dropbox\My Dropbox\materials\2.NET Framework Fundamentals\resources\cd_rom.gif"/>
          <p:cNvPicPr>
            <a:picLocks noChangeAspect="1" noChangeArrowheads="1"/>
          </p:cNvPicPr>
          <p:nvPr/>
        </p:nvPicPr>
        <p:blipFill>
          <a:blip r:embed="rId5" cstate="print"/>
          <a:srcRect/>
          <a:stretch>
            <a:fillRect/>
          </a:stretch>
        </p:blipFill>
        <p:spPr bwMode="auto">
          <a:xfrm>
            <a:off x="6518275" y="4114800"/>
            <a:ext cx="1254125" cy="761328"/>
          </a:xfrm>
          <a:prstGeom prst="rect">
            <a:avLst/>
          </a:prstGeom>
          <a:noFill/>
        </p:spPr>
      </p:pic>
      <p:pic>
        <p:nvPicPr>
          <p:cNvPr id="2052" name="Picture 4" descr="D:\My documents\dropbox\My Dropbox\materials\2.NET Framework Fundamentals\resources\hdd.jpg"/>
          <p:cNvPicPr>
            <a:picLocks noChangeAspect="1" noChangeArrowheads="1"/>
          </p:cNvPicPr>
          <p:nvPr/>
        </p:nvPicPr>
        <p:blipFill>
          <a:blip r:embed="rId6" cstate="print"/>
          <a:srcRect/>
          <a:stretch>
            <a:fillRect/>
          </a:stretch>
        </p:blipFill>
        <p:spPr bwMode="auto">
          <a:xfrm>
            <a:off x="6681788" y="5105400"/>
            <a:ext cx="1014412" cy="899520"/>
          </a:xfrm>
          <a:prstGeom prst="rect">
            <a:avLst/>
          </a:prstGeom>
          <a:noFill/>
        </p:spPr>
      </p:pic>
      <p:sp>
        <p:nvSpPr>
          <p:cNvPr id="16" name="Rectangle 15"/>
          <p:cNvSpPr/>
          <p:nvPr/>
        </p:nvSpPr>
        <p:spPr>
          <a:xfrm>
            <a:off x="35814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mtClean="0">
                <a:latin typeface="Calibri" pitchFamily="34" charset="0"/>
                <a:cs typeface="Calibri" pitchFamily="34" charset="0"/>
              </a:rPr>
              <a:t>ReadAllBytes</a:t>
            </a:r>
            <a:endParaRPr lang="en-US" dirty="0">
              <a:latin typeface="Calibri" pitchFamily="34" charset="0"/>
              <a:cs typeface="Calibri" pitchFamily="34" charset="0"/>
            </a:endParaRPr>
          </a:p>
        </p:txBody>
      </p:sp>
      <p:sp>
        <p:nvSpPr>
          <p:cNvPr id="17" name="Rectangle 16"/>
          <p:cNvSpPr/>
          <p:nvPr/>
        </p:nvSpPr>
        <p:spPr>
          <a:xfrm>
            <a:off x="35814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ReadAllLines</a:t>
            </a:r>
            <a:endParaRPr lang="en-US" dirty="0">
              <a:latin typeface="Calibri" pitchFamily="34" charset="0"/>
              <a:cs typeface="Calibri" pitchFamily="34" charset="0"/>
            </a:endParaRPr>
          </a:p>
        </p:txBody>
      </p:sp>
      <p:sp>
        <p:nvSpPr>
          <p:cNvPr id="18" name="Rectangle 17"/>
          <p:cNvSpPr/>
          <p:nvPr/>
        </p:nvSpPr>
        <p:spPr>
          <a:xfrm>
            <a:off x="35814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ReadAllText</a:t>
            </a:r>
            <a:endParaRPr lang="en-US" dirty="0">
              <a:latin typeface="Calibri" pitchFamily="34" charset="0"/>
              <a:cs typeface="Calibri" pitchFamily="34" charset="0"/>
            </a:endParaRPr>
          </a:p>
        </p:txBody>
      </p:sp>
      <p:cxnSp>
        <p:nvCxnSpPr>
          <p:cNvPr id="20" name="Straight Arrow Connector 19"/>
          <p:cNvCxnSpPr>
            <a:stCxn id="12" idx="1"/>
            <a:endCxn id="6" idx="3"/>
          </p:cNvCxnSpPr>
          <p:nvPr/>
        </p:nvCxnSpPr>
        <p:spPr>
          <a:xfrm rot="16200000" flipV="1">
            <a:off x="5821807" y="2864994"/>
            <a:ext cx="175047" cy="9982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endCxn id="7" idx="3"/>
          </p:cNvCxnSpPr>
          <p:nvPr/>
        </p:nvCxnSpPr>
        <p:spPr>
          <a:xfrm rot="10800000">
            <a:off x="5410200" y="3810000"/>
            <a:ext cx="7620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endCxn id="8" idx="3"/>
          </p:cNvCxnSpPr>
          <p:nvPr/>
        </p:nvCxnSpPr>
        <p:spPr>
          <a:xfrm rot="10800000">
            <a:off x="5410200" y="4343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16" idx="3"/>
          </p:cNvCxnSpPr>
          <p:nvPr/>
        </p:nvCxnSpPr>
        <p:spPr>
          <a:xfrm rot="10800000" flipV="1">
            <a:off x="5410200" y="4800600"/>
            <a:ext cx="6858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endCxn id="17" idx="3"/>
          </p:cNvCxnSpPr>
          <p:nvPr/>
        </p:nvCxnSpPr>
        <p:spPr>
          <a:xfrm rot="10800000" flipV="1">
            <a:off x="5410200" y="5257800"/>
            <a:ext cx="7620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endCxn id="18" idx="3"/>
          </p:cNvCxnSpPr>
          <p:nvPr/>
        </p:nvCxnSpPr>
        <p:spPr>
          <a:xfrm rot="10800000" flipV="1">
            <a:off x="5410200" y="5638800"/>
            <a:ext cx="9144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6" idx="1"/>
          </p:cNvCxnSpPr>
          <p:nvPr/>
        </p:nvCxnSpPr>
        <p:spPr>
          <a:xfrm rot="10800000" flipV="1">
            <a:off x="2286000" y="3276600"/>
            <a:ext cx="12954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7" idx="1"/>
          </p:cNvCxnSpPr>
          <p:nvPr/>
        </p:nvCxnSpPr>
        <p:spPr>
          <a:xfrm rot="10800000" flipV="1">
            <a:off x="2438400" y="38100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8" idx="1"/>
            <a:endCxn id="5" idx="3"/>
          </p:cNvCxnSpPr>
          <p:nvPr/>
        </p:nvCxnSpPr>
        <p:spPr>
          <a:xfrm rot="10800000" flipV="1">
            <a:off x="2514600" y="4343400"/>
            <a:ext cx="1066801" cy="1648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16" idx="1"/>
          </p:cNvCxnSpPr>
          <p:nvPr/>
        </p:nvCxnSpPr>
        <p:spPr>
          <a:xfrm rot="10800000">
            <a:off x="2514600" y="4800600"/>
            <a:ext cx="10668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17" idx="1"/>
          </p:cNvCxnSpPr>
          <p:nvPr/>
        </p:nvCxnSpPr>
        <p:spPr>
          <a:xfrm rot="10800000">
            <a:off x="2438400" y="50292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18" idx="1"/>
          </p:cNvCxnSpPr>
          <p:nvPr/>
        </p:nvCxnSpPr>
        <p:spPr>
          <a:xfrm rot="10800000">
            <a:off x="2209800" y="5334000"/>
            <a:ext cx="13716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1006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1"/>
          <p:cNvSpPr>
            <a:spLocks noGrp="1"/>
          </p:cNvSpPr>
          <p:nvPr>
            <p:ph type="title"/>
          </p:nvPr>
        </p:nvSpPr>
        <p:spPr>
          <a:xfrm>
            <a:off x="818721" y="228600"/>
            <a:ext cx="8229600" cy="685800"/>
          </a:xfrm>
        </p:spPr>
        <p:txBody>
          <a:bodyPr>
            <a:noAutofit/>
          </a:bodyPr>
          <a:lstStyle/>
          <a:p>
            <a:r>
              <a:rPr lang="ro-RO" sz="2900" dirty="0" smtClean="0"/>
              <a:t>Administrarea dispozitivelor folosind clasa </a:t>
            </a:r>
            <a:r>
              <a:rPr lang="ro-RO" sz="2900" b="1" dirty="0" smtClean="0"/>
              <a:t>DriveInfo</a:t>
            </a:r>
            <a:endParaRPr lang="en-US" sz="2900" dirty="0"/>
          </a:p>
        </p:txBody>
      </p:sp>
      <p:sp>
        <p:nvSpPr>
          <p:cNvPr id="33" name="Content Placeholder 2"/>
          <p:cNvSpPr>
            <a:spLocks noGrp="1"/>
          </p:cNvSpPr>
          <p:nvPr>
            <p:ph sz="quarter" idx="1"/>
          </p:nvPr>
        </p:nvSpPr>
        <p:spPr>
          <a:xfrm>
            <a:off x="818721" y="1219200"/>
            <a:ext cx="8229600" cy="4937760"/>
          </a:xfrm>
        </p:spPr>
        <p:txBody>
          <a:bodyPr/>
          <a:lstStyle/>
          <a:p>
            <a:r>
              <a:rPr lang="ro-RO" dirty="0" smtClean="0"/>
              <a:t>Clasa </a:t>
            </a:r>
            <a:r>
              <a:rPr lang="ro-RO" b="1" dirty="0" smtClean="0"/>
              <a:t>DriveInfo</a:t>
            </a:r>
          </a:p>
          <a:p>
            <a:pPr lvl="1"/>
            <a:r>
              <a:rPr lang="ro-RO" dirty="0" smtClean="0"/>
              <a:t>Oferă metode și proprietăți ce întorc informații despre dispozitive</a:t>
            </a:r>
          </a:p>
          <a:p>
            <a:pPr lvl="1"/>
            <a:r>
              <a:rPr lang="ro-RO" dirty="0" smtClean="0"/>
              <a:t>Suportă dispozitive fixe și dispozitive ce pot fi decuplate</a:t>
            </a:r>
            <a:endParaRPr lang="en-US" dirty="0"/>
          </a:p>
        </p:txBody>
      </p:sp>
      <p:sp>
        <p:nvSpPr>
          <p:cNvPr id="34" name="Footer Placeholder 3"/>
          <p:cNvSpPr txBox="1">
            <a:spLocks/>
          </p:cNvSpPr>
          <p:nvPr/>
        </p:nvSpPr>
        <p:spPr>
          <a:xfrm>
            <a:off x="8506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35" name="Picture 34" descr="D:\My documents\dropbox\My Dropbox\materials\2.NET Framework Fundamentals\resources\application.png"/>
          <p:cNvPicPr>
            <a:picLocks noChangeAspect="1" noChangeArrowheads="1"/>
          </p:cNvPicPr>
          <p:nvPr/>
        </p:nvPicPr>
        <p:blipFill>
          <a:blip r:embed="rId3" cstate="print"/>
          <a:srcRect/>
          <a:stretch>
            <a:fillRect/>
          </a:stretch>
        </p:blipFill>
        <p:spPr bwMode="auto">
          <a:xfrm>
            <a:off x="914400" y="3911151"/>
            <a:ext cx="1600199" cy="1194249"/>
          </a:xfrm>
          <a:prstGeom prst="rect">
            <a:avLst/>
          </a:prstGeom>
          <a:noFill/>
        </p:spPr>
      </p:pic>
      <p:sp>
        <p:nvSpPr>
          <p:cNvPr id="36" name="Rectangle 35"/>
          <p:cNvSpPr/>
          <p:nvPr/>
        </p:nvSpPr>
        <p:spPr>
          <a:xfrm>
            <a:off x="3581400" y="3048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mtClean="0">
                <a:latin typeface="Calibri" pitchFamily="34" charset="0"/>
                <a:cs typeface="Calibri" pitchFamily="34" charset="0"/>
              </a:rPr>
              <a:t>ReadAllBytes</a:t>
            </a:r>
            <a:endParaRPr lang="en-US" dirty="0">
              <a:latin typeface="Calibri" pitchFamily="34" charset="0"/>
              <a:cs typeface="Calibri" pitchFamily="34" charset="0"/>
            </a:endParaRPr>
          </a:p>
        </p:txBody>
      </p:sp>
      <p:sp>
        <p:nvSpPr>
          <p:cNvPr id="37" name="Rectangle 36"/>
          <p:cNvSpPr/>
          <p:nvPr/>
        </p:nvSpPr>
        <p:spPr>
          <a:xfrm>
            <a:off x="3581400" y="3581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ReadAllLines</a:t>
            </a:r>
            <a:endParaRPr lang="en-US" dirty="0">
              <a:latin typeface="Calibri" pitchFamily="34" charset="0"/>
              <a:cs typeface="Calibri" pitchFamily="34" charset="0"/>
            </a:endParaRPr>
          </a:p>
        </p:txBody>
      </p:sp>
      <p:sp>
        <p:nvSpPr>
          <p:cNvPr id="38" name="Rectangle 37"/>
          <p:cNvSpPr/>
          <p:nvPr/>
        </p:nvSpPr>
        <p:spPr>
          <a:xfrm>
            <a:off x="3581400" y="41148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ReadAllText</a:t>
            </a:r>
            <a:endParaRPr lang="en-US" dirty="0">
              <a:latin typeface="Calibri" pitchFamily="34" charset="0"/>
              <a:cs typeface="Calibri" pitchFamily="34" charset="0"/>
            </a:endParaRPr>
          </a:p>
        </p:txBody>
      </p:sp>
      <p:sp>
        <p:nvSpPr>
          <p:cNvPr id="40" name="Oval 39"/>
          <p:cNvSpPr/>
          <p:nvPr/>
        </p:nvSpPr>
        <p:spPr>
          <a:xfrm>
            <a:off x="6096000" y="2971800"/>
            <a:ext cx="2133600" cy="3276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2" name="Picture 2" descr="D:\My documents\dropbox\My Dropbox\materials\2.NET Framework Fundamentals\resources\usb_flash.jpg"/>
          <p:cNvPicPr>
            <a:picLocks noChangeAspect="1" noChangeArrowheads="1"/>
          </p:cNvPicPr>
          <p:nvPr/>
        </p:nvPicPr>
        <p:blipFill>
          <a:blip r:embed="rId4" cstate="print"/>
          <a:srcRect/>
          <a:stretch>
            <a:fillRect/>
          </a:stretch>
        </p:blipFill>
        <p:spPr bwMode="auto">
          <a:xfrm>
            <a:off x="6627699" y="3048000"/>
            <a:ext cx="1068501" cy="1004888"/>
          </a:xfrm>
          <a:prstGeom prst="rect">
            <a:avLst/>
          </a:prstGeom>
          <a:noFill/>
        </p:spPr>
      </p:pic>
      <p:pic>
        <p:nvPicPr>
          <p:cNvPr id="44" name="Picture 3" descr="D:\My documents\dropbox\My Dropbox\materials\2.NET Framework Fundamentals\resources\cd_rom.gif"/>
          <p:cNvPicPr>
            <a:picLocks noChangeAspect="1" noChangeArrowheads="1"/>
          </p:cNvPicPr>
          <p:nvPr/>
        </p:nvPicPr>
        <p:blipFill>
          <a:blip r:embed="rId5" cstate="print"/>
          <a:srcRect/>
          <a:stretch>
            <a:fillRect/>
          </a:stretch>
        </p:blipFill>
        <p:spPr bwMode="auto">
          <a:xfrm>
            <a:off x="6518275" y="4114800"/>
            <a:ext cx="1254125" cy="761328"/>
          </a:xfrm>
          <a:prstGeom prst="rect">
            <a:avLst/>
          </a:prstGeom>
          <a:noFill/>
        </p:spPr>
      </p:pic>
      <p:pic>
        <p:nvPicPr>
          <p:cNvPr id="46" name="Picture 4" descr="D:\My documents\dropbox\My Dropbox\materials\2.NET Framework Fundamentals\resources\hdd.jpg"/>
          <p:cNvPicPr>
            <a:picLocks noChangeAspect="1" noChangeArrowheads="1"/>
          </p:cNvPicPr>
          <p:nvPr/>
        </p:nvPicPr>
        <p:blipFill>
          <a:blip r:embed="rId6" cstate="print"/>
          <a:srcRect/>
          <a:stretch>
            <a:fillRect/>
          </a:stretch>
        </p:blipFill>
        <p:spPr bwMode="auto">
          <a:xfrm>
            <a:off x="6681788" y="5105400"/>
            <a:ext cx="1014412" cy="899520"/>
          </a:xfrm>
          <a:prstGeom prst="rect">
            <a:avLst/>
          </a:prstGeom>
          <a:noFill/>
        </p:spPr>
      </p:pic>
      <p:sp>
        <p:nvSpPr>
          <p:cNvPr id="47" name="Rectangle 46"/>
          <p:cNvSpPr/>
          <p:nvPr/>
        </p:nvSpPr>
        <p:spPr>
          <a:xfrm>
            <a:off x="35814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mtClean="0">
                <a:latin typeface="Calibri" pitchFamily="34" charset="0"/>
                <a:cs typeface="Calibri" pitchFamily="34" charset="0"/>
              </a:rPr>
              <a:t>ReadAllBytes</a:t>
            </a:r>
            <a:endParaRPr lang="en-US" dirty="0">
              <a:latin typeface="Calibri" pitchFamily="34" charset="0"/>
              <a:cs typeface="Calibri" pitchFamily="34" charset="0"/>
            </a:endParaRPr>
          </a:p>
        </p:txBody>
      </p:sp>
      <p:sp>
        <p:nvSpPr>
          <p:cNvPr id="48" name="Rectangle 47"/>
          <p:cNvSpPr/>
          <p:nvPr/>
        </p:nvSpPr>
        <p:spPr>
          <a:xfrm>
            <a:off x="35814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ReadAllLines</a:t>
            </a:r>
            <a:endParaRPr lang="en-US" dirty="0">
              <a:latin typeface="Calibri" pitchFamily="34" charset="0"/>
              <a:cs typeface="Calibri" pitchFamily="34" charset="0"/>
            </a:endParaRPr>
          </a:p>
        </p:txBody>
      </p:sp>
      <p:sp>
        <p:nvSpPr>
          <p:cNvPr id="50" name="Rectangle 49"/>
          <p:cNvSpPr/>
          <p:nvPr/>
        </p:nvSpPr>
        <p:spPr>
          <a:xfrm>
            <a:off x="35814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ReadAllText</a:t>
            </a:r>
            <a:endParaRPr lang="en-US" dirty="0">
              <a:latin typeface="Calibri" pitchFamily="34" charset="0"/>
              <a:cs typeface="Calibri" pitchFamily="34" charset="0"/>
            </a:endParaRPr>
          </a:p>
        </p:txBody>
      </p:sp>
      <p:cxnSp>
        <p:nvCxnSpPr>
          <p:cNvPr id="52" name="Straight Arrow Connector 51"/>
          <p:cNvCxnSpPr>
            <a:stCxn id="40" idx="1"/>
            <a:endCxn id="36" idx="3"/>
          </p:cNvCxnSpPr>
          <p:nvPr/>
        </p:nvCxnSpPr>
        <p:spPr>
          <a:xfrm rot="16200000" flipV="1">
            <a:off x="5821807" y="2864994"/>
            <a:ext cx="175047" cy="9982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3" name="Straight Arrow Connector 52"/>
          <p:cNvCxnSpPr>
            <a:endCxn id="37" idx="3"/>
          </p:cNvCxnSpPr>
          <p:nvPr/>
        </p:nvCxnSpPr>
        <p:spPr>
          <a:xfrm rot="10800000">
            <a:off x="5410200" y="3810000"/>
            <a:ext cx="7620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a:endCxn id="38" idx="3"/>
          </p:cNvCxnSpPr>
          <p:nvPr/>
        </p:nvCxnSpPr>
        <p:spPr>
          <a:xfrm rot="10800000">
            <a:off x="5410200" y="4343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a:endCxn id="47" idx="3"/>
          </p:cNvCxnSpPr>
          <p:nvPr/>
        </p:nvCxnSpPr>
        <p:spPr>
          <a:xfrm rot="10800000" flipV="1">
            <a:off x="5410200" y="4800600"/>
            <a:ext cx="6858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a:endCxn id="48" idx="3"/>
          </p:cNvCxnSpPr>
          <p:nvPr/>
        </p:nvCxnSpPr>
        <p:spPr>
          <a:xfrm rot="10800000" flipV="1">
            <a:off x="5410200" y="5257800"/>
            <a:ext cx="7620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Straight Arrow Connector 56"/>
          <p:cNvCxnSpPr>
            <a:endCxn id="50" idx="3"/>
          </p:cNvCxnSpPr>
          <p:nvPr/>
        </p:nvCxnSpPr>
        <p:spPr>
          <a:xfrm rot="10800000" flipV="1">
            <a:off x="5410200" y="5638800"/>
            <a:ext cx="9144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a:stCxn id="36" idx="1"/>
          </p:cNvCxnSpPr>
          <p:nvPr/>
        </p:nvCxnSpPr>
        <p:spPr>
          <a:xfrm rot="10800000" flipV="1">
            <a:off x="2286000" y="3276600"/>
            <a:ext cx="12954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a:stCxn id="37" idx="1"/>
          </p:cNvCxnSpPr>
          <p:nvPr/>
        </p:nvCxnSpPr>
        <p:spPr>
          <a:xfrm rot="10800000" flipV="1">
            <a:off x="2438400" y="38100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a:stCxn id="38" idx="1"/>
            <a:endCxn id="35" idx="3"/>
          </p:cNvCxnSpPr>
          <p:nvPr/>
        </p:nvCxnSpPr>
        <p:spPr>
          <a:xfrm rot="10800000" flipV="1">
            <a:off x="2514600" y="4343400"/>
            <a:ext cx="1066801" cy="1648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a:stCxn id="47" idx="1"/>
          </p:cNvCxnSpPr>
          <p:nvPr/>
        </p:nvCxnSpPr>
        <p:spPr>
          <a:xfrm rot="10800000">
            <a:off x="2514600" y="4800600"/>
            <a:ext cx="10668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a:stCxn id="48" idx="1"/>
          </p:cNvCxnSpPr>
          <p:nvPr/>
        </p:nvCxnSpPr>
        <p:spPr>
          <a:xfrm rot="10800000">
            <a:off x="2438400" y="50292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a:stCxn id="50" idx="1"/>
          </p:cNvCxnSpPr>
          <p:nvPr/>
        </p:nvCxnSpPr>
        <p:spPr>
          <a:xfrm rot="10800000">
            <a:off x="2209800" y="5334000"/>
            <a:ext cx="13716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61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56" y="216241"/>
            <a:ext cx="8229600" cy="685800"/>
          </a:xfrm>
        </p:spPr>
        <p:txBody>
          <a:bodyPr/>
          <a:lstStyle/>
          <a:p>
            <a:r>
              <a:rPr lang="ro-RO" dirty="0" smtClean="0">
                <a:solidFill>
                  <a:srgbClr val="3BB44A"/>
                </a:solidFill>
              </a:rPr>
              <a:t>Obținerea de informații despre cale</a:t>
            </a:r>
            <a:endParaRPr lang="en-US" dirty="0">
              <a:solidFill>
                <a:srgbClr val="3BB44A"/>
              </a:solidFill>
            </a:endParaRPr>
          </a:p>
        </p:txBody>
      </p:sp>
      <p:sp>
        <p:nvSpPr>
          <p:cNvPr id="3" name="Content Placeholder 2"/>
          <p:cNvSpPr>
            <a:spLocks noGrp="1"/>
          </p:cNvSpPr>
          <p:nvPr>
            <p:ph sz="quarter" idx="1"/>
          </p:nvPr>
        </p:nvSpPr>
        <p:spPr>
          <a:xfrm>
            <a:off x="922156" y="1206841"/>
            <a:ext cx="8229600" cy="4937760"/>
          </a:xfrm>
        </p:spPr>
        <p:txBody>
          <a:bodyPr/>
          <a:lstStyle/>
          <a:p>
            <a:r>
              <a:rPr lang="ro-RO" dirty="0" smtClean="0"/>
              <a:t>Clasa </a:t>
            </a:r>
            <a:r>
              <a:rPr lang="ro-RO" b="1" dirty="0" smtClean="0"/>
              <a:t>Path</a:t>
            </a:r>
            <a:endParaRPr lang="ro-RO" dirty="0" smtClean="0"/>
          </a:p>
          <a:p>
            <a:pPr lvl="1"/>
            <a:r>
              <a:rPr lang="ro-RO" dirty="0" smtClean="0"/>
              <a:t>Oferă metode statice ce parsează numele fișierelor și ale directoarelor</a:t>
            </a:r>
          </a:p>
          <a:p>
            <a:pPr lvl="1"/>
            <a:r>
              <a:rPr lang="ro-RO" dirty="0" smtClean="0"/>
              <a:t>Mecanismele implementate țin cont de avantajele și limitările sistemelor de fișiere</a:t>
            </a:r>
          </a:p>
          <a:p>
            <a:pPr lvl="1"/>
            <a:r>
              <a:rPr lang="ro-RO" dirty="0" smtClean="0"/>
              <a:t>Conține metode ce generează nume unice de fișiere și fișiere temporare</a:t>
            </a:r>
          </a:p>
          <a:p>
            <a:pPr lvl="1"/>
            <a:endParaRPr lang="en-US" dirty="0"/>
          </a:p>
        </p:txBody>
      </p:sp>
      <p:sp>
        <p:nvSpPr>
          <p:cNvPr id="4" name="Footer Placeholder 3"/>
          <p:cNvSpPr>
            <a:spLocks noGrp="1"/>
          </p:cNvSpPr>
          <p:nvPr>
            <p:ph type="ftr" sz="quarter" idx="10"/>
          </p:nvPr>
        </p:nvSpPr>
        <p:spPr>
          <a:xfrm>
            <a:off x="954040" y="6343991"/>
            <a:ext cx="1318438" cy="365125"/>
          </a:xfrm>
        </p:spPr>
        <p:txBody>
          <a:bodyPr/>
          <a:lstStyle/>
          <a:p>
            <a:pPr>
              <a:defRPr/>
            </a:pPr>
            <a:r>
              <a:rPr lang="en-US" smtClean="0"/>
              <a:t>Academia Microsoft </a:t>
            </a:r>
            <a:endParaRPr lang="en-US" dirty="0"/>
          </a:p>
        </p:txBody>
      </p:sp>
      <p:sp>
        <p:nvSpPr>
          <p:cNvPr id="5" name="Rectangle 4"/>
          <p:cNvSpPr/>
          <p:nvPr/>
        </p:nvSpPr>
        <p:spPr>
          <a:xfrm>
            <a:off x="789235" y="55502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VolumeSeparator</a:t>
            </a:r>
            <a:endParaRPr lang="en-US" dirty="0">
              <a:latin typeface="Calibri" pitchFamily="34" charset="0"/>
              <a:cs typeface="Calibri" pitchFamily="34" charset="0"/>
            </a:endParaRPr>
          </a:p>
        </p:txBody>
      </p:sp>
      <p:sp>
        <p:nvSpPr>
          <p:cNvPr id="6" name="Rectangle 5"/>
          <p:cNvSpPr/>
          <p:nvPr/>
        </p:nvSpPr>
        <p:spPr>
          <a:xfrm>
            <a:off x="3380035" y="5550241"/>
            <a:ext cx="1981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DirectorySeparator</a:t>
            </a:r>
            <a:endParaRPr lang="en-US" dirty="0">
              <a:latin typeface="Calibri" pitchFamily="34" charset="0"/>
              <a:cs typeface="Calibri" pitchFamily="34" charset="0"/>
            </a:endParaRPr>
          </a:p>
        </p:txBody>
      </p:sp>
      <p:sp>
        <p:nvSpPr>
          <p:cNvPr id="7" name="Rectangle 6"/>
          <p:cNvSpPr/>
          <p:nvPr/>
        </p:nvSpPr>
        <p:spPr>
          <a:xfrm>
            <a:off x="6123235" y="55502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GetExtension</a:t>
            </a:r>
            <a:endParaRPr lang="en-US" dirty="0">
              <a:latin typeface="Calibri" pitchFamily="34" charset="0"/>
              <a:cs typeface="Calibri" pitchFamily="34" charset="0"/>
            </a:endParaRPr>
          </a:p>
        </p:txBody>
      </p:sp>
      <p:sp>
        <p:nvSpPr>
          <p:cNvPr id="8" name="Rectangle 7"/>
          <p:cNvSpPr/>
          <p:nvPr/>
        </p:nvSpPr>
        <p:spPr>
          <a:xfrm>
            <a:off x="6123235" y="42548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GetFileName</a:t>
            </a:r>
            <a:endParaRPr lang="en-US" dirty="0">
              <a:latin typeface="Calibri" pitchFamily="34" charset="0"/>
              <a:cs typeface="Calibri" pitchFamily="34" charset="0"/>
            </a:endParaRPr>
          </a:p>
        </p:txBody>
      </p:sp>
      <p:sp>
        <p:nvSpPr>
          <p:cNvPr id="9" name="Rectangle 8"/>
          <p:cNvSpPr/>
          <p:nvPr/>
        </p:nvSpPr>
        <p:spPr>
          <a:xfrm>
            <a:off x="3380035" y="4254841"/>
            <a:ext cx="1981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GetDirectoryName</a:t>
            </a:r>
            <a:endParaRPr lang="en-US" dirty="0">
              <a:latin typeface="Calibri" pitchFamily="34" charset="0"/>
              <a:cs typeface="Calibri" pitchFamily="34" charset="0"/>
            </a:endParaRPr>
          </a:p>
        </p:txBody>
      </p:sp>
      <p:sp>
        <p:nvSpPr>
          <p:cNvPr id="10" name="Rectangle 9"/>
          <p:cNvSpPr/>
          <p:nvPr/>
        </p:nvSpPr>
        <p:spPr>
          <a:xfrm>
            <a:off x="789235" y="42548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GetPathRoot</a:t>
            </a:r>
            <a:endParaRPr lang="en-US" dirty="0">
              <a:latin typeface="Calibri" pitchFamily="34" charset="0"/>
              <a:cs typeface="Calibri" pitchFamily="34" charset="0"/>
            </a:endParaRPr>
          </a:p>
        </p:txBody>
      </p:sp>
      <p:sp>
        <p:nvSpPr>
          <p:cNvPr id="11" name="Rectangle 10"/>
          <p:cNvSpPr/>
          <p:nvPr/>
        </p:nvSpPr>
        <p:spPr>
          <a:xfrm>
            <a:off x="1779835" y="4864441"/>
            <a:ext cx="5334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E:\TestFolder\TestFile.txt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1008817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922156" y="216241"/>
            <a:ext cx="8229600" cy="685800"/>
          </a:xfrm>
        </p:spPr>
        <p:txBody>
          <a:bodyPr/>
          <a:lstStyle/>
          <a:p>
            <a:r>
              <a:rPr lang="ro-RO" dirty="0" smtClean="0">
                <a:solidFill>
                  <a:srgbClr val="3BB44A"/>
                </a:solidFill>
              </a:rPr>
              <a:t>Obținerea de informații despre cale</a:t>
            </a:r>
            <a:endParaRPr lang="en-US" dirty="0">
              <a:solidFill>
                <a:srgbClr val="3BB44A"/>
              </a:solidFill>
            </a:endParaRPr>
          </a:p>
        </p:txBody>
      </p:sp>
      <p:sp>
        <p:nvSpPr>
          <p:cNvPr id="15" name="Content Placeholder 2"/>
          <p:cNvSpPr>
            <a:spLocks noGrp="1"/>
          </p:cNvSpPr>
          <p:nvPr>
            <p:ph sz="quarter" idx="1"/>
          </p:nvPr>
        </p:nvSpPr>
        <p:spPr>
          <a:xfrm>
            <a:off x="922156" y="1206841"/>
            <a:ext cx="8229600" cy="4937760"/>
          </a:xfrm>
        </p:spPr>
        <p:txBody>
          <a:bodyPr/>
          <a:lstStyle/>
          <a:p>
            <a:r>
              <a:rPr lang="ro-RO" dirty="0" smtClean="0"/>
              <a:t>Clasa </a:t>
            </a:r>
            <a:r>
              <a:rPr lang="ro-RO" b="1" dirty="0" smtClean="0"/>
              <a:t>Path</a:t>
            </a:r>
            <a:endParaRPr lang="ro-RO" dirty="0" smtClean="0"/>
          </a:p>
          <a:p>
            <a:pPr lvl="1"/>
            <a:r>
              <a:rPr lang="ro-RO" dirty="0" smtClean="0"/>
              <a:t>Oferă metode statice ce parsează numele fișierelor și ale directoarelor</a:t>
            </a:r>
          </a:p>
          <a:p>
            <a:pPr lvl="1"/>
            <a:r>
              <a:rPr lang="ro-RO" dirty="0" smtClean="0"/>
              <a:t>Mecanismele implementate țin cont de avantajele și limitările sistemelor de fișiere</a:t>
            </a:r>
          </a:p>
          <a:p>
            <a:pPr lvl="1"/>
            <a:r>
              <a:rPr lang="ro-RO" dirty="0" smtClean="0"/>
              <a:t>Conține metode ce generează nume unice de fișiere și fișiere temporare</a:t>
            </a:r>
          </a:p>
          <a:p>
            <a:pPr lvl="1"/>
            <a:endParaRPr lang="en-US" dirty="0"/>
          </a:p>
        </p:txBody>
      </p:sp>
      <p:sp>
        <p:nvSpPr>
          <p:cNvPr id="16" name="Footer Placeholder 3"/>
          <p:cNvSpPr txBox="1">
            <a:spLocks/>
          </p:cNvSpPr>
          <p:nvPr/>
        </p:nvSpPr>
        <p:spPr>
          <a:xfrm>
            <a:off x="954040" y="6343991"/>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17" name="Rectangle 16"/>
          <p:cNvSpPr/>
          <p:nvPr/>
        </p:nvSpPr>
        <p:spPr>
          <a:xfrm>
            <a:off x="789235" y="55502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VolumeSeparator</a:t>
            </a:r>
            <a:endParaRPr lang="en-US" dirty="0">
              <a:latin typeface="Calibri" pitchFamily="34" charset="0"/>
              <a:cs typeface="Calibri" pitchFamily="34" charset="0"/>
            </a:endParaRPr>
          </a:p>
        </p:txBody>
      </p:sp>
      <p:sp>
        <p:nvSpPr>
          <p:cNvPr id="18" name="Rectangle 17"/>
          <p:cNvSpPr/>
          <p:nvPr/>
        </p:nvSpPr>
        <p:spPr>
          <a:xfrm>
            <a:off x="3380035" y="5550241"/>
            <a:ext cx="1981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DirectorySeparator</a:t>
            </a:r>
            <a:endParaRPr lang="en-US" dirty="0">
              <a:latin typeface="Calibri" pitchFamily="34" charset="0"/>
              <a:cs typeface="Calibri" pitchFamily="34" charset="0"/>
            </a:endParaRPr>
          </a:p>
        </p:txBody>
      </p:sp>
      <p:sp>
        <p:nvSpPr>
          <p:cNvPr id="19" name="Rectangle 18"/>
          <p:cNvSpPr/>
          <p:nvPr/>
        </p:nvSpPr>
        <p:spPr>
          <a:xfrm>
            <a:off x="6123235" y="55502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GetExtension</a:t>
            </a:r>
            <a:endParaRPr lang="en-US" dirty="0">
              <a:latin typeface="Calibri" pitchFamily="34" charset="0"/>
              <a:cs typeface="Calibri" pitchFamily="34" charset="0"/>
            </a:endParaRPr>
          </a:p>
        </p:txBody>
      </p:sp>
      <p:sp>
        <p:nvSpPr>
          <p:cNvPr id="20" name="Rectangle 19"/>
          <p:cNvSpPr/>
          <p:nvPr/>
        </p:nvSpPr>
        <p:spPr>
          <a:xfrm>
            <a:off x="6123235" y="42548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GetFileName</a:t>
            </a:r>
            <a:endParaRPr lang="en-US" dirty="0">
              <a:latin typeface="Calibri" pitchFamily="34" charset="0"/>
              <a:cs typeface="Calibri" pitchFamily="34" charset="0"/>
            </a:endParaRPr>
          </a:p>
        </p:txBody>
      </p:sp>
      <p:sp>
        <p:nvSpPr>
          <p:cNvPr id="21" name="Rectangle 20"/>
          <p:cNvSpPr/>
          <p:nvPr/>
        </p:nvSpPr>
        <p:spPr>
          <a:xfrm>
            <a:off x="3380035" y="4254841"/>
            <a:ext cx="1981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GetDirectoryName</a:t>
            </a:r>
            <a:endParaRPr lang="en-US" dirty="0">
              <a:latin typeface="Calibri" pitchFamily="34" charset="0"/>
              <a:cs typeface="Calibri" pitchFamily="34" charset="0"/>
            </a:endParaRPr>
          </a:p>
        </p:txBody>
      </p:sp>
      <p:sp>
        <p:nvSpPr>
          <p:cNvPr id="22" name="Rectangle 21"/>
          <p:cNvSpPr/>
          <p:nvPr/>
        </p:nvSpPr>
        <p:spPr>
          <a:xfrm>
            <a:off x="789235" y="42548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GetPathRoot</a:t>
            </a:r>
            <a:endParaRPr lang="en-US" dirty="0">
              <a:latin typeface="Calibri" pitchFamily="34" charset="0"/>
              <a:cs typeface="Calibri" pitchFamily="34" charset="0"/>
            </a:endParaRPr>
          </a:p>
        </p:txBody>
      </p:sp>
      <p:sp>
        <p:nvSpPr>
          <p:cNvPr id="23" name="Rectangle 22"/>
          <p:cNvSpPr/>
          <p:nvPr/>
        </p:nvSpPr>
        <p:spPr>
          <a:xfrm>
            <a:off x="1779835" y="4864441"/>
            <a:ext cx="5334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E:\TestFolder\TestFile.txt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188162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922156" y="216241"/>
            <a:ext cx="8229600" cy="685800"/>
          </a:xfrm>
        </p:spPr>
        <p:txBody>
          <a:bodyPr/>
          <a:lstStyle/>
          <a:p>
            <a:r>
              <a:rPr lang="ro-RO" dirty="0" smtClean="0">
                <a:solidFill>
                  <a:srgbClr val="3BB44A"/>
                </a:solidFill>
              </a:rPr>
              <a:t>Obținerea de informații despre cale</a:t>
            </a:r>
            <a:endParaRPr lang="en-US" dirty="0">
              <a:solidFill>
                <a:srgbClr val="3BB44A"/>
              </a:solidFill>
            </a:endParaRPr>
          </a:p>
        </p:txBody>
      </p:sp>
      <p:sp>
        <p:nvSpPr>
          <p:cNvPr id="15" name="Content Placeholder 2"/>
          <p:cNvSpPr>
            <a:spLocks noGrp="1"/>
          </p:cNvSpPr>
          <p:nvPr>
            <p:ph sz="quarter" idx="1"/>
          </p:nvPr>
        </p:nvSpPr>
        <p:spPr>
          <a:xfrm>
            <a:off x="922156" y="1206841"/>
            <a:ext cx="8229600" cy="4937760"/>
          </a:xfrm>
        </p:spPr>
        <p:txBody>
          <a:bodyPr/>
          <a:lstStyle/>
          <a:p>
            <a:r>
              <a:rPr lang="ro-RO" dirty="0" smtClean="0"/>
              <a:t>Clasa </a:t>
            </a:r>
            <a:r>
              <a:rPr lang="ro-RO" b="1" dirty="0" smtClean="0"/>
              <a:t>Path</a:t>
            </a:r>
            <a:endParaRPr lang="ro-RO" dirty="0" smtClean="0"/>
          </a:p>
          <a:p>
            <a:pPr lvl="1"/>
            <a:r>
              <a:rPr lang="ro-RO" dirty="0" smtClean="0"/>
              <a:t>Oferă metode statice ce parsează numele fișierelor și ale directoarelor</a:t>
            </a:r>
          </a:p>
          <a:p>
            <a:pPr lvl="1"/>
            <a:r>
              <a:rPr lang="ro-RO" dirty="0" smtClean="0"/>
              <a:t>Mecanismele implementate țin cont de avantajele și limitările sistemelor de fișiere</a:t>
            </a:r>
          </a:p>
          <a:p>
            <a:pPr lvl="1"/>
            <a:r>
              <a:rPr lang="ro-RO" dirty="0" smtClean="0"/>
              <a:t>Conține metode ce generează nume unice de fișiere și fișiere temporare</a:t>
            </a:r>
          </a:p>
          <a:p>
            <a:pPr lvl="1"/>
            <a:endParaRPr lang="en-US" dirty="0"/>
          </a:p>
        </p:txBody>
      </p:sp>
      <p:sp>
        <p:nvSpPr>
          <p:cNvPr id="16" name="Footer Placeholder 3"/>
          <p:cNvSpPr txBox="1">
            <a:spLocks/>
          </p:cNvSpPr>
          <p:nvPr/>
        </p:nvSpPr>
        <p:spPr>
          <a:xfrm>
            <a:off x="954040" y="6343991"/>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17" name="Rectangle 16"/>
          <p:cNvSpPr/>
          <p:nvPr/>
        </p:nvSpPr>
        <p:spPr>
          <a:xfrm>
            <a:off x="789235" y="55502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VolumeSeparator</a:t>
            </a:r>
            <a:endParaRPr lang="en-US" dirty="0">
              <a:latin typeface="Calibri" pitchFamily="34" charset="0"/>
              <a:cs typeface="Calibri" pitchFamily="34" charset="0"/>
            </a:endParaRPr>
          </a:p>
        </p:txBody>
      </p:sp>
      <p:sp>
        <p:nvSpPr>
          <p:cNvPr id="18" name="Rectangle 17"/>
          <p:cNvSpPr/>
          <p:nvPr/>
        </p:nvSpPr>
        <p:spPr>
          <a:xfrm>
            <a:off x="3380035" y="5550241"/>
            <a:ext cx="1981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DirectorySeparator</a:t>
            </a:r>
            <a:endParaRPr lang="en-US" dirty="0">
              <a:latin typeface="Calibri" pitchFamily="34" charset="0"/>
              <a:cs typeface="Calibri" pitchFamily="34" charset="0"/>
            </a:endParaRPr>
          </a:p>
        </p:txBody>
      </p:sp>
      <p:sp>
        <p:nvSpPr>
          <p:cNvPr id="19" name="Rectangle 18"/>
          <p:cNvSpPr/>
          <p:nvPr/>
        </p:nvSpPr>
        <p:spPr>
          <a:xfrm>
            <a:off x="6123235" y="55502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GetExtension</a:t>
            </a:r>
            <a:endParaRPr lang="en-US" dirty="0">
              <a:latin typeface="Calibri" pitchFamily="34" charset="0"/>
              <a:cs typeface="Calibri" pitchFamily="34" charset="0"/>
            </a:endParaRPr>
          </a:p>
        </p:txBody>
      </p:sp>
      <p:sp>
        <p:nvSpPr>
          <p:cNvPr id="20" name="Rectangle 19"/>
          <p:cNvSpPr/>
          <p:nvPr/>
        </p:nvSpPr>
        <p:spPr>
          <a:xfrm>
            <a:off x="6123235" y="42548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GetFileName</a:t>
            </a:r>
            <a:endParaRPr lang="en-US" dirty="0">
              <a:latin typeface="Calibri" pitchFamily="34" charset="0"/>
              <a:cs typeface="Calibri" pitchFamily="34" charset="0"/>
            </a:endParaRPr>
          </a:p>
        </p:txBody>
      </p:sp>
      <p:sp>
        <p:nvSpPr>
          <p:cNvPr id="21" name="Rectangle 20"/>
          <p:cNvSpPr/>
          <p:nvPr/>
        </p:nvSpPr>
        <p:spPr>
          <a:xfrm>
            <a:off x="3380035" y="4254841"/>
            <a:ext cx="1981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GetDirectoryName</a:t>
            </a:r>
            <a:endParaRPr lang="en-US" dirty="0">
              <a:latin typeface="Calibri" pitchFamily="34" charset="0"/>
              <a:cs typeface="Calibri" pitchFamily="34" charset="0"/>
            </a:endParaRPr>
          </a:p>
        </p:txBody>
      </p:sp>
      <p:sp>
        <p:nvSpPr>
          <p:cNvPr id="22" name="Rectangle 21"/>
          <p:cNvSpPr/>
          <p:nvPr/>
        </p:nvSpPr>
        <p:spPr>
          <a:xfrm>
            <a:off x="789235" y="4254841"/>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GetPathRoot</a:t>
            </a:r>
            <a:endParaRPr lang="en-US" dirty="0">
              <a:latin typeface="Calibri" pitchFamily="34" charset="0"/>
              <a:cs typeface="Calibri" pitchFamily="34" charset="0"/>
            </a:endParaRPr>
          </a:p>
        </p:txBody>
      </p:sp>
      <p:sp>
        <p:nvSpPr>
          <p:cNvPr id="23" name="Rectangle 22"/>
          <p:cNvSpPr/>
          <p:nvPr/>
        </p:nvSpPr>
        <p:spPr>
          <a:xfrm>
            <a:off x="1779835" y="4864441"/>
            <a:ext cx="5334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E:\TestFolder\TestFile.txt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146836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600" dirty="0" smtClean="0">
                <a:solidFill>
                  <a:srgbClr val="3BB44A"/>
                </a:solidFill>
              </a:rPr>
              <a:t>Monitorizarea modificărilor aduse fișierelor și directoarelor </a:t>
            </a:r>
            <a:endParaRPr lang="en-US" sz="2600" dirty="0">
              <a:solidFill>
                <a:srgbClr val="3BB44A"/>
              </a:solidFill>
            </a:endParaRPr>
          </a:p>
        </p:txBody>
      </p:sp>
      <p:sp>
        <p:nvSpPr>
          <p:cNvPr id="3" name="Content Placeholder 2"/>
          <p:cNvSpPr>
            <a:spLocks noGrp="1"/>
          </p:cNvSpPr>
          <p:nvPr>
            <p:ph sz="quarter" idx="1"/>
          </p:nvPr>
        </p:nvSpPr>
        <p:spPr/>
        <p:txBody>
          <a:bodyPr/>
          <a:lstStyle/>
          <a:p>
            <a:r>
              <a:rPr lang="ro-RO" dirty="0" smtClean="0"/>
              <a:t>Monitorizează un director și lansează evenimente când fișierele și directoarele incluse sunt modificate</a:t>
            </a:r>
          </a:p>
          <a:p>
            <a:pPr lvl="1"/>
            <a:r>
              <a:rPr lang="ro-RO" dirty="0" smtClean="0"/>
              <a:t>Creați un instanță a </a:t>
            </a:r>
            <a:r>
              <a:rPr lang="ro-RO" b="1" dirty="0" smtClean="0"/>
              <a:t>FileSystemWatcher</a:t>
            </a:r>
            <a:endParaRPr lang="ro-RO" dirty="0" smtClean="0"/>
          </a:p>
          <a:p>
            <a:pPr lvl="1"/>
            <a:r>
              <a:rPr lang="ro-RO" dirty="0" smtClean="0"/>
              <a:t>Setați proprietatea </a:t>
            </a:r>
            <a:r>
              <a:rPr lang="ro-RO" b="1" dirty="0" smtClean="0"/>
              <a:t>Path</a:t>
            </a:r>
            <a:r>
              <a:rPr lang="ro-RO" dirty="0" smtClean="0"/>
              <a:t> pe folderul ce conține fișierele ce trebuie monitorizate</a:t>
            </a:r>
          </a:p>
          <a:p>
            <a:pPr lvl="1"/>
            <a:r>
              <a:rPr lang="ro-RO" dirty="0" smtClean="0"/>
              <a:t>Setați proprietățile </a:t>
            </a:r>
            <a:r>
              <a:rPr lang="ro-RO" b="1" dirty="0" smtClean="0"/>
              <a:t>Filter</a:t>
            </a:r>
            <a:r>
              <a:rPr lang="ro-RO" dirty="0" smtClean="0"/>
              <a:t> și </a:t>
            </a:r>
            <a:r>
              <a:rPr lang="ro-RO" b="1" dirty="0" smtClean="0"/>
              <a:t>NotifyFilter</a:t>
            </a:r>
            <a:r>
              <a:rPr lang="ro-RO" dirty="0" smtClean="0"/>
              <a:t> pentru a specifica ce </a:t>
            </a:r>
            <a:r>
              <a:rPr lang="en-US" dirty="0"/>
              <a:t>m</a:t>
            </a:r>
            <a:r>
              <a:rPr lang="ro-RO" dirty="0"/>
              <a:t>odificări vor fi </a:t>
            </a:r>
            <a:r>
              <a:rPr lang="en-US" dirty="0" err="1"/>
              <a:t>luate</a:t>
            </a:r>
            <a:r>
              <a:rPr lang="en-US" dirty="0"/>
              <a:t> </a:t>
            </a:r>
            <a:r>
              <a:rPr lang="ro-RO" dirty="0"/>
              <a:t>în considerare</a:t>
            </a:r>
          </a:p>
          <a:p>
            <a:pPr lvl="1"/>
            <a:r>
              <a:rPr lang="ro-RO" dirty="0" smtClean="0"/>
              <a:t>Opțional, setați proprietatea </a:t>
            </a:r>
            <a:r>
              <a:rPr lang="ro-RO" b="1" dirty="0" smtClean="0"/>
              <a:t>IncludeSubDirectory</a:t>
            </a:r>
            <a:endParaRPr lang="ro-RO" dirty="0" smtClean="0"/>
          </a:p>
          <a:p>
            <a:pPr lvl="1"/>
            <a:r>
              <a:rPr lang="ro-RO" dirty="0" smtClean="0"/>
              <a:t>Pot fi monitorizate evenimentele </a:t>
            </a:r>
            <a:r>
              <a:rPr lang="ro-RO" b="1" dirty="0" smtClean="0"/>
              <a:t>Created, Changed, Deleted, Renamed</a:t>
            </a:r>
            <a:endParaRPr lang="ro-RO" dirty="0" smtClean="0"/>
          </a:p>
          <a:p>
            <a:pPr lvl="1"/>
            <a:r>
              <a:rPr lang="ro-RO" dirty="0" smtClean="0"/>
              <a:t>Setați proprietatea </a:t>
            </a:r>
            <a:r>
              <a:rPr lang="ro-RO" b="1" dirty="0" smtClean="0"/>
              <a:t>EnableRaisingEvents</a:t>
            </a:r>
            <a:r>
              <a:rPr lang="ro-RO" dirty="0" smtClean="0"/>
              <a:t> pe </a:t>
            </a:r>
            <a:r>
              <a:rPr lang="ro-RO" b="1" dirty="0" smtClean="0"/>
              <a:t>True</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1427927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600" dirty="0" smtClean="0">
                <a:solidFill>
                  <a:srgbClr val="3BB44A"/>
                </a:solidFill>
              </a:rPr>
              <a:t>Monitorizarea modificărilor aduse fișierelor și directoarelor </a:t>
            </a:r>
            <a:endParaRPr lang="en-US" sz="2600" dirty="0">
              <a:solidFill>
                <a:srgbClr val="3BB44A"/>
              </a:solidFill>
            </a:endParaRPr>
          </a:p>
        </p:txBody>
      </p:sp>
      <p:sp>
        <p:nvSpPr>
          <p:cNvPr id="3" name="Content Placeholder 2"/>
          <p:cNvSpPr>
            <a:spLocks noGrp="1"/>
          </p:cNvSpPr>
          <p:nvPr>
            <p:ph sz="quarter" idx="1"/>
          </p:nvPr>
        </p:nvSpPr>
        <p:spPr/>
        <p:txBody>
          <a:bodyPr/>
          <a:lstStyle/>
          <a:p>
            <a:r>
              <a:rPr lang="ro-RO" dirty="0" smtClean="0"/>
              <a:t>Monitorizează un director și lansează evenimente când fișierele și directoarele incluse sunt modificate</a:t>
            </a:r>
          </a:p>
          <a:p>
            <a:pPr lvl="1"/>
            <a:r>
              <a:rPr lang="ro-RO" dirty="0" smtClean="0"/>
              <a:t>Creați un instanță a </a:t>
            </a:r>
            <a:r>
              <a:rPr lang="ro-RO" b="1" dirty="0" smtClean="0"/>
              <a:t>FileSystemWatcher</a:t>
            </a:r>
            <a:endParaRPr lang="ro-RO" dirty="0" smtClean="0"/>
          </a:p>
          <a:p>
            <a:pPr lvl="1"/>
            <a:r>
              <a:rPr lang="ro-RO" dirty="0" smtClean="0"/>
              <a:t>Setați proprietatea </a:t>
            </a:r>
            <a:r>
              <a:rPr lang="ro-RO" b="1" dirty="0" smtClean="0"/>
              <a:t>Path</a:t>
            </a:r>
            <a:r>
              <a:rPr lang="ro-RO" dirty="0" smtClean="0"/>
              <a:t> pe folderul ce conține fișierele ce trebuie monitorizate</a:t>
            </a:r>
          </a:p>
          <a:p>
            <a:pPr lvl="1"/>
            <a:r>
              <a:rPr lang="ro-RO" dirty="0" smtClean="0"/>
              <a:t>Setați proprietățile </a:t>
            </a:r>
            <a:r>
              <a:rPr lang="ro-RO" b="1" dirty="0" smtClean="0"/>
              <a:t>Filter</a:t>
            </a:r>
            <a:r>
              <a:rPr lang="ro-RO" dirty="0" smtClean="0"/>
              <a:t> și </a:t>
            </a:r>
            <a:r>
              <a:rPr lang="ro-RO" b="1" dirty="0" smtClean="0"/>
              <a:t>NotifyFilter</a:t>
            </a:r>
            <a:r>
              <a:rPr lang="ro-RO" dirty="0" smtClean="0"/>
              <a:t> pentru a specifica ce </a:t>
            </a:r>
            <a:r>
              <a:rPr lang="en-US" dirty="0" smtClean="0"/>
              <a:t>m</a:t>
            </a:r>
            <a:r>
              <a:rPr lang="ro-RO" dirty="0" smtClean="0"/>
              <a:t>odificări vor fi </a:t>
            </a:r>
            <a:r>
              <a:rPr lang="en-US" dirty="0" err="1" smtClean="0"/>
              <a:t>luate</a:t>
            </a:r>
            <a:r>
              <a:rPr lang="en-US" dirty="0" smtClean="0"/>
              <a:t> </a:t>
            </a:r>
            <a:r>
              <a:rPr lang="ro-RO" dirty="0" smtClean="0"/>
              <a:t>în considerare</a:t>
            </a:r>
          </a:p>
          <a:p>
            <a:pPr lvl="1"/>
            <a:r>
              <a:rPr lang="ro-RO" dirty="0" smtClean="0"/>
              <a:t>Opțional, setați proprietatea </a:t>
            </a:r>
            <a:r>
              <a:rPr lang="ro-RO" b="1" dirty="0" smtClean="0"/>
              <a:t>IncludeSubDirectory</a:t>
            </a:r>
            <a:endParaRPr lang="ro-RO" dirty="0" smtClean="0"/>
          </a:p>
          <a:p>
            <a:pPr lvl="1"/>
            <a:r>
              <a:rPr lang="ro-RO" dirty="0" smtClean="0"/>
              <a:t>Pot fi monitorizate evenimentele </a:t>
            </a:r>
            <a:r>
              <a:rPr lang="ro-RO" b="1" dirty="0" smtClean="0"/>
              <a:t>Created, Changed, Deleted, Renamed</a:t>
            </a:r>
            <a:endParaRPr lang="ro-RO" dirty="0" smtClean="0"/>
          </a:p>
          <a:p>
            <a:pPr lvl="1"/>
            <a:r>
              <a:rPr lang="ro-RO" dirty="0" smtClean="0"/>
              <a:t>Setați proprietatea </a:t>
            </a:r>
            <a:r>
              <a:rPr lang="ro-RO" b="1" dirty="0" smtClean="0"/>
              <a:t>EnableRaisingEvents</a:t>
            </a:r>
            <a:r>
              <a:rPr lang="ro-RO" dirty="0" smtClean="0"/>
              <a:t> pe </a:t>
            </a:r>
            <a:r>
              <a:rPr lang="ro-RO" b="1" dirty="0" smtClean="0"/>
              <a:t>True</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743086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Citirea și scrierea folosind stream-uri</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Ce este un stream I/O</a:t>
            </a:r>
          </a:p>
          <a:p>
            <a:r>
              <a:rPr lang="ro-RO" dirty="0" smtClean="0"/>
              <a:t>Scrierea și citirea fișierelor folosind clasa </a:t>
            </a:r>
            <a:r>
              <a:rPr lang="ro-RO" b="1" dirty="0" smtClean="0"/>
              <a:t>FileStream</a:t>
            </a:r>
            <a:endParaRPr lang="ro-RO" dirty="0" smtClean="0"/>
          </a:p>
          <a:p>
            <a:r>
              <a:rPr lang="ro-RO" dirty="0" smtClean="0"/>
              <a:t>Scrierea și citirea datelor text cu un stream</a:t>
            </a:r>
          </a:p>
          <a:p>
            <a:r>
              <a:rPr lang="ro-RO" dirty="0" smtClean="0"/>
              <a:t>Scrierea și citirea datelor binare cu un stream</a:t>
            </a:r>
          </a:p>
          <a:p>
            <a:r>
              <a:rPr lang="ro-RO" dirty="0" smtClean="0"/>
              <a:t>Scrierea și citirea datelor temporare în memorie</a:t>
            </a:r>
          </a:p>
          <a:p>
            <a:r>
              <a:rPr lang="ro-RO" dirty="0" smtClean="0"/>
              <a:t>Adăugarea unui buffer unui stream </a:t>
            </a:r>
            <a:r>
              <a:rPr lang="ro-RO" i="1" dirty="0" smtClean="0"/>
              <a:t>unbuffered</a:t>
            </a:r>
            <a:endParaRPr lang="en-US" i="1"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4121997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tretch>
            <a:fillRect/>
          </a:stretch>
        </p:blipFill>
        <p:spPr>
          <a:xfrm>
            <a:off x="4889500" y="1216025"/>
            <a:ext cx="3527425" cy="4937125"/>
          </a:xfrm>
          <a:prstGeom prst="rect">
            <a:avLst/>
          </a:prstGeom>
          <a:ln w="38100" cap="sq">
            <a:solidFill>
              <a:srgbClr val="000000"/>
            </a:solidFill>
          </a:ln>
          <a:effectLst>
            <a:outerShdw blurRad="50800" dist="38100" dir="2700000" algn="tl" rotWithShape="0">
              <a:srgbClr val="000000">
                <a:alpha val="43000"/>
              </a:srgbClr>
            </a:outerShdw>
          </a:effectLst>
        </p:spPr>
      </p:pic>
      <p:sp>
        <p:nvSpPr>
          <p:cNvPr id="6" name="Rectangle 1"/>
          <p:cNvSpPr>
            <a:spLocks noGrp="1"/>
          </p:cNvSpPr>
          <p:nvPr>
            <p:ph type="title"/>
          </p:nvPr>
        </p:nvSpPr>
        <p:spPr>
          <a:xfrm>
            <a:off x="457200" y="228600"/>
            <a:ext cx="8229600" cy="685800"/>
          </a:xfrm>
        </p:spPr>
        <p:txBody>
          <a:bodyPr>
            <a:normAutofit fontScale="90000"/>
          </a:bodyPr>
          <a:lstStyle/>
          <a:p>
            <a:pPr fontAlgn="auto">
              <a:spcAft>
                <a:spcPts val="0"/>
              </a:spcAft>
              <a:defRPr/>
            </a:pPr>
            <a:r>
              <a:rPr lang="en-US" b="0" dirty="0" smtClean="0">
                <a:solidFill>
                  <a:srgbClr val="3BB44A"/>
                </a:solidFill>
              </a:rPr>
              <a:t>Overview</a:t>
            </a:r>
            <a:endParaRPr lang="en-US" b="0" dirty="0">
              <a:ln/>
              <a:solidFill>
                <a:srgbClr val="3BB44A"/>
              </a:solidFill>
            </a:endParaRPr>
          </a:p>
        </p:txBody>
      </p:sp>
      <p:sp>
        <p:nvSpPr>
          <p:cNvPr id="7" name="Rectangle 2"/>
          <p:cNvSpPr txBox="1">
            <a:spLocks/>
          </p:cNvSpPr>
          <p:nvPr/>
        </p:nvSpPr>
        <p:spPr>
          <a:xfrm>
            <a:off x="457200" y="1219200"/>
            <a:ext cx="4041775" cy="4937125"/>
          </a:xfrm>
          <a:prstGeom prst="rect">
            <a:avLst/>
          </a:prstGeom>
        </p:spPr>
        <p:txBody>
          <a:bodyPr/>
          <a:lstStyle>
            <a:lvl1pPr marL="274320" indent="-274320" algn="l" rtl="0" eaLnBrk="1" latinLnBrk="0" hangingPunct="1">
              <a:spcBef>
                <a:spcPts val="600"/>
              </a:spcBef>
              <a:buClr>
                <a:schemeClr val="accent4">
                  <a:lumMod val="75000"/>
                </a:schemeClr>
              </a:buClr>
              <a:buSzPct val="76000"/>
              <a:buFont typeface="Wingdings 3"/>
              <a:buChar char=""/>
              <a:defRPr sz="2600" kern="1200">
                <a:solidFill>
                  <a:srgbClr val="000000"/>
                </a:solidFill>
                <a:latin typeface="Calibri"/>
                <a:ea typeface="+mn-ea"/>
                <a:cs typeface="Calibri"/>
              </a:defRPr>
            </a:lvl1pPr>
            <a:lvl2pPr marL="548640" indent="-274320" algn="l" rtl="0" eaLnBrk="1" latinLnBrk="0" hangingPunct="1">
              <a:spcBef>
                <a:spcPts val="500"/>
              </a:spcBef>
              <a:buClr>
                <a:schemeClr val="accent2"/>
              </a:buClr>
              <a:buSzPct val="76000"/>
              <a:buFont typeface="Wingdings 3"/>
              <a:buChar char=""/>
              <a:defRPr sz="2300" kern="1200">
                <a:solidFill>
                  <a:srgbClr val="000000"/>
                </a:solidFill>
                <a:latin typeface="Calibri"/>
                <a:ea typeface="+mn-ea"/>
                <a:cs typeface="Calibri"/>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rgbClr val="000000"/>
                </a:solidFill>
                <a:latin typeface="Calibri"/>
                <a:ea typeface="+mn-ea"/>
                <a:cs typeface="Calibri"/>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Calibri"/>
                <a:ea typeface="+mn-ea"/>
                <a:cs typeface="Calibri"/>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Calibri"/>
                <a:ea typeface="+mn-ea"/>
                <a:cs typeface="Calibri"/>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a:lstStyle>
          <a:p>
            <a:r>
              <a:rPr lang="ro-RO" b="0" dirty="0" smtClean="0"/>
              <a:t>Administrarea sistemului de </a:t>
            </a:r>
            <a:r>
              <a:rPr lang="ro-RO" b="0" dirty="0" smtClean="0"/>
              <a:t>fișiere</a:t>
            </a:r>
            <a:endParaRPr lang="en-US" b="0" dirty="0" smtClean="0"/>
          </a:p>
          <a:p>
            <a:endParaRPr lang="ro-RO" b="0" dirty="0" smtClean="0"/>
          </a:p>
          <a:p>
            <a:r>
              <a:rPr lang="ro-RO" b="0" dirty="0" smtClean="0"/>
              <a:t>Citirea și scrierea folosind </a:t>
            </a:r>
            <a:r>
              <a:rPr lang="ro-RO" b="0" dirty="0" smtClean="0"/>
              <a:t>stream-uri</a:t>
            </a:r>
            <a:endParaRPr lang="en-US" b="0" dirty="0" smtClean="0"/>
          </a:p>
          <a:p>
            <a:endParaRPr lang="ro-RO" b="0" dirty="0" smtClean="0"/>
          </a:p>
          <a:p>
            <a:r>
              <a:rPr lang="ro-RO" b="0" dirty="0" smtClean="0"/>
              <a:t>Sporirea </a:t>
            </a:r>
            <a:r>
              <a:rPr lang="ro-RO" b="0" dirty="0" smtClean="0"/>
              <a:t>securității unei aplicații folosind Isolated Storage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21" y="228600"/>
            <a:ext cx="8229600" cy="685800"/>
          </a:xfrm>
        </p:spPr>
        <p:txBody>
          <a:bodyPr/>
          <a:lstStyle/>
          <a:p>
            <a:r>
              <a:rPr lang="ro-RO" dirty="0" smtClean="0">
                <a:solidFill>
                  <a:srgbClr val="3BB44A"/>
                </a:solidFill>
              </a:rPr>
              <a:t>Ce este un stream I/O</a:t>
            </a:r>
            <a:endParaRPr lang="en-US" dirty="0">
              <a:solidFill>
                <a:srgbClr val="3BB44A"/>
              </a:solidFill>
            </a:endParaRPr>
          </a:p>
        </p:txBody>
      </p:sp>
      <p:sp>
        <p:nvSpPr>
          <p:cNvPr id="3" name="Content Placeholder 2"/>
          <p:cNvSpPr>
            <a:spLocks noGrp="1"/>
          </p:cNvSpPr>
          <p:nvPr>
            <p:ph sz="quarter" idx="1"/>
          </p:nvPr>
        </p:nvSpPr>
        <p:spPr>
          <a:xfrm>
            <a:off x="1021921" y="1219200"/>
            <a:ext cx="8229600" cy="4937760"/>
          </a:xfrm>
        </p:spPr>
        <p:txBody>
          <a:bodyPr/>
          <a:lstStyle/>
          <a:p>
            <a:r>
              <a:rPr lang="ro-RO" dirty="0" smtClean="0"/>
              <a:t>Un flux de date de la o sursă la o destinație ce circulă printr-un canal</a:t>
            </a:r>
          </a:p>
          <a:p>
            <a:r>
              <a:rPr lang="ro-RO" dirty="0" smtClean="0"/>
              <a:t>Datele ajung în ordinea în care au fost trimise</a:t>
            </a:r>
          </a:p>
          <a:p>
            <a:r>
              <a:rPr lang="ro-RO" dirty="0" smtClean="0"/>
              <a:t>Clasa </a:t>
            </a:r>
            <a:r>
              <a:rPr lang="ro-RO" b="1" dirty="0" smtClean="0"/>
              <a:t>Stream</a:t>
            </a:r>
          </a:p>
          <a:p>
            <a:pPr lvl="1"/>
            <a:r>
              <a:rPr lang="ro-RO" dirty="0" smtClean="0"/>
              <a:t>Clasa de bază pentru toate stream-urile în platforma .NET</a:t>
            </a:r>
          </a:p>
          <a:p>
            <a:pPr lvl="1"/>
            <a:r>
              <a:rPr lang="ro-RO" dirty="0" smtClean="0"/>
              <a:t>Implementează metde și proprietăți ce administrează un stream ca o serie de octeți</a:t>
            </a:r>
          </a:p>
          <a:p>
            <a:pPr lvl="1"/>
            <a:r>
              <a:rPr lang="ro-RO" dirty="0" smtClean="0"/>
              <a:t>Oferă acces pentru acces random, nu doar secvențial</a:t>
            </a:r>
            <a:endParaRPr lang="en-US" dirty="0"/>
          </a:p>
        </p:txBody>
      </p:sp>
      <p:sp>
        <p:nvSpPr>
          <p:cNvPr id="4" name="Footer Placeholder 3"/>
          <p:cNvSpPr>
            <a:spLocks noGrp="1"/>
          </p:cNvSpPr>
          <p:nvPr>
            <p:ph type="ftr" sz="quarter" idx="10"/>
          </p:nvPr>
        </p:nvSpPr>
        <p:spPr>
          <a:xfrm>
            <a:off x="1053805" y="6356350"/>
            <a:ext cx="1318438" cy="365125"/>
          </a:xfrm>
        </p:spPr>
        <p:txBody>
          <a:bodyPr/>
          <a:lstStyle/>
          <a:p>
            <a:pPr>
              <a:defRPr/>
            </a:pPr>
            <a:r>
              <a:rPr lang="en-US" smtClean="0"/>
              <a:t>Academia Microsoft </a:t>
            </a:r>
            <a:endParaRPr lang="en-US" dirty="0"/>
          </a:p>
        </p:txBody>
      </p:sp>
      <p:sp>
        <p:nvSpPr>
          <p:cNvPr id="5" name="Rectangle 4"/>
          <p:cNvSpPr/>
          <p:nvPr/>
        </p:nvSpPr>
        <p:spPr>
          <a:xfrm>
            <a:off x="2844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ReadByte</a:t>
            </a:r>
            <a:endParaRPr lang="en-US" dirty="0">
              <a:latin typeface="Calibri" pitchFamily="34" charset="0"/>
              <a:cs typeface="Calibri" pitchFamily="34" charset="0"/>
            </a:endParaRPr>
          </a:p>
        </p:txBody>
      </p:sp>
      <p:sp>
        <p:nvSpPr>
          <p:cNvPr id="6" name="Rectangle 5"/>
          <p:cNvSpPr/>
          <p:nvPr/>
        </p:nvSpPr>
        <p:spPr>
          <a:xfrm>
            <a:off x="812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t>
            </a:r>
            <a:endParaRPr lang="en-US" dirty="0">
              <a:latin typeface="Calibri" pitchFamily="34" charset="0"/>
              <a:cs typeface="Calibri" pitchFamily="34" charset="0"/>
            </a:endParaRPr>
          </a:p>
        </p:txBody>
      </p:sp>
      <p:sp>
        <p:nvSpPr>
          <p:cNvPr id="7" name="Rectangle 6"/>
          <p:cNvSpPr/>
          <p:nvPr/>
        </p:nvSpPr>
        <p:spPr>
          <a:xfrm>
            <a:off x="4876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a:t>
            </a:r>
            <a:endParaRPr lang="en-US" dirty="0">
              <a:latin typeface="Calibri" pitchFamily="34" charset="0"/>
              <a:cs typeface="Calibri" pitchFamily="34" charset="0"/>
            </a:endParaRPr>
          </a:p>
        </p:txBody>
      </p:sp>
      <p:sp>
        <p:nvSpPr>
          <p:cNvPr id="8" name="Rectangle 7"/>
          <p:cNvSpPr/>
          <p:nvPr/>
        </p:nvSpPr>
        <p:spPr>
          <a:xfrm>
            <a:off x="6908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WriteByte</a:t>
            </a:r>
            <a:endParaRPr lang="en-US" dirty="0">
              <a:latin typeface="Calibri" pitchFamily="34" charset="0"/>
              <a:cs typeface="Calibri" pitchFamily="34" charset="0"/>
            </a:endParaRPr>
          </a:p>
        </p:txBody>
      </p:sp>
      <p:sp>
        <p:nvSpPr>
          <p:cNvPr id="9" name="Rectangle 8"/>
          <p:cNvSpPr/>
          <p:nvPr/>
        </p:nvSpPr>
        <p:spPr>
          <a:xfrm>
            <a:off x="2844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CanRead</a:t>
            </a:r>
            <a:endParaRPr lang="en-US" dirty="0">
              <a:latin typeface="Calibri" pitchFamily="34" charset="0"/>
              <a:cs typeface="Calibri" pitchFamily="34" charset="0"/>
            </a:endParaRPr>
          </a:p>
        </p:txBody>
      </p:sp>
      <p:sp>
        <p:nvSpPr>
          <p:cNvPr id="10" name="Rectangle 9"/>
          <p:cNvSpPr/>
          <p:nvPr/>
        </p:nvSpPr>
        <p:spPr>
          <a:xfrm>
            <a:off x="812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Seek</a:t>
            </a:r>
            <a:endParaRPr lang="en-US" dirty="0">
              <a:latin typeface="Calibri" pitchFamily="34" charset="0"/>
              <a:cs typeface="Calibri" pitchFamily="34" charset="0"/>
            </a:endParaRPr>
          </a:p>
        </p:txBody>
      </p:sp>
      <p:sp>
        <p:nvSpPr>
          <p:cNvPr id="11" name="Rectangle 10"/>
          <p:cNvSpPr/>
          <p:nvPr/>
        </p:nvSpPr>
        <p:spPr>
          <a:xfrm>
            <a:off x="4876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CanWrite</a:t>
            </a:r>
            <a:endParaRPr lang="en-US" dirty="0">
              <a:latin typeface="Calibri" pitchFamily="34" charset="0"/>
              <a:cs typeface="Calibri" pitchFamily="34" charset="0"/>
            </a:endParaRPr>
          </a:p>
        </p:txBody>
      </p:sp>
      <p:sp>
        <p:nvSpPr>
          <p:cNvPr id="12" name="Rectangle 11"/>
          <p:cNvSpPr/>
          <p:nvPr/>
        </p:nvSpPr>
        <p:spPr>
          <a:xfrm>
            <a:off x="6908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CanSeek</a:t>
            </a:r>
            <a:endParaRPr lang="en-US" dirty="0">
              <a:latin typeface="Calibri" pitchFamily="34" charset="0"/>
              <a:cs typeface="Calibri" pitchFamily="34" charset="0"/>
            </a:endParaRPr>
          </a:p>
        </p:txBody>
      </p:sp>
      <p:sp>
        <p:nvSpPr>
          <p:cNvPr id="13" name="Rectangle 12"/>
          <p:cNvSpPr/>
          <p:nvPr/>
        </p:nvSpPr>
        <p:spPr>
          <a:xfrm>
            <a:off x="2844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Close</a:t>
            </a:r>
            <a:endParaRPr lang="en-US" dirty="0">
              <a:latin typeface="Calibri" pitchFamily="34" charset="0"/>
              <a:cs typeface="Calibri" pitchFamily="34" charset="0"/>
            </a:endParaRPr>
          </a:p>
        </p:txBody>
      </p:sp>
      <p:sp>
        <p:nvSpPr>
          <p:cNvPr id="14" name="Rectangle 13"/>
          <p:cNvSpPr/>
          <p:nvPr/>
        </p:nvSpPr>
        <p:spPr>
          <a:xfrm>
            <a:off x="812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Flush</a:t>
            </a:r>
            <a:endParaRPr lang="en-US" dirty="0">
              <a:latin typeface="Calibri" pitchFamily="34" charset="0"/>
              <a:cs typeface="Calibri" pitchFamily="34" charset="0"/>
            </a:endParaRPr>
          </a:p>
        </p:txBody>
      </p:sp>
      <p:sp>
        <p:nvSpPr>
          <p:cNvPr id="15" name="Rectangle 14"/>
          <p:cNvSpPr/>
          <p:nvPr/>
        </p:nvSpPr>
        <p:spPr>
          <a:xfrm>
            <a:off x="4876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Length</a:t>
            </a:r>
            <a:endParaRPr lang="en-US" dirty="0">
              <a:latin typeface="Calibri" pitchFamily="34" charset="0"/>
              <a:cs typeface="Calibri" pitchFamily="34" charset="0"/>
            </a:endParaRPr>
          </a:p>
        </p:txBody>
      </p:sp>
      <p:sp>
        <p:nvSpPr>
          <p:cNvPr id="16" name="Rectangle 15"/>
          <p:cNvSpPr/>
          <p:nvPr/>
        </p:nvSpPr>
        <p:spPr>
          <a:xfrm>
            <a:off x="6908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Position</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4235121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itle 1"/>
          <p:cNvSpPr>
            <a:spLocks noGrp="1"/>
          </p:cNvSpPr>
          <p:nvPr>
            <p:ph type="title"/>
          </p:nvPr>
        </p:nvSpPr>
        <p:spPr>
          <a:xfrm>
            <a:off x="1021921" y="228600"/>
            <a:ext cx="8229600" cy="685800"/>
          </a:xfrm>
        </p:spPr>
        <p:txBody>
          <a:bodyPr/>
          <a:lstStyle/>
          <a:p>
            <a:r>
              <a:rPr lang="ro-RO" dirty="0" smtClean="0">
                <a:solidFill>
                  <a:srgbClr val="3BB44A"/>
                </a:solidFill>
              </a:rPr>
              <a:t>Ce este un stream I/O</a:t>
            </a:r>
            <a:endParaRPr lang="en-US" dirty="0">
              <a:solidFill>
                <a:srgbClr val="3BB44A"/>
              </a:solidFill>
            </a:endParaRPr>
          </a:p>
        </p:txBody>
      </p:sp>
      <p:sp>
        <p:nvSpPr>
          <p:cNvPr id="20" name="Content Placeholder 2"/>
          <p:cNvSpPr>
            <a:spLocks noGrp="1"/>
          </p:cNvSpPr>
          <p:nvPr>
            <p:ph sz="quarter" idx="1"/>
          </p:nvPr>
        </p:nvSpPr>
        <p:spPr>
          <a:xfrm>
            <a:off x="1021921" y="1219200"/>
            <a:ext cx="8229600" cy="4937760"/>
          </a:xfrm>
        </p:spPr>
        <p:txBody>
          <a:bodyPr/>
          <a:lstStyle/>
          <a:p>
            <a:r>
              <a:rPr lang="ro-RO" dirty="0" smtClean="0"/>
              <a:t>Un flux de date de la o sursă la o destinație ce circulă printr-un canal</a:t>
            </a:r>
          </a:p>
          <a:p>
            <a:r>
              <a:rPr lang="ro-RO" dirty="0" smtClean="0"/>
              <a:t>Datele ajung în ordinea în care au fost trimise</a:t>
            </a:r>
          </a:p>
          <a:p>
            <a:r>
              <a:rPr lang="ro-RO" dirty="0" smtClean="0"/>
              <a:t>Clasa </a:t>
            </a:r>
            <a:r>
              <a:rPr lang="ro-RO" b="1" dirty="0" smtClean="0"/>
              <a:t>Stream</a:t>
            </a:r>
          </a:p>
          <a:p>
            <a:pPr lvl="1"/>
            <a:r>
              <a:rPr lang="ro-RO" dirty="0" smtClean="0"/>
              <a:t>Clasa de bază pentru toate stream-urile în platforma .NET</a:t>
            </a:r>
          </a:p>
          <a:p>
            <a:pPr lvl="1"/>
            <a:r>
              <a:rPr lang="ro-RO" dirty="0" smtClean="0"/>
              <a:t>Implementează metde și proprietăți ce administrează un stream ca o serie de octeți</a:t>
            </a:r>
          </a:p>
          <a:p>
            <a:pPr lvl="1"/>
            <a:r>
              <a:rPr lang="ro-RO" dirty="0" smtClean="0"/>
              <a:t>Oferă acces pentru acces random, nu doar secvențial</a:t>
            </a:r>
            <a:endParaRPr lang="en-US" dirty="0"/>
          </a:p>
        </p:txBody>
      </p:sp>
      <p:sp>
        <p:nvSpPr>
          <p:cNvPr id="21" name="Footer Placeholder 3"/>
          <p:cNvSpPr txBox="1">
            <a:spLocks/>
          </p:cNvSpPr>
          <p:nvPr/>
        </p:nvSpPr>
        <p:spPr>
          <a:xfrm>
            <a:off x="10538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22" name="Rectangle 21"/>
          <p:cNvSpPr/>
          <p:nvPr/>
        </p:nvSpPr>
        <p:spPr>
          <a:xfrm>
            <a:off x="2844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ReadByte</a:t>
            </a:r>
            <a:endParaRPr lang="en-US" dirty="0">
              <a:latin typeface="Calibri" pitchFamily="34" charset="0"/>
              <a:cs typeface="Calibri" pitchFamily="34" charset="0"/>
            </a:endParaRPr>
          </a:p>
        </p:txBody>
      </p:sp>
      <p:sp>
        <p:nvSpPr>
          <p:cNvPr id="23" name="Rectangle 22"/>
          <p:cNvSpPr/>
          <p:nvPr/>
        </p:nvSpPr>
        <p:spPr>
          <a:xfrm>
            <a:off x="812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t>
            </a:r>
            <a:endParaRPr lang="en-US" dirty="0">
              <a:latin typeface="Calibri" pitchFamily="34" charset="0"/>
              <a:cs typeface="Calibri" pitchFamily="34" charset="0"/>
            </a:endParaRPr>
          </a:p>
        </p:txBody>
      </p:sp>
      <p:sp>
        <p:nvSpPr>
          <p:cNvPr id="24" name="Rectangle 23"/>
          <p:cNvSpPr/>
          <p:nvPr/>
        </p:nvSpPr>
        <p:spPr>
          <a:xfrm>
            <a:off x="4876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a:t>
            </a:r>
            <a:endParaRPr lang="en-US" dirty="0">
              <a:latin typeface="Calibri" pitchFamily="34" charset="0"/>
              <a:cs typeface="Calibri" pitchFamily="34" charset="0"/>
            </a:endParaRPr>
          </a:p>
        </p:txBody>
      </p:sp>
      <p:sp>
        <p:nvSpPr>
          <p:cNvPr id="25" name="Rectangle 24"/>
          <p:cNvSpPr/>
          <p:nvPr/>
        </p:nvSpPr>
        <p:spPr>
          <a:xfrm>
            <a:off x="6908800" y="4648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WriteByte</a:t>
            </a:r>
            <a:endParaRPr lang="en-US" dirty="0">
              <a:latin typeface="Calibri" pitchFamily="34" charset="0"/>
              <a:cs typeface="Calibri" pitchFamily="34" charset="0"/>
            </a:endParaRPr>
          </a:p>
        </p:txBody>
      </p:sp>
      <p:sp>
        <p:nvSpPr>
          <p:cNvPr id="26" name="Rectangle 25"/>
          <p:cNvSpPr/>
          <p:nvPr/>
        </p:nvSpPr>
        <p:spPr>
          <a:xfrm>
            <a:off x="2844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CanRead</a:t>
            </a:r>
            <a:endParaRPr lang="en-US" dirty="0">
              <a:latin typeface="Calibri" pitchFamily="34" charset="0"/>
              <a:cs typeface="Calibri" pitchFamily="34" charset="0"/>
            </a:endParaRPr>
          </a:p>
        </p:txBody>
      </p:sp>
      <p:sp>
        <p:nvSpPr>
          <p:cNvPr id="27" name="Rectangle 26"/>
          <p:cNvSpPr/>
          <p:nvPr/>
        </p:nvSpPr>
        <p:spPr>
          <a:xfrm>
            <a:off x="812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Seek</a:t>
            </a:r>
            <a:endParaRPr lang="en-US" dirty="0">
              <a:latin typeface="Calibri" pitchFamily="34" charset="0"/>
              <a:cs typeface="Calibri" pitchFamily="34" charset="0"/>
            </a:endParaRPr>
          </a:p>
        </p:txBody>
      </p:sp>
      <p:sp>
        <p:nvSpPr>
          <p:cNvPr id="28" name="Rectangle 27"/>
          <p:cNvSpPr/>
          <p:nvPr/>
        </p:nvSpPr>
        <p:spPr>
          <a:xfrm>
            <a:off x="4876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CanWrite</a:t>
            </a:r>
            <a:endParaRPr lang="en-US" dirty="0">
              <a:latin typeface="Calibri" pitchFamily="34" charset="0"/>
              <a:cs typeface="Calibri" pitchFamily="34" charset="0"/>
            </a:endParaRPr>
          </a:p>
        </p:txBody>
      </p:sp>
      <p:sp>
        <p:nvSpPr>
          <p:cNvPr id="29" name="Rectangle 28"/>
          <p:cNvSpPr/>
          <p:nvPr/>
        </p:nvSpPr>
        <p:spPr>
          <a:xfrm>
            <a:off x="6908800" y="5181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CanSeek</a:t>
            </a:r>
            <a:endParaRPr lang="en-US" dirty="0">
              <a:latin typeface="Calibri" pitchFamily="34" charset="0"/>
              <a:cs typeface="Calibri" pitchFamily="34" charset="0"/>
            </a:endParaRPr>
          </a:p>
        </p:txBody>
      </p:sp>
      <p:sp>
        <p:nvSpPr>
          <p:cNvPr id="30" name="Rectangle 29"/>
          <p:cNvSpPr/>
          <p:nvPr/>
        </p:nvSpPr>
        <p:spPr>
          <a:xfrm>
            <a:off x="2844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Close</a:t>
            </a:r>
            <a:endParaRPr lang="en-US" dirty="0">
              <a:latin typeface="Calibri" pitchFamily="34" charset="0"/>
              <a:cs typeface="Calibri" pitchFamily="34" charset="0"/>
            </a:endParaRPr>
          </a:p>
        </p:txBody>
      </p:sp>
      <p:sp>
        <p:nvSpPr>
          <p:cNvPr id="31" name="Rectangle 30"/>
          <p:cNvSpPr/>
          <p:nvPr/>
        </p:nvSpPr>
        <p:spPr>
          <a:xfrm>
            <a:off x="812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Flush</a:t>
            </a:r>
            <a:endParaRPr lang="en-US" dirty="0">
              <a:latin typeface="Calibri" pitchFamily="34" charset="0"/>
              <a:cs typeface="Calibri" pitchFamily="34" charset="0"/>
            </a:endParaRPr>
          </a:p>
        </p:txBody>
      </p:sp>
      <p:sp>
        <p:nvSpPr>
          <p:cNvPr id="32" name="Rectangle 31"/>
          <p:cNvSpPr/>
          <p:nvPr/>
        </p:nvSpPr>
        <p:spPr>
          <a:xfrm>
            <a:off x="4876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Length</a:t>
            </a:r>
            <a:endParaRPr lang="en-US" dirty="0">
              <a:latin typeface="Calibri" pitchFamily="34" charset="0"/>
              <a:cs typeface="Calibri" pitchFamily="34" charset="0"/>
            </a:endParaRPr>
          </a:p>
        </p:txBody>
      </p:sp>
      <p:sp>
        <p:nvSpPr>
          <p:cNvPr id="33" name="Rectangle 32"/>
          <p:cNvSpPr/>
          <p:nvPr/>
        </p:nvSpPr>
        <p:spPr>
          <a:xfrm>
            <a:off x="6908800" y="5715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Position</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522786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Scrierea și citirea unui fișier folosind </a:t>
            </a:r>
            <a:r>
              <a:rPr lang="ro-RO" b="1" dirty="0" smtClean="0">
                <a:solidFill>
                  <a:srgbClr val="3BB44A"/>
                </a:solidFill>
              </a:rPr>
              <a:t>FileStream</a:t>
            </a:r>
            <a:endParaRPr lang="en-US" dirty="0">
              <a:solidFill>
                <a:srgbClr val="3BB44A"/>
              </a:solidFill>
            </a:endParaRPr>
          </a:p>
        </p:txBody>
      </p:sp>
      <p:sp>
        <p:nvSpPr>
          <p:cNvPr id="3" name="Content Placeholder 2"/>
          <p:cNvSpPr>
            <a:spLocks noGrp="1"/>
          </p:cNvSpPr>
          <p:nvPr>
            <p:ph sz="quarter" idx="1"/>
          </p:nvPr>
        </p:nvSpPr>
        <p:spPr/>
        <p:txBody>
          <a:bodyPr/>
          <a:lstStyle/>
          <a:p>
            <a:r>
              <a:rPr lang="ro-RO" b="1" dirty="0" smtClean="0"/>
              <a:t>FileStream</a:t>
            </a:r>
          </a:p>
          <a:p>
            <a:pPr lvl="1"/>
            <a:r>
              <a:rPr lang="ro-RO" dirty="0" smtClean="0"/>
              <a:t>Este o implementare a clasei </a:t>
            </a:r>
            <a:r>
              <a:rPr lang="ro-RO" b="1" dirty="0" smtClean="0"/>
              <a:t>Stream</a:t>
            </a:r>
            <a:r>
              <a:rPr lang="ro-RO" dirty="0" smtClean="0"/>
              <a:t> pentru scrierea și citirea fișierelor</a:t>
            </a:r>
          </a:p>
          <a:p>
            <a:pPr lvl="1"/>
            <a:r>
              <a:rPr lang="ro-RO" dirty="0" smtClean="0"/>
              <a:t>Specifică fișierul, modul de deschidere, tipul de acces și modul de sharing al fișierului în constructor</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pic>
        <p:nvPicPr>
          <p:cNvPr id="1026"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743200" y="3505200"/>
            <a:ext cx="2802240" cy="2252663"/>
          </a:xfrm>
          <a:prstGeom prst="rect">
            <a:avLst/>
          </a:prstGeom>
          <a:noFill/>
        </p:spPr>
      </p:pic>
      <p:sp>
        <p:nvSpPr>
          <p:cNvPr id="6" name="Rectangle 5"/>
          <p:cNvSpPr/>
          <p:nvPr/>
        </p:nvSpPr>
        <p:spPr>
          <a:xfrm>
            <a:off x="5715000" y="3200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bytes</a:t>
            </a:r>
            <a:endParaRPr lang="en-US" dirty="0">
              <a:latin typeface="Calibri" pitchFamily="34" charset="0"/>
              <a:cs typeface="Calibri" pitchFamily="34" charset="0"/>
            </a:endParaRPr>
          </a:p>
        </p:txBody>
      </p:sp>
      <p:sp>
        <p:nvSpPr>
          <p:cNvPr id="7" name="Rectangle 6"/>
          <p:cNvSpPr/>
          <p:nvPr/>
        </p:nvSpPr>
        <p:spPr>
          <a:xfrm>
            <a:off x="5715000" y="3810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bytes</a:t>
            </a:r>
            <a:endParaRPr lang="en-US" dirty="0">
              <a:latin typeface="Calibri" pitchFamily="34" charset="0"/>
              <a:cs typeface="Calibri" pitchFamily="34" charset="0"/>
            </a:endParaRPr>
          </a:p>
        </p:txBody>
      </p:sp>
      <p:pic>
        <p:nvPicPr>
          <p:cNvPr id="8"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1066800" y="4953000"/>
            <a:ext cx="1050925" cy="1330426"/>
          </a:xfrm>
          <a:prstGeom prst="rect">
            <a:avLst/>
          </a:prstGeom>
          <a:noFill/>
          <a:effectLst>
            <a:outerShdw blurRad="50800" dist="38100" dir="2700000" algn="tl" rotWithShape="0">
              <a:prstClr val="black">
                <a:alpha val="40000"/>
              </a:prstClr>
            </a:outerShdw>
          </a:effectLst>
        </p:spPr>
      </p:pic>
      <p:cxnSp>
        <p:nvCxnSpPr>
          <p:cNvPr id="10" name="Straight Arrow Connector 9"/>
          <p:cNvCxnSpPr/>
          <p:nvPr/>
        </p:nvCxnSpPr>
        <p:spPr>
          <a:xfrm flipV="1">
            <a:off x="2193925" y="541020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rot="10800000" flipV="1">
            <a:off x="2133601" y="546140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endCxn id="6" idx="1"/>
          </p:cNvCxnSpPr>
          <p:nvPr/>
        </p:nvCxnSpPr>
        <p:spPr>
          <a:xfrm flipV="1">
            <a:off x="5105400" y="3429000"/>
            <a:ext cx="6096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7" idx="1"/>
          </p:cNvCxnSpPr>
          <p:nvPr/>
        </p:nvCxnSpPr>
        <p:spPr>
          <a:xfrm rot="10800000">
            <a:off x="5105400" y="3886200"/>
            <a:ext cx="6096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3385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
          <p:cNvSpPr>
            <a:spLocks noGrp="1"/>
          </p:cNvSpPr>
          <p:nvPr>
            <p:ph type="title"/>
          </p:nvPr>
        </p:nvSpPr>
        <p:spPr>
          <a:xfrm>
            <a:off x="818721" y="228600"/>
            <a:ext cx="8229600" cy="685800"/>
          </a:xfrm>
        </p:spPr>
        <p:txBody>
          <a:bodyPr/>
          <a:lstStyle/>
          <a:p>
            <a:r>
              <a:rPr lang="ro-RO" dirty="0" smtClean="0">
                <a:solidFill>
                  <a:srgbClr val="3BB44A"/>
                </a:solidFill>
              </a:rPr>
              <a:t>Scrierea și citirea unui fișier folosind </a:t>
            </a:r>
            <a:r>
              <a:rPr lang="ro-RO" b="1" dirty="0" smtClean="0">
                <a:solidFill>
                  <a:srgbClr val="3BB44A"/>
                </a:solidFill>
              </a:rPr>
              <a:t>FileStream</a:t>
            </a:r>
            <a:endParaRPr lang="en-US" dirty="0">
              <a:solidFill>
                <a:srgbClr val="3BB44A"/>
              </a:solidFill>
            </a:endParaRPr>
          </a:p>
        </p:txBody>
      </p:sp>
      <p:sp>
        <p:nvSpPr>
          <p:cNvPr id="17" name="Content Placeholder 2"/>
          <p:cNvSpPr>
            <a:spLocks noGrp="1"/>
          </p:cNvSpPr>
          <p:nvPr>
            <p:ph sz="quarter" idx="1"/>
          </p:nvPr>
        </p:nvSpPr>
        <p:spPr>
          <a:xfrm>
            <a:off x="818721" y="1219200"/>
            <a:ext cx="8229600" cy="4937760"/>
          </a:xfrm>
        </p:spPr>
        <p:txBody>
          <a:bodyPr/>
          <a:lstStyle/>
          <a:p>
            <a:r>
              <a:rPr lang="ro-RO" b="1" dirty="0" smtClean="0"/>
              <a:t>FileStream</a:t>
            </a:r>
          </a:p>
          <a:p>
            <a:pPr lvl="1"/>
            <a:r>
              <a:rPr lang="ro-RO" dirty="0" smtClean="0"/>
              <a:t>Este o implementare a clasei </a:t>
            </a:r>
            <a:r>
              <a:rPr lang="ro-RO" b="1" dirty="0" smtClean="0"/>
              <a:t>Stream</a:t>
            </a:r>
            <a:r>
              <a:rPr lang="ro-RO" dirty="0" smtClean="0"/>
              <a:t> pentru scrierea și citirea fișierelor</a:t>
            </a:r>
          </a:p>
          <a:p>
            <a:pPr lvl="1"/>
            <a:r>
              <a:rPr lang="ro-RO" dirty="0" smtClean="0"/>
              <a:t>Specifică fișierul, modul de deschidere, tipul de acces și modul de sharing al fișierului în constructor</a:t>
            </a:r>
            <a:endParaRPr lang="en-US" dirty="0"/>
          </a:p>
        </p:txBody>
      </p:sp>
      <p:sp>
        <p:nvSpPr>
          <p:cNvPr id="18" name="Footer Placeholder 3"/>
          <p:cNvSpPr txBox="1">
            <a:spLocks/>
          </p:cNvSpPr>
          <p:nvPr/>
        </p:nvSpPr>
        <p:spPr>
          <a:xfrm>
            <a:off x="8506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19"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743200" y="3505200"/>
            <a:ext cx="2802240" cy="2252663"/>
          </a:xfrm>
          <a:prstGeom prst="rect">
            <a:avLst/>
          </a:prstGeom>
          <a:noFill/>
        </p:spPr>
      </p:pic>
      <p:sp>
        <p:nvSpPr>
          <p:cNvPr id="21" name="Rectangle 20"/>
          <p:cNvSpPr/>
          <p:nvPr/>
        </p:nvSpPr>
        <p:spPr>
          <a:xfrm>
            <a:off x="5715000" y="3200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bytes</a:t>
            </a:r>
            <a:endParaRPr lang="en-US" dirty="0">
              <a:latin typeface="Calibri" pitchFamily="34" charset="0"/>
              <a:cs typeface="Calibri" pitchFamily="34" charset="0"/>
            </a:endParaRPr>
          </a:p>
        </p:txBody>
      </p:sp>
      <p:sp>
        <p:nvSpPr>
          <p:cNvPr id="22" name="Rectangle 21"/>
          <p:cNvSpPr/>
          <p:nvPr/>
        </p:nvSpPr>
        <p:spPr>
          <a:xfrm>
            <a:off x="5715000" y="3810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bytes</a:t>
            </a:r>
            <a:endParaRPr lang="en-US" dirty="0">
              <a:latin typeface="Calibri" pitchFamily="34" charset="0"/>
              <a:cs typeface="Calibri" pitchFamily="34" charset="0"/>
            </a:endParaRPr>
          </a:p>
        </p:txBody>
      </p:sp>
      <p:pic>
        <p:nvPicPr>
          <p:cNvPr id="23"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1066800" y="4953000"/>
            <a:ext cx="1050925" cy="1330426"/>
          </a:xfrm>
          <a:prstGeom prst="rect">
            <a:avLst/>
          </a:prstGeom>
          <a:noFill/>
          <a:effectLst>
            <a:outerShdw blurRad="50800" dist="38100" dir="2700000" algn="tl" rotWithShape="0">
              <a:prstClr val="black">
                <a:alpha val="40000"/>
              </a:prstClr>
            </a:outerShdw>
          </a:effectLst>
        </p:spPr>
      </p:pic>
      <p:cxnSp>
        <p:nvCxnSpPr>
          <p:cNvPr id="24" name="Straight Arrow Connector 23"/>
          <p:cNvCxnSpPr/>
          <p:nvPr/>
        </p:nvCxnSpPr>
        <p:spPr>
          <a:xfrm flipV="1">
            <a:off x="2193925" y="541020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rot="10800000" flipV="1">
            <a:off x="2133601" y="546140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endCxn id="21" idx="1"/>
          </p:cNvCxnSpPr>
          <p:nvPr/>
        </p:nvCxnSpPr>
        <p:spPr>
          <a:xfrm flipV="1">
            <a:off x="5105400" y="3429000"/>
            <a:ext cx="6096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22" idx="1"/>
          </p:cNvCxnSpPr>
          <p:nvPr/>
        </p:nvCxnSpPr>
        <p:spPr>
          <a:xfrm rot="10800000">
            <a:off x="5105400" y="3886200"/>
            <a:ext cx="6096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688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9" y="274320"/>
            <a:ext cx="8229600" cy="685800"/>
          </a:xfrm>
        </p:spPr>
        <p:txBody>
          <a:bodyPr/>
          <a:lstStyle/>
          <a:p>
            <a:r>
              <a:rPr lang="ro-RO" dirty="0" smtClean="0">
                <a:solidFill>
                  <a:srgbClr val="3BB44A"/>
                </a:solidFill>
              </a:rPr>
              <a:t>Citirea și scrierea datelor text într-un stream</a:t>
            </a:r>
            <a:endParaRPr lang="en-US" dirty="0">
              <a:solidFill>
                <a:srgbClr val="3BB44A"/>
              </a:solidFill>
            </a:endParaRPr>
          </a:p>
        </p:txBody>
      </p:sp>
      <p:sp>
        <p:nvSpPr>
          <p:cNvPr id="3" name="Content Placeholder 2"/>
          <p:cNvSpPr>
            <a:spLocks noGrp="1"/>
          </p:cNvSpPr>
          <p:nvPr>
            <p:ph sz="quarter" idx="1"/>
          </p:nvPr>
        </p:nvSpPr>
        <p:spPr>
          <a:xfrm>
            <a:off x="1028699" y="1264920"/>
            <a:ext cx="8229600" cy="4937760"/>
          </a:xfrm>
        </p:spPr>
        <p:txBody>
          <a:bodyPr/>
          <a:lstStyle/>
          <a:p>
            <a:r>
              <a:rPr lang="ro-RO" dirty="0" smtClean="0"/>
              <a:t>Clasele </a:t>
            </a:r>
            <a:r>
              <a:rPr lang="ro-RO" b="1" dirty="0" smtClean="0"/>
              <a:t>StreamReader</a:t>
            </a:r>
            <a:r>
              <a:rPr lang="ro-RO" dirty="0" smtClean="0"/>
              <a:t> și </a:t>
            </a:r>
            <a:r>
              <a:rPr lang="ro-RO" b="1" dirty="0" smtClean="0"/>
              <a:t>StreamWriter</a:t>
            </a:r>
            <a:endParaRPr lang="ro-RO" dirty="0" smtClean="0"/>
          </a:p>
          <a:p>
            <a:pPr lvl="1"/>
            <a:r>
              <a:rPr lang="ro-RO" dirty="0" smtClean="0"/>
              <a:t>Fac conversia între date text și stream-uri de caractere</a:t>
            </a:r>
          </a:p>
          <a:p>
            <a:pPr lvl="1"/>
            <a:r>
              <a:rPr lang="ro-RO" dirty="0" smtClean="0"/>
              <a:t>Oferă metode orientate pe text</a:t>
            </a:r>
          </a:p>
          <a:p>
            <a:pPr lvl="1"/>
            <a:r>
              <a:rPr lang="ro-RO" dirty="0" smtClean="0"/>
              <a:t>Pot fi folosite pe un obiect </a:t>
            </a:r>
            <a:r>
              <a:rPr lang="ro-RO" b="1" dirty="0" smtClean="0"/>
              <a:t>FileStream</a:t>
            </a:r>
            <a:r>
              <a:rPr lang="ro-RO" dirty="0" smtClean="0"/>
              <a:t> pentru a citi și scrie date text</a:t>
            </a:r>
            <a:endParaRPr lang="en-US" dirty="0"/>
          </a:p>
        </p:txBody>
      </p:sp>
      <p:sp>
        <p:nvSpPr>
          <p:cNvPr id="4" name="Footer Placeholder 3"/>
          <p:cNvSpPr>
            <a:spLocks noGrp="1"/>
          </p:cNvSpPr>
          <p:nvPr>
            <p:ph type="ftr" sz="quarter" idx="10"/>
          </p:nvPr>
        </p:nvSpPr>
        <p:spPr>
          <a:xfrm>
            <a:off x="1060583" y="6402070"/>
            <a:ext cx="1318438" cy="365125"/>
          </a:xfrm>
        </p:spPr>
        <p:txBody>
          <a:bodyPr/>
          <a:lstStyle/>
          <a:p>
            <a:pPr>
              <a:defRPr/>
            </a:pPr>
            <a:r>
              <a:rPr lang="en-US" smtClean="0"/>
              <a:t>Academia Microsoft </a:t>
            </a:r>
            <a:endParaRPr lang="en-US" dirty="0"/>
          </a:p>
        </p:txBody>
      </p:sp>
      <p:pic>
        <p:nvPicPr>
          <p:cNvPr id="5"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436938" y="3550920"/>
            <a:ext cx="2802240" cy="2252663"/>
          </a:xfrm>
          <a:prstGeom prst="rect">
            <a:avLst/>
          </a:prstGeom>
          <a:noFill/>
        </p:spPr>
      </p:pic>
      <p:sp>
        <p:nvSpPr>
          <p:cNvPr id="6" name="Rectangle 5"/>
          <p:cNvSpPr/>
          <p:nvPr/>
        </p:nvSpPr>
        <p:spPr>
          <a:xfrm>
            <a:off x="7220378" y="316992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text</a:t>
            </a:r>
            <a:endParaRPr lang="en-US" dirty="0">
              <a:latin typeface="Calibri" pitchFamily="34" charset="0"/>
              <a:cs typeface="Calibri" pitchFamily="34" charset="0"/>
            </a:endParaRPr>
          </a:p>
        </p:txBody>
      </p:sp>
      <p:sp>
        <p:nvSpPr>
          <p:cNvPr id="7" name="Rectangle 6"/>
          <p:cNvSpPr/>
          <p:nvPr/>
        </p:nvSpPr>
        <p:spPr>
          <a:xfrm>
            <a:off x="7296578" y="484632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text</a:t>
            </a:r>
            <a:endParaRPr lang="en-US" dirty="0">
              <a:latin typeface="Calibri" pitchFamily="34" charset="0"/>
              <a:cs typeface="Calibri" pitchFamily="34" charset="0"/>
            </a:endParaRPr>
          </a:p>
        </p:txBody>
      </p:sp>
      <p:pic>
        <p:nvPicPr>
          <p:cNvPr id="8"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760538" y="4998720"/>
            <a:ext cx="1050925" cy="1330426"/>
          </a:xfrm>
          <a:prstGeom prst="rect">
            <a:avLst/>
          </a:prstGeom>
          <a:noFill/>
          <a:effectLst>
            <a:outerShdw blurRad="50800" dist="38100" dir="2700000" algn="tl" rotWithShape="0">
              <a:prstClr val="black">
                <a:alpha val="40000"/>
              </a:prstClr>
            </a:outerShdw>
          </a:effectLst>
        </p:spPr>
      </p:pic>
      <p:cxnSp>
        <p:nvCxnSpPr>
          <p:cNvPr id="9" name="Straight Arrow Connector 8"/>
          <p:cNvCxnSpPr/>
          <p:nvPr/>
        </p:nvCxnSpPr>
        <p:spPr>
          <a:xfrm flipV="1">
            <a:off x="1887663" y="545592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rot="10800000" flipV="1">
            <a:off x="1827339" y="550712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2" name="Picture 11"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96378" y="4389120"/>
            <a:ext cx="1123122" cy="838200"/>
          </a:xfrm>
          <a:prstGeom prst="rect">
            <a:avLst/>
          </a:prstGeom>
          <a:noFill/>
        </p:spPr>
      </p:pic>
      <p:pic>
        <p:nvPicPr>
          <p:cNvPr id="13" name="Picture 12"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20178" y="3017520"/>
            <a:ext cx="1123122" cy="838200"/>
          </a:xfrm>
          <a:prstGeom prst="rect">
            <a:avLst/>
          </a:prstGeom>
          <a:noFill/>
        </p:spPr>
      </p:pic>
      <p:cxnSp>
        <p:nvCxnSpPr>
          <p:cNvPr id="15" name="Straight Arrow Connector 14"/>
          <p:cNvCxnSpPr>
            <a:stCxn id="13" idx="3"/>
            <a:endCxn id="6" idx="1"/>
          </p:cNvCxnSpPr>
          <p:nvPr/>
        </p:nvCxnSpPr>
        <p:spPr>
          <a:xfrm flipV="1">
            <a:off x="6743300" y="339852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7" idx="1"/>
            <a:endCxn id="12" idx="3"/>
          </p:cNvCxnSpPr>
          <p:nvPr/>
        </p:nvCxnSpPr>
        <p:spPr>
          <a:xfrm rot="10800000">
            <a:off x="6819500" y="480822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endCxn id="13" idx="1"/>
          </p:cNvCxnSpPr>
          <p:nvPr/>
        </p:nvCxnSpPr>
        <p:spPr>
          <a:xfrm flipV="1">
            <a:off x="4858178" y="343662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rot="10800000">
            <a:off x="4934378" y="423672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5391578" y="530352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StreamWriter</a:t>
            </a:r>
            <a:endParaRPr lang="en-US" dirty="0">
              <a:latin typeface="Calibri" pitchFamily="34" charset="0"/>
              <a:cs typeface="Calibri" pitchFamily="34" charset="0"/>
            </a:endParaRPr>
          </a:p>
        </p:txBody>
      </p:sp>
      <p:sp>
        <p:nvSpPr>
          <p:cNvPr id="26" name="Rectangle 25"/>
          <p:cNvSpPr/>
          <p:nvPr/>
        </p:nvSpPr>
        <p:spPr>
          <a:xfrm>
            <a:off x="5467778" y="385572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StreamReader</a:t>
            </a:r>
          </a:p>
        </p:txBody>
      </p:sp>
    </p:spTree>
    <p:extLst>
      <p:ext uri="{BB962C8B-B14F-4D97-AF65-F5344CB8AC3E}">
        <p14:creationId xmlns:p14="http://schemas.microsoft.com/office/powerpoint/2010/main" val="2073101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p:cNvSpPr>
            <a:spLocks noGrp="1"/>
          </p:cNvSpPr>
          <p:nvPr>
            <p:ph type="title"/>
          </p:nvPr>
        </p:nvSpPr>
        <p:spPr>
          <a:xfrm>
            <a:off x="1028699" y="274320"/>
            <a:ext cx="8229600" cy="685800"/>
          </a:xfrm>
        </p:spPr>
        <p:txBody>
          <a:bodyPr/>
          <a:lstStyle/>
          <a:p>
            <a:r>
              <a:rPr lang="ro-RO" dirty="0" smtClean="0">
                <a:solidFill>
                  <a:srgbClr val="3BB44A"/>
                </a:solidFill>
              </a:rPr>
              <a:t>Citirea și scrierea datelor text într-un stream</a:t>
            </a:r>
            <a:endParaRPr lang="en-US" dirty="0">
              <a:solidFill>
                <a:srgbClr val="3BB44A"/>
              </a:solidFill>
            </a:endParaRPr>
          </a:p>
        </p:txBody>
      </p:sp>
      <p:sp>
        <p:nvSpPr>
          <p:cNvPr id="24" name="Content Placeholder 2"/>
          <p:cNvSpPr>
            <a:spLocks noGrp="1"/>
          </p:cNvSpPr>
          <p:nvPr>
            <p:ph sz="quarter" idx="1"/>
          </p:nvPr>
        </p:nvSpPr>
        <p:spPr>
          <a:xfrm>
            <a:off x="1028699" y="1264920"/>
            <a:ext cx="8229600" cy="4937760"/>
          </a:xfrm>
        </p:spPr>
        <p:txBody>
          <a:bodyPr/>
          <a:lstStyle/>
          <a:p>
            <a:r>
              <a:rPr lang="ro-RO" dirty="0" smtClean="0"/>
              <a:t>Clasele </a:t>
            </a:r>
            <a:r>
              <a:rPr lang="ro-RO" b="1" dirty="0" smtClean="0"/>
              <a:t>StreamReader</a:t>
            </a:r>
            <a:r>
              <a:rPr lang="ro-RO" dirty="0" smtClean="0"/>
              <a:t> și </a:t>
            </a:r>
            <a:r>
              <a:rPr lang="ro-RO" b="1" dirty="0" smtClean="0"/>
              <a:t>StreamWriter</a:t>
            </a:r>
            <a:endParaRPr lang="ro-RO" dirty="0" smtClean="0"/>
          </a:p>
          <a:p>
            <a:pPr lvl="1"/>
            <a:r>
              <a:rPr lang="ro-RO" dirty="0" smtClean="0"/>
              <a:t>Fac conversia între date text și stream-uri de caractere</a:t>
            </a:r>
          </a:p>
          <a:p>
            <a:pPr lvl="1"/>
            <a:r>
              <a:rPr lang="ro-RO" dirty="0" smtClean="0"/>
              <a:t>Oferă metode orientate pe text</a:t>
            </a:r>
          </a:p>
          <a:p>
            <a:pPr lvl="1"/>
            <a:r>
              <a:rPr lang="ro-RO" dirty="0" smtClean="0"/>
              <a:t>Pot fi folosite pe un obiect </a:t>
            </a:r>
            <a:r>
              <a:rPr lang="ro-RO" b="1" dirty="0" smtClean="0"/>
              <a:t>FileStream</a:t>
            </a:r>
            <a:r>
              <a:rPr lang="ro-RO" dirty="0" smtClean="0"/>
              <a:t> pentru a citi și scrie date text</a:t>
            </a:r>
            <a:endParaRPr lang="en-US" dirty="0"/>
          </a:p>
        </p:txBody>
      </p:sp>
      <p:sp>
        <p:nvSpPr>
          <p:cNvPr id="27" name="Footer Placeholder 3"/>
          <p:cNvSpPr txBox="1">
            <a:spLocks/>
          </p:cNvSpPr>
          <p:nvPr/>
        </p:nvSpPr>
        <p:spPr>
          <a:xfrm>
            <a:off x="1060583" y="640207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28"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436938" y="3550920"/>
            <a:ext cx="2802240" cy="2252663"/>
          </a:xfrm>
          <a:prstGeom prst="rect">
            <a:avLst/>
          </a:prstGeom>
          <a:noFill/>
        </p:spPr>
      </p:pic>
      <p:sp>
        <p:nvSpPr>
          <p:cNvPr id="29" name="Rectangle 28"/>
          <p:cNvSpPr/>
          <p:nvPr/>
        </p:nvSpPr>
        <p:spPr>
          <a:xfrm>
            <a:off x="7220378" y="316992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text</a:t>
            </a:r>
            <a:endParaRPr lang="en-US" dirty="0">
              <a:latin typeface="Calibri" pitchFamily="34" charset="0"/>
              <a:cs typeface="Calibri" pitchFamily="34" charset="0"/>
            </a:endParaRPr>
          </a:p>
        </p:txBody>
      </p:sp>
      <p:sp>
        <p:nvSpPr>
          <p:cNvPr id="30" name="Rectangle 29"/>
          <p:cNvSpPr/>
          <p:nvPr/>
        </p:nvSpPr>
        <p:spPr>
          <a:xfrm>
            <a:off x="7296578" y="484632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text</a:t>
            </a:r>
            <a:endParaRPr lang="en-US" dirty="0">
              <a:latin typeface="Calibri" pitchFamily="34" charset="0"/>
              <a:cs typeface="Calibri" pitchFamily="34" charset="0"/>
            </a:endParaRPr>
          </a:p>
        </p:txBody>
      </p:sp>
      <p:pic>
        <p:nvPicPr>
          <p:cNvPr id="31"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760538" y="4998720"/>
            <a:ext cx="1050925" cy="1330426"/>
          </a:xfrm>
          <a:prstGeom prst="rect">
            <a:avLst/>
          </a:prstGeom>
          <a:noFill/>
          <a:effectLst>
            <a:outerShdw blurRad="50800" dist="38100" dir="2700000" algn="tl" rotWithShape="0">
              <a:prstClr val="black">
                <a:alpha val="40000"/>
              </a:prstClr>
            </a:outerShdw>
          </a:effectLst>
        </p:spPr>
      </p:pic>
      <p:cxnSp>
        <p:nvCxnSpPr>
          <p:cNvPr id="32" name="Straight Arrow Connector 31"/>
          <p:cNvCxnSpPr/>
          <p:nvPr/>
        </p:nvCxnSpPr>
        <p:spPr>
          <a:xfrm flipV="1">
            <a:off x="1887663" y="545592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rot="10800000" flipV="1">
            <a:off x="1827339" y="550712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34" name="Picture 33"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96378" y="4389120"/>
            <a:ext cx="1123122" cy="838200"/>
          </a:xfrm>
          <a:prstGeom prst="rect">
            <a:avLst/>
          </a:prstGeom>
          <a:noFill/>
        </p:spPr>
      </p:pic>
      <p:pic>
        <p:nvPicPr>
          <p:cNvPr id="35" name="Picture 34"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20178" y="3017520"/>
            <a:ext cx="1123122" cy="838200"/>
          </a:xfrm>
          <a:prstGeom prst="rect">
            <a:avLst/>
          </a:prstGeom>
          <a:noFill/>
        </p:spPr>
      </p:pic>
      <p:cxnSp>
        <p:nvCxnSpPr>
          <p:cNvPr id="36" name="Straight Arrow Connector 35"/>
          <p:cNvCxnSpPr>
            <a:stCxn id="35" idx="3"/>
            <a:endCxn id="29" idx="1"/>
          </p:cNvCxnSpPr>
          <p:nvPr/>
        </p:nvCxnSpPr>
        <p:spPr>
          <a:xfrm flipV="1">
            <a:off x="6743300" y="339852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0" idx="1"/>
            <a:endCxn id="34" idx="3"/>
          </p:cNvCxnSpPr>
          <p:nvPr/>
        </p:nvCxnSpPr>
        <p:spPr>
          <a:xfrm rot="10800000">
            <a:off x="6819500" y="480822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5" idx="1"/>
          </p:cNvCxnSpPr>
          <p:nvPr/>
        </p:nvCxnSpPr>
        <p:spPr>
          <a:xfrm flipV="1">
            <a:off x="4858178" y="343662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rot="10800000">
            <a:off x="4934378" y="423672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5391578" y="530352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StreamWriter</a:t>
            </a:r>
            <a:endParaRPr lang="en-US" dirty="0">
              <a:latin typeface="Calibri" pitchFamily="34" charset="0"/>
              <a:cs typeface="Calibri" pitchFamily="34" charset="0"/>
            </a:endParaRPr>
          </a:p>
        </p:txBody>
      </p:sp>
      <p:sp>
        <p:nvSpPr>
          <p:cNvPr id="41" name="Rectangle 40"/>
          <p:cNvSpPr/>
          <p:nvPr/>
        </p:nvSpPr>
        <p:spPr>
          <a:xfrm>
            <a:off x="5467778" y="385572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StreamReader</a:t>
            </a:r>
          </a:p>
        </p:txBody>
      </p:sp>
    </p:spTree>
    <p:extLst>
      <p:ext uri="{BB962C8B-B14F-4D97-AF65-F5344CB8AC3E}">
        <p14:creationId xmlns:p14="http://schemas.microsoft.com/office/powerpoint/2010/main" val="40422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Title 1"/>
          <p:cNvSpPr>
            <a:spLocks noGrp="1"/>
          </p:cNvSpPr>
          <p:nvPr>
            <p:ph type="title"/>
          </p:nvPr>
        </p:nvSpPr>
        <p:spPr>
          <a:xfrm>
            <a:off x="1028699" y="274320"/>
            <a:ext cx="8229600" cy="685800"/>
          </a:xfrm>
        </p:spPr>
        <p:txBody>
          <a:bodyPr/>
          <a:lstStyle/>
          <a:p>
            <a:r>
              <a:rPr lang="ro-RO" dirty="0" smtClean="0">
                <a:solidFill>
                  <a:srgbClr val="3BB44A"/>
                </a:solidFill>
              </a:rPr>
              <a:t>Citirea și scrierea datelor text într-un stream</a:t>
            </a:r>
            <a:endParaRPr lang="en-US" dirty="0">
              <a:solidFill>
                <a:srgbClr val="3BB44A"/>
              </a:solidFill>
            </a:endParaRPr>
          </a:p>
        </p:txBody>
      </p:sp>
      <p:sp>
        <p:nvSpPr>
          <p:cNvPr id="43" name="Content Placeholder 2"/>
          <p:cNvSpPr>
            <a:spLocks noGrp="1"/>
          </p:cNvSpPr>
          <p:nvPr>
            <p:ph sz="quarter" idx="1"/>
          </p:nvPr>
        </p:nvSpPr>
        <p:spPr>
          <a:xfrm>
            <a:off x="1028699" y="1264920"/>
            <a:ext cx="8229600" cy="4937760"/>
          </a:xfrm>
        </p:spPr>
        <p:txBody>
          <a:bodyPr/>
          <a:lstStyle/>
          <a:p>
            <a:r>
              <a:rPr lang="ro-RO" dirty="0" smtClean="0"/>
              <a:t>Clasele </a:t>
            </a:r>
            <a:r>
              <a:rPr lang="ro-RO" b="1" dirty="0" smtClean="0"/>
              <a:t>StreamReader</a:t>
            </a:r>
            <a:r>
              <a:rPr lang="ro-RO" dirty="0" smtClean="0"/>
              <a:t> și </a:t>
            </a:r>
            <a:r>
              <a:rPr lang="ro-RO" b="1" dirty="0" smtClean="0"/>
              <a:t>StreamWriter</a:t>
            </a:r>
            <a:endParaRPr lang="ro-RO" dirty="0" smtClean="0"/>
          </a:p>
          <a:p>
            <a:pPr lvl="1"/>
            <a:r>
              <a:rPr lang="ro-RO" dirty="0" smtClean="0"/>
              <a:t>Fac conversia între date text și stream-uri de caractere</a:t>
            </a:r>
          </a:p>
          <a:p>
            <a:pPr lvl="1"/>
            <a:r>
              <a:rPr lang="ro-RO" dirty="0" smtClean="0"/>
              <a:t>Oferă metode orientate pe text</a:t>
            </a:r>
          </a:p>
          <a:p>
            <a:pPr lvl="1"/>
            <a:r>
              <a:rPr lang="ro-RO" dirty="0" smtClean="0"/>
              <a:t>Pot fi folosite pe un obiect </a:t>
            </a:r>
            <a:r>
              <a:rPr lang="ro-RO" b="1" dirty="0" smtClean="0"/>
              <a:t>FileStream</a:t>
            </a:r>
            <a:r>
              <a:rPr lang="ro-RO" dirty="0" smtClean="0"/>
              <a:t> pentru a citi și scrie date text</a:t>
            </a:r>
            <a:endParaRPr lang="en-US" dirty="0"/>
          </a:p>
        </p:txBody>
      </p:sp>
      <p:sp>
        <p:nvSpPr>
          <p:cNvPr id="44" name="Footer Placeholder 3"/>
          <p:cNvSpPr txBox="1">
            <a:spLocks/>
          </p:cNvSpPr>
          <p:nvPr/>
        </p:nvSpPr>
        <p:spPr>
          <a:xfrm>
            <a:off x="1060583" y="640207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45"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436938" y="3550920"/>
            <a:ext cx="2802240" cy="2252663"/>
          </a:xfrm>
          <a:prstGeom prst="rect">
            <a:avLst/>
          </a:prstGeom>
          <a:noFill/>
        </p:spPr>
      </p:pic>
      <p:sp>
        <p:nvSpPr>
          <p:cNvPr id="46" name="Rectangle 45"/>
          <p:cNvSpPr/>
          <p:nvPr/>
        </p:nvSpPr>
        <p:spPr>
          <a:xfrm>
            <a:off x="7220378" y="316992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text</a:t>
            </a:r>
            <a:endParaRPr lang="en-US" dirty="0">
              <a:latin typeface="Calibri" pitchFamily="34" charset="0"/>
              <a:cs typeface="Calibri" pitchFamily="34" charset="0"/>
            </a:endParaRPr>
          </a:p>
        </p:txBody>
      </p:sp>
      <p:sp>
        <p:nvSpPr>
          <p:cNvPr id="47" name="Rectangle 46"/>
          <p:cNvSpPr/>
          <p:nvPr/>
        </p:nvSpPr>
        <p:spPr>
          <a:xfrm>
            <a:off x="7296578" y="484632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text</a:t>
            </a:r>
            <a:endParaRPr lang="en-US" dirty="0">
              <a:latin typeface="Calibri" pitchFamily="34" charset="0"/>
              <a:cs typeface="Calibri" pitchFamily="34" charset="0"/>
            </a:endParaRPr>
          </a:p>
        </p:txBody>
      </p:sp>
      <p:pic>
        <p:nvPicPr>
          <p:cNvPr id="48"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760538" y="4998720"/>
            <a:ext cx="1050925" cy="1330426"/>
          </a:xfrm>
          <a:prstGeom prst="rect">
            <a:avLst/>
          </a:prstGeom>
          <a:noFill/>
          <a:effectLst>
            <a:outerShdw blurRad="50800" dist="38100" dir="2700000" algn="tl" rotWithShape="0">
              <a:prstClr val="black">
                <a:alpha val="40000"/>
              </a:prstClr>
            </a:outerShdw>
          </a:effectLst>
        </p:spPr>
      </p:pic>
      <p:cxnSp>
        <p:nvCxnSpPr>
          <p:cNvPr id="49" name="Straight Arrow Connector 48"/>
          <p:cNvCxnSpPr/>
          <p:nvPr/>
        </p:nvCxnSpPr>
        <p:spPr>
          <a:xfrm flipV="1">
            <a:off x="1887663" y="545592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p:nvPr/>
        </p:nvCxnSpPr>
        <p:spPr>
          <a:xfrm rot="10800000" flipV="1">
            <a:off x="1827339" y="550712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51" name="Picture 50"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96378" y="4389120"/>
            <a:ext cx="1123122" cy="838200"/>
          </a:xfrm>
          <a:prstGeom prst="rect">
            <a:avLst/>
          </a:prstGeom>
          <a:noFill/>
        </p:spPr>
      </p:pic>
      <p:pic>
        <p:nvPicPr>
          <p:cNvPr id="52" name="Picture 51"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20178" y="3017520"/>
            <a:ext cx="1123122" cy="838200"/>
          </a:xfrm>
          <a:prstGeom prst="rect">
            <a:avLst/>
          </a:prstGeom>
          <a:noFill/>
        </p:spPr>
      </p:pic>
      <p:cxnSp>
        <p:nvCxnSpPr>
          <p:cNvPr id="53" name="Straight Arrow Connector 52"/>
          <p:cNvCxnSpPr>
            <a:stCxn id="52" idx="3"/>
            <a:endCxn id="46" idx="1"/>
          </p:cNvCxnSpPr>
          <p:nvPr/>
        </p:nvCxnSpPr>
        <p:spPr>
          <a:xfrm flipV="1">
            <a:off x="6743300" y="339852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a:stCxn id="47" idx="1"/>
            <a:endCxn id="51" idx="3"/>
          </p:cNvCxnSpPr>
          <p:nvPr/>
        </p:nvCxnSpPr>
        <p:spPr>
          <a:xfrm rot="10800000">
            <a:off x="6819500" y="480822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a:endCxn id="52" idx="1"/>
          </p:cNvCxnSpPr>
          <p:nvPr/>
        </p:nvCxnSpPr>
        <p:spPr>
          <a:xfrm flipV="1">
            <a:off x="4858178" y="343662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p:nvPr/>
        </p:nvCxnSpPr>
        <p:spPr>
          <a:xfrm rot="10800000">
            <a:off x="4934378" y="423672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Rectangle 56"/>
          <p:cNvSpPr/>
          <p:nvPr/>
        </p:nvSpPr>
        <p:spPr>
          <a:xfrm>
            <a:off x="5391578" y="530352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StreamWriter</a:t>
            </a:r>
            <a:endParaRPr lang="en-US" dirty="0">
              <a:latin typeface="Calibri" pitchFamily="34" charset="0"/>
              <a:cs typeface="Calibri" pitchFamily="34" charset="0"/>
            </a:endParaRPr>
          </a:p>
        </p:txBody>
      </p:sp>
      <p:sp>
        <p:nvSpPr>
          <p:cNvPr id="58" name="Rectangle 57"/>
          <p:cNvSpPr/>
          <p:nvPr/>
        </p:nvSpPr>
        <p:spPr>
          <a:xfrm>
            <a:off x="5467778" y="385572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StreamReader</a:t>
            </a:r>
          </a:p>
        </p:txBody>
      </p:sp>
    </p:spTree>
    <p:extLst>
      <p:ext uri="{BB962C8B-B14F-4D97-AF65-F5344CB8AC3E}">
        <p14:creationId xmlns:p14="http://schemas.microsoft.com/office/powerpoint/2010/main" val="133749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79" y="167640"/>
            <a:ext cx="8229600" cy="685800"/>
          </a:xfrm>
        </p:spPr>
        <p:txBody>
          <a:bodyPr/>
          <a:lstStyle/>
          <a:p>
            <a:r>
              <a:rPr lang="ro-RO" dirty="0" smtClean="0">
                <a:solidFill>
                  <a:srgbClr val="3BB44A"/>
                </a:solidFill>
              </a:rPr>
              <a:t>Citirea și scrierea datelor binare într-un stream</a:t>
            </a:r>
            <a:endParaRPr lang="en-US" dirty="0">
              <a:solidFill>
                <a:srgbClr val="3BB44A"/>
              </a:solidFill>
            </a:endParaRPr>
          </a:p>
        </p:txBody>
      </p:sp>
      <p:sp>
        <p:nvSpPr>
          <p:cNvPr id="3" name="Content Placeholder 2"/>
          <p:cNvSpPr>
            <a:spLocks noGrp="1"/>
          </p:cNvSpPr>
          <p:nvPr>
            <p:ph sz="quarter" idx="1"/>
          </p:nvPr>
        </p:nvSpPr>
        <p:spPr>
          <a:xfrm>
            <a:off x="1010079" y="1158240"/>
            <a:ext cx="8229600" cy="4937760"/>
          </a:xfrm>
        </p:spPr>
        <p:txBody>
          <a:bodyPr/>
          <a:lstStyle/>
          <a:p>
            <a:r>
              <a:rPr lang="ro-RO" dirty="0" smtClean="0"/>
              <a:t>Clasele </a:t>
            </a:r>
            <a:r>
              <a:rPr lang="ro-RO" b="1" dirty="0" smtClean="0"/>
              <a:t>BinaryReader</a:t>
            </a:r>
            <a:r>
              <a:rPr lang="ro-RO" dirty="0" smtClean="0"/>
              <a:t> și </a:t>
            </a:r>
            <a:r>
              <a:rPr lang="ro-RO" b="1" dirty="0" smtClean="0"/>
              <a:t>BinaryWriter</a:t>
            </a:r>
            <a:endParaRPr lang="ro-RO" dirty="0" smtClean="0"/>
          </a:p>
          <a:p>
            <a:pPr lvl="1"/>
            <a:r>
              <a:rPr lang="ro-RO" dirty="0" smtClean="0"/>
              <a:t>Fac conversia între tipul byte și stream-uri de caractere</a:t>
            </a:r>
          </a:p>
          <a:p>
            <a:pPr lvl="1"/>
            <a:r>
              <a:rPr lang="ro-RO" dirty="0" smtClean="0"/>
              <a:t>Oferă metode de scriere și citire a tipurilor binare</a:t>
            </a:r>
          </a:p>
        </p:txBody>
      </p:sp>
      <p:sp>
        <p:nvSpPr>
          <p:cNvPr id="4" name="Footer Placeholder 3"/>
          <p:cNvSpPr>
            <a:spLocks noGrp="1"/>
          </p:cNvSpPr>
          <p:nvPr>
            <p:ph type="ftr" sz="quarter" idx="10"/>
          </p:nvPr>
        </p:nvSpPr>
        <p:spPr>
          <a:xfrm>
            <a:off x="1041963" y="6295390"/>
            <a:ext cx="1318438" cy="365125"/>
          </a:xfrm>
        </p:spPr>
        <p:txBody>
          <a:bodyPr/>
          <a:lstStyle/>
          <a:p>
            <a:pPr>
              <a:defRPr/>
            </a:pPr>
            <a:r>
              <a:rPr lang="en-US" smtClean="0"/>
              <a:t>Academia Microsoft </a:t>
            </a:r>
            <a:endParaRPr lang="en-US" dirty="0"/>
          </a:p>
        </p:txBody>
      </p:sp>
      <p:pic>
        <p:nvPicPr>
          <p:cNvPr id="5"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418318" y="3444240"/>
            <a:ext cx="2802240" cy="2252663"/>
          </a:xfrm>
          <a:prstGeom prst="rect">
            <a:avLst/>
          </a:prstGeom>
          <a:noFill/>
        </p:spPr>
      </p:pic>
      <p:sp>
        <p:nvSpPr>
          <p:cNvPr id="6" name="Rectangle 5"/>
          <p:cNvSpPr/>
          <p:nvPr/>
        </p:nvSpPr>
        <p:spPr>
          <a:xfrm>
            <a:off x="7201758" y="306324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binary data</a:t>
            </a:r>
            <a:endParaRPr lang="en-US" dirty="0">
              <a:latin typeface="Calibri" pitchFamily="34" charset="0"/>
              <a:cs typeface="Calibri" pitchFamily="34" charset="0"/>
            </a:endParaRPr>
          </a:p>
        </p:txBody>
      </p:sp>
      <p:sp>
        <p:nvSpPr>
          <p:cNvPr id="7" name="Rectangle 6"/>
          <p:cNvSpPr/>
          <p:nvPr/>
        </p:nvSpPr>
        <p:spPr>
          <a:xfrm>
            <a:off x="7277958" y="473964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binary data</a:t>
            </a:r>
            <a:endParaRPr lang="en-US" dirty="0">
              <a:latin typeface="Calibri" pitchFamily="34" charset="0"/>
              <a:cs typeface="Calibri" pitchFamily="34" charset="0"/>
            </a:endParaRPr>
          </a:p>
        </p:txBody>
      </p:sp>
      <p:pic>
        <p:nvPicPr>
          <p:cNvPr id="8"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741918" y="4892040"/>
            <a:ext cx="1050925" cy="1330426"/>
          </a:xfrm>
          <a:prstGeom prst="rect">
            <a:avLst/>
          </a:prstGeom>
          <a:noFill/>
          <a:effectLst>
            <a:outerShdw blurRad="50800" dist="38100" dir="2700000" algn="tl" rotWithShape="0">
              <a:prstClr val="black">
                <a:alpha val="40000"/>
              </a:prstClr>
            </a:outerShdw>
          </a:effectLst>
        </p:spPr>
      </p:pic>
      <p:cxnSp>
        <p:nvCxnSpPr>
          <p:cNvPr id="9" name="Straight Arrow Connector 8"/>
          <p:cNvCxnSpPr/>
          <p:nvPr/>
        </p:nvCxnSpPr>
        <p:spPr>
          <a:xfrm flipV="1">
            <a:off x="1869043" y="534924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rot="10800000" flipV="1">
            <a:off x="1808719" y="540044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2" name="Picture 11"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77758" y="4282440"/>
            <a:ext cx="1123122" cy="838200"/>
          </a:xfrm>
          <a:prstGeom prst="rect">
            <a:avLst/>
          </a:prstGeom>
          <a:noFill/>
        </p:spPr>
      </p:pic>
      <p:pic>
        <p:nvPicPr>
          <p:cNvPr id="13" name="Picture 12"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01558" y="2910840"/>
            <a:ext cx="1123122" cy="838200"/>
          </a:xfrm>
          <a:prstGeom prst="rect">
            <a:avLst/>
          </a:prstGeom>
          <a:noFill/>
        </p:spPr>
      </p:pic>
      <p:cxnSp>
        <p:nvCxnSpPr>
          <p:cNvPr id="15" name="Straight Arrow Connector 14"/>
          <p:cNvCxnSpPr>
            <a:stCxn id="13" idx="3"/>
            <a:endCxn id="6" idx="1"/>
          </p:cNvCxnSpPr>
          <p:nvPr/>
        </p:nvCxnSpPr>
        <p:spPr>
          <a:xfrm flipV="1">
            <a:off x="6724680" y="329184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7" idx="1"/>
            <a:endCxn id="12" idx="3"/>
          </p:cNvCxnSpPr>
          <p:nvPr/>
        </p:nvCxnSpPr>
        <p:spPr>
          <a:xfrm rot="10800000">
            <a:off x="6800880" y="470154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endCxn id="13" idx="1"/>
          </p:cNvCxnSpPr>
          <p:nvPr/>
        </p:nvCxnSpPr>
        <p:spPr>
          <a:xfrm flipV="1">
            <a:off x="4839558" y="332994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rot="10800000">
            <a:off x="4915758" y="413004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5372958" y="519684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BinaryWriter</a:t>
            </a:r>
            <a:endParaRPr lang="en-US" dirty="0">
              <a:latin typeface="Calibri" pitchFamily="34" charset="0"/>
              <a:cs typeface="Calibri" pitchFamily="34" charset="0"/>
            </a:endParaRPr>
          </a:p>
        </p:txBody>
      </p:sp>
      <p:sp>
        <p:nvSpPr>
          <p:cNvPr id="26" name="Rectangle 25"/>
          <p:cNvSpPr/>
          <p:nvPr/>
        </p:nvSpPr>
        <p:spPr>
          <a:xfrm>
            <a:off x="5449158" y="374904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BinaryReader</a:t>
            </a:r>
          </a:p>
        </p:txBody>
      </p:sp>
    </p:spTree>
    <p:extLst>
      <p:ext uri="{BB962C8B-B14F-4D97-AF65-F5344CB8AC3E}">
        <p14:creationId xmlns:p14="http://schemas.microsoft.com/office/powerpoint/2010/main" val="2146899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p:cNvSpPr>
            <a:spLocks noGrp="1"/>
          </p:cNvSpPr>
          <p:nvPr>
            <p:ph type="title"/>
          </p:nvPr>
        </p:nvSpPr>
        <p:spPr>
          <a:xfrm>
            <a:off x="1010079" y="167640"/>
            <a:ext cx="8229600" cy="685800"/>
          </a:xfrm>
        </p:spPr>
        <p:txBody>
          <a:bodyPr/>
          <a:lstStyle/>
          <a:p>
            <a:r>
              <a:rPr lang="ro-RO" dirty="0" smtClean="0">
                <a:solidFill>
                  <a:srgbClr val="3BB44A"/>
                </a:solidFill>
              </a:rPr>
              <a:t>Citirea și scrierea datelor binare într-un stream</a:t>
            </a:r>
            <a:endParaRPr lang="en-US" dirty="0">
              <a:solidFill>
                <a:srgbClr val="3BB44A"/>
              </a:solidFill>
            </a:endParaRPr>
          </a:p>
        </p:txBody>
      </p:sp>
      <p:sp>
        <p:nvSpPr>
          <p:cNvPr id="24" name="Content Placeholder 2"/>
          <p:cNvSpPr>
            <a:spLocks noGrp="1"/>
          </p:cNvSpPr>
          <p:nvPr>
            <p:ph sz="quarter" idx="1"/>
          </p:nvPr>
        </p:nvSpPr>
        <p:spPr>
          <a:xfrm>
            <a:off x="1010079" y="1158240"/>
            <a:ext cx="8229600" cy="4937760"/>
          </a:xfrm>
        </p:spPr>
        <p:txBody>
          <a:bodyPr/>
          <a:lstStyle/>
          <a:p>
            <a:r>
              <a:rPr lang="ro-RO" dirty="0" smtClean="0"/>
              <a:t>Clasele </a:t>
            </a:r>
            <a:r>
              <a:rPr lang="ro-RO" b="1" dirty="0" smtClean="0"/>
              <a:t>BinaryReader</a:t>
            </a:r>
            <a:r>
              <a:rPr lang="ro-RO" dirty="0" smtClean="0"/>
              <a:t> și </a:t>
            </a:r>
            <a:r>
              <a:rPr lang="ro-RO" b="1" dirty="0" smtClean="0"/>
              <a:t>BinaryWriter</a:t>
            </a:r>
            <a:endParaRPr lang="ro-RO" dirty="0" smtClean="0"/>
          </a:p>
          <a:p>
            <a:pPr lvl="1"/>
            <a:r>
              <a:rPr lang="ro-RO" dirty="0" smtClean="0"/>
              <a:t>Fac conversia între tipul byte și stream-uri de caractere</a:t>
            </a:r>
          </a:p>
          <a:p>
            <a:pPr lvl="1"/>
            <a:r>
              <a:rPr lang="ro-RO" dirty="0" smtClean="0"/>
              <a:t>Oferă metode de scriere și citire a tipurilor binare</a:t>
            </a:r>
          </a:p>
        </p:txBody>
      </p:sp>
      <p:sp>
        <p:nvSpPr>
          <p:cNvPr id="27" name="Footer Placeholder 3"/>
          <p:cNvSpPr txBox="1">
            <a:spLocks/>
          </p:cNvSpPr>
          <p:nvPr/>
        </p:nvSpPr>
        <p:spPr>
          <a:xfrm>
            <a:off x="1041963" y="629539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28"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418318" y="3444240"/>
            <a:ext cx="2802240" cy="2252663"/>
          </a:xfrm>
          <a:prstGeom prst="rect">
            <a:avLst/>
          </a:prstGeom>
          <a:noFill/>
        </p:spPr>
      </p:pic>
      <p:sp>
        <p:nvSpPr>
          <p:cNvPr id="29" name="Rectangle 28"/>
          <p:cNvSpPr/>
          <p:nvPr/>
        </p:nvSpPr>
        <p:spPr>
          <a:xfrm>
            <a:off x="7201758" y="306324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binary data</a:t>
            </a:r>
            <a:endParaRPr lang="en-US" dirty="0">
              <a:latin typeface="Calibri" pitchFamily="34" charset="0"/>
              <a:cs typeface="Calibri" pitchFamily="34" charset="0"/>
            </a:endParaRPr>
          </a:p>
        </p:txBody>
      </p:sp>
      <p:sp>
        <p:nvSpPr>
          <p:cNvPr id="30" name="Rectangle 29"/>
          <p:cNvSpPr/>
          <p:nvPr/>
        </p:nvSpPr>
        <p:spPr>
          <a:xfrm>
            <a:off x="7277958" y="473964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binary data</a:t>
            </a:r>
            <a:endParaRPr lang="en-US" dirty="0">
              <a:latin typeface="Calibri" pitchFamily="34" charset="0"/>
              <a:cs typeface="Calibri" pitchFamily="34" charset="0"/>
            </a:endParaRPr>
          </a:p>
        </p:txBody>
      </p:sp>
      <p:pic>
        <p:nvPicPr>
          <p:cNvPr id="31"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741918" y="4892040"/>
            <a:ext cx="1050925" cy="1330426"/>
          </a:xfrm>
          <a:prstGeom prst="rect">
            <a:avLst/>
          </a:prstGeom>
          <a:noFill/>
          <a:effectLst>
            <a:outerShdw blurRad="50800" dist="38100" dir="2700000" algn="tl" rotWithShape="0">
              <a:prstClr val="black">
                <a:alpha val="40000"/>
              </a:prstClr>
            </a:outerShdw>
          </a:effectLst>
        </p:spPr>
      </p:pic>
      <p:cxnSp>
        <p:nvCxnSpPr>
          <p:cNvPr id="32" name="Straight Arrow Connector 31"/>
          <p:cNvCxnSpPr/>
          <p:nvPr/>
        </p:nvCxnSpPr>
        <p:spPr>
          <a:xfrm flipV="1">
            <a:off x="1869043" y="534924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rot="10800000" flipV="1">
            <a:off x="1808719" y="540044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34" name="Picture 33"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77758" y="4282440"/>
            <a:ext cx="1123122" cy="838200"/>
          </a:xfrm>
          <a:prstGeom prst="rect">
            <a:avLst/>
          </a:prstGeom>
          <a:noFill/>
        </p:spPr>
      </p:pic>
      <p:pic>
        <p:nvPicPr>
          <p:cNvPr id="35" name="Picture 34"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01558" y="2910840"/>
            <a:ext cx="1123122" cy="838200"/>
          </a:xfrm>
          <a:prstGeom prst="rect">
            <a:avLst/>
          </a:prstGeom>
          <a:noFill/>
        </p:spPr>
      </p:pic>
      <p:cxnSp>
        <p:nvCxnSpPr>
          <p:cNvPr id="36" name="Straight Arrow Connector 35"/>
          <p:cNvCxnSpPr>
            <a:stCxn id="35" idx="3"/>
            <a:endCxn id="29" idx="1"/>
          </p:cNvCxnSpPr>
          <p:nvPr/>
        </p:nvCxnSpPr>
        <p:spPr>
          <a:xfrm flipV="1">
            <a:off x="6724680" y="329184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0" idx="1"/>
            <a:endCxn id="34" idx="3"/>
          </p:cNvCxnSpPr>
          <p:nvPr/>
        </p:nvCxnSpPr>
        <p:spPr>
          <a:xfrm rot="10800000">
            <a:off x="6800880" y="470154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5" idx="1"/>
          </p:cNvCxnSpPr>
          <p:nvPr/>
        </p:nvCxnSpPr>
        <p:spPr>
          <a:xfrm flipV="1">
            <a:off x="4839558" y="332994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rot="10800000">
            <a:off x="4915758" y="413004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5372958" y="519684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BinaryWriter</a:t>
            </a:r>
            <a:endParaRPr lang="en-US" dirty="0">
              <a:latin typeface="Calibri" pitchFamily="34" charset="0"/>
              <a:cs typeface="Calibri" pitchFamily="34" charset="0"/>
            </a:endParaRPr>
          </a:p>
        </p:txBody>
      </p:sp>
      <p:sp>
        <p:nvSpPr>
          <p:cNvPr id="41" name="Rectangle 40"/>
          <p:cNvSpPr/>
          <p:nvPr/>
        </p:nvSpPr>
        <p:spPr>
          <a:xfrm>
            <a:off x="5449158" y="374904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BinaryReader</a:t>
            </a:r>
          </a:p>
        </p:txBody>
      </p:sp>
    </p:spTree>
    <p:extLst>
      <p:ext uri="{BB962C8B-B14F-4D97-AF65-F5344CB8AC3E}">
        <p14:creationId xmlns:p14="http://schemas.microsoft.com/office/powerpoint/2010/main" val="986119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p:cNvSpPr>
            <a:spLocks noGrp="1"/>
          </p:cNvSpPr>
          <p:nvPr>
            <p:ph type="title"/>
          </p:nvPr>
        </p:nvSpPr>
        <p:spPr>
          <a:xfrm>
            <a:off x="1010079" y="167640"/>
            <a:ext cx="8229600" cy="685800"/>
          </a:xfrm>
        </p:spPr>
        <p:txBody>
          <a:bodyPr/>
          <a:lstStyle/>
          <a:p>
            <a:r>
              <a:rPr lang="ro-RO" dirty="0" smtClean="0">
                <a:solidFill>
                  <a:srgbClr val="3BB44A"/>
                </a:solidFill>
              </a:rPr>
              <a:t>Citirea și scrierea datelor binare într-un stream</a:t>
            </a:r>
            <a:endParaRPr lang="en-US" dirty="0">
              <a:solidFill>
                <a:srgbClr val="3BB44A"/>
              </a:solidFill>
            </a:endParaRPr>
          </a:p>
        </p:txBody>
      </p:sp>
      <p:sp>
        <p:nvSpPr>
          <p:cNvPr id="24" name="Content Placeholder 2"/>
          <p:cNvSpPr>
            <a:spLocks noGrp="1"/>
          </p:cNvSpPr>
          <p:nvPr>
            <p:ph sz="quarter" idx="1"/>
          </p:nvPr>
        </p:nvSpPr>
        <p:spPr>
          <a:xfrm>
            <a:off x="1010079" y="1158240"/>
            <a:ext cx="8229600" cy="4937760"/>
          </a:xfrm>
        </p:spPr>
        <p:txBody>
          <a:bodyPr/>
          <a:lstStyle/>
          <a:p>
            <a:r>
              <a:rPr lang="ro-RO" dirty="0" smtClean="0"/>
              <a:t>Clasele </a:t>
            </a:r>
            <a:r>
              <a:rPr lang="ro-RO" b="1" dirty="0" smtClean="0"/>
              <a:t>BinaryReader</a:t>
            </a:r>
            <a:r>
              <a:rPr lang="ro-RO" dirty="0" smtClean="0"/>
              <a:t> și </a:t>
            </a:r>
            <a:r>
              <a:rPr lang="ro-RO" b="1" dirty="0" smtClean="0"/>
              <a:t>BinaryWriter</a:t>
            </a:r>
            <a:endParaRPr lang="ro-RO" dirty="0" smtClean="0"/>
          </a:p>
          <a:p>
            <a:pPr lvl="1"/>
            <a:r>
              <a:rPr lang="ro-RO" dirty="0" smtClean="0"/>
              <a:t>Fac conversia între tipul byte și stream-uri de caractere</a:t>
            </a:r>
          </a:p>
          <a:p>
            <a:pPr lvl="1"/>
            <a:r>
              <a:rPr lang="ro-RO" dirty="0" smtClean="0"/>
              <a:t>Oferă metode de scriere și citire a tipurilor binare</a:t>
            </a:r>
          </a:p>
        </p:txBody>
      </p:sp>
      <p:sp>
        <p:nvSpPr>
          <p:cNvPr id="27" name="Footer Placeholder 3"/>
          <p:cNvSpPr txBox="1">
            <a:spLocks/>
          </p:cNvSpPr>
          <p:nvPr/>
        </p:nvSpPr>
        <p:spPr>
          <a:xfrm>
            <a:off x="1041963" y="629539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28" name="Picture 2" descr="D:\My documents\dropbox\My Dropbox\materials\2.NET Framework Fundamentals\resources\FileStream.png"/>
          <p:cNvPicPr>
            <a:picLocks noChangeAspect="1" noChangeArrowheads="1"/>
          </p:cNvPicPr>
          <p:nvPr/>
        </p:nvPicPr>
        <p:blipFill>
          <a:blip r:embed="rId3" cstate="print"/>
          <a:srcRect/>
          <a:stretch>
            <a:fillRect/>
          </a:stretch>
        </p:blipFill>
        <p:spPr bwMode="auto">
          <a:xfrm>
            <a:off x="2418318" y="3444240"/>
            <a:ext cx="2802240" cy="2252663"/>
          </a:xfrm>
          <a:prstGeom prst="rect">
            <a:avLst/>
          </a:prstGeom>
          <a:noFill/>
        </p:spPr>
      </p:pic>
      <p:sp>
        <p:nvSpPr>
          <p:cNvPr id="29" name="Rectangle 28"/>
          <p:cNvSpPr/>
          <p:nvPr/>
        </p:nvSpPr>
        <p:spPr>
          <a:xfrm>
            <a:off x="7201758" y="306324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 binary data</a:t>
            </a:r>
            <a:endParaRPr lang="en-US" dirty="0">
              <a:latin typeface="Calibri" pitchFamily="34" charset="0"/>
              <a:cs typeface="Calibri" pitchFamily="34" charset="0"/>
            </a:endParaRPr>
          </a:p>
        </p:txBody>
      </p:sp>
      <p:sp>
        <p:nvSpPr>
          <p:cNvPr id="30" name="Rectangle 29"/>
          <p:cNvSpPr/>
          <p:nvPr/>
        </p:nvSpPr>
        <p:spPr>
          <a:xfrm>
            <a:off x="7277958" y="473964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 binary data</a:t>
            </a:r>
            <a:endParaRPr lang="en-US" dirty="0">
              <a:latin typeface="Calibri" pitchFamily="34" charset="0"/>
              <a:cs typeface="Calibri" pitchFamily="34" charset="0"/>
            </a:endParaRPr>
          </a:p>
        </p:txBody>
      </p:sp>
      <p:pic>
        <p:nvPicPr>
          <p:cNvPr id="31" name="Picture 2" descr="D:\My documents\dropbox\My Dropbox\materials\2.NET Framework Fundamentals\resources\file.png"/>
          <p:cNvPicPr>
            <a:picLocks noChangeAspect="1" noChangeArrowheads="1"/>
          </p:cNvPicPr>
          <p:nvPr/>
        </p:nvPicPr>
        <p:blipFill>
          <a:blip r:embed="rId4" cstate="print"/>
          <a:srcRect/>
          <a:stretch>
            <a:fillRect/>
          </a:stretch>
        </p:blipFill>
        <p:spPr bwMode="auto">
          <a:xfrm>
            <a:off x="741918" y="4892040"/>
            <a:ext cx="1050925" cy="1330426"/>
          </a:xfrm>
          <a:prstGeom prst="rect">
            <a:avLst/>
          </a:prstGeom>
          <a:noFill/>
          <a:effectLst>
            <a:outerShdw blurRad="50800" dist="38100" dir="2700000" algn="tl" rotWithShape="0">
              <a:prstClr val="black">
                <a:alpha val="40000"/>
              </a:prstClr>
            </a:outerShdw>
          </a:effectLst>
        </p:spPr>
      </p:pic>
      <p:cxnSp>
        <p:nvCxnSpPr>
          <p:cNvPr id="32" name="Straight Arrow Connector 31"/>
          <p:cNvCxnSpPr/>
          <p:nvPr/>
        </p:nvCxnSpPr>
        <p:spPr>
          <a:xfrm flipV="1">
            <a:off x="1869043" y="534924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rot="10800000" flipV="1">
            <a:off x="1808719" y="540044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34" name="Picture 33"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77758" y="4282440"/>
            <a:ext cx="1123122" cy="838200"/>
          </a:xfrm>
          <a:prstGeom prst="rect">
            <a:avLst/>
          </a:prstGeom>
          <a:noFill/>
        </p:spPr>
      </p:pic>
      <p:pic>
        <p:nvPicPr>
          <p:cNvPr id="35" name="Picture 34"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01558" y="2910840"/>
            <a:ext cx="1123122" cy="838200"/>
          </a:xfrm>
          <a:prstGeom prst="rect">
            <a:avLst/>
          </a:prstGeom>
          <a:noFill/>
        </p:spPr>
      </p:pic>
      <p:cxnSp>
        <p:nvCxnSpPr>
          <p:cNvPr id="36" name="Straight Arrow Connector 35"/>
          <p:cNvCxnSpPr>
            <a:stCxn id="35" idx="3"/>
            <a:endCxn id="29" idx="1"/>
          </p:cNvCxnSpPr>
          <p:nvPr/>
        </p:nvCxnSpPr>
        <p:spPr>
          <a:xfrm flipV="1">
            <a:off x="6724680" y="329184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0" idx="1"/>
            <a:endCxn id="34" idx="3"/>
          </p:cNvCxnSpPr>
          <p:nvPr/>
        </p:nvCxnSpPr>
        <p:spPr>
          <a:xfrm rot="10800000">
            <a:off x="6800880" y="470154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5" idx="1"/>
          </p:cNvCxnSpPr>
          <p:nvPr/>
        </p:nvCxnSpPr>
        <p:spPr>
          <a:xfrm flipV="1">
            <a:off x="4839558" y="332994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rot="10800000">
            <a:off x="4915758" y="413004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5372958" y="519684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BinaryWriter</a:t>
            </a:r>
            <a:endParaRPr lang="en-US" dirty="0">
              <a:latin typeface="Calibri" pitchFamily="34" charset="0"/>
              <a:cs typeface="Calibri" pitchFamily="34" charset="0"/>
            </a:endParaRPr>
          </a:p>
        </p:txBody>
      </p:sp>
      <p:sp>
        <p:nvSpPr>
          <p:cNvPr id="41" name="Rectangle 40"/>
          <p:cNvSpPr/>
          <p:nvPr/>
        </p:nvSpPr>
        <p:spPr>
          <a:xfrm>
            <a:off x="5449158" y="374904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dirty="0" smtClean="0">
                <a:latin typeface="Calibri" pitchFamily="34" charset="0"/>
                <a:cs typeface="Calibri" pitchFamily="34" charset="0"/>
              </a:rPr>
              <a:t>BinaryReader</a:t>
            </a:r>
          </a:p>
        </p:txBody>
      </p:sp>
    </p:spTree>
    <p:extLst>
      <p:ext uri="{BB962C8B-B14F-4D97-AF65-F5344CB8AC3E}">
        <p14:creationId xmlns:p14="http://schemas.microsoft.com/office/powerpoint/2010/main" val="59132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p:cNvSpPr>
          <p:nvPr>
            <p:ph type="title"/>
          </p:nvPr>
        </p:nvSpPr>
        <p:spPr/>
        <p:txBody>
          <a:bodyPr/>
          <a:lstStyle/>
          <a:p>
            <a:r>
              <a:rPr lang="ro-RO" dirty="0" smtClean="0">
                <a:solidFill>
                  <a:srgbClr val="3BB44A"/>
                </a:solidFill>
              </a:rPr>
              <a:t>Administrarea sistemului de fișiere</a:t>
            </a:r>
          </a:p>
        </p:txBody>
      </p:sp>
      <p:sp>
        <p:nvSpPr>
          <p:cNvPr id="20482" name="Rectangle 5"/>
          <p:cNvSpPr>
            <a:spLocks noGrp="1"/>
          </p:cNvSpPr>
          <p:nvPr>
            <p:ph sz="quarter" idx="1"/>
          </p:nvPr>
        </p:nvSpPr>
        <p:spPr>
          <a:xfrm>
            <a:off x="668215" y="1219200"/>
            <a:ext cx="8229600" cy="4937125"/>
          </a:xfrm>
        </p:spPr>
        <p:txBody>
          <a:bodyPr/>
          <a:lstStyle/>
          <a:p>
            <a:r>
              <a:rPr lang="ro-RO" dirty="0" smtClean="0"/>
              <a:t>Administrarea fișierelor folosind clasele </a:t>
            </a:r>
            <a:r>
              <a:rPr lang="ro-RO" b="1" dirty="0" smtClean="0"/>
              <a:t>File</a:t>
            </a:r>
            <a:r>
              <a:rPr lang="ro-RO" dirty="0" smtClean="0"/>
              <a:t> și </a:t>
            </a:r>
            <a:r>
              <a:rPr lang="ro-RO" b="1" dirty="0" smtClean="0"/>
              <a:t>FileInfo</a:t>
            </a:r>
            <a:endParaRPr lang="ro-RO" dirty="0" smtClean="0"/>
          </a:p>
          <a:p>
            <a:r>
              <a:rPr lang="ro-RO" dirty="0" smtClean="0"/>
              <a:t>Citirea și scrierea unui fișier folosind clasa </a:t>
            </a:r>
            <a:r>
              <a:rPr lang="ro-RO" b="1" dirty="0" smtClean="0"/>
              <a:t>File</a:t>
            </a:r>
            <a:endParaRPr lang="ro-RO" dirty="0" smtClean="0"/>
          </a:p>
          <a:p>
            <a:r>
              <a:rPr lang="ro-RO" dirty="0" smtClean="0"/>
              <a:t>Administrarea folderelor folosind clasele </a:t>
            </a:r>
            <a:r>
              <a:rPr lang="ro-RO" b="1" dirty="0" smtClean="0"/>
              <a:t>Directory</a:t>
            </a:r>
            <a:r>
              <a:rPr lang="ro-RO" dirty="0" smtClean="0"/>
              <a:t> și </a:t>
            </a:r>
            <a:r>
              <a:rPr lang="ro-RO" b="1" dirty="0" smtClean="0"/>
              <a:t>DirectoryInfo</a:t>
            </a:r>
            <a:endParaRPr lang="ro-RO" dirty="0" smtClean="0"/>
          </a:p>
          <a:p>
            <a:r>
              <a:rPr lang="ro-RO" dirty="0" smtClean="0"/>
              <a:t>Administrarea dispozitivelor folosind clasa </a:t>
            </a:r>
            <a:r>
              <a:rPr lang="ro-RO" b="1" dirty="0" smtClean="0"/>
              <a:t>DriveInfo</a:t>
            </a:r>
            <a:endParaRPr lang="ro-RO" dirty="0" smtClean="0"/>
          </a:p>
          <a:p>
            <a:r>
              <a:rPr lang="ro-RO" dirty="0" smtClean="0"/>
              <a:t>Obținerea de informații despre cale pentru fișiere și directoare</a:t>
            </a:r>
          </a:p>
          <a:p>
            <a:r>
              <a:rPr lang="ro-RO" dirty="0" smtClean="0"/>
              <a:t>Monitorizarea modificărilor aduse fișierelor și directoarelor</a:t>
            </a:r>
          </a:p>
        </p:txBody>
      </p:sp>
      <p:sp>
        <p:nvSpPr>
          <p:cNvPr id="20483" name="Footer Placeholder 11"/>
          <p:cNvSpPr>
            <a:spLocks noGrp="1"/>
          </p:cNvSpPr>
          <p:nvPr>
            <p:ph type="ftr" sz="quarter" idx="10"/>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n-US"/>
              <a:t>Academia Microsoft </a:t>
            </a:r>
          </a:p>
        </p:txBody>
      </p:sp>
    </p:spTree>
    <p:extLst>
      <p:ext uri="{BB962C8B-B14F-4D97-AF65-F5344CB8AC3E}">
        <p14:creationId xmlns:p14="http://schemas.microsoft.com/office/powerpoint/2010/main" val="931176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My documents\dropbox\My Dropbox\materials\2.NET Framework Fundamentals\resources\ram_memory.jpg"/>
          <p:cNvPicPr>
            <a:picLocks noChangeAspect="1" noChangeArrowheads="1"/>
          </p:cNvPicPr>
          <p:nvPr/>
        </p:nvPicPr>
        <p:blipFill>
          <a:blip r:embed="rId3" cstate="print"/>
          <a:srcRect/>
          <a:stretch>
            <a:fillRect/>
          </a:stretch>
        </p:blipFill>
        <p:spPr bwMode="auto">
          <a:xfrm rot="20903243">
            <a:off x="740291" y="5193506"/>
            <a:ext cx="1524000" cy="890588"/>
          </a:xfrm>
          <a:prstGeom prst="rect">
            <a:avLst/>
          </a:prstGeom>
          <a:noFill/>
        </p:spPr>
      </p:pic>
      <p:pic>
        <p:nvPicPr>
          <p:cNvPr id="1026" name="Picture 2" descr="D:\My documents\dropbox\My Dropbox\materials\2.NET Framework Fundamentals\resources\MemoryStream.png"/>
          <p:cNvPicPr>
            <a:picLocks noChangeAspect="1" noChangeArrowheads="1"/>
          </p:cNvPicPr>
          <p:nvPr/>
        </p:nvPicPr>
        <p:blipFill>
          <a:blip r:embed="rId4" cstate="print"/>
          <a:srcRect/>
          <a:stretch>
            <a:fillRect/>
          </a:stretch>
        </p:blipFill>
        <p:spPr bwMode="auto">
          <a:xfrm>
            <a:off x="2397368" y="3505200"/>
            <a:ext cx="2819400" cy="2246994"/>
          </a:xfrm>
          <a:prstGeom prst="rect">
            <a:avLst/>
          </a:prstGeom>
          <a:noFill/>
        </p:spPr>
      </p:pic>
      <p:sp>
        <p:nvSpPr>
          <p:cNvPr id="2" name="Title 1"/>
          <p:cNvSpPr>
            <a:spLocks noGrp="1"/>
          </p:cNvSpPr>
          <p:nvPr>
            <p:ph type="title"/>
          </p:nvPr>
        </p:nvSpPr>
        <p:spPr>
          <a:xfrm>
            <a:off x="1006289" y="228600"/>
            <a:ext cx="8229600" cy="685800"/>
          </a:xfrm>
        </p:spPr>
        <p:txBody>
          <a:bodyPr/>
          <a:lstStyle/>
          <a:p>
            <a:r>
              <a:rPr lang="ro-RO" dirty="0" smtClean="0">
                <a:solidFill>
                  <a:srgbClr val="3BB44A"/>
                </a:solidFill>
              </a:rPr>
              <a:t>Citirea și scrierea datelor temporare în memorie</a:t>
            </a:r>
            <a:endParaRPr lang="en-US" dirty="0">
              <a:solidFill>
                <a:srgbClr val="3BB44A"/>
              </a:solidFill>
            </a:endParaRPr>
          </a:p>
        </p:txBody>
      </p:sp>
      <p:sp>
        <p:nvSpPr>
          <p:cNvPr id="3" name="Content Placeholder 2"/>
          <p:cNvSpPr>
            <a:spLocks noGrp="1"/>
          </p:cNvSpPr>
          <p:nvPr>
            <p:ph sz="quarter" idx="1"/>
          </p:nvPr>
        </p:nvSpPr>
        <p:spPr>
          <a:xfrm>
            <a:off x="1006289" y="1219200"/>
            <a:ext cx="8229600" cy="4937760"/>
          </a:xfrm>
        </p:spPr>
        <p:txBody>
          <a:bodyPr/>
          <a:lstStyle/>
          <a:p>
            <a:r>
              <a:rPr lang="ro-RO" dirty="0" smtClean="0"/>
              <a:t>Clasa </a:t>
            </a:r>
            <a:r>
              <a:rPr lang="ro-RO" b="1" dirty="0" smtClean="0"/>
              <a:t>MemoryStream</a:t>
            </a:r>
            <a:endParaRPr lang="ro-RO" dirty="0" smtClean="0"/>
          </a:p>
          <a:p>
            <a:pPr lvl="1"/>
            <a:r>
              <a:rPr lang="ro-RO" dirty="0" smtClean="0"/>
              <a:t>O implementare a clasei </a:t>
            </a:r>
            <a:r>
              <a:rPr lang="ro-RO" b="1" dirty="0" smtClean="0"/>
              <a:t>Stream</a:t>
            </a:r>
            <a:r>
              <a:rPr lang="ro-RO" dirty="0" smtClean="0"/>
              <a:t> ce accesează memoria</a:t>
            </a:r>
          </a:p>
          <a:p>
            <a:pPr lvl="1"/>
            <a:r>
              <a:rPr lang="ro-RO" dirty="0" smtClean="0"/>
              <a:t>Include metode ce copiază datele într-un vector sau într-un alt stream</a:t>
            </a:r>
          </a:p>
        </p:txBody>
      </p:sp>
      <p:sp>
        <p:nvSpPr>
          <p:cNvPr id="4" name="Footer Placeholder 3"/>
          <p:cNvSpPr>
            <a:spLocks noGrp="1"/>
          </p:cNvSpPr>
          <p:nvPr>
            <p:ph type="ftr" sz="quarter" idx="10"/>
          </p:nvPr>
        </p:nvSpPr>
        <p:spPr>
          <a:xfrm>
            <a:off x="1038173" y="6356350"/>
            <a:ext cx="1318438" cy="365125"/>
          </a:xfrm>
        </p:spPr>
        <p:txBody>
          <a:bodyPr/>
          <a:lstStyle/>
          <a:p>
            <a:pPr>
              <a:defRPr/>
            </a:pPr>
            <a:r>
              <a:rPr lang="en-US" smtClean="0"/>
              <a:t>Academia Microsoft </a:t>
            </a:r>
            <a:endParaRPr lang="en-US" dirty="0"/>
          </a:p>
        </p:txBody>
      </p:sp>
      <p:sp>
        <p:nvSpPr>
          <p:cNvPr id="6" name="Rectangle 5"/>
          <p:cNvSpPr/>
          <p:nvPr/>
        </p:nvSpPr>
        <p:spPr>
          <a:xfrm>
            <a:off x="7197968" y="3124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z="1400" dirty="0" smtClean="0">
                <a:latin typeface="Calibri" pitchFamily="34" charset="0"/>
                <a:cs typeface="Calibri" pitchFamily="34" charset="0"/>
              </a:rPr>
              <a:t>Read binary/text data</a:t>
            </a:r>
            <a:endParaRPr lang="en-US" sz="1400" dirty="0">
              <a:latin typeface="Calibri" pitchFamily="34" charset="0"/>
              <a:cs typeface="Calibri" pitchFamily="34" charset="0"/>
            </a:endParaRPr>
          </a:p>
        </p:txBody>
      </p:sp>
      <p:sp>
        <p:nvSpPr>
          <p:cNvPr id="7" name="Rectangle 6"/>
          <p:cNvSpPr/>
          <p:nvPr/>
        </p:nvSpPr>
        <p:spPr>
          <a:xfrm>
            <a:off x="7274168" y="4800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z="1400" dirty="0" smtClean="0">
                <a:latin typeface="Calibri" pitchFamily="34" charset="0"/>
                <a:cs typeface="Calibri" pitchFamily="34" charset="0"/>
              </a:rPr>
              <a:t>Write binary/text data</a:t>
            </a:r>
            <a:endParaRPr lang="en-US" sz="1400" dirty="0">
              <a:latin typeface="Calibri" pitchFamily="34" charset="0"/>
              <a:cs typeface="Calibri" pitchFamily="34" charset="0"/>
            </a:endParaRPr>
          </a:p>
        </p:txBody>
      </p:sp>
      <p:cxnSp>
        <p:nvCxnSpPr>
          <p:cNvPr id="9" name="Straight Arrow Connector 8"/>
          <p:cNvCxnSpPr/>
          <p:nvPr/>
        </p:nvCxnSpPr>
        <p:spPr>
          <a:xfrm flipV="1">
            <a:off x="1865253" y="541020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rot="10800000" flipV="1">
            <a:off x="1804929" y="546140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2" name="Picture 11"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73968" y="4343400"/>
            <a:ext cx="1123122" cy="838200"/>
          </a:xfrm>
          <a:prstGeom prst="rect">
            <a:avLst/>
          </a:prstGeom>
          <a:noFill/>
        </p:spPr>
      </p:pic>
      <p:pic>
        <p:nvPicPr>
          <p:cNvPr id="13" name="Picture 12"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597768" y="2971800"/>
            <a:ext cx="1123122" cy="838200"/>
          </a:xfrm>
          <a:prstGeom prst="rect">
            <a:avLst/>
          </a:prstGeom>
          <a:noFill/>
        </p:spPr>
      </p:pic>
      <p:cxnSp>
        <p:nvCxnSpPr>
          <p:cNvPr id="15" name="Straight Arrow Connector 14"/>
          <p:cNvCxnSpPr>
            <a:stCxn id="13" idx="3"/>
            <a:endCxn id="6" idx="1"/>
          </p:cNvCxnSpPr>
          <p:nvPr/>
        </p:nvCxnSpPr>
        <p:spPr>
          <a:xfrm flipV="1">
            <a:off x="6720890" y="335280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7" idx="1"/>
            <a:endCxn id="12" idx="3"/>
          </p:cNvCxnSpPr>
          <p:nvPr/>
        </p:nvCxnSpPr>
        <p:spPr>
          <a:xfrm rot="10800000">
            <a:off x="6797090" y="476250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endCxn id="13" idx="1"/>
          </p:cNvCxnSpPr>
          <p:nvPr/>
        </p:nvCxnSpPr>
        <p:spPr>
          <a:xfrm flipV="1">
            <a:off x="4835768" y="339090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rot="10800000">
            <a:off x="4911968" y="419100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5369168" y="52578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sz="1400" dirty="0" smtClean="0">
                <a:latin typeface="Calibri" pitchFamily="34" charset="0"/>
                <a:cs typeface="Calibri" pitchFamily="34" charset="0"/>
              </a:rPr>
              <a:t>Binary/StreamWriter</a:t>
            </a:r>
            <a:endParaRPr lang="en-US" sz="1400" dirty="0">
              <a:latin typeface="Calibri" pitchFamily="34" charset="0"/>
              <a:cs typeface="Calibri" pitchFamily="34" charset="0"/>
            </a:endParaRPr>
          </a:p>
        </p:txBody>
      </p:sp>
      <p:sp>
        <p:nvSpPr>
          <p:cNvPr id="26" name="Rectangle 25"/>
          <p:cNvSpPr/>
          <p:nvPr/>
        </p:nvSpPr>
        <p:spPr>
          <a:xfrm>
            <a:off x="5445368" y="38100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sz="1400" dirty="0" smtClean="0">
                <a:latin typeface="Calibri" pitchFamily="34" charset="0"/>
                <a:cs typeface="Calibri" pitchFamily="34" charset="0"/>
              </a:rPr>
              <a:t>Binary/StreamReader</a:t>
            </a:r>
          </a:p>
        </p:txBody>
      </p:sp>
    </p:spTree>
    <p:extLst>
      <p:ext uri="{BB962C8B-B14F-4D97-AF65-F5344CB8AC3E}">
        <p14:creationId xmlns:p14="http://schemas.microsoft.com/office/powerpoint/2010/main" val="874959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Picture 3" descr="D:\My documents\dropbox\My Dropbox\materials\2.NET Framework Fundamentals\resources\ram_memory.jpg"/>
          <p:cNvPicPr>
            <a:picLocks noChangeAspect="1" noChangeArrowheads="1"/>
          </p:cNvPicPr>
          <p:nvPr/>
        </p:nvPicPr>
        <p:blipFill>
          <a:blip r:embed="rId3" cstate="print"/>
          <a:srcRect/>
          <a:stretch>
            <a:fillRect/>
          </a:stretch>
        </p:blipFill>
        <p:spPr bwMode="auto">
          <a:xfrm rot="20903243">
            <a:off x="740291" y="5193506"/>
            <a:ext cx="1524000" cy="890588"/>
          </a:xfrm>
          <a:prstGeom prst="rect">
            <a:avLst/>
          </a:prstGeom>
          <a:noFill/>
        </p:spPr>
      </p:pic>
      <p:pic>
        <p:nvPicPr>
          <p:cNvPr id="24" name="Picture 2" descr="D:\My documents\dropbox\My Dropbox\materials\2.NET Framework Fundamentals\resources\MemoryStream.png"/>
          <p:cNvPicPr>
            <a:picLocks noChangeAspect="1" noChangeArrowheads="1"/>
          </p:cNvPicPr>
          <p:nvPr/>
        </p:nvPicPr>
        <p:blipFill>
          <a:blip r:embed="rId4" cstate="print"/>
          <a:srcRect/>
          <a:stretch>
            <a:fillRect/>
          </a:stretch>
        </p:blipFill>
        <p:spPr bwMode="auto">
          <a:xfrm>
            <a:off x="2397368" y="3505200"/>
            <a:ext cx="2819400" cy="2246994"/>
          </a:xfrm>
          <a:prstGeom prst="rect">
            <a:avLst/>
          </a:prstGeom>
          <a:noFill/>
        </p:spPr>
      </p:pic>
      <p:sp>
        <p:nvSpPr>
          <p:cNvPr id="27" name="Title 1"/>
          <p:cNvSpPr>
            <a:spLocks noGrp="1"/>
          </p:cNvSpPr>
          <p:nvPr>
            <p:ph type="title"/>
          </p:nvPr>
        </p:nvSpPr>
        <p:spPr>
          <a:xfrm>
            <a:off x="1006289" y="228600"/>
            <a:ext cx="8229600" cy="685800"/>
          </a:xfrm>
        </p:spPr>
        <p:txBody>
          <a:bodyPr/>
          <a:lstStyle/>
          <a:p>
            <a:r>
              <a:rPr lang="ro-RO" dirty="0" smtClean="0">
                <a:solidFill>
                  <a:srgbClr val="3BB44A"/>
                </a:solidFill>
              </a:rPr>
              <a:t>Citirea și scrierea datelor temporare în memorie</a:t>
            </a:r>
            <a:endParaRPr lang="en-US" dirty="0">
              <a:solidFill>
                <a:srgbClr val="3BB44A"/>
              </a:solidFill>
            </a:endParaRPr>
          </a:p>
        </p:txBody>
      </p:sp>
      <p:sp>
        <p:nvSpPr>
          <p:cNvPr id="28" name="Content Placeholder 2"/>
          <p:cNvSpPr>
            <a:spLocks noGrp="1"/>
          </p:cNvSpPr>
          <p:nvPr>
            <p:ph sz="quarter" idx="1"/>
          </p:nvPr>
        </p:nvSpPr>
        <p:spPr>
          <a:xfrm>
            <a:off x="1006289" y="1219200"/>
            <a:ext cx="8229600" cy="4937760"/>
          </a:xfrm>
        </p:spPr>
        <p:txBody>
          <a:bodyPr/>
          <a:lstStyle/>
          <a:p>
            <a:r>
              <a:rPr lang="ro-RO" dirty="0" smtClean="0"/>
              <a:t>Clasa </a:t>
            </a:r>
            <a:r>
              <a:rPr lang="ro-RO" b="1" dirty="0" smtClean="0"/>
              <a:t>MemoryStream</a:t>
            </a:r>
            <a:endParaRPr lang="ro-RO" dirty="0" smtClean="0"/>
          </a:p>
          <a:p>
            <a:pPr lvl="1"/>
            <a:r>
              <a:rPr lang="ro-RO" dirty="0" smtClean="0"/>
              <a:t>O implementare a clasei </a:t>
            </a:r>
            <a:r>
              <a:rPr lang="ro-RO" b="1" dirty="0" smtClean="0"/>
              <a:t>Stream</a:t>
            </a:r>
            <a:r>
              <a:rPr lang="ro-RO" dirty="0" smtClean="0"/>
              <a:t> ce accesează memoria</a:t>
            </a:r>
          </a:p>
          <a:p>
            <a:pPr lvl="1"/>
            <a:r>
              <a:rPr lang="ro-RO" dirty="0" smtClean="0"/>
              <a:t>Include metode ce copiază datele într-un vector sau într-un alt stream</a:t>
            </a:r>
          </a:p>
        </p:txBody>
      </p:sp>
      <p:sp>
        <p:nvSpPr>
          <p:cNvPr id="29" name="Footer Placeholder 3"/>
          <p:cNvSpPr txBox="1">
            <a:spLocks/>
          </p:cNvSpPr>
          <p:nvPr/>
        </p:nvSpPr>
        <p:spPr>
          <a:xfrm>
            <a:off x="1038173"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30" name="Rectangle 29"/>
          <p:cNvSpPr/>
          <p:nvPr/>
        </p:nvSpPr>
        <p:spPr>
          <a:xfrm>
            <a:off x="7197968" y="31242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z="1400" dirty="0" smtClean="0">
                <a:latin typeface="Calibri" pitchFamily="34" charset="0"/>
                <a:cs typeface="Calibri" pitchFamily="34" charset="0"/>
              </a:rPr>
              <a:t>Read binary/text data</a:t>
            </a:r>
            <a:endParaRPr lang="en-US" sz="1400" dirty="0">
              <a:latin typeface="Calibri" pitchFamily="34" charset="0"/>
              <a:cs typeface="Calibri" pitchFamily="34" charset="0"/>
            </a:endParaRPr>
          </a:p>
        </p:txBody>
      </p:sp>
      <p:sp>
        <p:nvSpPr>
          <p:cNvPr id="31" name="Rectangle 30"/>
          <p:cNvSpPr/>
          <p:nvPr/>
        </p:nvSpPr>
        <p:spPr>
          <a:xfrm>
            <a:off x="7274168" y="4800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z="1400" dirty="0" smtClean="0">
                <a:latin typeface="Calibri" pitchFamily="34" charset="0"/>
                <a:cs typeface="Calibri" pitchFamily="34" charset="0"/>
              </a:rPr>
              <a:t>Write binary/text data</a:t>
            </a:r>
            <a:endParaRPr lang="en-US" sz="1400" dirty="0">
              <a:latin typeface="Calibri" pitchFamily="34" charset="0"/>
              <a:cs typeface="Calibri" pitchFamily="34" charset="0"/>
            </a:endParaRPr>
          </a:p>
        </p:txBody>
      </p:sp>
      <p:cxnSp>
        <p:nvCxnSpPr>
          <p:cNvPr id="32" name="Straight Arrow Connector 31"/>
          <p:cNvCxnSpPr/>
          <p:nvPr/>
        </p:nvCxnSpPr>
        <p:spPr>
          <a:xfrm flipV="1">
            <a:off x="1865253" y="5410200"/>
            <a:ext cx="625475" cy="20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rot="10800000" flipV="1">
            <a:off x="1804929" y="5461407"/>
            <a:ext cx="533400" cy="1773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34" name="Picture 33"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673968" y="4343400"/>
            <a:ext cx="1123122" cy="838200"/>
          </a:xfrm>
          <a:prstGeom prst="rect">
            <a:avLst/>
          </a:prstGeom>
          <a:noFill/>
        </p:spPr>
      </p:pic>
      <p:pic>
        <p:nvPicPr>
          <p:cNvPr id="35" name="Picture 34" descr="D:\My documents\dropbox\My Dropbox\materials\2.NET Framework Fundamentals\resources\application.png"/>
          <p:cNvPicPr>
            <a:picLocks noChangeAspect="1" noChangeArrowheads="1"/>
          </p:cNvPicPr>
          <p:nvPr/>
        </p:nvPicPr>
        <p:blipFill>
          <a:blip r:embed="rId5" cstate="print"/>
          <a:srcRect/>
          <a:stretch>
            <a:fillRect/>
          </a:stretch>
        </p:blipFill>
        <p:spPr bwMode="auto">
          <a:xfrm>
            <a:off x="5597768" y="2971800"/>
            <a:ext cx="1123122" cy="838200"/>
          </a:xfrm>
          <a:prstGeom prst="rect">
            <a:avLst/>
          </a:prstGeom>
          <a:noFill/>
        </p:spPr>
      </p:pic>
      <p:cxnSp>
        <p:nvCxnSpPr>
          <p:cNvPr id="36" name="Straight Arrow Connector 35"/>
          <p:cNvCxnSpPr>
            <a:stCxn id="35" idx="3"/>
            <a:endCxn id="30" idx="1"/>
          </p:cNvCxnSpPr>
          <p:nvPr/>
        </p:nvCxnSpPr>
        <p:spPr>
          <a:xfrm flipV="1">
            <a:off x="6720890" y="3352800"/>
            <a:ext cx="477078"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1" idx="1"/>
            <a:endCxn id="34" idx="3"/>
          </p:cNvCxnSpPr>
          <p:nvPr/>
        </p:nvCxnSpPr>
        <p:spPr>
          <a:xfrm rot="10800000">
            <a:off x="6797090" y="4762500"/>
            <a:ext cx="477078" cy="266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5" idx="1"/>
          </p:cNvCxnSpPr>
          <p:nvPr/>
        </p:nvCxnSpPr>
        <p:spPr>
          <a:xfrm flipV="1">
            <a:off x="4835768" y="3390900"/>
            <a:ext cx="762000" cy="342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rot="10800000">
            <a:off x="4911968" y="419100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5369168" y="52578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sz="1400" dirty="0" smtClean="0">
                <a:latin typeface="Calibri" pitchFamily="34" charset="0"/>
                <a:cs typeface="Calibri" pitchFamily="34" charset="0"/>
              </a:rPr>
              <a:t>Binary/StreamWriter</a:t>
            </a:r>
            <a:endParaRPr lang="en-US" sz="1400" dirty="0">
              <a:latin typeface="Calibri" pitchFamily="34" charset="0"/>
              <a:cs typeface="Calibri" pitchFamily="34" charset="0"/>
            </a:endParaRPr>
          </a:p>
        </p:txBody>
      </p:sp>
      <p:sp>
        <p:nvSpPr>
          <p:cNvPr id="41" name="Rectangle 40"/>
          <p:cNvSpPr/>
          <p:nvPr/>
        </p:nvSpPr>
        <p:spPr>
          <a:xfrm>
            <a:off x="5445368" y="38100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o-RO" sz="1400" dirty="0" smtClean="0">
                <a:latin typeface="Calibri" pitchFamily="34" charset="0"/>
                <a:cs typeface="Calibri" pitchFamily="34" charset="0"/>
              </a:rPr>
              <a:t>Binary/StreamReader</a:t>
            </a:r>
          </a:p>
        </p:txBody>
      </p:sp>
    </p:spTree>
    <p:extLst>
      <p:ext uri="{BB962C8B-B14F-4D97-AF65-F5344CB8AC3E}">
        <p14:creationId xmlns:p14="http://schemas.microsoft.com/office/powerpoint/2010/main" val="74038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Adăugarea unui buffer unui stream </a:t>
            </a:r>
            <a:r>
              <a:rPr lang="en-US" i="1" dirty="0" smtClean="0">
                <a:solidFill>
                  <a:srgbClr val="3BB44A"/>
                </a:solidFill>
              </a:rPr>
              <a:t>u</a:t>
            </a:r>
            <a:r>
              <a:rPr lang="ro-RO" i="1" dirty="0" smtClean="0">
                <a:solidFill>
                  <a:srgbClr val="3BB44A"/>
                </a:solidFill>
              </a:rPr>
              <a:t>nbuffered</a:t>
            </a:r>
            <a:endParaRPr lang="en-US" i="1"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BufferedStream</a:t>
            </a:r>
            <a:endParaRPr lang="ro-RO" dirty="0" smtClean="0"/>
          </a:p>
          <a:p>
            <a:pPr lvl="1"/>
            <a:r>
              <a:rPr lang="ro-RO" dirty="0" smtClean="0"/>
              <a:t>Adaugă facilitatea de buffering unui stream unbuffered</a:t>
            </a:r>
          </a:p>
          <a:p>
            <a:pPr lvl="1"/>
            <a:r>
              <a:rPr lang="ro-RO" dirty="0" smtClean="0"/>
              <a:t>Acționează ca un wrapper peste un unbuffered stream</a:t>
            </a:r>
          </a:p>
          <a:p>
            <a:pPr lvl="1"/>
            <a:r>
              <a:rPr lang="ro-RO" dirty="0" smtClean="0"/>
              <a:t>Implementează metodele clasei </a:t>
            </a:r>
            <a:r>
              <a:rPr lang="ro-RO" b="1" dirty="0" smtClean="0"/>
              <a:t>Stream</a:t>
            </a:r>
            <a:r>
              <a:rPr lang="ro-RO" dirty="0" smtClean="0"/>
              <a:t>, dar datele sunt reținute până la apelul metodelor </a:t>
            </a:r>
            <a:r>
              <a:rPr lang="ro-RO" b="1" dirty="0" smtClean="0"/>
              <a:t>Flush</a:t>
            </a:r>
            <a:r>
              <a:rPr lang="ro-RO" dirty="0" smtClean="0"/>
              <a:t> sau </a:t>
            </a:r>
            <a:r>
              <a:rPr lang="ro-RO" b="1" dirty="0" smtClean="0"/>
              <a:t>Close</a:t>
            </a:r>
            <a:r>
              <a:rPr lang="ro-RO" dirty="0" smtClean="0"/>
              <a:t>, sau până când buffer-ul este plin</a:t>
            </a:r>
          </a:p>
          <a:p>
            <a:pPr lvl="1"/>
            <a:r>
              <a:rPr lang="ro-RO" dirty="0" smtClean="0"/>
              <a:t>Specifică dimensiunea buffer-ului în constructor</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pic>
        <p:nvPicPr>
          <p:cNvPr id="2050" name="Picture 2" descr="D:\My documents\dropbox\My Dropbox\materials\2.NET Framework Fundamentals\resources\BufferedStream.png"/>
          <p:cNvPicPr>
            <a:picLocks noChangeAspect="1" noChangeArrowheads="1"/>
          </p:cNvPicPr>
          <p:nvPr/>
        </p:nvPicPr>
        <p:blipFill>
          <a:blip r:embed="rId3" cstate="print"/>
          <a:srcRect/>
          <a:stretch>
            <a:fillRect/>
          </a:stretch>
        </p:blipFill>
        <p:spPr bwMode="auto">
          <a:xfrm>
            <a:off x="1752600" y="4003341"/>
            <a:ext cx="6019800" cy="2321259"/>
          </a:xfrm>
          <a:prstGeom prst="rect">
            <a:avLst/>
          </a:prstGeom>
          <a:noFill/>
        </p:spPr>
      </p:pic>
    </p:spTree>
    <p:extLst>
      <p:ext uri="{BB962C8B-B14F-4D97-AF65-F5344CB8AC3E}">
        <p14:creationId xmlns:p14="http://schemas.microsoft.com/office/powerpoint/2010/main" val="2720245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Adăugarea unui buffer unui stream </a:t>
            </a:r>
            <a:r>
              <a:rPr lang="en-US" i="1" dirty="0" smtClean="0">
                <a:solidFill>
                  <a:srgbClr val="3BB44A"/>
                </a:solidFill>
              </a:rPr>
              <a:t>u</a:t>
            </a:r>
            <a:r>
              <a:rPr lang="ro-RO" i="1" dirty="0" smtClean="0">
                <a:solidFill>
                  <a:srgbClr val="3BB44A"/>
                </a:solidFill>
              </a:rPr>
              <a:t>nbuffered</a:t>
            </a:r>
            <a:endParaRPr lang="en-US" i="1"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BufferedStream</a:t>
            </a:r>
            <a:endParaRPr lang="ro-RO" dirty="0" smtClean="0"/>
          </a:p>
          <a:p>
            <a:pPr lvl="1"/>
            <a:r>
              <a:rPr lang="ro-RO" dirty="0" smtClean="0"/>
              <a:t>Adaugă facilitatea de buffering unui stream unbuffered</a:t>
            </a:r>
          </a:p>
          <a:p>
            <a:pPr lvl="1"/>
            <a:r>
              <a:rPr lang="ro-RO" dirty="0" smtClean="0"/>
              <a:t>Acționează ca un wrapper peste un unbuffered stream</a:t>
            </a:r>
          </a:p>
          <a:p>
            <a:pPr lvl="1"/>
            <a:r>
              <a:rPr lang="ro-RO" dirty="0" smtClean="0"/>
              <a:t>Implementează metodele clasei </a:t>
            </a:r>
            <a:r>
              <a:rPr lang="ro-RO" b="1" dirty="0" smtClean="0"/>
              <a:t>Stream</a:t>
            </a:r>
            <a:r>
              <a:rPr lang="ro-RO" dirty="0" smtClean="0"/>
              <a:t>, dar datele sunt reținute până la apelul metodelor </a:t>
            </a:r>
            <a:r>
              <a:rPr lang="ro-RO" b="1" dirty="0" smtClean="0"/>
              <a:t>Flush</a:t>
            </a:r>
            <a:r>
              <a:rPr lang="ro-RO" dirty="0" smtClean="0"/>
              <a:t> sau </a:t>
            </a:r>
            <a:r>
              <a:rPr lang="ro-RO" b="1" dirty="0" smtClean="0"/>
              <a:t>Close</a:t>
            </a:r>
            <a:r>
              <a:rPr lang="ro-RO" dirty="0" smtClean="0"/>
              <a:t>, sau până când buffer-ul este plin</a:t>
            </a:r>
          </a:p>
          <a:p>
            <a:pPr lvl="1"/>
            <a:r>
              <a:rPr lang="ro-RO" dirty="0" smtClean="0"/>
              <a:t>Specifică dimensiunea buffer-ului în constructor</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pic>
        <p:nvPicPr>
          <p:cNvPr id="2050" name="Picture 2" descr="D:\My documents\dropbox\My Dropbox\materials\2.NET Framework Fundamentals\resources\BufferedStream.png"/>
          <p:cNvPicPr>
            <a:picLocks noChangeAspect="1" noChangeArrowheads="1"/>
          </p:cNvPicPr>
          <p:nvPr/>
        </p:nvPicPr>
        <p:blipFill>
          <a:blip r:embed="rId3" cstate="print"/>
          <a:srcRect/>
          <a:stretch>
            <a:fillRect/>
          </a:stretch>
        </p:blipFill>
        <p:spPr bwMode="auto">
          <a:xfrm>
            <a:off x="1752600" y="4003341"/>
            <a:ext cx="6019800" cy="2321259"/>
          </a:xfrm>
          <a:prstGeom prst="rect">
            <a:avLst/>
          </a:prstGeom>
          <a:noFill/>
        </p:spPr>
      </p:pic>
    </p:spTree>
    <p:extLst>
      <p:ext uri="{BB962C8B-B14F-4D97-AF65-F5344CB8AC3E}">
        <p14:creationId xmlns:p14="http://schemas.microsoft.com/office/powerpoint/2010/main" val="312097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Sporirea securității - </a:t>
            </a:r>
            <a:r>
              <a:rPr lang="ro-RO" b="1" dirty="0" smtClean="0">
                <a:solidFill>
                  <a:srgbClr val="3BB44A"/>
                </a:solidFill>
              </a:rPr>
              <a:t>Isolated Storage</a:t>
            </a:r>
            <a:endParaRPr lang="en-US" b="1" dirty="0">
              <a:solidFill>
                <a:srgbClr val="3BB44A"/>
              </a:solidFill>
            </a:endParaRPr>
          </a:p>
        </p:txBody>
      </p:sp>
      <p:sp>
        <p:nvSpPr>
          <p:cNvPr id="3" name="Content Placeholder 2"/>
          <p:cNvSpPr>
            <a:spLocks noGrp="1"/>
          </p:cNvSpPr>
          <p:nvPr>
            <p:ph sz="quarter" idx="1"/>
          </p:nvPr>
        </p:nvSpPr>
        <p:spPr/>
        <p:txBody>
          <a:bodyPr/>
          <a:lstStyle/>
          <a:p>
            <a:r>
              <a:rPr lang="ro-RO" dirty="0" smtClean="0"/>
              <a:t>Ce este </a:t>
            </a:r>
            <a:r>
              <a:rPr lang="ro-RO" b="1" dirty="0" smtClean="0"/>
              <a:t>Isolated Storage</a:t>
            </a:r>
            <a:r>
              <a:rPr lang="ro-RO" dirty="0" smtClean="0"/>
              <a:t>?</a:t>
            </a:r>
          </a:p>
          <a:p>
            <a:r>
              <a:rPr lang="ro-RO" dirty="0" smtClean="0"/>
              <a:t>Administrarea fișierelor și directoarelor în locații izolate</a:t>
            </a:r>
          </a:p>
          <a:p>
            <a:r>
              <a:rPr lang="ro-RO" dirty="0" smtClean="0"/>
              <a:t>Citirea și scrierea fisierelor în locații izolate</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3055147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Ce este </a:t>
            </a:r>
            <a:r>
              <a:rPr lang="ro-RO" b="1" dirty="0" smtClean="0">
                <a:solidFill>
                  <a:srgbClr val="3BB44A"/>
                </a:solidFill>
              </a:rPr>
              <a:t>Isol</a:t>
            </a:r>
            <a:r>
              <a:rPr lang="en-US" b="1" dirty="0" smtClean="0">
                <a:solidFill>
                  <a:srgbClr val="3BB44A"/>
                </a:solidFill>
              </a:rPr>
              <a:t>a</a:t>
            </a:r>
            <a:r>
              <a:rPr lang="ro-RO" b="1" dirty="0" smtClean="0">
                <a:solidFill>
                  <a:srgbClr val="3BB44A"/>
                </a:solidFill>
              </a:rPr>
              <a:t>ted </a:t>
            </a:r>
            <a:r>
              <a:rPr lang="ro-RO" b="1" dirty="0" smtClean="0">
                <a:solidFill>
                  <a:srgbClr val="3BB44A"/>
                </a:solidFill>
              </a:rPr>
              <a:t>Storage</a:t>
            </a:r>
            <a:r>
              <a:rPr lang="ro-RO" dirty="0" smtClean="0">
                <a:solidFill>
                  <a:srgbClr val="3BB44A"/>
                </a:solidFill>
              </a:rPr>
              <a:t>?</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Loc de stocare a fișierelor privat unei unități de asamblare și complet izolat de spațiul de stocare al altor unități de asamblare</a:t>
            </a:r>
          </a:p>
          <a:p>
            <a:r>
              <a:rPr lang="ro-RO" dirty="0" smtClean="0"/>
              <a:t>Un alt set de privilegii sunt necesare pentru a putea accesa și modifica fișierele de aici</a:t>
            </a:r>
          </a:p>
          <a:p>
            <a:r>
              <a:rPr lang="ro-RO" dirty="0" smtClean="0"/>
              <a:t>Există locații specifice pentru fiecare utilizator, precum și pentru întreaga mașină</a:t>
            </a:r>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1254187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Administrarea fișierelor și a folderelor</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IsolatedStorageFile</a:t>
            </a:r>
          </a:p>
          <a:p>
            <a:pPr lvl="1"/>
            <a:r>
              <a:rPr lang="ro-RO" dirty="0" smtClean="0"/>
              <a:t>Implementează un sistem de fișiere ierarhica într-o locație izolată</a:t>
            </a:r>
          </a:p>
          <a:p>
            <a:pPr lvl="1"/>
            <a:r>
              <a:rPr lang="ro-RO" dirty="0" smtClean="0"/>
              <a:t>Oferă metode ce crează și accesează un store aflat într-o locație izolată </a:t>
            </a:r>
          </a:p>
          <a:p>
            <a:pPr lvl="1"/>
            <a:r>
              <a:rPr lang="ro-RO" dirty="0" smtClean="0"/>
              <a:t>Conține metode ce crează și administrează fișierele și folderele într-o locație izolată</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2139332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Administrarea fișierelor și a folderelor</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IsolatedStorageFile</a:t>
            </a:r>
          </a:p>
          <a:p>
            <a:pPr lvl="1"/>
            <a:r>
              <a:rPr lang="ro-RO" dirty="0" smtClean="0"/>
              <a:t>Implementează un sistem de fișiere ierarhica într-o locație izolată</a:t>
            </a:r>
          </a:p>
          <a:p>
            <a:pPr lvl="1"/>
            <a:r>
              <a:rPr lang="ro-RO" dirty="0" smtClean="0"/>
              <a:t>Oferă metode ce crează și accesează un store aflat într-o locație izolată </a:t>
            </a:r>
          </a:p>
          <a:p>
            <a:pPr lvl="1"/>
            <a:r>
              <a:rPr lang="ro-RO" dirty="0" smtClean="0"/>
              <a:t>Conține metode ce crează și administrează fișierele și folderele într-o locație izolată</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303539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Administrarea fișierelor și a folderelor</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IsolatedStorageFile</a:t>
            </a:r>
          </a:p>
          <a:p>
            <a:pPr lvl="1"/>
            <a:r>
              <a:rPr lang="ro-RO" dirty="0" smtClean="0"/>
              <a:t>Implementează un sistem de fișiere ierarhica într-o locație izolată</a:t>
            </a:r>
          </a:p>
          <a:p>
            <a:pPr lvl="1"/>
            <a:r>
              <a:rPr lang="ro-RO" dirty="0" smtClean="0"/>
              <a:t>Oferă metode ce crează și accesează un store aflat într-o locație izolată </a:t>
            </a:r>
          </a:p>
          <a:p>
            <a:pPr lvl="1"/>
            <a:r>
              <a:rPr lang="ro-RO" dirty="0" smtClean="0"/>
              <a:t>Conține metode ce crează și administrează fișierele și folderele într-o locație izolată</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62106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Administrarea fișierelor și a folderelor</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IsolatedStorageFile</a:t>
            </a:r>
          </a:p>
          <a:p>
            <a:pPr lvl="1"/>
            <a:r>
              <a:rPr lang="ro-RO" dirty="0" smtClean="0"/>
              <a:t>Implementează un sistem de fișiere ierarhica într-o locație izolată</a:t>
            </a:r>
          </a:p>
          <a:p>
            <a:pPr lvl="1"/>
            <a:r>
              <a:rPr lang="ro-RO" dirty="0" smtClean="0"/>
              <a:t>Oferă metode ce crează și accesează un store aflat într-o locație izolată </a:t>
            </a:r>
          </a:p>
          <a:p>
            <a:pPr lvl="1"/>
            <a:r>
              <a:rPr lang="ro-RO" dirty="0" smtClean="0"/>
              <a:t>Conține metode ce crează și administrează fișierele și folderele într-o locație izolată</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172478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721" y="228600"/>
            <a:ext cx="8229600" cy="685800"/>
          </a:xfrm>
        </p:spPr>
        <p:txBody>
          <a:bodyPr/>
          <a:lstStyle/>
          <a:p>
            <a:r>
              <a:rPr lang="ro-RO" dirty="0" smtClean="0">
                <a:solidFill>
                  <a:srgbClr val="3BB44A"/>
                </a:solidFill>
              </a:rPr>
              <a:t>Administrarea fișierelor</a:t>
            </a:r>
            <a:endParaRPr lang="en-US" dirty="0">
              <a:solidFill>
                <a:srgbClr val="3BB44A"/>
              </a:solidFill>
            </a:endParaRPr>
          </a:p>
        </p:txBody>
      </p:sp>
      <p:sp>
        <p:nvSpPr>
          <p:cNvPr id="4" name="Footer Placeholder 3"/>
          <p:cNvSpPr>
            <a:spLocks noGrp="1"/>
          </p:cNvSpPr>
          <p:nvPr>
            <p:ph type="ftr" sz="quarter" idx="10"/>
          </p:nvPr>
        </p:nvSpPr>
        <p:spPr>
          <a:xfrm>
            <a:off x="1104605" y="6356350"/>
            <a:ext cx="1318438" cy="365125"/>
          </a:xfrm>
        </p:spPr>
        <p:txBody>
          <a:bodyPr/>
          <a:lstStyle/>
          <a:p>
            <a:pPr>
              <a:defRPr/>
            </a:pPr>
            <a:r>
              <a:rPr lang="en-US" smtClean="0"/>
              <a:t>Academia Microsoft </a:t>
            </a:r>
            <a:endParaRPr lang="en-US" dirty="0"/>
          </a:p>
        </p:txBody>
      </p:sp>
      <p:sp>
        <p:nvSpPr>
          <p:cNvPr id="5" name="Rectangle 4"/>
          <p:cNvSpPr/>
          <p:nvPr/>
        </p:nvSpPr>
        <p:spPr>
          <a:xfrm>
            <a:off x="8636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statice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 la apelul metodelor</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singură operație asupra unui fișier</a:t>
            </a:r>
          </a:p>
          <a:p>
            <a:pPr marL="273050" lvl="0" indent="-273050">
              <a:lnSpc>
                <a:spcPct val="150000"/>
              </a:lnSpc>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p:txBody>
      </p:sp>
      <p:sp>
        <p:nvSpPr>
          <p:cNvPr id="7" name="Rectangle 6"/>
          <p:cNvSpPr/>
          <p:nvPr/>
        </p:nvSpPr>
        <p:spPr>
          <a:xfrm>
            <a:off x="49784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FileInfo</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Va trebui instanțiată pentru a o folosi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 al constructorului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serie de operații asupra unui fișier</a:t>
            </a:r>
          </a:p>
          <a:p>
            <a:pPr algn="ctr"/>
            <a:endParaRPr lang="en-US" dirty="0"/>
          </a:p>
        </p:txBody>
      </p:sp>
      <p:sp>
        <p:nvSpPr>
          <p:cNvPr id="10" name="Rectangle 9"/>
          <p:cNvSpPr/>
          <p:nvPr/>
        </p:nvSpPr>
        <p:spPr>
          <a:xfrm>
            <a:off x="2895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Copy/CopyTo</a:t>
            </a:r>
            <a:endParaRPr lang="en-US" dirty="0">
              <a:latin typeface="Calibri" pitchFamily="34" charset="0"/>
              <a:cs typeface="Calibri" pitchFamily="34" charset="0"/>
            </a:endParaRPr>
          </a:p>
        </p:txBody>
      </p:sp>
      <p:sp>
        <p:nvSpPr>
          <p:cNvPr id="16" name="Rectangle 15"/>
          <p:cNvSpPr/>
          <p:nvPr/>
        </p:nvSpPr>
        <p:spPr>
          <a:xfrm>
            <a:off x="863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Create</a:t>
            </a:r>
            <a:endParaRPr lang="en-US" dirty="0">
              <a:latin typeface="Calibri" pitchFamily="34" charset="0"/>
              <a:cs typeface="Calibri" pitchFamily="34" charset="0"/>
            </a:endParaRPr>
          </a:p>
        </p:txBody>
      </p:sp>
      <p:sp>
        <p:nvSpPr>
          <p:cNvPr id="17" name="Rectangle 16"/>
          <p:cNvSpPr/>
          <p:nvPr/>
        </p:nvSpPr>
        <p:spPr>
          <a:xfrm>
            <a:off x="4927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Encrypt</a:t>
            </a:r>
            <a:endParaRPr lang="en-US" dirty="0">
              <a:latin typeface="Calibri" pitchFamily="34" charset="0"/>
              <a:cs typeface="Calibri" pitchFamily="34" charset="0"/>
            </a:endParaRPr>
          </a:p>
        </p:txBody>
      </p:sp>
      <p:sp>
        <p:nvSpPr>
          <p:cNvPr id="18" name="Rectangle 17"/>
          <p:cNvSpPr/>
          <p:nvPr/>
        </p:nvSpPr>
        <p:spPr>
          <a:xfrm>
            <a:off x="6959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Exists</a:t>
            </a:r>
            <a:endParaRPr lang="en-US" dirty="0">
              <a:latin typeface="Calibri" pitchFamily="34" charset="0"/>
              <a:cs typeface="Calibri" pitchFamily="34" charset="0"/>
            </a:endParaRPr>
          </a:p>
        </p:txBody>
      </p:sp>
      <p:sp>
        <p:nvSpPr>
          <p:cNvPr id="19" name="Rectangle 18"/>
          <p:cNvSpPr/>
          <p:nvPr/>
        </p:nvSpPr>
        <p:spPr>
          <a:xfrm>
            <a:off x="2895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Move/MoveTo</a:t>
            </a:r>
            <a:endParaRPr lang="en-US" dirty="0">
              <a:latin typeface="Calibri" pitchFamily="34" charset="0"/>
              <a:cs typeface="Calibri" pitchFamily="34" charset="0"/>
            </a:endParaRPr>
          </a:p>
        </p:txBody>
      </p:sp>
      <p:sp>
        <p:nvSpPr>
          <p:cNvPr id="20" name="Rectangle 19"/>
          <p:cNvSpPr/>
          <p:nvPr/>
        </p:nvSpPr>
        <p:spPr>
          <a:xfrm>
            <a:off x="863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Delete</a:t>
            </a:r>
            <a:endParaRPr lang="en-US" dirty="0">
              <a:latin typeface="Calibri" pitchFamily="34" charset="0"/>
              <a:cs typeface="Calibri" pitchFamily="34" charset="0"/>
            </a:endParaRPr>
          </a:p>
        </p:txBody>
      </p:sp>
      <p:sp>
        <p:nvSpPr>
          <p:cNvPr id="21" name="Rectangle 20"/>
          <p:cNvSpPr/>
          <p:nvPr/>
        </p:nvSpPr>
        <p:spPr>
          <a:xfrm>
            <a:off x="4927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Decrypt</a:t>
            </a:r>
            <a:endParaRPr lang="en-US" dirty="0">
              <a:latin typeface="Calibri" pitchFamily="34" charset="0"/>
              <a:cs typeface="Calibri" pitchFamily="34" charset="0"/>
            </a:endParaRPr>
          </a:p>
        </p:txBody>
      </p:sp>
      <p:sp>
        <p:nvSpPr>
          <p:cNvPr id="22" name="Rectangle 21"/>
          <p:cNvSpPr/>
          <p:nvPr/>
        </p:nvSpPr>
        <p:spPr>
          <a:xfrm>
            <a:off x="6959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Replace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355453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Citirea și scrierea fișierelor</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IsolatedStorageFileStream</a:t>
            </a:r>
            <a:endParaRPr lang="ro-RO" dirty="0" smtClean="0"/>
          </a:p>
          <a:p>
            <a:pPr lvl="1"/>
            <a:r>
              <a:rPr lang="ro-RO" dirty="0" smtClean="0"/>
              <a:t>Clasă de acces la un fișier ce crează, citește și scrie fișiere într-o locație izolată</a:t>
            </a:r>
          </a:p>
          <a:p>
            <a:pPr lvl="1"/>
            <a:r>
              <a:rPr lang="ro-RO" dirty="0" smtClean="0"/>
              <a:t>Folosită împreună cu obiecte de tipul </a:t>
            </a:r>
            <a:r>
              <a:rPr lang="ro-RO" b="1" dirty="0" smtClean="0"/>
              <a:t>BinaryReader/Writer</a:t>
            </a:r>
            <a:r>
              <a:rPr lang="ro-RO" dirty="0" smtClean="0"/>
              <a:t> sau </a:t>
            </a:r>
            <a:r>
              <a:rPr lang="ro-RO" b="1" dirty="0" smtClean="0"/>
              <a:t>StreamReader/Writer</a:t>
            </a:r>
          </a:p>
          <a:p>
            <a:pPr lvl="1"/>
            <a:r>
              <a:rPr lang="ro-RO" dirty="0" smtClean="0"/>
              <a:t>Se pot folosi obiecte de tipul </a:t>
            </a:r>
            <a:r>
              <a:rPr lang="ro-RO" b="1" dirty="0" smtClean="0"/>
              <a:t>DeflateStream, GZipStream, CryptoStream</a:t>
            </a:r>
            <a:r>
              <a:rPr lang="ro-RO" dirty="0" smtClean="0"/>
              <a:t> pentru compresie sau criptare</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1509611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Citirea și scrierea fișierelor</a:t>
            </a:r>
            <a:endParaRPr lang="en-US" dirty="0">
              <a:solidFill>
                <a:srgbClr val="3BB44A"/>
              </a:solidFill>
            </a:endParaRPr>
          </a:p>
        </p:txBody>
      </p:sp>
      <p:sp>
        <p:nvSpPr>
          <p:cNvPr id="3" name="Content Placeholder 2"/>
          <p:cNvSpPr>
            <a:spLocks noGrp="1"/>
          </p:cNvSpPr>
          <p:nvPr>
            <p:ph sz="quarter" idx="1"/>
          </p:nvPr>
        </p:nvSpPr>
        <p:spPr/>
        <p:txBody>
          <a:bodyPr/>
          <a:lstStyle/>
          <a:p>
            <a:r>
              <a:rPr lang="ro-RO" dirty="0" smtClean="0"/>
              <a:t>Clasa </a:t>
            </a:r>
            <a:r>
              <a:rPr lang="ro-RO" b="1" dirty="0" smtClean="0"/>
              <a:t>IsolatedStorageFileStream</a:t>
            </a:r>
            <a:endParaRPr lang="ro-RO" dirty="0" smtClean="0"/>
          </a:p>
          <a:p>
            <a:pPr lvl="1"/>
            <a:r>
              <a:rPr lang="ro-RO" dirty="0" smtClean="0"/>
              <a:t>Clasă de acces la un fișier ce crează, citește și scrie fișiere într-o locație izolată</a:t>
            </a:r>
          </a:p>
          <a:p>
            <a:pPr lvl="1"/>
            <a:r>
              <a:rPr lang="ro-RO" dirty="0" smtClean="0"/>
              <a:t>Folosită împreună cu obiecte de tipul </a:t>
            </a:r>
            <a:r>
              <a:rPr lang="ro-RO" b="1" dirty="0" smtClean="0"/>
              <a:t>BinaryReader/Writer</a:t>
            </a:r>
            <a:r>
              <a:rPr lang="ro-RO" dirty="0" smtClean="0"/>
              <a:t> sau </a:t>
            </a:r>
            <a:r>
              <a:rPr lang="ro-RO" b="1" dirty="0" smtClean="0"/>
              <a:t>StreamReader/Writer</a:t>
            </a:r>
          </a:p>
          <a:p>
            <a:pPr lvl="1"/>
            <a:r>
              <a:rPr lang="ro-RO" dirty="0" smtClean="0"/>
              <a:t>Se pot folosi obiecte de tipul </a:t>
            </a:r>
            <a:r>
              <a:rPr lang="ro-RO" b="1" dirty="0" smtClean="0"/>
              <a:t>DeflateStream, GZipStream, CryptoStream</a:t>
            </a:r>
            <a:r>
              <a:rPr lang="ro-RO" dirty="0" smtClean="0"/>
              <a:t> pentru compresie sau criptare</a:t>
            </a:r>
            <a:endParaRPr lang="en-US" dirty="0"/>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spTree>
    <p:extLst>
      <p:ext uri="{BB962C8B-B14F-4D97-AF65-F5344CB8AC3E}">
        <p14:creationId xmlns:p14="http://schemas.microsoft.com/office/powerpoint/2010/main" val="59747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fontAlgn="auto">
              <a:spcAft>
                <a:spcPts val="0"/>
              </a:spcAft>
              <a:defRPr/>
            </a:pPr>
            <a:r>
              <a:rPr lang="ro-RO" dirty="0" smtClean="0">
                <a:solidFill>
                  <a:srgbClr val="3BB44A"/>
                </a:solidFill>
              </a:rPr>
              <a:t>Re</a:t>
            </a:r>
            <a:r>
              <a:rPr lang="en-US" dirty="0" smtClean="0">
                <a:solidFill>
                  <a:srgbClr val="3BB44A"/>
                </a:solidFill>
              </a:rPr>
              <a:t>view</a:t>
            </a:r>
            <a:endParaRPr lang="en-US" dirty="0">
              <a:ln/>
              <a:solidFill>
                <a:srgbClr val="3BB44A"/>
              </a:solidFill>
            </a:endParaRPr>
          </a:p>
        </p:txBody>
      </p:sp>
      <p:sp>
        <p:nvSpPr>
          <p:cNvPr id="18434" name="Rectangle 2"/>
          <p:cNvSpPr>
            <a:spLocks noGrp="1"/>
          </p:cNvSpPr>
          <p:nvPr>
            <p:ph sz="quarter" idx="1"/>
          </p:nvPr>
        </p:nvSpPr>
        <p:spPr>
          <a:xfrm>
            <a:off x="650631" y="1219200"/>
            <a:ext cx="4041775" cy="4937125"/>
          </a:xfrm>
        </p:spPr>
        <p:txBody>
          <a:bodyPr/>
          <a:lstStyle/>
          <a:p>
            <a:r>
              <a:rPr lang="ro-RO" dirty="0" smtClean="0"/>
              <a:t>Administrarea sistemului de fișiere</a:t>
            </a:r>
          </a:p>
          <a:p>
            <a:endParaRPr lang="en-US" dirty="0" smtClean="0"/>
          </a:p>
          <a:p>
            <a:r>
              <a:rPr lang="ro-RO" dirty="0" smtClean="0"/>
              <a:t>Citirea </a:t>
            </a:r>
            <a:r>
              <a:rPr lang="ro-RO" dirty="0" smtClean="0"/>
              <a:t>și scrierea folosind stream-uri</a:t>
            </a:r>
          </a:p>
          <a:p>
            <a:endParaRPr lang="en-US" dirty="0" smtClean="0"/>
          </a:p>
          <a:p>
            <a:r>
              <a:rPr lang="ro-RO" dirty="0" smtClean="0"/>
              <a:t>Sporirea </a:t>
            </a:r>
            <a:r>
              <a:rPr lang="ro-RO" dirty="0" smtClean="0"/>
              <a:t>securității unei aplicații folosind Isolated Storage</a:t>
            </a:r>
          </a:p>
        </p:txBody>
      </p:sp>
      <p:pic>
        <p:nvPicPr>
          <p:cNvPr id="1027" name="Picture 3"/>
          <p:cNvPicPr>
            <a:picLocks noGrp="1" noChangeAspect="1" noChangeArrowheads="1"/>
          </p:cNvPicPr>
          <p:nvPr>
            <p:ph sz="quarter" idx="2"/>
          </p:nvPr>
        </p:nvPicPr>
        <p:blipFill>
          <a:blip r:embed="rId3" cstate="print"/>
          <a:stretch>
            <a:fillRect/>
          </a:stretch>
        </p:blipFill>
        <p:spPr>
          <a:xfrm>
            <a:off x="4889500" y="1216025"/>
            <a:ext cx="3527425" cy="4937125"/>
          </a:xfrm>
          <a:ln w="38100" cap="sq">
            <a:solidFill>
              <a:srgbClr val="000000"/>
            </a:solidFill>
          </a:ln>
          <a:effectLst>
            <a:outerShdw blurRad="50800" dist="38100" dir="2700000" algn="tl" rotWithShape="0">
              <a:srgbClr val="000000">
                <a:alpha val="43000"/>
              </a:srgbClr>
            </a:outerShdw>
          </a:effectLst>
        </p:spPr>
      </p:pic>
      <p:sp>
        <p:nvSpPr>
          <p:cNvPr id="18436" name="Footer Placeholder 10"/>
          <p:cNvSpPr>
            <a:spLocks noGrp="1"/>
          </p:cNvSpPr>
          <p:nvPr>
            <p:ph type="ftr" sz="quarter" idx="10"/>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n-US"/>
              <a:t>Academia Microsoft </a:t>
            </a:r>
          </a:p>
        </p:txBody>
      </p:sp>
    </p:spTree>
    <p:extLst>
      <p:ext uri="{BB962C8B-B14F-4D97-AF65-F5344CB8AC3E}">
        <p14:creationId xmlns:p14="http://schemas.microsoft.com/office/powerpoint/2010/main" val="174112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1"/>
          <p:cNvSpPr txBox="1">
            <a:spLocks/>
          </p:cNvSpPr>
          <p:nvPr/>
        </p:nvSpPr>
        <p:spPr>
          <a:xfrm>
            <a:off x="1072721" y="228600"/>
            <a:ext cx="8229600" cy="685800"/>
          </a:xfrm>
          <a:prstGeom prst="rect">
            <a:avLst/>
          </a:prstGeom>
        </p:spPr>
        <p:txBody>
          <a:bodyPr/>
          <a:lstStyle>
            <a:lvl1pPr algn="l"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ro-RO" smtClean="0">
                <a:solidFill>
                  <a:srgbClr val="3BB44A"/>
                </a:solidFill>
              </a:rPr>
              <a:t>Administrarea fișierelor</a:t>
            </a:r>
            <a:endParaRPr lang="en-US" dirty="0">
              <a:solidFill>
                <a:srgbClr val="3BB44A"/>
              </a:solidFill>
            </a:endParaRPr>
          </a:p>
        </p:txBody>
      </p:sp>
      <p:sp>
        <p:nvSpPr>
          <p:cNvPr id="24" name="Footer Placeholder 3"/>
          <p:cNvSpPr txBox="1">
            <a:spLocks/>
          </p:cNvSpPr>
          <p:nvPr/>
        </p:nvSpPr>
        <p:spPr>
          <a:xfrm>
            <a:off x="11046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dirty="0" smtClean="0"/>
              <a:t>Academia Microsoft </a:t>
            </a:r>
            <a:endParaRPr lang="en-US" dirty="0"/>
          </a:p>
        </p:txBody>
      </p:sp>
      <p:sp>
        <p:nvSpPr>
          <p:cNvPr id="25" name="Rectangle 24"/>
          <p:cNvSpPr/>
          <p:nvPr/>
        </p:nvSpPr>
        <p:spPr>
          <a:xfrm>
            <a:off x="8636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statice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 la apelul metodelor</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singură operație asupra unui fișier</a:t>
            </a:r>
          </a:p>
          <a:p>
            <a:pPr marL="273050" lvl="0" indent="-273050">
              <a:lnSpc>
                <a:spcPct val="150000"/>
              </a:lnSpc>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p:txBody>
      </p:sp>
      <p:sp>
        <p:nvSpPr>
          <p:cNvPr id="26" name="Rectangle 25"/>
          <p:cNvSpPr/>
          <p:nvPr/>
        </p:nvSpPr>
        <p:spPr>
          <a:xfrm>
            <a:off x="49784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FileInfo</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Va trebui instanțiată pentru a o folosi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 al constructorului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serie de operații asupra unui fișier</a:t>
            </a:r>
          </a:p>
          <a:p>
            <a:pPr algn="ctr"/>
            <a:endParaRPr lang="en-US" dirty="0"/>
          </a:p>
        </p:txBody>
      </p:sp>
      <p:sp>
        <p:nvSpPr>
          <p:cNvPr id="27" name="Rectangle 26"/>
          <p:cNvSpPr/>
          <p:nvPr/>
        </p:nvSpPr>
        <p:spPr>
          <a:xfrm>
            <a:off x="2895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Copy/CopyTo</a:t>
            </a:r>
            <a:endParaRPr lang="en-US" dirty="0">
              <a:latin typeface="Calibri" pitchFamily="34" charset="0"/>
              <a:cs typeface="Calibri" pitchFamily="34" charset="0"/>
            </a:endParaRPr>
          </a:p>
        </p:txBody>
      </p:sp>
      <p:sp>
        <p:nvSpPr>
          <p:cNvPr id="28" name="Rectangle 27"/>
          <p:cNvSpPr/>
          <p:nvPr/>
        </p:nvSpPr>
        <p:spPr>
          <a:xfrm>
            <a:off x="863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Create</a:t>
            </a:r>
            <a:endParaRPr lang="en-US" dirty="0">
              <a:latin typeface="Calibri" pitchFamily="34" charset="0"/>
              <a:cs typeface="Calibri" pitchFamily="34" charset="0"/>
            </a:endParaRPr>
          </a:p>
        </p:txBody>
      </p:sp>
      <p:sp>
        <p:nvSpPr>
          <p:cNvPr id="29" name="Rectangle 28"/>
          <p:cNvSpPr/>
          <p:nvPr/>
        </p:nvSpPr>
        <p:spPr>
          <a:xfrm>
            <a:off x="4927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Encrypt</a:t>
            </a:r>
            <a:endParaRPr lang="en-US" dirty="0">
              <a:latin typeface="Calibri" pitchFamily="34" charset="0"/>
              <a:cs typeface="Calibri" pitchFamily="34" charset="0"/>
            </a:endParaRPr>
          </a:p>
        </p:txBody>
      </p:sp>
      <p:sp>
        <p:nvSpPr>
          <p:cNvPr id="30" name="Rectangle 29"/>
          <p:cNvSpPr/>
          <p:nvPr/>
        </p:nvSpPr>
        <p:spPr>
          <a:xfrm>
            <a:off x="6959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Exists</a:t>
            </a:r>
            <a:endParaRPr lang="en-US" dirty="0">
              <a:latin typeface="Calibri" pitchFamily="34" charset="0"/>
              <a:cs typeface="Calibri" pitchFamily="34" charset="0"/>
            </a:endParaRPr>
          </a:p>
        </p:txBody>
      </p:sp>
      <p:sp>
        <p:nvSpPr>
          <p:cNvPr id="31" name="Rectangle 30"/>
          <p:cNvSpPr/>
          <p:nvPr/>
        </p:nvSpPr>
        <p:spPr>
          <a:xfrm>
            <a:off x="2895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Move/MoveTo</a:t>
            </a:r>
            <a:endParaRPr lang="en-US" dirty="0">
              <a:latin typeface="Calibri" pitchFamily="34" charset="0"/>
              <a:cs typeface="Calibri" pitchFamily="34" charset="0"/>
            </a:endParaRPr>
          </a:p>
        </p:txBody>
      </p:sp>
      <p:sp>
        <p:nvSpPr>
          <p:cNvPr id="32" name="Rectangle 31"/>
          <p:cNvSpPr/>
          <p:nvPr/>
        </p:nvSpPr>
        <p:spPr>
          <a:xfrm>
            <a:off x="863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Delete</a:t>
            </a:r>
            <a:endParaRPr lang="en-US" dirty="0">
              <a:latin typeface="Calibri" pitchFamily="34" charset="0"/>
              <a:cs typeface="Calibri" pitchFamily="34" charset="0"/>
            </a:endParaRPr>
          </a:p>
        </p:txBody>
      </p:sp>
      <p:sp>
        <p:nvSpPr>
          <p:cNvPr id="33" name="Rectangle 32"/>
          <p:cNvSpPr/>
          <p:nvPr/>
        </p:nvSpPr>
        <p:spPr>
          <a:xfrm>
            <a:off x="4927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Decrypt</a:t>
            </a:r>
            <a:endParaRPr lang="en-US" dirty="0">
              <a:latin typeface="Calibri" pitchFamily="34" charset="0"/>
              <a:cs typeface="Calibri" pitchFamily="34" charset="0"/>
            </a:endParaRPr>
          </a:p>
        </p:txBody>
      </p:sp>
      <p:sp>
        <p:nvSpPr>
          <p:cNvPr id="34" name="Rectangle 33"/>
          <p:cNvSpPr/>
          <p:nvPr/>
        </p:nvSpPr>
        <p:spPr>
          <a:xfrm>
            <a:off x="6959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Replace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4079075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1"/>
          <p:cNvSpPr txBox="1">
            <a:spLocks/>
          </p:cNvSpPr>
          <p:nvPr/>
        </p:nvSpPr>
        <p:spPr>
          <a:xfrm>
            <a:off x="1072721" y="228600"/>
            <a:ext cx="8229600" cy="685800"/>
          </a:xfrm>
          <a:prstGeom prst="rect">
            <a:avLst/>
          </a:prstGeom>
        </p:spPr>
        <p:txBody>
          <a:bodyPr/>
          <a:lstStyle>
            <a:lvl1pPr algn="l"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ro-RO" smtClean="0">
                <a:solidFill>
                  <a:srgbClr val="3BB44A"/>
                </a:solidFill>
              </a:rPr>
              <a:t>Administrarea fișierelor</a:t>
            </a:r>
            <a:endParaRPr lang="en-US" dirty="0">
              <a:solidFill>
                <a:srgbClr val="3BB44A"/>
              </a:solidFill>
            </a:endParaRPr>
          </a:p>
        </p:txBody>
      </p:sp>
      <p:sp>
        <p:nvSpPr>
          <p:cNvPr id="24" name="Footer Placeholder 3"/>
          <p:cNvSpPr txBox="1">
            <a:spLocks/>
          </p:cNvSpPr>
          <p:nvPr/>
        </p:nvSpPr>
        <p:spPr>
          <a:xfrm>
            <a:off x="11046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25" name="Rectangle 24"/>
          <p:cNvSpPr/>
          <p:nvPr/>
        </p:nvSpPr>
        <p:spPr>
          <a:xfrm>
            <a:off x="8636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statice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 la apelul metodelor</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singură operație asupra unui fișier</a:t>
            </a:r>
          </a:p>
          <a:p>
            <a:pPr marL="273050" lvl="0" indent="-273050">
              <a:lnSpc>
                <a:spcPct val="150000"/>
              </a:lnSpc>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p:txBody>
      </p:sp>
      <p:sp>
        <p:nvSpPr>
          <p:cNvPr id="26" name="Rectangle 25"/>
          <p:cNvSpPr/>
          <p:nvPr/>
        </p:nvSpPr>
        <p:spPr>
          <a:xfrm>
            <a:off x="49784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FileInfo</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Va trebui instanțiată pentru a o folosi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 al constructorului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serie de operații asupra unui fișier</a:t>
            </a:r>
          </a:p>
          <a:p>
            <a:pPr algn="ctr"/>
            <a:endParaRPr lang="en-US" dirty="0"/>
          </a:p>
        </p:txBody>
      </p:sp>
      <p:sp>
        <p:nvSpPr>
          <p:cNvPr id="27" name="Rectangle 26"/>
          <p:cNvSpPr/>
          <p:nvPr/>
        </p:nvSpPr>
        <p:spPr>
          <a:xfrm>
            <a:off x="2895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Copy/CopyTo</a:t>
            </a:r>
            <a:endParaRPr lang="en-US" dirty="0">
              <a:latin typeface="Calibri" pitchFamily="34" charset="0"/>
              <a:cs typeface="Calibri" pitchFamily="34" charset="0"/>
            </a:endParaRPr>
          </a:p>
        </p:txBody>
      </p:sp>
      <p:sp>
        <p:nvSpPr>
          <p:cNvPr id="28" name="Rectangle 27"/>
          <p:cNvSpPr/>
          <p:nvPr/>
        </p:nvSpPr>
        <p:spPr>
          <a:xfrm>
            <a:off x="863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Create</a:t>
            </a:r>
            <a:endParaRPr lang="en-US" dirty="0">
              <a:latin typeface="Calibri" pitchFamily="34" charset="0"/>
              <a:cs typeface="Calibri" pitchFamily="34" charset="0"/>
            </a:endParaRPr>
          </a:p>
        </p:txBody>
      </p:sp>
      <p:sp>
        <p:nvSpPr>
          <p:cNvPr id="29" name="Rectangle 28"/>
          <p:cNvSpPr/>
          <p:nvPr/>
        </p:nvSpPr>
        <p:spPr>
          <a:xfrm>
            <a:off x="4927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Encrypt</a:t>
            </a:r>
            <a:endParaRPr lang="en-US" dirty="0">
              <a:latin typeface="Calibri" pitchFamily="34" charset="0"/>
              <a:cs typeface="Calibri" pitchFamily="34" charset="0"/>
            </a:endParaRPr>
          </a:p>
        </p:txBody>
      </p:sp>
      <p:sp>
        <p:nvSpPr>
          <p:cNvPr id="30" name="Rectangle 29"/>
          <p:cNvSpPr/>
          <p:nvPr/>
        </p:nvSpPr>
        <p:spPr>
          <a:xfrm>
            <a:off x="6959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Exists</a:t>
            </a:r>
            <a:endParaRPr lang="en-US" dirty="0">
              <a:latin typeface="Calibri" pitchFamily="34" charset="0"/>
              <a:cs typeface="Calibri" pitchFamily="34" charset="0"/>
            </a:endParaRPr>
          </a:p>
        </p:txBody>
      </p:sp>
      <p:sp>
        <p:nvSpPr>
          <p:cNvPr id="31" name="Rectangle 30"/>
          <p:cNvSpPr/>
          <p:nvPr/>
        </p:nvSpPr>
        <p:spPr>
          <a:xfrm>
            <a:off x="2895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Move/MoveTo</a:t>
            </a:r>
            <a:endParaRPr lang="en-US" dirty="0">
              <a:latin typeface="Calibri" pitchFamily="34" charset="0"/>
              <a:cs typeface="Calibri" pitchFamily="34" charset="0"/>
            </a:endParaRPr>
          </a:p>
        </p:txBody>
      </p:sp>
      <p:sp>
        <p:nvSpPr>
          <p:cNvPr id="32" name="Rectangle 31"/>
          <p:cNvSpPr/>
          <p:nvPr/>
        </p:nvSpPr>
        <p:spPr>
          <a:xfrm>
            <a:off x="863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Delete</a:t>
            </a:r>
            <a:endParaRPr lang="en-US" dirty="0">
              <a:latin typeface="Calibri" pitchFamily="34" charset="0"/>
              <a:cs typeface="Calibri" pitchFamily="34" charset="0"/>
            </a:endParaRPr>
          </a:p>
        </p:txBody>
      </p:sp>
      <p:sp>
        <p:nvSpPr>
          <p:cNvPr id="33" name="Rectangle 32"/>
          <p:cNvSpPr/>
          <p:nvPr/>
        </p:nvSpPr>
        <p:spPr>
          <a:xfrm>
            <a:off x="4927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Decrypt</a:t>
            </a:r>
            <a:endParaRPr lang="en-US" dirty="0">
              <a:latin typeface="Calibri" pitchFamily="34" charset="0"/>
              <a:cs typeface="Calibri" pitchFamily="34" charset="0"/>
            </a:endParaRPr>
          </a:p>
        </p:txBody>
      </p:sp>
      <p:sp>
        <p:nvSpPr>
          <p:cNvPr id="34" name="Rectangle 33"/>
          <p:cNvSpPr/>
          <p:nvPr/>
        </p:nvSpPr>
        <p:spPr>
          <a:xfrm>
            <a:off x="6959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Replace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72038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1"/>
          <p:cNvSpPr>
            <a:spLocks noGrp="1"/>
          </p:cNvSpPr>
          <p:nvPr>
            <p:ph type="title"/>
          </p:nvPr>
        </p:nvSpPr>
        <p:spPr>
          <a:xfrm>
            <a:off x="1072721" y="228600"/>
            <a:ext cx="8229600" cy="685800"/>
          </a:xfrm>
        </p:spPr>
        <p:txBody>
          <a:bodyPr/>
          <a:lstStyle/>
          <a:p>
            <a:r>
              <a:rPr lang="ro-RO" dirty="0" smtClean="0">
                <a:solidFill>
                  <a:srgbClr val="3BB44A"/>
                </a:solidFill>
              </a:rPr>
              <a:t>Administrarea fișierelor</a:t>
            </a:r>
            <a:endParaRPr lang="en-US" dirty="0">
              <a:solidFill>
                <a:srgbClr val="3BB44A"/>
              </a:solidFill>
            </a:endParaRPr>
          </a:p>
        </p:txBody>
      </p:sp>
      <p:sp>
        <p:nvSpPr>
          <p:cNvPr id="24" name="Footer Placeholder 3"/>
          <p:cNvSpPr txBox="1">
            <a:spLocks/>
          </p:cNvSpPr>
          <p:nvPr/>
        </p:nvSpPr>
        <p:spPr>
          <a:xfrm>
            <a:off x="11046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sp>
        <p:nvSpPr>
          <p:cNvPr id="25" name="Rectangle 24"/>
          <p:cNvSpPr/>
          <p:nvPr/>
        </p:nvSpPr>
        <p:spPr>
          <a:xfrm>
            <a:off x="8636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statice</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 la apelul metodelor</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singură operație asupra unui fișier</a:t>
            </a:r>
          </a:p>
          <a:p>
            <a:pPr marL="273050" lvl="0" indent="-273050">
              <a:lnSpc>
                <a:spcPct val="150000"/>
              </a:lnSpc>
              <a:spcBef>
                <a:spcPts val="600"/>
              </a:spcBef>
              <a:buClr>
                <a:srgbClr val="F0AD00"/>
              </a:buClr>
              <a:buSzPct val="76000"/>
              <a:buFont typeface="Wingdings 3" pitchFamily="18" charset="2"/>
              <a:buChar char=""/>
            </a:pPr>
            <a:endParaRPr lang="ro-RO" dirty="0" smtClean="0">
              <a:solidFill>
                <a:prstClr val="black"/>
              </a:solidFill>
              <a:latin typeface="Calibri" pitchFamily="34" charset="0"/>
              <a:cs typeface="Calibri" pitchFamily="34" charset="0"/>
            </a:endParaRPr>
          </a:p>
        </p:txBody>
      </p:sp>
      <p:sp>
        <p:nvSpPr>
          <p:cNvPr id="26" name="Rectangle 25"/>
          <p:cNvSpPr/>
          <p:nvPr/>
        </p:nvSpPr>
        <p:spPr>
          <a:xfrm>
            <a:off x="4978400" y="1371600"/>
            <a:ext cx="3810000" cy="38100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ro-RO" sz="2800" b="1" dirty="0" smtClean="0">
                <a:latin typeface="Calibri" pitchFamily="34" charset="0"/>
                <a:cs typeface="Calibri" pitchFamily="34" charset="0"/>
              </a:rPr>
              <a:t>Clasa FileInfo</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Va trebui instanțiată pentru a o folosi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Primește numele fișierului ca parametru al constructorului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Oferă metode ce citesc și setează atribute ale fișierului</a:t>
            </a:r>
          </a:p>
          <a:p>
            <a:pPr marL="273050" lvl="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Verifică drepturile utilizatorului asupra fișierului</a:t>
            </a:r>
          </a:p>
          <a:p>
            <a:pPr marL="273050" indent="-273050">
              <a:spcBef>
                <a:spcPts val="600"/>
              </a:spcBef>
              <a:buClr>
                <a:srgbClr val="F0AD00"/>
              </a:buClr>
              <a:buSzPct val="76000"/>
              <a:buFont typeface="Wingdings 3" pitchFamily="18" charset="2"/>
              <a:buChar char=""/>
            </a:pPr>
            <a:r>
              <a:rPr lang="ro-RO" dirty="0" smtClean="0">
                <a:solidFill>
                  <a:prstClr val="black"/>
                </a:solidFill>
                <a:latin typeface="Calibri" pitchFamily="34" charset="0"/>
                <a:cs typeface="Calibri" pitchFamily="34" charset="0"/>
              </a:rPr>
              <a:t>Este folosită pentru a executa o serie de operații asupra unui fișier</a:t>
            </a:r>
          </a:p>
          <a:p>
            <a:pPr algn="ctr"/>
            <a:endParaRPr lang="en-US" dirty="0"/>
          </a:p>
        </p:txBody>
      </p:sp>
      <p:sp>
        <p:nvSpPr>
          <p:cNvPr id="27" name="Rectangle 26"/>
          <p:cNvSpPr/>
          <p:nvPr/>
        </p:nvSpPr>
        <p:spPr>
          <a:xfrm>
            <a:off x="2895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Copy/CopyTo</a:t>
            </a:r>
            <a:endParaRPr lang="en-US" dirty="0">
              <a:latin typeface="Calibri" pitchFamily="34" charset="0"/>
              <a:cs typeface="Calibri" pitchFamily="34" charset="0"/>
            </a:endParaRPr>
          </a:p>
        </p:txBody>
      </p:sp>
      <p:sp>
        <p:nvSpPr>
          <p:cNvPr id="28" name="Rectangle 27"/>
          <p:cNvSpPr/>
          <p:nvPr/>
        </p:nvSpPr>
        <p:spPr>
          <a:xfrm>
            <a:off x="863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Create</a:t>
            </a:r>
            <a:endParaRPr lang="en-US" dirty="0">
              <a:latin typeface="Calibri" pitchFamily="34" charset="0"/>
              <a:cs typeface="Calibri" pitchFamily="34" charset="0"/>
            </a:endParaRPr>
          </a:p>
        </p:txBody>
      </p:sp>
      <p:sp>
        <p:nvSpPr>
          <p:cNvPr id="29" name="Rectangle 28"/>
          <p:cNvSpPr/>
          <p:nvPr/>
        </p:nvSpPr>
        <p:spPr>
          <a:xfrm>
            <a:off x="4927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Encrypt</a:t>
            </a:r>
            <a:endParaRPr lang="en-US" dirty="0">
              <a:latin typeface="Calibri" pitchFamily="34" charset="0"/>
              <a:cs typeface="Calibri" pitchFamily="34" charset="0"/>
            </a:endParaRPr>
          </a:p>
        </p:txBody>
      </p:sp>
      <p:sp>
        <p:nvSpPr>
          <p:cNvPr id="30" name="Rectangle 29"/>
          <p:cNvSpPr/>
          <p:nvPr/>
        </p:nvSpPr>
        <p:spPr>
          <a:xfrm>
            <a:off x="6959600" y="5334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Exists</a:t>
            </a:r>
            <a:endParaRPr lang="en-US" dirty="0">
              <a:latin typeface="Calibri" pitchFamily="34" charset="0"/>
              <a:cs typeface="Calibri" pitchFamily="34" charset="0"/>
            </a:endParaRPr>
          </a:p>
        </p:txBody>
      </p:sp>
      <p:sp>
        <p:nvSpPr>
          <p:cNvPr id="31" name="Rectangle 30"/>
          <p:cNvSpPr/>
          <p:nvPr/>
        </p:nvSpPr>
        <p:spPr>
          <a:xfrm>
            <a:off x="2895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Move/MoveTo</a:t>
            </a:r>
            <a:endParaRPr lang="en-US" dirty="0">
              <a:latin typeface="Calibri" pitchFamily="34" charset="0"/>
              <a:cs typeface="Calibri" pitchFamily="34" charset="0"/>
            </a:endParaRPr>
          </a:p>
        </p:txBody>
      </p:sp>
      <p:sp>
        <p:nvSpPr>
          <p:cNvPr id="32" name="Rectangle 31"/>
          <p:cNvSpPr/>
          <p:nvPr/>
        </p:nvSpPr>
        <p:spPr>
          <a:xfrm>
            <a:off x="863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Delete</a:t>
            </a:r>
            <a:endParaRPr lang="en-US" dirty="0">
              <a:latin typeface="Calibri" pitchFamily="34" charset="0"/>
              <a:cs typeface="Calibri" pitchFamily="34" charset="0"/>
            </a:endParaRPr>
          </a:p>
        </p:txBody>
      </p:sp>
      <p:sp>
        <p:nvSpPr>
          <p:cNvPr id="33" name="Rectangle 32"/>
          <p:cNvSpPr/>
          <p:nvPr/>
        </p:nvSpPr>
        <p:spPr>
          <a:xfrm>
            <a:off x="4927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Decrypt</a:t>
            </a:r>
            <a:endParaRPr lang="en-US" dirty="0">
              <a:latin typeface="Calibri" pitchFamily="34" charset="0"/>
              <a:cs typeface="Calibri" pitchFamily="34" charset="0"/>
            </a:endParaRPr>
          </a:p>
        </p:txBody>
      </p:sp>
      <p:sp>
        <p:nvSpPr>
          <p:cNvPr id="34" name="Rectangle 33"/>
          <p:cNvSpPr/>
          <p:nvPr/>
        </p:nvSpPr>
        <p:spPr>
          <a:xfrm>
            <a:off x="6959600" y="5867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Replace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90139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3BB44A"/>
                </a:solidFill>
              </a:rPr>
              <a:t>Scrierea și citirea fișierelor folosind clasa </a:t>
            </a:r>
            <a:r>
              <a:rPr lang="ro-RO" b="1" dirty="0" smtClean="0">
                <a:solidFill>
                  <a:srgbClr val="3BB44A"/>
                </a:solidFill>
              </a:rPr>
              <a:t>File</a:t>
            </a:r>
            <a:endParaRPr lang="en-US" dirty="0">
              <a:solidFill>
                <a:srgbClr val="3BB44A"/>
              </a:solidFill>
            </a:endParaRPr>
          </a:p>
        </p:txBody>
      </p:sp>
      <p:sp>
        <p:nvSpPr>
          <p:cNvPr id="4" name="Footer Placeholder 3"/>
          <p:cNvSpPr>
            <a:spLocks noGrp="1"/>
          </p:cNvSpPr>
          <p:nvPr>
            <p:ph type="ftr" sz="quarter" idx="10"/>
          </p:nvPr>
        </p:nvSpPr>
        <p:spPr/>
        <p:txBody>
          <a:bodyPr/>
          <a:lstStyle/>
          <a:p>
            <a:pPr>
              <a:defRPr/>
            </a:pPr>
            <a:r>
              <a:rPr lang="en-US" smtClean="0"/>
              <a:t>Academia Microsoft </a:t>
            </a:r>
            <a:endParaRPr lang="en-US" dirty="0"/>
          </a:p>
        </p:txBody>
      </p:sp>
      <p:pic>
        <p:nvPicPr>
          <p:cNvPr id="1026" name="Picture 2" descr="D:\My documents\dropbox\My Dropbox\materials\2.NET Framework Fundamentals\resources\file.png"/>
          <p:cNvPicPr>
            <a:picLocks noChangeAspect="1" noChangeArrowheads="1"/>
          </p:cNvPicPr>
          <p:nvPr/>
        </p:nvPicPr>
        <p:blipFill>
          <a:blip r:embed="rId3" cstate="print"/>
          <a:srcRect/>
          <a:stretch>
            <a:fillRect/>
          </a:stretch>
        </p:blipFill>
        <p:spPr bwMode="auto">
          <a:xfrm>
            <a:off x="6477000" y="1869974"/>
            <a:ext cx="1050925" cy="1330426"/>
          </a:xfrm>
          <a:prstGeom prst="rect">
            <a:avLst/>
          </a:prstGeom>
          <a:noFill/>
          <a:effectLst>
            <a:outerShdw blurRad="50800" dist="38100" dir="2700000" algn="tl" rotWithShape="0">
              <a:prstClr val="black">
                <a:alpha val="40000"/>
              </a:prstClr>
            </a:outerShdw>
          </a:effectLst>
        </p:spPr>
      </p:pic>
      <p:pic>
        <p:nvPicPr>
          <p:cNvPr id="7" name="Picture 2" descr="D:\My documents\dropbox\My Dropbox\materials\2.NET Framework Fundamentals\resources\file.png"/>
          <p:cNvPicPr>
            <a:picLocks noChangeAspect="1" noChangeArrowheads="1"/>
          </p:cNvPicPr>
          <p:nvPr/>
        </p:nvPicPr>
        <p:blipFill>
          <a:blip r:embed="rId3" cstate="print"/>
          <a:srcRect/>
          <a:stretch>
            <a:fillRect/>
          </a:stretch>
        </p:blipFill>
        <p:spPr bwMode="auto">
          <a:xfrm>
            <a:off x="6553200" y="4114800"/>
            <a:ext cx="1050925" cy="1330426"/>
          </a:xfrm>
          <a:prstGeom prst="rect">
            <a:avLst/>
          </a:prstGeom>
          <a:noFill/>
          <a:effectLst>
            <a:outerShdw blurRad="50800" dist="38100" dir="2700000" algn="tl" rotWithShape="0">
              <a:prstClr val="black">
                <a:alpha val="40000"/>
              </a:prstClr>
            </a:outerShdw>
          </a:effectLst>
        </p:spPr>
      </p:pic>
      <p:pic>
        <p:nvPicPr>
          <p:cNvPr id="1028" name="Picture 4" descr="D:\My documents\dropbox\My Dropbox\materials\2.NET Framework Fundamentals\resources\application.png"/>
          <p:cNvPicPr>
            <a:picLocks noChangeAspect="1" noChangeArrowheads="1"/>
          </p:cNvPicPr>
          <p:nvPr/>
        </p:nvPicPr>
        <p:blipFill>
          <a:blip r:embed="rId4" cstate="print"/>
          <a:srcRect/>
          <a:stretch>
            <a:fillRect/>
          </a:stretch>
        </p:blipFill>
        <p:spPr bwMode="auto">
          <a:xfrm>
            <a:off x="990601" y="1905001"/>
            <a:ext cx="1600199" cy="1194249"/>
          </a:xfrm>
          <a:prstGeom prst="rect">
            <a:avLst/>
          </a:prstGeom>
          <a:noFill/>
        </p:spPr>
      </p:pic>
      <p:pic>
        <p:nvPicPr>
          <p:cNvPr id="9" name="Picture 4" descr="D:\My documents\dropbox\My Dropbox\materials\2.NET Framework Fundamentals\resources\application.png"/>
          <p:cNvPicPr>
            <a:picLocks noChangeAspect="1" noChangeArrowheads="1"/>
          </p:cNvPicPr>
          <p:nvPr/>
        </p:nvPicPr>
        <p:blipFill>
          <a:blip r:embed="rId4" cstate="print"/>
          <a:srcRect/>
          <a:stretch>
            <a:fillRect/>
          </a:stretch>
        </p:blipFill>
        <p:spPr bwMode="auto">
          <a:xfrm>
            <a:off x="1219200" y="4267200"/>
            <a:ext cx="1600199" cy="1194249"/>
          </a:xfrm>
          <a:prstGeom prst="rect">
            <a:avLst/>
          </a:prstGeom>
          <a:noFill/>
        </p:spPr>
      </p:pic>
      <p:sp>
        <p:nvSpPr>
          <p:cNvPr id="12" name="Rectangle 11"/>
          <p:cNvSpPr/>
          <p:nvPr/>
        </p:nvSpPr>
        <p:spPr>
          <a:xfrm>
            <a:off x="3581400" y="1752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ReadAllBytes</a:t>
            </a:r>
            <a:endParaRPr lang="en-US" dirty="0">
              <a:latin typeface="Calibri" pitchFamily="34" charset="0"/>
              <a:cs typeface="Calibri" pitchFamily="34" charset="0"/>
            </a:endParaRPr>
          </a:p>
        </p:txBody>
      </p:sp>
      <p:sp>
        <p:nvSpPr>
          <p:cNvPr id="13" name="Rectangle 12"/>
          <p:cNvSpPr/>
          <p:nvPr/>
        </p:nvSpPr>
        <p:spPr>
          <a:xfrm>
            <a:off x="3581400" y="2286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ReadAllLines</a:t>
            </a:r>
            <a:endParaRPr lang="en-US" dirty="0">
              <a:latin typeface="Calibri" pitchFamily="34" charset="0"/>
              <a:cs typeface="Calibri" pitchFamily="34" charset="0"/>
            </a:endParaRPr>
          </a:p>
        </p:txBody>
      </p:sp>
      <p:sp>
        <p:nvSpPr>
          <p:cNvPr id="14" name="Rectangle 13"/>
          <p:cNvSpPr/>
          <p:nvPr/>
        </p:nvSpPr>
        <p:spPr>
          <a:xfrm>
            <a:off x="3581400" y="2819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ReadAllText</a:t>
            </a:r>
            <a:endParaRPr lang="en-US" dirty="0">
              <a:latin typeface="Calibri" pitchFamily="34" charset="0"/>
              <a:cs typeface="Calibri" pitchFamily="34" charset="0"/>
            </a:endParaRPr>
          </a:p>
        </p:txBody>
      </p:sp>
      <p:sp>
        <p:nvSpPr>
          <p:cNvPr id="15" name="Rectangle 14"/>
          <p:cNvSpPr/>
          <p:nvPr/>
        </p:nvSpPr>
        <p:spPr>
          <a:xfrm>
            <a:off x="3581400" y="4038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mtClean="0">
                <a:latin typeface="Calibri" pitchFamily="34" charset="0"/>
                <a:cs typeface="Calibri" pitchFamily="34" charset="0"/>
              </a:rPr>
              <a:t>WriteAllBytes</a:t>
            </a:r>
            <a:endParaRPr lang="en-US" dirty="0">
              <a:latin typeface="Calibri" pitchFamily="34" charset="0"/>
              <a:cs typeface="Calibri" pitchFamily="34" charset="0"/>
            </a:endParaRPr>
          </a:p>
        </p:txBody>
      </p:sp>
      <p:sp>
        <p:nvSpPr>
          <p:cNvPr id="16" name="Rectangle 15"/>
          <p:cNvSpPr/>
          <p:nvPr/>
        </p:nvSpPr>
        <p:spPr>
          <a:xfrm>
            <a:off x="3581400" y="4572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WriteAllLines</a:t>
            </a:r>
            <a:endParaRPr lang="en-US" dirty="0">
              <a:latin typeface="Calibri" pitchFamily="34" charset="0"/>
              <a:cs typeface="Calibri" pitchFamily="34" charset="0"/>
            </a:endParaRPr>
          </a:p>
        </p:txBody>
      </p:sp>
      <p:sp>
        <p:nvSpPr>
          <p:cNvPr id="17" name="Rectangle 16"/>
          <p:cNvSpPr/>
          <p:nvPr/>
        </p:nvSpPr>
        <p:spPr>
          <a:xfrm>
            <a:off x="3581400" y="5105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WriteAllText</a:t>
            </a:r>
            <a:endParaRPr lang="en-US" dirty="0">
              <a:latin typeface="Calibri" pitchFamily="34" charset="0"/>
              <a:cs typeface="Calibri" pitchFamily="34" charset="0"/>
            </a:endParaRPr>
          </a:p>
        </p:txBody>
      </p:sp>
      <p:cxnSp>
        <p:nvCxnSpPr>
          <p:cNvPr id="24" name="Straight Arrow Connector 23"/>
          <p:cNvCxnSpPr>
            <a:stCxn id="1026" idx="1"/>
            <a:endCxn id="12" idx="3"/>
          </p:cNvCxnSpPr>
          <p:nvPr/>
        </p:nvCxnSpPr>
        <p:spPr>
          <a:xfrm rot="10800000">
            <a:off x="5410200" y="1981201"/>
            <a:ext cx="1066800" cy="5539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1026" idx="1"/>
            <a:endCxn id="14" idx="3"/>
          </p:cNvCxnSpPr>
          <p:nvPr/>
        </p:nvCxnSpPr>
        <p:spPr>
          <a:xfrm rot="10800000" flipV="1">
            <a:off x="5410200" y="2535186"/>
            <a:ext cx="1066800" cy="5128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1026" idx="1"/>
            <a:endCxn id="13" idx="3"/>
          </p:cNvCxnSpPr>
          <p:nvPr/>
        </p:nvCxnSpPr>
        <p:spPr>
          <a:xfrm rot="10800000">
            <a:off x="5410200" y="2514601"/>
            <a:ext cx="1066800" cy="20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stCxn id="12" idx="1"/>
          </p:cNvCxnSpPr>
          <p:nvPr/>
        </p:nvCxnSpPr>
        <p:spPr>
          <a:xfrm rot="10800000" flipV="1">
            <a:off x="2590800" y="1981200"/>
            <a:ext cx="9906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stCxn id="13" idx="1"/>
            <a:endCxn id="1028" idx="3"/>
          </p:cNvCxnSpPr>
          <p:nvPr/>
        </p:nvCxnSpPr>
        <p:spPr>
          <a:xfrm rot="10800000">
            <a:off x="2590800" y="2502126"/>
            <a:ext cx="990600" cy="1247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14" idx="1"/>
          </p:cNvCxnSpPr>
          <p:nvPr/>
        </p:nvCxnSpPr>
        <p:spPr>
          <a:xfrm rot="10800000">
            <a:off x="2590800" y="2667000"/>
            <a:ext cx="9906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9" idx="3"/>
            <a:endCxn id="15" idx="1"/>
          </p:cNvCxnSpPr>
          <p:nvPr/>
        </p:nvCxnSpPr>
        <p:spPr>
          <a:xfrm flipV="1">
            <a:off x="2819399" y="4267200"/>
            <a:ext cx="762001" cy="5971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9" idx="3"/>
            <a:endCxn id="16" idx="1"/>
          </p:cNvCxnSpPr>
          <p:nvPr/>
        </p:nvCxnSpPr>
        <p:spPr>
          <a:xfrm flipV="1">
            <a:off x="2819399" y="4800600"/>
            <a:ext cx="762001" cy="637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9" idx="3"/>
            <a:endCxn id="17" idx="1"/>
          </p:cNvCxnSpPr>
          <p:nvPr/>
        </p:nvCxnSpPr>
        <p:spPr>
          <a:xfrm>
            <a:off x="2819399" y="4864325"/>
            <a:ext cx="762001" cy="4696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15" idx="3"/>
          </p:cNvCxnSpPr>
          <p:nvPr/>
        </p:nvCxnSpPr>
        <p:spPr>
          <a:xfrm>
            <a:off x="5410200" y="42672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16" idx="3"/>
            <a:endCxn id="7" idx="1"/>
          </p:cNvCxnSpPr>
          <p:nvPr/>
        </p:nvCxnSpPr>
        <p:spPr>
          <a:xfrm flipV="1">
            <a:off x="5410200" y="4780013"/>
            <a:ext cx="1143000" cy="20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17" idx="3"/>
          </p:cNvCxnSpPr>
          <p:nvPr/>
        </p:nvCxnSpPr>
        <p:spPr>
          <a:xfrm flipV="1">
            <a:off x="5410200" y="49530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640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1"/>
          <p:cNvSpPr>
            <a:spLocks noGrp="1"/>
          </p:cNvSpPr>
          <p:nvPr>
            <p:ph type="title"/>
          </p:nvPr>
        </p:nvSpPr>
        <p:spPr>
          <a:xfrm>
            <a:off x="818721" y="228600"/>
            <a:ext cx="8229600" cy="685800"/>
          </a:xfrm>
        </p:spPr>
        <p:txBody>
          <a:bodyPr/>
          <a:lstStyle/>
          <a:p>
            <a:r>
              <a:rPr lang="ro-RO" dirty="0" smtClean="0">
                <a:solidFill>
                  <a:srgbClr val="3BB44A"/>
                </a:solidFill>
              </a:rPr>
              <a:t>Scrierea și citirea fișierelor folosind clasa </a:t>
            </a:r>
            <a:r>
              <a:rPr lang="ro-RO" b="1" dirty="0" smtClean="0">
                <a:solidFill>
                  <a:srgbClr val="3BB44A"/>
                </a:solidFill>
              </a:rPr>
              <a:t>File</a:t>
            </a:r>
            <a:endParaRPr lang="en-US" dirty="0">
              <a:solidFill>
                <a:srgbClr val="3BB44A"/>
              </a:solidFill>
            </a:endParaRPr>
          </a:p>
        </p:txBody>
      </p:sp>
      <p:sp>
        <p:nvSpPr>
          <p:cNvPr id="31" name="Footer Placeholder 3"/>
          <p:cNvSpPr txBox="1">
            <a:spLocks/>
          </p:cNvSpPr>
          <p:nvPr/>
        </p:nvSpPr>
        <p:spPr>
          <a:xfrm>
            <a:off x="850605" y="6356350"/>
            <a:ext cx="1318438" cy="365125"/>
          </a:xfrm>
          <a:prstGeom prst="rect">
            <a:avLst/>
          </a:prstGeom>
        </p:spPr>
        <p:txBody>
          <a:bodyPr vert="horz" lIns="91440" tIns="45720" rIns="91440" bIns="45720" rtlCol="0" anchor="ctr"/>
          <a:lstStyle>
            <a:defPPr>
              <a:defRPr lang="en-US"/>
            </a:defPPr>
            <a:lvl1pPr algn="ctr" rtl="0" eaLnBrk="0" fontAlgn="base" hangingPunct="0">
              <a:lnSpc>
                <a:spcPct val="90000"/>
              </a:lnSpc>
              <a:spcBef>
                <a:spcPct val="40000"/>
              </a:spcBef>
              <a:spcAft>
                <a:spcPct val="0"/>
              </a:spcAft>
              <a:buClr>
                <a:srgbClr val="006699"/>
              </a:buClr>
              <a:buNone/>
              <a:defRPr sz="1200" b="0" kern="1200">
                <a:solidFill>
                  <a:schemeClr val="tx1">
                    <a:tint val="75000"/>
                  </a:schemeClr>
                </a:solidFill>
                <a:latin typeface="Segoe UI" pitchFamily="34" charset="0"/>
                <a:ea typeface="Segoe UI" pitchFamily="34" charset="0"/>
                <a:cs typeface="Segoe UI" pitchFamily="34" charset="0"/>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defRPr/>
            </a:pPr>
            <a:r>
              <a:rPr lang="en-US" smtClean="0"/>
              <a:t>Academia Microsoft </a:t>
            </a:r>
            <a:endParaRPr lang="en-US" dirty="0"/>
          </a:p>
        </p:txBody>
      </p:sp>
      <p:pic>
        <p:nvPicPr>
          <p:cNvPr id="32" name="Picture 2" descr="D:\My documents\dropbox\My Dropbox\materials\2.NET Framework Fundamentals\resources\file.png"/>
          <p:cNvPicPr>
            <a:picLocks noChangeAspect="1" noChangeArrowheads="1"/>
          </p:cNvPicPr>
          <p:nvPr/>
        </p:nvPicPr>
        <p:blipFill>
          <a:blip r:embed="rId3" cstate="print"/>
          <a:srcRect/>
          <a:stretch>
            <a:fillRect/>
          </a:stretch>
        </p:blipFill>
        <p:spPr bwMode="auto">
          <a:xfrm>
            <a:off x="6477000" y="1869974"/>
            <a:ext cx="1050925" cy="1330426"/>
          </a:xfrm>
          <a:prstGeom prst="rect">
            <a:avLst/>
          </a:prstGeom>
          <a:noFill/>
          <a:effectLst>
            <a:outerShdw blurRad="50800" dist="38100" dir="2700000" algn="tl" rotWithShape="0">
              <a:prstClr val="black">
                <a:alpha val="40000"/>
              </a:prstClr>
            </a:outerShdw>
          </a:effectLst>
        </p:spPr>
      </p:pic>
      <p:pic>
        <p:nvPicPr>
          <p:cNvPr id="34" name="Picture 2" descr="D:\My documents\dropbox\My Dropbox\materials\2.NET Framework Fundamentals\resources\file.png"/>
          <p:cNvPicPr>
            <a:picLocks noChangeAspect="1" noChangeArrowheads="1"/>
          </p:cNvPicPr>
          <p:nvPr/>
        </p:nvPicPr>
        <p:blipFill>
          <a:blip r:embed="rId3" cstate="print"/>
          <a:srcRect/>
          <a:stretch>
            <a:fillRect/>
          </a:stretch>
        </p:blipFill>
        <p:spPr bwMode="auto">
          <a:xfrm>
            <a:off x="6553200" y="4114800"/>
            <a:ext cx="1050925" cy="1330426"/>
          </a:xfrm>
          <a:prstGeom prst="rect">
            <a:avLst/>
          </a:prstGeom>
          <a:noFill/>
          <a:effectLst>
            <a:outerShdw blurRad="50800" dist="38100" dir="2700000" algn="tl" rotWithShape="0">
              <a:prstClr val="black">
                <a:alpha val="40000"/>
              </a:prstClr>
            </a:outerShdw>
          </a:effectLst>
        </p:spPr>
      </p:pic>
      <p:pic>
        <p:nvPicPr>
          <p:cNvPr id="36" name="Picture 4" descr="D:\My documents\dropbox\My Dropbox\materials\2.NET Framework Fundamentals\resources\application.png"/>
          <p:cNvPicPr>
            <a:picLocks noChangeAspect="1" noChangeArrowheads="1"/>
          </p:cNvPicPr>
          <p:nvPr/>
        </p:nvPicPr>
        <p:blipFill>
          <a:blip r:embed="rId4" cstate="print"/>
          <a:srcRect/>
          <a:stretch>
            <a:fillRect/>
          </a:stretch>
        </p:blipFill>
        <p:spPr bwMode="auto">
          <a:xfrm>
            <a:off x="990601" y="1905001"/>
            <a:ext cx="1600199" cy="1194249"/>
          </a:xfrm>
          <a:prstGeom prst="rect">
            <a:avLst/>
          </a:prstGeom>
          <a:noFill/>
        </p:spPr>
      </p:pic>
      <p:pic>
        <p:nvPicPr>
          <p:cNvPr id="38" name="Picture 4" descr="D:\My documents\dropbox\My Dropbox\materials\2.NET Framework Fundamentals\resources\application.png"/>
          <p:cNvPicPr>
            <a:picLocks noChangeAspect="1" noChangeArrowheads="1"/>
          </p:cNvPicPr>
          <p:nvPr/>
        </p:nvPicPr>
        <p:blipFill>
          <a:blip r:embed="rId4" cstate="print"/>
          <a:srcRect/>
          <a:stretch>
            <a:fillRect/>
          </a:stretch>
        </p:blipFill>
        <p:spPr bwMode="auto">
          <a:xfrm>
            <a:off x="1219200" y="4267200"/>
            <a:ext cx="1600199" cy="1194249"/>
          </a:xfrm>
          <a:prstGeom prst="rect">
            <a:avLst/>
          </a:prstGeom>
          <a:noFill/>
        </p:spPr>
      </p:pic>
      <p:sp>
        <p:nvSpPr>
          <p:cNvPr id="39" name="Rectangle 38"/>
          <p:cNvSpPr/>
          <p:nvPr/>
        </p:nvSpPr>
        <p:spPr>
          <a:xfrm>
            <a:off x="3581400" y="1752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ReadAllBytes</a:t>
            </a:r>
            <a:endParaRPr lang="en-US" dirty="0">
              <a:latin typeface="Calibri" pitchFamily="34" charset="0"/>
              <a:cs typeface="Calibri" pitchFamily="34" charset="0"/>
            </a:endParaRPr>
          </a:p>
        </p:txBody>
      </p:sp>
      <p:sp>
        <p:nvSpPr>
          <p:cNvPr id="40" name="Rectangle 39"/>
          <p:cNvSpPr/>
          <p:nvPr/>
        </p:nvSpPr>
        <p:spPr>
          <a:xfrm>
            <a:off x="3581400" y="2286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ReadAllLines</a:t>
            </a:r>
            <a:endParaRPr lang="en-US" dirty="0">
              <a:latin typeface="Calibri" pitchFamily="34" charset="0"/>
              <a:cs typeface="Calibri" pitchFamily="34" charset="0"/>
            </a:endParaRPr>
          </a:p>
        </p:txBody>
      </p:sp>
      <p:sp>
        <p:nvSpPr>
          <p:cNvPr id="42" name="Rectangle 41"/>
          <p:cNvSpPr/>
          <p:nvPr/>
        </p:nvSpPr>
        <p:spPr>
          <a:xfrm>
            <a:off x="3581400" y="2819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ReadAllText</a:t>
            </a:r>
            <a:endParaRPr lang="en-US" dirty="0">
              <a:latin typeface="Calibri" pitchFamily="34" charset="0"/>
              <a:cs typeface="Calibri" pitchFamily="34" charset="0"/>
            </a:endParaRPr>
          </a:p>
        </p:txBody>
      </p:sp>
      <p:sp>
        <p:nvSpPr>
          <p:cNvPr id="44" name="Rectangle 43"/>
          <p:cNvSpPr/>
          <p:nvPr/>
        </p:nvSpPr>
        <p:spPr>
          <a:xfrm>
            <a:off x="3581400" y="40386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smtClean="0">
                <a:latin typeface="Calibri" pitchFamily="34" charset="0"/>
                <a:cs typeface="Calibri" pitchFamily="34" charset="0"/>
              </a:rPr>
              <a:t>WriteAllBytes</a:t>
            </a:r>
            <a:endParaRPr lang="en-US" dirty="0">
              <a:latin typeface="Calibri" pitchFamily="34" charset="0"/>
              <a:cs typeface="Calibri" pitchFamily="34" charset="0"/>
            </a:endParaRPr>
          </a:p>
        </p:txBody>
      </p:sp>
      <p:sp>
        <p:nvSpPr>
          <p:cNvPr id="46" name="Rectangle 45"/>
          <p:cNvSpPr/>
          <p:nvPr/>
        </p:nvSpPr>
        <p:spPr>
          <a:xfrm>
            <a:off x="3581400" y="45720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WriteAllLines</a:t>
            </a:r>
            <a:endParaRPr lang="en-US" dirty="0">
              <a:latin typeface="Calibri" pitchFamily="34" charset="0"/>
              <a:cs typeface="Calibri" pitchFamily="34" charset="0"/>
            </a:endParaRPr>
          </a:p>
        </p:txBody>
      </p:sp>
      <p:sp>
        <p:nvSpPr>
          <p:cNvPr id="48" name="Rectangle 47"/>
          <p:cNvSpPr/>
          <p:nvPr/>
        </p:nvSpPr>
        <p:spPr>
          <a:xfrm>
            <a:off x="3581400" y="5105400"/>
            <a:ext cx="1828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latin typeface="Calibri" pitchFamily="34" charset="0"/>
                <a:cs typeface="Calibri" pitchFamily="34" charset="0"/>
              </a:rPr>
              <a:t>WriteAllText</a:t>
            </a:r>
            <a:endParaRPr lang="en-US" dirty="0">
              <a:latin typeface="Calibri" pitchFamily="34" charset="0"/>
              <a:cs typeface="Calibri" pitchFamily="34" charset="0"/>
            </a:endParaRPr>
          </a:p>
        </p:txBody>
      </p:sp>
      <p:cxnSp>
        <p:nvCxnSpPr>
          <p:cNvPr id="50" name="Straight Arrow Connector 49"/>
          <p:cNvCxnSpPr>
            <a:stCxn id="32" idx="1"/>
            <a:endCxn id="39" idx="3"/>
          </p:cNvCxnSpPr>
          <p:nvPr/>
        </p:nvCxnSpPr>
        <p:spPr>
          <a:xfrm rot="10800000">
            <a:off x="5410200" y="1981201"/>
            <a:ext cx="1066800" cy="5539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32" idx="1"/>
            <a:endCxn id="42" idx="3"/>
          </p:cNvCxnSpPr>
          <p:nvPr/>
        </p:nvCxnSpPr>
        <p:spPr>
          <a:xfrm rot="10800000" flipV="1">
            <a:off x="5410200" y="2535186"/>
            <a:ext cx="1066800" cy="5128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3" name="Straight Arrow Connector 52"/>
          <p:cNvCxnSpPr>
            <a:stCxn id="32" idx="1"/>
            <a:endCxn id="40" idx="3"/>
          </p:cNvCxnSpPr>
          <p:nvPr/>
        </p:nvCxnSpPr>
        <p:spPr>
          <a:xfrm rot="10800000">
            <a:off x="5410200" y="2514601"/>
            <a:ext cx="1066800" cy="20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a:stCxn id="39" idx="1"/>
          </p:cNvCxnSpPr>
          <p:nvPr/>
        </p:nvCxnSpPr>
        <p:spPr>
          <a:xfrm rot="10800000" flipV="1">
            <a:off x="2590800" y="1981200"/>
            <a:ext cx="9906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a:stCxn id="40" idx="1"/>
            <a:endCxn id="36" idx="3"/>
          </p:cNvCxnSpPr>
          <p:nvPr/>
        </p:nvCxnSpPr>
        <p:spPr>
          <a:xfrm rot="10800000">
            <a:off x="2590800" y="2502126"/>
            <a:ext cx="990600" cy="1247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a:stCxn id="42" idx="1"/>
          </p:cNvCxnSpPr>
          <p:nvPr/>
        </p:nvCxnSpPr>
        <p:spPr>
          <a:xfrm rot="10800000">
            <a:off x="2590800" y="2667000"/>
            <a:ext cx="9906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Straight Arrow Connector 56"/>
          <p:cNvCxnSpPr>
            <a:stCxn id="38" idx="3"/>
            <a:endCxn id="44" idx="1"/>
          </p:cNvCxnSpPr>
          <p:nvPr/>
        </p:nvCxnSpPr>
        <p:spPr>
          <a:xfrm flipV="1">
            <a:off x="2819399" y="4267200"/>
            <a:ext cx="762001" cy="5971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a:stCxn id="38" idx="3"/>
            <a:endCxn id="46" idx="1"/>
          </p:cNvCxnSpPr>
          <p:nvPr/>
        </p:nvCxnSpPr>
        <p:spPr>
          <a:xfrm flipV="1">
            <a:off x="2819399" y="4800600"/>
            <a:ext cx="762001" cy="637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a:stCxn id="38" idx="3"/>
            <a:endCxn id="48" idx="1"/>
          </p:cNvCxnSpPr>
          <p:nvPr/>
        </p:nvCxnSpPr>
        <p:spPr>
          <a:xfrm>
            <a:off x="2819399" y="4864325"/>
            <a:ext cx="762001" cy="4696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a:stCxn id="44" idx="3"/>
          </p:cNvCxnSpPr>
          <p:nvPr/>
        </p:nvCxnSpPr>
        <p:spPr>
          <a:xfrm>
            <a:off x="5410200" y="42672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a:stCxn id="46" idx="3"/>
            <a:endCxn id="34" idx="1"/>
          </p:cNvCxnSpPr>
          <p:nvPr/>
        </p:nvCxnSpPr>
        <p:spPr>
          <a:xfrm flipV="1">
            <a:off x="5410200" y="4780013"/>
            <a:ext cx="1143000" cy="20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a:stCxn id="48" idx="3"/>
          </p:cNvCxnSpPr>
          <p:nvPr/>
        </p:nvCxnSpPr>
        <p:spPr>
          <a:xfrm flipV="1">
            <a:off x="5410200" y="4953000"/>
            <a:ext cx="11430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2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lateServer20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8141</TotalTime>
  <Words>9571</Words>
  <Application>Microsoft Office PowerPoint</Application>
  <PresentationFormat>On-screen Show (4:3)</PresentationFormat>
  <Paragraphs>1230</Paragraphs>
  <Slides>42</Slides>
  <Notes>42</Notes>
  <HiddenSlides>20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templateServer2008</vt:lpstr>
      <vt:lpstr>Modulul 4</vt:lpstr>
      <vt:lpstr>Overview</vt:lpstr>
      <vt:lpstr>Administrarea sistemului de fișiere</vt:lpstr>
      <vt:lpstr>Administrarea fișierelor</vt:lpstr>
      <vt:lpstr>PowerPoint Presentation</vt:lpstr>
      <vt:lpstr>PowerPoint Presentation</vt:lpstr>
      <vt:lpstr>Administrarea fișierelor</vt:lpstr>
      <vt:lpstr>Scrierea și citirea fișierelor folosind clasa File</vt:lpstr>
      <vt:lpstr>Scrierea și citirea fișierelor folosind clasa File</vt:lpstr>
      <vt:lpstr>Administrarea folderelor</vt:lpstr>
      <vt:lpstr>Administrarea folderelor</vt:lpstr>
      <vt:lpstr>Administrarea dispozitivelor folosind clasa DriveInfo</vt:lpstr>
      <vt:lpstr>Administrarea dispozitivelor folosind clasa DriveInfo</vt:lpstr>
      <vt:lpstr>Obținerea de informații despre cale</vt:lpstr>
      <vt:lpstr>Obținerea de informații despre cale</vt:lpstr>
      <vt:lpstr>Obținerea de informații despre cale</vt:lpstr>
      <vt:lpstr>Monitorizarea modificărilor aduse fișierelor și directoarelor </vt:lpstr>
      <vt:lpstr>Monitorizarea modificărilor aduse fișierelor și directoarelor </vt:lpstr>
      <vt:lpstr>Citirea și scrierea folosind stream-uri</vt:lpstr>
      <vt:lpstr>Ce este un stream I/O</vt:lpstr>
      <vt:lpstr>Ce este un stream I/O</vt:lpstr>
      <vt:lpstr>Scrierea și citirea unui fișier folosind FileStream</vt:lpstr>
      <vt:lpstr>Scrierea și citirea unui fișier folosind FileStream</vt:lpstr>
      <vt:lpstr>Citirea și scrierea datelor text într-un stream</vt:lpstr>
      <vt:lpstr>Citirea și scrierea datelor text într-un stream</vt:lpstr>
      <vt:lpstr>Citirea și scrierea datelor text într-un stream</vt:lpstr>
      <vt:lpstr>Citirea și scrierea datelor binare într-un stream</vt:lpstr>
      <vt:lpstr>Citirea și scrierea datelor binare într-un stream</vt:lpstr>
      <vt:lpstr>Citirea și scrierea datelor binare într-un stream</vt:lpstr>
      <vt:lpstr>Citirea și scrierea datelor temporare în memorie</vt:lpstr>
      <vt:lpstr>Citirea și scrierea datelor temporare în memorie</vt:lpstr>
      <vt:lpstr>Adăugarea unui buffer unui stream unbuffered</vt:lpstr>
      <vt:lpstr>Adăugarea unui buffer unui stream unbuffered</vt:lpstr>
      <vt:lpstr>Sporirea securității - Isolated Storage</vt:lpstr>
      <vt:lpstr>Ce este Isolated Storage?</vt:lpstr>
      <vt:lpstr>Administrarea fișierelor și a folderelor</vt:lpstr>
      <vt:lpstr>Administrarea fișierelor și a folderelor</vt:lpstr>
      <vt:lpstr>Administrarea fișierelor și a folderelor</vt:lpstr>
      <vt:lpstr>Administrarea fișierelor și a folderelor</vt:lpstr>
      <vt:lpstr>Citirea și scrierea fișierelor</vt:lpstr>
      <vt:lpstr>Citirea și scrierea fișierelor</vt:lpstr>
      <vt:lpstr>Review</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Title with Registration Microsoft® and Trademark  SQL ServerTM</dc:title>
  <dc:creator>jessieg</dc:creator>
  <cp:lastModifiedBy>Jimy</cp:lastModifiedBy>
  <cp:revision>598</cp:revision>
  <dcterms:created xsi:type="dcterms:W3CDTF">2006-12-22T00:28:54Z</dcterms:created>
  <dcterms:modified xsi:type="dcterms:W3CDTF">2014-11-06T19:01:10Z</dcterms:modified>
</cp:coreProperties>
</file>