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44A"/>
    <a:srgbClr val="F69220"/>
    <a:srgbClr val="0A31FF"/>
    <a:srgbClr val="E4CD9A"/>
    <a:srgbClr val="D2AC56"/>
    <a:srgbClr val="F2E7CE"/>
    <a:srgbClr val="0066FF"/>
    <a:srgbClr val="E8F6E4"/>
    <a:srgbClr val="FF0000"/>
    <a:srgbClr val="EEE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66785" autoAdjust="0"/>
  </p:normalViewPr>
  <p:slideViewPr>
    <p:cSldViewPr snapToGrid="0">
      <p:cViewPr>
        <p:scale>
          <a:sx n="53" d="100"/>
          <a:sy n="53" d="100"/>
        </p:scale>
        <p:origin x="-1836" y="-72"/>
      </p:cViewPr>
      <p:guideLst>
        <p:guide orient="horz" pos="2160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46" y="6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09107AD3-CBF2-4A03-B90C-7FB93023736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068FB0E5-6869-4FF4-A698-29AACB685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itacad.ro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39917" y="200025"/>
            <a:ext cx="3170583" cy="3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0" rIns="94851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rgbClr val="33669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Modul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0: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Introducere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7660" y="-167640"/>
            <a:ext cx="320040" cy="975360"/>
          </a:xfrm>
          <a:prstGeom prst="round2Same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lvl="0" algn="ctr"/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31520" y="160020"/>
            <a:ext cx="4329854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0" rIns="96661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66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Academia Microsoft </a:t>
            </a:r>
          </a:p>
          <a:p>
            <a:pPr marL="0" marR="0" lvl="0" indent="0" algn="l" defTabSz="966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cs typeface="Arial" pitchFamily="34" charset="0"/>
                <a:hlinkClick r:id="rId2"/>
              </a:rPr>
              <a:t>itacad.ro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libri" pitchFamily="34" charset="0"/>
                <a:cs typeface="Arial" pitchFamily="34" charset="0"/>
              </a:rPr>
              <a:t>                                                                                                                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816" y="160020"/>
            <a:ext cx="494972" cy="263805"/>
          </a:xfrm>
          <a:prstGeom prst="rect">
            <a:avLst/>
          </a:prstGeom>
          <a:noFill/>
        </p:spPr>
        <p:txBody>
          <a:bodyPr wrap="none" lIns="96661" tIns="48331" rIns="96661" bIns="48331" rtlCol="0">
            <a:spAutoFit/>
          </a:bodyPr>
          <a:lstStyle/>
          <a:p>
            <a:pPr>
              <a:buNone/>
            </a:pPr>
            <a:fld id="{7647E9C6-8F2F-43E8-8117-A5FA9C250BB7}" type="slidenum">
              <a:rPr lang="en-US" sz="1200" smtClean="0"/>
              <a:pPr>
                <a:buNone/>
              </a:pPr>
              <a:t>‹#›</a:t>
            </a:fld>
            <a:endParaRPr lang="en-US" sz="1200" dirty="0"/>
          </a:p>
        </p:txBody>
      </p:sp>
      <p:sp>
        <p:nvSpPr>
          <p:cNvPr id="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3975" y="747713"/>
            <a:ext cx="4506913" cy="3379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7991" y="4357922"/>
            <a:ext cx="6559826" cy="496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5011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buFont typeface="Wingdings" pitchFamily="2" charset="2"/>
      <a:buChar char="q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Font typeface="Wingdings" pitchFamily="2" charset="2"/>
      <a:buChar char="v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buFont typeface="Wingdings" pitchFamily="2" charset="2"/>
      <a:buChar char="ü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25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Notiunea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date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 format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buffer-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canal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reconstruit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tarziu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namespace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System.Xml.Serialization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obiectelor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stream-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Namespace-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System.Runtime.Serialization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obiectelor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streamuri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84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XmlSerializer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obiectelor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Constructorii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XmlSerializer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(Type)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reprezinta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tip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XmlSerializer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(Type, String)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de-al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doilea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</a:t>
            </a: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Serialize(Stream, Object)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doilea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stream-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TextWriter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Object) –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TextWriter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scrierea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XmlWriter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Object) –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XmlWriter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scrierea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(Stream)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stream-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TextReader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TextReader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XmlReader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XmlReader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CanDeserialize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XmlReader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anumit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deserializat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nevoie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(cast) 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4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obiectelor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ISerializable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GetObjectData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SerializationInfo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StreamingContext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serializarii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de-al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doilea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reprezinta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adaugate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constructor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primeasca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tip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SerializationInfo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campurilor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nevoie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tip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Formatter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apela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automat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GetObjectData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obiectului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apela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automat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SerializationInfo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campurile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universityName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ISerializable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nevoita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GetObjectData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tip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SerializationInfo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o-RO" b="1" dirty="0" smtClean="0"/>
              <a:t> (info ==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o-RO" b="1" dirty="0" smtClean="0"/>
              <a:t>)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4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ro-RO" b="1" dirty="0" smtClean="0"/>
              <a:t> 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System.ArgumentNullException(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"info"</a:t>
            </a:r>
            <a:r>
              <a:rPr lang="ro-RO" b="1" dirty="0" smtClean="0"/>
              <a:t>);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info.AddValue(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o-RO" b="1" dirty="0" smtClean="0"/>
              <a:t>,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StudentX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o-RO" b="1" dirty="0" smtClean="0"/>
              <a:t>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info.AddValue(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univName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o-RO" b="1" dirty="0" smtClean="0"/>
              <a:t>, </a:t>
            </a:r>
            <a:r>
              <a:rPr lang="en-US" b="1" dirty="0" smtClean="0"/>
              <a:t>“</a:t>
            </a:r>
            <a:r>
              <a:rPr lang="en-US" b="1" dirty="0" err="1" smtClean="0"/>
              <a:t>Politehnica</a:t>
            </a:r>
            <a:r>
              <a:rPr lang="en-US" b="1" dirty="0" smtClean="0"/>
              <a:t>”</a:t>
            </a:r>
            <a:r>
              <a:rPr lang="ro-RO" b="1" dirty="0" smtClean="0"/>
              <a:t>);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ne-am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asigurat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constructor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SerializationInfo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StreamingContext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o-RO" b="1" dirty="0" smtClean="0"/>
              <a:t> (info ==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o-RO" b="1" dirty="0" smtClean="0"/>
              <a:t>)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ro-RO" b="1" dirty="0" smtClean="0"/>
              <a:t> 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System.ArgumentNullException(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"info"</a:t>
            </a:r>
            <a:r>
              <a:rPr lang="ro-RO" b="1" dirty="0" smtClean="0"/>
              <a:t>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name_value = 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o-RO" b="1" dirty="0" smtClean="0"/>
              <a:t>)info.GetValue(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o-RO" b="1" dirty="0" smtClean="0"/>
              <a:t>,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ro-RO" b="1" dirty="0" smtClean="0"/>
              <a:t>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o-RO" b="1" dirty="0" smtClean="0"/>
              <a:t>));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</a:t>
            </a:r>
            <a:r>
              <a:rPr lang="en-US" b="1" dirty="0" err="1" smtClean="0"/>
              <a:t>univ</a:t>
            </a:r>
            <a:r>
              <a:rPr lang="ro-RO" b="1" dirty="0" smtClean="0"/>
              <a:t>_value = 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o-RO" b="1" dirty="0" smtClean="0"/>
              <a:t>)info.GetValue(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univName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o-RO" b="1" dirty="0" smtClean="0"/>
              <a:t>,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ro-RO" b="1" dirty="0" smtClean="0"/>
              <a:t>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o-RO" b="1" dirty="0" smtClean="0"/>
              <a:t>));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 =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BinaryFormatter binaryFmt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BinaryFormatter();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b="1" dirty="0" err="1" smtClean="0"/>
              <a:t>FileStream</a:t>
            </a:r>
            <a:r>
              <a:rPr lang="en-US" b="1" dirty="0" smtClean="0"/>
              <a:t> </a:t>
            </a:r>
            <a:r>
              <a:rPr lang="en-US" b="1" dirty="0" err="1" smtClean="0"/>
              <a:t>fs</a:t>
            </a:r>
            <a:r>
              <a:rPr lang="en-US" b="1" dirty="0" smtClean="0"/>
              <a:t> = </a:t>
            </a:r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b="1" dirty="0" smtClean="0"/>
              <a:t> </a:t>
            </a:r>
            <a:r>
              <a:rPr lang="en-US" b="1" dirty="0" err="1" smtClean="0"/>
              <a:t>FileStream</a:t>
            </a:r>
            <a:r>
              <a:rPr lang="en-US" b="1" dirty="0" smtClean="0"/>
              <a:t> (</a:t>
            </a:r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"Person.xml"</a:t>
            </a:r>
            <a:r>
              <a:rPr lang="en-US" b="1" dirty="0" smtClean="0"/>
              <a:t>, </a:t>
            </a:r>
            <a:r>
              <a:rPr lang="en-US" b="1" dirty="0" err="1" smtClean="0"/>
              <a:t>FileMode.OpenOrCreate</a:t>
            </a:r>
            <a:r>
              <a:rPr lang="en-US" b="1" dirty="0" smtClean="0"/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binaryFmt.Serialize(fs, </a:t>
            </a:r>
            <a:r>
              <a:rPr lang="en-US" b="1" dirty="0" smtClean="0"/>
              <a:t>s</a:t>
            </a:r>
            <a:r>
              <a:rPr lang="ro-RO" b="1" dirty="0" smtClean="0"/>
              <a:t>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fs.Close();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fs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FileStream 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"Person.xml"</a:t>
            </a:r>
            <a:r>
              <a:rPr lang="ro-RO" b="1" dirty="0" smtClean="0"/>
              <a:t>, FileMode.OpenOrCreate);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/>
              <a:t>	Student s</a:t>
            </a:r>
            <a:r>
              <a:rPr lang="ro-RO" b="1" dirty="0" smtClean="0"/>
              <a:t>2 = (Person)binaryFmt.Deserialize(fs);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44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98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 </a:t>
            </a:r>
            <a:r>
              <a:rPr lang="en-US" dirty="0" err="1" smtClean="0"/>
              <a:t>cursul</a:t>
            </a:r>
            <a:r>
              <a:rPr lang="en-US" dirty="0" smtClean="0"/>
              <a:t> 5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codificare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, </a:t>
            </a:r>
            <a:r>
              <a:rPr lang="en-US" dirty="0" err="1" smtClean="0"/>
              <a:t>printre</a:t>
            </a:r>
            <a:r>
              <a:rPr lang="en-US" dirty="0" smtClean="0"/>
              <a:t> care: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Arhivarea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dezarhivarea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in mod </a:t>
            </a:r>
            <a:r>
              <a:rPr lang="en-US" dirty="0" err="1" smtClean="0"/>
              <a:t>programatic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Criptarea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transmitem</a:t>
            </a:r>
            <a:r>
              <a:rPr lang="en-US" dirty="0" smtClean="0"/>
              <a:t>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siguranta</a:t>
            </a:r>
            <a:endParaRPr lang="en-US" baseline="0" dirty="0" smtClean="0"/>
          </a:p>
          <a:p>
            <a:pPr lvl="1"/>
            <a:r>
              <a:rPr lang="en-US" baseline="0" dirty="0" smtClean="0"/>
              <a:t> </a:t>
            </a:r>
            <a:r>
              <a:rPr lang="en-US" baseline="0" dirty="0" err="1" smtClean="0"/>
              <a:t>Serializarea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deserializarea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unor</a:t>
            </a:r>
            <a:r>
              <a:rPr lang="en-US" baseline="0" dirty="0" smtClean="0"/>
              <a:t> date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98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noProof="0" dirty="0" smtClean="0"/>
              <a:t> Arhivarea datelor reprezinta</a:t>
            </a:r>
            <a:r>
              <a:rPr lang="ro-RO" baseline="0" noProof="0" dirty="0" smtClean="0"/>
              <a:t> procesul de creare a unei colectii de documente sau informatii stocate intr-un singur fisier: arhiva.</a:t>
            </a:r>
          </a:p>
          <a:p>
            <a:r>
              <a:rPr lang="ro-RO" baseline="0" noProof="0" dirty="0" smtClean="0"/>
              <a:t> Platforma .NET ofera namespace-ul “System.IO.Compression”, colectie care contine urmatoarele clase:</a:t>
            </a:r>
          </a:p>
          <a:p>
            <a:pPr lvl="1"/>
            <a:r>
              <a:rPr lang="ro-RO" baseline="0" noProof="0" dirty="0" smtClean="0"/>
              <a:t> DeflateStream (.NET 2.0 - .NET 4.5) : ofera metode si proprietati pentru compresia si decompresia stream-urilor de date folosind algoritmul Deflate</a:t>
            </a:r>
          </a:p>
          <a:p>
            <a:pPr lvl="1"/>
            <a:r>
              <a:rPr lang="ro-RO" baseline="0" noProof="0" dirty="0" smtClean="0"/>
              <a:t> GZipStream (.NET 2.0 - .NET 4.5) : ofera metode si proprietati folosite sa comprime si sa decomprime streamuri de date.</a:t>
            </a:r>
          </a:p>
          <a:p>
            <a:pPr lvl="1"/>
            <a:r>
              <a:rPr lang="ro-RO" baseline="0" noProof="0" dirty="0" smtClean="0"/>
              <a:t> ZipArchive (valabila doar din versiunea .NET 4.5) : reprezinta un pachet de fisiere comprimate intr-o arhiva format .zip</a:t>
            </a:r>
          </a:p>
          <a:p>
            <a:pPr lvl="1"/>
            <a:r>
              <a:rPr lang="ro-RO" baseline="0" noProof="0" dirty="0" smtClean="0"/>
              <a:t> ZipArchiveEntry (valabila doar din versiunea .NET 4.5) : reprezinta un fisier comprimat dintr-o arhiva .zip</a:t>
            </a:r>
          </a:p>
          <a:p>
            <a:pPr lvl="1"/>
            <a:r>
              <a:rPr lang="ro-RO" baseline="0" noProof="0" dirty="0" smtClean="0"/>
              <a:t> ZipFile (valabila doar din versiunea .NET 4.5) : ofera metode statice pentru crearea, extragerea si deschiderea arhivelor format .zip</a:t>
            </a:r>
          </a:p>
          <a:p>
            <a:pPr lvl="1"/>
            <a:r>
              <a:rPr lang="ro-RO" baseline="0" noProof="0" dirty="0" smtClean="0"/>
              <a:t> ZipFileExtensions (valabila doar din versiunea .NET 4.5) : ofera metode extinse pentru clasele ZipArchive si ZipArchiveEntry.</a:t>
            </a:r>
            <a:endParaRPr lang="en-US" baseline="0" noProof="0" dirty="0" smtClean="0"/>
          </a:p>
          <a:p>
            <a:pPr lvl="0"/>
            <a:r>
              <a:rPr lang="en-US" baseline="0" noProof="0" dirty="0" smtClean="0"/>
              <a:t> </a:t>
            </a:r>
            <a:r>
              <a:rPr lang="en-US" baseline="0" noProof="0" dirty="0" err="1" smtClean="0"/>
              <a:t>Algoritmul</a:t>
            </a:r>
            <a:r>
              <a:rPr lang="en-US" baseline="0" noProof="0" dirty="0" smtClean="0"/>
              <a:t> Deflate </a:t>
            </a:r>
            <a:r>
              <a:rPr lang="en-US" baseline="0" noProof="0" dirty="0" err="1" smtClean="0"/>
              <a:t>este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combinatie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intre</a:t>
            </a:r>
            <a:r>
              <a:rPr lang="en-US" baseline="0" noProof="0" dirty="0" smtClean="0"/>
              <a:t> 2 </a:t>
            </a:r>
            <a:r>
              <a:rPr lang="en-US" baseline="0" noProof="0" dirty="0" err="1" smtClean="0"/>
              <a:t>algoritmi</a:t>
            </a:r>
            <a:r>
              <a:rPr lang="en-US" baseline="0" noProof="0" dirty="0" smtClean="0"/>
              <a:t>, </a:t>
            </a:r>
            <a:r>
              <a:rPr lang="en-US" b="1" baseline="0" noProof="0" dirty="0" smtClean="0"/>
              <a:t>LZ77</a:t>
            </a:r>
            <a:r>
              <a:rPr lang="en-US" b="0" baseline="0" noProof="0" dirty="0" smtClean="0"/>
              <a:t> </a:t>
            </a:r>
            <a:r>
              <a:rPr lang="en-US" b="0" baseline="0" noProof="0" dirty="0" err="1" smtClean="0"/>
              <a:t>si</a:t>
            </a:r>
            <a:r>
              <a:rPr lang="en-US" b="0" baseline="0" noProof="0" dirty="0" smtClean="0"/>
              <a:t> </a:t>
            </a:r>
            <a:r>
              <a:rPr lang="en-US" b="1" baseline="0" noProof="0" dirty="0" smtClean="0"/>
              <a:t>Huffman</a:t>
            </a:r>
            <a:r>
              <a:rPr lang="en-US" b="0" baseline="0" noProof="0" dirty="0" smtClean="0"/>
              <a:t>. Mai </a:t>
            </a:r>
            <a:r>
              <a:rPr lang="en-US" b="0" baseline="0" noProof="0" dirty="0" err="1" smtClean="0"/>
              <a:t>multe</a:t>
            </a:r>
            <a:r>
              <a:rPr lang="en-US" b="0" baseline="0" noProof="0" dirty="0" smtClean="0"/>
              <a:t> </a:t>
            </a:r>
            <a:r>
              <a:rPr lang="en-US" b="0" baseline="0" noProof="0" dirty="0" err="1" smtClean="0"/>
              <a:t>detalii</a:t>
            </a:r>
            <a:r>
              <a:rPr lang="en-US" b="0" baseline="0" noProof="0" dirty="0" smtClean="0"/>
              <a:t> </a:t>
            </a:r>
            <a:r>
              <a:rPr lang="en-US" b="0" baseline="0" noProof="0" dirty="0" err="1" smtClean="0"/>
              <a:t>puteti</a:t>
            </a:r>
            <a:r>
              <a:rPr lang="en-US" b="0" baseline="0" noProof="0" dirty="0" smtClean="0"/>
              <a:t> </a:t>
            </a:r>
            <a:r>
              <a:rPr lang="en-US" b="0" baseline="0" noProof="0" dirty="0" err="1" smtClean="0"/>
              <a:t>gasi</a:t>
            </a:r>
            <a:r>
              <a:rPr lang="en-US" b="0" baseline="0" noProof="0" dirty="0" smtClean="0"/>
              <a:t> la [1].</a:t>
            </a:r>
          </a:p>
          <a:p>
            <a:pPr lvl="0"/>
            <a:endParaRPr lang="en-US" b="0" baseline="0" noProof="0" dirty="0" smtClean="0"/>
          </a:p>
          <a:p>
            <a:pPr lvl="0">
              <a:buNone/>
            </a:pPr>
            <a:r>
              <a:rPr lang="en-US" b="0" baseline="0" noProof="0" dirty="0" smtClean="0"/>
              <a:t>[1] http://en.wikipedia.org/wiki/DEFLATE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endParaRPr lang="en-US" dirty="0" smtClean="0"/>
          </a:p>
          <a:p>
            <a:pPr lvl="1"/>
            <a:r>
              <a:rPr lang="en-US" baseline="0" dirty="0" smtClean="0"/>
              <a:t> O </a:t>
            </a:r>
            <a:r>
              <a:rPr lang="en-US" baseline="0" dirty="0" err="1" smtClean="0"/>
              <a:t>arhiva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moduri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selectand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selectand</a:t>
            </a:r>
            <a:r>
              <a:rPr lang="en-US" baseline="0" dirty="0" smtClean="0"/>
              <a:t> un director.</a:t>
            </a:r>
          </a:p>
          <a:p>
            <a:pPr lvl="1"/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dintr</a:t>
            </a:r>
            <a:r>
              <a:rPr lang="en-US" baseline="0" dirty="0" smtClean="0"/>
              <a:t>-un director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statica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CreateFromDirectory</a:t>
            </a:r>
            <a:r>
              <a:rPr lang="en-US" baseline="0" dirty="0" smtClean="0"/>
              <a:t>” a </a:t>
            </a:r>
            <a:r>
              <a:rPr lang="en-US" baseline="0" dirty="0" err="1" smtClean="0"/>
              <a:t>clasei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ZipFile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ambii</a:t>
            </a:r>
            <a:r>
              <a:rPr lang="en-US" baseline="0" dirty="0" smtClean="0"/>
              <a:t> de tip String. </a:t>
            </a:r>
            <a:r>
              <a:rPr lang="en-US" baseline="0" dirty="0" err="1" smtClean="0"/>
              <a:t>Primul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reprezinta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de-al </a:t>
            </a:r>
            <a:r>
              <a:rPr lang="en-US" baseline="0" dirty="0" err="1" smtClean="0"/>
              <a:t>doilea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reprezinta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calea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inclusiv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numele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arhivei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urmeaza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creata</a:t>
            </a:r>
            <a:r>
              <a:rPr lang="en-US" baseline="0" dirty="0" smtClean="0"/>
              <a:t>.</a:t>
            </a:r>
          </a:p>
          <a:p>
            <a:pPr lvl="1"/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arhive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fisiere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un cod </a:t>
            </a:r>
            <a:r>
              <a:rPr lang="en-US" baseline="0" dirty="0" err="1" smtClean="0"/>
              <a:t>asemanator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jos</a:t>
            </a:r>
            <a:endParaRPr lang="en-US" baseline="0" dirty="0" smtClean="0"/>
          </a:p>
          <a:p>
            <a:pPr fontAlgn="base">
              <a:buNone/>
            </a:pP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ZipArchive zip = ZipFile.Open(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archiveName</a:t>
            </a: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ZipArchiveMode.Create);</a:t>
            </a: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foreach(string file in files)</a:t>
            </a: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fontAlgn="base">
              <a:buNone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zip.CreateEntryFromFile(file, Path.GetFileName(file),CompressionLevel.Optimal);</a:t>
            </a: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zip.Dispose();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 Se </a:t>
            </a:r>
            <a:r>
              <a:rPr lang="en-US" b="0" dirty="0" err="1" smtClean="0"/>
              <a:t>poate</a:t>
            </a:r>
            <a:r>
              <a:rPr lang="en-US" b="0" dirty="0" smtClean="0"/>
              <a:t> </a:t>
            </a:r>
            <a:r>
              <a:rPr lang="en-US" b="0" dirty="0" err="1" smtClean="0"/>
              <a:t>observa</a:t>
            </a:r>
            <a:r>
              <a:rPr lang="en-US" b="0" dirty="0" smtClean="0"/>
              <a:t> </a:t>
            </a:r>
            <a:r>
              <a:rPr lang="en-US" b="0" dirty="0" err="1" smtClean="0"/>
              <a:t>ca</a:t>
            </a:r>
            <a:r>
              <a:rPr lang="en-US" b="0" dirty="0" smtClean="0"/>
              <a:t> </a:t>
            </a:r>
            <a:r>
              <a:rPr lang="en-US" b="0" dirty="0" err="1" smtClean="0"/>
              <a:t>ultima</a:t>
            </a:r>
            <a:r>
              <a:rPr lang="en-US" b="0" dirty="0" smtClean="0"/>
              <a:t> </a:t>
            </a:r>
            <a:r>
              <a:rPr lang="en-US" b="0" dirty="0" err="1" smtClean="0"/>
              <a:t>instructiune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apelarea</a:t>
            </a:r>
            <a:r>
              <a:rPr lang="en-US" b="0" dirty="0" smtClean="0"/>
              <a:t> </a:t>
            </a:r>
            <a:r>
              <a:rPr lang="en-US" b="0" dirty="0" err="1" smtClean="0"/>
              <a:t>metodei</a:t>
            </a:r>
            <a:r>
              <a:rPr lang="en-US" b="0" dirty="0" smtClean="0"/>
              <a:t> </a:t>
            </a:r>
            <a:r>
              <a:rPr lang="en-US" b="1" dirty="0" smtClean="0"/>
              <a:t>Dispose</a:t>
            </a:r>
            <a:r>
              <a:rPr lang="en-US" b="0" dirty="0" smtClean="0"/>
              <a:t> care </a:t>
            </a:r>
            <a:r>
              <a:rPr lang="en-US" b="0" dirty="0" err="1" smtClean="0"/>
              <a:t>elibereaza</a:t>
            </a:r>
            <a:r>
              <a:rPr lang="en-US" b="0" dirty="0" smtClean="0"/>
              <a:t> </a:t>
            </a:r>
            <a:r>
              <a:rPr lang="en-US" b="0" dirty="0" err="1" smtClean="0"/>
              <a:t>resursa</a:t>
            </a:r>
            <a:r>
              <a:rPr lang="en-US" b="0" dirty="0" smtClean="0"/>
              <a:t> </a:t>
            </a:r>
            <a:r>
              <a:rPr lang="en-US" b="0" dirty="0" err="1" smtClean="0"/>
              <a:t>folosita</a:t>
            </a:r>
            <a:r>
              <a:rPr lang="en-US" b="0" dirty="0" smtClean="0"/>
              <a:t>. Nu </a:t>
            </a:r>
            <a:r>
              <a:rPr lang="en-US" b="0" dirty="0" err="1" smtClean="0"/>
              <a:t>uitati</a:t>
            </a:r>
            <a:r>
              <a:rPr lang="en-US" b="0" dirty="0" smtClean="0"/>
              <a:t> </a:t>
            </a:r>
            <a:r>
              <a:rPr lang="en-US" b="0" dirty="0" err="1" smtClean="0"/>
              <a:t>ca</a:t>
            </a:r>
            <a:r>
              <a:rPr lang="en-US" b="0" dirty="0" smtClean="0"/>
              <a:t> </a:t>
            </a:r>
            <a:r>
              <a:rPr lang="en-US" b="0" dirty="0" err="1" smtClean="0"/>
              <a:t>platforma</a:t>
            </a:r>
            <a:r>
              <a:rPr lang="en-US" b="0" dirty="0" smtClean="0"/>
              <a:t> .NET are </a:t>
            </a:r>
            <a:r>
              <a:rPr lang="en-US" b="0" dirty="0" err="1" smtClean="0"/>
              <a:t>componenta</a:t>
            </a:r>
            <a:r>
              <a:rPr lang="en-US" b="0" dirty="0" smtClean="0"/>
              <a:t> de </a:t>
            </a:r>
            <a:r>
              <a:rPr lang="en-US" b="0" dirty="0" err="1" smtClean="0"/>
              <a:t>GarbageCollector</a:t>
            </a:r>
            <a:r>
              <a:rPr lang="en-US" b="0" dirty="0" smtClean="0"/>
              <a:t> care </a:t>
            </a:r>
            <a:r>
              <a:rPr lang="en-US" b="0" dirty="0" err="1" smtClean="0"/>
              <a:t>elibereaza</a:t>
            </a:r>
            <a:r>
              <a:rPr lang="en-US" b="0" dirty="0" smtClean="0"/>
              <a:t> </a:t>
            </a:r>
            <a:r>
              <a:rPr lang="en-US" b="0" dirty="0" err="1" smtClean="0"/>
              <a:t>memoria</a:t>
            </a:r>
            <a:r>
              <a:rPr lang="en-US" b="0" dirty="0" smtClean="0"/>
              <a:t> </a:t>
            </a:r>
            <a:r>
              <a:rPr lang="en-US" b="0" dirty="0" err="1" smtClean="0"/>
              <a:t>nefolosita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insa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acesta</a:t>
            </a:r>
            <a:r>
              <a:rPr lang="en-US" b="0" baseline="0" dirty="0" smtClean="0"/>
              <a:t> nu </a:t>
            </a:r>
            <a:r>
              <a:rPr lang="en-US" b="0" baseline="0" dirty="0" err="1" smtClean="0"/>
              <a:t>elibereaza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resurse</a:t>
            </a:r>
            <a:r>
              <a:rPr lang="en-US" b="0" baseline="0" dirty="0" smtClean="0"/>
              <a:t> in </a:t>
            </a:r>
            <a:r>
              <a:rPr lang="en-US" b="0" baseline="0" dirty="0" err="1" smtClean="0"/>
              <a:t>afara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memorie</a:t>
            </a:r>
            <a:r>
              <a:rPr lang="en-US" b="0" baseline="0" dirty="0" smtClean="0"/>
              <a:t> (</a:t>
            </a:r>
            <a:r>
              <a:rPr lang="en-US" b="0" baseline="0" dirty="0" err="1" smtClean="0"/>
              <a:t>exemplu</a:t>
            </a:r>
            <a:r>
              <a:rPr lang="en-US" b="0" baseline="0" dirty="0" smtClean="0"/>
              <a:t>: file handler).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378679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citi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urmati</a:t>
            </a:r>
            <a:r>
              <a:rPr lang="en-US" dirty="0" smtClean="0"/>
              <a:t> </a:t>
            </a:r>
            <a:r>
              <a:rPr lang="en-US" dirty="0" err="1" smtClean="0"/>
              <a:t>pasii</a:t>
            </a:r>
            <a:r>
              <a:rPr lang="en-US" dirty="0" smtClean="0"/>
              <a:t>:</a:t>
            </a:r>
          </a:p>
          <a:p>
            <a:pPr lvl="1"/>
            <a:r>
              <a:rPr lang="en-US" baseline="0" dirty="0" smtClean="0"/>
              <a:t> </a:t>
            </a:r>
            <a:r>
              <a:rPr lang="en-US" baseline="0" dirty="0" err="1" smtClean="0"/>
              <a:t>Deschiderea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arhivei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OpenRead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clasei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ZipFile</a:t>
            </a:r>
            <a:endParaRPr lang="en-US" b="0" baseline="0" dirty="0" smtClean="0"/>
          </a:p>
          <a:p>
            <a:pPr lvl="1"/>
            <a:r>
              <a:rPr lang="en-US" b="0" baseline="0" dirty="0" smtClean="0"/>
              <a:t> </a:t>
            </a:r>
            <a:r>
              <a:rPr lang="en-US" b="0" baseline="0" dirty="0" err="1" smtClean="0"/>
              <a:t>Folosirea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proprietatii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Entries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obiectului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rezultat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pasul</a:t>
            </a:r>
            <a:r>
              <a:rPr lang="en-US" b="0" baseline="0" dirty="0" smtClean="0"/>
              <a:t> anterior </a:t>
            </a:r>
            <a:r>
              <a:rPr lang="en-US" b="0" baseline="0" dirty="0" err="1" smtClean="0"/>
              <a:t>pentru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obtine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toate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elementele</a:t>
            </a:r>
            <a:r>
              <a:rPr lang="en-US" b="0" baseline="0" dirty="0" smtClean="0"/>
              <a:t> din </a:t>
            </a:r>
            <a:r>
              <a:rPr lang="en-US" b="0" baseline="0" dirty="0" err="1" smtClean="0"/>
              <a:t>arhiva</a:t>
            </a:r>
            <a:endParaRPr lang="en-US" b="0" baseline="0" dirty="0" smtClean="0"/>
          </a:p>
          <a:p>
            <a:pPr lvl="1"/>
            <a:r>
              <a:rPr lang="en-US" b="0" baseline="0" dirty="0" smtClean="0"/>
              <a:t> </a:t>
            </a:r>
            <a:r>
              <a:rPr lang="en-US" b="0" baseline="0" dirty="0" err="1" smtClean="0"/>
              <a:t>Iterarea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prin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colectia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elemente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prelucrarea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acestora</a:t>
            </a:r>
            <a:r>
              <a:rPr lang="en-US" b="0" baseline="0" dirty="0" smtClean="0"/>
              <a:t>.</a:t>
            </a:r>
          </a:p>
          <a:p>
            <a:pPr lvl="0">
              <a:buNone/>
            </a:pPr>
            <a:endParaRPr lang="en-US" b="0" baseline="0" dirty="0" smtClean="0"/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ZipArchive zip = ZipFile.OpenRead(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 (ZipArchiveEntry entry in zip.Entries)</a:t>
            </a:r>
            <a:endParaRPr lang="en-US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>
              <a:buNone/>
            </a:pP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ro-RO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>
              <a:buNone/>
            </a:pP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print 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entry.FullName</a:t>
            </a:r>
            <a:endParaRPr lang="ro-RO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None/>
            </a:pPr>
            <a:endParaRPr lang="en-US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691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se </a:t>
            </a:r>
            <a:r>
              <a:rPr lang="en-US" dirty="0" err="1" smtClean="0"/>
              <a:t>extrage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b="1" dirty="0" err="1" smtClean="0"/>
              <a:t>ExtractToDirectory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clasei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ZipFile</a:t>
            </a:r>
            <a:r>
              <a:rPr lang="en-US" b="0" baseline="0" dirty="0" smtClean="0"/>
              <a:t>.</a:t>
            </a:r>
          </a:p>
          <a:p>
            <a:pPr lvl="1"/>
            <a:r>
              <a:rPr lang="en-US" b="0" baseline="0" dirty="0" smtClean="0"/>
              <a:t> </a:t>
            </a:r>
            <a:r>
              <a:rPr lang="en-US" b="0" baseline="0" dirty="0" err="1" smtClean="0"/>
              <a:t>Metoda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primeste</a:t>
            </a:r>
            <a:r>
              <a:rPr lang="en-US" b="0" baseline="0" dirty="0" smtClean="0"/>
              <a:t> 2 </a:t>
            </a:r>
            <a:r>
              <a:rPr lang="en-US" b="0" baseline="0" dirty="0" err="1" smtClean="0"/>
              <a:t>parametri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calea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catre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arhiva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urmeaza</a:t>
            </a:r>
            <a:r>
              <a:rPr lang="en-US" b="0" baseline="0" dirty="0" smtClean="0"/>
              <a:t> a fi </a:t>
            </a:r>
            <a:r>
              <a:rPr lang="en-US" b="0" baseline="0" dirty="0" err="1" smtClean="0"/>
              <a:t>dezarhivata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calea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catre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folderul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destinatie</a:t>
            </a:r>
            <a:endParaRPr lang="en-US" b="0" baseline="0" dirty="0" smtClean="0"/>
          </a:p>
          <a:p>
            <a:pPr marL="228600" lvl="1" indent="0">
              <a:buNone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-114300">
              <a:buNone/>
            </a:pP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ZipFile.ExtractToDirectory(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archivePath</a:t>
            </a: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folderPath</a:t>
            </a: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810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Notiunea</a:t>
            </a:r>
            <a:r>
              <a:rPr lang="en-US" dirty="0" smtClean="0"/>
              <a:t> de </a:t>
            </a:r>
            <a:r>
              <a:rPr lang="en-US" dirty="0" err="1" smtClean="0"/>
              <a:t>criptare</a:t>
            </a:r>
            <a:r>
              <a:rPr lang="en-US" dirty="0" smtClean="0"/>
              <a:t> se </a:t>
            </a:r>
            <a:r>
              <a:rPr lang="en-US" dirty="0" err="1" smtClean="0"/>
              <a:t>refera</a:t>
            </a:r>
            <a:r>
              <a:rPr lang="en-US" dirty="0" smtClean="0"/>
              <a:t> la </a:t>
            </a:r>
            <a:r>
              <a:rPr lang="en-US" dirty="0" err="1" smtClean="0"/>
              <a:t>practica</a:t>
            </a:r>
            <a:r>
              <a:rPr lang="en-US" dirty="0" smtClean="0"/>
              <a:t> </a:t>
            </a:r>
            <a:r>
              <a:rPr lang="en-US" dirty="0" err="1" smtClean="0"/>
              <a:t>tehnicilor</a:t>
            </a:r>
            <a:r>
              <a:rPr lang="en-US" dirty="0" smtClean="0"/>
              <a:t> de </a:t>
            </a:r>
            <a:r>
              <a:rPr lang="en-US" dirty="0" err="1" smtClean="0"/>
              <a:t>securizare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comunicatiilor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prezenta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unor</a:t>
            </a:r>
            <a:r>
              <a:rPr lang="en-US" baseline="0" dirty="0" smtClean="0"/>
              <a:t> “third parties” care </a:t>
            </a:r>
            <a:r>
              <a:rPr lang="en-US" baseline="0" dirty="0" err="1" smtClean="0"/>
              <a:t>incearca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interceptarea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acestor</a:t>
            </a:r>
            <a:r>
              <a:rPr lang="en-US" baseline="0" dirty="0" smtClean="0"/>
              <a:t> date. </a:t>
            </a:r>
            <a:r>
              <a:rPr lang="en-US" baseline="0" dirty="0" err="1" smtClean="0"/>
              <a:t>Criptarea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criptare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care sender-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receiver-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folosesc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decripta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date.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multi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criptare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categorii</a:t>
            </a:r>
            <a:r>
              <a:rPr lang="en-US" baseline="0" dirty="0" smtClean="0"/>
              <a:t>:</a:t>
            </a:r>
          </a:p>
          <a:p>
            <a:pPr lvl="1"/>
            <a:r>
              <a:rPr lang="en-US" baseline="0" dirty="0" smtClean="0"/>
              <a:t> </a:t>
            </a:r>
            <a:r>
              <a:rPr lang="en-US" baseline="0" dirty="0" err="1" smtClean="0"/>
              <a:t>Criptarea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simetrica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foloseste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aceeasi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atat</a:t>
            </a:r>
            <a:r>
              <a:rPr lang="en-US" baseline="0" dirty="0" smtClean="0"/>
              <a:t> la receiver cat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la sender. Sender-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foloseste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cripta</a:t>
            </a:r>
            <a:r>
              <a:rPr lang="en-US" baseline="0" dirty="0" smtClean="0"/>
              <a:t>, receiver-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decripta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mesajul</a:t>
            </a:r>
            <a:r>
              <a:rPr lang="en-US" baseline="0" dirty="0" smtClean="0"/>
              <a:t>. Un mare </a:t>
            </a:r>
            <a:r>
              <a:rPr lang="en-US" baseline="0" dirty="0" err="1" smtClean="0"/>
              <a:t>dezavantaj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management-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sistemului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 private care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distribuite</a:t>
            </a:r>
            <a:r>
              <a:rPr lang="en-US" baseline="0" dirty="0" smtClean="0"/>
              <a:t> in mod secret </a:t>
            </a:r>
            <a:r>
              <a:rPr lang="en-US" baseline="0" dirty="0" err="1" smtClean="0"/>
              <a:t>celor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comunicatie</a:t>
            </a:r>
            <a:r>
              <a:rPr lang="en-US" baseline="0" dirty="0" smtClean="0"/>
              <a:t>.</a:t>
            </a:r>
          </a:p>
          <a:p>
            <a:pPr lvl="1"/>
            <a:r>
              <a:rPr lang="en-US" baseline="0" dirty="0" smtClean="0"/>
              <a:t> </a:t>
            </a:r>
            <a:r>
              <a:rPr lang="en-US" baseline="0" dirty="0" err="1" smtClean="0"/>
              <a:t>Criptare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asimetrica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criptare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publice</a:t>
            </a:r>
            <a:r>
              <a:rPr lang="en-US" baseline="0" dirty="0" smtClean="0"/>
              <a:t>) – </a:t>
            </a:r>
            <a:r>
              <a:rPr lang="en-US" baseline="0" dirty="0" err="1" smtClean="0"/>
              <a:t>foloseste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pereche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 au o </a:t>
            </a:r>
            <a:r>
              <a:rPr lang="en-US" baseline="0" dirty="0" err="1" smtClean="0"/>
              <a:t>legatura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matematica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pereche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Avantajul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ghicita</a:t>
            </a:r>
            <a:r>
              <a:rPr lang="en-US" baseline="0" dirty="0" smtClean="0"/>
              <a:t> computational din </a:t>
            </a:r>
            <a:r>
              <a:rPr lang="en-US" baseline="0" dirty="0" err="1" smtClean="0"/>
              <a:t>cea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sender-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comunice</a:t>
            </a:r>
            <a:r>
              <a:rPr lang="en-US" baseline="0" dirty="0" smtClean="0"/>
              <a:t> cu receiver-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, el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cripteze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mesajul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cheia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publica</a:t>
            </a:r>
            <a:r>
              <a:rPr lang="en-US" baseline="0" dirty="0" smtClean="0"/>
              <a:t> a receiver-</a:t>
            </a:r>
            <a:r>
              <a:rPr lang="en-US" baseline="0" dirty="0" err="1" smtClean="0"/>
              <a:t>ului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dupa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acesta</a:t>
            </a:r>
            <a:r>
              <a:rPr lang="en-US" baseline="0" dirty="0" smtClean="0"/>
              <a:t>. Receiver-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decriptare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inversa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procedeaza</a:t>
            </a:r>
            <a:r>
              <a:rPr lang="en-US" baseline="0" dirty="0" smtClean="0"/>
              <a:t> similar.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389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dirty="0" smtClean="0"/>
              <a:t> In </a:t>
            </a:r>
            <a:r>
              <a:rPr lang="en-US" dirty="0" err="1" smtClean="0"/>
              <a:t>platforma</a:t>
            </a:r>
            <a:r>
              <a:rPr lang="en-US" dirty="0" smtClean="0"/>
              <a:t> .NET </a:t>
            </a:r>
            <a:r>
              <a:rPr lang="en-US" dirty="0" err="1" smtClean="0"/>
              <a:t>exista</a:t>
            </a:r>
            <a:r>
              <a:rPr lang="en-US" dirty="0" smtClean="0"/>
              <a:t> un namespace </a:t>
            </a: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criptarea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decriptarea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simetrice</a:t>
            </a:r>
            <a:r>
              <a:rPr lang="en-US" baseline="0" dirty="0" smtClean="0"/>
              <a:t> cat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chei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asimetrice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namespace se </a:t>
            </a:r>
            <a:r>
              <a:rPr lang="en-US" baseline="0" dirty="0" err="1" smtClean="0"/>
              <a:t>numeste</a:t>
            </a:r>
            <a:r>
              <a:rPr lang="en-US" baseline="0" dirty="0" smtClean="0"/>
              <a:t> </a:t>
            </a:r>
            <a:r>
              <a:rPr lang="ro-RO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System.Security.Cryptography</a:t>
            </a:r>
            <a:endParaRPr lang="en-US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simetrica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SymmetricAlgorithm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concrete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criptografic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statica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CreateDecryptor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CreateEncryptor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decriptor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encriptor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simetric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urmatoarele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proprietati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cheia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simetric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simetric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derivate (in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RC2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Rijndael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TripleDES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dintr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 XML: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simetrice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Rijndael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RijndaelManaged key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o-RO" b="1" dirty="0" smtClean="0"/>
              <a:t>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b="1" dirty="0" smtClean="0"/>
              <a:t>key = </a:t>
            </a:r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b="1" dirty="0" smtClean="0"/>
              <a:t> </a:t>
            </a:r>
            <a:r>
              <a:rPr lang="en-US" b="1" dirty="0" err="1" smtClean="0"/>
              <a:t>RijndaelManaged</a:t>
            </a:r>
            <a:r>
              <a:rPr lang="en-US" b="1" dirty="0" smtClean="0"/>
              <a:t>();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XmlDocument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fisierului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in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XmlDocument xmlDoc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XmlDocument();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xmlDoc.PreserveWhitespace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o-RO" b="1" dirty="0" smtClean="0"/>
              <a:t>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xmlDoc.Load(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"test.xml"</a:t>
            </a:r>
            <a:r>
              <a:rPr lang="ro-RO" b="1" dirty="0" smtClean="0"/>
              <a:t>);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xml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“password”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XmlElement elementToEncrypt = Doc.GetElementsByTagName(</a:t>
            </a:r>
            <a:r>
              <a:rPr lang="en-US" b="1" dirty="0" smtClean="0"/>
              <a:t>“password”</a:t>
            </a:r>
            <a:r>
              <a:rPr lang="ro-RO" b="1" dirty="0" smtClean="0"/>
              <a:t>)[0]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o-RO" b="1" dirty="0" smtClean="0"/>
              <a:t> XmlElement;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EncryptedXml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EncryptData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pus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intreg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EncryptedXml eXml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EncryptedXml();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ro-RO" b="1" dirty="0" smtClean="0"/>
              <a:t>[] encryptedElement = eXml.EncryptData(elementToEncrypt, </a:t>
            </a:r>
            <a:r>
              <a:rPr lang="en-US" b="1" dirty="0" smtClean="0"/>
              <a:t>k</a:t>
            </a:r>
            <a:r>
              <a:rPr lang="ro-RO" b="1" dirty="0" smtClean="0"/>
              <a:t>ey,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o-RO" b="1" dirty="0" smtClean="0"/>
              <a:t>);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EncryptedData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inlocuitorul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text).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un URL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decripteaza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detecteze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faptul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EncryptedData edElement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EncryptedData(); 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edElement.Type = EncryptedXml.XmlEncElementUrl;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obiectului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anterior.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dimensiunea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cheii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diferite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proprietati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EncryptedXml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o-RO" b="1" dirty="0" smtClean="0"/>
              <a:t> encryptionMethod = EncryptedXml.XmlEncAES128Url;</a:t>
            </a:r>
            <a:endParaRPr lang="en-US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edElement.EncryptionMethod =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o-RO" b="1" dirty="0" smtClean="0"/>
              <a:t> EncryptionMethod(encryptionMethod);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Adaugam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edElement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edElement.CipherData.CipherValue = encryptedElement;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 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Inlocuim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criptat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o-RO" b="1" dirty="0" smtClean="0"/>
              <a:t>EncryptedXml.ReplaceElement(elementToEncrypt, edElement, </a:t>
            </a:r>
            <a:r>
              <a:rPr lang="ro-RO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o-RO" b="1" dirty="0" smtClean="0"/>
              <a:t>);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asimetrica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aceluiasi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namespace,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AsymmetricAlgorithm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Create()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asimetrica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de tip “RSA”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Create(String)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asimetrica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parametru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Proprietatile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KeySize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seteaza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marimea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cheii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LegalKeySizes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citeste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marimile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disponibile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criptare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algoritmului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Singurele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disponibile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realizate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clasele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concrete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cadrul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aceluiasi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namespace.</a:t>
            </a:r>
            <a:endParaRPr lang="en-US" sz="14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 typeface="+mj-lt"/>
              <a:buNone/>
              <a:tabLst/>
              <a:defRPr/>
            </a:pP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367513"/>
            <a:ext cx="8229600" cy="195284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4306172"/>
            <a:ext cx="8229600" cy="9161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E:\Dropbox\Summer 2014\ITAcad\Prezentări\PNG\.ne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943" y="434606"/>
            <a:ext cx="747581" cy="731520"/>
          </a:xfrm>
          <a:prstGeom prst="rect">
            <a:avLst/>
          </a:prstGeom>
          <a:noFill/>
        </p:spPr>
      </p:pic>
      <p:pic>
        <p:nvPicPr>
          <p:cNvPr id="1027" name="Picture 3" descr="E:\Dropbox\Summer 2014\ITAcad\Prezentări\PNG\itaca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33" y="434606"/>
            <a:ext cx="2194560" cy="73152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>
            <a:off x="2998381" y="297712"/>
            <a:ext cx="0" cy="10053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16980"/>
            <a:ext cx="9144000" cy="54102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2024"/>
            <a:ext cx="8229600" cy="1788077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539845"/>
            <a:ext cx="8229600" cy="702007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2" descr="E:\Dropbox\Summer 2014\ITAcad\Prezentări\PNG\.ne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183" y="6358890"/>
            <a:ext cx="467238" cy="457200"/>
          </a:xfrm>
          <a:prstGeom prst="rect">
            <a:avLst/>
          </a:prstGeom>
          <a:noFill/>
        </p:spPr>
      </p:pic>
      <p:pic>
        <p:nvPicPr>
          <p:cNvPr id="6" name="Picture 3" descr="E:\Dropbox\Summer 2014\ITAcad\Prezentări\PNG\itaca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173" y="6358890"/>
            <a:ext cx="1371600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0039-2DEA-477A-81A8-B097D805635F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fld id="{BA267FD1-D44D-4C32-8CB4-056C0540E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4041648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06673" y="1216152"/>
            <a:ext cx="4041648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BF90039-2DEA-477A-81A8-B097D805635F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BA267FD1-D44D-4C32-8CB4-056C0540E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0039-2DEA-477A-81A8-B097D805635F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50605" y="6356350"/>
            <a:ext cx="1318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BF90039-2DEA-477A-81A8-B097D805635F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7959" y="6356350"/>
            <a:ext cx="510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BA267FD1-D44D-4C32-8CB4-056C0540E7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E:\Dropbox\Summer 2014\ITAcad\Prezentări\PNG\itacad_vertical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121920"/>
            <a:ext cx="457200" cy="1721221"/>
          </a:xfrm>
          <a:prstGeom prst="rect">
            <a:avLst/>
          </a:prstGeom>
          <a:noFill/>
        </p:spPr>
      </p:pic>
      <p:pic>
        <p:nvPicPr>
          <p:cNvPr id="2050" name="Picture 2" descr="E:\Dropbox\Summer 2014\ITAcad\Prezentări\PNG\.net_vertical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" y="5989320"/>
            <a:ext cx="457200" cy="77384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6" r:id="rId2"/>
    <p:sldLayoutId id="2147483892" r:id="rId3"/>
    <p:sldLayoutId id="2147483894" r:id="rId4"/>
    <p:sldLayoutId id="2147483895" r:id="rId5"/>
  </p:sldLayoutIdLst>
  <p:hf hdr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rgbClr val="000000"/>
          </a:solidFill>
          <a:latin typeface="Calibri"/>
          <a:ea typeface="+mj-ea"/>
          <a:cs typeface="Calibri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4">
            <a:lumMod val="75000"/>
          </a:schemeClr>
        </a:buClr>
        <a:buSzPct val="76000"/>
        <a:buFont typeface="Wingdings 3"/>
        <a:buChar char=""/>
        <a:defRPr sz="2600" kern="1200">
          <a:solidFill>
            <a:srgbClr val="000000"/>
          </a:solidFill>
          <a:latin typeface="Calibri"/>
          <a:ea typeface="+mn-ea"/>
          <a:cs typeface="Calibri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rgbClr val="000000"/>
          </a:solidFill>
          <a:latin typeface="Calibri"/>
          <a:ea typeface="+mn-ea"/>
          <a:cs typeface="Calibri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rgbClr val="000000"/>
          </a:solidFill>
          <a:latin typeface="Calibri"/>
          <a:ea typeface="+mn-ea"/>
          <a:cs typeface="Calibri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Calibri"/>
          <a:ea typeface="+mn-ea"/>
          <a:cs typeface="Calibri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Curs </a:t>
            </a:r>
            <a:r>
              <a:rPr lang="en-US" dirty="0"/>
              <a:t>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Codificarea datelor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9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40D1-8786-4FD9-A1BB-5A7FDEDC6A57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en-US" b="1" dirty="0" err="1" smtClean="0"/>
              <a:t>Serializare</a:t>
            </a:r>
            <a:r>
              <a:rPr lang="en-US" b="1" dirty="0" smtClean="0"/>
              <a:t> ( 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transformare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structuri</a:t>
            </a:r>
            <a:r>
              <a:rPr lang="en-US" dirty="0" smtClean="0"/>
              <a:t> de date </a:t>
            </a:r>
            <a:r>
              <a:rPr lang="en-US" dirty="0" err="1" smtClean="0"/>
              <a:t>intr</a:t>
            </a:r>
            <a:r>
              <a:rPr lang="en-US" dirty="0" smtClean="0"/>
              <a:t>-un format care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stocat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reconstruit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tarziu</a:t>
            </a:r>
            <a:endParaRPr lang="en-US" dirty="0"/>
          </a:p>
          <a:p>
            <a:pPr lvl="1"/>
            <a:r>
              <a:rPr lang="en-US" dirty="0" err="1" smtClean="0"/>
              <a:t>Fisiere</a:t>
            </a:r>
            <a:endParaRPr lang="en-US" dirty="0" smtClean="0"/>
          </a:p>
          <a:p>
            <a:pPr lvl="1"/>
            <a:r>
              <a:rPr lang="en-US" dirty="0" smtClean="0"/>
              <a:t>Stream-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Namespace-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err="1" smtClean="0"/>
              <a:t>System.Xml.Serialization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Namespace-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err="1" smtClean="0"/>
              <a:t>System.Runtime.Serialization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8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40D1-8786-4FD9-A1BB-5A7FDEDC6A57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en-US" b="1" dirty="0" err="1" smtClean="0"/>
              <a:t>Serializare</a:t>
            </a:r>
            <a:r>
              <a:rPr lang="en-US" b="1" dirty="0" smtClean="0"/>
              <a:t> ( II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en-US" dirty="0" smtClean="0"/>
              <a:t>XML </a:t>
            </a:r>
          </a:p>
          <a:p>
            <a:pPr lvl="1"/>
            <a:r>
              <a:rPr lang="en-US" b="1" dirty="0" err="1" smtClean="0"/>
              <a:t>System.Xml.Serialization.XmlSerializer</a:t>
            </a:r>
            <a:endParaRPr lang="en-US" b="1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Constructori</a:t>
            </a:r>
            <a:r>
              <a:rPr lang="en-US" dirty="0" smtClean="0"/>
              <a:t>: </a:t>
            </a:r>
            <a:r>
              <a:rPr lang="en-US" b="1" dirty="0" err="1" smtClean="0"/>
              <a:t>XmlSerializer</a:t>
            </a:r>
            <a:r>
              <a:rPr lang="en-US" b="1" dirty="0" smtClean="0"/>
              <a:t>(Type)</a:t>
            </a:r>
            <a:r>
              <a:rPr lang="en-US" dirty="0" smtClean="0"/>
              <a:t>, </a:t>
            </a:r>
            <a:r>
              <a:rPr lang="en-US" b="1" dirty="0" err="1" smtClean="0"/>
              <a:t>XmlSerializer</a:t>
            </a:r>
            <a:r>
              <a:rPr lang="en-US" b="1" dirty="0" smtClean="0"/>
              <a:t>(Type, String)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Serialize(Stream, Object)</a:t>
            </a:r>
            <a:endParaRPr lang="en-US" dirty="0"/>
          </a:p>
          <a:p>
            <a:pPr lvl="2"/>
            <a:r>
              <a:rPr lang="en-US" b="1" dirty="0" smtClean="0"/>
              <a:t>Serialize(</a:t>
            </a:r>
            <a:r>
              <a:rPr lang="en-US" b="1" dirty="0" err="1" smtClean="0"/>
              <a:t>TextWriter</a:t>
            </a:r>
            <a:r>
              <a:rPr lang="en-US" b="1" dirty="0" smtClean="0"/>
              <a:t>, Object)</a:t>
            </a:r>
          </a:p>
          <a:p>
            <a:pPr lvl="2"/>
            <a:r>
              <a:rPr lang="en-US" b="1" dirty="0" err="1" smtClean="0"/>
              <a:t>Deserialize</a:t>
            </a:r>
            <a:r>
              <a:rPr lang="en-US" b="1" dirty="0" smtClean="0"/>
              <a:t>(Stream)</a:t>
            </a:r>
          </a:p>
          <a:p>
            <a:pPr lvl="2"/>
            <a:r>
              <a:rPr lang="en-US" b="1" dirty="0" err="1" smtClean="0"/>
              <a:t>Deserialize</a:t>
            </a:r>
            <a:r>
              <a:rPr lang="en-US" b="1" dirty="0" smtClean="0"/>
              <a:t>(</a:t>
            </a:r>
            <a:r>
              <a:rPr lang="en-US" b="1" dirty="0" err="1" smtClean="0"/>
              <a:t>TextReader</a:t>
            </a:r>
            <a:r>
              <a:rPr lang="en-US" b="1" dirty="0" smtClean="0"/>
              <a:t>)</a:t>
            </a:r>
          </a:p>
          <a:p>
            <a:pPr lvl="2"/>
            <a:r>
              <a:rPr lang="en-US" b="1" dirty="0" err="1" smtClean="0"/>
              <a:t>CanDeserialize</a:t>
            </a:r>
            <a:r>
              <a:rPr lang="en-US" b="1" dirty="0" smtClean="0"/>
              <a:t>(</a:t>
            </a:r>
            <a:r>
              <a:rPr lang="en-US" b="1" dirty="0" err="1" smtClean="0"/>
              <a:t>XmlReader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54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40D1-8786-4FD9-A1BB-5A7FDEDC6A57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en-US" b="1" dirty="0" err="1" smtClean="0"/>
              <a:t>Serializare</a:t>
            </a:r>
            <a:r>
              <a:rPr lang="en-US" b="1" dirty="0" smtClean="0"/>
              <a:t> ( III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en-US" dirty="0" err="1" smtClean="0"/>
              <a:t>Streamuri</a:t>
            </a:r>
            <a:r>
              <a:rPr lang="en-US" dirty="0" smtClean="0"/>
              <a:t> </a:t>
            </a:r>
            <a:r>
              <a:rPr lang="en-US" dirty="0" err="1" smtClean="0"/>
              <a:t>binare</a:t>
            </a:r>
            <a:endParaRPr lang="en-US" dirty="0" smtClean="0"/>
          </a:p>
          <a:p>
            <a:pPr lvl="1"/>
            <a:r>
              <a:rPr lang="ro-RO" b="1" dirty="0" smtClean="0"/>
              <a:t>System.Runtime.Serialization</a:t>
            </a:r>
            <a:r>
              <a:rPr lang="en-US" b="1" dirty="0" smtClean="0"/>
              <a:t>.</a:t>
            </a:r>
            <a:r>
              <a:rPr lang="en-US" b="1" dirty="0" err="1" smtClean="0"/>
              <a:t>ISerializable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b="1" dirty="0" err="1" smtClean="0"/>
              <a:t>GetObjectData</a:t>
            </a:r>
            <a:r>
              <a:rPr lang="en-US" b="1" dirty="0" smtClean="0"/>
              <a:t>(</a:t>
            </a:r>
            <a:r>
              <a:rPr lang="en-US" b="1" dirty="0" err="1" smtClean="0"/>
              <a:t>SerializationInfo</a:t>
            </a:r>
            <a:r>
              <a:rPr lang="en-US" b="1" dirty="0" smtClean="0"/>
              <a:t>, </a:t>
            </a:r>
            <a:r>
              <a:rPr lang="en-US" b="1" dirty="0" err="1" smtClean="0"/>
              <a:t>StreamingContext</a:t>
            </a:r>
            <a:r>
              <a:rPr lang="en-US" b="1" dirty="0" smtClean="0"/>
              <a:t>)</a:t>
            </a:r>
          </a:p>
          <a:p>
            <a:pPr lvl="1"/>
            <a:endParaRPr lang="en-US" b="1" dirty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b="1" dirty="0" smtClean="0"/>
              <a:t>Formatter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derivatele</a:t>
            </a:r>
            <a:r>
              <a:rPr lang="en-US" dirty="0" smtClean="0"/>
              <a:t> sale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metodele</a:t>
            </a:r>
            <a:r>
              <a:rPr lang="en-US" dirty="0" smtClean="0"/>
              <a:t> </a:t>
            </a:r>
            <a:r>
              <a:rPr lang="en-US" b="1" dirty="0" smtClean="0"/>
              <a:t>Serialize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err="1" smtClean="0"/>
              <a:t>Deserialize</a:t>
            </a:r>
            <a:r>
              <a:rPr lang="en-US" dirty="0" smtClean="0"/>
              <a:t> care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apela</a:t>
            </a:r>
            <a:r>
              <a:rPr lang="en-US" dirty="0" smtClean="0"/>
              <a:t> automat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b="1" dirty="0" err="1" smtClean="0"/>
              <a:t>GetObjectData</a:t>
            </a:r>
            <a:r>
              <a:rPr lang="en-US" dirty="0" smtClean="0"/>
              <a:t> a </a:t>
            </a:r>
            <a:r>
              <a:rPr lang="en-US" dirty="0" err="1" smtClean="0"/>
              <a:t>obiectului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3941965" cy="4937760"/>
          </a:xfrm>
        </p:spPr>
        <p:txBody>
          <a:bodyPr/>
          <a:lstStyle/>
          <a:p>
            <a:r>
              <a:rPr lang="ro-RO" dirty="0" smtClean="0"/>
              <a:t>Arhivare</a:t>
            </a:r>
          </a:p>
          <a:p>
            <a:r>
              <a:rPr lang="ro-RO" dirty="0" smtClean="0"/>
              <a:t>Criptare</a:t>
            </a:r>
          </a:p>
          <a:p>
            <a:pPr lvl="1"/>
            <a:r>
              <a:rPr lang="ro-RO" dirty="0" smtClean="0"/>
              <a:t>Simetrica</a:t>
            </a:r>
          </a:p>
          <a:p>
            <a:pPr lvl="1"/>
            <a:r>
              <a:rPr lang="ro-RO" dirty="0" smtClean="0"/>
              <a:t>Asimetrica</a:t>
            </a:r>
          </a:p>
          <a:p>
            <a:r>
              <a:rPr lang="ro-RO" dirty="0" smtClean="0"/>
              <a:t>Serializare</a:t>
            </a:r>
          </a:p>
          <a:p>
            <a:endParaRPr lang="ro-RO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7896-31D9-469C-8AD2-EEB8354DB3C5}" type="datetime1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9100" y="272885"/>
            <a:ext cx="4135513" cy="5789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3941965" cy="4937760"/>
          </a:xfrm>
        </p:spPr>
        <p:txBody>
          <a:bodyPr/>
          <a:lstStyle/>
          <a:p>
            <a:r>
              <a:rPr lang="ro-RO" dirty="0" smtClean="0"/>
              <a:t>Arhivare</a:t>
            </a:r>
          </a:p>
          <a:p>
            <a:r>
              <a:rPr lang="ro-RO" dirty="0" smtClean="0"/>
              <a:t>Criptare</a:t>
            </a:r>
          </a:p>
          <a:p>
            <a:pPr lvl="1"/>
            <a:r>
              <a:rPr lang="ro-RO" dirty="0" smtClean="0"/>
              <a:t>Simetrica</a:t>
            </a:r>
          </a:p>
          <a:p>
            <a:pPr lvl="1"/>
            <a:r>
              <a:rPr lang="ro-RO" dirty="0" smtClean="0"/>
              <a:t>Asimetrica</a:t>
            </a:r>
          </a:p>
          <a:p>
            <a:r>
              <a:rPr lang="ro-RO" dirty="0" smtClean="0"/>
              <a:t>Serializare</a:t>
            </a:r>
          </a:p>
          <a:p>
            <a:endParaRPr lang="ro-RO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7896-31D9-469C-8AD2-EEB8354DB3C5}" type="datetime1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9100" y="272885"/>
            <a:ext cx="4135513" cy="5789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Arhivarea</a:t>
            </a:r>
            <a:r>
              <a:rPr lang="en-US" b="1" dirty="0" smtClean="0"/>
              <a:t> </a:t>
            </a:r>
            <a:r>
              <a:rPr lang="ro-RO" b="1" dirty="0" smtClean="0"/>
              <a:t>datelor</a:t>
            </a:r>
            <a:r>
              <a:rPr lang="en-US" b="1" dirty="0" smtClean="0"/>
              <a:t> ( I )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Namespace-ul</a:t>
            </a:r>
            <a:r>
              <a:rPr lang="en-US" dirty="0" smtClean="0"/>
              <a:t> </a:t>
            </a:r>
            <a:r>
              <a:rPr lang="ro-RO" b="1" dirty="0" smtClean="0"/>
              <a:t>System.IO.Compression</a:t>
            </a:r>
            <a:r>
              <a:rPr lang="en-US" b="1" dirty="0" smtClean="0"/>
              <a:t> </a:t>
            </a:r>
            <a:r>
              <a:rPr lang="ro-RO" dirty="0" smtClean="0"/>
              <a:t>ofera clasele</a:t>
            </a:r>
            <a:r>
              <a:rPr lang="en-US" dirty="0" smtClean="0"/>
              <a:t>:</a:t>
            </a:r>
          </a:p>
          <a:p>
            <a:pPr lvl="1"/>
            <a:r>
              <a:rPr lang="ro-RO" dirty="0" smtClean="0"/>
              <a:t>DeflateStream (.NET 2.0)</a:t>
            </a:r>
          </a:p>
          <a:p>
            <a:pPr lvl="1"/>
            <a:r>
              <a:rPr lang="ro-RO" dirty="0" smtClean="0"/>
              <a:t>GZipStream (.NET 2.0)</a:t>
            </a:r>
          </a:p>
          <a:p>
            <a:pPr lvl="1"/>
            <a:r>
              <a:rPr lang="ro-RO" dirty="0" smtClean="0"/>
              <a:t>ZipArchive (</a:t>
            </a:r>
            <a:r>
              <a:rPr lang="ro-RO" b="1" dirty="0" smtClean="0"/>
              <a:t>.NET 4.5</a:t>
            </a:r>
            <a:r>
              <a:rPr lang="ro-RO" dirty="0" smtClean="0"/>
              <a:t>)</a:t>
            </a:r>
          </a:p>
          <a:p>
            <a:pPr lvl="1"/>
            <a:r>
              <a:rPr lang="ro-RO" dirty="0" smtClean="0"/>
              <a:t>ZipArchiveEntry (</a:t>
            </a:r>
            <a:r>
              <a:rPr lang="ro-RO" b="1" dirty="0" smtClean="0"/>
              <a:t>.NET 4.5</a:t>
            </a:r>
            <a:r>
              <a:rPr lang="ro-RO" dirty="0" smtClean="0"/>
              <a:t>)</a:t>
            </a:r>
          </a:p>
          <a:p>
            <a:pPr lvl="1"/>
            <a:r>
              <a:rPr lang="ro-RO" dirty="0" smtClean="0"/>
              <a:t>ZipFile (</a:t>
            </a:r>
            <a:r>
              <a:rPr lang="ro-RO" b="1" dirty="0" smtClean="0"/>
              <a:t>.NET 4.5</a:t>
            </a:r>
            <a:r>
              <a:rPr lang="ro-RO" dirty="0" smtClean="0"/>
              <a:t>)</a:t>
            </a:r>
          </a:p>
          <a:p>
            <a:pPr lvl="1"/>
            <a:r>
              <a:rPr lang="ro-RO" dirty="0" smtClean="0"/>
              <a:t>ZipFileExtensions (</a:t>
            </a:r>
            <a:r>
              <a:rPr lang="ro-RO" b="1" dirty="0" smtClean="0"/>
              <a:t>.NET 4.5</a:t>
            </a:r>
            <a:r>
              <a:rPr lang="ro-RO" dirty="0" smtClean="0"/>
              <a:t>)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351-B061-433E-B2C2-65B0EB35753A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Din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endParaRPr lang="en-US" dirty="0" smtClean="0"/>
          </a:p>
          <a:p>
            <a:pPr lvl="2"/>
            <a:r>
              <a:rPr lang="en-US" b="1" dirty="0" err="1" smtClean="0"/>
              <a:t>ZipFile.Open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deschiderea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la o </a:t>
            </a:r>
            <a:r>
              <a:rPr lang="en-US" dirty="0" err="1" smtClean="0"/>
              <a:t>cale</a:t>
            </a:r>
            <a:r>
              <a:rPr lang="en-US" dirty="0" smtClean="0"/>
              <a:t> </a:t>
            </a:r>
            <a:r>
              <a:rPr lang="en-US" dirty="0" err="1" smtClean="0"/>
              <a:t>specificata</a:t>
            </a:r>
            <a:endParaRPr lang="en-US" dirty="0" smtClean="0"/>
          </a:p>
          <a:p>
            <a:pPr lvl="2"/>
            <a:r>
              <a:rPr lang="en-US" b="1" dirty="0" err="1" smtClean="0"/>
              <a:t>CreateEntryFromFile</a:t>
            </a:r>
            <a:r>
              <a:rPr lang="en-US" dirty="0" smtClean="0"/>
              <a:t> – </a:t>
            </a:r>
            <a:r>
              <a:rPr lang="en-US" dirty="0" err="1" smtClean="0"/>
              <a:t>metoda</a:t>
            </a:r>
            <a:r>
              <a:rPr lang="en-US" dirty="0" smtClean="0"/>
              <a:t> a </a:t>
            </a:r>
            <a:r>
              <a:rPr lang="en-US" dirty="0" err="1" smtClean="0"/>
              <a:t>clasei</a:t>
            </a:r>
            <a:r>
              <a:rPr lang="en-US" dirty="0" smtClean="0"/>
              <a:t> </a:t>
            </a:r>
            <a:r>
              <a:rPr lang="en-US" dirty="0" err="1" smtClean="0"/>
              <a:t>ZipArchive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creeaza</a:t>
            </a:r>
            <a:r>
              <a:rPr lang="en-US" dirty="0" smtClean="0"/>
              <a:t> o </a:t>
            </a:r>
            <a:r>
              <a:rPr lang="en-US" dirty="0" err="1" smtClean="0"/>
              <a:t>intrare</a:t>
            </a:r>
            <a:r>
              <a:rPr lang="en-US" dirty="0" smtClean="0"/>
              <a:t> in </a:t>
            </a:r>
            <a:r>
              <a:rPr lang="en-US" dirty="0" err="1" smtClean="0"/>
              <a:t>arhiva</a:t>
            </a:r>
            <a:endParaRPr lang="en-US" dirty="0" smtClean="0"/>
          </a:p>
          <a:p>
            <a:pPr lvl="2"/>
            <a:r>
              <a:rPr lang="en-US" b="1" dirty="0" smtClean="0"/>
              <a:t>Dispose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elibera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1"/>
            <a:r>
              <a:rPr lang="en-US" dirty="0" err="1" smtClean="0"/>
              <a:t>Dintr</a:t>
            </a:r>
            <a:r>
              <a:rPr lang="en-US" dirty="0" smtClean="0"/>
              <a:t>-un director (folder) </a:t>
            </a:r>
          </a:p>
          <a:p>
            <a:pPr lvl="2"/>
            <a:r>
              <a:rPr lang="ro-RO" sz="2300" b="1" dirty="0"/>
              <a:t>ZipFile.CreateFromDirectory(</a:t>
            </a:r>
            <a:r>
              <a:rPr lang="en-US" sz="2300" b="1" dirty="0"/>
              <a:t>String, String</a:t>
            </a:r>
            <a:r>
              <a:rPr lang="ro-RO" sz="2300" b="1" dirty="0"/>
              <a:t>);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b="1" dirty="0"/>
              <a:t>Arhivarea</a:t>
            </a:r>
            <a:r>
              <a:rPr lang="en-US" b="1" dirty="0"/>
              <a:t> </a:t>
            </a:r>
            <a:r>
              <a:rPr lang="ro-RO" b="1" dirty="0"/>
              <a:t>datelor</a:t>
            </a:r>
            <a:r>
              <a:rPr lang="en-US" b="1" dirty="0"/>
              <a:t> ( </a:t>
            </a:r>
            <a:r>
              <a:rPr lang="en-US" b="1" dirty="0" smtClean="0"/>
              <a:t>II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7418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Arhivarea</a:t>
            </a:r>
            <a:r>
              <a:rPr lang="en-US" b="1" dirty="0"/>
              <a:t> </a:t>
            </a:r>
            <a:r>
              <a:rPr lang="ro-RO" b="1" dirty="0"/>
              <a:t>datelor</a:t>
            </a:r>
            <a:r>
              <a:rPr lang="en-US" b="1" dirty="0"/>
              <a:t> ( </a:t>
            </a:r>
            <a:r>
              <a:rPr lang="en-US" b="1" dirty="0" smtClean="0"/>
              <a:t>III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286-47D4-4192-AFFE-0A3ED0A6A8CF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din </a:t>
            </a:r>
            <a:r>
              <a:rPr lang="en-US" dirty="0" err="1" smtClean="0"/>
              <a:t>arhiva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ZipFile.OpenRead</a:t>
            </a:r>
            <a:r>
              <a:rPr lang="en-US" b="1" dirty="0" smtClean="0"/>
              <a:t>(</a:t>
            </a:r>
            <a:r>
              <a:rPr lang="en-US" b="1" dirty="0" err="1" smtClean="0"/>
              <a:t>fileName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deschiderea</a:t>
            </a:r>
            <a:r>
              <a:rPr lang="en-US" dirty="0" smtClean="0"/>
              <a:t> </a:t>
            </a:r>
            <a:r>
              <a:rPr lang="en-US" dirty="0" err="1" smtClean="0"/>
              <a:t>arhivei</a:t>
            </a:r>
            <a:r>
              <a:rPr lang="en-US" dirty="0" smtClean="0"/>
              <a:t> in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citire</a:t>
            </a:r>
            <a:endParaRPr lang="en-US" dirty="0" smtClean="0"/>
          </a:p>
          <a:p>
            <a:pPr lvl="1"/>
            <a:endParaRPr lang="en-US" b="1" dirty="0"/>
          </a:p>
          <a:p>
            <a:pPr lvl="1"/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din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b="1" dirty="0" smtClean="0"/>
              <a:t>Entries</a:t>
            </a:r>
            <a:endParaRPr lang="en-US" dirty="0" smtClean="0"/>
          </a:p>
          <a:p>
            <a:pPr lvl="2"/>
            <a:r>
              <a:rPr lang="en-US" dirty="0" err="1" smtClean="0"/>
              <a:t>Colectie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retine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de tip </a:t>
            </a:r>
            <a:r>
              <a:rPr lang="en-US" b="1" dirty="0" err="1" smtClean="0"/>
              <a:t>ZipArchiveEntry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BEE-8F26-482E-A512-17FF37F23955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b="1" dirty="0"/>
              <a:t>Arhivarea</a:t>
            </a:r>
            <a:r>
              <a:rPr lang="en-US" b="1" dirty="0"/>
              <a:t> </a:t>
            </a:r>
            <a:r>
              <a:rPr lang="ro-RO" b="1" dirty="0"/>
              <a:t>datelor</a:t>
            </a:r>
            <a:r>
              <a:rPr lang="en-US" b="1" dirty="0"/>
              <a:t> ( </a:t>
            </a:r>
            <a:r>
              <a:rPr lang="en-US" b="1" dirty="0" smtClean="0"/>
              <a:t>IV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dezarhiveaza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director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r>
              <a:rPr lang="en-US" dirty="0"/>
              <a:t> </a:t>
            </a:r>
            <a:r>
              <a:rPr lang="en-US" b="1" dirty="0" err="1" smtClean="0"/>
              <a:t>ExtractToDirectory</a:t>
            </a:r>
            <a:r>
              <a:rPr lang="en-US" dirty="0" smtClean="0"/>
              <a:t> a </a:t>
            </a:r>
            <a:r>
              <a:rPr lang="en-US" dirty="0" err="1" smtClean="0"/>
              <a:t>clasei</a:t>
            </a:r>
            <a:r>
              <a:rPr lang="en-US" dirty="0" smtClean="0"/>
              <a:t> </a:t>
            </a:r>
            <a:r>
              <a:rPr lang="en-US" b="1" dirty="0" err="1" smtClean="0"/>
              <a:t>ZipFile</a:t>
            </a:r>
            <a:r>
              <a:rPr lang="en-US" b="1" dirty="0" smtClean="0"/>
              <a:t>.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primeste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CaleaCatreArhivaSursa</a:t>
            </a:r>
            <a:endParaRPr lang="en-US" b="1" dirty="0" smtClean="0"/>
          </a:p>
          <a:p>
            <a:pPr lvl="2"/>
            <a:r>
              <a:rPr lang="en-US" b="1" dirty="0" err="1" smtClean="0"/>
              <a:t>CaleaCatreFolderulDestinatie</a:t>
            </a:r>
            <a:endParaRPr lang="en-US" b="1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9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8940-12F4-458A-8698-224B26D39180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b="1" dirty="0" smtClean="0"/>
              <a:t>Criptare</a:t>
            </a:r>
            <a:r>
              <a:rPr lang="en-US" b="1" dirty="0" smtClean="0"/>
              <a:t> ( 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Notiuni</a:t>
            </a:r>
          </a:p>
          <a:p>
            <a:pPr lvl="1"/>
            <a:r>
              <a:rPr lang="ro-RO" dirty="0" smtClean="0"/>
              <a:t>Practica de securizare a comunicatiilor in prezenta unor third-parties.</a:t>
            </a:r>
          </a:p>
          <a:p>
            <a:pPr lvl="1"/>
            <a:r>
              <a:rPr lang="ro-RO" dirty="0" smtClean="0"/>
              <a:t>Criptare </a:t>
            </a:r>
            <a:r>
              <a:rPr lang="ro-RO" b="1" dirty="0" smtClean="0"/>
              <a:t>simetrica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ro-RO" dirty="0" smtClean="0"/>
              <a:t>Criptare </a:t>
            </a:r>
            <a:r>
              <a:rPr lang="ro-RO" b="1" dirty="0" smtClean="0"/>
              <a:t>asimetrica</a:t>
            </a:r>
            <a:r>
              <a:rPr lang="en-US" b="1" dirty="0" smtClean="0"/>
              <a:t> (cu </a:t>
            </a:r>
            <a:r>
              <a:rPr lang="en-US" b="1" dirty="0" err="1" smtClean="0"/>
              <a:t>chei</a:t>
            </a:r>
            <a:r>
              <a:rPr lang="en-US" b="1" dirty="0" smtClean="0"/>
              <a:t> </a:t>
            </a:r>
            <a:r>
              <a:rPr lang="en-US" b="1" dirty="0" err="1" smtClean="0"/>
              <a:t>publice</a:t>
            </a:r>
            <a:r>
              <a:rPr lang="en-US" b="1" dirty="0" smtClean="0"/>
              <a:t>)</a:t>
            </a:r>
          </a:p>
          <a:p>
            <a:pPr lvl="1"/>
            <a:endParaRPr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3500" y="3105150"/>
            <a:ext cx="1066800" cy="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Text in </a:t>
            </a:r>
            <a:r>
              <a:rPr lang="en-US" dirty="0" err="1" smtClean="0">
                <a:solidFill>
                  <a:schemeClr val="tx1"/>
                </a:solidFill>
              </a:rPr>
              <a:t>clar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Downloads\Chrome\Key-step-Step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124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/>
          <p:cNvSpPr/>
          <p:nvPr/>
        </p:nvSpPr>
        <p:spPr>
          <a:xfrm>
            <a:off x="4114799" y="3057525"/>
            <a:ext cx="1666875" cy="7429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Algoritm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9850" y="3105150"/>
            <a:ext cx="10668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Text </a:t>
            </a:r>
            <a:r>
              <a:rPr lang="en-US" dirty="0" err="1" smtClean="0">
                <a:solidFill>
                  <a:schemeClr val="tx1"/>
                </a:solidFill>
              </a:rPr>
              <a:t>criptat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3"/>
            <a:endCxn id="1026" idx="1"/>
          </p:cNvCxnSpPr>
          <p:nvPr/>
        </p:nvCxnSpPr>
        <p:spPr>
          <a:xfrm>
            <a:off x="2400300" y="3429000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  <a:endCxn id="3" idx="2"/>
          </p:cNvCxnSpPr>
          <p:nvPr/>
        </p:nvCxnSpPr>
        <p:spPr>
          <a:xfrm>
            <a:off x="3676650" y="3429000"/>
            <a:ext cx="4433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0"/>
            <a:endCxn id="9" idx="1"/>
          </p:cNvCxnSpPr>
          <p:nvPr/>
        </p:nvCxnSpPr>
        <p:spPr>
          <a:xfrm>
            <a:off x="5780285" y="3429000"/>
            <a:ext cx="639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33500" y="4800600"/>
            <a:ext cx="1066800" cy="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Text in </a:t>
            </a:r>
            <a:r>
              <a:rPr lang="en-US" dirty="0" err="1" smtClean="0">
                <a:solidFill>
                  <a:schemeClr val="tx1"/>
                </a:solidFill>
              </a:rPr>
              <a:t>clar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29" name="Picture 2" descr="D:\Downloads\Chrome\Key-step-Step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819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414836" y="4791075"/>
            <a:ext cx="10668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Text </a:t>
            </a:r>
            <a:r>
              <a:rPr lang="en-US" dirty="0" err="1" smtClean="0">
                <a:solidFill>
                  <a:schemeClr val="tx1"/>
                </a:solidFill>
              </a:rPr>
              <a:t>criptat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>
            <a:off x="2400300" y="5124450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1" idx="1"/>
          </p:cNvCxnSpPr>
          <p:nvPr/>
        </p:nvCxnSpPr>
        <p:spPr>
          <a:xfrm flipV="1">
            <a:off x="3676650" y="5114925"/>
            <a:ext cx="738186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D:\Downloads\Chrome\Key-step-Step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8101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31" idx="3"/>
            <a:endCxn id="36" idx="1"/>
          </p:cNvCxnSpPr>
          <p:nvPr/>
        </p:nvCxnSpPr>
        <p:spPr>
          <a:xfrm>
            <a:off x="5481636" y="5114925"/>
            <a:ext cx="5286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53300" y="4791075"/>
            <a:ext cx="1066800" cy="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Text in </a:t>
            </a:r>
            <a:r>
              <a:rPr lang="en-US" dirty="0" err="1" smtClean="0">
                <a:solidFill>
                  <a:schemeClr val="tx1"/>
                </a:solidFill>
              </a:rPr>
              <a:t>clar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6" idx="3"/>
            <a:endCxn id="40" idx="1"/>
          </p:cNvCxnSpPr>
          <p:nvPr/>
        </p:nvCxnSpPr>
        <p:spPr>
          <a:xfrm>
            <a:off x="6619875" y="5114925"/>
            <a:ext cx="73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83705" y="5429250"/>
            <a:ext cx="77628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 err="1" smtClean="0"/>
              <a:t>Publica</a:t>
            </a:r>
            <a:endParaRPr lang="ro-RO" sz="1200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5926930" y="5419725"/>
            <a:ext cx="77628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 err="1" smtClean="0"/>
              <a:t>Privata</a:t>
            </a:r>
            <a:endParaRPr lang="ro-RO" sz="1200" b="0" dirty="0"/>
          </a:p>
        </p:txBody>
      </p:sp>
      <p:sp>
        <p:nvSpPr>
          <p:cNvPr id="1024" name="Right Brace 1023"/>
          <p:cNvSpPr/>
          <p:nvPr/>
        </p:nvSpPr>
        <p:spPr>
          <a:xfrm rot="5400000">
            <a:off x="3066708" y="4535937"/>
            <a:ext cx="334054" cy="284729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Right Brace 70"/>
          <p:cNvSpPr/>
          <p:nvPr/>
        </p:nvSpPr>
        <p:spPr>
          <a:xfrm rot="5400000">
            <a:off x="6536191" y="4535938"/>
            <a:ext cx="334054" cy="284729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2" name="TextBox 71"/>
          <p:cNvSpPr txBox="1"/>
          <p:nvPr/>
        </p:nvSpPr>
        <p:spPr>
          <a:xfrm>
            <a:off x="2845590" y="6147020"/>
            <a:ext cx="105271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 err="1" smtClean="0"/>
              <a:t>Criptare</a:t>
            </a:r>
            <a:endParaRPr lang="ro-RO" sz="12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6176859" y="6174906"/>
            <a:ext cx="105271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 err="1" smtClean="0"/>
              <a:t>Decriptare</a:t>
            </a:r>
            <a:endParaRPr lang="ro-RO" sz="1200" b="0" dirty="0"/>
          </a:p>
        </p:txBody>
      </p:sp>
    </p:spTree>
    <p:extLst>
      <p:ext uri="{BB962C8B-B14F-4D97-AF65-F5344CB8AC3E}">
        <p14:creationId xmlns:p14="http://schemas.microsoft.com/office/powerpoint/2010/main" val="7077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40D1-8786-4FD9-A1BB-5A7FDEDC6A57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b="1" dirty="0" smtClean="0"/>
              <a:t>Criptare</a:t>
            </a:r>
            <a:r>
              <a:rPr lang="en-US" b="1" dirty="0" smtClean="0"/>
              <a:t> ( II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Namespace-ul</a:t>
            </a:r>
            <a:r>
              <a:rPr lang="en-US" dirty="0" smtClean="0"/>
              <a:t> </a:t>
            </a:r>
            <a:r>
              <a:rPr lang="ro-RO" b="1" dirty="0" smtClean="0"/>
              <a:t>System.Security.Cryptography</a:t>
            </a:r>
            <a:endParaRPr lang="en-US" b="1" dirty="0" smtClean="0"/>
          </a:p>
          <a:p>
            <a:r>
              <a:rPr lang="ro-RO" dirty="0" smtClean="0"/>
              <a:t>Criptare simetrica in .NET</a:t>
            </a:r>
          </a:p>
          <a:p>
            <a:pPr lvl="1"/>
            <a:r>
              <a:rPr lang="ro-RO" b="1" dirty="0" smtClean="0"/>
              <a:t>SymmetricAlgorithm</a:t>
            </a:r>
            <a:endParaRPr lang="en-US" dirty="0" smtClean="0"/>
          </a:p>
          <a:p>
            <a:pPr lvl="2"/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abstracta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Metode</a:t>
            </a:r>
            <a:r>
              <a:rPr lang="en-US" dirty="0" smtClean="0"/>
              <a:t>: </a:t>
            </a:r>
            <a:r>
              <a:rPr lang="en-US" b="1" dirty="0" smtClean="0"/>
              <a:t>Create, </a:t>
            </a:r>
            <a:r>
              <a:rPr lang="en-US" b="1" dirty="0" err="1" smtClean="0"/>
              <a:t>CreateDecryptor</a:t>
            </a:r>
            <a:r>
              <a:rPr lang="en-US" b="1" dirty="0" smtClean="0"/>
              <a:t>, </a:t>
            </a:r>
            <a:r>
              <a:rPr lang="en-US" b="1" dirty="0" err="1" smtClean="0"/>
              <a:t>CreateEncryptor</a:t>
            </a:r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r>
              <a:rPr lang="en-US" dirty="0" err="1" smtClean="0"/>
              <a:t>Proprietati</a:t>
            </a:r>
            <a:r>
              <a:rPr lang="en-US" dirty="0" smtClean="0"/>
              <a:t>: </a:t>
            </a:r>
            <a:r>
              <a:rPr lang="en-US" b="1" dirty="0" smtClean="0"/>
              <a:t>Key, IV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Clase</a:t>
            </a:r>
            <a:r>
              <a:rPr lang="en-US" dirty="0" smtClean="0"/>
              <a:t> derivate: </a:t>
            </a:r>
            <a:r>
              <a:rPr lang="en-US" b="1" dirty="0" err="1" smtClean="0"/>
              <a:t>Aes</a:t>
            </a:r>
            <a:r>
              <a:rPr lang="en-US" b="1" dirty="0" smtClean="0"/>
              <a:t>, DES, RC2, </a:t>
            </a:r>
            <a:r>
              <a:rPr lang="en-US" b="1" dirty="0" err="1" smtClean="0"/>
              <a:t>Rijndael</a:t>
            </a:r>
            <a:r>
              <a:rPr lang="en-US" b="1" dirty="0" smtClean="0"/>
              <a:t>, </a:t>
            </a:r>
            <a:r>
              <a:rPr lang="en-US" b="1" dirty="0" err="1" smtClean="0"/>
              <a:t>TripleDES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3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40D1-8786-4FD9-A1BB-5A7FDEDC6A57}" type="datetime1">
              <a:rPr lang="en-US" smtClean="0"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b="1" dirty="0" smtClean="0"/>
              <a:t>Criptare</a:t>
            </a:r>
            <a:r>
              <a:rPr lang="en-US" b="1" dirty="0" smtClean="0"/>
              <a:t> ( III )</a:t>
            </a:r>
            <a:r>
              <a:rPr lang="ro-RO" b="1" dirty="0"/>
              <a:t/>
            </a:r>
            <a:br>
              <a:rPr lang="ro-RO" b="1" dirty="0"/>
            </a:br>
            <a:endParaRPr lang="ro-RO" b="1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Namespace-ul</a:t>
            </a:r>
            <a:r>
              <a:rPr lang="en-US" dirty="0" smtClean="0"/>
              <a:t> </a:t>
            </a:r>
            <a:r>
              <a:rPr lang="ro-RO" b="1" dirty="0" smtClean="0"/>
              <a:t>System.Security.Cryptography</a:t>
            </a:r>
            <a:endParaRPr lang="en-US" b="1" dirty="0" smtClean="0"/>
          </a:p>
          <a:p>
            <a:r>
              <a:rPr lang="ro-RO" smtClean="0"/>
              <a:t>Criptare </a:t>
            </a:r>
            <a:r>
              <a:rPr lang="ro-RO" smtClean="0"/>
              <a:t>asimetrica </a:t>
            </a:r>
            <a:r>
              <a:rPr lang="ro-RO" dirty="0" smtClean="0"/>
              <a:t>in .NET</a:t>
            </a:r>
            <a:endParaRPr lang="en-US" dirty="0" smtClean="0"/>
          </a:p>
          <a:p>
            <a:pPr lvl="1"/>
            <a:r>
              <a:rPr lang="ro-RO" b="1" dirty="0" smtClean="0"/>
              <a:t>AsymmetricAlgorithm</a:t>
            </a:r>
            <a:endParaRPr lang="en-US" b="1" dirty="0" smtClean="0"/>
          </a:p>
          <a:p>
            <a:pPr lvl="2"/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abstracta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: </a:t>
            </a:r>
            <a:r>
              <a:rPr lang="en-US" b="1" dirty="0" smtClean="0"/>
              <a:t>Create()</a:t>
            </a:r>
            <a:r>
              <a:rPr lang="en-US" dirty="0" smtClean="0"/>
              <a:t>, </a:t>
            </a:r>
            <a:r>
              <a:rPr lang="en-US" b="1" dirty="0" smtClean="0"/>
              <a:t>Create(String)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Proprietati</a:t>
            </a:r>
            <a:r>
              <a:rPr lang="en-US" dirty="0" smtClean="0"/>
              <a:t>: </a:t>
            </a:r>
            <a:r>
              <a:rPr lang="en-US" b="1" dirty="0" err="1" smtClean="0"/>
              <a:t>KeySize</a:t>
            </a:r>
            <a:r>
              <a:rPr lang="en-US" dirty="0" smtClean="0"/>
              <a:t>, </a:t>
            </a:r>
            <a:r>
              <a:rPr lang="en-US" b="1" dirty="0" err="1" smtClean="0"/>
              <a:t>LegalKeySizes</a:t>
            </a:r>
            <a:endParaRPr lang="en-US" b="1" dirty="0" smtClean="0"/>
          </a:p>
          <a:p>
            <a:pPr lvl="2"/>
            <a:endParaRPr lang="en-US" b="1" dirty="0"/>
          </a:p>
          <a:p>
            <a:pPr lvl="2"/>
            <a:r>
              <a:rPr lang="en-US" dirty="0" err="1" smtClean="0"/>
              <a:t>Clase</a:t>
            </a:r>
            <a:r>
              <a:rPr lang="en-US" dirty="0" smtClean="0"/>
              <a:t> derivate: </a:t>
            </a:r>
            <a:r>
              <a:rPr lang="en-US" b="1" dirty="0" smtClean="0"/>
              <a:t>DSA</a:t>
            </a:r>
            <a:r>
              <a:rPr lang="en-US" dirty="0" smtClean="0"/>
              <a:t>, </a:t>
            </a:r>
            <a:r>
              <a:rPr lang="en-US" b="1" dirty="0" smtClean="0"/>
              <a:t>RSA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71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Server2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</TotalTime>
  <Words>1831</Words>
  <Application>Microsoft Office PowerPoint</Application>
  <PresentationFormat>On-screen Show (4:3)</PresentationFormat>
  <Paragraphs>284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templateServer2008</vt:lpstr>
      <vt:lpstr>Curs 5</vt:lpstr>
      <vt:lpstr>Overview</vt:lpstr>
      <vt:lpstr>Arhivarea datelor ( I )</vt:lpstr>
      <vt:lpstr>Arhivarea datelor ( II ) </vt:lpstr>
      <vt:lpstr>Arhivarea datelor ( III ) </vt:lpstr>
      <vt:lpstr>Arhivarea datelor ( IV ) </vt:lpstr>
      <vt:lpstr>Criptare ( I ) </vt:lpstr>
      <vt:lpstr>Criptare ( II ) </vt:lpstr>
      <vt:lpstr>Criptare ( III ) </vt:lpstr>
      <vt:lpstr>Serializare ( I ) </vt:lpstr>
      <vt:lpstr>Serializare ( II ) </vt:lpstr>
      <vt:lpstr>Serializare ( III ) </vt:lpstr>
      <vt:lpstr>Review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Title with Registration Microsoft® and Trademark  SQL ServerTM</dc:title>
  <dc:creator>jessieg</dc:creator>
  <cp:lastModifiedBy>Jimy Pavel</cp:lastModifiedBy>
  <cp:revision>664</cp:revision>
  <dcterms:created xsi:type="dcterms:W3CDTF">2006-12-22T00:28:54Z</dcterms:created>
  <dcterms:modified xsi:type="dcterms:W3CDTF">2014-11-07T08:00:36Z</dcterms:modified>
</cp:coreProperties>
</file>