
<file path=[Content_Types].xml><?xml version="1.0" encoding="utf-8"?>
<Types xmlns="http://schemas.openxmlformats.org/package/2006/content-types">
  <Override PartName="/ppt/slides/slide6.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Default Extension="jpeg" ContentType="image/jpeg"/>
  <Override PartName="/ppt/slideLayouts/slideLayout3.xml" ContentType="application/vnd.openxmlformats-officedocument.presentationml.slideLayout+xml"/>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90" r:id="rId1"/>
  </p:sldMasterIdLst>
  <p:notesMasterIdLst>
    <p:notesMasterId r:id="rId28"/>
  </p:notesMasterIdLst>
  <p:handoutMasterIdLst>
    <p:handoutMasterId r:id="rId29"/>
  </p:handoutMasterIdLst>
  <p:sldIdLst>
    <p:sldId id="256" r:id="rId2"/>
    <p:sldId id="273" r:id="rId3"/>
    <p:sldId id="263" r:id="rId4"/>
    <p:sldId id="260" r:id="rId5"/>
    <p:sldId id="264" r:id="rId6"/>
    <p:sldId id="287" r:id="rId7"/>
    <p:sldId id="275" r:id="rId8"/>
    <p:sldId id="300" r:id="rId9"/>
    <p:sldId id="276" r:id="rId10"/>
    <p:sldId id="290" r:id="rId11"/>
    <p:sldId id="291" r:id="rId12"/>
    <p:sldId id="292" r:id="rId13"/>
    <p:sldId id="293" r:id="rId14"/>
    <p:sldId id="277" r:id="rId15"/>
    <p:sldId id="294" r:id="rId16"/>
    <p:sldId id="278" r:id="rId17"/>
    <p:sldId id="279" r:id="rId18"/>
    <p:sldId id="295" r:id="rId19"/>
    <p:sldId id="296" r:id="rId20"/>
    <p:sldId id="280" r:id="rId21"/>
    <p:sldId id="297" r:id="rId22"/>
    <p:sldId id="302" r:id="rId23"/>
    <p:sldId id="298" r:id="rId24"/>
    <p:sldId id="299" r:id="rId25"/>
    <p:sldId id="301" r:id="rId26"/>
    <p:sldId id="281" r:id="rId27"/>
  </p:sldIdLst>
  <p:sldSz cx="9144000" cy="6858000" type="screen4x3"/>
  <p:notesSz cx="7315200" cy="9601200"/>
  <p:defaultTextStyle>
    <a:defPPr>
      <a:defRPr lang="en-US"/>
    </a:defPPr>
    <a:lvl1pPr algn="l" rtl="0" eaLnBrk="0" fontAlgn="base" hangingPunct="0">
      <a:lnSpc>
        <a:spcPct val="90000"/>
      </a:lnSpc>
      <a:spcBef>
        <a:spcPct val="40000"/>
      </a:spcBef>
      <a:spcAft>
        <a:spcPct val="0"/>
      </a:spcAft>
      <a:buClr>
        <a:srgbClr val="006699"/>
      </a:buClr>
      <a:buChar char="•"/>
      <a:defRPr b="1" kern="1200">
        <a:solidFill>
          <a:schemeClr val="tx1"/>
        </a:solidFill>
        <a:latin typeface="Verdana" pitchFamily="34" charset="0"/>
        <a:ea typeface="+mn-ea"/>
        <a:cs typeface="+mn-cs"/>
      </a:defRPr>
    </a:lvl1pPr>
    <a:lvl2pPr marL="457200" algn="l" rtl="0" eaLnBrk="0" fontAlgn="base" hangingPunct="0">
      <a:lnSpc>
        <a:spcPct val="90000"/>
      </a:lnSpc>
      <a:spcBef>
        <a:spcPct val="40000"/>
      </a:spcBef>
      <a:spcAft>
        <a:spcPct val="0"/>
      </a:spcAft>
      <a:buClr>
        <a:srgbClr val="006699"/>
      </a:buClr>
      <a:buChar char="•"/>
      <a:defRPr b="1" kern="1200">
        <a:solidFill>
          <a:schemeClr val="tx1"/>
        </a:solidFill>
        <a:latin typeface="Verdana" pitchFamily="34" charset="0"/>
        <a:ea typeface="+mn-ea"/>
        <a:cs typeface="+mn-cs"/>
      </a:defRPr>
    </a:lvl2pPr>
    <a:lvl3pPr marL="914400" algn="l" rtl="0" eaLnBrk="0" fontAlgn="base" hangingPunct="0">
      <a:lnSpc>
        <a:spcPct val="90000"/>
      </a:lnSpc>
      <a:spcBef>
        <a:spcPct val="40000"/>
      </a:spcBef>
      <a:spcAft>
        <a:spcPct val="0"/>
      </a:spcAft>
      <a:buClr>
        <a:srgbClr val="006699"/>
      </a:buClr>
      <a:buChar char="•"/>
      <a:defRPr b="1" kern="1200">
        <a:solidFill>
          <a:schemeClr val="tx1"/>
        </a:solidFill>
        <a:latin typeface="Verdana" pitchFamily="34" charset="0"/>
        <a:ea typeface="+mn-ea"/>
        <a:cs typeface="+mn-cs"/>
      </a:defRPr>
    </a:lvl3pPr>
    <a:lvl4pPr marL="1371600" algn="l" rtl="0" eaLnBrk="0" fontAlgn="base" hangingPunct="0">
      <a:lnSpc>
        <a:spcPct val="90000"/>
      </a:lnSpc>
      <a:spcBef>
        <a:spcPct val="40000"/>
      </a:spcBef>
      <a:spcAft>
        <a:spcPct val="0"/>
      </a:spcAft>
      <a:buClr>
        <a:srgbClr val="006699"/>
      </a:buClr>
      <a:buChar char="•"/>
      <a:defRPr b="1" kern="1200">
        <a:solidFill>
          <a:schemeClr val="tx1"/>
        </a:solidFill>
        <a:latin typeface="Verdana" pitchFamily="34" charset="0"/>
        <a:ea typeface="+mn-ea"/>
        <a:cs typeface="+mn-cs"/>
      </a:defRPr>
    </a:lvl4pPr>
    <a:lvl5pPr marL="1828800" algn="l" rtl="0" eaLnBrk="0" fontAlgn="base" hangingPunct="0">
      <a:lnSpc>
        <a:spcPct val="90000"/>
      </a:lnSpc>
      <a:spcBef>
        <a:spcPct val="40000"/>
      </a:spcBef>
      <a:spcAft>
        <a:spcPct val="0"/>
      </a:spcAft>
      <a:buClr>
        <a:srgbClr val="006699"/>
      </a:buClr>
      <a:buChar char="•"/>
      <a:defRPr b="1" kern="1200">
        <a:solidFill>
          <a:schemeClr val="tx1"/>
        </a:solidFill>
        <a:latin typeface="Verdana" pitchFamily="34" charset="0"/>
        <a:ea typeface="+mn-ea"/>
        <a:cs typeface="+mn-cs"/>
      </a:defRPr>
    </a:lvl5pPr>
    <a:lvl6pPr marL="2286000" algn="l" defTabSz="914400" rtl="0" eaLnBrk="1" latinLnBrk="0" hangingPunct="1">
      <a:defRPr b="1" kern="1200">
        <a:solidFill>
          <a:schemeClr val="tx1"/>
        </a:solidFill>
        <a:latin typeface="Verdana" pitchFamily="34" charset="0"/>
        <a:ea typeface="+mn-ea"/>
        <a:cs typeface="+mn-cs"/>
      </a:defRPr>
    </a:lvl6pPr>
    <a:lvl7pPr marL="2743200" algn="l" defTabSz="914400" rtl="0" eaLnBrk="1" latinLnBrk="0" hangingPunct="1">
      <a:defRPr b="1" kern="1200">
        <a:solidFill>
          <a:schemeClr val="tx1"/>
        </a:solidFill>
        <a:latin typeface="Verdana" pitchFamily="34" charset="0"/>
        <a:ea typeface="+mn-ea"/>
        <a:cs typeface="+mn-cs"/>
      </a:defRPr>
    </a:lvl7pPr>
    <a:lvl8pPr marL="3200400" algn="l" defTabSz="914400" rtl="0" eaLnBrk="1" latinLnBrk="0" hangingPunct="1">
      <a:defRPr b="1" kern="1200">
        <a:solidFill>
          <a:schemeClr val="tx1"/>
        </a:solidFill>
        <a:latin typeface="Verdana" pitchFamily="34" charset="0"/>
        <a:ea typeface="+mn-ea"/>
        <a:cs typeface="+mn-cs"/>
      </a:defRPr>
    </a:lvl8pPr>
    <a:lvl9pPr marL="3657600" algn="l" defTabSz="914400" rtl="0" eaLnBrk="1" latinLnBrk="0" hangingPunct="1">
      <a:defRPr b="1" kern="1200">
        <a:solidFill>
          <a:schemeClr val="tx1"/>
        </a:solidFill>
        <a:latin typeface="Verdana" pitchFamily="34" charset="0"/>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7">
          <p15:clr>
            <a:srgbClr val="A4A3A4"/>
          </p15:clr>
        </p15:guide>
      </p15:sldGuideLst>
    </p:ext>
    <p:ext uri="{2D200454-40CA-4A62-9FC3-DE9A4176ACB9}">
      <p15:notesGuideLst xmlns:p15="http://schemas.microsoft.com/office/powerpoint/2012/main" xmlns="">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0A31FF"/>
    <a:srgbClr val="E4CD9A"/>
    <a:srgbClr val="D2AC56"/>
    <a:srgbClr val="F2E7CE"/>
    <a:srgbClr val="0066FF"/>
    <a:srgbClr val="E8F6E4"/>
    <a:srgbClr val="FF0000"/>
    <a:srgbClr val="EEEFD7"/>
    <a:srgbClr val="FF33CC"/>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556" autoAdjust="0"/>
    <p:restoredTop sz="75181" autoAdjust="0"/>
  </p:normalViewPr>
  <p:slideViewPr>
    <p:cSldViewPr snapToGrid="0">
      <p:cViewPr varScale="1">
        <p:scale>
          <a:sx n="54" d="100"/>
          <a:sy n="54" d="100"/>
        </p:scale>
        <p:origin x="-1824" y="-90"/>
      </p:cViewPr>
      <p:guideLst>
        <p:guide orient="horz" pos="2160"/>
        <p:guide pos="2887"/>
      </p:guideLst>
    </p:cSldViewPr>
  </p:slideViewPr>
  <p:outlineViewPr>
    <p:cViewPr>
      <p:scale>
        <a:sx n="33" d="100"/>
        <a:sy n="33" d="100"/>
      </p:scale>
      <p:origin x="0" y="-5604"/>
    </p:cViewPr>
  </p:outlineViewPr>
  <p:notesTextViewPr>
    <p:cViewPr>
      <p:scale>
        <a:sx n="75" d="100"/>
        <a:sy n="75" d="100"/>
      </p:scale>
      <p:origin x="0" y="0"/>
    </p:cViewPr>
  </p:notesTextViewPr>
  <p:sorterViewPr>
    <p:cViewPr>
      <p:scale>
        <a:sx n="66" d="100"/>
        <a:sy n="66" d="100"/>
      </p:scale>
      <p:origin x="0" y="0"/>
    </p:cViewPr>
  </p:sorterViewPr>
  <p:notesViewPr>
    <p:cSldViewPr snapToGrid="0">
      <p:cViewPr>
        <p:scale>
          <a:sx n="100" d="100"/>
          <a:sy n="100" d="100"/>
        </p:scale>
        <p:origin x="-1884" y="642"/>
      </p:cViewPr>
      <p:guideLst>
        <p:guide orient="horz" pos="3024"/>
        <p:guide pos="2304"/>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sz="quarter" idx="1"/>
          </p:nvPr>
        </p:nvSpPr>
        <p:spPr>
          <a:xfrm>
            <a:off x="4142962" y="0"/>
            <a:ext cx="3170583" cy="480388"/>
          </a:xfrm>
          <a:prstGeom prst="rect">
            <a:avLst/>
          </a:prstGeom>
        </p:spPr>
        <p:txBody>
          <a:bodyPr vert="horz" lIns="94851" tIns="47425" rIns="94851" bIns="47425" rtlCol="0"/>
          <a:lstStyle>
            <a:lvl1pPr algn="r">
              <a:defRPr sz="1200"/>
            </a:lvl1pPr>
          </a:lstStyle>
          <a:p>
            <a:fld id="{09107AD3-CBF2-4A03-B90C-7FB930237364}" type="datetimeFigureOut">
              <a:rPr lang="en-US" smtClean="0"/>
              <a:pPr/>
              <a:t>9/17/2014</a:t>
            </a:fld>
            <a:endParaRPr lang="en-US"/>
          </a:p>
        </p:txBody>
      </p:sp>
      <p:sp>
        <p:nvSpPr>
          <p:cNvPr id="4" name="Footer Placeholder 3"/>
          <p:cNvSpPr>
            <a:spLocks noGrp="1"/>
          </p:cNvSpPr>
          <p:nvPr>
            <p:ph type="ftr" sz="quarter" idx="2"/>
          </p:nvPr>
        </p:nvSpPr>
        <p:spPr>
          <a:xfrm>
            <a:off x="0" y="9119173"/>
            <a:ext cx="3170583" cy="480388"/>
          </a:xfrm>
          <a:prstGeom prst="rect">
            <a:avLst/>
          </a:prstGeom>
        </p:spPr>
        <p:txBody>
          <a:bodyPr vert="horz" lIns="94851" tIns="47425" rIns="94851" bIns="47425" rtlCol="0" anchor="b"/>
          <a:lstStyle>
            <a:lvl1pPr algn="l">
              <a:defRPr sz="1200"/>
            </a:lvl1pPr>
          </a:lstStyle>
          <a:p>
            <a:endParaRPr lang="en-US"/>
          </a:p>
        </p:txBody>
      </p:sp>
      <p:sp>
        <p:nvSpPr>
          <p:cNvPr id="5" name="Slide Number Placeholder 4"/>
          <p:cNvSpPr>
            <a:spLocks noGrp="1"/>
          </p:cNvSpPr>
          <p:nvPr>
            <p:ph type="sldNum" sz="quarter" idx="3"/>
          </p:nvPr>
        </p:nvSpPr>
        <p:spPr>
          <a:xfrm>
            <a:off x="4142962" y="9119173"/>
            <a:ext cx="3170583" cy="480388"/>
          </a:xfrm>
          <a:prstGeom prst="rect">
            <a:avLst/>
          </a:prstGeom>
        </p:spPr>
        <p:txBody>
          <a:bodyPr vert="horz" lIns="94851" tIns="47425" rIns="94851" bIns="47425" rtlCol="0" anchor="b"/>
          <a:lstStyle>
            <a:lvl1pPr algn="r">
              <a:defRPr sz="1200"/>
            </a:lvl1pPr>
          </a:lstStyle>
          <a:p>
            <a:fld id="{068FB0E5-6869-4FF4-A698-29AACB685E0C}" type="slidenum">
              <a:rPr lang="en-US" smtClean="0"/>
              <a:pPr/>
              <a:t>‹#›</a:t>
            </a:fld>
            <a:endParaRPr lang="en-US"/>
          </a:p>
        </p:txBody>
      </p:sp>
    </p:spTree>
    <p:extLst>
      <p:ext uri="{BB962C8B-B14F-4D97-AF65-F5344CB8AC3E}">
        <p14:creationId xmlns:p14="http://schemas.microsoft.com/office/powerpoint/2010/main" xmlns="" val="18271576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2" Type="http://schemas.openxmlformats.org/officeDocument/2006/relationships/hyperlink" Target="http://itacad.ro/" TargetMode="External"/><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Rectangle 2"/>
          <p:cNvSpPr txBox="1">
            <a:spLocks noChangeArrowheads="1"/>
          </p:cNvSpPr>
          <p:nvPr/>
        </p:nvSpPr>
        <p:spPr bwMode="auto">
          <a:xfrm>
            <a:off x="4639917" y="200025"/>
            <a:ext cx="3170583" cy="359062"/>
          </a:xfrm>
          <a:prstGeom prst="rect">
            <a:avLst/>
          </a:prstGeom>
          <a:noFill/>
          <a:ln w="9525">
            <a:noFill/>
            <a:miter lim="800000"/>
            <a:headEnd/>
            <a:tailEnd/>
          </a:ln>
          <a:effectLst/>
        </p:spPr>
        <p:txBody>
          <a:bodyPr vert="horz" wrap="square" lIns="94851" tIns="0" rIns="94851" bIns="0" numCol="1" anchor="t" anchorCtr="0" compatLnSpc="1">
            <a:prstTxWarp prst="textNoShape">
              <a:avLst/>
            </a:prstTxWarp>
          </a:bodyPr>
          <a:lstStyle>
            <a:lvl1pPr eaLnBrk="1" hangingPunct="1">
              <a:lnSpc>
                <a:spcPct val="100000"/>
              </a:lnSpc>
              <a:spcBef>
                <a:spcPct val="0"/>
              </a:spcBef>
              <a:buClrTx/>
              <a:buFontTx/>
              <a:buNone/>
              <a:defRPr sz="1200">
                <a:solidFill>
                  <a:srgbClr val="336699"/>
                </a:solidFill>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200" b="1" i="0" u="none" strike="noStrike" kern="1200" cap="none" spc="0" normalizeH="0" baseline="0" noProof="0" dirty="0" err="1" smtClean="0">
                <a:ln>
                  <a:noFill/>
                </a:ln>
                <a:solidFill>
                  <a:srgbClr val="336699"/>
                </a:solidFill>
                <a:effectLst/>
                <a:uLnTx/>
                <a:uFillTx/>
                <a:latin typeface="Verdana" pitchFamily="34" charset="0"/>
                <a:ea typeface="+mn-ea"/>
                <a:cs typeface="+mn-cs"/>
              </a:rPr>
              <a:t>Modul</a:t>
            </a:r>
            <a:r>
              <a:rPr kumimoji="0" lang="en-US" sz="1200" b="1" i="0" u="none" strike="noStrike" kern="1200" cap="none" spc="0" normalizeH="0" baseline="0" noProof="0" dirty="0" smtClean="0">
                <a:ln>
                  <a:noFill/>
                </a:ln>
                <a:solidFill>
                  <a:srgbClr val="336699"/>
                </a:solidFill>
                <a:effectLst/>
                <a:uLnTx/>
                <a:uFillTx/>
                <a:latin typeface="Verdana" pitchFamily="34" charset="0"/>
                <a:ea typeface="+mn-ea"/>
                <a:cs typeface="+mn-cs"/>
              </a:rPr>
              <a:t> 0: </a:t>
            </a:r>
            <a:r>
              <a:rPr kumimoji="0" lang="en-US" sz="1200" b="1" i="0" u="none" strike="noStrike" kern="1200" cap="none" spc="0" normalizeH="0" baseline="0" noProof="0" dirty="0" err="1" smtClean="0">
                <a:ln>
                  <a:noFill/>
                </a:ln>
                <a:solidFill>
                  <a:srgbClr val="336699"/>
                </a:solidFill>
                <a:effectLst/>
                <a:uLnTx/>
                <a:uFillTx/>
                <a:latin typeface="Verdana" pitchFamily="34" charset="0"/>
                <a:ea typeface="+mn-ea"/>
                <a:cs typeface="+mn-cs"/>
              </a:rPr>
              <a:t>Introducere</a:t>
            </a:r>
            <a:endParaRPr kumimoji="0" lang="en-US" sz="1200" b="1" i="0" u="none" strike="noStrike" kern="1200" cap="none" spc="0" normalizeH="0" baseline="0" noProof="0" dirty="0">
              <a:ln>
                <a:noFill/>
              </a:ln>
              <a:solidFill>
                <a:srgbClr val="336699"/>
              </a:solidFill>
              <a:effectLst/>
              <a:uLnTx/>
              <a:uFillTx/>
              <a:latin typeface="Verdana" pitchFamily="34" charset="0"/>
              <a:ea typeface="+mn-ea"/>
              <a:cs typeface="+mn-cs"/>
            </a:endParaRPr>
          </a:p>
        </p:txBody>
      </p:sp>
      <p:sp>
        <p:nvSpPr>
          <p:cNvPr id="7" name="Round Same Side Corner Rectangle 6"/>
          <p:cNvSpPr/>
          <p:nvPr/>
        </p:nvSpPr>
        <p:spPr>
          <a:xfrm rot="5400000">
            <a:off x="327660" y="-167640"/>
            <a:ext cx="320040" cy="975360"/>
          </a:xfrm>
          <a:prstGeom prst="round2SameRect">
            <a:avLst/>
          </a:prstGeom>
          <a:ln/>
        </p:spPr>
        <p:style>
          <a:lnRef idx="1">
            <a:schemeClr val="accent5"/>
          </a:lnRef>
          <a:fillRef idx="3">
            <a:schemeClr val="accent5"/>
          </a:fillRef>
          <a:effectRef idx="2">
            <a:schemeClr val="accent5"/>
          </a:effectRef>
          <a:fontRef idx="minor">
            <a:schemeClr val="lt1"/>
          </a:fontRef>
        </p:style>
        <p:txBody>
          <a:bodyPr lIns="96661" tIns="48331" rIns="96661" bIns="48331" rtlCol="0" anchor="ctr"/>
          <a:lstStyle/>
          <a:p>
            <a:pPr lvl="0" algn="ctr"/>
            <a:endParaRPr lang="en-US" dirty="0"/>
          </a:p>
        </p:txBody>
      </p:sp>
      <p:sp>
        <p:nvSpPr>
          <p:cNvPr id="8" name="Text Box 2"/>
          <p:cNvSpPr txBox="1">
            <a:spLocks noChangeArrowheads="1"/>
          </p:cNvSpPr>
          <p:nvPr/>
        </p:nvSpPr>
        <p:spPr bwMode="auto">
          <a:xfrm>
            <a:off x="731520" y="160020"/>
            <a:ext cx="4329854" cy="320040"/>
          </a:xfrm>
          <a:prstGeom prst="rect">
            <a:avLst/>
          </a:prstGeom>
          <a:noFill/>
          <a:ln w="9525">
            <a:noFill/>
            <a:miter lim="800000"/>
            <a:headEnd/>
            <a:tailEnd/>
          </a:ln>
        </p:spPr>
        <p:txBody>
          <a:bodyPr vert="horz" wrap="square" lIns="96661" tIns="0" rIns="96661" bIns="0" numCol="1" anchor="ctr" anchorCtr="0" compatLnSpc="1">
            <a:prstTxWarp prst="textNoShape">
              <a:avLst/>
            </a:prstTxWarp>
          </a:bodyPr>
          <a:lstStyle/>
          <a:p>
            <a:pPr marL="0" marR="0" lvl="0" indent="0" algn="l" defTabSz="966612"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Calibri" pitchFamily="34" charset="0"/>
                <a:cs typeface="Arial" pitchFamily="34" charset="0"/>
              </a:rPr>
              <a:t>        Academia Microsoft </a:t>
            </a:r>
          </a:p>
          <a:p>
            <a:pPr marL="0" marR="0" lvl="0" indent="0" algn="l" defTabSz="966612"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accent5"/>
                </a:solidFill>
                <a:effectLst/>
                <a:latin typeface="Calibri" pitchFamily="34" charset="0"/>
                <a:cs typeface="Arial" pitchFamily="34" charset="0"/>
              </a:rPr>
              <a:t>        </a:t>
            </a:r>
            <a:r>
              <a:rPr kumimoji="0" lang="en-US" sz="1200" b="0" i="0" u="none" strike="noStrike" cap="none" normalizeH="0" baseline="0" dirty="0" smtClean="0">
                <a:ln>
                  <a:noFill/>
                </a:ln>
                <a:solidFill>
                  <a:schemeClr val="accent5"/>
                </a:solidFill>
                <a:effectLst/>
                <a:latin typeface="Calibri" pitchFamily="34" charset="0"/>
                <a:cs typeface="Arial" pitchFamily="34" charset="0"/>
                <a:hlinkClick r:id="rId2"/>
              </a:rPr>
              <a:t>itacad.ro</a:t>
            </a:r>
            <a:r>
              <a:rPr kumimoji="0" lang="en-US" sz="1200" b="0" i="0" u="none" strike="noStrike" cap="none" normalizeH="0" baseline="0" dirty="0" smtClean="0">
                <a:ln>
                  <a:noFill/>
                </a:ln>
                <a:solidFill>
                  <a:schemeClr val="accent5"/>
                </a:solidFill>
                <a:effectLst/>
                <a:latin typeface="Calibri" pitchFamily="34" charset="0"/>
                <a:cs typeface="Arial" pitchFamily="34" charset="0"/>
              </a:rPr>
              <a:t> </a:t>
            </a:r>
            <a:r>
              <a:rPr kumimoji="0" lang="en-US" sz="1200" b="0" i="0" u="none" strike="noStrike" cap="none" normalizeH="0" baseline="0" dirty="0" smtClean="0">
                <a:ln>
                  <a:noFill/>
                </a:ln>
                <a:solidFill>
                  <a:srgbClr val="365F91"/>
                </a:solidFill>
                <a:effectLst/>
                <a:latin typeface="Calibri" pitchFamily="34" charset="0"/>
                <a:cs typeface="Arial" pitchFamily="34" charset="0"/>
              </a:rPr>
              <a:t>                                                                                                                 </a:t>
            </a:r>
            <a:endParaRPr kumimoji="0" lang="en-US" sz="1900" b="0" i="0" u="none" strike="noStrike" cap="none" normalizeH="0" baseline="0" dirty="0" smtClean="0">
              <a:ln>
                <a:noFill/>
              </a:ln>
              <a:solidFill>
                <a:schemeClr val="tx1"/>
              </a:solidFill>
              <a:effectLst/>
              <a:latin typeface="Arial" pitchFamily="34" charset="0"/>
              <a:cs typeface="Arial" pitchFamily="34" charset="0"/>
            </a:endParaRPr>
          </a:p>
        </p:txBody>
      </p:sp>
      <p:sp>
        <p:nvSpPr>
          <p:cNvPr id="9" name="TextBox 8"/>
          <p:cNvSpPr txBox="1"/>
          <p:nvPr/>
        </p:nvSpPr>
        <p:spPr>
          <a:xfrm>
            <a:off x="610816" y="160020"/>
            <a:ext cx="494972" cy="263805"/>
          </a:xfrm>
          <a:prstGeom prst="rect">
            <a:avLst/>
          </a:prstGeom>
          <a:noFill/>
        </p:spPr>
        <p:txBody>
          <a:bodyPr wrap="none" lIns="96661" tIns="48331" rIns="96661" bIns="48331" rtlCol="0">
            <a:spAutoFit/>
          </a:bodyPr>
          <a:lstStyle/>
          <a:p>
            <a:pPr>
              <a:buNone/>
            </a:pPr>
            <a:fld id="{7647E9C6-8F2F-43E8-8117-A5FA9C250BB7}" type="slidenum">
              <a:rPr lang="en-US" sz="1200" smtClean="0"/>
              <a:pPr>
                <a:buNone/>
              </a:pPr>
              <a:t>‹#›</a:t>
            </a:fld>
            <a:endParaRPr lang="en-US" sz="1200" dirty="0"/>
          </a:p>
        </p:txBody>
      </p:sp>
      <p:sp>
        <p:nvSpPr>
          <p:cNvPr id="10" name="Rectangle 4"/>
          <p:cNvSpPr>
            <a:spLocks noGrp="1" noRot="1" noChangeAspect="1" noChangeArrowheads="1" noTextEdit="1"/>
          </p:cNvSpPr>
          <p:nvPr>
            <p:ph type="sldImg" idx="2"/>
          </p:nvPr>
        </p:nvSpPr>
        <p:spPr bwMode="auto">
          <a:xfrm>
            <a:off x="1323975" y="747713"/>
            <a:ext cx="4506913" cy="3379787"/>
          </a:xfrm>
          <a:prstGeom prst="rect">
            <a:avLst/>
          </a:prstGeom>
          <a:noFill/>
          <a:ln w="9525">
            <a:solidFill>
              <a:srgbClr val="000000"/>
            </a:solidFill>
            <a:miter lim="800000"/>
            <a:headEnd/>
            <a:tailEnd/>
          </a:ln>
        </p:spPr>
      </p:sp>
      <p:sp>
        <p:nvSpPr>
          <p:cNvPr id="11" name="Rectangle 5"/>
          <p:cNvSpPr>
            <a:spLocks noGrp="1" noChangeArrowheads="1"/>
          </p:cNvSpPr>
          <p:nvPr>
            <p:ph type="body" sz="quarter" idx="3"/>
          </p:nvPr>
        </p:nvSpPr>
        <p:spPr bwMode="auto">
          <a:xfrm>
            <a:off x="327991" y="4357922"/>
            <a:ext cx="6559826" cy="4966196"/>
          </a:xfrm>
          <a:prstGeom prst="rect">
            <a:avLst/>
          </a:prstGeom>
          <a:noFill/>
          <a:ln w="9525">
            <a:noFill/>
            <a:miter lim="800000"/>
            <a:headEnd/>
            <a:tailEnd/>
          </a:ln>
          <a:effectLst/>
        </p:spPr>
        <p:txBody>
          <a:bodyPr vert="horz" wrap="square" lIns="94851" tIns="47425" rIns="94851" bIns="47425" numCol="1" anchor="t" anchorCtr="0" compatLnSpc="1">
            <a:prstTxWarp prst="textNoShape">
              <a:avLst/>
            </a:prstTxWarp>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p>
        </p:txBody>
      </p:sp>
    </p:spTree>
    <p:extLst>
      <p:ext uri="{BB962C8B-B14F-4D97-AF65-F5344CB8AC3E}">
        <p14:creationId xmlns:p14="http://schemas.microsoft.com/office/powerpoint/2010/main" xmlns="" val="357950110"/>
      </p:ext>
    </p:extLst>
  </p:cSld>
  <p:clrMap bg1="lt1" tx1="dk1" bg2="lt2" tx2="dk2" accent1="accent1" accent2="accent2" accent3="accent3" accent4="accent4" accent5="accent5" accent6="accent6" hlink="hlink" folHlink="folHlink"/>
  <p:hf ftr="0"/>
  <p:notesStyle>
    <a:lvl1pPr algn="l" rtl="0" eaLnBrk="0" fontAlgn="base" hangingPunct="0">
      <a:spcBef>
        <a:spcPct val="0"/>
      </a:spcBef>
      <a:spcAft>
        <a:spcPct val="60000"/>
      </a:spcAft>
      <a:buFont typeface="Wingdings" pitchFamily="2" charset="2"/>
      <a:buChar char="q"/>
      <a:defRPr sz="1400" kern="1200">
        <a:solidFill>
          <a:schemeClr val="tx1"/>
        </a:solidFill>
        <a:latin typeface="+mn-lt"/>
        <a:ea typeface="+mn-ea"/>
        <a:cs typeface="+mn-cs"/>
      </a:defRPr>
    </a:lvl1pPr>
    <a:lvl2pPr marL="342900" indent="-114300" algn="l" rtl="0" eaLnBrk="0" fontAlgn="base" hangingPunct="0">
      <a:spcBef>
        <a:spcPct val="0"/>
      </a:spcBef>
      <a:spcAft>
        <a:spcPct val="60000"/>
      </a:spcAft>
      <a:buClr>
        <a:srgbClr val="336699"/>
      </a:buClr>
      <a:buFont typeface="Wingdings" pitchFamily="2" charset="2"/>
      <a:buChar char="v"/>
      <a:defRPr sz="1400" kern="1200">
        <a:solidFill>
          <a:schemeClr val="tx1"/>
        </a:solidFill>
        <a:latin typeface="+mn-lt"/>
        <a:ea typeface="+mn-ea"/>
        <a:cs typeface="+mn-cs"/>
      </a:defRPr>
    </a:lvl2pPr>
    <a:lvl3pPr marL="914400" algn="l" rtl="0" eaLnBrk="0" fontAlgn="base" hangingPunct="0">
      <a:spcBef>
        <a:spcPct val="0"/>
      </a:spcBef>
      <a:spcAft>
        <a:spcPct val="60000"/>
      </a:spcAft>
      <a:buFont typeface="Wingdings" pitchFamily="2" charset="2"/>
      <a:buChar char="ü"/>
      <a:defRPr sz="1400" kern="1200">
        <a:solidFill>
          <a:schemeClr val="tx1"/>
        </a:solidFill>
        <a:latin typeface="+mn-lt"/>
        <a:ea typeface="+mn-ea"/>
        <a:cs typeface="+mn-cs"/>
      </a:defRPr>
    </a:lvl3pPr>
    <a:lvl4pPr marL="1371600" algn="l" rtl="0" eaLnBrk="0" fontAlgn="base" hangingPunct="0">
      <a:spcBef>
        <a:spcPct val="0"/>
      </a:spcBef>
      <a:spcAft>
        <a:spcPct val="60000"/>
      </a:spcAft>
      <a:defRPr sz="1400" kern="1200">
        <a:solidFill>
          <a:schemeClr val="tx1"/>
        </a:solidFill>
        <a:latin typeface="+mn-lt"/>
        <a:ea typeface="+mn-ea"/>
        <a:cs typeface="+mn-cs"/>
      </a:defRPr>
    </a:lvl4pPr>
    <a:lvl5pPr marL="1828800" algn="l" rtl="0" eaLnBrk="0" fontAlgn="base" hangingPunct="0">
      <a:spcBef>
        <a:spcPct val="0"/>
      </a:spcBef>
      <a:spcAft>
        <a:spcPct val="60000"/>
      </a:spcAft>
      <a:defRPr sz="14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pPr>
              <a:buNone/>
            </a:pPr>
            <a:r>
              <a:rPr lang="ro-RO" dirty="0" smtClean="0"/>
              <a:t>În cadrul unui proces codul este executat de către un thread. Puteți folosi clasele </a:t>
            </a:r>
            <a:r>
              <a:rPr lang="ro-RO" b="1" dirty="0" smtClean="0"/>
              <a:t>Microsoft .NET Framework </a:t>
            </a:r>
            <a:r>
              <a:rPr lang="ro-RO" dirty="0" smtClean="0"/>
              <a:t>pentru a crea obiecte ce reprezintă fire de execuţie, pentru a executa cod şi pentru a sincroniza firele de execuţie.</a:t>
            </a:r>
            <a:endParaRPr lang="en-US" dirty="0" smtClean="0"/>
          </a:p>
          <a:p>
            <a:pPr>
              <a:buNone/>
            </a:pPr>
            <a:endParaRPr lang="en-US" dirty="0" smtClean="0"/>
          </a:p>
          <a:p>
            <a:pPr>
              <a:buNone/>
            </a:pPr>
            <a:r>
              <a:rPr lang="ro-RO" dirty="0" smtClean="0"/>
              <a:t>Thread-urile rulează în cadrul unui domeniu de aplicaţie, care este o unitate de izolare în cadrul unui proces .NET Framework.</a:t>
            </a:r>
          </a:p>
          <a:p>
            <a:pPr>
              <a:buNone/>
            </a:pPr>
            <a:endParaRPr lang="en-US" dirty="0" smtClean="0"/>
          </a:p>
          <a:p>
            <a:pPr>
              <a:buNone/>
            </a:pPr>
            <a:r>
              <a:rPr lang="ro-RO" dirty="0" smtClean="0"/>
              <a:t>În acest modul veţi învăţa cum să folosiţi clasele .NET Framework pentru a construi aplicaţii multithread, cum să realizaţi servicii Windows şi clase pentru instalarea serviciilor şi cum să accesaţi şi să configuraţi domenii de aplicaţie.</a:t>
            </a:r>
          </a:p>
          <a:p>
            <a:pPr>
              <a:buNone/>
            </a:pPr>
            <a:endParaRPr lang="en-US" dirty="0" smtClean="0"/>
          </a:p>
          <a:p>
            <a:pPr>
              <a:buNone/>
            </a:pPr>
            <a:r>
              <a:rPr lang="ro-RO" b="1" dirty="0" smtClean="0"/>
              <a:t>Obiective</a:t>
            </a:r>
          </a:p>
          <a:p>
            <a:pPr>
              <a:buNone/>
            </a:pPr>
            <a:endParaRPr lang="en-US" sz="1400" b="1" dirty="0" smtClean="0"/>
          </a:p>
          <a:p>
            <a:pPr>
              <a:buNone/>
            </a:pPr>
            <a:r>
              <a:rPr lang="ro-RO" dirty="0" smtClean="0"/>
              <a:t>După completarea acestui modul veţi fi capabili să:</a:t>
            </a:r>
          </a:p>
          <a:p>
            <a:pPr marL="342900" lvl="1" indent="-114300">
              <a:buFont typeface="Wingdings" panose="05000000000000000000" pitchFamily="2" charset="2"/>
              <a:buChar char="q"/>
            </a:pPr>
            <a:r>
              <a:rPr lang="ro-RO" dirty="0" smtClean="0"/>
              <a:t>  Descrieţi şi să implementaţi aplicaţii multithread prin folosirea namespace-ului </a:t>
            </a:r>
            <a:r>
              <a:rPr lang="ro-RO" b="1" dirty="0" smtClean="0"/>
              <a:t>System.Threading</a:t>
            </a:r>
            <a:r>
              <a:rPr lang="ro-RO" dirty="0" smtClean="0"/>
              <a:t>.</a:t>
            </a:r>
            <a:endParaRPr lang="en-US" dirty="0" smtClean="0"/>
          </a:p>
          <a:p>
            <a:pPr marL="342900" lvl="1" indent="-114300">
              <a:buFont typeface="Wingdings" panose="05000000000000000000" pitchFamily="2" charset="2"/>
              <a:buChar char="q"/>
            </a:pPr>
            <a:r>
              <a:rPr lang="ro-RO" dirty="0" smtClean="0"/>
              <a:t> Creaţi, instalaţi şi controlaţi un serviciu Windows prin folosirea namespace-ului </a:t>
            </a:r>
            <a:r>
              <a:rPr lang="ro-RO" b="1" dirty="0" smtClean="0"/>
              <a:t>System.ServiceProcess</a:t>
            </a:r>
            <a:r>
              <a:rPr lang="ro-RO" dirty="0" smtClean="0"/>
              <a:t>.</a:t>
            </a:r>
            <a:endParaRPr lang="en-US" dirty="0" smtClean="0"/>
          </a:p>
          <a:p>
            <a:pPr marL="342900" lvl="1" indent="-114300">
              <a:buFont typeface="Wingdings" panose="05000000000000000000" pitchFamily="2" charset="2"/>
              <a:buChar char="q"/>
            </a:pPr>
            <a:r>
              <a:rPr lang="ro-RO" dirty="0" smtClean="0"/>
              <a:t> Descrieţi şi creaţi domenii de aplicaţie.</a:t>
            </a:r>
            <a:endParaRPr lang="en-US" dirty="0" smtClean="0">
              <a:latin typeface="Calibri" pitchFamily="34" charset="0"/>
              <a:cs typeface="Calibri" pitchFamily="34" charset="0"/>
            </a:endParaRPr>
          </a:p>
        </p:txBody>
      </p:sp>
    </p:spTree>
    <p:extLst>
      <p:ext uri="{BB962C8B-B14F-4D97-AF65-F5344CB8AC3E}">
        <p14:creationId xmlns:p14="http://schemas.microsoft.com/office/powerpoint/2010/main" xmlns="" val="4717689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ro-RO" sz="1600" dirty="0" smtClean="0"/>
              <a:t>Spre exemplu, dacă doriți să creați mai multe thread-uri pentru a executa un task, și doriți ca toate thread-urile să pornească în același moment, puteți să sincronizați task-urile folosind un obiect </a:t>
            </a:r>
            <a:r>
              <a:rPr lang="ro-RO" sz="1600" b="1" dirty="0" smtClean="0"/>
              <a:t>ManualResetEvent</a:t>
            </a:r>
            <a:r>
              <a:rPr lang="ro-RO" sz="1600" dirty="0" smtClean="0"/>
              <a:t>.</a:t>
            </a:r>
          </a:p>
          <a:p>
            <a:pPr>
              <a:buNone/>
            </a:pPr>
            <a:endParaRPr lang="en-US" sz="1600" dirty="0" smtClean="0"/>
          </a:p>
          <a:p>
            <a:pPr algn="l">
              <a:buNone/>
            </a:pPr>
            <a:r>
              <a:rPr lang="ro-RO" sz="1600" dirty="0" smtClean="0">
                <a:latin typeface="Lucida Console" pitchFamily="49" charset="0"/>
              </a:rPr>
              <a:t>void MultipleThreads()</a:t>
            </a:r>
            <a:endParaRPr lang="en-US" sz="1600" dirty="0" smtClean="0">
              <a:latin typeface="Lucida Console" pitchFamily="49" charset="0"/>
            </a:endParaRPr>
          </a:p>
          <a:p>
            <a:pPr algn="l">
              <a:buNone/>
            </a:pPr>
            <a:r>
              <a:rPr lang="ro-RO" sz="1600" dirty="0" smtClean="0">
                <a:latin typeface="Lucida Console" pitchFamily="49" charset="0"/>
              </a:rPr>
              <a:t>{</a:t>
            </a:r>
            <a:endParaRPr lang="en-US" sz="1600" dirty="0" smtClean="0">
              <a:latin typeface="Lucida Console" pitchFamily="49" charset="0"/>
            </a:endParaRPr>
          </a:p>
          <a:p>
            <a:pPr algn="l">
              <a:buNone/>
            </a:pPr>
            <a:r>
              <a:rPr lang="ro-RO" sz="1600" dirty="0" smtClean="0">
                <a:latin typeface="Lucida Console" pitchFamily="49" charset="0"/>
              </a:rPr>
              <a:t>     ManualResetEvent mre = new ManualResetEvent(false); </a:t>
            </a:r>
          </a:p>
          <a:p>
            <a:pPr algn="l">
              <a:buNone/>
            </a:pPr>
            <a:r>
              <a:rPr lang="ro-RO" sz="1600" dirty="0" smtClean="0">
                <a:latin typeface="Lucida Console" pitchFamily="49" charset="0"/>
              </a:rPr>
              <a:t>     // Nesemnalat</a:t>
            </a:r>
            <a:endParaRPr lang="en-US" sz="1600" dirty="0" smtClean="0">
              <a:latin typeface="Lucida Console" pitchFamily="49" charset="0"/>
            </a:endParaRPr>
          </a:p>
          <a:p>
            <a:pPr algn="l">
              <a:buNone/>
            </a:pPr>
            <a:r>
              <a:rPr lang="ro-RO" sz="1600" dirty="0" smtClean="0">
                <a:latin typeface="Lucida Console" pitchFamily="49" charset="0"/>
              </a:rPr>
              <a:t>     for(int i = 0; i &lt; 10; ++i)</a:t>
            </a:r>
            <a:endParaRPr lang="en-US" sz="1600" dirty="0" smtClean="0">
              <a:latin typeface="Lucida Console" pitchFamily="49" charset="0"/>
            </a:endParaRPr>
          </a:p>
          <a:p>
            <a:pPr algn="l">
              <a:buNone/>
            </a:pPr>
            <a:r>
              <a:rPr lang="ro-RO" sz="1600" dirty="0" smtClean="0">
                <a:latin typeface="Lucida Console" pitchFamily="49" charset="0"/>
              </a:rPr>
              <a:t>     {</a:t>
            </a:r>
            <a:endParaRPr lang="en-US" sz="1600" dirty="0" smtClean="0">
              <a:latin typeface="Lucida Console" pitchFamily="49" charset="0"/>
            </a:endParaRPr>
          </a:p>
          <a:p>
            <a:pPr algn="l">
              <a:buNone/>
            </a:pPr>
            <a:r>
              <a:rPr lang="ro-RO" sz="1600" dirty="0" smtClean="0">
                <a:latin typeface="Lucida Console" pitchFamily="49" charset="0"/>
              </a:rPr>
              <a:t>         new Thread 	(newParameterizedThreadStart(ThreadProc)).Start(mre);</a:t>
            </a:r>
            <a:endParaRPr lang="en-US" sz="1600" dirty="0" smtClean="0">
              <a:latin typeface="Lucida Console" pitchFamily="49" charset="0"/>
            </a:endParaRPr>
          </a:p>
          <a:p>
            <a:pPr algn="l">
              <a:buNone/>
            </a:pPr>
            <a:r>
              <a:rPr lang="ro-RO" sz="1600" dirty="0" smtClean="0">
                <a:latin typeface="Lucida Console" pitchFamily="49" charset="0"/>
              </a:rPr>
              <a:t>     }</a:t>
            </a:r>
            <a:endParaRPr lang="en-US" sz="1600" dirty="0" smtClean="0">
              <a:latin typeface="Lucida Console" pitchFamily="49" charset="0"/>
            </a:endParaRPr>
          </a:p>
          <a:p>
            <a:pPr algn="l">
              <a:buNone/>
            </a:pPr>
            <a:r>
              <a:rPr lang="ro-RO" sz="1600" dirty="0" smtClean="0">
                <a:latin typeface="Lucida Console" pitchFamily="49" charset="0"/>
              </a:rPr>
              <a:t>     // Toate thread-urile sunt blocate </a:t>
            </a:r>
            <a:endParaRPr lang="en-US" sz="1600" dirty="0" smtClean="0">
              <a:latin typeface="Lucida Console" pitchFamily="49" charset="0"/>
            </a:endParaRPr>
          </a:p>
          <a:p>
            <a:pPr algn="l">
              <a:buNone/>
            </a:pPr>
            <a:r>
              <a:rPr lang="ro-RO" sz="1600" dirty="0" smtClean="0">
                <a:latin typeface="Lucida Console" pitchFamily="49" charset="0"/>
              </a:rPr>
              <a:t>     mre.Set();   // Le pornim pe toate</a:t>
            </a:r>
            <a:endParaRPr lang="en-US" sz="1600" dirty="0" smtClean="0">
              <a:latin typeface="Lucida Console" pitchFamily="49" charset="0"/>
            </a:endParaRPr>
          </a:p>
          <a:p>
            <a:pPr algn="l">
              <a:buNone/>
            </a:pPr>
            <a:r>
              <a:rPr lang="ro-RO" sz="1600" dirty="0" smtClean="0">
                <a:latin typeface="Lucida Console" pitchFamily="49" charset="0"/>
              </a:rPr>
              <a:t>}</a:t>
            </a:r>
            <a:endParaRPr lang="en-US" sz="1600" dirty="0" smtClean="0">
              <a:latin typeface="Lucida Console" pitchFamily="49" charset="0"/>
            </a:endParaRPr>
          </a:p>
          <a:p>
            <a:pPr algn="l">
              <a:buNone/>
            </a:pPr>
            <a:r>
              <a:rPr lang="ro-RO" sz="1600" dirty="0" smtClean="0">
                <a:latin typeface="Lucida Console" pitchFamily="49" charset="0"/>
              </a:rPr>
              <a:t>void ThreadProc(object obj)</a:t>
            </a:r>
            <a:endParaRPr lang="en-US" sz="1600" dirty="0" smtClean="0">
              <a:latin typeface="Lucida Console" pitchFamily="49" charset="0"/>
            </a:endParaRPr>
          </a:p>
          <a:p>
            <a:pPr algn="l">
              <a:buNone/>
            </a:pPr>
            <a:r>
              <a:rPr lang="ro-RO" sz="1600" dirty="0" smtClean="0">
                <a:latin typeface="Lucida Console" pitchFamily="49" charset="0"/>
              </a:rPr>
              <a:t>{</a:t>
            </a:r>
            <a:endParaRPr lang="en-US" sz="1600" dirty="0" smtClean="0">
              <a:latin typeface="Lucida Console" pitchFamily="49" charset="0"/>
            </a:endParaRPr>
          </a:p>
          <a:p>
            <a:pPr algn="l">
              <a:buNone/>
            </a:pPr>
            <a:r>
              <a:rPr lang="ro-RO" sz="1600" dirty="0" smtClean="0">
                <a:latin typeface="Lucida Console" pitchFamily="49" charset="0"/>
              </a:rPr>
              <a:t>     WaitHandle wait = obj as WaitHandle; 	</a:t>
            </a:r>
            <a:endParaRPr lang="en-US" sz="1600" dirty="0" smtClean="0">
              <a:latin typeface="Lucida Console" pitchFamily="49" charset="0"/>
            </a:endParaRPr>
          </a:p>
          <a:p>
            <a:pPr algn="l">
              <a:buNone/>
            </a:pPr>
            <a:r>
              <a:rPr lang="ro-RO" sz="1600" dirty="0" smtClean="0">
                <a:latin typeface="Lucida Console" pitchFamily="49" charset="0"/>
              </a:rPr>
              <a:t>     Wait.WaitOne();</a:t>
            </a:r>
            <a:endParaRPr lang="en-US" sz="1600" dirty="0" smtClean="0">
              <a:latin typeface="Lucida Console" pitchFamily="49" charset="0"/>
            </a:endParaRPr>
          </a:p>
          <a:p>
            <a:pPr algn="l">
              <a:buNone/>
            </a:pPr>
            <a:r>
              <a:rPr lang="ro-RO" sz="1600" dirty="0" smtClean="0">
                <a:latin typeface="Lucida Console" pitchFamily="49" charset="0"/>
              </a:rPr>
              <a:t>     // Blocare până când obiectul de sincronizare este semnalat</a:t>
            </a:r>
            <a:endParaRPr lang="en-US" sz="1600" dirty="0" smtClean="0">
              <a:latin typeface="Lucida Console" pitchFamily="49" charset="0"/>
            </a:endParaRPr>
          </a:p>
          <a:p>
            <a:pPr algn="l">
              <a:buNone/>
            </a:pPr>
            <a:r>
              <a:rPr lang="ro-RO" sz="1600" dirty="0" smtClean="0">
                <a:latin typeface="Lucida Console" pitchFamily="49" charset="0"/>
              </a:rPr>
              <a:t>     ...</a:t>
            </a:r>
            <a:endParaRPr lang="en-US" sz="1600" dirty="0" smtClean="0">
              <a:latin typeface="Lucida Console" pitchFamily="49" charset="0"/>
            </a:endParaRPr>
          </a:p>
          <a:p>
            <a:pPr algn="l">
              <a:buNone/>
            </a:pPr>
            <a:r>
              <a:rPr lang="ro-RO" sz="1600" dirty="0" smtClean="0">
                <a:latin typeface="Lucida Console" pitchFamily="49" charset="0"/>
              </a:rPr>
              <a:t>}</a:t>
            </a:r>
          </a:p>
          <a:p>
            <a:pPr>
              <a:buNone/>
            </a:pPr>
            <a:endParaRPr lang="en-US" sz="2000" dirty="0" smtClean="0">
              <a:latin typeface="Lucida Console" pitchFamily="49" charset="0"/>
            </a:endParaRPr>
          </a:p>
          <a:p>
            <a:pPr>
              <a:buNone/>
            </a:pPr>
            <a:r>
              <a:rPr lang="ro-RO" sz="1600" dirty="0" smtClean="0"/>
              <a:t>Obiectul este partajat între thread-uri și este semnalat faptul că toate thread-urile pot să pornească execuția. Când acest eveniment este semnalat prin apelarea metodei </a:t>
            </a:r>
            <a:r>
              <a:rPr lang="ro-RO" sz="1600" b="1" dirty="0" smtClean="0"/>
              <a:t>Set</a:t>
            </a:r>
            <a:r>
              <a:rPr lang="ro-RO" sz="1600" dirty="0" smtClean="0"/>
              <a:t>, toate thread-urile sunt eliberate. Dacă folosiți </a:t>
            </a:r>
            <a:r>
              <a:rPr lang="ro-RO" sz="1600" b="1" dirty="0" smtClean="0"/>
              <a:t>AutoResetEvent</a:t>
            </a:r>
            <a:r>
              <a:rPr lang="ro-RO" sz="1600" dirty="0" smtClean="0"/>
              <a:t> în loc de </a:t>
            </a:r>
            <a:r>
              <a:rPr lang="ro-RO" sz="1600" b="1" dirty="0" smtClean="0"/>
              <a:t>ManualResetEvent</a:t>
            </a:r>
            <a:r>
              <a:rPr lang="ro-RO" sz="1600" dirty="0" smtClean="0"/>
              <a:t>, atunci un singur thread este eliberat pentru fiecare apel al metodei </a:t>
            </a:r>
            <a:r>
              <a:rPr lang="ro-RO" sz="1600" b="1" dirty="0" smtClean="0"/>
              <a:t>Set</a:t>
            </a:r>
            <a:r>
              <a:rPr lang="ro-RO" sz="1600" dirty="0" smtClean="0"/>
              <a:t>.</a:t>
            </a:r>
          </a:p>
          <a:p>
            <a:pPr>
              <a:buNone/>
            </a:pPr>
            <a:endParaRPr lang="en-US" sz="1600" dirty="0" smtClean="0"/>
          </a:p>
          <a:p>
            <a:pPr>
              <a:buNone/>
            </a:pPr>
            <a:r>
              <a:rPr lang="ro-RO" sz="1600" dirty="0" smtClean="0"/>
              <a:t>Dacă doriți să protejați codul și datele de acces de către thread-uri multiple, ar trebui să folosiți un mutex, precum în exemplele următoare:</a:t>
            </a:r>
          </a:p>
          <a:p>
            <a:pPr>
              <a:buNone/>
            </a:pPr>
            <a:endParaRPr lang="en-US" sz="1600" dirty="0" smtClean="0"/>
          </a:p>
          <a:p>
            <a:pPr algn="l">
              <a:buNone/>
            </a:pPr>
            <a:r>
              <a:rPr lang="ro-RO" sz="1600" dirty="0" smtClean="0">
                <a:latin typeface="Lucida Console" pitchFamily="49" charset="0"/>
              </a:rPr>
              <a:t>Mutex mutex;</a:t>
            </a:r>
            <a:endParaRPr lang="en-US" sz="1600" dirty="0" smtClean="0">
              <a:latin typeface="Lucida Console" pitchFamily="49" charset="0"/>
            </a:endParaRPr>
          </a:p>
          <a:p>
            <a:pPr algn="l">
              <a:buNone/>
            </a:pPr>
            <a:r>
              <a:rPr lang="ro-RO" sz="1600" dirty="0" smtClean="0">
                <a:latin typeface="Lucida Console" pitchFamily="49" charset="0"/>
              </a:rPr>
              <a:t>Object protectedObject; </a:t>
            </a:r>
            <a:endParaRPr lang="en-US" sz="1600" dirty="0" smtClean="0">
              <a:latin typeface="Lucida Console" pitchFamily="49" charset="0"/>
            </a:endParaRPr>
          </a:p>
          <a:p>
            <a:pPr algn="l">
              <a:buNone/>
            </a:pPr>
            <a:r>
              <a:rPr lang="ro-RO" sz="1600" dirty="0" smtClean="0">
                <a:latin typeface="Lucida Console" pitchFamily="49" charset="0"/>
              </a:rPr>
              <a:t>void doWork()</a:t>
            </a:r>
            <a:endParaRPr lang="en-US" sz="1600" dirty="0" smtClean="0">
              <a:latin typeface="Lucida Console" pitchFamily="49" charset="0"/>
            </a:endParaRPr>
          </a:p>
          <a:p>
            <a:pPr algn="l">
              <a:buNone/>
            </a:pPr>
            <a:r>
              <a:rPr lang="ro-RO" sz="1600" dirty="0" smtClean="0">
                <a:latin typeface="Lucida Console" pitchFamily="49" charset="0"/>
              </a:rPr>
              <a:t>{</a:t>
            </a:r>
            <a:endParaRPr lang="en-US" sz="1600" dirty="0" smtClean="0">
              <a:latin typeface="Lucida Console" pitchFamily="49" charset="0"/>
            </a:endParaRPr>
          </a:p>
          <a:p>
            <a:pPr algn="l">
              <a:buNone/>
            </a:pPr>
            <a:r>
              <a:rPr lang="ro-RO" sz="1600" dirty="0" smtClean="0">
                <a:latin typeface="Lucida Console" pitchFamily="49" charset="0"/>
              </a:rPr>
              <a:t>    mutex = new Mutex(false); //Acest thread nu detine mutex-ul</a:t>
            </a:r>
            <a:endParaRPr lang="en-US" sz="1600" dirty="0" smtClean="0">
              <a:latin typeface="Lucida Console" pitchFamily="49" charset="0"/>
            </a:endParaRPr>
          </a:p>
          <a:p>
            <a:pPr algn="l">
              <a:buNone/>
            </a:pPr>
            <a:r>
              <a:rPr lang="ro-RO" sz="1600" dirty="0" smtClean="0">
                <a:latin typeface="Lucida Console" pitchFamily="49" charset="0"/>
              </a:rPr>
              <a:t>    for(int i = 0; i &lt; 10; ++i)</a:t>
            </a:r>
            <a:endParaRPr lang="en-US" sz="1600" dirty="0" smtClean="0">
              <a:latin typeface="Lucida Console" pitchFamily="49" charset="0"/>
            </a:endParaRPr>
          </a:p>
          <a:p>
            <a:pPr algn="l">
              <a:buNone/>
            </a:pPr>
            <a:r>
              <a:rPr lang="ro-RO" sz="1600" dirty="0" smtClean="0">
                <a:latin typeface="Lucida Console" pitchFamily="49" charset="0"/>
              </a:rPr>
              <a:t>    {</a:t>
            </a:r>
            <a:endParaRPr lang="en-US" sz="1600" dirty="0" smtClean="0">
              <a:latin typeface="Lucida Console" pitchFamily="49" charset="0"/>
            </a:endParaRPr>
          </a:p>
          <a:p>
            <a:pPr algn="l">
              <a:buNone/>
            </a:pPr>
            <a:r>
              <a:rPr lang="ro-RO" sz="1600" dirty="0" smtClean="0">
                <a:latin typeface="Lucida Console" pitchFamily="49" charset="0"/>
              </a:rPr>
              <a:t>	new Thread(new ThreadStart(ThreadProc)).Start();</a:t>
            </a:r>
            <a:endParaRPr lang="en-US" sz="1600" dirty="0" smtClean="0">
              <a:latin typeface="Lucida Console" pitchFamily="49" charset="0"/>
            </a:endParaRPr>
          </a:p>
          <a:p>
            <a:pPr algn="l">
              <a:buNone/>
            </a:pPr>
            <a:r>
              <a:rPr lang="ro-RO" sz="1600" dirty="0" smtClean="0">
                <a:latin typeface="Lucida Console" pitchFamily="49" charset="0"/>
              </a:rPr>
              <a:t>    }</a:t>
            </a:r>
            <a:endParaRPr lang="en-US" sz="1600" dirty="0" smtClean="0">
              <a:latin typeface="Lucida Console" pitchFamily="49" charset="0"/>
            </a:endParaRPr>
          </a:p>
          <a:p>
            <a:pPr algn="l">
              <a:buNone/>
            </a:pPr>
            <a:r>
              <a:rPr lang="ro-RO" sz="1600" dirty="0" smtClean="0">
                <a:latin typeface="Lucida Console" pitchFamily="49" charset="0"/>
              </a:rPr>
              <a:t>}</a:t>
            </a:r>
            <a:endParaRPr lang="en-US" sz="1600" dirty="0" smtClean="0">
              <a:latin typeface="Lucida Console" pitchFamily="49" charset="0"/>
            </a:endParaRPr>
          </a:p>
          <a:p>
            <a:pPr algn="l">
              <a:buNone/>
            </a:pPr>
            <a:r>
              <a:rPr lang="ro-RO" sz="1600" dirty="0" smtClean="0">
                <a:latin typeface="Lucida Console" pitchFamily="49" charset="0"/>
              </a:rPr>
              <a:t>void ThreadProc()</a:t>
            </a:r>
            <a:endParaRPr lang="en-US" sz="1600" dirty="0" smtClean="0">
              <a:latin typeface="Lucida Console" pitchFamily="49" charset="0"/>
            </a:endParaRPr>
          </a:p>
          <a:p>
            <a:pPr algn="l">
              <a:buNone/>
            </a:pPr>
            <a:r>
              <a:rPr lang="ro-RO" sz="1600" dirty="0" smtClean="0">
                <a:latin typeface="Lucida Console" pitchFamily="49" charset="0"/>
              </a:rPr>
              <a:t>{</a:t>
            </a:r>
            <a:endParaRPr lang="en-US" sz="1600" dirty="0" smtClean="0">
              <a:latin typeface="Lucida Console" pitchFamily="49" charset="0"/>
            </a:endParaRPr>
          </a:p>
          <a:p>
            <a:pPr algn="l">
              <a:buNone/>
            </a:pPr>
            <a:r>
              <a:rPr lang="ro-RO" sz="1600" dirty="0" smtClean="0">
                <a:latin typeface="Lucida Console" pitchFamily="49" charset="0"/>
              </a:rPr>
              <a:t>    ...</a:t>
            </a:r>
            <a:endParaRPr lang="en-US" sz="1600" dirty="0" smtClean="0">
              <a:latin typeface="Lucida Console" pitchFamily="49" charset="0"/>
            </a:endParaRPr>
          </a:p>
          <a:p>
            <a:pPr algn="l">
              <a:buNone/>
            </a:pPr>
            <a:r>
              <a:rPr lang="ro-RO" sz="1600" dirty="0" smtClean="0">
                <a:latin typeface="Lucida Console" pitchFamily="49" charset="0"/>
              </a:rPr>
              <a:t>    mutex.WaitOne();  // Obtine mutexul</a:t>
            </a:r>
            <a:endParaRPr lang="en-US" sz="1600" dirty="0" smtClean="0">
              <a:latin typeface="Lucida Console" pitchFamily="49" charset="0"/>
            </a:endParaRPr>
          </a:p>
          <a:p>
            <a:pPr algn="l">
              <a:buNone/>
            </a:pPr>
            <a:r>
              <a:rPr lang="ro-RO" sz="1600" dirty="0" smtClean="0">
                <a:latin typeface="Lucida Console" pitchFamily="49" charset="0"/>
              </a:rPr>
              <a:t>    DoSomethingWithObject(protectedObject);</a:t>
            </a:r>
            <a:endParaRPr lang="en-US" sz="1600" dirty="0" smtClean="0">
              <a:latin typeface="Lucida Console" pitchFamily="49" charset="0"/>
            </a:endParaRPr>
          </a:p>
          <a:p>
            <a:pPr algn="l">
              <a:buNone/>
            </a:pPr>
            <a:r>
              <a:rPr lang="ro-RO" sz="1600" dirty="0" smtClean="0">
                <a:latin typeface="Lucida Console" pitchFamily="49" charset="0"/>
              </a:rPr>
              <a:t>    mutex.Release();  //Elibereaza mutexul</a:t>
            </a:r>
            <a:endParaRPr lang="en-US" sz="1600" dirty="0" smtClean="0">
              <a:latin typeface="Lucida Console" pitchFamily="49" charset="0"/>
            </a:endParaRPr>
          </a:p>
          <a:p>
            <a:pPr algn="l">
              <a:buNone/>
            </a:pPr>
            <a:r>
              <a:rPr lang="ro-RO" sz="1600" dirty="0" smtClean="0">
                <a:latin typeface="Lucida Console" pitchFamily="49" charset="0"/>
              </a:rPr>
              <a:t>    ...</a:t>
            </a:r>
            <a:endParaRPr lang="en-US" sz="1600" dirty="0" smtClean="0">
              <a:latin typeface="Lucida Console" pitchFamily="49" charset="0"/>
            </a:endParaRPr>
          </a:p>
          <a:p>
            <a:pPr algn="l">
              <a:buNone/>
            </a:pPr>
            <a:r>
              <a:rPr lang="ro-RO" sz="1600" dirty="0" smtClean="0">
                <a:latin typeface="Lucida Console" pitchFamily="49" charset="0"/>
              </a:rPr>
              <a:t>}</a:t>
            </a:r>
          </a:p>
          <a:p>
            <a:pPr algn="l">
              <a:buNone/>
            </a:pPr>
            <a:endParaRPr lang="ro-RO" sz="1600" dirty="0" smtClean="0">
              <a:latin typeface="Lucida Console" pitchFamily="49" charset="0"/>
            </a:endParaRPr>
          </a:p>
          <a:p>
            <a:pPr marL="0" marR="0" indent="0" algn="l" defTabSz="914400" rtl="0" eaLnBrk="0" fontAlgn="base" latinLnBrk="0" hangingPunct="0">
              <a:lnSpc>
                <a:spcPct val="100000"/>
              </a:lnSpc>
              <a:spcBef>
                <a:spcPct val="0"/>
              </a:spcBef>
              <a:spcAft>
                <a:spcPct val="60000"/>
              </a:spcAft>
              <a:buClrTx/>
              <a:buSzTx/>
              <a:buFont typeface="Wingdings" pitchFamily="2" charset="2"/>
              <a:buNone/>
              <a:tabLst/>
              <a:defRPr/>
            </a:pPr>
            <a:r>
              <a:rPr lang="ro-RO" sz="1600" dirty="0" smtClean="0"/>
              <a:t>Mutexul este folosit pentru a proteja accesul la câmpul </a:t>
            </a:r>
            <a:r>
              <a:rPr lang="ro-RO" sz="1600" b="1" dirty="0" smtClean="0"/>
              <a:t>protectedObject</a:t>
            </a:r>
            <a:r>
              <a:rPr lang="ro-RO" sz="1600" dirty="0" smtClean="0"/>
              <a:t>. Metoda </a:t>
            </a:r>
            <a:r>
              <a:rPr lang="ro-RO" sz="1600" b="1" dirty="0" smtClean="0"/>
              <a:t>DoSomethingWithObject</a:t>
            </a:r>
            <a:r>
              <a:rPr lang="ro-RO" sz="1600" dirty="0" smtClean="0"/>
              <a:t> modifică valoarea obiectului, deci un singur thread poate apela această metodă la un anumit moment dat. La creare acesta este nesemnalat, iar primul thread care apelează metoda </a:t>
            </a:r>
            <a:r>
              <a:rPr lang="ro-RO" sz="1600" b="1" dirty="0" smtClean="0"/>
              <a:t>WaitOne</a:t>
            </a:r>
            <a:r>
              <a:rPr lang="ro-RO" sz="1600" dirty="0" smtClean="0"/>
              <a:t> va deține mutexul. Dacă un alt thread va apela metoda </a:t>
            </a:r>
            <a:r>
              <a:rPr lang="ro-RO" sz="1600" b="1" dirty="0" smtClean="0"/>
              <a:t>WaitOne</a:t>
            </a:r>
            <a:r>
              <a:rPr lang="ro-RO" sz="1600" dirty="0" smtClean="0"/>
              <a:t> acesta se va bloca. După ce thread-ul care deține mutexul și-a terminat task-urile, eliberează mutexul și un alt thread poate apela metoda </a:t>
            </a:r>
            <a:r>
              <a:rPr lang="ro-RO" sz="1600" b="1" dirty="0" smtClean="0"/>
              <a:t>WaitOne</a:t>
            </a:r>
            <a:r>
              <a:rPr lang="ro-RO" sz="1600" dirty="0" smtClean="0"/>
              <a:t> pentru a prelua controlul asupra mutexului.</a:t>
            </a:r>
            <a:endParaRPr lang="en-US" sz="1600" dirty="0" smtClean="0"/>
          </a:p>
          <a:p>
            <a:pPr algn="l">
              <a:buNone/>
            </a:pPr>
            <a:endParaRPr lang="en-US" sz="1600" dirty="0">
              <a:latin typeface="Lucida Console" pitchFamily="49" charset="0"/>
            </a:endParaRPr>
          </a:p>
        </p:txBody>
      </p:sp>
    </p:spTree>
    <p:extLst>
      <p:ext uri="{BB962C8B-B14F-4D97-AF65-F5344CB8AC3E}">
        <p14:creationId xmlns:p14="http://schemas.microsoft.com/office/powerpoint/2010/main" xmlns="" val="28908853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ro-RO" sz="1600" b="1" dirty="0" smtClean="0"/>
              <a:t>Locking Access</a:t>
            </a:r>
            <a:endParaRPr lang="en-US" sz="1600" b="1" dirty="0" smtClean="0"/>
          </a:p>
          <a:p>
            <a:pPr>
              <a:buNone/>
            </a:pPr>
            <a:endParaRPr lang="ro-RO" sz="1600" dirty="0" smtClean="0"/>
          </a:p>
          <a:p>
            <a:pPr>
              <a:buNone/>
            </a:pPr>
            <a:r>
              <a:rPr lang="ro-RO" sz="1600" dirty="0" smtClean="0"/>
              <a:t>În exemplul anterior s-a prezentat o modalitate de a proteja codul asftfel încât un singur thread să îl acceseze la un anumit moment. .NET Framework furnizează clase precum </a:t>
            </a:r>
            <a:r>
              <a:rPr lang="ro-RO" sz="1600" b="1" dirty="0" smtClean="0"/>
              <a:t>Monitor</a:t>
            </a:r>
            <a:r>
              <a:rPr lang="ro-RO" sz="1600" dirty="0" smtClean="0"/>
              <a:t> cu o funcționalitate similară și cu flexibilitate mai mare. Clasa </a:t>
            </a:r>
            <a:r>
              <a:rPr lang="ro-RO" sz="1600" b="1" dirty="0" smtClean="0"/>
              <a:t>Monitor</a:t>
            </a:r>
            <a:r>
              <a:rPr lang="ro-RO" sz="1600" dirty="0" smtClean="0"/>
              <a:t> poate sincroniza pe baza oricărui obiect, dacă apelați metoda </a:t>
            </a:r>
            <a:r>
              <a:rPr lang="ro-RO" sz="1600" b="1" dirty="0" smtClean="0"/>
              <a:t>Enter</a:t>
            </a:r>
            <a:r>
              <a:rPr lang="ro-RO" sz="1600" dirty="0" smtClean="0"/>
              <a:t> înainte de codul critic și </a:t>
            </a:r>
            <a:r>
              <a:rPr lang="ro-RO" sz="1600" b="1" dirty="0" smtClean="0"/>
              <a:t>Exit</a:t>
            </a:r>
            <a:r>
              <a:rPr lang="ro-RO" sz="1600" dirty="0" smtClean="0"/>
              <a:t> imediat după acesta. Trebuie să dați ca parametru la ambele metode un obiect care ca fi folosit pentru sincronizare. </a:t>
            </a:r>
            <a:endParaRPr lang="en-US" sz="1600" dirty="0" smtClean="0"/>
          </a:p>
          <a:p>
            <a:pPr>
              <a:buNone/>
            </a:pPr>
            <a:r>
              <a:rPr lang="ro-RO" sz="1600" dirty="0" smtClean="0"/>
              <a:t>Puteți obține obiectul Type pentru o clasă prin apelarea metodei GetType. Există un singur obiect Type pentru o clasă într-un domeniu de aplicație; deci, dacă folosiți acest obiect pentru clasa curentă, ca obiect de sincronizare, atunci codul protejat de clasa Monitor se poate executa pe o singură instanță a clasei la un moment dat. Altfel dacă nu apelați metoda </a:t>
            </a:r>
            <a:r>
              <a:rPr lang="ro-RO" sz="1600" b="1" dirty="0" smtClean="0"/>
              <a:t>Exit</a:t>
            </a:r>
            <a:r>
              <a:rPr lang="ro-RO" sz="1600" dirty="0" smtClean="0"/>
              <a:t> puteți bloca toate thread-urile. </a:t>
            </a:r>
            <a:endParaRPr lang="en-US" sz="1600" dirty="0" smtClean="0"/>
          </a:p>
          <a:p>
            <a:pPr algn="l">
              <a:buNone/>
            </a:pPr>
            <a:endParaRPr lang="ro-RO" sz="1100" dirty="0" smtClean="0">
              <a:latin typeface="Lucida Console" pitchFamily="49" charset="0"/>
            </a:endParaRPr>
          </a:p>
          <a:p>
            <a:pPr algn="l">
              <a:buNone/>
            </a:pPr>
            <a:r>
              <a:rPr lang="ro-RO" sz="1100" dirty="0" smtClean="0">
                <a:latin typeface="Lucida Console" pitchFamily="49" charset="0"/>
              </a:rPr>
              <a:t>void One()</a:t>
            </a:r>
            <a:endParaRPr lang="en-US" sz="1100" dirty="0" smtClean="0">
              <a:latin typeface="Lucida Console" pitchFamily="49" charset="0"/>
            </a:endParaRPr>
          </a:p>
          <a:p>
            <a:pPr algn="l">
              <a:buNone/>
            </a:pPr>
            <a:r>
              <a:rPr lang="ro-RO" sz="1100" dirty="0" smtClean="0">
                <a:latin typeface="Lucida Console" pitchFamily="49" charset="0"/>
              </a:rPr>
              <a:t>{</a:t>
            </a:r>
            <a:endParaRPr lang="en-US" sz="1100" dirty="0" smtClean="0">
              <a:latin typeface="Lucida Console" pitchFamily="49" charset="0"/>
            </a:endParaRPr>
          </a:p>
          <a:p>
            <a:pPr algn="l">
              <a:buNone/>
            </a:pPr>
            <a:r>
              <a:rPr lang="ro-RO" sz="1100" dirty="0" smtClean="0">
                <a:latin typeface="Lucida Console" pitchFamily="49" charset="0"/>
              </a:rPr>
              <a:t>    lock(this);</a:t>
            </a:r>
            <a:endParaRPr lang="en-US" sz="1100" dirty="0" smtClean="0">
              <a:latin typeface="Lucida Console" pitchFamily="49" charset="0"/>
            </a:endParaRPr>
          </a:p>
          <a:p>
            <a:pPr algn="l">
              <a:buNone/>
            </a:pPr>
            <a:r>
              <a:rPr lang="ro-RO" sz="1100" dirty="0" smtClean="0">
                <a:latin typeface="Lucida Console" pitchFamily="49" charset="0"/>
              </a:rPr>
              <a:t>    {	</a:t>
            </a:r>
            <a:endParaRPr lang="en-US" sz="1100" dirty="0" smtClean="0">
              <a:latin typeface="Lucida Console" pitchFamily="49" charset="0"/>
            </a:endParaRPr>
          </a:p>
          <a:p>
            <a:pPr algn="l">
              <a:buNone/>
            </a:pPr>
            <a:r>
              <a:rPr lang="ro-RO" sz="1100" dirty="0" smtClean="0">
                <a:latin typeface="Lucida Console" pitchFamily="49" charset="0"/>
              </a:rPr>
              <a:t>    // Doar One sau Two pot fi apelate, dar nu amândouă simultan</a:t>
            </a:r>
            <a:endParaRPr lang="en-US" sz="1100" dirty="0" smtClean="0">
              <a:latin typeface="Lucida Console" pitchFamily="49" charset="0"/>
            </a:endParaRPr>
          </a:p>
          <a:p>
            <a:pPr algn="l">
              <a:buNone/>
            </a:pPr>
            <a:r>
              <a:rPr lang="ro-RO" sz="1100" dirty="0" smtClean="0">
                <a:latin typeface="Lucida Console" pitchFamily="49" charset="0"/>
              </a:rPr>
              <a:t>    }</a:t>
            </a:r>
            <a:endParaRPr lang="en-US" sz="1100" dirty="0" smtClean="0">
              <a:latin typeface="Lucida Console" pitchFamily="49" charset="0"/>
            </a:endParaRPr>
          </a:p>
          <a:p>
            <a:pPr algn="l">
              <a:buNone/>
            </a:pPr>
            <a:r>
              <a:rPr lang="ro-RO" sz="1100" dirty="0" smtClean="0">
                <a:latin typeface="Lucida Console" pitchFamily="49" charset="0"/>
              </a:rPr>
              <a:t>}</a:t>
            </a:r>
            <a:endParaRPr lang="en-US" sz="1100" dirty="0" smtClean="0">
              <a:latin typeface="Lucida Console" pitchFamily="49" charset="0"/>
            </a:endParaRPr>
          </a:p>
          <a:p>
            <a:pPr algn="l">
              <a:buNone/>
            </a:pPr>
            <a:r>
              <a:rPr lang="ro-RO" sz="1100" dirty="0" smtClean="0">
                <a:latin typeface="Lucida Console" pitchFamily="49" charset="0"/>
              </a:rPr>
              <a:t>void Two() </a:t>
            </a:r>
            <a:endParaRPr lang="en-US" sz="1100" dirty="0" smtClean="0">
              <a:latin typeface="Lucida Console" pitchFamily="49" charset="0"/>
            </a:endParaRPr>
          </a:p>
          <a:p>
            <a:pPr algn="l">
              <a:buNone/>
            </a:pPr>
            <a:r>
              <a:rPr lang="ro-RO" sz="1100" dirty="0" smtClean="0">
                <a:latin typeface="Lucida Console" pitchFamily="49" charset="0"/>
              </a:rPr>
              <a:t>{</a:t>
            </a:r>
            <a:endParaRPr lang="en-US" sz="1100" dirty="0" smtClean="0">
              <a:latin typeface="Lucida Console" pitchFamily="49" charset="0"/>
            </a:endParaRPr>
          </a:p>
          <a:p>
            <a:pPr algn="l">
              <a:buNone/>
            </a:pPr>
            <a:r>
              <a:rPr lang="ro-RO" sz="1100" dirty="0" smtClean="0">
                <a:latin typeface="Lucida Console" pitchFamily="49" charset="0"/>
              </a:rPr>
              <a:t>    lock(this);</a:t>
            </a:r>
            <a:endParaRPr lang="en-US" sz="1100" dirty="0" smtClean="0">
              <a:latin typeface="Lucida Console" pitchFamily="49" charset="0"/>
            </a:endParaRPr>
          </a:p>
          <a:p>
            <a:pPr algn="l">
              <a:buNone/>
            </a:pPr>
            <a:r>
              <a:rPr lang="ro-RO" sz="1100" dirty="0" smtClean="0">
                <a:latin typeface="Lucida Console" pitchFamily="49" charset="0"/>
              </a:rPr>
              <a:t>    {</a:t>
            </a:r>
            <a:endParaRPr lang="en-US" sz="1100" dirty="0" smtClean="0">
              <a:latin typeface="Lucida Console" pitchFamily="49" charset="0"/>
            </a:endParaRPr>
          </a:p>
          <a:p>
            <a:pPr algn="l">
              <a:buNone/>
            </a:pPr>
            <a:r>
              <a:rPr lang="en-US" sz="1100" dirty="0" smtClean="0">
                <a:latin typeface="Lucida Console" pitchFamily="49" charset="0"/>
              </a:rPr>
              <a:t>     </a:t>
            </a:r>
            <a:r>
              <a:rPr lang="ro-RO" sz="1100" dirty="0" smtClean="0">
                <a:latin typeface="Lucida Console" pitchFamily="49" charset="0"/>
              </a:rPr>
              <a:t>// Doar One sau Two pot fi apelate, dar nu amândouă simultan</a:t>
            </a:r>
            <a:endParaRPr lang="en-US" sz="1100" dirty="0" smtClean="0">
              <a:latin typeface="Lucida Console" pitchFamily="49" charset="0"/>
            </a:endParaRPr>
          </a:p>
          <a:p>
            <a:pPr algn="l">
              <a:buNone/>
            </a:pPr>
            <a:r>
              <a:rPr lang="ro-RO" sz="1100" dirty="0" smtClean="0">
                <a:latin typeface="Lucida Console" pitchFamily="49" charset="0"/>
              </a:rPr>
              <a:t>    }</a:t>
            </a:r>
            <a:endParaRPr lang="en-US" sz="1100" dirty="0" smtClean="0">
              <a:latin typeface="Lucida Console" pitchFamily="49" charset="0"/>
            </a:endParaRPr>
          </a:p>
          <a:p>
            <a:pPr algn="l">
              <a:buNone/>
            </a:pPr>
            <a:r>
              <a:rPr lang="ro-RO" sz="1100" dirty="0" smtClean="0">
                <a:latin typeface="Lucida Console" pitchFamily="49" charset="0"/>
              </a:rPr>
              <a:t>}</a:t>
            </a:r>
            <a:endParaRPr lang="en-US" sz="1100" dirty="0" smtClean="0">
              <a:latin typeface="Lucida Console" pitchFamily="49" charset="0"/>
            </a:endParaRPr>
          </a:p>
          <a:p>
            <a:pPr>
              <a:buNone/>
            </a:pPr>
            <a:endParaRPr lang="ro-RO" sz="1600" dirty="0" smtClean="0"/>
          </a:p>
          <a:p>
            <a:pPr>
              <a:buNone/>
            </a:pPr>
            <a:r>
              <a:rPr lang="ro-RO" sz="1600" dirty="0" smtClean="0"/>
              <a:t>Clasa </a:t>
            </a:r>
            <a:r>
              <a:rPr lang="ro-RO" sz="1600" b="1" dirty="0" smtClean="0"/>
              <a:t>Monitor</a:t>
            </a:r>
            <a:r>
              <a:rPr lang="ro-RO" sz="1600" dirty="0" smtClean="0"/>
              <a:t> (folosită de instrucțiunea lock) este bună pentru protejarea codului însă pot apărea probleme. Este importantă protejarea datelor deoarece dacă două thread-uri încearcă să actualizeze același obiect, în același moment, obiectul respectiv poate deveni corupt. O operație de citire este sigură deoarece nu se încearcă modificarea obiectului. Puteți folosi instrucțiunea lock pentru a restricționa scrierea, însă o abordare mai flexibilă este clasa </a:t>
            </a:r>
            <a:r>
              <a:rPr lang="ro-RO" sz="1600" b="1" dirty="0" smtClean="0"/>
              <a:t>ReaderWriterLock</a:t>
            </a:r>
            <a:r>
              <a:rPr lang="ro-RO" sz="1600" dirty="0" smtClean="0"/>
              <a:t>.</a:t>
            </a:r>
            <a:endParaRPr lang="en-US" sz="1600" dirty="0" smtClean="0"/>
          </a:p>
          <a:p>
            <a:pPr>
              <a:buNone/>
            </a:pPr>
            <a:endParaRPr lang="ro-RO" sz="1400" dirty="0" smtClean="0"/>
          </a:p>
          <a:p>
            <a:pPr>
              <a:buNone/>
            </a:pPr>
            <a:r>
              <a:rPr lang="ro-RO" sz="1600" dirty="0" smtClean="0"/>
              <a:t>Clasa </a:t>
            </a:r>
            <a:r>
              <a:rPr lang="ro-RO" sz="1600" b="1" dirty="0" smtClean="0"/>
              <a:t>ReaderWriterLock</a:t>
            </a:r>
            <a:r>
              <a:rPr lang="ro-RO" sz="1600" dirty="0" smtClean="0"/>
              <a:t> fie permite unui thread să modifice un obiect, fie permite mai multor thread-uri să citească obiectul respectiv. Metoda </a:t>
            </a:r>
            <a:r>
              <a:rPr lang="ro-RO" sz="1600" b="1" dirty="0" smtClean="0"/>
              <a:t>AcquireWriteLock</a:t>
            </a:r>
            <a:r>
              <a:rPr lang="ro-RO" sz="1600" dirty="0" smtClean="0"/>
              <a:t> blochează thread-ul atât timp cât există lock-uri de citire sau scriere. </a:t>
            </a:r>
            <a:endParaRPr lang="ro-RO" sz="1600" dirty="0" smtClean="0">
              <a:latin typeface="Lucida Console" pitchFamily="49" charset="0"/>
            </a:endParaRPr>
          </a:p>
        </p:txBody>
      </p:sp>
    </p:spTree>
    <p:extLst>
      <p:ext uri="{BB962C8B-B14F-4D97-AF65-F5344CB8AC3E}">
        <p14:creationId xmlns:p14="http://schemas.microsoft.com/office/powerpoint/2010/main" xmlns="" val="25566298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ro-RO" sz="1600" dirty="0" smtClean="0"/>
              <a:t>Când toate lock-urile sunt eliberate, thread-ul curent este eliberat si pune un lock de scriere asupra obiectului până când este apelată metoda </a:t>
            </a:r>
            <a:r>
              <a:rPr lang="ro-RO" sz="1600" b="1" dirty="0" smtClean="0"/>
              <a:t>ReleaseWriterLock</a:t>
            </a:r>
            <a:r>
              <a:rPr lang="ro-RO" sz="1600" dirty="0" smtClean="0"/>
              <a:t>. </a:t>
            </a:r>
            <a:endParaRPr lang="en-US" sz="1600" dirty="0" smtClean="0"/>
          </a:p>
          <a:p>
            <a:pPr>
              <a:buNone/>
            </a:pPr>
            <a:endParaRPr lang="ro-RO" sz="1600" dirty="0" smtClean="0"/>
          </a:p>
          <a:p>
            <a:pPr>
              <a:buNone/>
            </a:pPr>
            <a:r>
              <a:rPr lang="ro-RO" sz="1600" dirty="0" smtClean="0"/>
              <a:t>Un thread apelează metoda </a:t>
            </a:r>
            <a:r>
              <a:rPr lang="ro-RO" sz="1600" b="1" dirty="0" smtClean="0"/>
              <a:t>AcquireReaderLock</a:t>
            </a:r>
            <a:r>
              <a:rPr lang="ro-RO" sz="1600" dirty="0" smtClean="0"/>
              <a:t> pentru a obține un lock de citire. </a:t>
            </a:r>
          </a:p>
          <a:p>
            <a:pPr>
              <a:buNone/>
            </a:pPr>
            <a:endParaRPr lang="ro-RO" sz="1600" dirty="0" smtClean="0"/>
          </a:p>
          <a:p>
            <a:pPr>
              <a:buNone/>
            </a:pPr>
            <a:r>
              <a:rPr lang="ro-RO" sz="1600" dirty="0" smtClean="0"/>
              <a:t>Această metodă blochează thread-ul doar dacă există un lock de scriere. Dacă nu există lock-uri de scriere, thread-ul pune un lock de citire până când este apelată metoda </a:t>
            </a:r>
            <a:r>
              <a:rPr lang="ro-RO" sz="1600" b="1" dirty="0" smtClean="0"/>
              <a:t>ReleaseReaderLock</a:t>
            </a:r>
            <a:r>
              <a:rPr lang="ro-RO" sz="1600" dirty="0" smtClean="0"/>
              <a:t>. </a:t>
            </a:r>
            <a:endParaRPr lang="en-US" sz="1600" dirty="0" smtClean="0"/>
          </a:p>
          <a:p>
            <a:pPr>
              <a:buNone/>
            </a:pPr>
            <a:endParaRPr lang="ro-RO" sz="1600" dirty="0" smtClean="0"/>
          </a:p>
          <a:p>
            <a:pPr>
              <a:buNone/>
            </a:pPr>
            <a:r>
              <a:rPr lang="ro-RO" sz="1600" dirty="0" smtClean="0"/>
              <a:t>În următorul exemplu, metoda interschimbă referințele celor două obiecte:</a:t>
            </a:r>
            <a:endParaRPr lang="en-US" sz="1600" dirty="0" smtClean="0"/>
          </a:p>
          <a:p>
            <a:pPr>
              <a:buNone/>
            </a:pPr>
            <a:r>
              <a:rPr lang="ro-RO" sz="1600" dirty="0" smtClean="0"/>
              <a:t> </a:t>
            </a:r>
            <a:endParaRPr lang="en-US" sz="1600" dirty="0" smtClean="0"/>
          </a:p>
          <a:p>
            <a:pPr algn="l">
              <a:buNone/>
            </a:pPr>
            <a:r>
              <a:rPr lang="ro-RO" sz="1100" dirty="0" smtClean="0">
                <a:latin typeface="Lucida Console" pitchFamily="49" charset="0"/>
              </a:rPr>
              <a:t>static ReaderWriterLock rwl = new ReaderWriterLock();</a:t>
            </a:r>
            <a:endParaRPr lang="en-US" sz="1100" dirty="0" smtClean="0">
              <a:latin typeface="Lucida Console" pitchFamily="49" charset="0"/>
            </a:endParaRPr>
          </a:p>
          <a:p>
            <a:pPr algn="l">
              <a:buNone/>
            </a:pPr>
            <a:r>
              <a:rPr lang="ro-RO" sz="1100" dirty="0" smtClean="0">
                <a:latin typeface="Lucida Console" pitchFamily="49" charset="0"/>
              </a:rPr>
              <a:t>void Swap(ref object ref1, ref object ref2)</a:t>
            </a:r>
            <a:endParaRPr lang="en-US" sz="1100" dirty="0" smtClean="0">
              <a:latin typeface="Lucida Console" pitchFamily="49" charset="0"/>
            </a:endParaRPr>
          </a:p>
          <a:p>
            <a:pPr algn="l">
              <a:buNone/>
            </a:pPr>
            <a:r>
              <a:rPr lang="ro-RO" sz="1100" dirty="0" smtClean="0">
                <a:latin typeface="Lucida Console" pitchFamily="49" charset="0"/>
              </a:rPr>
              <a:t>{</a:t>
            </a:r>
            <a:endParaRPr lang="en-US" sz="1100" dirty="0" smtClean="0">
              <a:latin typeface="Lucida Console" pitchFamily="49" charset="0"/>
            </a:endParaRPr>
          </a:p>
          <a:p>
            <a:pPr algn="l">
              <a:buNone/>
            </a:pPr>
            <a:r>
              <a:rPr lang="ro-RO" sz="1100" dirty="0" smtClean="0">
                <a:latin typeface="Lucida Console" pitchFamily="49" charset="0"/>
              </a:rPr>
              <a:t>	rwl.AcquireReaderLock(1000);</a:t>
            </a:r>
            <a:endParaRPr lang="en-US" sz="1100" dirty="0" smtClean="0">
              <a:latin typeface="Lucida Console" pitchFamily="49" charset="0"/>
            </a:endParaRPr>
          </a:p>
          <a:p>
            <a:pPr algn="l">
              <a:buNone/>
            </a:pPr>
            <a:r>
              <a:rPr lang="ro-RO" sz="1100" dirty="0" smtClean="0">
                <a:latin typeface="Lucida Console" pitchFamily="49" charset="0"/>
              </a:rPr>
              <a:t>	object temp  = ref1;</a:t>
            </a:r>
            <a:endParaRPr lang="en-US" sz="1100" dirty="0" smtClean="0">
              <a:latin typeface="Lucida Console" pitchFamily="49" charset="0"/>
            </a:endParaRPr>
          </a:p>
          <a:p>
            <a:pPr algn="l">
              <a:buNone/>
            </a:pPr>
            <a:r>
              <a:rPr lang="ro-RO" sz="1100" dirty="0" smtClean="0">
                <a:latin typeface="Lucida Console" pitchFamily="49" charset="0"/>
              </a:rPr>
              <a:t>	object temp2 = ref2;</a:t>
            </a:r>
            <a:endParaRPr lang="en-US" sz="1100" dirty="0" smtClean="0">
              <a:latin typeface="Lucida Console" pitchFamily="49" charset="0"/>
            </a:endParaRPr>
          </a:p>
          <a:p>
            <a:pPr algn="l">
              <a:buNone/>
            </a:pPr>
            <a:r>
              <a:rPr lang="ro-RO" sz="1100" dirty="0" smtClean="0">
                <a:latin typeface="Lucida Console" pitchFamily="49" charset="0"/>
              </a:rPr>
              <a:t>	rwl.ReleaseReaderLock();</a:t>
            </a:r>
            <a:endParaRPr lang="en-US" sz="1100" dirty="0" smtClean="0">
              <a:latin typeface="Lucida Console" pitchFamily="49" charset="0"/>
            </a:endParaRPr>
          </a:p>
          <a:p>
            <a:pPr algn="l">
              <a:buNone/>
            </a:pPr>
            <a:r>
              <a:rPr lang="ro-RO" sz="1100" dirty="0" smtClean="0">
                <a:latin typeface="Lucida Console" pitchFamily="49" charset="0"/>
              </a:rPr>
              <a:t>	rwl.AcquireWriterLock(1000);</a:t>
            </a:r>
            <a:endParaRPr lang="en-US" sz="1100" dirty="0" smtClean="0">
              <a:latin typeface="Lucida Console" pitchFamily="49" charset="0"/>
            </a:endParaRPr>
          </a:p>
          <a:p>
            <a:pPr algn="l">
              <a:buNone/>
            </a:pPr>
            <a:r>
              <a:rPr lang="ro-RO" sz="1100" dirty="0" smtClean="0">
                <a:latin typeface="Lucida Console" pitchFamily="49" charset="0"/>
              </a:rPr>
              <a:t>	ref1 = temp2;</a:t>
            </a:r>
            <a:endParaRPr lang="en-US" sz="1100" dirty="0" smtClean="0">
              <a:latin typeface="Lucida Console" pitchFamily="49" charset="0"/>
            </a:endParaRPr>
          </a:p>
          <a:p>
            <a:pPr algn="l">
              <a:buNone/>
            </a:pPr>
            <a:r>
              <a:rPr lang="ro-RO" sz="1100" dirty="0" smtClean="0">
                <a:latin typeface="Lucida Console" pitchFamily="49" charset="0"/>
              </a:rPr>
              <a:t>	ref2 = temp;</a:t>
            </a:r>
            <a:endParaRPr lang="en-US" sz="1100" dirty="0" smtClean="0">
              <a:latin typeface="Lucida Console" pitchFamily="49" charset="0"/>
            </a:endParaRPr>
          </a:p>
          <a:p>
            <a:pPr algn="l">
              <a:buNone/>
            </a:pPr>
            <a:r>
              <a:rPr lang="ro-RO" sz="1100" dirty="0" smtClean="0">
                <a:latin typeface="Lucida Console" pitchFamily="49" charset="0"/>
              </a:rPr>
              <a:t>	rwl.ReleaseWriterLock();</a:t>
            </a:r>
            <a:endParaRPr lang="en-US" sz="1100" dirty="0" smtClean="0">
              <a:latin typeface="Lucida Console" pitchFamily="49" charset="0"/>
            </a:endParaRPr>
          </a:p>
          <a:p>
            <a:pPr algn="l">
              <a:buNone/>
            </a:pPr>
            <a:r>
              <a:rPr lang="ro-RO" sz="1100" dirty="0" smtClean="0">
                <a:latin typeface="Lucida Console" pitchFamily="49" charset="0"/>
              </a:rPr>
              <a:t>}</a:t>
            </a:r>
            <a:endParaRPr lang="en-US" sz="1100" dirty="0" smtClean="0">
              <a:latin typeface="Lucida Console" pitchFamily="49" charset="0"/>
            </a:endParaRPr>
          </a:p>
          <a:p>
            <a:pPr>
              <a:buNone/>
            </a:pPr>
            <a:endParaRPr lang="ro-RO" sz="1600" dirty="0" smtClean="0"/>
          </a:p>
          <a:p>
            <a:pPr>
              <a:buNone/>
            </a:pPr>
            <a:r>
              <a:rPr lang="ro-RO" sz="1600" dirty="0" smtClean="0"/>
              <a:t>Sunt obținute lock-uri de citire înainte de citirea obiectelor și stocarea valorilor în variabile temporare. În acest timp, </a:t>
            </a:r>
            <a:r>
              <a:rPr lang="ro-RO" sz="1600" b="1" dirty="0" smtClean="0"/>
              <a:t>Swap</a:t>
            </a:r>
            <a:r>
              <a:rPr lang="ro-RO" sz="1600" dirty="0" smtClean="0"/>
              <a:t> poate fi apelată de alte thread-uri, care pot citi valorile din aceste obiecte. La scrierea valorilor este obținut un lock de scriere , în acest moment un singur thread are acces la date.</a:t>
            </a:r>
            <a:endParaRPr lang="en-US" sz="1600" dirty="0">
              <a:latin typeface="Lucida Console" pitchFamily="49" charset="0"/>
            </a:endParaRPr>
          </a:p>
        </p:txBody>
      </p:sp>
    </p:spTree>
    <p:extLst>
      <p:ext uri="{BB962C8B-B14F-4D97-AF65-F5344CB8AC3E}">
        <p14:creationId xmlns:p14="http://schemas.microsoft.com/office/powerpoint/2010/main" xmlns="" val="42118362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ro-RO" dirty="0" smtClean="0"/>
              <a:t>Fiecare proces generează o mulțime de fire de execuție numită </a:t>
            </a:r>
            <a:r>
              <a:rPr lang="en-US" dirty="0" smtClean="0"/>
              <a:t>t</a:t>
            </a:r>
            <a:r>
              <a:rPr lang="ro-RO" dirty="0" smtClean="0"/>
              <a:t>hread pool. Această mulțime este folosită de către apelurile asincrone și de către alte clase din .NET Framework. Puteți folosi thread-uri din această mulțime prin intermediul clasei </a:t>
            </a:r>
            <a:r>
              <a:rPr lang="ro-RO" b="1" dirty="0" smtClean="0"/>
              <a:t>ThreadPool</a:t>
            </a:r>
            <a:r>
              <a:rPr lang="ro-RO" dirty="0" smtClean="0"/>
              <a:t>. </a:t>
            </a:r>
            <a:endParaRPr lang="en-US" dirty="0" smtClean="0"/>
          </a:p>
          <a:p>
            <a:pPr>
              <a:buNone/>
            </a:pPr>
            <a:endParaRPr lang="ro-RO" dirty="0" smtClean="0"/>
          </a:p>
          <a:p>
            <a:pPr>
              <a:buNone/>
            </a:pPr>
            <a:r>
              <a:rPr lang="ro-RO" b="1" dirty="0" smtClean="0"/>
              <a:t>Folosirea clasei ThreadPool</a:t>
            </a:r>
            <a:endParaRPr lang="en-US" b="1" dirty="0" smtClean="0"/>
          </a:p>
          <a:p>
            <a:pPr>
              <a:buNone/>
            </a:pPr>
            <a:endParaRPr lang="ro-RO" dirty="0" smtClean="0"/>
          </a:p>
          <a:p>
            <a:pPr>
              <a:buNone/>
            </a:pPr>
            <a:r>
              <a:rPr lang="ro-RO" dirty="0" smtClean="0"/>
              <a:t>Clasa </a:t>
            </a:r>
            <a:r>
              <a:rPr lang="ro-RO" b="1" dirty="0" smtClean="0"/>
              <a:t>ThreadPool</a:t>
            </a:r>
            <a:r>
              <a:rPr lang="ro-RO" dirty="0" smtClean="0"/>
              <a:t> este o clasă statică în care fiecare membru din clasă este static. Puteți folosi metodele </a:t>
            </a:r>
            <a:r>
              <a:rPr lang="ro-RO" b="1" dirty="0" smtClean="0"/>
              <a:t>GetMinThreads</a:t>
            </a:r>
            <a:r>
              <a:rPr lang="ro-RO" dirty="0" smtClean="0"/>
              <a:t> și </a:t>
            </a:r>
            <a:r>
              <a:rPr lang="ro-RO" b="1" dirty="0" smtClean="0"/>
              <a:t>GetMaxThreads</a:t>
            </a:r>
            <a:r>
              <a:rPr lang="ro-RO" dirty="0" smtClean="0"/>
              <a:t> pentru a obține numărul minim și maxim de thread-uri care se pot afla la un moment dat in thread pool. Pentru a porni execuția pe un fir de execuție thread pool, creați un delegat </a:t>
            </a:r>
            <a:r>
              <a:rPr lang="ro-RO" b="1" dirty="0" smtClean="0"/>
              <a:t>WaitCallback</a:t>
            </a:r>
            <a:r>
              <a:rPr lang="ro-RO" dirty="0" smtClean="0"/>
              <a:t> către metoda pe care doriți să o apelați, delegat pe care îl dați ca parametru metodei </a:t>
            </a:r>
            <a:r>
              <a:rPr lang="ro-RO" b="1" dirty="0" smtClean="0"/>
              <a:t>QueueUserWorkItem</a:t>
            </a:r>
            <a:r>
              <a:rPr lang="ro-RO" dirty="0" smtClean="0"/>
              <a:t>. Așa precum numele sugerează, delegatul este pus într-o coadă de așteptare, de unde va fi preluat de un fir de execuție din thread pool. Firele de execuție thread pool sunt thread-uri background; astfel dacă mai sunt fire de execuție thread pool care lucrează, acest lucru nu împiedică procesul să se închidă. Următorul cod ilustrează modul de utilizare a clasei </a:t>
            </a:r>
            <a:r>
              <a:rPr lang="ro-RO" b="1" dirty="0" smtClean="0"/>
              <a:t>ThreadPool</a:t>
            </a:r>
            <a:r>
              <a:rPr lang="ro-RO" dirty="0" smtClean="0"/>
              <a:t>.</a:t>
            </a:r>
            <a:endParaRPr lang="en-US" dirty="0" smtClean="0"/>
          </a:p>
          <a:p>
            <a:pPr algn="l">
              <a:buNone/>
            </a:pPr>
            <a:endParaRPr lang="ro-RO" sz="1200" dirty="0" smtClean="0">
              <a:latin typeface="Lucida Console" pitchFamily="49" charset="0"/>
            </a:endParaRPr>
          </a:p>
          <a:p>
            <a:pPr algn="l">
              <a:buNone/>
            </a:pPr>
            <a:r>
              <a:rPr lang="ro-RO" sz="1050" dirty="0" smtClean="0">
                <a:latin typeface="Lucida Console" pitchFamily="49" charset="0"/>
              </a:rPr>
              <a:t>void CallMethod()</a:t>
            </a:r>
            <a:endParaRPr lang="en-US" sz="1050" dirty="0" smtClean="0">
              <a:latin typeface="Lucida Console" pitchFamily="49" charset="0"/>
            </a:endParaRPr>
          </a:p>
          <a:p>
            <a:pPr algn="l">
              <a:buNone/>
            </a:pPr>
            <a:r>
              <a:rPr lang="ro-RO" sz="1050" dirty="0" smtClean="0">
                <a:latin typeface="Lucida Console" pitchFamily="49" charset="0"/>
              </a:rPr>
              <a:t>{</a:t>
            </a:r>
            <a:endParaRPr lang="en-US" sz="1050" dirty="0" smtClean="0">
              <a:latin typeface="Lucida Console" pitchFamily="49" charset="0"/>
            </a:endParaRPr>
          </a:p>
          <a:p>
            <a:pPr algn="l">
              <a:buNone/>
            </a:pPr>
            <a:r>
              <a:rPr lang="ro-RO" sz="1050" dirty="0" smtClean="0">
                <a:latin typeface="Lucida Console" pitchFamily="49" charset="0"/>
              </a:rPr>
              <a:t>	ThreadPool.QueueUserWorkItem(new 	  	    WaitCallback(ThreadProc), 1000);</a:t>
            </a:r>
            <a:endParaRPr lang="en-US" sz="1050" dirty="0" smtClean="0">
              <a:latin typeface="Lucida Console" pitchFamily="49" charset="0"/>
            </a:endParaRPr>
          </a:p>
          <a:p>
            <a:pPr algn="l">
              <a:buNone/>
            </a:pPr>
            <a:r>
              <a:rPr lang="ro-RO" sz="1050" dirty="0" smtClean="0">
                <a:latin typeface="Lucida Console" pitchFamily="49" charset="0"/>
              </a:rPr>
              <a:t>}</a:t>
            </a:r>
            <a:endParaRPr lang="en-US" sz="1050" dirty="0" smtClean="0">
              <a:latin typeface="Lucida Console" pitchFamily="49" charset="0"/>
            </a:endParaRPr>
          </a:p>
          <a:p>
            <a:pPr algn="l">
              <a:buNone/>
            </a:pPr>
            <a:r>
              <a:rPr lang="ro-RO" sz="1050" dirty="0" smtClean="0">
                <a:latin typeface="Lucida Console" pitchFamily="49" charset="0"/>
              </a:rPr>
              <a:t>void ThreadProc(object obj)</a:t>
            </a:r>
            <a:endParaRPr lang="en-US" sz="1050" dirty="0" smtClean="0">
              <a:latin typeface="Lucida Console" pitchFamily="49" charset="0"/>
            </a:endParaRPr>
          </a:p>
          <a:p>
            <a:pPr algn="l">
              <a:buNone/>
            </a:pPr>
            <a:r>
              <a:rPr lang="ro-RO" sz="1050" dirty="0" smtClean="0">
                <a:latin typeface="Lucida Console" pitchFamily="49" charset="0"/>
              </a:rPr>
              <a:t>{</a:t>
            </a:r>
            <a:endParaRPr lang="en-US" sz="1050" dirty="0" smtClean="0">
              <a:latin typeface="Lucida Console" pitchFamily="49" charset="0"/>
            </a:endParaRPr>
          </a:p>
          <a:p>
            <a:pPr algn="l">
              <a:buNone/>
            </a:pPr>
            <a:r>
              <a:rPr lang="ro-RO" sz="1050" dirty="0" smtClean="0">
                <a:latin typeface="Lucida Console" pitchFamily="49" charset="0"/>
              </a:rPr>
              <a:t>	int i = (int)obj;</a:t>
            </a:r>
            <a:endParaRPr lang="en-US" sz="1050" dirty="0" smtClean="0">
              <a:latin typeface="Lucida Console" pitchFamily="49" charset="0"/>
            </a:endParaRPr>
          </a:p>
          <a:p>
            <a:pPr algn="l">
              <a:buNone/>
            </a:pPr>
            <a:r>
              <a:rPr lang="ro-RO" sz="1050" dirty="0" smtClean="0">
                <a:latin typeface="Lucida Console" pitchFamily="49" charset="0"/>
              </a:rPr>
              <a:t>	...</a:t>
            </a:r>
            <a:endParaRPr lang="en-US" sz="1050" dirty="0" smtClean="0">
              <a:latin typeface="Lucida Console" pitchFamily="49" charset="0"/>
            </a:endParaRPr>
          </a:p>
          <a:p>
            <a:pPr algn="l">
              <a:buNone/>
            </a:pPr>
            <a:r>
              <a:rPr lang="ro-RO" sz="1050" dirty="0" smtClean="0">
                <a:latin typeface="Lucida Console" pitchFamily="49" charset="0"/>
              </a:rPr>
              <a:t>}</a:t>
            </a:r>
            <a:endParaRPr lang="en-US" sz="1050" dirty="0" smtClean="0">
              <a:latin typeface="Lucida Console" pitchFamily="49" charset="0"/>
            </a:endParaRPr>
          </a:p>
        </p:txBody>
      </p:sp>
    </p:spTree>
    <p:extLst>
      <p:ext uri="{BB962C8B-B14F-4D97-AF65-F5344CB8AC3E}">
        <p14:creationId xmlns:p14="http://schemas.microsoft.com/office/powerpoint/2010/main" xmlns="" val="3380021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None/>
            </a:pPr>
            <a:r>
              <a:rPr lang="ro-RO" sz="1200" dirty="0" smtClean="0">
                <a:latin typeface="Lucida Console" pitchFamily="49" charset="0"/>
              </a:rPr>
              <a:t> </a:t>
            </a:r>
            <a:r>
              <a:rPr lang="ro-RO" dirty="0" smtClean="0"/>
              <a:t>În plus, clasa </a:t>
            </a:r>
            <a:r>
              <a:rPr lang="ro-RO" b="1" dirty="0" smtClean="0"/>
              <a:t>ThreadPool</a:t>
            </a:r>
            <a:r>
              <a:rPr lang="ro-RO" dirty="0" smtClean="0"/>
              <a:t> furnizează o metodă numită </a:t>
            </a:r>
            <a:r>
              <a:rPr lang="ro-RO" b="1" dirty="0" smtClean="0"/>
              <a:t>RegisterWaitForSingleObject</a:t>
            </a:r>
            <a:r>
              <a:rPr lang="ro-RO" dirty="0" smtClean="0"/>
              <a:t> pe care o apelați folosind un delegat, un timeout și un obiect </a:t>
            </a:r>
            <a:r>
              <a:rPr lang="ro-RO" b="1" dirty="0" smtClean="0"/>
              <a:t>WaitHandle</a:t>
            </a:r>
            <a:r>
              <a:rPr lang="ro-RO" dirty="0" smtClean="0"/>
              <a:t>. Metoda apelează delegatul atunci când obiectul de sincronizare este semnalat sau dacă s-a terminat perioada timeout. </a:t>
            </a:r>
          </a:p>
          <a:p>
            <a:pPr algn="l">
              <a:buNone/>
            </a:pPr>
            <a:endParaRPr lang="ro-RO" dirty="0" smtClean="0"/>
          </a:p>
          <a:p>
            <a:pPr algn="l">
              <a:buNone/>
            </a:pPr>
            <a:r>
              <a:rPr lang="ro-RO" dirty="0" smtClean="0"/>
              <a:t>Metoda </a:t>
            </a:r>
            <a:r>
              <a:rPr lang="ro-RO" b="1" dirty="0" smtClean="0"/>
              <a:t>RegisterWaitForSingleObject</a:t>
            </a:r>
            <a:r>
              <a:rPr lang="ro-RO" dirty="0" smtClean="0"/>
              <a:t> returnează un obiect </a:t>
            </a:r>
            <a:r>
              <a:rPr lang="ro-RO" b="1" dirty="0" smtClean="0"/>
              <a:t>RegisteredWaitHandle</a:t>
            </a:r>
            <a:r>
              <a:rPr lang="ro-RO" dirty="0" smtClean="0"/>
              <a:t>, care are o metodă numită </a:t>
            </a:r>
            <a:r>
              <a:rPr lang="ro-RO" b="1" dirty="0" smtClean="0"/>
              <a:t>Unregistered</a:t>
            </a:r>
            <a:r>
              <a:rPr lang="ro-RO" dirty="0" smtClean="0"/>
              <a:t> pe care o puteți apela pentru a anula operația de așteptare a înregistrării. Următoarele exemple ilustrează modul de folosire a metodei </a:t>
            </a:r>
            <a:r>
              <a:rPr lang="ro-RO" b="1" dirty="0" smtClean="0"/>
              <a:t>RegisteredWaitForSingleObject</a:t>
            </a:r>
            <a:r>
              <a:rPr lang="ro-RO" dirty="0" smtClean="0"/>
              <a:t>:</a:t>
            </a:r>
          </a:p>
          <a:p>
            <a:pPr algn="l">
              <a:buNone/>
            </a:pPr>
            <a:endParaRPr lang="en-US" sz="1200" dirty="0" smtClean="0">
              <a:latin typeface="Lucida Console" pitchFamily="49" charset="0"/>
            </a:endParaRPr>
          </a:p>
          <a:p>
            <a:pPr algn="l">
              <a:buNone/>
            </a:pPr>
            <a:r>
              <a:rPr lang="ro-RO" sz="1050" dirty="0" smtClean="0">
                <a:latin typeface="Lucida Console" pitchFamily="49" charset="0"/>
              </a:rPr>
              <a:t>AutoResetEvent are = new AutoResetEvent(false);</a:t>
            </a:r>
            <a:endParaRPr lang="en-US" sz="1050" dirty="0" smtClean="0">
              <a:latin typeface="Lucida Console" pitchFamily="49" charset="0"/>
            </a:endParaRPr>
          </a:p>
          <a:p>
            <a:pPr algn="l">
              <a:buNone/>
            </a:pPr>
            <a:r>
              <a:rPr lang="ro-RO" sz="1050" dirty="0" smtClean="0">
                <a:latin typeface="Lucida Console" pitchFamily="49" charset="0"/>
              </a:rPr>
              <a:t>void RegisterMethod()</a:t>
            </a:r>
            <a:endParaRPr lang="en-US" sz="1050" dirty="0" smtClean="0">
              <a:latin typeface="Lucida Console" pitchFamily="49" charset="0"/>
            </a:endParaRPr>
          </a:p>
          <a:p>
            <a:pPr algn="l">
              <a:buNone/>
            </a:pPr>
            <a:r>
              <a:rPr lang="ro-RO" sz="1050" dirty="0" smtClean="0">
                <a:latin typeface="Lucida Console" pitchFamily="49" charset="0"/>
              </a:rPr>
              <a:t>{</a:t>
            </a:r>
          </a:p>
          <a:p>
            <a:pPr algn="l">
              <a:buNone/>
            </a:pPr>
            <a:r>
              <a:rPr lang="ro-RO" sz="1050" dirty="0" smtClean="0">
                <a:latin typeface="Lucida Console" pitchFamily="49" charset="0"/>
              </a:rPr>
              <a:t>    ThreadPool.RegisteredWaitForSingleObject(</a:t>
            </a:r>
            <a:endParaRPr lang="en-US" sz="1050" dirty="0" smtClean="0">
              <a:latin typeface="Lucida Console" pitchFamily="49" charset="0"/>
            </a:endParaRPr>
          </a:p>
          <a:p>
            <a:pPr algn="l">
              <a:buNone/>
            </a:pPr>
            <a:r>
              <a:rPr lang="ro-RO" sz="1050" dirty="0" smtClean="0">
                <a:latin typeface="Lucida Console" pitchFamily="49" charset="0"/>
              </a:rPr>
              <a:t>        are, new WaitOrTimerCallback(ThreadProc), null, -1, true);</a:t>
            </a:r>
            <a:endParaRPr lang="en-US" sz="1050" dirty="0" smtClean="0">
              <a:latin typeface="Lucida Console" pitchFamily="49" charset="0"/>
            </a:endParaRPr>
          </a:p>
          <a:p>
            <a:pPr algn="l">
              <a:buNone/>
            </a:pPr>
            <a:r>
              <a:rPr lang="ro-RO" sz="1050" dirty="0" smtClean="0">
                <a:latin typeface="Lucida Console" pitchFamily="49" charset="0"/>
              </a:rPr>
              <a:t>}</a:t>
            </a:r>
            <a:endParaRPr lang="en-US" sz="1050" dirty="0" smtClean="0">
              <a:latin typeface="Lucida Console" pitchFamily="49" charset="0"/>
            </a:endParaRPr>
          </a:p>
          <a:p>
            <a:pPr algn="l">
              <a:buNone/>
            </a:pPr>
            <a:r>
              <a:rPr lang="ro-RO" sz="1050" dirty="0" smtClean="0">
                <a:latin typeface="Lucida Console" pitchFamily="49" charset="0"/>
              </a:rPr>
              <a:t>void CallMethod()</a:t>
            </a:r>
            <a:endParaRPr lang="en-US" sz="1050" dirty="0" smtClean="0">
              <a:latin typeface="Lucida Console" pitchFamily="49" charset="0"/>
            </a:endParaRPr>
          </a:p>
          <a:p>
            <a:pPr algn="l">
              <a:buNone/>
            </a:pPr>
            <a:r>
              <a:rPr lang="ro-RO" sz="1050" dirty="0" smtClean="0">
                <a:latin typeface="Lucida Console" pitchFamily="49" charset="0"/>
              </a:rPr>
              <a:t>{</a:t>
            </a:r>
            <a:endParaRPr lang="en-US" sz="1050" dirty="0" smtClean="0">
              <a:latin typeface="Lucida Console" pitchFamily="49" charset="0"/>
            </a:endParaRPr>
          </a:p>
          <a:p>
            <a:pPr algn="l">
              <a:buNone/>
            </a:pPr>
            <a:r>
              <a:rPr lang="ro-RO" sz="1050" dirty="0" smtClean="0">
                <a:latin typeface="Lucida Console" pitchFamily="49" charset="0"/>
              </a:rPr>
              <a:t>    are.Set();</a:t>
            </a:r>
            <a:endParaRPr lang="en-US" sz="1050" dirty="0" smtClean="0">
              <a:latin typeface="Lucida Console" pitchFamily="49" charset="0"/>
            </a:endParaRPr>
          </a:p>
          <a:p>
            <a:pPr algn="l">
              <a:buNone/>
            </a:pPr>
            <a:r>
              <a:rPr lang="ro-RO" sz="1050" dirty="0" smtClean="0">
                <a:latin typeface="Lucida Console" pitchFamily="49" charset="0"/>
              </a:rPr>
              <a:t>}</a:t>
            </a:r>
            <a:endParaRPr lang="en-US" sz="1050" dirty="0" smtClean="0">
              <a:latin typeface="Lucida Console" pitchFamily="49" charset="0"/>
            </a:endParaRPr>
          </a:p>
          <a:p>
            <a:pPr algn="l">
              <a:buNone/>
            </a:pPr>
            <a:r>
              <a:rPr lang="ro-RO" sz="1050" dirty="0" smtClean="0">
                <a:latin typeface="Lucida Console" pitchFamily="49" charset="0"/>
              </a:rPr>
              <a:t>void ThreadProc(object obj, bool timeout)</a:t>
            </a:r>
            <a:endParaRPr lang="en-US" sz="1050" dirty="0" smtClean="0">
              <a:latin typeface="Lucida Console" pitchFamily="49" charset="0"/>
            </a:endParaRPr>
          </a:p>
          <a:p>
            <a:pPr algn="l">
              <a:buNone/>
            </a:pPr>
            <a:r>
              <a:rPr lang="ro-RO" sz="1050" dirty="0" smtClean="0">
                <a:latin typeface="Lucida Console" pitchFamily="49" charset="0"/>
              </a:rPr>
              <a:t>{</a:t>
            </a:r>
            <a:endParaRPr lang="en-US" sz="1050" dirty="0" smtClean="0">
              <a:latin typeface="Lucida Console" pitchFamily="49" charset="0"/>
            </a:endParaRPr>
          </a:p>
          <a:p>
            <a:pPr algn="l">
              <a:buNone/>
            </a:pPr>
            <a:r>
              <a:rPr lang="ro-RO" sz="1050" dirty="0" smtClean="0">
                <a:latin typeface="Lucida Console" pitchFamily="49" charset="0"/>
              </a:rPr>
              <a:t>    ...</a:t>
            </a:r>
            <a:endParaRPr lang="en-US" sz="1050" dirty="0" smtClean="0">
              <a:latin typeface="Lucida Console" pitchFamily="49" charset="0"/>
            </a:endParaRPr>
          </a:p>
          <a:p>
            <a:pPr algn="l">
              <a:buNone/>
            </a:pPr>
            <a:r>
              <a:rPr lang="ro-RO" sz="1050" dirty="0" smtClean="0">
                <a:latin typeface="Lucida Console" pitchFamily="49" charset="0"/>
              </a:rPr>
              <a:t>}</a:t>
            </a:r>
            <a:endParaRPr lang="en-US" sz="1050" dirty="0" smtClean="0">
              <a:latin typeface="Lucida Console" pitchFamily="49" charset="0"/>
            </a:endParaRPr>
          </a:p>
          <a:p>
            <a:pPr algn="l">
              <a:buNone/>
            </a:pPr>
            <a:endParaRPr lang="ro-RO" dirty="0" smtClean="0"/>
          </a:p>
          <a:p>
            <a:pPr algn="l">
              <a:buNone/>
            </a:pPr>
            <a:r>
              <a:rPr lang="ro-RO" dirty="0" smtClean="0"/>
              <a:t>Metoda </a:t>
            </a:r>
            <a:r>
              <a:rPr lang="ro-RO" b="1" dirty="0" smtClean="0"/>
              <a:t>RegisterMethod</a:t>
            </a:r>
            <a:r>
              <a:rPr lang="ro-RO" dirty="0" smtClean="0"/>
              <a:t> apelează metoda </a:t>
            </a:r>
            <a:r>
              <a:rPr lang="ro-RO" b="1" dirty="0" smtClean="0"/>
              <a:t>RegisterWaitForSingleObject</a:t>
            </a:r>
            <a:r>
              <a:rPr lang="ro-RO" dirty="0" smtClean="0"/>
              <a:t> care folosește obiectul de sincronizare </a:t>
            </a:r>
            <a:r>
              <a:rPr lang="ro-RO" b="1" dirty="0" smtClean="0"/>
              <a:t>AutoResetEvent</a:t>
            </a:r>
            <a:r>
              <a:rPr lang="ro-RO" dirty="0" smtClean="0"/>
              <a:t> și un delegat către metoda apelată când obiectul de sincronizare este semnalat. Al treilea parametru este o referință către un obiect care va fi dat mai departe ca parametru metodei apelate. Al patrulea parametru este o valoare de timeout. </a:t>
            </a:r>
          </a:p>
          <a:p>
            <a:pPr algn="l">
              <a:buNone/>
            </a:pPr>
            <a:endParaRPr lang="ro-RO" dirty="0" smtClean="0"/>
          </a:p>
          <a:p>
            <a:pPr algn="l">
              <a:buNone/>
            </a:pPr>
            <a:r>
              <a:rPr lang="ro-RO" dirty="0" smtClean="0"/>
              <a:t>Prin specificarea -1, este indicat faptul că timeout nu se va întâmpla niciodată. Ultimul parametru are valoarea true ceea ce indică faptul că metoda este apelată o singură dată. </a:t>
            </a:r>
            <a:endParaRPr lang="en-US" dirty="0" smtClean="0"/>
          </a:p>
          <a:p>
            <a:pPr algn="l">
              <a:buNone/>
            </a:pPr>
            <a:endParaRPr lang="ro-RO" dirty="0" smtClean="0"/>
          </a:p>
          <a:p>
            <a:pPr algn="l">
              <a:buNone/>
            </a:pPr>
            <a:r>
              <a:rPr lang="ro-RO" dirty="0" smtClean="0"/>
              <a:t>Metoda </a:t>
            </a:r>
            <a:r>
              <a:rPr lang="ro-RO" b="1" dirty="0" smtClean="0"/>
              <a:t>ThreadProc</a:t>
            </a:r>
            <a:r>
              <a:rPr lang="ro-RO" dirty="0" smtClean="0"/>
              <a:t> are doi parametri. Primul sugerează starea obiectului, dat prin intermediul metodei </a:t>
            </a:r>
            <a:r>
              <a:rPr lang="ro-RO" b="1" dirty="0" smtClean="0"/>
              <a:t>RegisterWaitForSingleObject</a:t>
            </a:r>
            <a:r>
              <a:rPr lang="ro-RO" dirty="0" smtClean="0"/>
              <a:t>. Al doilea parametru indică dacă metoda a fost apelată fie deoarece obiectul de sincronizare a fost semnalat, fie deoarece a expirat perioada de timeout. Metoda </a:t>
            </a:r>
            <a:r>
              <a:rPr lang="ro-RO" b="1" dirty="0" smtClean="0"/>
              <a:t>RegisterWaitForSingleObject</a:t>
            </a:r>
            <a:r>
              <a:rPr lang="ro-RO" dirty="0" smtClean="0"/>
              <a:t> reprezintă o modalitate de a apela o metodă în mod repetat.</a:t>
            </a:r>
            <a:endParaRPr lang="en-US" dirty="0" smtClean="0"/>
          </a:p>
        </p:txBody>
      </p:sp>
    </p:spTree>
    <p:extLst>
      <p:ext uri="{BB962C8B-B14F-4D97-AF65-F5344CB8AC3E}">
        <p14:creationId xmlns:p14="http://schemas.microsoft.com/office/powerpoint/2010/main" xmlns="" val="18846369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None/>
            </a:pPr>
            <a:r>
              <a:rPr lang="ro-RO" dirty="0" smtClean="0"/>
              <a:t>Folosiți clasa </a:t>
            </a:r>
            <a:r>
              <a:rPr lang="ro-RO" b="1" dirty="0" smtClean="0"/>
              <a:t>Timer</a:t>
            </a:r>
            <a:r>
              <a:rPr lang="ro-RO" dirty="0" smtClean="0"/>
              <a:t> dacă doriți ca o metodă să fie apelată în mod repetat. Clasa </a:t>
            </a:r>
            <a:r>
              <a:rPr lang="ro-RO" b="1" dirty="0" smtClean="0"/>
              <a:t>Timer</a:t>
            </a:r>
            <a:r>
              <a:rPr lang="ro-RO" dirty="0" smtClean="0"/>
              <a:t> apelează metoda respectivă pe un fir de execuție thread pool.</a:t>
            </a:r>
            <a:endParaRPr lang="en-US" dirty="0" smtClean="0"/>
          </a:p>
          <a:p>
            <a:pPr algn="l">
              <a:buNone/>
            </a:pPr>
            <a:endParaRPr lang="ro-RO" dirty="0" smtClean="0"/>
          </a:p>
          <a:p>
            <a:pPr algn="l">
              <a:buNone/>
            </a:pPr>
            <a:r>
              <a:rPr lang="ro-RO" b="1" dirty="0" smtClean="0"/>
              <a:t>Folosirea clasei Timer</a:t>
            </a:r>
            <a:endParaRPr lang="en-US" b="1" dirty="0" smtClean="0"/>
          </a:p>
          <a:p>
            <a:pPr algn="l">
              <a:buNone/>
            </a:pPr>
            <a:endParaRPr lang="ro-RO" dirty="0" smtClean="0"/>
          </a:p>
          <a:p>
            <a:pPr algn="l">
              <a:buNone/>
            </a:pPr>
            <a:r>
              <a:rPr lang="ro-RO" dirty="0" smtClean="0"/>
              <a:t>Următoarele exemple de cod prezintă modul de folosire a clasei </a:t>
            </a:r>
            <a:r>
              <a:rPr lang="ro-RO" b="1" dirty="0" smtClean="0"/>
              <a:t>Timer</a:t>
            </a:r>
            <a:r>
              <a:rPr lang="ro-RO" dirty="0" smtClean="0"/>
              <a:t>.</a:t>
            </a:r>
          </a:p>
          <a:p>
            <a:pPr algn="l">
              <a:buNone/>
            </a:pPr>
            <a:endParaRPr lang="en-US" dirty="0" smtClean="0"/>
          </a:p>
          <a:p>
            <a:pPr algn="l">
              <a:buNone/>
            </a:pPr>
            <a:r>
              <a:rPr lang="ro-RO" sz="1050" dirty="0" smtClean="0">
                <a:latin typeface="Lucida Console" pitchFamily="49" charset="0"/>
              </a:rPr>
              <a:t>void CallTimer()</a:t>
            </a:r>
            <a:endParaRPr lang="en-US" sz="1050" dirty="0" smtClean="0">
              <a:latin typeface="Lucida Console" pitchFamily="49" charset="0"/>
            </a:endParaRPr>
          </a:p>
          <a:p>
            <a:pPr algn="l">
              <a:buNone/>
            </a:pPr>
            <a:r>
              <a:rPr lang="ro-RO" sz="1050" dirty="0" smtClean="0">
                <a:latin typeface="Lucida Console" pitchFamily="49" charset="0"/>
              </a:rPr>
              <a:t>{</a:t>
            </a:r>
            <a:endParaRPr lang="en-US" sz="1050" dirty="0" smtClean="0">
              <a:latin typeface="Lucida Console" pitchFamily="49" charset="0"/>
            </a:endParaRPr>
          </a:p>
          <a:p>
            <a:pPr algn="l">
              <a:buNone/>
            </a:pPr>
            <a:r>
              <a:rPr lang="ro-RO" sz="1050" dirty="0" smtClean="0">
                <a:latin typeface="Lucida Console" pitchFamily="49" charset="0"/>
              </a:rPr>
              <a:t>	Timer timer = new Timer(new                            TimerCallback(ThreadProc), null, 0, 1000);</a:t>
            </a:r>
            <a:endParaRPr lang="en-US" sz="1050" dirty="0" smtClean="0">
              <a:latin typeface="Lucida Console" pitchFamily="49" charset="0"/>
            </a:endParaRPr>
          </a:p>
          <a:p>
            <a:pPr algn="l">
              <a:buNone/>
            </a:pPr>
            <a:r>
              <a:rPr lang="ro-RO" sz="1050" dirty="0" smtClean="0">
                <a:latin typeface="Lucida Console" pitchFamily="49" charset="0"/>
              </a:rPr>
              <a:t>	//Metoda ThreadProc este apelată o dată la fiecare secundă</a:t>
            </a:r>
            <a:endParaRPr lang="en-US" sz="1050" dirty="0" smtClean="0">
              <a:latin typeface="Lucida Console" pitchFamily="49" charset="0"/>
            </a:endParaRPr>
          </a:p>
          <a:p>
            <a:pPr algn="l">
              <a:buNone/>
            </a:pPr>
            <a:r>
              <a:rPr lang="ro-RO" sz="1050" dirty="0" smtClean="0">
                <a:latin typeface="Lucida Console" pitchFamily="49" charset="0"/>
              </a:rPr>
              <a:t>	Console.WriteLine(”Press ENTER to end timer”);</a:t>
            </a:r>
            <a:endParaRPr lang="en-US" sz="1050" dirty="0" smtClean="0">
              <a:latin typeface="Lucida Console" pitchFamily="49" charset="0"/>
            </a:endParaRPr>
          </a:p>
          <a:p>
            <a:pPr algn="l">
              <a:buNone/>
            </a:pPr>
            <a:r>
              <a:rPr lang="ro-RO" sz="1050" dirty="0" smtClean="0">
                <a:latin typeface="Lucida Console" pitchFamily="49" charset="0"/>
              </a:rPr>
              <a:t>	Console.ReadLine();</a:t>
            </a:r>
            <a:endParaRPr lang="en-US" sz="1050" dirty="0" smtClean="0">
              <a:latin typeface="Lucida Console" pitchFamily="49" charset="0"/>
            </a:endParaRPr>
          </a:p>
          <a:p>
            <a:pPr algn="l">
              <a:buNone/>
            </a:pPr>
            <a:r>
              <a:rPr lang="ro-RO" sz="1050" dirty="0" smtClean="0">
                <a:latin typeface="Lucida Console" pitchFamily="49" charset="0"/>
              </a:rPr>
              <a:t>	timer.Change(Timeout.Infinite, Timeout.Infinite);</a:t>
            </a:r>
            <a:endParaRPr lang="en-US" sz="1050" dirty="0" smtClean="0">
              <a:latin typeface="Lucida Console" pitchFamily="49" charset="0"/>
            </a:endParaRPr>
          </a:p>
          <a:p>
            <a:pPr algn="l">
              <a:buNone/>
            </a:pPr>
            <a:r>
              <a:rPr lang="ro-RO" sz="1050" dirty="0" smtClean="0">
                <a:latin typeface="Lucida Console" pitchFamily="49" charset="0"/>
              </a:rPr>
              <a:t>	Console.WriteLine(”Press ENTER to exit”);</a:t>
            </a:r>
            <a:endParaRPr lang="en-US" sz="1050" dirty="0" smtClean="0">
              <a:latin typeface="Lucida Console" pitchFamily="49" charset="0"/>
            </a:endParaRPr>
          </a:p>
          <a:p>
            <a:pPr algn="l">
              <a:buNone/>
            </a:pPr>
            <a:r>
              <a:rPr lang="ro-RO" sz="1050" dirty="0" smtClean="0">
                <a:latin typeface="Lucida Console" pitchFamily="49" charset="0"/>
              </a:rPr>
              <a:t>	Console.ReadLine();</a:t>
            </a:r>
            <a:endParaRPr lang="en-US" sz="1050" dirty="0" smtClean="0">
              <a:latin typeface="Lucida Console" pitchFamily="49" charset="0"/>
            </a:endParaRPr>
          </a:p>
          <a:p>
            <a:pPr algn="l">
              <a:buNone/>
            </a:pPr>
            <a:r>
              <a:rPr lang="ro-RO" sz="1050" dirty="0" smtClean="0">
                <a:latin typeface="Lucida Console" pitchFamily="49" charset="0"/>
              </a:rPr>
              <a:t>{</a:t>
            </a:r>
            <a:endParaRPr lang="en-US" sz="1050" dirty="0" smtClean="0">
              <a:latin typeface="Lucida Console" pitchFamily="49" charset="0"/>
            </a:endParaRPr>
          </a:p>
          <a:p>
            <a:pPr algn="l">
              <a:buNone/>
            </a:pPr>
            <a:r>
              <a:rPr lang="ro-RO" sz="1050" dirty="0" smtClean="0">
                <a:latin typeface="Lucida Console" pitchFamily="49" charset="0"/>
              </a:rPr>
              <a:t>void ThreadProc(object obj)</a:t>
            </a:r>
            <a:endParaRPr lang="en-US" sz="1050" dirty="0" smtClean="0">
              <a:latin typeface="Lucida Console" pitchFamily="49" charset="0"/>
            </a:endParaRPr>
          </a:p>
          <a:p>
            <a:pPr algn="l">
              <a:buNone/>
            </a:pPr>
            <a:r>
              <a:rPr lang="ro-RO" sz="1050" dirty="0" smtClean="0">
                <a:latin typeface="Lucida Console" pitchFamily="49" charset="0"/>
              </a:rPr>
              <a:t>{</a:t>
            </a:r>
            <a:endParaRPr lang="en-US" sz="1050" dirty="0" smtClean="0">
              <a:latin typeface="Lucida Console" pitchFamily="49" charset="0"/>
            </a:endParaRPr>
          </a:p>
          <a:p>
            <a:pPr algn="l">
              <a:buNone/>
            </a:pPr>
            <a:r>
              <a:rPr lang="ro-RO" sz="1050" dirty="0" smtClean="0">
                <a:latin typeface="Lucida Console" pitchFamily="49" charset="0"/>
              </a:rPr>
              <a:t>	... </a:t>
            </a:r>
            <a:endParaRPr lang="en-US" sz="1050" dirty="0" smtClean="0">
              <a:latin typeface="Lucida Console" pitchFamily="49" charset="0"/>
            </a:endParaRPr>
          </a:p>
          <a:p>
            <a:pPr algn="l">
              <a:buNone/>
            </a:pPr>
            <a:r>
              <a:rPr lang="ro-RO" sz="1050" dirty="0" smtClean="0">
                <a:latin typeface="Lucida Console" pitchFamily="49" charset="0"/>
              </a:rPr>
              <a:t>}</a:t>
            </a:r>
            <a:endParaRPr lang="en-US" sz="1050" dirty="0" smtClean="0">
              <a:latin typeface="Lucida Console" pitchFamily="49" charset="0"/>
            </a:endParaRPr>
          </a:p>
          <a:p>
            <a:pPr algn="l">
              <a:buNone/>
            </a:pPr>
            <a:endParaRPr lang="ro-RO" dirty="0" smtClean="0"/>
          </a:p>
          <a:p>
            <a:pPr algn="l">
              <a:buNone/>
            </a:pPr>
            <a:r>
              <a:rPr lang="ro-RO" dirty="0" smtClean="0"/>
              <a:t>Constructorul are patru parametrii. Primul este un delegat către metoda apelată. Al doilea parametru este un obiect de stare, ce este preluat de către procedura thread-ului atunci când aceasta este apelată. Ultimii doi parametrii sunt o întârziere inițială și intervalul de timp între apelurile procedurii thread-urilor.</a:t>
            </a:r>
            <a:endParaRPr lang="en-US" dirty="0" smtClean="0"/>
          </a:p>
        </p:txBody>
      </p:sp>
    </p:spTree>
    <p:extLst>
      <p:ext uri="{BB962C8B-B14F-4D97-AF65-F5344CB8AC3E}">
        <p14:creationId xmlns:p14="http://schemas.microsoft.com/office/powerpoint/2010/main" xmlns="" val="16316888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None/>
            </a:pPr>
            <a:r>
              <a:rPr lang="ro-RO" sz="1200" dirty="0" smtClean="0">
                <a:latin typeface="Lucida Console" pitchFamily="49" charset="0"/>
              </a:rPr>
              <a:t> </a:t>
            </a:r>
            <a:r>
              <a:rPr lang="ro-RO" dirty="0" smtClean="0"/>
              <a:t>Atunci când declarați un delegat în codul dumneavoastră, compilatorul generează metode pe baza clasei delegat pentru a vă permite să apelați în mod asincron metoda delegat. Compilatorul creează un thread prin care porniți apelul metodei, iar acastă metodă apelează delegatul prin intermediul unui fir de execuție thread pool. De asemenea o metodă care face curățenie după ce apelul s-a terminat și returnează parametrii de output, dacă aceștia există.</a:t>
            </a:r>
          </a:p>
          <a:p>
            <a:pPr algn="l">
              <a:buNone/>
            </a:pPr>
            <a:endParaRPr lang="en-US" dirty="0" smtClean="0"/>
          </a:p>
          <a:p>
            <a:pPr algn="l">
              <a:buNone/>
            </a:pPr>
            <a:r>
              <a:rPr lang="ro-RO" b="1" dirty="0" smtClean="0"/>
              <a:t>Apelarea metodelor în mod asincron</a:t>
            </a:r>
            <a:endParaRPr lang="en-US" b="1" dirty="0" smtClean="0"/>
          </a:p>
          <a:p>
            <a:pPr algn="l">
              <a:buNone/>
            </a:pPr>
            <a:endParaRPr lang="ro-RO" dirty="0" smtClean="0"/>
          </a:p>
          <a:p>
            <a:pPr algn="l">
              <a:buNone/>
            </a:pPr>
            <a:r>
              <a:rPr lang="ro-RO" dirty="0" smtClean="0"/>
              <a:t>Apelarea asincronă a unei metode este simplă. Creați delegatul pentru metodă și compilatorul face restul. Compilatorul creează două metode. Prima este numită </a:t>
            </a:r>
            <a:r>
              <a:rPr lang="ro-RO" b="1" dirty="0" smtClean="0"/>
              <a:t>BeginInvoke</a:t>
            </a:r>
            <a:r>
              <a:rPr lang="ro-RO" dirty="0" smtClean="0"/>
              <a:t>;  aceasta prezintă parametrii in și in/out ai metodei originale și returneazăo referință către o interfață </a:t>
            </a:r>
            <a:r>
              <a:rPr lang="ro-RO" b="1" dirty="0" smtClean="0"/>
              <a:t>IAsyncResult</a:t>
            </a:r>
            <a:r>
              <a:rPr lang="ro-RO" dirty="0" smtClean="0"/>
              <a:t>. Această metodă este folosită pentru a porni metoda inițială pe un fir de execuție thread pool, iar referința </a:t>
            </a:r>
            <a:r>
              <a:rPr lang="ro-RO" b="1" dirty="0" smtClean="0"/>
              <a:t>IAsyncResult</a:t>
            </a:r>
            <a:r>
              <a:rPr lang="ro-RO" dirty="0" smtClean="0"/>
              <a:t> vă permite să gestionați obiectul cu apel asincron. După oprirea metodei aceasta nu poate fi anulată. Obiectul cu apel asincron indică momentul când apelul s-a termiant.  Interfața are două proprietăți </a:t>
            </a:r>
            <a:r>
              <a:rPr lang="ro-RO" b="1" dirty="0" smtClean="0"/>
              <a:t>IsCompleted</a:t>
            </a:r>
            <a:r>
              <a:rPr lang="ro-RO" dirty="0" smtClean="0"/>
              <a:t> și </a:t>
            </a:r>
            <a:r>
              <a:rPr lang="ro-RO" b="1" dirty="0" smtClean="0"/>
              <a:t>AsyncWaitHandle</a:t>
            </a:r>
            <a:r>
              <a:rPr lang="ro-RO" dirty="0" smtClean="0"/>
              <a:t>. </a:t>
            </a:r>
          </a:p>
          <a:p>
            <a:pPr algn="l">
              <a:buNone/>
            </a:pPr>
            <a:endParaRPr lang="ro-RO" dirty="0" smtClean="0"/>
          </a:p>
          <a:p>
            <a:pPr algn="l">
              <a:buNone/>
            </a:pPr>
            <a:r>
              <a:rPr lang="ro-RO" dirty="0" smtClean="0"/>
              <a:t>Proprietatea </a:t>
            </a:r>
            <a:r>
              <a:rPr lang="ro-RO" b="1" dirty="0" smtClean="0"/>
              <a:t>IsCompleted</a:t>
            </a:r>
            <a:r>
              <a:rPr lang="ro-RO" dirty="0" smtClean="0"/>
              <a:t> este o valoare booleană care este setată la valoarea true în momentul în care apelul s-a terminat. Proprietatea </a:t>
            </a:r>
            <a:r>
              <a:rPr lang="ro-RO" b="1" dirty="0" smtClean="0"/>
              <a:t>AsyncWaitHandle</a:t>
            </a:r>
            <a:r>
              <a:rPr lang="ro-RO" dirty="0" smtClean="0"/>
              <a:t> este semnalată în momentul în care metoda s-a terminat. A doua metodă generată de compilator este numită </a:t>
            </a:r>
            <a:r>
              <a:rPr lang="ro-RO" b="1" dirty="0" smtClean="0"/>
              <a:t>EndInvoke</a:t>
            </a:r>
            <a:r>
              <a:rPr lang="ro-RO" dirty="0" smtClean="0"/>
              <a:t> și prezintă parametrii out și in/out ai metodei originale; ar trebui să apelați această metodă pentru a obține rezultatele și pentru a elibera resursele folosite de apelul asincron. Dacă sunt ridicate excepții în timpul execuției metodei, obiectul excepție este ridicat la apelarea metodei </a:t>
            </a:r>
            <a:r>
              <a:rPr lang="ro-RO" b="1" dirty="0" smtClean="0"/>
              <a:t>EndInvoke</a:t>
            </a:r>
            <a:r>
              <a:rPr lang="ro-RO" dirty="0" smtClean="0"/>
              <a:t>.</a:t>
            </a:r>
            <a:endParaRPr lang="en-US" dirty="0" smtClean="0"/>
          </a:p>
        </p:txBody>
      </p:sp>
    </p:spTree>
    <p:extLst>
      <p:ext uri="{BB962C8B-B14F-4D97-AF65-F5344CB8AC3E}">
        <p14:creationId xmlns:p14="http://schemas.microsoft.com/office/powerpoint/2010/main" xmlns="" val="346823795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ro-RO" sz="1600" dirty="0" smtClean="0">
                <a:latin typeface="Lucida Console" pitchFamily="49" charset="0"/>
              </a:rPr>
              <a:t> </a:t>
            </a:r>
            <a:r>
              <a:rPr lang="ro-RO" sz="1200" dirty="0" smtClean="0"/>
              <a:t>Umătorul exemplu prezintă realizarea unui apel asincron:</a:t>
            </a:r>
          </a:p>
          <a:p>
            <a:pPr>
              <a:buNone/>
            </a:pPr>
            <a:endParaRPr lang="en-US" sz="1600" dirty="0" smtClean="0">
              <a:latin typeface="Lucida Console" pitchFamily="49" charset="0"/>
            </a:endParaRPr>
          </a:p>
          <a:p>
            <a:pPr algn="l">
              <a:buNone/>
            </a:pPr>
            <a:r>
              <a:rPr lang="ro-RO" sz="1200" dirty="0" smtClean="0">
                <a:latin typeface="Lucida Console" pitchFamily="49" charset="0"/>
              </a:rPr>
              <a:t>delegate int AddDelegate(int l, int r);</a:t>
            </a:r>
            <a:endParaRPr lang="en-US" sz="1200" dirty="0" smtClean="0">
              <a:latin typeface="Lucida Console" pitchFamily="49" charset="0"/>
            </a:endParaRPr>
          </a:p>
          <a:p>
            <a:pPr algn="l">
              <a:buNone/>
            </a:pPr>
            <a:r>
              <a:rPr lang="ro-RO" sz="1200" dirty="0" smtClean="0">
                <a:latin typeface="Lucida Console" pitchFamily="49" charset="0"/>
              </a:rPr>
              <a:t>// Compilatorul genereaza:</a:t>
            </a:r>
            <a:endParaRPr lang="en-US" sz="1200" dirty="0" smtClean="0">
              <a:latin typeface="Lucida Console" pitchFamily="49" charset="0"/>
            </a:endParaRPr>
          </a:p>
          <a:p>
            <a:pPr algn="l">
              <a:buNone/>
            </a:pPr>
            <a:r>
              <a:rPr lang="ro-RO" sz="1200" dirty="0" smtClean="0">
                <a:latin typeface="Lucida Console" pitchFamily="49" charset="0"/>
              </a:rPr>
              <a:t>//IAsyncResult BeginInvoke(int l, int r, AsyncCallback cb, object obj);</a:t>
            </a:r>
            <a:endParaRPr lang="en-US" sz="1200" dirty="0" smtClean="0">
              <a:latin typeface="Lucida Console" pitchFamily="49" charset="0"/>
            </a:endParaRPr>
          </a:p>
          <a:p>
            <a:pPr algn="l">
              <a:buNone/>
            </a:pPr>
            <a:r>
              <a:rPr lang="ro-RO" sz="1200" dirty="0" smtClean="0">
                <a:latin typeface="Lucida Console" pitchFamily="49" charset="0"/>
              </a:rPr>
              <a:t>//int EndInvoke(IAsyncResult ar);</a:t>
            </a:r>
            <a:endParaRPr lang="en-US" sz="1200" dirty="0" smtClean="0">
              <a:latin typeface="Lucida Console" pitchFamily="49" charset="0"/>
            </a:endParaRPr>
          </a:p>
          <a:p>
            <a:pPr algn="l">
              <a:buNone/>
            </a:pPr>
            <a:r>
              <a:rPr lang="ro-RO" sz="1200" dirty="0" smtClean="0">
                <a:latin typeface="Lucida Console" pitchFamily="49" charset="0"/>
              </a:rPr>
              <a:t> int CallAsync(int l, int r)</a:t>
            </a:r>
            <a:endParaRPr lang="en-US" sz="1200" dirty="0" smtClean="0">
              <a:latin typeface="Lucida Console" pitchFamily="49" charset="0"/>
            </a:endParaRPr>
          </a:p>
          <a:p>
            <a:pPr algn="l">
              <a:buNone/>
            </a:pPr>
            <a:r>
              <a:rPr lang="ro-RO" sz="1200" dirty="0" smtClean="0">
                <a:latin typeface="Lucida Console" pitchFamily="49" charset="0"/>
              </a:rPr>
              <a:t>{</a:t>
            </a:r>
            <a:endParaRPr lang="en-US" sz="1200" dirty="0" smtClean="0">
              <a:latin typeface="Lucida Console" pitchFamily="49" charset="0"/>
            </a:endParaRPr>
          </a:p>
          <a:p>
            <a:pPr algn="l">
              <a:buNone/>
            </a:pPr>
            <a:r>
              <a:rPr lang="ro-RO" sz="1200" dirty="0" smtClean="0">
                <a:latin typeface="Lucida Console" pitchFamily="49" charset="0"/>
              </a:rPr>
              <a:t>	AddDelegate add = new AddDelegate(Add);</a:t>
            </a:r>
            <a:endParaRPr lang="en-US" sz="1200" dirty="0" smtClean="0">
              <a:latin typeface="Lucida Console" pitchFamily="49" charset="0"/>
            </a:endParaRPr>
          </a:p>
          <a:p>
            <a:pPr algn="l">
              <a:buNone/>
            </a:pPr>
            <a:r>
              <a:rPr lang="ro-RO" sz="1200" dirty="0" smtClean="0">
                <a:latin typeface="Lucida Console" pitchFamily="49" charset="0"/>
              </a:rPr>
              <a:t>	IAsyncResult ar = add.BeginInvoke(l, r, null, null);</a:t>
            </a:r>
            <a:endParaRPr lang="en-US" sz="1200" dirty="0" smtClean="0">
              <a:latin typeface="Lucida Console" pitchFamily="49" charset="0"/>
            </a:endParaRPr>
          </a:p>
          <a:p>
            <a:pPr algn="l">
              <a:buNone/>
            </a:pPr>
            <a:r>
              <a:rPr lang="ro-RO" sz="1200" dirty="0" smtClean="0">
                <a:latin typeface="Lucida Console" pitchFamily="49" charset="0"/>
              </a:rPr>
              <a:t>	//daca metoda nu s-a terminat asteapta 10 ms si reincearca</a:t>
            </a:r>
            <a:endParaRPr lang="en-US" sz="1200" dirty="0" smtClean="0">
              <a:latin typeface="Lucida Console" pitchFamily="49" charset="0"/>
            </a:endParaRPr>
          </a:p>
          <a:p>
            <a:pPr algn="l">
              <a:buNone/>
            </a:pPr>
            <a:r>
              <a:rPr lang="ro-RO" sz="1200" dirty="0" smtClean="0">
                <a:latin typeface="Lucida Console" pitchFamily="49" charset="0"/>
              </a:rPr>
              <a:t>	while(!ar.IsCompleted) Thread.Sleep(10);</a:t>
            </a:r>
            <a:endParaRPr lang="en-US" sz="1200" dirty="0" smtClean="0">
              <a:latin typeface="Lucida Console" pitchFamily="49" charset="0"/>
            </a:endParaRPr>
          </a:p>
          <a:p>
            <a:pPr algn="l">
              <a:buNone/>
            </a:pPr>
            <a:r>
              <a:rPr lang="ro-RO" sz="1200" dirty="0" smtClean="0">
                <a:latin typeface="Lucida Console" pitchFamily="49" charset="0"/>
              </a:rPr>
              <a:t>	return add.EndInvoke(ar);</a:t>
            </a:r>
            <a:endParaRPr lang="en-US" sz="1200" dirty="0" smtClean="0">
              <a:latin typeface="Lucida Console" pitchFamily="49" charset="0"/>
            </a:endParaRPr>
          </a:p>
          <a:p>
            <a:pPr algn="l">
              <a:buNone/>
            </a:pPr>
            <a:r>
              <a:rPr lang="ro-RO" sz="1200" dirty="0" smtClean="0">
                <a:latin typeface="Lucida Console" pitchFamily="49" charset="0"/>
              </a:rPr>
              <a:t>}</a:t>
            </a:r>
            <a:endParaRPr lang="en-US" sz="1200" dirty="0" smtClean="0">
              <a:latin typeface="Lucida Console" pitchFamily="49" charset="0"/>
            </a:endParaRPr>
          </a:p>
          <a:p>
            <a:pPr algn="l">
              <a:buNone/>
            </a:pPr>
            <a:r>
              <a:rPr lang="ro-RO" sz="1200" i="0" dirty="0" smtClean="0">
                <a:latin typeface="Lucida Console" pitchFamily="49" charset="0"/>
              </a:rPr>
              <a:t>int Add(int l, int r)</a:t>
            </a:r>
            <a:endParaRPr lang="en-US" sz="1200" i="0" dirty="0" smtClean="0">
              <a:latin typeface="Lucida Console" pitchFamily="49" charset="0"/>
            </a:endParaRPr>
          </a:p>
          <a:p>
            <a:pPr algn="l">
              <a:buNone/>
            </a:pPr>
            <a:r>
              <a:rPr lang="ro-RO" sz="1200" i="0" dirty="0" smtClean="0">
                <a:latin typeface="Lucida Console" pitchFamily="49" charset="0"/>
              </a:rPr>
              <a:t>{</a:t>
            </a:r>
            <a:endParaRPr lang="en-US" sz="1200" i="0" dirty="0" smtClean="0">
              <a:latin typeface="Lucida Console" pitchFamily="49" charset="0"/>
            </a:endParaRPr>
          </a:p>
          <a:p>
            <a:pPr algn="l">
              <a:buNone/>
            </a:pPr>
            <a:r>
              <a:rPr lang="ro-RO" sz="1200" i="0" dirty="0" smtClean="0">
                <a:latin typeface="Lucida Console" pitchFamily="49" charset="0"/>
              </a:rPr>
              <a:t>	return l+r;</a:t>
            </a:r>
            <a:endParaRPr lang="en-US" sz="1200" i="0" dirty="0" smtClean="0">
              <a:latin typeface="Lucida Console" pitchFamily="49" charset="0"/>
            </a:endParaRPr>
          </a:p>
          <a:p>
            <a:pPr algn="l">
              <a:buNone/>
            </a:pPr>
            <a:r>
              <a:rPr lang="ro-RO" sz="1200" i="0" dirty="0" smtClean="0">
                <a:latin typeface="Lucida Console" pitchFamily="49" charset="0"/>
              </a:rPr>
              <a:t>} </a:t>
            </a:r>
          </a:p>
          <a:p>
            <a:pPr>
              <a:buNone/>
            </a:pPr>
            <a:endParaRPr lang="en-US" sz="1600" dirty="0" smtClean="0">
              <a:latin typeface="Lucida Console" pitchFamily="49" charset="0"/>
            </a:endParaRPr>
          </a:p>
          <a:p>
            <a:pPr>
              <a:buNone/>
            </a:pPr>
            <a:r>
              <a:rPr lang="ro-RO" sz="1200" dirty="0" smtClean="0"/>
              <a:t>Mecanismul de verificare dacă metoda s-a terminat este prin verificarea proprietății </a:t>
            </a:r>
            <a:r>
              <a:rPr lang="ro-RO" sz="1200" b="1" dirty="0" smtClean="0"/>
              <a:t>IsCompleted</a:t>
            </a:r>
            <a:r>
              <a:rPr lang="ro-RO" sz="1200" dirty="0" smtClean="0"/>
              <a:t>. Dacă aceasta are valoarea false se așteaptă 10 ms. A doua modalitate de a determina dacă metoda s-a terminat implică doi parametrii adiționali generați de compilator pentru metoda </a:t>
            </a:r>
            <a:r>
              <a:rPr lang="ro-RO" sz="1200" b="1" dirty="0" smtClean="0"/>
              <a:t>BeginInvoke</a:t>
            </a:r>
            <a:r>
              <a:rPr lang="ro-RO" sz="1200" dirty="0" smtClean="0"/>
              <a:t>. Primul parametru este un delegat de tipul </a:t>
            </a:r>
            <a:r>
              <a:rPr lang="ro-RO" sz="1200" b="1" dirty="0" smtClean="0"/>
              <a:t>AsyncCallback</a:t>
            </a:r>
            <a:r>
              <a:rPr lang="ro-RO" sz="1200" dirty="0" smtClean="0"/>
              <a:t> și al doilea este un obiect de stare. Când metoda se termină delegatul </a:t>
            </a:r>
            <a:r>
              <a:rPr lang="ro-RO" sz="1200" b="1" dirty="0" smtClean="0"/>
              <a:t>AsyncCallback</a:t>
            </a:r>
            <a:r>
              <a:rPr lang="ro-RO" sz="1200" dirty="0" smtClean="0"/>
              <a:t> este apelat pe firul de execuție thread pool și dat referinței </a:t>
            </a:r>
            <a:r>
              <a:rPr lang="ro-RO" sz="1200" b="1" dirty="0" smtClean="0"/>
              <a:t>IAsyncResult</a:t>
            </a:r>
            <a:r>
              <a:rPr lang="ro-RO" sz="1200" dirty="0" smtClean="0"/>
              <a:t> și apoi obiectului cu apel asincron. Obiectul de stare este pasat prin intermediul proprietății </a:t>
            </a:r>
            <a:r>
              <a:rPr lang="ro-RO" sz="1200" b="1" dirty="0" smtClean="0"/>
              <a:t>IAsyncResult.AsyncState</a:t>
            </a:r>
            <a:r>
              <a:rPr lang="ro-RO" sz="1200" dirty="0" smtClean="0"/>
              <a:t>.</a:t>
            </a:r>
          </a:p>
          <a:p>
            <a:pPr>
              <a:buNone/>
            </a:pPr>
            <a:endParaRPr lang="en-US" sz="1200" dirty="0" smtClean="0"/>
          </a:p>
          <a:p>
            <a:pPr>
              <a:buNone/>
            </a:pPr>
            <a:r>
              <a:rPr lang="ro-RO" sz="1200" dirty="0" smtClean="0"/>
              <a:t>Obiectul cu apel asincron este o instanță a clasei </a:t>
            </a:r>
            <a:r>
              <a:rPr lang="ro-RO" sz="1200" b="1" dirty="0" smtClean="0"/>
              <a:t>AsyncResult</a:t>
            </a:r>
            <a:r>
              <a:rPr lang="ro-RO" sz="1200" dirty="0" smtClean="0"/>
              <a:t>. Această clasă are o proprietate numită </a:t>
            </a:r>
            <a:r>
              <a:rPr lang="ro-RO" sz="1200" b="1" dirty="0" smtClean="0"/>
              <a:t>AsyncDelegate</a:t>
            </a:r>
            <a:r>
              <a:rPr lang="ro-RO" sz="1200" dirty="0" smtClean="0"/>
              <a:t>, care este o referință către delegatul apelat. Puteți trimite mai departe referința </a:t>
            </a:r>
            <a:r>
              <a:rPr lang="ro-RO" sz="1200" b="1" dirty="0" smtClean="0"/>
              <a:t>IAsyncResult</a:t>
            </a:r>
            <a:r>
              <a:rPr lang="ro-RO" sz="1200" dirty="0" smtClean="0"/>
              <a:t> la o referință </a:t>
            </a:r>
            <a:r>
              <a:rPr lang="ro-RO" sz="1200" b="1" dirty="0" smtClean="0"/>
              <a:t>AsyncResult</a:t>
            </a:r>
            <a:r>
              <a:rPr lang="ro-RO" sz="1200" dirty="0" smtClean="0"/>
              <a:t> și apoi puteți trimite proprietatea </a:t>
            </a:r>
            <a:r>
              <a:rPr lang="ro-RO" sz="1200" b="1" dirty="0" smtClean="0"/>
              <a:t>AsyncDelegate</a:t>
            </a:r>
            <a:r>
              <a:rPr lang="ro-RO" sz="1200" dirty="0" smtClean="0"/>
              <a:t> delegatului apelat de dumneavoastră. Prin intermediul acestui delegat puteți apela metoda </a:t>
            </a:r>
            <a:r>
              <a:rPr lang="ro-RO" sz="1200" b="1" dirty="0" smtClean="0"/>
              <a:t>EndInvoke</a:t>
            </a:r>
            <a:r>
              <a:rPr lang="ro-RO" sz="1200" dirty="0" smtClean="0"/>
              <a:t> pentru a termian metoda inițială. Următorul exemplu prezintă modul de apelare asincronă a unei metode. </a:t>
            </a:r>
            <a:endParaRPr lang="en-US" sz="1200" dirty="0" smtClean="0"/>
          </a:p>
          <a:p>
            <a:pPr>
              <a:buNone/>
            </a:pPr>
            <a:endParaRPr lang="ro-RO" sz="1200" dirty="0" smtClean="0">
              <a:latin typeface="Lucida Console" pitchFamily="49" charset="0"/>
              <a:cs typeface="Calibri" pitchFamily="34" charset="0"/>
            </a:endParaRPr>
          </a:p>
          <a:p>
            <a:pPr algn="l">
              <a:buNone/>
            </a:pPr>
            <a:r>
              <a:rPr lang="ro-RO" sz="1200" dirty="0" smtClean="0">
                <a:latin typeface="Lucida Console" pitchFamily="49" charset="0"/>
              </a:rPr>
              <a:t>delegate int AddDelegate(int l, int r);</a:t>
            </a:r>
            <a:endParaRPr lang="en-US" sz="1200" dirty="0" smtClean="0">
              <a:latin typeface="Lucida Console" pitchFamily="49" charset="0"/>
            </a:endParaRPr>
          </a:p>
          <a:p>
            <a:pPr algn="l">
              <a:buNone/>
            </a:pPr>
            <a:r>
              <a:rPr lang="ro-RO" sz="1200" dirty="0" smtClean="0">
                <a:latin typeface="Lucida Console" pitchFamily="49" charset="0"/>
              </a:rPr>
              <a:t>class Data</a:t>
            </a:r>
            <a:endParaRPr lang="en-US" sz="1200" dirty="0" smtClean="0">
              <a:latin typeface="Lucida Console" pitchFamily="49" charset="0"/>
            </a:endParaRPr>
          </a:p>
          <a:p>
            <a:pPr algn="l">
              <a:buNone/>
            </a:pPr>
            <a:r>
              <a:rPr lang="ro-RO" sz="1200" dirty="0" smtClean="0">
                <a:latin typeface="Lucida Console" pitchFamily="49" charset="0"/>
              </a:rPr>
              <a:t>{</a:t>
            </a:r>
            <a:endParaRPr lang="en-US" sz="1200" dirty="0" smtClean="0">
              <a:latin typeface="Lucida Console" pitchFamily="49" charset="0"/>
            </a:endParaRPr>
          </a:p>
          <a:p>
            <a:pPr algn="l">
              <a:buNone/>
            </a:pPr>
            <a:r>
              <a:rPr lang="ro-RO" sz="1200" dirty="0" smtClean="0">
                <a:latin typeface="Lucida Console" pitchFamily="49" charset="0"/>
              </a:rPr>
              <a:t>public int data;</a:t>
            </a:r>
            <a:endParaRPr lang="en-US" sz="1200" dirty="0" smtClean="0">
              <a:latin typeface="Lucida Console" pitchFamily="49" charset="0"/>
            </a:endParaRPr>
          </a:p>
          <a:p>
            <a:pPr algn="l">
              <a:buNone/>
            </a:pPr>
            <a:r>
              <a:rPr lang="ro-RO" sz="1200" dirty="0" smtClean="0">
                <a:latin typeface="Lucida Console" pitchFamily="49" charset="0"/>
              </a:rPr>
              <a:t>public ManualResetEvent mre = new ManualResetEvent(false);</a:t>
            </a:r>
            <a:endParaRPr lang="en-US" sz="1200" dirty="0" smtClean="0">
              <a:latin typeface="Lucida Console" pitchFamily="49" charset="0"/>
            </a:endParaRPr>
          </a:p>
          <a:p>
            <a:pPr algn="l">
              <a:buNone/>
            </a:pPr>
            <a:r>
              <a:rPr lang="ro-RO" sz="1200" dirty="0" smtClean="0">
                <a:latin typeface="Lucida Console" pitchFamily="49" charset="0"/>
              </a:rPr>
              <a:t>} </a:t>
            </a:r>
            <a:endParaRPr lang="en-US" sz="1200" dirty="0" smtClean="0">
              <a:latin typeface="Lucida Console" pitchFamily="49" charset="0"/>
            </a:endParaRPr>
          </a:p>
          <a:p>
            <a:pPr algn="l">
              <a:buNone/>
            </a:pPr>
            <a:r>
              <a:rPr lang="ro-RO" sz="1200" dirty="0" smtClean="0">
                <a:latin typeface="Lucida Console" pitchFamily="49" charset="0"/>
              </a:rPr>
              <a:t>int CallAsync(int l, int r)</a:t>
            </a:r>
            <a:endParaRPr lang="en-US" sz="1200" dirty="0" smtClean="0">
              <a:latin typeface="Lucida Console" pitchFamily="49" charset="0"/>
            </a:endParaRPr>
          </a:p>
          <a:p>
            <a:pPr algn="l">
              <a:buNone/>
            </a:pPr>
            <a:r>
              <a:rPr lang="ro-RO" sz="1200" dirty="0" smtClean="0">
                <a:latin typeface="Lucida Console" pitchFamily="49" charset="0"/>
              </a:rPr>
              <a:t>{</a:t>
            </a:r>
            <a:endParaRPr lang="en-US" sz="1200" dirty="0" smtClean="0">
              <a:latin typeface="Lucida Console" pitchFamily="49" charset="0"/>
            </a:endParaRPr>
          </a:p>
          <a:p>
            <a:pPr algn="l">
              <a:buNone/>
            </a:pPr>
            <a:r>
              <a:rPr lang="ro-RO" sz="1200" dirty="0" smtClean="0">
                <a:latin typeface="Lucida Console" pitchFamily="49" charset="0"/>
              </a:rPr>
              <a:t>	AddDelegate add = new AddDelegate(Add);</a:t>
            </a:r>
          </a:p>
          <a:p>
            <a:pPr algn="l">
              <a:buNone/>
            </a:pPr>
            <a:r>
              <a:rPr lang="ro-RO" sz="1200" dirty="0" smtClean="0">
                <a:latin typeface="Lucida Console" pitchFamily="49" charset="0"/>
              </a:rPr>
              <a:t>	Data d = new Data();</a:t>
            </a:r>
            <a:endParaRPr lang="en-US" sz="1200" dirty="0" smtClean="0">
              <a:latin typeface="Lucida Console" pitchFamily="49" charset="0"/>
            </a:endParaRPr>
          </a:p>
          <a:p>
            <a:pPr algn="l">
              <a:buNone/>
            </a:pPr>
            <a:r>
              <a:rPr lang="ro-RO" sz="1200" dirty="0" smtClean="0">
                <a:latin typeface="Lucida Console" pitchFamily="49" charset="0"/>
              </a:rPr>
              <a:t>            IAsyncResult ar = add.BeginInvoke(l, r, new AsyncCallback(Callback), d);</a:t>
            </a:r>
            <a:endParaRPr lang="en-US" sz="1200" dirty="0" smtClean="0">
              <a:latin typeface="Lucida Console" pitchFamily="49" charset="0"/>
            </a:endParaRPr>
          </a:p>
          <a:p>
            <a:pPr algn="l">
              <a:buNone/>
            </a:pPr>
            <a:r>
              <a:rPr lang="ro-RO" sz="1200" dirty="0" smtClean="0">
                <a:latin typeface="Lucida Console" pitchFamily="49" charset="0"/>
              </a:rPr>
              <a:t>	d.mre.WaitOne();</a:t>
            </a:r>
            <a:endParaRPr lang="en-US" sz="1200" dirty="0" smtClean="0">
              <a:latin typeface="Lucida Console" pitchFamily="49" charset="0"/>
            </a:endParaRPr>
          </a:p>
          <a:p>
            <a:pPr algn="l">
              <a:buNone/>
            </a:pPr>
            <a:r>
              <a:rPr lang="ro-RO" sz="1200" dirty="0" smtClean="0">
                <a:latin typeface="Lucida Console" pitchFamily="49" charset="0"/>
              </a:rPr>
              <a:t>	return d.data;</a:t>
            </a:r>
            <a:endParaRPr lang="en-US" sz="1200" dirty="0" smtClean="0">
              <a:latin typeface="Lucida Console" pitchFamily="49" charset="0"/>
            </a:endParaRPr>
          </a:p>
          <a:p>
            <a:pPr algn="l">
              <a:buNone/>
            </a:pPr>
            <a:r>
              <a:rPr lang="ro-RO" sz="1200" dirty="0" smtClean="0">
                <a:latin typeface="Lucida Console" pitchFamily="49" charset="0"/>
              </a:rPr>
              <a:t>}</a:t>
            </a:r>
            <a:endParaRPr lang="en-US" sz="1200" dirty="0" smtClean="0">
              <a:latin typeface="Lucida Console" pitchFamily="49" charset="0"/>
            </a:endParaRPr>
          </a:p>
        </p:txBody>
      </p:sp>
    </p:spTree>
    <p:extLst>
      <p:ext uri="{BB962C8B-B14F-4D97-AF65-F5344CB8AC3E}">
        <p14:creationId xmlns:p14="http://schemas.microsoft.com/office/powerpoint/2010/main" xmlns="" val="30824585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None/>
            </a:pPr>
            <a:r>
              <a:rPr lang="ro-RO" sz="1600" dirty="0" smtClean="0">
                <a:latin typeface="Lucida Console" pitchFamily="49" charset="0"/>
              </a:rPr>
              <a:t>void Callback(IAsyncResult iar)</a:t>
            </a:r>
            <a:endParaRPr lang="en-US" sz="1600" dirty="0" smtClean="0">
              <a:latin typeface="Lucida Console" pitchFamily="49" charset="0"/>
            </a:endParaRPr>
          </a:p>
          <a:p>
            <a:pPr algn="l">
              <a:buNone/>
            </a:pPr>
            <a:r>
              <a:rPr lang="ro-RO" sz="1600" dirty="0" smtClean="0">
                <a:latin typeface="Lucida Console" pitchFamily="49" charset="0"/>
              </a:rPr>
              <a:t>{</a:t>
            </a:r>
            <a:endParaRPr lang="en-US" sz="1600" dirty="0" smtClean="0">
              <a:latin typeface="Lucida Console" pitchFamily="49" charset="0"/>
            </a:endParaRPr>
          </a:p>
          <a:p>
            <a:pPr algn="l">
              <a:buNone/>
            </a:pPr>
            <a:r>
              <a:rPr lang="ro-RO" sz="1600" dirty="0" smtClean="0">
                <a:latin typeface="Lucida Console" pitchFamily="49" charset="0"/>
              </a:rPr>
              <a:t>	Data d = iar.AsyncState as Data; </a:t>
            </a:r>
          </a:p>
          <a:p>
            <a:pPr algn="l">
              <a:buNone/>
            </a:pPr>
            <a:r>
              <a:rPr lang="ro-RO" sz="1600" dirty="0" smtClean="0">
                <a:latin typeface="Lucida Console" pitchFamily="49" charset="0"/>
              </a:rPr>
              <a:t>	// Obține starea obiectului</a:t>
            </a:r>
            <a:endParaRPr lang="en-US" sz="1600" dirty="0" smtClean="0">
              <a:latin typeface="Lucida Console" pitchFamily="49" charset="0"/>
            </a:endParaRPr>
          </a:p>
          <a:p>
            <a:pPr algn="l">
              <a:buNone/>
            </a:pPr>
            <a:r>
              <a:rPr lang="ro-RO" sz="1600" dirty="0" smtClean="0">
                <a:latin typeface="Lucida Console" pitchFamily="49" charset="0"/>
              </a:rPr>
              <a:t>	AsyncResult ar = iar as AsyncResult;</a:t>
            </a:r>
            <a:endParaRPr lang="en-US" sz="1600" dirty="0" smtClean="0">
              <a:latin typeface="Lucida Console" pitchFamily="49" charset="0"/>
            </a:endParaRPr>
          </a:p>
          <a:p>
            <a:pPr algn="l">
              <a:buNone/>
            </a:pPr>
            <a:r>
              <a:rPr lang="ro-RO" sz="1600" dirty="0" smtClean="0">
                <a:latin typeface="Lucida Console" pitchFamily="49" charset="0"/>
              </a:rPr>
              <a:t>	AddDelegate add = ar.AsyncDelegate as AddDelegate; </a:t>
            </a:r>
            <a:endParaRPr lang="en-US" sz="1600" dirty="0" smtClean="0">
              <a:latin typeface="Lucida Console" pitchFamily="49" charset="0"/>
            </a:endParaRPr>
          </a:p>
          <a:p>
            <a:pPr algn="l">
              <a:buNone/>
            </a:pPr>
            <a:r>
              <a:rPr lang="ro-RO" sz="1600" dirty="0" smtClean="0">
                <a:latin typeface="Lucida Console" pitchFamily="49" charset="0"/>
              </a:rPr>
              <a:t>	d.data =  add.EndInvoke(iar);</a:t>
            </a:r>
            <a:endParaRPr lang="en-US" sz="1600" dirty="0" smtClean="0">
              <a:latin typeface="Lucida Console" pitchFamily="49" charset="0"/>
            </a:endParaRPr>
          </a:p>
          <a:p>
            <a:pPr algn="l">
              <a:buNone/>
            </a:pPr>
            <a:r>
              <a:rPr lang="ro-RO" sz="1600" dirty="0" smtClean="0">
                <a:latin typeface="Lucida Console" pitchFamily="49" charset="0"/>
              </a:rPr>
              <a:t>	d.mre.Set(); // Datele pot fi citite</a:t>
            </a:r>
            <a:endParaRPr lang="en-US" sz="1600" dirty="0" smtClean="0">
              <a:latin typeface="Lucida Console" pitchFamily="49" charset="0"/>
            </a:endParaRPr>
          </a:p>
          <a:p>
            <a:pPr algn="l">
              <a:buNone/>
            </a:pPr>
            <a:r>
              <a:rPr lang="ro-RO" sz="1600" dirty="0" smtClean="0">
                <a:latin typeface="Lucida Console" pitchFamily="49" charset="0"/>
              </a:rPr>
              <a:t>}</a:t>
            </a:r>
            <a:endParaRPr lang="en-US" sz="1600" dirty="0" smtClean="0">
              <a:latin typeface="Lucida Console" pitchFamily="49" charset="0"/>
            </a:endParaRPr>
          </a:p>
          <a:p>
            <a:pPr algn="l">
              <a:buNone/>
            </a:pPr>
            <a:r>
              <a:rPr lang="ro-RO" sz="1600" dirty="0" smtClean="0">
                <a:latin typeface="Lucida Console" pitchFamily="49" charset="0"/>
              </a:rPr>
              <a:t>int Add(int l, int r)</a:t>
            </a:r>
            <a:endParaRPr lang="en-US" sz="1600" dirty="0" smtClean="0">
              <a:latin typeface="Lucida Console" pitchFamily="49" charset="0"/>
            </a:endParaRPr>
          </a:p>
          <a:p>
            <a:pPr algn="l">
              <a:buNone/>
            </a:pPr>
            <a:r>
              <a:rPr lang="ro-RO" sz="1600" dirty="0" smtClean="0">
                <a:latin typeface="Lucida Console" pitchFamily="49" charset="0"/>
              </a:rPr>
              <a:t>{</a:t>
            </a:r>
            <a:endParaRPr lang="en-US" sz="1600" dirty="0" smtClean="0">
              <a:latin typeface="Lucida Console" pitchFamily="49" charset="0"/>
            </a:endParaRPr>
          </a:p>
          <a:p>
            <a:pPr algn="l">
              <a:buNone/>
            </a:pPr>
            <a:r>
              <a:rPr lang="ro-RO" sz="1600" dirty="0" smtClean="0">
                <a:latin typeface="Lucida Console" pitchFamily="49" charset="0"/>
              </a:rPr>
              <a:t>	return l+r;</a:t>
            </a:r>
            <a:endParaRPr lang="en-US" sz="1600" dirty="0" smtClean="0">
              <a:latin typeface="Lucida Console" pitchFamily="49" charset="0"/>
            </a:endParaRPr>
          </a:p>
          <a:p>
            <a:pPr algn="l">
              <a:buNone/>
            </a:pPr>
            <a:r>
              <a:rPr lang="ro-RO" sz="1600" dirty="0" smtClean="0">
                <a:latin typeface="Lucida Console" pitchFamily="49" charset="0"/>
              </a:rPr>
              <a:t>} </a:t>
            </a:r>
          </a:p>
          <a:p>
            <a:pPr algn="l">
              <a:buNone/>
            </a:pPr>
            <a:endParaRPr lang="en-US" sz="1600" dirty="0" smtClean="0">
              <a:latin typeface="Lucida Console" pitchFamily="49" charset="0"/>
            </a:endParaRPr>
          </a:p>
          <a:p>
            <a:pPr algn="l">
              <a:buNone/>
            </a:pPr>
            <a:r>
              <a:rPr lang="ro-RO" sz="1600" dirty="0" smtClean="0"/>
              <a:t>Rezultatul metodei este un tip valoare. Dacă un tip valoare este trimis mai departe ca un obiect, are loc boxing, astfel încât obiectul este modificat nu valoarea originală. </a:t>
            </a:r>
          </a:p>
          <a:p>
            <a:pPr algn="l">
              <a:buNone/>
            </a:pPr>
            <a:endParaRPr lang="ro-RO" sz="1600" dirty="0" smtClean="0"/>
          </a:p>
          <a:p>
            <a:pPr algn="l">
              <a:buNone/>
            </a:pPr>
            <a:r>
              <a:rPr lang="ro-RO" sz="1600" dirty="0" smtClean="0"/>
              <a:t>Codul folosește o clasă separată astfel încât să poată fi trimisă o referință pe post de obiect de stare. La sfârșitul metodei, la runtime este apelată metoda </a:t>
            </a:r>
            <a:r>
              <a:rPr lang="ro-RO" sz="1600" b="1" dirty="0" smtClean="0"/>
              <a:t>Callback</a:t>
            </a:r>
            <a:r>
              <a:rPr lang="ro-RO" sz="1600" dirty="0" smtClean="0"/>
              <a:t> pe firul de execuție thread pool. Această metodă obține obiectul cu apel asincron, pentru a obține delegatul și apoi este apelată metoda </a:t>
            </a:r>
            <a:r>
              <a:rPr lang="ro-RO" sz="1600" b="1" dirty="0" smtClean="0"/>
              <a:t>EndInvoke</a:t>
            </a:r>
            <a:r>
              <a:rPr lang="ro-RO" sz="1600" dirty="0" smtClean="0"/>
              <a:t>. Metoda </a:t>
            </a:r>
            <a:r>
              <a:rPr lang="ro-RO" sz="1600" b="1" dirty="0" smtClean="0"/>
              <a:t>Callback</a:t>
            </a:r>
            <a:r>
              <a:rPr lang="ro-RO" sz="1600" dirty="0" smtClean="0"/>
              <a:t> folosește apoi obiectul de stare pentru a returna rezulatatul funcției. </a:t>
            </a:r>
            <a:endParaRPr lang="en-US" sz="1600" dirty="0" smtClean="0"/>
          </a:p>
        </p:txBody>
      </p:sp>
    </p:spTree>
    <p:extLst>
      <p:ext uri="{BB962C8B-B14F-4D97-AF65-F5344CB8AC3E}">
        <p14:creationId xmlns:p14="http://schemas.microsoft.com/office/powerpoint/2010/main" xmlns="" val="306006885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None/>
            </a:pPr>
            <a:r>
              <a:rPr lang="ro-RO" dirty="0" smtClean="0"/>
              <a:t>Ferestrele și controalele de interfață cu utilizatorul prezintă afinitate pentru thread-uri, astfel orice cod care modifică interfața cu utilizatorul trebuie să fie apelat pe thread-ul care a creat fereastra respectivă. </a:t>
            </a:r>
          </a:p>
          <a:p>
            <a:pPr algn="l">
              <a:buNone/>
            </a:pPr>
            <a:endParaRPr lang="ro-RO" dirty="0" smtClean="0"/>
          </a:p>
          <a:p>
            <a:pPr algn="l">
              <a:buNone/>
            </a:pPr>
            <a:r>
              <a:rPr lang="ro-RO" dirty="0" smtClean="0"/>
              <a:t>Este important ca thread-ul de interfață cu utilizatorul să nu fie blocat de execuții lungi de operații, deoarece acest lucru va împiedica actualizarea interfeței cu utilizatorul. .NET Framework furnizează clase care vă permit să realizați apeluri asincrone pe thread-ul corect.</a:t>
            </a:r>
          </a:p>
          <a:p>
            <a:pPr algn="l">
              <a:buNone/>
            </a:pPr>
            <a:endParaRPr lang="en-US" dirty="0" smtClean="0"/>
          </a:p>
          <a:p>
            <a:pPr algn="l">
              <a:buNone/>
            </a:pPr>
            <a:r>
              <a:rPr lang="ro-RO" b="1" dirty="0" smtClean="0"/>
              <a:t>Lucrul cu thread-uri și codul de interfață cu utilizatorul</a:t>
            </a:r>
          </a:p>
          <a:p>
            <a:pPr algn="l">
              <a:buNone/>
            </a:pPr>
            <a:endParaRPr lang="en-US" sz="1600" b="1" dirty="0" smtClean="0"/>
          </a:p>
          <a:p>
            <a:pPr algn="l">
              <a:buNone/>
            </a:pPr>
            <a:r>
              <a:rPr lang="ro-RO" dirty="0" smtClean="0"/>
              <a:t>.NET Framework furnizează o interfață numită </a:t>
            </a:r>
            <a:r>
              <a:rPr lang="ro-RO" b="1" dirty="0" smtClean="0"/>
              <a:t>ISynchronizeInvoke</a:t>
            </a:r>
            <a:r>
              <a:rPr lang="ro-RO" dirty="0" smtClean="0"/>
              <a:t>, care vă permite să apelați cod pe thread-ul de interfață cu utilizatorul. Clasa </a:t>
            </a:r>
            <a:r>
              <a:rPr lang="ro-RO" b="1" dirty="0" smtClean="0"/>
              <a:t>Control</a:t>
            </a:r>
            <a:r>
              <a:rPr lang="ro-RO" dirty="0" smtClean="0"/>
              <a:t> (clasa de bază pentru toate controalele, inclusiv </a:t>
            </a:r>
            <a:r>
              <a:rPr lang="ro-RO" b="1" dirty="0" smtClean="0"/>
              <a:t>Form</a:t>
            </a:r>
            <a:r>
              <a:rPr lang="ro-RO" dirty="0" smtClean="0"/>
              <a:t>) implementează interfața ISynchronizeInvoke. </a:t>
            </a:r>
          </a:p>
          <a:p>
            <a:pPr algn="l">
              <a:buNone/>
            </a:pPr>
            <a:endParaRPr lang="ro-RO" dirty="0" smtClean="0"/>
          </a:p>
          <a:p>
            <a:pPr algn="l">
              <a:buNone/>
            </a:pPr>
            <a:r>
              <a:rPr lang="ro-RO" dirty="0" smtClean="0"/>
              <a:t>Dacă în codul dumneavoastră aveți un thread lucrător și doriți să actualizați interfața cu utilizatorul folosind acest thread, o modalitate de a face acest lucru este prin apelarea metodel</a:t>
            </a:r>
            <a:r>
              <a:rPr lang="en-US" dirty="0" smtClean="0"/>
              <a:t>or</a:t>
            </a:r>
            <a:r>
              <a:rPr lang="ro-RO" dirty="0" smtClean="0"/>
              <a:t> interfeței </a:t>
            </a:r>
            <a:r>
              <a:rPr lang="ro-RO" b="1" dirty="0" smtClean="0"/>
              <a:t>ISynchronizeInvoke</a:t>
            </a:r>
            <a:r>
              <a:rPr lang="ro-RO" dirty="0" smtClean="0"/>
              <a:t> pe obiectul de interfață cu utilizatorul.</a:t>
            </a:r>
            <a:endParaRPr lang="en-US" dirty="0" smtClean="0"/>
          </a:p>
          <a:p>
            <a:pPr algn="l">
              <a:buNone/>
            </a:pPr>
            <a:endParaRPr lang="ro-RO" sz="1200" dirty="0" smtClean="0">
              <a:latin typeface="Lucida Console" pitchFamily="49" charset="0"/>
            </a:endParaRPr>
          </a:p>
          <a:p>
            <a:pPr algn="l">
              <a:buNone/>
            </a:pPr>
            <a:r>
              <a:rPr lang="ro-RO" sz="1050" dirty="0" smtClean="0">
                <a:latin typeface="Lucida Console" pitchFamily="49" charset="0"/>
              </a:rPr>
              <a:t>Label dateTime;</a:t>
            </a:r>
            <a:endParaRPr lang="en-US" sz="1050" dirty="0" smtClean="0">
              <a:latin typeface="Lucida Console" pitchFamily="49" charset="0"/>
            </a:endParaRPr>
          </a:p>
          <a:p>
            <a:pPr algn="l">
              <a:buNone/>
            </a:pPr>
            <a:r>
              <a:rPr lang="ro-RO" sz="1050" dirty="0" smtClean="0">
                <a:latin typeface="Lucida Console" pitchFamily="49" charset="0"/>
              </a:rPr>
              <a:t>delegate void UpdateDelegate(string s);</a:t>
            </a:r>
            <a:endParaRPr lang="en-US" sz="1050" dirty="0" smtClean="0">
              <a:latin typeface="Lucida Console" pitchFamily="49" charset="0"/>
            </a:endParaRPr>
          </a:p>
          <a:p>
            <a:pPr algn="l">
              <a:buNone/>
            </a:pPr>
            <a:r>
              <a:rPr lang="ro-RO" sz="1050" dirty="0" smtClean="0">
                <a:latin typeface="Lucida Console" pitchFamily="49" charset="0"/>
              </a:rPr>
              <a:t>void ThreadProc()</a:t>
            </a:r>
            <a:endParaRPr lang="en-US" sz="1050" dirty="0" smtClean="0">
              <a:latin typeface="Lucida Console" pitchFamily="49" charset="0"/>
            </a:endParaRPr>
          </a:p>
          <a:p>
            <a:pPr algn="l">
              <a:buNone/>
            </a:pPr>
            <a:r>
              <a:rPr lang="ro-RO" sz="1050" dirty="0" smtClean="0">
                <a:latin typeface="Lucida Console" pitchFamily="49" charset="0"/>
              </a:rPr>
              <a:t>{</a:t>
            </a:r>
            <a:endParaRPr lang="en-US" sz="1050" dirty="0" smtClean="0">
              <a:latin typeface="Lucida Console" pitchFamily="49" charset="0"/>
            </a:endParaRPr>
          </a:p>
          <a:p>
            <a:pPr algn="l">
              <a:buNone/>
            </a:pPr>
            <a:r>
              <a:rPr lang="ro-RO" sz="1050" dirty="0" smtClean="0">
                <a:latin typeface="Lucida Console" pitchFamily="49" charset="0"/>
              </a:rPr>
              <a:t>	// Actualizarea etichetei</a:t>
            </a:r>
            <a:endParaRPr lang="en-US" sz="1050" dirty="0" smtClean="0">
              <a:latin typeface="Lucida Console" pitchFamily="49" charset="0"/>
            </a:endParaRPr>
          </a:p>
          <a:p>
            <a:pPr algn="l">
              <a:buNone/>
            </a:pPr>
            <a:r>
              <a:rPr lang="ro-RO" sz="1050" dirty="0" smtClean="0">
                <a:latin typeface="Lucida Console" pitchFamily="49" charset="0"/>
              </a:rPr>
              <a:t>	UpdateDelegate del = new UpdateDelegate(UpdateLabel);</a:t>
            </a:r>
            <a:endParaRPr lang="en-US" sz="1050" dirty="0" smtClean="0">
              <a:latin typeface="Lucida Console" pitchFamily="49" charset="0"/>
            </a:endParaRPr>
          </a:p>
          <a:p>
            <a:pPr algn="l">
              <a:buNone/>
            </a:pPr>
            <a:r>
              <a:rPr lang="ro-RO" sz="1050" dirty="0" smtClean="0">
                <a:latin typeface="Lucida Console" pitchFamily="49" charset="0"/>
              </a:rPr>
              <a:t>	dateTime.Invoke(del, new object[]{DateTime.Now.ToString()});</a:t>
            </a:r>
            <a:endParaRPr lang="en-US" sz="1050" dirty="0" smtClean="0">
              <a:latin typeface="Lucida Console" pitchFamily="49" charset="0"/>
            </a:endParaRPr>
          </a:p>
          <a:p>
            <a:pPr algn="l">
              <a:buNone/>
            </a:pPr>
            <a:r>
              <a:rPr lang="ro-RO" sz="1050" dirty="0" smtClean="0">
                <a:latin typeface="Lucida Console" pitchFamily="49" charset="0"/>
              </a:rPr>
              <a:t>}</a:t>
            </a:r>
            <a:endParaRPr lang="en-US" sz="1050" dirty="0" smtClean="0">
              <a:latin typeface="Lucida Console" pitchFamily="49" charset="0"/>
            </a:endParaRPr>
          </a:p>
          <a:p>
            <a:pPr algn="l">
              <a:buNone/>
            </a:pPr>
            <a:r>
              <a:rPr lang="ro-RO" sz="1050" dirty="0" smtClean="0">
                <a:latin typeface="Lucida Console" pitchFamily="49" charset="0"/>
              </a:rPr>
              <a:t>void UpdateLabel(string s)</a:t>
            </a:r>
            <a:endParaRPr lang="en-US" sz="1050" dirty="0" smtClean="0">
              <a:latin typeface="Lucida Console" pitchFamily="49" charset="0"/>
            </a:endParaRPr>
          </a:p>
          <a:p>
            <a:pPr algn="l">
              <a:buNone/>
            </a:pPr>
            <a:r>
              <a:rPr lang="ro-RO" sz="1050" dirty="0" smtClean="0">
                <a:latin typeface="Lucida Console" pitchFamily="49" charset="0"/>
              </a:rPr>
              <a:t>{</a:t>
            </a:r>
            <a:endParaRPr lang="en-US" sz="1050" dirty="0" smtClean="0">
              <a:latin typeface="Lucida Console" pitchFamily="49" charset="0"/>
            </a:endParaRPr>
          </a:p>
          <a:p>
            <a:pPr algn="l">
              <a:buNone/>
            </a:pPr>
            <a:r>
              <a:rPr lang="ro-RO" sz="1050" dirty="0" smtClean="0">
                <a:latin typeface="Lucida Console" pitchFamily="49" charset="0"/>
              </a:rPr>
              <a:t>	dateTime.Text = s;</a:t>
            </a:r>
            <a:endParaRPr lang="en-US" sz="1050" dirty="0" smtClean="0">
              <a:latin typeface="Lucida Console" pitchFamily="49" charset="0"/>
            </a:endParaRPr>
          </a:p>
          <a:p>
            <a:pPr algn="l">
              <a:buNone/>
            </a:pPr>
            <a:r>
              <a:rPr lang="ro-RO" sz="1050" dirty="0" smtClean="0">
                <a:latin typeface="Lucida Console" pitchFamily="49" charset="0"/>
              </a:rPr>
              <a:t>}</a:t>
            </a:r>
            <a:endParaRPr lang="en-US" sz="1050" dirty="0" smtClean="0">
              <a:latin typeface="Lucida Console" pitchFamily="49" charset="0"/>
            </a:endParaRPr>
          </a:p>
        </p:txBody>
      </p:sp>
    </p:spTree>
    <p:extLst>
      <p:ext uri="{BB962C8B-B14F-4D97-AF65-F5344CB8AC3E}">
        <p14:creationId xmlns:p14="http://schemas.microsoft.com/office/powerpoint/2010/main" xmlns="" val="9790913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ro-RO" dirty="0" smtClean="0"/>
              <a:t>Fiecare proces are cel puţin un fir de execuţie. Puteţi folosi aceste thread-uri pentru a scrie cod bazat pe task-uri, executat concurent. Totuşi concurenţa prezintă probleme, în special în ceea ce priveşte accesul la date. Acest capitol prezintă clasele furnizate de </a:t>
            </a:r>
            <a:r>
              <a:rPr lang="ro-RO" b="1" dirty="0" smtClean="0"/>
              <a:t>.NET Framework </a:t>
            </a:r>
            <a:r>
              <a:rPr lang="ro-RO" dirty="0" smtClean="0"/>
              <a:t>pentru scrierea codului multithread.</a:t>
            </a:r>
          </a:p>
          <a:p>
            <a:pPr>
              <a:buNone/>
            </a:pPr>
            <a:endParaRPr lang="en-US" dirty="0" smtClean="0"/>
          </a:p>
          <a:p>
            <a:pPr>
              <a:buNone/>
            </a:pPr>
            <a:r>
              <a:rPr lang="ro-RO" b="1" dirty="0" smtClean="0"/>
              <a:t>Obiective</a:t>
            </a:r>
            <a:r>
              <a:rPr lang="ro-RO" dirty="0" smtClean="0"/>
              <a:t>:</a:t>
            </a:r>
          </a:p>
          <a:p>
            <a:pPr>
              <a:buNone/>
            </a:pPr>
            <a:endParaRPr lang="en-US" dirty="0" smtClean="0"/>
          </a:p>
          <a:p>
            <a:pPr>
              <a:buNone/>
            </a:pPr>
            <a:r>
              <a:rPr lang="ro-RO" dirty="0" smtClean="0"/>
              <a:t>După completarea acestui capitol veţi fi capabili să:</a:t>
            </a:r>
            <a:endParaRPr lang="en-US" dirty="0" smtClean="0"/>
          </a:p>
          <a:p>
            <a:pPr marL="342900" lvl="1" indent="-114300">
              <a:buFont typeface="Wingdings" panose="05000000000000000000" pitchFamily="2" charset="2"/>
              <a:buChar char="q"/>
            </a:pPr>
            <a:r>
              <a:rPr lang="ro-RO" dirty="0" smtClean="0"/>
              <a:t> Descrieţi scopul firelor de execuţie.</a:t>
            </a:r>
            <a:endParaRPr lang="en-US" dirty="0" smtClean="0"/>
          </a:p>
          <a:p>
            <a:pPr marL="342900" lvl="1" indent="-114300">
              <a:buFont typeface="Wingdings" panose="05000000000000000000" pitchFamily="2" charset="2"/>
              <a:buChar char="q"/>
            </a:pPr>
            <a:r>
              <a:rPr lang="ro-RO" dirty="0" smtClean="0"/>
              <a:t> Scrieţi cod pentru a crea thread-uri.</a:t>
            </a:r>
            <a:endParaRPr lang="en-US" dirty="0" smtClean="0"/>
          </a:p>
          <a:p>
            <a:pPr marL="342900" lvl="1" indent="-114300">
              <a:buFont typeface="Wingdings" panose="05000000000000000000" pitchFamily="2" charset="2"/>
              <a:buChar char="q"/>
            </a:pPr>
            <a:r>
              <a:rPr lang="ro-RO" dirty="0" smtClean="0"/>
              <a:t> Setaţi proprietăţile unui thread pentru a controla execuţia acestuia.</a:t>
            </a:r>
            <a:endParaRPr lang="en-US" dirty="0" smtClean="0"/>
          </a:p>
          <a:p>
            <a:pPr marL="342900" lvl="1" indent="-114300">
              <a:buFont typeface="Wingdings" panose="05000000000000000000" pitchFamily="2" charset="2"/>
              <a:buChar char="q"/>
            </a:pPr>
            <a:r>
              <a:rPr lang="ro-RO" dirty="0" smtClean="0"/>
              <a:t> Scrieţi cod pentru a sincroniza accesul thread-urilor la resurse.</a:t>
            </a:r>
            <a:endParaRPr lang="en-US" dirty="0" smtClean="0"/>
          </a:p>
          <a:p>
            <a:pPr marL="342900" lvl="1" indent="-114300">
              <a:buFont typeface="Wingdings" panose="05000000000000000000" pitchFamily="2" charset="2"/>
              <a:buChar char="q"/>
            </a:pPr>
            <a:r>
              <a:rPr lang="ro-RO" dirty="0" smtClean="0"/>
              <a:t> Folosiţi fire de execuţie thread pool.</a:t>
            </a:r>
            <a:endParaRPr lang="en-US" dirty="0" smtClean="0"/>
          </a:p>
          <a:p>
            <a:pPr marL="342900" lvl="1" indent="-114300">
              <a:buFont typeface="Wingdings" panose="05000000000000000000" pitchFamily="2" charset="2"/>
              <a:buChar char="q"/>
            </a:pPr>
            <a:r>
              <a:rPr lang="ro-RO" dirty="0" smtClean="0"/>
              <a:t> Folosiţi obiecte Timer pentru a apela cod la anumite intervale de timp.</a:t>
            </a:r>
            <a:endParaRPr lang="en-US" dirty="0" smtClean="0"/>
          </a:p>
          <a:p>
            <a:pPr marL="342900" lvl="1" indent="-114300">
              <a:buFont typeface="Wingdings" panose="05000000000000000000" pitchFamily="2" charset="2"/>
              <a:buChar char="q"/>
            </a:pPr>
            <a:r>
              <a:rPr lang="ro-RO" dirty="0" smtClean="0"/>
              <a:t> Folosiţi thread-uri pentru a realiza apeluri asincrone de metode.</a:t>
            </a:r>
            <a:endParaRPr lang="en-US" dirty="0" smtClean="0"/>
          </a:p>
        </p:txBody>
      </p:sp>
    </p:spTree>
    <p:extLst>
      <p:ext uri="{BB962C8B-B14F-4D97-AF65-F5344CB8AC3E}">
        <p14:creationId xmlns:p14="http://schemas.microsoft.com/office/powerpoint/2010/main" xmlns="" val="131751632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None/>
            </a:pPr>
            <a:r>
              <a:rPr lang="ro-RO" dirty="0" smtClean="0"/>
              <a:t>Problema cu această abordare este dacă doriți să scrieți cod de bibliotecă, nu se cunoaște dacă este apelat codul pentru actualizarea unui obiect de interfață cu utilizatorul.</a:t>
            </a:r>
          </a:p>
          <a:p>
            <a:pPr algn="l">
              <a:buNone/>
            </a:pPr>
            <a:endParaRPr lang="en-US" dirty="0" smtClean="0"/>
          </a:p>
          <a:p>
            <a:pPr algn="l">
              <a:buNone/>
            </a:pPr>
            <a:r>
              <a:rPr lang="ro-RO" sz="1600" b="1" dirty="0" smtClean="0"/>
              <a:t>Clasa SynchronizationContext</a:t>
            </a:r>
            <a:endParaRPr lang="en-US" sz="1600" b="1" dirty="0" smtClean="0"/>
          </a:p>
          <a:p>
            <a:pPr algn="l">
              <a:buNone/>
            </a:pPr>
            <a:endParaRPr lang="ro-RO" dirty="0" smtClean="0"/>
          </a:p>
          <a:p>
            <a:pPr algn="l">
              <a:buNone/>
            </a:pPr>
            <a:r>
              <a:rPr lang="ro-RO" dirty="0" smtClean="0"/>
              <a:t>Dacă aveți un thread lucrător și doriți ca acest thread să schimbe interfața cu utilizatorul pentru a reflecta progresul acesteia, trebuie să executați codul pe thread-ul de interfață cu utilizatorul. Clasa </a:t>
            </a:r>
            <a:r>
              <a:rPr lang="ro-RO" b="1" dirty="0" smtClean="0"/>
              <a:t>SynchronizationContext</a:t>
            </a:r>
            <a:r>
              <a:rPr lang="ro-RO" dirty="0" smtClean="0"/>
              <a:t> furnizează o modalitate de a face acest lucru.</a:t>
            </a:r>
            <a:endParaRPr lang="en-US" dirty="0" smtClean="0"/>
          </a:p>
          <a:p>
            <a:pPr algn="l">
              <a:buNone/>
            </a:pPr>
            <a:endParaRPr lang="ro-RO" dirty="0" smtClean="0"/>
          </a:p>
          <a:p>
            <a:pPr algn="l">
              <a:buNone/>
            </a:pPr>
            <a:r>
              <a:rPr lang="ro-RO" dirty="0" smtClean="0"/>
              <a:t>Clasa </a:t>
            </a:r>
            <a:r>
              <a:rPr lang="ro-RO" b="1" dirty="0" smtClean="0"/>
              <a:t>SynchronizationContext</a:t>
            </a:r>
            <a:r>
              <a:rPr lang="ro-RO" dirty="0" smtClean="0"/>
              <a:t> este o clasă de bază , iar pentru aplicații Windows Forms .NET Framework furnizează clasa </a:t>
            </a:r>
            <a:r>
              <a:rPr lang="ro-RO" b="1" dirty="0" smtClean="0"/>
              <a:t>WindowsFormsSynchronizationContext</a:t>
            </a:r>
            <a:r>
              <a:rPr lang="ro-RO" dirty="0" smtClean="0"/>
              <a:t>. Clasa de bază oferă o proprietate statică numită </a:t>
            </a:r>
            <a:r>
              <a:rPr lang="ro-RO" b="1" dirty="0" smtClean="0"/>
              <a:t>Current</a:t>
            </a:r>
            <a:r>
              <a:rPr lang="ro-RO" dirty="0" smtClean="0"/>
              <a:t> care returnează un context potrivit thread-ului curent. Astfel dacă apelați proprietatea </a:t>
            </a:r>
            <a:r>
              <a:rPr lang="ro-RO" b="1" dirty="0" smtClean="0"/>
              <a:t>SynchronizationContext.Current</a:t>
            </a:r>
            <a:r>
              <a:rPr lang="ro-RO" dirty="0" smtClean="0"/>
              <a:t> pe un thread de interfață cu utilizatorul veți primi un obiect </a:t>
            </a:r>
          </a:p>
          <a:p>
            <a:pPr algn="l">
              <a:buNone/>
            </a:pPr>
            <a:endParaRPr lang="ro-RO" dirty="0" smtClean="0"/>
          </a:p>
          <a:p>
            <a:pPr algn="l">
              <a:buNone/>
            </a:pPr>
            <a:r>
              <a:rPr lang="ro-RO" b="1" dirty="0" smtClean="0"/>
              <a:t>WindowsFormsSynchronizationContext</a:t>
            </a:r>
            <a:r>
              <a:rPr lang="ro-RO" dirty="0" smtClean="0"/>
              <a:t>. Puteți folosi acest obiect de context pe un alt thread și toate apelurile făcute prin intermediul contextului vor fi executate pe thread-ul inițial. Următorul cod arată modul de utilizare al acestei clase:</a:t>
            </a:r>
            <a:endParaRPr lang="en-US" dirty="0" smtClean="0"/>
          </a:p>
          <a:p>
            <a:pPr>
              <a:buNone/>
            </a:pPr>
            <a:endParaRPr lang="ro-RO" sz="1200" dirty="0" smtClean="0"/>
          </a:p>
          <a:p>
            <a:pPr algn="l">
              <a:buNone/>
            </a:pPr>
            <a:r>
              <a:rPr lang="ro-RO" sz="1200" dirty="0" smtClean="0">
                <a:latin typeface="Lucida Console" pitchFamily="49" charset="0"/>
              </a:rPr>
              <a:t>Label result;</a:t>
            </a:r>
            <a:endParaRPr lang="en-US" sz="1200" dirty="0" smtClean="0">
              <a:latin typeface="Lucida Console" pitchFamily="49" charset="0"/>
            </a:endParaRPr>
          </a:p>
          <a:p>
            <a:pPr algn="l">
              <a:buNone/>
            </a:pPr>
            <a:r>
              <a:rPr lang="ro-RO" sz="1200" dirty="0" smtClean="0">
                <a:latin typeface="Lucida Console" pitchFamily="49" charset="0"/>
              </a:rPr>
              <a:t>SynchronizationContext ctx;</a:t>
            </a:r>
            <a:endParaRPr lang="en-US" sz="1200" dirty="0" smtClean="0">
              <a:latin typeface="Lucida Console" pitchFamily="49" charset="0"/>
            </a:endParaRPr>
          </a:p>
          <a:p>
            <a:pPr algn="l">
              <a:buNone/>
            </a:pPr>
            <a:r>
              <a:rPr lang="ro-RO" sz="1200" dirty="0" smtClean="0">
                <a:latin typeface="Lucida Console" pitchFamily="49" charset="0"/>
              </a:rPr>
              <a:t>//Este apelata pe thread-ul de interfata cu utilizatorul</a:t>
            </a:r>
          </a:p>
          <a:p>
            <a:pPr algn="l">
              <a:buNone/>
            </a:pPr>
            <a:endParaRPr lang="en-US" sz="1200" dirty="0" smtClean="0">
              <a:latin typeface="Lucida Console" pitchFamily="49" charset="0"/>
            </a:endParaRPr>
          </a:p>
          <a:p>
            <a:pPr algn="l">
              <a:buNone/>
            </a:pPr>
            <a:r>
              <a:rPr lang="ro-RO" sz="1200" dirty="0" smtClean="0">
                <a:latin typeface="Lucida Console" pitchFamily="49" charset="0"/>
              </a:rPr>
              <a:t>void StartOperation(object sender, EventArgs e)</a:t>
            </a:r>
            <a:endParaRPr lang="en-US" sz="1200" dirty="0" smtClean="0">
              <a:latin typeface="Lucida Console" pitchFamily="49" charset="0"/>
            </a:endParaRPr>
          </a:p>
          <a:p>
            <a:pPr algn="l">
              <a:buNone/>
            </a:pPr>
            <a:r>
              <a:rPr lang="ro-RO" sz="1200" dirty="0" smtClean="0">
                <a:latin typeface="Lucida Console" pitchFamily="49" charset="0"/>
              </a:rPr>
              <a:t>{</a:t>
            </a:r>
            <a:endParaRPr lang="en-US" sz="1200" dirty="0" smtClean="0">
              <a:latin typeface="Lucida Console" pitchFamily="49" charset="0"/>
            </a:endParaRPr>
          </a:p>
          <a:p>
            <a:pPr algn="l">
              <a:buNone/>
            </a:pPr>
            <a:r>
              <a:rPr lang="ro-RO" sz="1200" dirty="0" smtClean="0">
                <a:latin typeface="Lucida Console" pitchFamily="49" charset="0"/>
              </a:rPr>
              <a:t>	ctx = SynchronizationContext.Current; </a:t>
            </a:r>
          </a:p>
          <a:p>
            <a:pPr algn="l">
              <a:buNone/>
            </a:pPr>
            <a:r>
              <a:rPr lang="ro-RO" sz="1200" dirty="0" smtClean="0">
                <a:latin typeface="Lucida Console" pitchFamily="49" charset="0"/>
              </a:rPr>
              <a:t>	// Salvati contextul curent</a:t>
            </a:r>
            <a:endParaRPr lang="en-US" sz="1200" dirty="0" smtClean="0">
              <a:latin typeface="Lucida Console" pitchFamily="49" charset="0"/>
            </a:endParaRPr>
          </a:p>
          <a:p>
            <a:pPr algn="l">
              <a:buNone/>
            </a:pPr>
            <a:r>
              <a:rPr lang="ro-RO" sz="1200" dirty="0" smtClean="0">
                <a:latin typeface="Lucida Console" pitchFamily="49" charset="0"/>
              </a:rPr>
              <a:t> 	Thread t = new Thread(new ThreadStart(ThreadProc));</a:t>
            </a:r>
            <a:endParaRPr lang="en-US" sz="1200" dirty="0" smtClean="0">
              <a:latin typeface="Lucida Console" pitchFamily="49" charset="0"/>
            </a:endParaRPr>
          </a:p>
          <a:p>
            <a:pPr algn="l">
              <a:buNone/>
            </a:pPr>
            <a:r>
              <a:rPr lang="ro-RO" sz="1200" dirty="0" smtClean="0">
                <a:latin typeface="Lucida Console" pitchFamily="49" charset="0"/>
              </a:rPr>
              <a:t>	t.Start();</a:t>
            </a:r>
            <a:endParaRPr lang="en-US" sz="1200" dirty="0" smtClean="0">
              <a:latin typeface="Lucida Console" pitchFamily="49" charset="0"/>
            </a:endParaRPr>
          </a:p>
          <a:p>
            <a:pPr algn="l">
              <a:buNone/>
            </a:pPr>
            <a:r>
              <a:rPr lang="ro-RO" sz="1200" dirty="0" smtClean="0">
                <a:latin typeface="Lucida Console" pitchFamily="49" charset="0"/>
              </a:rPr>
              <a:t>}</a:t>
            </a:r>
            <a:endParaRPr lang="en-US" sz="1200" dirty="0" smtClean="0">
              <a:latin typeface="Lucida Console" pitchFamily="49" charset="0"/>
            </a:endParaRPr>
          </a:p>
          <a:p>
            <a:pPr algn="l">
              <a:buNone/>
            </a:pPr>
            <a:endParaRPr lang="ro-RO" sz="1200" dirty="0" smtClean="0">
              <a:latin typeface="Lucida Console" pitchFamily="49" charset="0"/>
            </a:endParaRPr>
          </a:p>
          <a:p>
            <a:pPr algn="l">
              <a:buNone/>
            </a:pPr>
            <a:r>
              <a:rPr lang="ro-RO" sz="1200" dirty="0" smtClean="0">
                <a:latin typeface="Lucida Console" pitchFamily="49" charset="0"/>
              </a:rPr>
              <a:t>void ThreadProc()</a:t>
            </a:r>
            <a:endParaRPr lang="en-US" sz="1200" dirty="0" smtClean="0">
              <a:latin typeface="Lucida Console" pitchFamily="49" charset="0"/>
            </a:endParaRPr>
          </a:p>
          <a:p>
            <a:pPr algn="l">
              <a:buNone/>
            </a:pPr>
            <a:r>
              <a:rPr lang="ro-RO" sz="1200" dirty="0" smtClean="0">
                <a:latin typeface="Lucida Console" pitchFamily="49" charset="0"/>
              </a:rPr>
              <a:t>{</a:t>
            </a:r>
            <a:endParaRPr lang="en-US" sz="1200" dirty="0" smtClean="0">
              <a:latin typeface="Lucida Console" pitchFamily="49" charset="0"/>
            </a:endParaRPr>
          </a:p>
          <a:p>
            <a:pPr algn="l">
              <a:buNone/>
            </a:pPr>
            <a:r>
              <a:rPr lang="ro-RO" sz="1200" dirty="0" smtClean="0">
                <a:latin typeface="Lucida Console" pitchFamily="49" charset="0"/>
              </a:rPr>
              <a:t>	SendOrPostCallback callback = new SendOrPostCallback(UpdateLabel);</a:t>
            </a:r>
            <a:endParaRPr lang="en-US" sz="1200" dirty="0" smtClean="0">
              <a:latin typeface="Lucida Console" pitchFamily="49" charset="0"/>
            </a:endParaRPr>
          </a:p>
          <a:p>
            <a:pPr algn="l">
              <a:buNone/>
            </a:pPr>
            <a:r>
              <a:rPr lang="ro-RO" sz="1200" dirty="0" smtClean="0">
                <a:latin typeface="Lucida Console" pitchFamily="49" charset="0"/>
              </a:rPr>
              <a:t>	for(int i = 0; i &lt; 100; ++i)</a:t>
            </a:r>
            <a:endParaRPr lang="en-US" sz="1200" dirty="0" smtClean="0">
              <a:latin typeface="Lucida Console" pitchFamily="49" charset="0"/>
            </a:endParaRPr>
          </a:p>
          <a:p>
            <a:pPr algn="l">
              <a:buNone/>
            </a:pPr>
            <a:r>
              <a:rPr lang="ro-RO" sz="1200" dirty="0" smtClean="0">
                <a:latin typeface="Lucida Console" pitchFamily="49" charset="0"/>
              </a:rPr>
              <a:t>	{</a:t>
            </a:r>
            <a:endParaRPr lang="en-US" sz="1200" dirty="0" smtClean="0">
              <a:latin typeface="Lucida Console" pitchFamily="49" charset="0"/>
            </a:endParaRPr>
          </a:p>
          <a:p>
            <a:pPr algn="l">
              <a:buNone/>
            </a:pPr>
            <a:r>
              <a:rPr lang="ro-RO" sz="1200" dirty="0" smtClean="0">
                <a:latin typeface="Lucida Console" pitchFamily="49" charset="0"/>
              </a:rPr>
              <a:t>	     Thread.Sleep(10);</a:t>
            </a:r>
            <a:endParaRPr lang="en-US" sz="1200" dirty="0" smtClean="0">
              <a:latin typeface="Lucida Console" pitchFamily="49" charset="0"/>
            </a:endParaRPr>
          </a:p>
          <a:p>
            <a:pPr algn="l">
              <a:buNone/>
            </a:pPr>
            <a:r>
              <a:rPr lang="ro-RO" sz="1200" dirty="0" smtClean="0">
                <a:latin typeface="Lucida Console" pitchFamily="49" charset="0"/>
              </a:rPr>
              <a:t>	     //Lucram cu interfata cu utilizatorul in contextul de interfata cu utilizatorul </a:t>
            </a:r>
            <a:endParaRPr lang="en-US" sz="1200" dirty="0" smtClean="0">
              <a:latin typeface="Lucida Console" pitchFamily="49" charset="0"/>
            </a:endParaRPr>
          </a:p>
          <a:p>
            <a:pPr algn="l">
              <a:buNone/>
            </a:pPr>
            <a:r>
              <a:rPr lang="ro-RO" sz="1200" dirty="0" smtClean="0">
                <a:latin typeface="Lucida Console" pitchFamily="49" charset="0"/>
              </a:rPr>
              <a:t>	     ctx.Post(callback, string.Format(”{0}% completed”, i));</a:t>
            </a:r>
            <a:endParaRPr lang="en-US" sz="1200" dirty="0" smtClean="0">
              <a:latin typeface="Lucida Console" pitchFamily="49" charset="0"/>
            </a:endParaRPr>
          </a:p>
          <a:p>
            <a:pPr algn="l">
              <a:buNone/>
            </a:pPr>
            <a:r>
              <a:rPr lang="ro-RO" sz="1200" dirty="0" smtClean="0">
                <a:latin typeface="Lucida Console" pitchFamily="49" charset="0"/>
              </a:rPr>
              <a:t>	}</a:t>
            </a:r>
            <a:endParaRPr lang="en-US" sz="1200" dirty="0" smtClean="0">
              <a:latin typeface="Lucida Console" pitchFamily="49" charset="0"/>
            </a:endParaRPr>
          </a:p>
          <a:p>
            <a:pPr algn="l">
              <a:buNone/>
            </a:pPr>
            <a:r>
              <a:rPr lang="ro-RO" sz="1200" dirty="0" smtClean="0">
                <a:latin typeface="Lucida Console" pitchFamily="49" charset="0"/>
              </a:rPr>
              <a:t>	ctx.Send(callback, ”Completed”); // O alta modalitate</a:t>
            </a:r>
            <a:endParaRPr lang="en-US" sz="1200" dirty="0" smtClean="0">
              <a:latin typeface="Lucida Console" pitchFamily="49" charset="0"/>
            </a:endParaRPr>
          </a:p>
          <a:p>
            <a:pPr algn="l">
              <a:buNone/>
            </a:pPr>
            <a:r>
              <a:rPr lang="ro-RO" sz="1200" dirty="0" smtClean="0">
                <a:latin typeface="Lucida Console" pitchFamily="49" charset="0"/>
              </a:rPr>
              <a:t>}</a:t>
            </a:r>
            <a:endParaRPr lang="en-US" sz="1200" dirty="0" smtClean="0">
              <a:latin typeface="Lucida Console" pitchFamily="49" charset="0"/>
            </a:endParaRPr>
          </a:p>
          <a:p>
            <a:pPr algn="l">
              <a:buNone/>
            </a:pPr>
            <a:endParaRPr lang="ro-RO" sz="1200" dirty="0" smtClean="0">
              <a:latin typeface="Lucida Console" pitchFamily="49" charset="0"/>
            </a:endParaRPr>
          </a:p>
          <a:p>
            <a:pPr algn="l">
              <a:buNone/>
            </a:pPr>
            <a:r>
              <a:rPr lang="ro-RO" sz="1200" b="0" dirty="0" smtClean="0">
                <a:latin typeface="Lucida Console" pitchFamily="49" charset="0"/>
              </a:rPr>
              <a:t>void UpdateLabel(object state)</a:t>
            </a:r>
            <a:endParaRPr lang="en-US" sz="1200" b="0" dirty="0" smtClean="0">
              <a:latin typeface="Lucida Console" pitchFamily="49" charset="0"/>
            </a:endParaRPr>
          </a:p>
          <a:p>
            <a:pPr algn="l">
              <a:buNone/>
            </a:pPr>
            <a:r>
              <a:rPr lang="ro-RO" sz="1200" b="0" dirty="0" smtClean="0">
                <a:latin typeface="Lucida Console" pitchFamily="49" charset="0"/>
              </a:rPr>
              <a:t>{</a:t>
            </a:r>
            <a:endParaRPr lang="en-US" sz="1200" b="0" dirty="0" smtClean="0">
              <a:latin typeface="Lucida Console" pitchFamily="49" charset="0"/>
            </a:endParaRPr>
          </a:p>
          <a:p>
            <a:pPr algn="l">
              <a:buNone/>
            </a:pPr>
            <a:r>
              <a:rPr lang="ro-RO" sz="1200" b="0" dirty="0" smtClean="0">
                <a:latin typeface="Lucida Console" pitchFamily="49" charset="0"/>
              </a:rPr>
              <a:t>	result.Text = state as string;</a:t>
            </a:r>
            <a:endParaRPr lang="en-US" sz="1200" b="0" dirty="0" smtClean="0">
              <a:latin typeface="Lucida Console" pitchFamily="49" charset="0"/>
            </a:endParaRPr>
          </a:p>
          <a:p>
            <a:pPr algn="l">
              <a:buNone/>
            </a:pPr>
            <a:r>
              <a:rPr lang="ro-RO" sz="1200" b="0" dirty="0" smtClean="0">
                <a:latin typeface="Lucida Console" pitchFamily="49" charset="0"/>
              </a:rPr>
              <a:t>}</a:t>
            </a:r>
            <a:endParaRPr lang="en-US" sz="1200" b="0" dirty="0" smtClean="0">
              <a:latin typeface="Lucida Console" pitchFamily="49" charset="0"/>
            </a:endParaRPr>
          </a:p>
        </p:txBody>
      </p:sp>
    </p:spTree>
    <p:extLst>
      <p:ext uri="{BB962C8B-B14F-4D97-AF65-F5344CB8AC3E}">
        <p14:creationId xmlns:p14="http://schemas.microsoft.com/office/powerpoint/2010/main" xmlns="" val="316629631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None/>
            </a:pPr>
            <a:r>
              <a:rPr lang="ro-RO" dirty="0" smtClean="0"/>
              <a:t>Problema cu această abordare este dacă doriți să scrieți cod de bibliotecă, nu se cunoaște dacă este apelat codul pentru actualizarea unui obiect de interfață cu utilizatorul.</a:t>
            </a:r>
          </a:p>
          <a:p>
            <a:pPr algn="l">
              <a:buNone/>
            </a:pPr>
            <a:endParaRPr lang="en-US" dirty="0" smtClean="0"/>
          </a:p>
          <a:p>
            <a:pPr algn="l">
              <a:buNone/>
            </a:pPr>
            <a:r>
              <a:rPr lang="ro-RO" sz="1600" b="1" dirty="0" smtClean="0"/>
              <a:t>Clasa SynchronizationContext</a:t>
            </a:r>
            <a:endParaRPr lang="en-US" sz="1600" b="1" dirty="0" smtClean="0"/>
          </a:p>
          <a:p>
            <a:pPr algn="l">
              <a:buNone/>
            </a:pPr>
            <a:endParaRPr lang="ro-RO" dirty="0" smtClean="0"/>
          </a:p>
          <a:p>
            <a:pPr algn="l">
              <a:buNone/>
            </a:pPr>
            <a:r>
              <a:rPr lang="ro-RO" dirty="0" smtClean="0"/>
              <a:t>Dacă aveți un thread lucrător și doriți ca acest thread să schimbe interfața cu utilizatorul pentru a reflecta progresul acesteia, trebuie să executați codul pe thread-ul de interfață cu utilizatorul. Clasa </a:t>
            </a:r>
            <a:r>
              <a:rPr lang="ro-RO" b="1" dirty="0" smtClean="0"/>
              <a:t>SynchronizationContext</a:t>
            </a:r>
            <a:r>
              <a:rPr lang="ro-RO" dirty="0" smtClean="0"/>
              <a:t> furnizează o modalitate de a face acest lucru.</a:t>
            </a:r>
            <a:endParaRPr lang="en-US" dirty="0" smtClean="0"/>
          </a:p>
          <a:p>
            <a:pPr algn="l">
              <a:buNone/>
            </a:pPr>
            <a:endParaRPr lang="ro-RO" dirty="0" smtClean="0"/>
          </a:p>
          <a:p>
            <a:pPr algn="l">
              <a:buNone/>
            </a:pPr>
            <a:r>
              <a:rPr lang="ro-RO" dirty="0" smtClean="0"/>
              <a:t>Clasa </a:t>
            </a:r>
            <a:r>
              <a:rPr lang="ro-RO" b="1" dirty="0" smtClean="0"/>
              <a:t>SynchronizationContext</a:t>
            </a:r>
            <a:r>
              <a:rPr lang="ro-RO" dirty="0" smtClean="0"/>
              <a:t> este o clasă de bază , iar pentru aplicații Windows Forms .NET Framework furnizează clasa </a:t>
            </a:r>
            <a:r>
              <a:rPr lang="ro-RO" b="1" dirty="0" smtClean="0"/>
              <a:t>WindowsFormsSynchronizationContext</a:t>
            </a:r>
            <a:r>
              <a:rPr lang="ro-RO" dirty="0" smtClean="0"/>
              <a:t>. Clasa de bază oferă o proprietate statică numită </a:t>
            </a:r>
            <a:r>
              <a:rPr lang="ro-RO" b="1" dirty="0" smtClean="0"/>
              <a:t>Current</a:t>
            </a:r>
            <a:r>
              <a:rPr lang="ro-RO" dirty="0" smtClean="0"/>
              <a:t> care returnează un context potrivit thread-ului curent. Astfel dacă apelați proprietatea </a:t>
            </a:r>
            <a:r>
              <a:rPr lang="ro-RO" b="1" dirty="0" smtClean="0"/>
              <a:t>SynchronizationContext.Current</a:t>
            </a:r>
            <a:r>
              <a:rPr lang="ro-RO" dirty="0" smtClean="0"/>
              <a:t> pe un thread de interfață cu utilizatorul veți primi un obiect </a:t>
            </a:r>
          </a:p>
          <a:p>
            <a:pPr algn="l">
              <a:buNone/>
            </a:pPr>
            <a:endParaRPr lang="ro-RO" dirty="0" smtClean="0"/>
          </a:p>
          <a:p>
            <a:pPr algn="l">
              <a:buNone/>
            </a:pPr>
            <a:r>
              <a:rPr lang="ro-RO" b="1" dirty="0" smtClean="0"/>
              <a:t>WindowsFormsSynchronizationContext</a:t>
            </a:r>
            <a:r>
              <a:rPr lang="ro-RO" dirty="0" smtClean="0"/>
              <a:t>. Puteți folosi acest obiect de context pe un alt thread și toate apelurile făcute prin intermediul contextului vor fi executate pe thread-ul inițial. Următorul cod arată modul de utilizare al acestei clase:</a:t>
            </a:r>
            <a:endParaRPr lang="en-US" dirty="0" smtClean="0"/>
          </a:p>
          <a:p>
            <a:pPr>
              <a:buNone/>
            </a:pPr>
            <a:endParaRPr lang="ro-RO" sz="1200" dirty="0" smtClean="0"/>
          </a:p>
          <a:p>
            <a:pPr algn="l">
              <a:buNone/>
            </a:pPr>
            <a:r>
              <a:rPr lang="ro-RO" sz="1200" dirty="0" smtClean="0">
                <a:latin typeface="Lucida Console" pitchFamily="49" charset="0"/>
              </a:rPr>
              <a:t>Label result;</a:t>
            </a:r>
            <a:endParaRPr lang="en-US" sz="1200" dirty="0" smtClean="0">
              <a:latin typeface="Lucida Console" pitchFamily="49" charset="0"/>
            </a:endParaRPr>
          </a:p>
          <a:p>
            <a:pPr algn="l">
              <a:buNone/>
            </a:pPr>
            <a:r>
              <a:rPr lang="ro-RO" sz="1200" dirty="0" smtClean="0">
                <a:latin typeface="Lucida Console" pitchFamily="49" charset="0"/>
              </a:rPr>
              <a:t>SynchronizationContext ctx;</a:t>
            </a:r>
            <a:endParaRPr lang="en-US" sz="1200" dirty="0" smtClean="0">
              <a:latin typeface="Lucida Console" pitchFamily="49" charset="0"/>
            </a:endParaRPr>
          </a:p>
          <a:p>
            <a:pPr algn="l">
              <a:buNone/>
            </a:pPr>
            <a:r>
              <a:rPr lang="ro-RO" sz="1200" dirty="0" smtClean="0">
                <a:latin typeface="Lucida Console" pitchFamily="49" charset="0"/>
              </a:rPr>
              <a:t>//Este apelata pe thread-ul de interfata cu utilizatorul</a:t>
            </a:r>
          </a:p>
          <a:p>
            <a:pPr algn="l">
              <a:buNone/>
            </a:pPr>
            <a:endParaRPr lang="en-US" sz="1200" dirty="0" smtClean="0">
              <a:latin typeface="Lucida Console" pitchFamily="49" charset="0"/>
            </a:endParaRPr>
          </a:p>
          <a:p>
            <a:pPr algn="l">
              <a:buNone/>
            </a:pPr>
            <a:r>
              <a:rPr lang="ro-RO" sz="1200" dirty="0" smtClean="0">
                <a:latin typeface="Lucida Console" pitchFamily="49" charset="0"/>
              </a:rPr>
              <a:t>void StartOperation(object sender, EventArgs e)</a:t>
            </a:r>
            <a:endParaRPr lang="en-US" sz="1200" dirty="0" smtClean="0">
              <a:latin typeface="Lucida Console" pitchFamily="49" charset="0"/>
            </a:endParaRPr>
          </a:p>
          <a:p>
            <a:pPr algn="l">
              <a:buNone/>
            </a:pPr>
            <a:r>
              <a:rPr lang="ro-RO" sz="1200" dirty="0" smtClean="0">
                <a:latin typeface="Lucida Console" pitchFamily="49" charset="0"/>
              </a:rPr>
              <a:t>{</a:t>
            </a:r>
            <a:endParaRPr lang="en-US" sz="1200" dirty="0" smtClean="0">
              <a:latin typeface="Lucida Console" pitchFamily="49" charset="0"/>
            </a:endParaRPr>
          </a:p>
          <a:p>
            <a:pPr algn="l">
              <a:buNone/>
            </a:pPr>
            <a:r>
              <a:rPr lang="ro-RO" sz="1200" dirty="0" smtClean="0">
                <a:latin typeface="Lucida Console" pitchFamily="49" charset="0"/>
              </a:rPr>
              <a:t>	ctx = SynchronizationContext.Current; </a:t>
            </a:r>
          </a:p>
          <a:p>
            <a:pPr algn="l">
              <a:buNone/>
            </a:pPr>
            <a:r>
              <a:rPr lang="ro-RO" sz="1200" dirty="0" smtClean="0">
                <a:latin typeface="Lucida Console" pitchFamily="49" charset="0"/>
              </a:rPr>
              <a:t>	// Salvati contextul curent</a:t>
            </a:r>
            <a:endParaRPr lang="en-US" sz="1200" dirty="0" smtClean="0">
              <a:latin typeface="Lucida Console" pitchFamily="49" charset="0"/>
            </a:endParaRPr>
          </a:p>
          <a:p>
            <a:pPr algn="l">
              <a:buNone/>
            </a:pPr>
            <a:r>
              <a:rPr lang="ro-RO" sz="1200" dirty="0" smtClean="0">
                <a:latin typeface="Lucida Console" pitchFamily="49" charset="0"/>
              </a:rPr>
              <a:t> 	Thread t = new Thread(new ThreadStart(ThreadProc));</a:t>
            </a:r>
            <a:endParaRPr lang="en-US" sz="1200" dirty="0" smtClean="0">
              <a:latin typeface="Lucida Console" pitchFamily="49" charset="0"/>
            </a:endParaRPr>
          </a:p>
          <a:p>
            <a:pPr algn="l">
              <a:buNone/>
            </a:pPr>
            <a:r>
              <a:rPr lang="ro-RO" sz="1200" dirty="0" smtClean="0">
                <a:latin typeface="Lucida Console" pitchFamily="49" charset="0"/>
              </a:rPr>
              <a:t>	t.Start();</a:t>
            </a:r>
            <a:endParaRPr lang="en-US" sz="1200" dirty="0" smtClean="0">
              <a:latin typeface="Lucida Console" pitchFamily="49" charset="0"/>
            </a:endParaRPr>
          </a:p>
          <a:p>
            <a:pPr algn="l">
              <a:buNone/>
            </a:pPr>
            <a:r>
              <a:rPr lang="ro-RO" sz="1200" dirty="0" smtClean="0">
                <a:latin typeface="Lucida Console" pitchFamily="49" charset="0"/>
              </a:rPr>
              <a:t>}</a:t>
            </a:r>
            <a:endParaRPr lang="en-US" sz="1200" dirty="0" smtClean="0">
              <a:latin typeface="Lucida Console" pitchFamily="49" charset="0"/>
            </a:endParaRPr>
          </a:p>
          <a:p>
            <a:pPr algn="l">
              <a:buNone/>
            </a:pPr>
            <a:endParaRPr lang="ro-RO" sz="1200" dirty="0" smtClean="0">
              <a:latin typeface="Lucida Console" pitchFamily="49" charset="0"/>
            </a:endParaRPr>
          </a:p>
          <a:p>
            <a:pPr algn="l">
              <a:buNone/>
            </a:pPr>
            <a:r>
              <a:rPr lang="ro-RO" sz="1200" dirty="0" smtClean="0">
                <a:latin typeface="Lucida Console" pitchFamily="49" charset="0"/>
              </a:rPr>
              <a:t>void ThreadProc()</a:t>
            </a:r>
            <a:endParaRPr lang="en-US" sz="1200" dirty="0" smtClean="0">
              <a:latin typeface="Lucida Console" pitchFamily="49" charset="0"/>
            </a:endParaRPr>
          </a:p>
          <a:p>
            <a:pPr algn="l">
              <a:buNone/>
            </a:pPr>
            <a:r>
              <a:rPr lang="ro-RO" sz="1200" dirty="0" smtClean="0">
                <a:latin typeface="Lucida Console" pitchFamily="49" charset="0"/>
              </a:rPr>
              <a:t>{</a:t>
            </a:r>
            <a:endParaRPr lang="en-US" sz="1200" dirty="0" smtClean="0">
              <a:latin typeface="Lucida Console" pitchFamily="49" charset="0"/>
            </a:endParaRPr>
          </a:p>
          <a:p>
            <a:pPr algn="l">
              <a:buNone/>
            </a:pPr>
            <a:r>
              <a:rPr lang="ro-RO" sz="1200" dirty="0" smtClean="0">
                <a:latin typeface="Lucida Console" pitchFamily="49" charset="0"/>
              </a:rPr>
              <a:t>	SendOrPostCallback callback = new SendOrPostCallback(UpdateLabel);</a:t>
            </a:r>
            <a:endParaRPr lang="en-US" sz="1200" dirty="0" smtClean="0">
              <a:latin typeface="Lucida Console" pitchFamily="49" charset="0"/>
            </a:endParaRPr>
          </a:p>
          <a:p>
            <a:pPr algn="l">
              <a:buNone/>
            </a:pPr>
            <a:r>
              <a:rPr lang="ro-RO" sz="1200" dirty="0" smtClean="0">
                <a:latin typeface="Lucida Console" pitchFamily="49" charset="0"/>
              </a:rPr>
              <a:t>	for(int i = 0; i &lt; 100; ++i)</a:t>
            </a:r>
            <a:endParaRPr lang="en-US" sz="1200" dirty="0" smtClean="0">
              <a:latin typeface="Lucida Console" pitchFamily="49" charset="0"/>
            </a:endParaRPr>
          </a:p>
          <a:p>
            <a:pPr algn="l">
              <a:buNone/>
            </a:pPr>
            <a:r>
              <a:rPr lang="ro-RO" sz="1200" dirty="0" smtClean="0">
                <a:latin typeface="Lucida Console" pitchFamily="49" charset="0"/>
              </a:rPr>
              <a:t>	{</a:t>
            </a:r>
            <a:endParaRPr lang="en-US" sz="1200" dirty="0" smtClean="0">
              <a:latin typeface="Lucida Console" pitchFamily="49" charset="0"/>
            </a:endParaRPr>
          </a:p>
          <a:p>
            <a:pPr algn="l">
              <a:buNone/>
            </a:pPr>
            <a:r>
              <a:rPr lang="ro-RO" sz="1200" dirty="0" smtClean="0">
                <a:latin typeface="Lucida Console" pitchFamily="49" charset="0"/>
              </a:rPr>
              <a:t>	     Thread.Sleep(10);</a:t>
            </a:r>
            <a:endParaRPr lang="en-US" sz="1200" dirty="0" smtClean="0">
              <a:latin typeface="Lucida Console" pitchFamily="49" charset="0"/>
            </a:endParaRPr>
          </a:p>
          <a:p>
            <a:pPr algn="l">
              <a:buNone/>
            </a:pPr>
            <a:r>
              <a:rPr lang="ro-RO" sz="1200" dirty="0" smtClean="0">
                <a:latin typeface="Lucida Console" pitchFamily="49" charset="0"/>
              </a:rPr>
              <a:t>	     //Lucram cu interfata cu utilizatorul in contextul de interfata cu utilizatorul </a:t>
            </a:r>
            <a:endParaRPr lang="en-US" sz="1200" dirty="0" smtClean="0">
              <a:latin typeface="Lucida Console" pitchFamily="49" charset="0"/>
            </a:endParaRPr>
          </a:p>
          <a:p>
            <a:pPr algn="l">
              <a:buNone/>
            </a:pPr>
            <a:r>
              <a:rPr lang="ro-RO" sz="1200" dirty="0" smtClean="0">
                <a:latin typeface="Lucida Console" pitchFamily="49" charset="0"/>
              </a:rPr>
              <a:t>	     ctx.Post(callback, string.Format(”{0}% completed”, i));</a:t>
            </a:r>
            <a:endParaRPr lang="en-US" sz="1200" dirty="0" smtClean="0">
              <a:latin typeface="Lucida Console" pitchFamily="49" charset="0"/>
            </a:endParaRPr>
          </a:p>
          <a:p>
            <a:pPr algn="l">
              <a:buNone/>
            </a:pPr>
            <a:r>
              <a:rPr lang="ro-RO" sz="1200" dirty="0" smtClean="0">
                <a:latin typeface="Lucida Console" pitchFamily="49" charset="0"/>
              </a:rPr>
              <a:t>	}</a:t>
            </a:r>
            <a:endParaRPr lang="en-US" sz="1200" dirty="0" smtClean="0">
              <a:latin typeface="Lucida Console" pitchFamily="49" charset="0"/>
            </a:endParaRPr>
          </a:p>
          <a:p>
            <a:pPr algn="l">
              <a:buNone/>
            </a:pPr>
            <a:r>
              <a:rPr lang="ro-RO" sz="1200" dirty="0" smtClean="0">
                <a:latin typeface="Lucida Console" pitchFamily="49" charset="0"/>
              </a:rPr>
              <a:t>	ctx.Send(callback, ”Completed”); // O alta modalitate</a:t>
            </a:r>
            <a:endParaRPr lang="en-US" sz="1200" dirty="0" smtClean="0">
              <a:latin typeface="Lucida Console" pitchFamily="49" charset="0"/>
            </a:endParaRPr>
          </a:p>
          <a:p>
            <a:pPr algn="l">
              <a:buNone/>
            </a:pPr>
            <a:r>
              <a:rPr lang="ro-RO" sz="1200" dirty="0" smtClean="0">
                <a:latin typeface="Lucida Console" pitchFamily="49" charset="0"/>
              </a:rPr>
              <a:t>}</a:t>
            </a:r>
            <a:endParaRPr lang="en-US" sz="1200" dirty="0" smtClean="0">
              <a:latin typeface="Lucida Console" pitchFamily="49" charset="0"/>
            </a:endParaRPr>
          </a:p>
          <a:p>
            <a:pPr algn="l">
              <a:buNone/>
            </a:pPr>
            <a:endParaRPr lang="ro-RO" sz="1200" dirty="0" smtClean="0">
              <a:latin typeface="Lucida Console" pitchFamily="49" charset="0"/>
            </a:endParaRPr>
          </a:p>
          <a:p>
            <a:pPr algn="l">
              <a:buNone/>
            </a:pPr>
            <a:r>
              <a:rPr lang="ro-RO" sz="1200" dirty="0" smtClean="0">
                <a:latin typeface="Lucida Console" pitchFamily="49" charset="0"/>
              </a:rPr>
              <a:t>void UpdateLabel(object state)</a:t>
            </a:r>
            <a:endParaRPr lang="en-US" sz="1200" dirty="0" smtClean="0">
              <a:latin typeface="Lucida Console" pitchFamily="49" charset="0"/>
            </a:endParaRPr>
          </a:p>
          <a:p>
            <a:pPr algn="l">
              <a:buNone/>
            </a:pPr>
            <a:r>
              <a:rPr lang="ro-RO" sz="1200" dirty="0" smtClean="0">
                <a:latin typeface="Lucida Console" pitchFamily="49" charset="0"/>
              </a:rPr>
              <a:t>{</a:t>
            </a:r>
            <a:endParaRPr lang="en-US" sz="1200" dirty="0" smtClean="0">
              <a:latin typeface="Lucida Console" pitchFamily="49" charset="0"/>
            </a:endParaRPr>
          </a:p>
          <a:p>
            <a:pPr algn="l">
              <a:buNone/>
            </a:pPr>
            <a:r>
              <a:rPr lang="ro-RO" sz="1200" dirty="0" smtClean="0">
                <a:latin typeface="Lucida Console" pitchFamily="49" charset="0"/>
              </a:rPr>
              <a:t>	result.Text = state as string;</a:t>
            </a:r>
            <a:endParaRPr lang="en-US" sz="1200" dirty="0" smtClean="0">
              <a:latin typeface="Lucida Console" pitchFamily="49" charset="0"/>
            </a:endParaRPr>
          </a:p>
          <a:p>
            <a:pPr algn="l">
              <a:buNone/>
            </a:pPr>
            <a:r>
              <a:rPr lang="ro-RO" sz="1200" dirty="0" smtClean="0">
                <a:latin typeface="Lucida Console" pitchFamily="49" charset="0"/>
              </a:rPr>
              <a:t>}</a:t>
            </a:r>
            <a:endParaRPr lang="en-US" sz="1200" dirty="0" smtClean="0">
              <a:latin typeface="Lucida Console" pitchFamily="49" charset="0"/>
            </a:endParaRPr>
          </a:p>
        </p:txBody>
      </p:sp>
    </p:spTree>
    <p:extLst>
      <p:ext uri="{BB962C8B-B14F-4D97-AF65-F5344CB8AC3E}">
        <p14:creationId xmlns:p14="http://schemas.microsoft.com/office/powerpoint/2010/main" xmlns="" val="316629631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ro-RO" dirty="0" smtClean="0">
                <a:cs typeface="Calibri" pitchFamily="34" charset="0"/>
              </a:rPr>
              <a:t> Metoda </a:t>
            </a:r>
            <a:r>
              <a:rPr lang="ro-RO" b="1" dirty="0" smtClean="0">
                <a:cs typeface="Calibri" pitchFamily="34" charset="0"/>
              </a:rPr>
              <a:t>StartOperation</a:t>
            </a:r>
            <a:r>
              <a:rPr lang="ro-RO" dirty="0" smtClean="0">
                <a:cs typeface="Calibri" pitchFamily="34" charset="0"/>
              </a:rPr>
              <a:t> este apelată pe thread-ul de interfață cu utilizatorul. Această metodă obține contextul curent și apoi pornește firul de execuție lucrător. În timp ce thread-ul lucrător realizează o operație de lungă durată, actualizează în mod periodic interfața cu utilizatorul prin apelul metodei </a:t>
            </a:r>
            <a:r>
              <a:rPr lang="ro-RO" b="1" dirty="0" smtClean="0">
                <a:cs typeface="Calibri" pitchFamily="34" charset="0"/>
              </a:rPr>
              <a:t>UpdateLabel</a:t>
            </a:r>
            <a:r>
              <a:rPr lang="ro-RO" dirty="0" smtClean="0">
                <a:cs typeface="Calibri" pitchFamily="34" charset="0"/>
              </a:rPr>
              <a:t>. Pentru a ne asigura că metoda </a:t>
            </a:r>
            <a:r>
              <a:rPr lang="ro-RO" b="1" dirty="0" smtClean="0">
                <a:cs typeface="Calibri" pitchFamily="34" charset="0"/>
              </a:rPr>
              <a:t>UpdateLabel</a:t>
            </a:r>
            <a:r>
              <a:rPr lang="ro-RO" dirty="0" smtClean="0">
                <a:cs typeface="Calibri" pitchFamily="34" charset="0"/>
              </a:rPr>
              <a:t> este apelată în contextul curent, este necesară crearea delegatului </a:t>
            </a:r>
            <a:r>
              <a:rPr lang="ro-RO" b="1" dirty="0" smtClean="0">
                <a:cs typeface="Calibri" pitchFamily="34" charset="0"/>
              </a:rPr>
              <a:t>SendOrPostCallback</a:t>
            </a:r>
            <a:r>
              <a:rPr lang="ro-RO" dirty="0" smtClean="0">
                <a:cs typeface="Calibri" pitchFamily="34" charset="0"/>
              </a:rPr>
              <a:t> către metodă și apelarea acestuia prin intermediul obiectului context.</a:t>
            </a:r>
            <a:endParaRPr lang="en-US" dirty="0" smtClean="0">
              <a:cs typeface="Calibri" pitchFamily="34" charset="0"/>
            </a:endParaRPr>
          </a:p>
          <a:p>
            <a:pPr>
              <a:buNone/>
            </a:pPr>
            <a:endParaRPr lang="ro-RO" dirty="0" smtClean="0">
              <a:cs typeface="Calibri" pitchFamily="34" charset="0"/>
            </a:endParaRPr>
          </a:p>
          <a:p>
            <a:pPr>
              <a:buNone/>
            </a:pPr>
            <a:r>
              <a:rPr lang="ro-RO" b="1" dirty="0" smtClean="0">
                <a:cs typeface="Calibri" pitchFamily="34" charset="0"/>
              </a:rPr>
              <a:t>Clasa BackgroundWorker</a:t>
            </a:r>
            <a:endParaRPr lang="en-US" b="1" dirty="0" smtClean="0">
              <a:cs typeface="Calibri" pitchFamily="34" charset="0"/>
            </a:endParaRPr>
          </a:p>
          <a:p>
            <a:pPr>
              <a:buNone/>
            </a:pPr>
            <a:endParaRPr lang="ro-RO" dirty="0" smtClean="0">
              <a:cs typeface="Calibri" pitchFamily="34" charset="0"/>
            </a:endParaRPr>
          </a:p>
          <a:p>
            <a:pPr>
              <a:buNone/>
            </a:pPr>
            <a:r>
              <a:rPr lang="ro-RO" dirty="0" smtClean="0">
                <a:cs typeface="Calibri" pitchFamily="34" charset="0"/>
              </a:rPr>
              <a:t>Clasa are trei evenimente pe care le puteți folosi pentru a apela task-urile background și raporta progresul. Acestea sunt descrise în tabelul următor:</a:t>
            </a:r>
            <a:endParaRPr lang="en-US" dirty="0" smtClean="0">
              <a:cs typeface="Calibri" pitchFamily="34" charset="0"/>
            </a:endParaRPr>
          </a:p>
          <a:p>
            <a:pPr>
              <a:buNone/>
            </a:pPr>
            <a:endParaRPr lang="ro-RO" dirty="0" smtClean="0">
              <a:cs typeface="Calibri" pitchFamily="34" charset="0"/>
            </a:endParaRPr>
          </a:p>
          <a:p>
            <a:pPr>
              <a:buNone/>
            </a:pPr>
            <a:r>
              <a:rPr lang="ro-RO" dirty="0" smtClean="0"/>
              <a:t>În toate cazurile, parametrul sender al metodei handler este o instanță a clasei </a:t>
            </a:r>
            <a:r>
              <a:rPr lang="ro-RO" b="1" dirty="0" smtClean="0"/>
              <a:t>BackgroundWorker</a:t>
            </a:r>
            <a:r>
              <a:rPr lang="ro-RO" dirty="0" smtClean="0"/>
              <a:t> care a ridicat evenimentul; puteți folosi acest parametru pentru a obține suport adițional pentru operație.</a:t>
            </a:r>
          </a:p>
          <a:p>
            <a:pPr>
              <a:buNone/>
            </a:pPr>
            <a:endParaRPr lang="en-US" dirty="0" smtClean="0"/>
          </a:p>
          <a:p>
            <a:pPr>
              <a:buNone/>
            </a:pPr>
            <a:r>
              <a:rPr lang="ro-RO" dirty="0" smtClean="0"/>
              <a:t>În exemplele următoare, sunt implementate metode handler pentru un obiect </a:t>
            </a:r>
            <a:r>
              <a:rPr lang="ro-RO" b="1" dirty="0" smtClean="0"/>
              <a:t>BackgroundWorker</a:t>
            </a:r>
            <a:r>
              <a:rPr lang="ro-RO" dirty="0" smtClean="0"/>
              <a:t>:</a:t>
            </a:r>
            <a:endParaRPr lang="en-US" dirty="0" smtClean="0"/>
          </a:p>
          <a:p>
            <a:pPr marL="0" marR="0" indent="0" algn="l" defTabSz="914400" rtl="0" eaLnBrk="0" fontAlgn="base" latinLnBrk="0" hangingPunct="0">
              <a:lnSpc>
                <a:spcPct val="100000"/>
              </a:lnSpc>
              <a:spcBef>
                <a:spcPct val="0"/>
              </a:spcBef>
              <a:spcAft>
                <a:spcPct val="60000"/>
              </a:spcAft>
              <a:buClrTx/>
              <a:buSzTx/>
              <a:buFont typeface="Wingdings" pitchFamily="2" charset="2"/>
              <a:buNone/>
              <a:tabLst/>
              <a:defRPr/>
            </a:pPr>
            <a:r>
              <a:rPr lang="ro-RO" sz="1400" b="1" kern="1200" dirty="0" smtClean="0">
                <a:latin typeface="Calibri" pitchFamily="34" charset="0"/>
                <a:cs typeface="Calibri" pitchFamily="34" charset="0"/>
              </a:rPr>
              <a:t>DoWork</a:t>
            </a:r>
            <a:r>
              <a:rPr lang="en-US" sz="1400" b="1" kern="1200" baseline="0" dirty="0" smtClean="0">
                <a:latin typeface="Calibri" pitchFamily="34" charset="0"/>
                <a:cs typeface="Calibri" pitchFamily="34" charset="0"/>
              </a:rPr>
              <a:t> - </a:t>
            </a:r>
            <a:r>
              <a:rPr lang="ro-RO" sz="1400" kern="1200" dirty="0" smtClean="0">
                <a:latin typeface="Calibri" pitchFamily="34" charset="0"/>
                <a:cs typeface="Calibri" pitchFamily="34" charset="0"/>
              </a:rPr>
              <a:t>Metoda handler pentru acest eveniment execută task-ul background. Ar trebui să verificați în  mod periodic dacă utilizatorul a cerut operația de anulare, dacă da ieșiți din metoda handler.dacă operația generează un rezultat ar trebui să îl returnați prin intermediul proprietății DoWorkEventArgs.Result.</a:t>
            </a:r>
            <a:endParaRPr lang="en-US" sz="1400" dirty="0" smtClean="0">
              <a:latin typeface="Calibri" pitchFamily="34" charset="0"/>
              <a:cs typeface="Calibri" pitchFamily="34" charset="0"/>
            </a:endParaRPr>
          </a:p>
          <a:p>
            <a:pPr marL="0" marR="0" indent="0" algn="l" defTabSz="914400" rtl="0" eaLnBrk="0" fontAlgn="base" latinLnBrk="0" hangingPunct="0">
              <a:lnSpc>
                <a:spcPct val="100000"/>
              </a:lnSpc>
              <a:spcBef>
                <a:spcPct val="0"/>
              </a:spcBef>
              <a:spcAft>
                <a:spcPct val="60000"/>
              </a:spcAft>
              <a:buClrTx/>
              <a:buSzTx/>
              <a:buFont typeface="Wingdings" pitchFamily="2" charset="2"/>
              <a:buNone/>
              <a:tabLst/>
              <a:defRPr/>
            </a:pPr>
            <a:r>
              <a:rPr lang="ro-RO" sz="1400" b="1" kern="1200" dirty="0" smtClean="0">
                <a:latin typeface="Calibri" pitchFamily="34" charset="0"/>
                <a:cs typeface="Calibri" pitchFamily="34" charset="0"/>
              </a:rPr>
              <a:t>ProgressChanged</a:t>
            </a:r>
            <a:r>
              <a:rPr lang="en-US" sz="1400" b="1" kern="1200" dirty="0" smtClean="0">
                <a:latin typeface="Calibri" pitchFamily="34" charset="0"/>
                <a:cs typeface="Calibri" pitchFamily="34" charset="0"/>
              </a:rPr>
              <a:t> - </a:t>
            </a:r>
            <a:r>
              <a:rPr lang="ro-RO" sz="1400" kern="1200" dirty="0" smtClean="0">
                <a:latin typeface="Calibri" pitchFamily="34" charset="0"/>
                <a:cs typeface="Calibri" pitchFamily="34" charset="0"/>
              </a:rPr>
              <a:t>Metoda handler este informată de progresul curent al operației prin intermediul parametrului ProgressChangedEventArgs. Pentru a răspund eacestui eveniment trebuie setată la valoarea true proprietatea WorkerReportsProgress </a:t>
            </a:r>
            <a:endParaRPr lang="en-US" sz="1400" b="1" dirty="0" smtClean="0">
              <a:latin typeface="Calibri" pitchFamily="34" charset="0"/>
              <a:cs typeface="Calibri" pitchFamily="34" charset="0"/>
            </a:endParaRPr>
          </a:p>
          <a:p>
            <a:pPr marL="0" marR="0" indent="0" algn="l" defTabSz="914400" rtl="0" eaLnBrk="0" fontAlgn="base" latinLnBrk="0" hangingPunct="0">
              <a:lnSpc>
                <a:spcPct val="100000"/>
              </a:lnSpc>
              <a:spcBef>
                <a:spcPct val="0"/>
              </a:spcBef>
              <a:spcAft>
                <a:spcPct val="60000"/>
              </a:spcAft>
              <a:buClrTx/>
              <a:buSzTx/>
              <a:buFont typeface="Wingdings" pitchFamily="2" charset="2"/>
              <a:buNone/>
              <a:tabLst/>
              <a:defRPr/>
            </a:pPr>
            <a:r>
              <a:rPr lang="ro-RO" sz="1400" b="1" kern="1200" dirty="0" smtClean="0">
                <a:latin typeface="Calibri" pitchFamily="34" charset="0"/>
                <a:cs typeface="Calibri" pitchFamily="34" charset="0"/>
              </a:rPr>
              <a:t>RunWorkerCompleted</a:t>
            </a:r>
            <a:r>
              <a:rPr lang="en-US" sz="1400" b="1" kern="1200" dirty="0" smtClean="0">
                <a:latin typeface="Calibri" pitchFamily="34" charset="0"/>
                <a:cs typeface="Calibri" pitchFamily="34" charset="0"/>
              </a:rPr>
              <a:t> -</a:t>
            </a:r>
            <a:r>
              <a:rPr lang="en-US" sz="1400" b="1" kern="1200" baseline="0" dirty="0" smtClean="0">
                <a:latin typeface="Calibri" pitchFamily="34" charset="0"/>
                <a:cs typeface="Calibri" pitchFamily="34" charset="0"/>
              </a:rPr>
              <a:t> </a:t>
            </a:r>
            <a:r>
              <a:rPr lang="ro-RO" sz="1400" kern="1200" dirty="0" smtClean="0">
                <a:latin typeface="Calibri" pitchFamily="34" charset="0"/>
                <a:cs typeface="Calibri" pitchFamily="34" charset="0"/>
              </a:rPr>
              <a:t>Metoda handler este informată dacă operația s-a terminat, a fost anulată sau a fost ridicată o excepție, prin intermediul parametrului RunWorkerCompletedEventArgs.</a:t>
            </a:r>
            <a:endParaRPr lang="en-US" sz="1400" dirty="0" smtClean="0">
              <a:latin typeface="Calibri" pitchFamily="34" charset="0"/>
              <a:cs typeface="Calibri" pitchFamily="34" charset="0"/>
            </a:endParaRPr>
          </a:p>
          <a:p>
            <a:pPr>
              <a:buNone/>
            </a:pPr>
            <a:endParaRPr lang="en-US" dirty="0" smtClean="0"/>
          </a:p>
          <a:p>
            <a:pPr>
              <a:buNone/>
            </a:pPr>
            <a:endParaRPr lang="en-US" dirty="0" smtClean="0"/>
          </a:p>
        </p:txBody>
      </p:sp>
    </p:spTree>
    <p:extLst>
      <p:ext uri="{BB962C8B-B14F-4D97-AF65-F5344CB8AC3E}">
        <p14:creationId xmlns:p14="http://schemas.microsoft.com/office/powerpoint/2010/main" xmlns="" val="151545409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None/>
            </a:pPr>
            <a:r>
              <a:rPr lang="ro-RO" sz="1400" dirty="0" smtClean="0">
                <a:latin typeface="Lucida Console" pitchFamily="49" charset="0"/>
              </a:rPr>
              <a:t>BackgroundWorker worker = null;</a:t>
            </a:r>
            <a:endParaRPr lang="en-US" sz="1400" dirty="0" smtClean="0">
              <a:latin typeface="Lucida Console" pitchFamily="49" charset="0"/>
            </a:endParaRPr>
          </a:p>
          <a:p>
            <a:pPr algn="l">
              <a:buNone/>
            </a:pPr>
            <a:r>
              <a:rPr lang="ro-RO" sz="1400" dirty="0" smtClean="0">
                <a:latin typeface="Lucida Console" pitchFamily="49" charset="0"/>
              </a:rPr>
              <a:t>Label progress; </a:t>
            </a:r>
            <a:endParaRPr lang="en-US" sz="1400" dirty="0" smtClean="0">
              <a:latin typeface="Lucida Console" pitchFamily="49" charset="0"/>
            </a:endParaRPr>
          </a:p>
          <a:p>
            <a:pPr algn="l">
              <a:buNone/>
            </a:pPr>
            <a:r>
              <a:rPr lang="ro-RO" sz="1400" dirty="0" smtClean="0">
                <a:latin typeface="Lucida Console" pitchFamily="49" charset="0"/>
              </a:rPr>
              <a:t>void StartOperation()</a:t>
            </a:r>
            <a:endParaRPr lang="en-US" sz="1400" dirty="0" smtClean="0">
              <a:latin typeface="Lucida Console" pitchFamily="49" charset="0"/>
            </a:endParaRPr>
          </a:p>
          <a:p>
            <a:pPr algn="l">
              <a:buNone/>
            </a:pPr>
            <a:r>
              <a:rPr lang="ro-RO" sz="1400" dirty="0" smtClean="0">
                <a:latin typeface="Lucida Console" pitchFamily="49" charset="0"/>
              </a:rPr>
              <a:t>{</a:t>
            </a:r>
            <a:endParaRPr lang="en-US" sz="1400" dirty="0" smtClean="0">
              <a:latin typeface="Lucida Console" pitchFamily="49" charset="0"/>
            </a:endParaRPr>
          </a:p>
          <a:p>
            <a:pPr algn="l">
              <a:buNone/>
            </a:pPr>
            <a:r>
              <a:rPr lang="ro-RO" sz="1400" dirty="0" smtClean="0">
                <a:latin typeface="Lucida Console" pitchFamily="49" charset="0"/>
              </a:rPr>
              <a:t>	worker = new BackgroundWorker();</a:t>
            </a:r>
            <a:endParaRPr lang="en-US" sz="1400" dirty="0" smtClean="0">
              <a:latin typeface="Lucida Console" pitchFamily="49" charset="0"/>
            </a:endParaRPr>
          </a:p>
          <a:p>
            <a:pPr algn="l">
              <a:buNone/>
            </a:pPr>
            <a:r>
              <a:rPr lang="ro-RO" sz="1400" dirty="0" smtClean="0">
                <a:latin typeface="Lucida Console" pitchFamily="49" charset="0"/>
              </a:rPr>
              <a:t>	worker.WorkerSupportsCancellation = true;</a:t>
            </a:r>
            <a:endParaRPr lang="en-US" sz="1400" dirty="0" smtClean="0">
              <a:latin typeface="Lucida Console" pitchFamily="49" charset="0"/>
            </a:endParaRPr>
          </a:p>
          <a:p>
            <a:pPr algn="l">
              <a:buNone/>
            </a:pPr>
            <a:r>
              <a:rPr lang="ro-RO" sz="1400" dirty="0" smtClean="0">
                <a:latin typeface="Lucida Console" pitchFamily="49" charset="0"/>
              </a:rPr>
              <a:t>	worker.DoWork += new 	 	  DoWorkEventHandler(LongOperation);</a:t>
            </a:r>
            <a:endParaRPr lang="en-US" sz="1400" dirty="0" smtClean="0">
              <a:latin typeface="Lucida Console" pitchFamily="49" charset="0"/>
            </a:endParaRPr>
          </a:p>
          <a:p>
            <a:pPr algn="l">
              <a:buNone/>
            </a:pPr>
            <a:r>
              <a:rPr lang="ro-RO" sz="1400" dirty="0" smtClean="0">
                <a:latin typeface="Lucida Console" pitchFamily="49" charset="0"/>
              </a:rPr>
              <a:t>	worker.WorkerReportsProgress = true;</a:t>
            </a:r>
            <a:endParaRPr lang="en-US" sz="1400" dirty="0" smtClean="0">
              <a:latin typeface="Lucida Console" pitchFamily="49" charset="0"/>
            </a:endParaRPr>
          </a:p>
          <a:p>
            <a:pPr algn="l">
              <a:buNone/>
            </a:pPr>
            <a:r>
              <a:rPr lang="ro-RO" sz="1400" dirty="0" smtClean="0">
                <a:latin typeface="Lucida Console" pitchFamily="49" charset="0"/>
              </a:rPr>
              <a:t>	worker.ProgressChanged += </a:t>
            </a:r>
            <a:endParaRPr lang="en-US" sz="1400" dirty="0" smtClean="0">
              <a:latin typeface="Lucida Console" pitchFamily="49" charset="0"/>
            </a:endParaRPr>
          </a:p>
          <a:p>
            <a:pPr algn="l">
              <a:buNone/>
            </a:pPr>
            <a:r>
              <a:rPr lang="ro-RO" sz="1400" dirty="0" smtClean="0">
                <a:latin typeface="Lucida Console" pitchFamily="49" charset="0"/>
              </a:rPr>
              <a:t>new ProgressChangedEventHandler(OnProgress);</a:t>
            </a:r>
            <a:endParaRPr lang="en-US" sz="1400" dirty="0" smtClean="0">
              <a:latin typeface="Lucida Console" pitchFamily="49" charset="0"/>
            </a:endParaRPr>
          </a:p>
          <a:p>
            <a:pPr algn="l">
              <a:buNone/>
            </a:pPr>
            <a:r>
              <a:rPr lang="ro-RO" sz="1400" dirty="0" smtClean="0">
                <a:latin typeface="Lucida Console" pitchFamily="49" charset="0"/>
              </a:rPr>
              <a:t>	worker.RunWorkerCompleted += </a:t>
            </a:r>
            <a:endParaRPr lang="en-US" sz="1400" dirty="0" smtClean="0">
              <a:latin typeface="Lucida Console" pitchFamily="49" charset="0"/>
            </a:endParaRPr>
          </a:p>
          <a:p>
            <a:pPr algn="l">
              <a:buNone/>
            </a:pPr>
            <a:r>
              <a:rPr lang="ro-RO" sz="1400" dirty="0" smtClean="0">
                <a:latin typeface="Lucida Console" pitchFamily="49" charset="0"/>
              </a:rPr>
              <a:t>new RunWorkerCompletedEventHandler(OnCompleted);</a:t>
            </a:r>
            <a:endParaRPr lang="en-US" sz="1400" dirty="0" smtClean="0">
              <a:latin typeface="Lucida Console" pitchFamily="49" charset="0"/>
            </a:endParaRPr>
          </a:p>
          <a:p>
            <a:pPr algn="l">
              <a:buNone/>
            </a:pPr>
            <a:r>
              <a:rPr lang="ro-RO" sz="1400" dirty="0" smtClean="0">
                <a:latin typeface="Lucida Console" pitchFamily="49" charset="0"/>
              </a:rPr>
              <a:t>	worker.RunWorkerAsync();</a:t>
            </a:r>
            <a:endParaRPr lang="en-US" sz="1400" dirty="0" smtClean="0">
              <a:latin typeface="Lucida Console" pitchFamily="49" charset="0"/>
            </a:endParaRPr>
          </a:p>
          <a:p>
            <a:pPr algn="l">
              <a:buNone/>
            </a:pPr>
            <a:r>
              <a:rPr lang="ro-RO" sz="1400" dirty="0" smtClean="0">
                <a:latin typeface="Lucida Console" pitchFamily="49" charset="0"/>
              </a:rPr>
              <a:t>} </a:t>
            </a:r>
            <a:endParaRPr lang="en-US" sz="1400" dirty="0" smtClean="0">
              <a:latin typeface="Lucida Console" pitchFamily="49" charset="0"/>
            </a:endParaRPr>
          </a:p>
          <a:p>
            <a:pPr algn="l">
              <a:buNone/>
            </a:pPr>
            <a:r>
              <a:rPr lang="ro-RO" sz="1400" dirty="0" smtClean="0">
                <a:latin typeface="Lucida Console" pitchFamily="49" charset="0"/>
              </a:rPr>
              <a:t>void StopOperation()</a:t>
            </a:r>
            <a:endParaRPr lang="en-US" sz="1400" dirty="0" smtClean="0">
              <a:latin typeface="Lucida Console" pitchFamily="49" charset="0"/>
            </a:endParaRPr>
          </a:p>
          <a:p>
            <a:pPr algn="l">
              <a:buNone/>
            </a:pPr>
            <a:r>
              <a:rPr lang="ro-RO" sz="1400" dirty="0" smtClean="0">
                <a:latin typeface="Lucida Console" pitchFamily="49" charset="0"/>
              </a:rPr>
              <a:t>{</a:t>
            </a:r>
            <a:endParaRPr lang="en-US" sz="1400" dirty="0" smtClean="0">
              <a:latin typeface="Lucida Console" pitchFamily="49" charset="0"/>
            </a:endParaRPr>
          </a:p>
          <a:p>
            <a:pPr algn="l">
              <a:buNone/>
            </a:pPr>
            <a:r>
              <a:rPr lang="ro-RO" sz="1400" dirty="0" smtClean="0">
                <a:latin typeface="Lucida Console" pitchFamily="49" charset="0"/>
              </a:rPr>
              <a:t>	if(worker != null)</a:t>
            </a:r>
            <a:endParaRPr lang="en-US" sz="1400" dirty="0" smtClean="0">
              <a:latin typeface="Lucida Console" pitchFamily="49" charset="0"/>
            </a:endParaRPr>
          </a:p>
          <a:p>
            <a:pPr algn="l">
              <a:buNone/>
            </a:pPr>
            <a:r>
              <a:rPr lang="ro-RO" sz="1400" dirty="0" smtClean="0">
                <a:latin typeface="Lucida Console" pitchFamily="49" charset="0"/>
              </a:rPr>
              <a:t>	{</a:t>
            </a:r>
            <a:endParaRPr lang="en-US" sz="1400" dirty="0" smtClean="0">
              <a:latin typeface="Lucida Console" pitchFamily="49" charset="0"/>
            </a:endParaRPr>
          </a:p>
          <a:p>
            <a:pPr algn="l">
              <a:buNone/>
            </a:pPr>
            <a:r>
              <a:rPr lang="ro-RO" sz="1400" dirty="0" smtClean="0">
                <a:latin typeface="Lucida Console" pitchFamily="49" charset="0"/>
              </a:rPr>
              <a:t>		//Anuleaza operatia</a:t>
            </a:r>
            <a:endParaRPr lang="en-US" sz="1400" dirty="0" smtClean="0">
              <a:latin typeface="Lucida Console" pitchFamily="49" charset="0"/>
            </a:endParaRPr>
          </a:p>
          <a:p>
            <a:pPr algn="l">
              <a:buNone/>
            </a:pPr>
            <a:r>
              <a:rPr lang="ro-RO" sz="1400" dirty="0" smtClean="0">
                <a:latin typeface="Lucida Console" pitchFamily="49" charset="0"/>
              </a:rPr>
              <a:t>		worker.CancelAsync();</a:t>
            </a:r>
            <a:endParaRPr lang="en-US" sz="1400" dirty="0" smtClean="0">
              <a:latin typeface="Lucida Console" pitchFamily="49" charset="0"/>
            </a:endParaRPr>
          </a:p>
          <a:p>
            <a:pPr algn="l">
              <a:buNone/>
            </a:pPr>
            <a:r>
              <a:rPr lang="ro-RO" sz="1400" dirty="0" smtClean="0">
                <a:latin typeface="Lucida Console" pitchFamily="49" charset="0"/>
              </a:rPr>
              <a:t>	}</a:t>
            </a:r>
            <a:endParaRPr lang="en-US" sz="1400" dirty="0" smtClean="0">
              <a:latin typeface="Lucida Console" pitchFamily="49" charset="0"/>
            </a:endParaRPr>
          </a:p>
          <a:p>
            <a:pPr algn="l">
              <a:buNone/>
            </a:pPr>
            <a:r>
              <a:rPr lang="ro-RO" sz="1400" dirty="0" smtClean="0">
                <a:latin typeface="Lucida Console" pitchFamily="49" charset="0"/>
              </a:rPr>
              <a:t>}</a:t>
            </a:r>
            <a:endParaRPr lang="en-US" sz="1400" dirty="0" smtClean="0">
              <a:latin typeface="Lucida Console" pitchFamily="49" charset="0"/>
            </a:endParaRPr>
          </a:p>
          <a:p>
            <a:pPr algn="l">
              <a:buNone/>
            </a:pPr>
            <a:r>
              <a:rPr lang="ro-RO" sz="1400" dirty="0" smtClean="0">
                <a:latin typeface="Lucida Console" pitchFamily="49" charset="0"/>
              </a:rPr>
              <a:t>void LongOperation(object sender, DoWorkEventHandler e)</a:t>
            </a:r>
            <a:endParaRPr lang="en-US" sz="1400" dirty="0" smtClean="0">
              <a:latin typeface="Lucida Console" pitchFamily="49" charset="0"/>
            </a:endParaRPr>
          </a:p>
          <a:p>
            <a:pPr algn="l">
              <a:buNone/>
            </a:pPr>
            <a:r>
              <a:rPr lang="ro-RO" sz="1400" dirty="0" smtClean="0">
                <a:latin typeface="Lucida Console" pitchFamily="49" charset="0"/>
              </a:rPr>
              <a:t>{</a:t>
            </a:r>
            <a:endParaRPr lang="en-US" sz="1400" dirty="0" smtClean="0">
              <a:latin typeface="Lucida Console" pitchFamily="49" charset="0"/>
            </a:endParaRPr>
          </a:p>
          <a:p>
            <a:pPr algn="l">
              <a:buNone/>
            </a:pPr>
            <a:r>
              <a:rPr lang="ro-RO" sz="1400" dirty="0" smtClean="0">
                <a:latin typeface="Lucida Console" pitchFamily="49" charset="0"/>
              </a:rPr>
              <a:t>	BackgroundWorker thisWorker = sender as BackgroundWorker;</a:t>
            </a:r>
            <a:endParaRPr lang="en-US" sz="1400" dirty="0" smtClean="0">
              <a:latin typeface="Lucida Console" pitchFamily="49" charset="0"/>
            </a:endParaRPr>
          </a:p>
          <a:p>
            <a:pPr algn="l">
              <a:buNone/>
            </a:pPr>
            <a:r>
              <a:rPr lang="ro-RO" sz="1400" dirty="0" smtClean="0">
                <a:latin typeface="Lucida Console" pitchFamily="49" charset="0"/>
              </a:rPr>
              <a:t>	for(int i = 0; i &lt; 100; ++i)</a:t>
            </a:r>
            <a:endParaRPr lang="en-US" sz="1400" dirty="0" smtClean="0">
              <a:latin typeface="Lucida Console" pitchFamily="49" charset="0"/>
            </a:endParaRPr>
          </a:p>
          <a:p>
            <a:pPr algn="l">
              <a:buNone/>
            </a:pPr>
            <a:r>
              <a:rPr lang="ro-RO" sz="1400" dirty="0" smtClean="0">
                <a:latin typeface="Lucida Console" pitchFamily="49" charset="0"/>
              </a:rPr>
              <a:t>	{</a:t>
            </a:r>
            <a:endParaRPr lang="en-US" sz="1400" dirty="0" smtClean="0">
              <a:latin typeface="Lucida Console" pitchFamily="49" charset="0"/>
            </a:endParaRPr>
          </a:p>
          <a:p>
            <a:pPr algn="l">
              <a:buNone/>
            </a:pPr>
            <a:r>
              <a:rPr lang="ro-RO" sz="1400" dirty="0" smtClean="0">
                <a:latin typeface="Lucida Console" pitchFamily="49" charset="0"/>
              </a:rPr>
              <a:t>		//Verificam daca operatia a fost anulata</a:t>
            </a:r>
            <a:endParaRPr lang="en-US" sz="1400" dirty="0" smtClean="0">
              <a:latin typeface="Lucida Console" pitchFamily="49" charset="0"/>
            </a:endParaRPr>
          </a:p>
          <a:p>
            <a:pPr algn="l">
              <a:buNone/>
            </a:pPr>
            <a:r>
              <a:rPr lang="ro-RO" sz="1400" dirty="0" smtClean="0">
                <a:latin typeface="Lucida Console" pitchFamily="49" charset="0"/>
              </a:rPr>
              <a:t>		if(thisWorker.CancellationPending)</a:t>
            </a:r>
            <a:endParaRPr lang="en-US" sz="1400" dirty="0" smtClean="0">
              <a:latin typeface="Lucida Console" pitchFamily="49" charset="0"/>
            </a:endParaRPr>
          </a:p>
          <a:p>
            <a:pPr algn="l">
              <a:buNone/>
            </a:pPr>
            <a:r>
              <a:rPr lang="ro-RO" sz="1400" dirty="0" smtClean="0">
                <a:latin typeface="Lucida Console" pitchFamily="49" charset="0"/>
              </a:rPr>
              <a:t>		{</a:t>
            </a:r>
            <a:endParaRPr lang="en-US" sz="1400" dirty="0" smtClean="0">
              <a:latin typeface="Lucida Console" pitchFamily="49" charset="0"/>
            </a:endParaRPr>
          </a:p>
          <a:p>
            <a:pPr algn="l">
              <a:buNone/>
            </a:pPr>
            <a:r>
              <a:rPr lang="ro-RO" sz="1400" dirty="0" smtClean="0">
                <a:latin typeface="Lucida Console" pitchFamily="49" charset="0"/>
              </a:rPr>
              <a:t>			e.Cancel = true;</a:t>
            </a:r>
            <a:endParaRPr lang="en-US" sz="1400" dirty="0" smtClean="0">
              <a:latin typeface="Lucida Console" pitchFamily="49" charset="0"/>
            </a:endParaRPr>
          </a:p>
          <a:p>
            <a:pPr algn="l">
              <a:buNone/>
            </a:pPr>
            <a:r>
              <a:rPr lang="ro-RO" sz="1400" dirty="0" smtClean="0">
                <a:latin typeface="Lucida Console" pitchFamily="49" charset="0"/>
              </a:rPr>
              <a:t>			return;</a:t>
            </a:r>
            <a:endParaRPr lang="en-US" sz="1400" dirty="0" smtClean="0">
              <a:latin typeface="Lucida Console" pitchFamily="49" charset="0"/>
            </a:endParaRPr>
          </a:p>
          <a:p>
            <a:pPr algn="l">
              <a:buNone/>
            </a:pPr>
            <a:r>
              <a:rPr lang="ro-RO" sz="1400" dirty="0" smtClean="0">
                <a:latin typeface="Lucida Console" pitchFamily="49" charset="0"/>
              </a:rPr>
              <a:t>		}</a:t>
            </a:r>
            <a:endParaRPr lang="en-US" sz="1400" dirty="0" smtClean="0">
              <a:latin typeface="Lucida Console" pitchFamily="49" charset="0"/>
            </a:endParaRPr>
          </a:p>
          <a:p>
            <a:pPr algn="l">
              <a:buNone/>
            </a:pPr>
            <a:r>
              <a:rPr lang="ro-RO" sz="1400" dirty="0" smtClean="0">
                <a:latin typeface="Lucida Console" pitchFamily="49" charset="0"/>
              </a:rPr>
              <a:t>		Thread.Sleep(100); </a:t>
            </a:r>
            <a:endParaRPr lang="en-US" sz="1400" dirty="0" smtClean="0">
              <a:latin typeface="Lucida Console" pitchFamily="49" charset="0"/>
            </a:endParaRPr>
          </a:p>
          <a:p>
            <a:pPr algn="l">
              <a:buNone/>
            </a:pPr>
            <a:r>
              <a:rPr lang="ro-RO" sz="1400" dirty="0" smtClean="0">
                <a:latin typeface="Lucida Console" pitchFamily="49" charset="0"/>
              </a:rPr>
              <a:t>		thisWorker.ReportProgress(x); </a:t>
            </a:r>
            <a:endParaRPr lang="en-US" sz="1400" dirty="0" smtClean="0">
              <a:latin typeface="Lucida Console" pitchFamily="49" charset="0"/>
            </a:endParaRPr>
          </a:p>
          <a:p>
            <a:pPr algn="l">
              <a:buNone/>
            </a:pPr>
            <a:r>
              <a:rPr lang="ro-RO" sz="1400" dirty="0" smtClean="0">
                <a:latin typeface="Lucida Console" pitchFamily="49" charset="0"/>
              </a:rPr>
              <a:t>		//Indica nivelul de lucru realizat</a:t>
            </a:r>
            <a:endParaRPr lang="en-US" sz="1400" dirty="0" smtClean="0">
              <a:latin typeface="Lucida Console" pitchFamily="49" charset="0"/>
            </a:endParaRPr>
          </a:p>
          <a:p>
            <a:pPr algn="l">
              <a:buNone/>
            </a:pPr>
            <a:r>
              <a:rPr lang="ro-RO" sz="1400" dirty="0" smtClean="0">
                <a:latin typeface="Lucida Console" pitchFamily="49" charset="0"/>
              </a:rPr>
              <a:t>	}</a:t>
            </a:r>
            <a:endParaRPr lang="en-US" sz="1400" dirty="0" smtClean="0">
              <a:latin typeface="Lucida Console" pitchFamily="49" charset="0"/>
            </a:endParaRPr>
          </a:p>
          <a:p>
            <a:pPr algn="l">
              <a:buNone/>
            </a:pPr>
            <a:r>
              <a:rPr lang="ro-RO" sz="1400" dirty="0" smtClean="0">
                <a:latin typeface="Lucida Console" pitchFamily="49" charset="0"/>
              </a:rPr>
              <a:t>	e.Result = 100;</a:t>
            </a:r>
            <a:endParaRPr lang="en-US" sz="1400" dirty="0" smtClean="0">
              <a:latin typeface="Lucida Console" pitchFamily="49" charset="0"/>
            </a:endParaRPr>
          </a:p>
          <a:p>
            <a:pPr algn="l">
              <a:buNone/>
            </a:pPr>
            <a:r>
              <a:rPr lang="ro-RO" sz="1400" dirty="0" smtClean="0">
                <a:latin typeface="Lucida Console" pitchFamily="49" charset="0"/>
              </a:rPr>
              <a:t>}</a:t>
            </a:r>
            <a:endParaRPr lang="en-US" sz="1400" dirty="0" smtClean="0">
              <a:latin typeface="Lucida Console" pitchFamily="49" charset="0"/>
            </a:endParaRPr>
          </a:p>
          <a:p>
            <a:pPr algn="l">
              <a:buNone/>
            </a:pPr>
            <a:r>
              <a:rPr lang="ro-RO" sz="1400" dirty="0" smtClean="0">
                <a:latin typeface="Lucida Console" pitchFamily="49" charset="0"/>
              </a:rPr>
              <a:t>void OnProgress(object sender, ProgressChangedEventArgs e)</a:t>
            </a:r>
            <a:endParaRPr lang="en-US" sz="1400" dirty="0" smtClean="0">
              <a:latin typeface="Lucida Console" pitchFamily="49" charset="0"/>
            </a:endParaRPr>
          </a:p>
          <a:p>
            <a:pPr algn="l">
              <a:buNone/>
            </a:pPr>
            <a:r>
              <a:rPr lang="ro-RO" sz="1400" dirty="0" smtClean="0">
                <a:latin typeface="Lucida Console" pitchFamily="49" charset="0"/>
              </a:rPr>
              <a:t>{</a:t>
            </a:r>
            <a:endParaRPr lang="en-US" sz="1400" dirty="0" smtClean="0">
              <a:latin typeface="Lucida Console" pitchFamily="49" charset="0"/>
            </a:endParaRPr>
          </a:p>
          <a:p>
            <a:pPr algn="l">
              <a:buNone/>
            </a:pPr>
            <a:r>
              <a:rPr lang="ro-RO" sz="1400" dirty="0" smtClean="0">
                <a:latin typeface="Lucida Console" pitchFamily="49" charset="0"/>
              </a:rPr>
              <a:t>	progress.Text = String.Format(”{0}%  completed”, e.ProgressPercentage);</a:t>
            </a:r>
            <a:endParaRPr lang="en-US" sz="1400" dirty="0" smtClean="0">
              <a:latin typeface="Lucida Console" pitchFamily="49" charset="0"/>
            </a:endParaRPr>
          </a:p>
          <a:p>
            <a:pPr algn="l">
              <a:buNone/>
            </a:pPr>
            <a:r>
              <a:rPr lang="ro-RO" sz="1400" dirty="0" smtClean="0">
                <a:latin typeface="Lucida Console" pitchFamily="49" charset="0"/>
              </a:rPr>
              <a:t>}</a:t>
            </a:r>
            <a:endParaRPr lang="en-US" sz="1400" dirty="0" smtClean="0">
              <a:latin typeface="Lucida Console" pitchFamily="49" charset="0"/>
            </a:endParaRPr>
          </a:p>
          <a:p>
            <a:pPr algn="l">
              <a:buNone/>
            </a:pPr>
            <a:r>
              <a:rPr lang="ro-RO" sz="1400" dirty="0" smtClean="0">
                <a:latin typeface="Lucida Console" pitchFamily="49" charset="0"/>
              </a:rPr>
              <a:t>void OnCompleted(object sender, RunWorkerCompletedEventArgs e)</a:t>
            </a:r>
            <a:endParaRPr lang="en-US" sz="1400" dirty="0" smtClean="0">
              <a:latin typeface="Lucida Console" pitchFamily="49" charset="0"/>
            </a:endParaRPr>
          </a:p>
          <a:p>
            <a:pPr algn="l">
              <a:buNone/>
            </a:pPr>
            <a:r>
              <a:rPr lang="ro-RO" sz="1400" dirty="0" smtClean="0">
                <a:latin typeface="Lucida Console" pitchFamily="49" charset="0"/>
              </a:rPr>
              <a:t>{</a:t>
            </a:r>
            <a:endParaRPr lang="en-US" sz="1400" dirty="0" smtClean="0">
              <a:latin typeface="Lucida Console" pitchFamily="49" charset="0"/>
            </a:endParaRPr>
          </a:p>
          <a:p>
            <a:pPr algn="l">
              <a:buNone/>
            </a:pPr>
            <a:r>
              <a:rPr lang="ro-RO" sz="1400" dirty="0" smtClean="0">
                <a:latin typeface="Lucida Console" pitchFamily="49" charset="0"/>
              </a:rPr>
              <a:t>	if(!e.Cancelled &amp;&amp; e.Error == null)</a:t>
            </a:r>
            <a:endParaRPr lang="en-US" sz="1400" dirty="0" smtClean="0">
              <a:latin typeface="Lucida Console" pitchFamily="49" charset="0"/>
            </a:endParaRPr>
          </a:p>
          <a:p>
            <a:pPr algn="l">
              <a:buNone/>
            </a:pPr>
            <a:r>
              <a:rPr lang="ro-RO" sz="1400" dirty="0" smtClean="0">
                <a:latin typeface="Lucida Console" pitchFamily="49" charset="0"/>
              </a:rPr>
              <a:t>	{</a:t>
            </a:r>
            <a:endParaRPr lang="en-US" sz="1400" dirty="0" smtClean="0">
              <a:latin typeface="Lucida Console" pitchFamily="49" charset="0"/>
            </a:endParaRPr>
          </a:p>
          <a:p>
            <a:pPr algn="l">
              <a:buNone/>
            </a:pPr>
            <a:r>
              <a:rPr lang="ro-RO" sz="1400" dirty="0" smtClean="0">
                <a:latin typeface="Lucida Console" pitchFamily="49" charset="0"/>
              </a:rPr>
              <a:t>		progress.Text = String.Format(”Result {0}”, e.Result);</a:t>
            </a:r>
            <a:endParaRPr lang="en-US" sz="1400" dirty="0" smtClean="0">
              <a:latin typeface="Lucida Console" pitchFamily="49" charset="0"/>
            </a:endParaRPr>
          </a:p>
          <a:p>
            <a:pPr algn="l">
              <a:buNone/>
            </a:pPr>
            <a:r>
              <a:rPr lang="ro-RO" sz="1400" dirty="0" smtClean="0">
                <a:latin typeface="Lucida Console" pitchFamily="49" charset="0"/>
              </a:rPr>
              <a:t>	}</a:t>
            </a:r>
            <a:endParaRPr lang="en-US" sz="1400" dirty="0" smtClean="0">
              <a:latin typeface="Lucida Console" pitchFamily="49" charset="0"/>
            </a:endParaRPr>
          </a:p>
          <a:p>
            <a:pPr algn="l">
              <a:buNone/>
            </a:pPr>
            <a:r>
              <a:rPr lang="ro-RO" sz="1400" dirty="0" smtClean="0">
                <a:latin typeface="Lucida Console" pitchFamily="49" charset="0"/>
              </a:rPr>
              <a:t>	worker.Dispose();</a:t>
            </a:r>
            <a:endParaRPr lang="en-US" sz="1400" dirty="0" smtClean="0">
              <a:latin typeface="Lucida Console" pitchFamily="49" charset="0"/>
            </a:endParaRPr>
          </a:p>
          <a:p>
            <a:pPr algn="l">
              <a:buNone/>
            </a:pPr>
            <a:r>
              <a:rPr lang="ro-RO" sz="1400" dirty="0" smtClean="0">
                <a:latin typeface="Lucida Console" pitchFamily="49" charset="0"/>
              </a:rPr>
              <a:t>	worker = null;</a:t>
            </a:r>
            <a:endParaRPr lang="en-US" sz="1400" dirty="0" smtClean="0">
              <a:latin typeface="Lucida Console" pitchFamily="49" charset="0"/>
            </a:endParaRPr>
          </a:p>
          <a:p>
            <a:pPr algn="l">
              <a:buNone/>
            </a:pPr>
            <a:r>
              <a:rPr lang="ro-RO" sz="1400" dirty="0" smtClean="0">
                <a:latin typeface="Lucida Console" pitchFamily="49" charset="0"/>
              </a:rPr>
              <a:t>}</a:t>
            </a:r>
            <a:endParaRPr lang="en-US" sz="1400" dirty="0" smtClean="0">
              <a:latin typeface="Lucida Console" pitchFamily="49" charset="0"/>
            </a:endParaRPr>
          </a:p>
        </p:txBody>
      </p:sp>
    </p:spTree>
    <p:extLst>
      <p:ext uri="{BB962C8B-B14F-4D97-AF65-F5344CB8AC3E}">
        <p14:creationId xmlns:p14="http://schemas.microsoft.com/office/powerpoint/2010/main" xmlns="" val="237145038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None/>
            </a:pPr>
            <a:r>
              <a:rPr lang="ro-RO" sz="1400" dirty="0" smtClean="0">
                <a:latin typeface="Lucida Console" pitchFamily="49" charset="0"/>
              </a:rPr>
              <a:t>BackgroundWorker worker = null;</a:t>
            </a:r>
            <a:endParaRPr lang="en-US" sz="1400" dirty="0" smtClean="0">
              <a:latin typeface="Lucida Console" pitchFamily="49" charset="0"/>
            </a:endParaRPr>
          </a:p>
          <a:p>
            <a:pPr algn="l">
              <a:buNone/>
            </a:pPr>
            <a:r>
              <a:rPr lang="ro-RO" sz="1400" dirty="0" smtClean="0">
                <a:latin typeface="Lucida Console" pitchFamily="49" charset="0"/>
              </a:rPr>
              <a:t>Label progress; </a:t>
            </a:r>
            <a:endParaRPr lang="en-US" sz="1400" dirty="0" smtClean="0">
              <a:latin typeface="Lucida Console" pitchFamily="49" charset="0"/>
            </a:endParaRPr>
          </a:p>
          <a:p>
            <a:pPr algn="l">
              <a:buNone/>
            </a:pPr>
            <a:r>
              <a:rPr lang="ro-RO" sz="1400" dirty="0" smtClean="0">
                <a:latin typeface="Lucida Console" pitchFamily="49" charset="0"/>
              </a:rPr>
              <a:t>void StartOperation()</a:t>
            </a:r>
            <a:endParaRPr lang="en-US" sz="1400" dirty="0" smtClean="0">
              <a:latin typeface="Lucida Console" pitchFamily="49" charset="0"/>
            </a:endParaRPr>
          </a:p>
          <a:p>
            <a:pPr algn="l">
              <a:buNone/>
            </a:pPr>
            <a:r>
              <a:rPr lang="ro-RO" sz="1400" dirty="0" smtClean="0">
                <a:latin typeface="Lucida Console" pitchFamily="49" charset="0"/>
              </a:rPr>
              <a:t>{</a:t>
            </a:r>
            <a:endParaRPr lang="en-US" sz="1400" dirty="0" smtClean="0">
              <a:latin typeface="Lucida Console" pitchFamily="49" charset="0"/>
            </a:endParaRPr>
          </a:p>
          <a:p>
            <a:pPr algn="l">
              <a:buNone/>
            </a:pPr>
            <a:r>
              <a:rPr lang="ro-RO" sz="1400" dirty="0" smtClean="0">
                <a:latin typeface="Lucida Console" pitchFamily="49" charset="0"/>
              </a:rPr>
              <a:t>	worker = new BackgroundWorker();</a:t>
            </a:r>
            <a:endParaRPr lang="en-US" sz="1400" dirty="0" smtClean="0">
              <a:latin typeface="Lucida Console" pitchFamily="49" charset="0"/>
            </a:endParaRPr>
          </a:p>
          <a:p>
            <a:pPr algn="l">
              <a:buNone/>
            </a:pPr>
            <a:r>
              <a:rPr lang="ro-RO" sz="1400" dirty="0" smtClean="0">
                <a:latin typeface="Lucida Console" pitchFamily="49" charset="0"/>
              </a:rPr>
              <a:t>	worker.WorkerSupportsCancellation = true;</a:t>
            </a:r>
            <a:endParaRPr lang="en-US" sz="1400" dirty="0" smtClean="0">
              <a:latin typeface="Lucida Console" pitchFamily="49" charset="0"/>
            </a:endParaRPr>
          </a:p>
          <a:p>
            <a:pPr algn="l">
              <a:buNone/>
            </a:pPr>
            <a:r>
              <a:rPr lang="ro-RO" sz="1400" dirty="0" smtClean="0">
                <a:latin typeface="Lucida Console" pitchFamily="49" charset="0"/>
              </a:rPr>
              <a:t>	worker.DoWork += new 	 	  DoWorkEventHandler(LongOperation);</a:t>
            </a:r>
            <a:endParaRPr lang="en-US" sz="1400" dirty="0" smtClean="0">
              <a:latin typeface="Lucida Console" pitchFamily="49" charset="0"/>
            </a:endParaRPr>
          </a:p>
          <a:p>
            <a:pPr algn="l">
              <a:buNone/>
            </a:pPr>
            <a:r>
              <a:rPr lang="ro-RO" sz="1400" dirty="0" smtClean="0">
                <a:latin typeface="Lucida Console" pitchFamily="49" charset="0"/>
              </a:rPr>
              <a:t>	worker.WorkerReportsProgress = true;</a:t>
            </a:r>
            <a:endParaRPr lang="en-US" sz="1400" dirty="0" smtClean="0">
              <a:latin typeface="Lucida Console" pitchFamily="49" charset="0"/>
            </a:endParaRPr>
          </a:p>
          <a:p>
            <a:pPr algn="l">
              <a:buNone/>
            </a:pPr>
            <a:r>
              <a:rPr lang="ro-RO" sz="1400" dirty="0" smtClean="0">
                <a:latin typeface="Lucida Console" pitchFamily="49" charset="0"/>
              </a:rPr>
              <a:t>	worker.ProgressChanged += </a:t>
            </a:r>
            <a:endParaRPr lang="en-US" sz="1400" dirty="0" smtClean="0">
              <a:latin typeface="Lucida Console" pitchFamily="49" charset="0"/>
            </a:endParaRPr>
          </a:p>
          <a:p>
            <a:pPr algn="l">
              <a:buNone/>
            </a:pPr>
            <a:r>
              <a:rPr lang="ro-RO" sz="1400" dirty="0" smtClean="0">
                <a:latin typeface="Lucida Console" pitchFamily="49" charset="0"/>
              </a:rPr>
              <a:t>new ProgressChangedEventHandler(OnProgress);</a:t>
            </a:r>
            <a:endParaRPr lang="en-US" sz="1400" dirty="0" smtClean="0">
              <a:latin typeface="Lucida Console" pitchFamily="49" charset="0"/>
            </a:endParaRPr>
          </a:p>
          <a:p>
            <a:pPr algn="l">
              <a:buNone/>
            </a:pPr>
            <a:r>
              <a:rPr lang="ro-RO" sz="1400" dirty="0" smtClean="0">
                <a:latin typeface="Lucida Console" pitchFamily="49" charset="0"/>
              </a:rPr>
              <a:t>	worker.RunWorkerCompleted += </a:t>
            </a:r>
            <a:endParaRPr lang="en-US" sz="1400" dirty="0" smtClean="0">
              <a:latin typeface="Lucida Console" pitchFamily="49" charset="0"/>
            </a:endParaRPr>
          </a:p>
          <a:p>
            <a:pPr algn="l">
              <a:buNone/>
            </a:pPr>
            <a:r>
              <a:rPr lang="ro-RO" sz="1400" dirty="0" smtClean="0">
                <a:latin typeface="Lucida Console" pitchFamily="49" charset="0"/>
              </a:rPr>
              <a:t>new RunWorkerCompletedEventHandler(OnCompleted);</a:t>
            </a:r>
            <a:endParaRPr lang="en-US" sz="1400" dirty="0" smtClean="0">
              <a:latin typeface="Lucida Console" pitchFamily="49" charset="0"/>
            </a:endParaRPr>
          </a:p>
          <a:p>
            <a:pPr algn="l">
              <a:buNone/>
            </a:pPr>
            <a:r>
              <a:rPr lang="ro-RO" sz="1400" dirty="0" smtClean="0">
                <a:latin typeface="Lucida Console" pitchFamily="49" charset="0"/>
              </a:rPr>
              <a:t>	worker.RunWorkerAsync();</a:t>
            </a:r>
            <a:endParaRPr lang="en-US" sz="1400" dirty="0" smtClean="0">
              <a:latin typeface="Lucida Console" pitchFamily="49" charset="0"/>
            </a:endParaRPr>
          </a:p>
          <a:p>
            <a:pPr algn="l">
              <a:buNone/>
            </a:pPr>
            <a:r>
              <a:rPr lang="ro-RO" sz="1400" dirty="0" smtClean="0">
                <a:latin typeface="Lucida Console" pitchFamily="49" charset="0"/>
              </a:rPr>
              <a:t>} </a:t>
            </a:r>
            <a:endParaRPr lang="en-US" sz="1400" dirty="0" smtClean="0">
              <a:latin typeface="Lucida Console" pitchFamily="49" charset="0"/>
            </a:endParaRPr>
          </a:p>
          <a:p>
            <a:pPr algn="l">
              <a:buNone/>
            </a:pPr>
            <a:r>
              <a:rPr lang="ro-RO" sz="1400" dirty="0" smtClean="0">
                <a:latin typeface="Lucida Console" pitchFamily="49" charset="0"/>
              </a:rPr>
              <a:t>void StopOperation()</a:t>
            </a:r>
            <a:endParaRPr lang="en-US" sz="1400" dirty="0" smtClean="0">
              <a:latin typeface="Lucida Console" pitchFamily="49" charset="0"/>
            </a:endParaRPr>
          </a:p>
          <a:p>
            <a:pPr algn="l">
              <a:buNone/>
            </a:pPr>
            <a:r>
              <a:rPr lang="ro-RO" sz="1400" dirty="0" smtClean="0">
                <a:latin typeface="Lucida Console" pitchFamily="49" charset="0"/>
              </a:rPr>
              <a:t>{</a:t>
            </a:r>
            <a:endParaRPr lang="en-US" sz="1400" dirty="0" smtClean="0">
              <a:latin typeface="Lucida Console" pitchFamily="49" charset="0"/>
            </a:endParaRPr>
          </a:p>
          <a:p>
            <a:pPr algn="l">
              <a:buNone/>
            </a:pPr>
            <a:r>
              <a:rPr lang="ro-RO" sz="1400" dirty="0" smtClean="0">
                <a:latin typeface="Lucida Console" pitchFamily="49" charset="0"/>
              </a:rPr>
              <a:t>	if(worker != null)</a:t>
            </a:r>
            <a:endParaRPr lang="en-US" sz="1400" dirty="0" smtClean="0">
              <a:latin typeface="Lucida Console" pitchFamily="49" charset="0"/>
            </a:endParaRPr>
          </a:p>
          <a:p>
            <a:pPr algn="l">
              <a:buNone/>
            </a:pPr>
            <a:r>
              <a:rPr lang="ro-RO" sz="1400" dirty="0" smtClean="0">
                <a:latin typeface="Lucida Console" pitchFamily="49" charset="0"/>
              </a:rPr>
              <a:t>	{</a:t>
            </a:r>
            <a:endParaRPr lang="en-US" sz="1400" dirty="0" smtClean="0">
              <a:latin typeface="Lucida Console" pitchFamily="49" charset="0"/>
            </a:endParaRPr>
          </a:p>
          <a:p>
            <a:pPr algn="l">
              <a:buNone/>
            </a:pPr>
            <a:r>
              <a:rPr lang="ro-RO" sz="1400" dirty="0" smtClean="0">
                <a:latin typeface="Lucida Console" pitchFamily="49" charset="0"/>
              </a:rPr>
              <a:t>		//Anuleaza operatia</a:t>
            </a:r>
            <a:endParaRPr lang="en-US" sz="1400" dirty="0" smtClean="0">
              <a:latin typeface="Lucida Console" pitchFamily="49" charset="0"/>
            </a:endParaRPr>
          </a:p>
          <a:p>
            <a:pPr algn="l">
              <a:buNone/>
            </a:pPr>
            <a:r>
              <a:rPr lang="ro-RO" sz="1400" dirty="0" smtClean="0">
                <a:latin typeface="Lucida Console" pitchFamily="49" charset="0"/>
              </a:rPr>
              <a:t>		worker.CancelAsync();</a:t>
            </a:r>
            <a:endParaRPr lang="en-US" sz="1400" dirty="0" smtClean="0">
              <a:latin typeface="Lucida Console" pitchFamily="49" charset="0"/>
            </a:endParaRPr>
          </a:p>
          <a:p>
            <a:pPr algn="l">
              <a:buNone/>
            </a:pPr>
            <a:r>
              <a:rPr lang="ro-RO" sz="1400" dirty="0" smtClean="0">
                <a:latin typeface="Lucida Console" pitchFamily="49" charset="0"/>
              </a:rPr>
              <a:t>	}</a:t>
            </a:r>
            <a:endParaRPr lang="en-US" sz="1400" dirty="0" smtClean="0">
              <a:latin typeface="Lucida Console" pitchFamily="49" charset="0"/>
            </a:endParaRPr>
          </a:p>
          <a:p>
            <a:pPr algn="l">
              <a:buNone/>
            </a:pPr>
            <a:r>
              <a:rPr lang="ro-RO" sz="1400" dirty="0" smtClean="0">
                <a:latin typeface="Lucida Console" pitchFamily="49" charset="0"/>
              </a:rPr>
              <a:t>}</a:t>
            </a:r>
            <a:endParaRPr lang="en-US" sz="1400" dirty="0" smtClean="0">
              <a:latin typeface="Lucida Console" pitchFamily="49" charset="0"/>
            </a:endParaRPr>
          </a:p>
          <a:p>
            <a:pPr algn="l">
              <a:buNone/>
            </a:pPr>
            <a:r>
              <a:rPr lang="ro-RO" sz="1400" dirty="0" smtClean="0">
                <a:latin typeface="Lucida Console" pitchFamily="49" charset="0"/>
              </a:rPr>
              <a:t>void LongOperation(object sender, DoWorkEventHandler e)</a:t>
            </a:r>
            <a:endParaRPr lang="en-US" sz="1400" dirty="0" smtClean="0">
              <a:latin typeface="Lucida Console" pitchFamily="49" charset="0"/>
            </a:endParaRPr>
          </a:p>
          <a:p>
            <a:pPr algn="l">
              <a:buNone/>
            </a:pPr>
            <a:r>
              <a:rPr lang="ro-RO" sz="1400" dirty="0" smtClean="0">
                <a:latin typeface="Lucida Console" pitchFamily="49" charset="0"/>
              </a:rPr>
              <a:t>{</a:t>
            </a:r>
            <a:endParaRPr lang="en-US" sz="1400" dirty="0" smtClean="0">
              <a:latin typeface="Lucida Console" pitchFamily="49" charset="0"/>
            </a:endParaRPr>
          </a:p>
          <a:p>
            <a:pPr algn="l">
              <a:buNone/>
            </a:pPr>
            <a:r>
              <a:rPr lang="ro-RO" sz="1400" dirty="0" smtClean="0">
                <a:latin typeface="Lucida Console" pitchFamily="49" charset="0"/>
              </a:rPr>
              <a:t>	BackgroundWorker thisWorker = sender as BackgroundWorker;</a:t>
            </a:r>
            <a:endParaRPr lang="en-US" sz="1400" dirty="0" smtClean="0">
              <a:latin typeface="Lucida Console" pitchFamily="49" charset="0"/>
            </a:endParaRPr>
          </a:p>
          <a:p>
            <a:pPr algn="l">
              <a:buNone/>
            </a:pPr>
            <a:r>
              <a:rPr lang="ro-RO" sz="1400" dirty="0" smtClean="0">
                <a:latin typeface="Lucida Console" pitchFamily="49" charset="0"/>
              </a:rPr>
              <a:t>	for(int i = 0; i &lt; 100; ++i)</a:t>
            </a:r>
            <a:endParaRPr lang="en-US" sz="1400" dirty="0" smtClean="0">
              <a:latin typeface="Lucida Console" pitchFamily="49" charset="0"/>
            </a:endParaRPr>
          </a:p>
          <a:p>
            <a:pPr algn="l">
              <a:buNone/>
            </a:pPr>
            <a:r>
              <a:rPr lang="ro-RO" sz="1400" dirty="0" smtClean="0">
                <a:latin typeface="Lucida Console" pitchFamily="49" charset="0"/>
              </a:rPr>
              <a:t>	{</a:t>
            </a:r>
            <a:endParaRPr lang="en-US" sz="1400" dirty="0" smtClean="0">
              <a:latin typeface="Lucida Console" pitchFamily="49" charset="0"/>
            </a:endParaRPr>
          </a:p>
          <a:p>
            <a:pPr algn="l">
              <a:buNone/>
            </a:pPr>
            <a:r>
              <a:rPr lang="ro-RO" sz="1400" dirty="0" smtClean="0">
                <a:latin typeface="Lucida Console" pitchFamily="49" charset="0"/>
              </a:rPr>
              <a:t>		//Verificam daca operatia a fost anulata</a:t>
            </a:r>
            <a:endParaRPr lang="en-US" sz="1400" dirty="0" smtClean="0">
              <a:latin typeface="Lucida Console" pitchFamily="49" charset="0"/>
            </a:endParaRPr>
          </a:p>
          <a:p>
            <a:pPr algn="l">
              <a:buNone/>
            </a:pPr>
            <a:r>
              <a:rPr lang="ro-RO" sz="1400" dirty="0" smtClean="0">
                <a:latin typeface="Lucida Console" pitchFamily="49" charset="0"/>
              </a:rPr>
              <a:t>		if(thisWorker.CancellationPending)</a:t>
            </a:r>
            <a:endParaRPr lang="en-US" sz="1400" dirty="0" smtClean="0">
              <a:latin typeface="Lucida Console" pitchFamily="49" charset="0"/>
            </a:endParaRPr>
          </a:p>
          <a:p>
            <a:pPr algn="l">
              <a:buNone/>
            </a:pPr>
            <a:r>
              <a:rPr lang="ro-RO" sz="1400" dirty="0" smtClean="0">
                <a:latin typeface="Lucida Console" pitchFamily="49" charset="0"/>
              </a:rPr>
              <a:t>		{</a:t>
            </a:r>
            <a:endParaRPr lang="en-US" sz="1400" dirty="0" smtClean="0">
              <a:latin typeface="Lucida Console" pitchFamily="49" charset="0"/>
            </a:endParaRPr>
          </a:p>
          <a:p>
            <a:pPr algn="l">
              <a:buNone/>
            </a:pPr>
            <a:r>
              <a:rPr lang="ro-RO" sz="1400" dirty="0" smtClean="0">
                <a:latin typeface="Lucida Console" pitchFamily="49" charset="0"/>
              </a:rPr>
              <a:t>			e.Cancel = true;</a:t>
            </a:r>
            <a:endParaRPr lang="en-US" sz="1400" dirty="0" smtClean="0">
              <a:latin typeface="Lucida Console" pitchFamily="49" charset="0"/>
            </a:endParaRPr>
          </a:p>
          <a:p>
            <a:pPr algn="l">
              <a:buNone/>
            </a:pPr>
            <a:r>
              <a:rPr lang="ro-RO" sz="1400" dirty="0" smtClean="0">
                <a:latin typeface="Lucida Console" pitchFamily="49" charset="0"/>
              </a:rPr>
              <a:t>			return;</a:t>
            </a:r>
            <a:endParaRPr lang="en-US" sz="1400" dirty="0" smtClean="0">
              <a:latin typeface="Lucida Console" pitchFamily="49" charset="0"/>
            </a:endParaRPr>
          </a:p>
          <a:p>
            <a:pPr algn="l">
              <a:buNone/>
            </a:pPr>
            <a:r>
              <a:rPr lang="ro-RO" sz="1400" dirty="0" smtClean="0">
                <a:latin typeface="Lucida Console" pitchFamily="49" charset="0"/>
              </a:rPr>
              <a:t>		}</a:t>
            </a:r>
            <a:endParaRPr lang="en-US" sz="1400" dirty="0" smtClean="0">
              <a:latin typeface="Lucida Console" pitchFamily="49" charset="0"/>
            </a:endParaRPr>
          </a:p>
          <a:p>
            <a:pPr algn="l">
              <a:buNone/>
            </a:pPr>
            <a:r>
              <a:rPr lang="ro-RO" sz="1400" dirty="0" smtClean="0">
                <a:latin typeface="Lucida Console" pitchFamily="49" charset="0"/>
              </a:rPr>
              <a:t>		Thread.Sleep(100); </a:t>
            </a:r>
            <a:endParaRPr lang="en-US" sz="1400" dirty="0" smtClean="0">
              <a:latin typeface="Lucida Console" pitchFamily="49" charset="0"/>
            </a:endParaRPr>
          </a:p>
          <a:p>
            <a:pPr algn="l">
              <a:buNone/>
            </a:pPr>
            <a:r>
              <a:rPr lang="ro-RO" sz="1400" dirty="0" smtClean="0">
                <a:latin typeface="Lucida Console" pitchFamily="49" charset="0"/>
              </a:rPr>
              <a:t>		thisWorker.ReportProgress(x); </a:t>
            </a:r>
            <a:endParaRPr lang="en-US" sz="1400" dirty="0" smtClean="0">
              <a:latin typeface="Lucida Console" pitchFamily="49" charset="0"/>
            </a:endParaRPr>
          </a:p>
          <a:p>
            <a:pPr algn="l">
              <a:buNone/>
            </a:pPr>
            <a:r>
              <a:rPr lang="ro-RO" sz="1400" dirty="0" smtClean="0">
                <a:latin typeface="Lucida Console" pitchFamily="49" charset="0"/>
              </a:rPr>
              <a:t>		//Indica nivelul de lucru realizat</a:t>
            </a:r>
            <a:endParaRPr lang="en-US" sz="1400" dirty="0" smtClean="0">
              <a:latin typeface="Lucida Console" pitchFamily="49" charset="0"/>
            </a:endParaRPr>
          </a:p>
          <a:p>
            <a:pPr algn="l">
              <a:buNone/>
            </a:pPr>
            <a:r>
              <a:rPr lang="ro-RO" sz="1400" dirty="0" smtClean="0">
                <a:latin typeface="Lucida Console" pitchFamily="49" charset="0"/>
              </a:rPr>
              <a:t>	}</a:t>
            </a:r>
            <a:endParaRPr lang="en-US" sz="1400" dirty="0" smtClean="0">
              <a:latin typeface="Lucida Console" pitchFamily="49" charset="0"/>
            </a:endParaRPr>
          </a:p>
          <a:p>
            <a:pPr algn="l">
              <a:buNone/>
            </a:pPr>
            <a:r>
              <a:rPr lang="ro-RO" sz="1400" dirty="0" smtClean="0">
                <a:latin typeface="Lucida Console" pitchFamily="49" charset="0"/>
              </a:rPr>
              <a:t>	e.Result = 100;</a:t>
            </a:r>
            <a:endParaRPr lang="en-US" sz="1400" dirty="0" smtClean="0">
              <a:latin typeface="Lucida Console" pitchFamily="49" charset="0"/>
            </a:endParaRPr>
          </a:p>
          <a:p>
            <a:pPr algn="l">
              <a:buNone/>
            </a:pPr>
            <a:r>
              <a:rPr lang="ro-RO" sz="1400" dirty="0" smtClean="0">
                <a:latin typeface="Lucida Console" pitchFamily="49" charset="0"/>
              </a:rPr>
              <a:t>}</a:t>
            </a:r>
            <a:endParaRPr lang="en-US" sz="1400" dirty="0" smtClean="0">
              <a:latin typeface="Lucida Console" pitchFamily="49" charset="0"/>
            </a:endParaRPr>
          </a:p>
          <a:p>
            <a:pPr algn="l">
              <a:buNone/>
            </a:pPr>
            <a:r>
              <a:rPr lang="ro-RO" sz="1400" dirty="0" smtClean="0">
                <a:latin typeface="Lucida Console" pitchFamily="49" charset="0"/>
              </a:rPr>
              <a:t>void OnProgress(object sender, ProgressChangedEventArgs e)</a:t>
            </a:r>
            <a:endParaRPr lang="en-US" sz="1400" dirty="0" smtClean="0">
              <a:latin typeface="Lucida Console" pitchFamily="49" charset="0"/>
            </a:endParaRPr>
          </a:p>
          <a:p>
            <a:pPr algn="l">
              <a:buNone/>
            </a:pPr>
            <a:r>
              <a:rPr lang="ro-RO" sz="1400" dirty="0" smtClean="0">
                <a:latin typeface="Lucida Console" pitchFamily="49" charset="0"/>
              </a:rPr>
              <a:t>{</a:t>
            </a:r>
            <a:endParaRPr lang="en-US" sz="1400" dirty="0" smtClean="0">
              <a:latin typeface="Lucida Console" pitchFamily="49" charset="0"/>
            </a:endParaRPr>
          </a:p>
          <a:p>
            <a:pPr algn="l">
              <a:buNone/>
            </a:pPr>
            <a:r>
              <a:rPr lang="ro-RO" sz="1400" dirty="0" smtClean="0">
                <a:latin typeface="Lucida Console" pitchFamily="49" charset="0"/>
              </a:rPr>
              <a:t>	progress.Text = String.Format(”{0}%  completed”, e.ProgressPercentage);</a:t>
            </a:r>
            <a:endParaRPr lang="en-US" sz="1400" dirty="0" smtClean="0">
              <a:latin typeface="Lucida Console" pitchFamily="49" charset="0"/>
            </a:endParaRPr>
          </a:p>
          <a:p>
            <a:pPr algn="l">
              <a:buNone/>
            </a:pPr>
            <a:r>
              <a:rPr lang="ro-RO" sz="1400" dirty="0" smtClean="0">
                <a:latin typeface="Lucida Console" pitchFamily="49" charset="0"/>
              </a:rPr>
              <a:t>}</a:t>
            </a:r>
            <a:endParaRPr lang="en-US" sz="1400" dirty="0" smtClean="0">
              <a:latin typeface="Lucida Console" pitchFamily="49" charset="0"/>
            </a:endParaRPr>
          </a:p>
          <a:p>
            <a:pPr algn="l">
              <a:buNone/>
            </a:pPr>
            <a:r>
              <a:rPr lang="ro-RO" sz="1400" dirty="0" smtClean="0">
                <a:latin typeface="Lucida Console" pitchFamily="49" charset="0"/>
              </a:rPr>
              <a:t>void OnCompleted(object sender, RunWorkerCompletedEventArgs e)</a:t>
            </a:r>
            <a:endParaRPr lang="en-US" sz="1400" dirty="0" smtClean="0">
              <a:latin typeface="Lucida Console" pitchFamily="49" charset="0"/>
            </a:endParaRPr>
          </a:p>
          <a:p>
            <a:pPr algn="l">
              <a:buNone/>
            </a:pPr>
            <a:r>
              <a:rPr lang="ro-RO" sz="1400" dirty="0" smtClean="0">
                <a:latin typeface="Lucida Console" pitchFamily="49" charset="0"/>
              </a:rPr>
              <a:t>{</a:t>
            </a:r>
            <a:endParaRPr lang="en-US" sz="1400" dirty="0" smtClean="0">
              <a:latin typeface="Lucida Console" pitchFamily="49" charset="0"/>
            </a:endParaRPr>
          </a:p>
          <a:p>
            <a:pPr algn="l">
              <a:buNone/>
            </a:pPr>
            <a:r>
              <a:rPr lang="ro-RO" sz="1400" dirty="0" smtClean="0">
                <a:latin typeface="Lucida Console" pitchFamily="49" charset="0"/>
              </a:rPr>
              <a:t>	if(!e.Cancelled &amp;&amp; e.Error == null)</a:t>
            </a:r>
            <a:endParaRPr lang="en-US" sz="1400" dirty="0" smtClean="0">
              <a:latin typeface="Lucida Console" pitchFamily="49" charset="0"/>
            </a:endParaRPr>
          </a:p>
          <a:p>
            <a:pPr algn="l">
              <a:buNone/>
            </a:pPr>
            <a:r>
              <a:rPr lang="ro-RO" sz="1400" dirty="0" smtClean="0">
                <a:latin typeface="Lucida Console" pitchFamily="49" charset="0"/>
              </a:rPr>
              <a:t>	{</a:t>
            </a:r>
            <a:endParaRPr lang="en-US" sz="1400" dirty="0" smtClean="0">
              <a:latin typeface="Lucida Console" pitchFamily="49" charset="0"/>
            </a:endParaRPr>
          </a:p>
          <a:p>
            <a:pPr algn="l">
              <a:buNone/>
            </a:pPr>
            <a:r>
              <a:rPr lang="ro-RO" sz="1400" dirty="0" smtClean="0">
                <a:latin typeface="Lucida Console" pitchFamily="49" charset="0"/>
              </a:rPr>
              <a:t>		progress.Text = String.Format(”Result {0}”, e.Result);</a:t>
            </a:r>
            <a:endParaRPr lang="en-US" sz="1400" dirty="0" smtClean="0">
              <a:latin typeface="Lucida Console" pitchFamily="49" charset="0"/>
            </a:endParaRPr>
          </a:p>
          <a:p>
            <a:pPr algn="l">
              <a:buNone/>
            </a:pPr>
            <a:r>
              <a:rPr lang="ro-RO" sz="1400" dirty="0" smtClean="0">
                <a:latin typeface="Lucida Console" pitchFamily="49" charset="0"/>
              </a:rPr>
              <a:t>	}</a:t>
            </a:r>
            <a:endParaRPr lang="en-US" sz="1400" dirty="0" smtClean="0">
              <a:latin typeface="Lucida Console" pitchFamily="49" charset="0"/>
            </a:endParaRPr>
          </a:p>
          <a:p>
            <a:pPr algn="l">
              <a:buNone/>
            </a:pPr>
            <a:r>
              <a:rPr lang="ro-RO" sz="1400" dirty="0" smtClean="0">
                <a:latin typeface="Lucida Console" pitchFamily="49" charset="0"/>
              </a:rPr>
              <a:t>	worker.Dispose();</a:t>
            </a:r>
            <a:endParaRPr lang="en-US" sz="1400" dirty="0" smtClean="0">
              <a:latin typeface="Lucida Console" pitchFamily="49" charset="0"/>
            </a:endParaRPr>
          </a:p>
          <a:p>
            <a:pPr algn="l">
              <a:buNone/>
            </a:pPr>
            <a:r>
              <a:rPr lang="ro-RO" sz="1400" dirty="0" smtClean="0">
                <a:latin typeface="Lucida Console" pitchFamily="49" charset="0"/>
              </a:rPr>
              <a:t>	worker = null;</a:t>
            </a:r>
            <a:endParaRPr lang="en-US" sz="1400" dirty="0" smtClean="0">
              <a:latin typeface="Lucida Console" pitchFamily="49" charset="0"/>
            </a:endParaRPr>
          </a:p>
          <a:p>
            <a:pPr algn="l">
              <a:buNone/>
            </a:pPr>
            <a:r>
              <a:rPr lang="ro-RO" sz="1400" dirty="0" smtClean="0">
                <a:latin typeface="Lucida Console" pitchFamily="49" charset="0"/>
              </a:rPr>
              <a:t>}</a:t>
            </a:r>
            <a:endParaRPr lang="en-US" sz="1400" dirty="0" smtClean="0">
              <a:latin typeface="Lucida Console" pitchFamily="49" charset="0"/>
            </a:endParaRPr>
          </a:p>
        </p:txBody>
      </p:sp>
    </p:spTree>
    <p:extLst>
      <p:ext uri="{BB962C8B-B14F-4D97-AF65-F5344CB8AC3E}">
        <p14:creationId xmlns:p14="http://schemas.microsoft.com/office/powerpoint/2010/main" xmlns="" val="23714503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ro-RO" b="1" dirty="0" smtClean="0"/>
              <a:t>.NET Framework </a:t>
            </a:r>
            <a:r>
              <a:rPr lang="ro-RO" dirty="0" smtClean="0"/>
              <a:t>a fost realizat astfel încât să fie ţină cont de firele de execuţie. Dacă o clasă este sensibilă la thread-uri se poate realiza o corupere a datelor, dacă mai mult de un thread încearcă să acceseze aceeaşi instanţă a unei clase, în acelaşi moment. </a:t>
            </a:r>
          </a:p>
          <a:p>
            <a:pPr>
              <a:buNone/>
            </a:pPr>
            <a:endParaRPr lang="ro-RO" dirty="0" smtClean="0"/>
          </a:p>
          <a:p>
            <a:pPr>
              <a:buNone/>
            </a:pPr>
            <a:r>
              <a:rPr lang="ro-RO" dirty="0" smtClean="0"/>
              <a:t>Biblioteca .</a:t>
            </a:r>
            <a:r>
              <a:rPr lang="ro-RO" b="1" dirty="0" smtClean="0"/>
              <a:t>NET Framework </a:t>
            </a:r>
            <a:r>
              <a:rPr lang="ro-RO" dirty="0" smtClean="0"/>
              <a:t>cuprinde astfel de clase, de accea trebuie să vă asiguraţi că accesaţi obiectele create folosind aceste clase într-un mod sigur.</a:t>
            </a:r>
          </a:p>
          <a:p>
            <a:pPr>
              <a:buNone/>
            </a:pPr>
            <a:endParaRPr lang="en-US" dirty="0" smtClean="0"/>
          </a:p>
          <a:p>
            <a:pPr>
              <a:buNone/>
            </a:pPr>
            <a:r>
              <a:rPr lang="ro-RO" b="1" dirty="0" smtClean="0"/>
              <a:t>I/O Bound Code</a:t>
            </a:r>
            <a:endParaRPr lang="en-US" b="1" dirty="0" smtClean="0"/>
          </a:p>
          <a:p>
            <a:pPr>
              <a:buNone/>
            </a:pPr>
            <a:endParaRPr lang="ro-RO" dirty="0" smtClean="0"/>
          </a:p>
          <a:p>
            <a:pPr>
              <a:buNone/>
            </a:pPr>
            <a:r>
              <a:rPr lang="ro-RO" dirty="0" smtClean="0"/>
              <a:t>Un computer prezintă un număr fix de procesoare, şi fiecare procesor poate rula un singur fir de execuţie la un moment dat. Fiecare fir de execuţie dintr-o aplicaţie este planificat să ruleze pe procesor pentru o scurtă durată de timp. Această planificare poate adăuga un overhead în lucrul cu thread-uri.</a:t>
            </a:r>
            <a:endParaRPr lang="en-US" dirty="0" smtClean="0"/>
          </a:p>
          <a:p>
            <a:pPr>
              <a:buNone/>
            </a:pPr>
            <a:endParaRPr lang="ro-RO" dirty="0" smtClean="0"/>
          </a:p>
          <a:p>
            <a:pPr>
              <a:buNone/>
            </a:pPr>
            <a:r>
              <a:rPr lang="ro-RO" dirty="0" smtClean="0"/>
              <a:t>Dacă este codul dependent </a:t>
            </a:r>
            <a:r>
              <a:rPr lang="ro-RO" b="1" dirty="0" smtClean="0"/>
              <a:t>I/O</a:t>
            </a:r>
            <a:r>
              <a:rPr lang="ro-RO" dirty="0" smtClean="0"/>
              <a:t>, codul apelează un dispozitiv de intrare/ieşire, iar când un thread realizează un astfel de apel, thread-ul este suspendat până când dispozitivul şi-a terminat task-ul. Dacă acest fir de execuţie foloseşte apelul </a:t>
            </a:r>
            <a:r>
              <a:rPr lang="ro-RO" b="1" dirty="0" smtClean="0"/>
              <a:t>I/O</a:t>
            </a:r>
            <a:r>
              <a:rPr lang="ro-RO" dirty="0" smtClean="0"/>
              <a:t> pentru a realiza alt task, performanţa task-ului este afectată.</a:t>
            </a:r>
          </a:p>
          <a:p>
            <a:pPr>
              <a:buNone/>
            </a:pPr>
            <a:endParaRPr lang="en-US" dirty="0" smtClean="0"/>
          </a:p>
          <a:p>
            <a:pPr>
              <a:buNone/>
            </a:pPr>
            <a:r>
              <a:rPr lang="ro-RO" dirty="0" smtClean="0"/>
              <a:t>Folosirea thread-urilor pentru apeluri </a:t>
            </a:r>
            <a:r>
              <a:rPr lang="ro-RO" b="1" dirty="0" smtClean="0"/>
              <a:t>I/O</a:t>
            </a:r>
            <a:r>
              <a:rPr lang="ro-RO" dirty="0" smtClean="0"/>
              <a:t> îmbunătăţeşte scalabilitatea unei aplicaţii şi poate mări performanţa codului dumneavoastră.</a:t>
            </a:r>
          </a:p>
          <a:p>
            <a:pPr>
              <a:buNone/>
            </a:pPr>
            <a:endParaRPr lang="ro-RO" dirty="0" smtClean="0"/>
          </a:p>
          <a:p>
            <a:pPr>
              <a:buNone/>
            </a:pPr>
            <a:r>
              <a:rPr lang="ro-RO" dirty="0" smtClean="0"/>
              <a:t>Dacă este codul dependent de </a:t>
            </a:r>
            <a:r>
              <a:rPr lang="ro-RO" b="1" dirty="0" smtClean="0"/>
              <a:t>CPU</a:t>
            </a:r>
            <a:r>
              <a:rPr lang="ro-RO" dirty="0" smtClean="0"/>
              <a:t>, deoarece codul nu realizează apeluri </a:t>
            </a:r>
            <a:r>
              <a:rPr lang="ro-RO" b="1" dirty="0" smtClean="0"/>
              <a:t>I/O</a:t>
            </a:r>
            <a:r>
              <a:rPr lang="ro-RO" dirty="0" smtClean="0"/>
              <a:t>, un fir de execuţie pierde mai mult timp executând codul pe </a:t>
            </a:r>
            <a:r>
              <a:rPr lang="ro-RO" b="1" dirty="0" smtClean="0"/>
              <a:t>CPU</a:t>
            </a:r>
            <a:r>
              <a:rPr lang="ro-RO" dirty="0" smtClean="0"/>
              <a:t>. </a:t>
            </a:r>
            <a:endParaRPr lang="en-US" dirty="0" smtClean="0"/>
          </a:p>
          <a:p>
            <a:pPr>
              <a:buNone/>
            </a:pPr>
            <a:endParaRPr lang="en-US" dirty="0" smtClean="0"/>
          </a:p>
          <a:p>
            <a:pPr>
              <a:buNone/>
            </a:pPr>
            <a:r>
              <a:rPr lang="ro-RO" b="1" dirty="0" smtClean="0"/>
              <a:t>Cod bazat pe task-uri</a:t>
            </a:r>
          </a:p>
          <a:p>
            <a:pPr>
              <a:buNone/>
            </a:pPr>
            <a:endParaRPr lang="ro-RO" sz="1600" b="1" dirty="0" smtClean="0"/>
          </a:p>
          <a:p>
            <a:pPr>
              <a:buNone/>
            </a:pPr>
            <a:r>
              <a:rPr lang="ro-RO" dirty="0" smtClean="0"/>
              <a:t>Atunci când folosiţi thread-uri, codul devine bazat pe task-uri. Dacă aveţi un task de lungă durată, puteţi porni acest task pe un thread separat şi preluaţi rezultatul când task-ul s-a terminat. În timp ce acest task este executat aplicaţia dumneavoastră poate realiza alte operaţii ce nu au legătură cu task-ul iniţial de lungă durată.</a:t>
            </a:r>
            <a:endParaRPr lang="en-US" dirty="0" smtClean="0"/>
          </a:p>
          <a:p>
            <a:pPr>
              <a:buNone/>
            </a:pPr>
            <a:endParaRPr lang="ro-RO" dirty="0" smtClean="0"/>
          </a:p>
          <a:p>
            <a:pPr>
              <a:buNone/>
            </a:pPr>
            <a:r>
              <a:rPr lang="ro-RO" b="1" dirty="0" smtClean="0"/>
              <a:t>Windows Threads</a:t>
            </a:r>
          </a:p>
          <a:p>
            <a:pPr>
              <a:buNone/>
            </a:pPr>
            <a:endParaRPr lang="en-US" sz="1600" b="1" dirty="0" smtClean="0"/>
          </a:p>
          <a:p>
            <a:pPr>
              <a:buNone/>
            </a:pPr>
            <a:r>
              <a:rPr lang="ro-RO" dirty="0" smtClean="0"/>
              <a:t>Windows furnizează obiecte fire de execuţie şi manipulează planificarea acestor fire de execuţie. Ţinând cont de prioritatea thre</a:t>
            </a:r>
            <a:r>
              <a:rPr lang="en-US" dirty="0" smtClean="0"/>
              <a:t>a</a:t>
            </a:r>
            <a:r>
              <a:rPr lang="ro-RO" dirty="0" smtClean="0"/>
              <a:t>d-urilor, </a:t>
            </a:r>
            <a:r>
              <a:rPr lang="ro-RO" b="1" dirty="0" smtClean="0"/>
              <a:t>Windows</a:t>
            </a:r>
            <a:r>
              <a:rPr lang="ro-RO" dirty="0" smtClean="0"/>
              <a:t> decide care thread va rula şi pentru cât timp.</a:t>
            </a:r>
            <a:endParaRPr lang="en-US" dirty="0" smtClean="0"/>
          </a:p>
          <a:p>
            <a:pPr>
              <a:buNone/>
            </a:pPr>
            <a:endParaRPr lang="ro-RO" dirty="0" smtClean="0"/>
          </a:p>
          <a:p>
            <a:pPr>
              <a:buNone/>
            </a:pPr>
            <a:r>
              <a:rPr lang="ro-RO" dirty="0" smtClean="0"/>
              <a:t>Deoarece întotdeauna sunt mai multe thread-uri decât numărul de procesoare din computer, </a:t>
            </a:r>
            <a:r>
              <a:rPr lang="ro-RO" b="1" dirty="0" smtClean="0"/>
              <a:t>Windows</a:t>
            </a:r>
            <a:r>
              <a:rPr lang="ro-RO" dirty="0" smtClean="0"/>
              <a:t> permite fiecărui fir de execuţie să ruleze pentru o scurtă perioadă de timp, înainte să fie suspendat şi alt thread va urma să ruleze. Acest lucru se numește planificare.</a:t>
            </a:r>
            <a:endParaRPr lang="en-US" dirty="0" smtClean="0"/>
          </a:p>
          <a:p>
            <a:pPr>
              <a:buNone/>
            </a:pPr>
            <a:endParaRPr lang="ro-RO" dirty="0" smtClean="0"/>
          </a:p>
          <a:p>
            <a:pPr>
              <a:buNone/>
            </a:pPr>
            <a:r>
              <a:rPr lang="ro-RO" dirty="0" smtClean="0"/>
              <a:t>Componente ale interfeţei cu utilizatorul, precum ferestre şi controale, prezintă afinitate pentru firele de execuţie şi pot fi accesate doar de thread-ul care le-a creat. În plus, obiectele </a:t>
            </a:r>
            <a:r>
              <a:rPr lang="ro-RO" b="1" dirty="0" smtClean="0"/>
              <a:t>COM</a:t>
            </a:r>
            <a:r>
              <a:rPr lang="ro-RO" dirty="0" smtClean="0"/>
              <a:t> sunt scrise astfel încât să ţină cont de thread-uri, astfel acestea sunt marcate fie sigure pentru acces multithread, fie ca având afinitate pentru thread-uri.</a:t>
            </a:r>
            <a:endParaRPr lang="en-US" dirty="0" smtClean="0"/>
          </a:p>
          <a:p>
            <a:pPr>
              <a:buNone/>
            </a:pPr>
            <a:endParaRPr lang="ro-RO" dirty="0" smtClean="0"/>
          </a:p>
          <a:p>
            <a:pPr>
              <a:buNone/>
            </a:pPr>
            <a:r>
              <a:rPr lang="ro-RO" dirty="0" smtClean="0"/>
              <a:t>Majoritatea metodelor sunt apelate sincron, însă unele metode sunt apelate asincron, ceea ce înseamnă că thread-ul curent începe execuţia metodei pe un alt thread, iar apelul se întoarce imediat. Metodele sincrone se mai numesc blocante.</a:t>
            </a:r>
            <a:endParaRPr lang="en-US" dirty="0" smtClean="0"/>
          </a:p>
          <a:p>
            <a:pPr>
              <a:buNone/>
            </a:pPr>
            <a:endParaRPr lang="ro-RO" dirty="0" smtClean="0"/>
          </a:p>
          <a:p>
            <a:pPr>
              <a:buNone/>
            </a:pPr>
            <a:r>
              <a:rPr lang="ro-RO" b="1" dirty="0" smtClean="0"/>
              <a:t>Thread-uri .NET Framework</a:t>
            </a:r>
          </a:p>
          <a:p>
            <a:pPr>
              <a:buNone/>
            </a:pPr>
            <a:endParaRPr lang="en-US" sz="1600" b="1" dirty="0" smtClean="0"/>
          </a:p>
          <a:p>
            <a:pPr>
              <a:buNone/>
            </a:pPr>
            <a:r>
              <a:rPr lang="ro-RO" dirty="0" smtClean="0"/>
              <a:t>Un obiect fir de execuţie .</a:t>
            </a:r>
            <a:r>
              <a:rPr lang="ro-RO" b="1" dirty="0" smtClean="0"/>
              <a:t>NET Framework </a:t>
            </a:r>
            <a:r>
              <a:rPr lang="ro-RO" dirty="0" smtClean="0"/>
              <a:t>este un fir de execuţie logic. În majoritatea cazurilor, este folosit un thread </a:t>
            </a:r>
            <a:r>
              <a:rPr lang="ro-RO" b="1" dirty="0" smtClean="0"/>
              <a:t>Windows</a:t>
            </a:r>
            <a:r>
              <a:rPr lang="ro-RO" dirty="0" smtClean="0"/>
              <a:t>. </a:t>
            </a:r>
            <a:r>
              <a:rPr lang="ro-RO" b="1" dirty="0" smtClean="0"/>
              <a:t>.NET Framework </a:t>
            </a:r>
            <a:r>
              <a:rPr lang="ro-RO" dirty="0" smtClean="0"/>
              <a:t>ţine cont de obiecte </a:t>
            </a:r>
            <a:r>
              <a:rPr lang="ro-RO" b="1" dirty="0" smtClean="0"/>
              <a:t>COM</a:t>
            </a:r>
            <a:r>
              <a:rPr lang="ro-RO" dirty="0" smtClean="0"/>
              <a:t>, dar uneori poate fi necesar să specificaţi că o metodă va fi folosită pentru a executa obiecte </a:t>
            </a:r>
            <a:r>
              <a:rPr lang="ro-RO" b="1" dirty="0" smtClean="0"/>
              <a:t>COM</a:t>
            </a:r>
            <a:r>
              <a:rPr lang="ro-RO" dirty="0" smtClean="0"/>
              <a:t> pe un singur fir de execuţie.</a:t>
            </a:r>
            <a:endParaRPr lang="en-US" dirty="0" smtClean="0"/>
          </a:p>
          <a:p>
            <a:pPr>
              <a:buNone/>
            </a:pPr>
            <a:endParaRPr lang="en-US" dirty="0" smtClean="0"/>
          </a:p>
          <a:p>
            <a:pPr marL="0" indent="0">
              <a:buNone/>
            </a:pPr>
            <a:endParaRPr lang="ro-RO" dirty="0" smtClean="0">
              <a:latin typeface="Lucida Console" pitchFamily="49" charset="0"/>
              <a:cs typeface="Calibri" pitchFamily="34" charset="0"/>
            </a:endParaRPr>
          </a:p>
          <a:p>
            <a:pPr>
              <a:buNone/>
            </a:pPr>
            <a:endParaRPr lang="ro-RO" dirty="0"/>
          </a:p>
        </p:txBody>
      </p:sp>
    </p:spTree>
    <p:extLst>
      <p:ext uri="{BB962C8B-B14F-4D97-AF65-F5344CB8AC3E}">
        <p14:creationId xmlns:p14="http://schemas.microsoft.com/office/powerpoint/2010/main" xmlns="" val="3708744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ro-RO" dirty="0" smtClean="0"/>
              <a:t>Un obiect fir de execuţie </a:t>
            </a:r>
            <a:r>
              <a:rPr lang="ro-RO" b="1" dirty="0" smtClean="0"/>
              <a:t>.NET Framework </a:t>
            </a:r>
            <a:r>
              <a:rPr lang="ro-RO" dirty="0" smtClean="0"/>
              <a:t>este un fir de execuţie logic. Atunci când creaţi un thread, creaţi infrastructura, iar thread-ul este creat la apelul metodei </a:t>
            </a:r>
            <a:r>
              <a:rPr lang="ro-RO" b="1" dirty="0" smtClean="0"/>
              <a:t>Thread.Start</a:t>
            </a:r>
            <a:r>
              <a:rPr lang="ro-RO" dirty="0" smtClean="0"/>
              <a:t>.</a:t>
            </a:r>
          </a:p>
          <a:p>
            <a:pPr>
              <a:buNone/>
            </a:pPr>
            <a:endParaRPr lang="en-US" dirty="0" smtClean="0"/>
          </a:p>
          <a:p>
            <a:pPr>
              <a:buNone/>
            </a:pPr>
            <a:r>
              <a:rPr lang="ro-RO" b="1" dirty="0" smtClean="0"/>
              <a:t>Pornirea unui thread</a:t>
            </a:r>
            <a:endParaRPr lang="en-US" b="1" dirty="0" smtClean="0"/>
          </a:p>
          <a:p>
            <a:pPr>
              <a:buNone/>
            </a:pPr>
            <a:endParaRPr lang="ro-RO" dirty="0" smtClean="0"/>
          </a:p>
          <a:p>
            <a:pPr>
              <a:buNone/>
            </a:pPr>
            <a:r>
              <a:rPr lang="ro-RO" dirty="0" smtClean="0"/>
              <a:t>Trebuie să folosiţi un proces de construcţie în două etape: creaţi obiectul fir de execuţie, furnizaţi procedura acestuia şi apoi apelaţi metoda </a:t>
            </a:r>
            <a:r>
              <a:rPr lang="ro-RO" b="1" dirty="0" smtClean="0"/>
              <a:t>Start</a:t>
            </a:r>
            <a:r>
              <a:rPr lang="ro-RO" dirty="0" smtClean="0"/>
              <a:t> pentru a porni procedura thread-ului. Thread-ul îşi continuă execuţia până când este aruncată o excepţie, este apelată metoda </a:t>
            </a:r>
            <a:r>
              <a:rPr lang="ro-RO" b="1" dirty="0" smtClean="0"/>
              <a:t>Abort</a:t>
            </a:r>
            <a:r>
              <a:rPr lang="ro-RO" dirty="0" smtClean="0"/>
              <a:t> de către alt thread sau procedura thread-ului îşi completează task-urile. </a:t>
            </a:r>
          </a:p>
          <a:p>
            <a:pPr>
              <a:buNone/>
            </a:pPr>
            <a:endParaRPr lang="en-US" dirty="0" smtClean="0"/>
          </a:p>
          <a:p>
            <a:pPr>
              <a:buNone/>
            </a:pPr>
            <a:r>
              <a:rPr lang="ro-RO" dirty="0" smtClean="0"/>
              <a:t>Cele două metode prin care puteţi crea un obiect fir de execuţie determină modul în care veţi apela metoda </a:t>
            </a:r>
            <a:r>
              <a:rPr lang="ro-RO" b="1" dirty="0" smtClean="0"/>
              <a:t>Start</a:t>
            </a:r>
            <a:r>
              <a:rPr lang="ro-RO" dirty="0" smtClean="0"/>
              <a:t>:</a:t>
            </a:r>
            <a:endParaRPr lang="en-US" dirty="0" smtClean="0"/>
          </a:p>
          <a:p>
            <a:pPr lvl="0">
              <a:buNone/>
            </a:pPr>
            <a:endParaRPr lang="ro-RO" dirty="0" smtClean="0"/>
          </a:p>
          <a:p>
            <a:pPr lvl="0">
              <a:buNone/>
            </a:pPr>
            <a:r>
              <a:rPr lang="ro-RO" dirty="0" smtClean="0"/>
              <a:t>Daţi ca parametru constructorului un delegat </a:t>
            </a:r>
            <a:r>
              <a:rPr lang="ro-RO" b="1" dirty="0" smtClean="0"/>
              <a:t>ThreadStart</a:t>
            </a:r>
            <a:r>
              <a:rPr lang="ro-RO" dirty="0" smtClean="0"/>
              <a:t>. Acest delegat nu are niciun parametru; astfel nu daţi niciun parametru metodei </a:t>
            </a:r>
            <a:r>
              <a:rPr lang="ro-RO" b="1" dirty="0" smtClean="0"/>
              <a:t>Start</a:t>
            </a:r>
            <a:r>
              <a:rPr lang="ro-RO" dirty="0" smtClean="0"/>
              <a:t>.</a:t>
            </a:r>
            <a:endParaRPr lang="en-US" dirty="0" smtClean="0"/>
          </a:p>
          <a:p>
            <a:pPr lvl="0">
              <a:buNone/>
            </a:pPr>
            <a:endParaRPr lang="ro-RO" dirty="0" smtClean="0"/>
          </a:p>
          <a:p>
            <a:pPr lvl="0">
              <a:buNone/>
            </a:pPr>
            <a:r>
              <a:rPr lang="ro-RO" dirty="0" smtClean="0"/>
              <a:t>Daţi ca parametru constructorului un delegat </a:t>
            </a:r>
            <a:r>
              <a:rPr lang="ro-RO" b="1" dirty="0" smtClean="0"/>
              <a:t>ParameterizedThreadStart</a:t>
            </a:r>
            <a:r>
              <a:rPr lang="ro-RO" dirty="0" smtClean="0"/>
              <a:t>. Acest delegat este pentru o metodă cu un singur parametru, pe care îl daţi prin intermediul metodei </a:t>
            </a:r>
            <a:r>
              <a:rPr lang="ro-RO" b="1" dirty="0" smtClean="0"/>
              <a:t>Start</a:t>
            </a:r>
            <a:r>
              <a:rPr lang="ro-RO" dirty="0" smtClean="0"/>
              <a:t>.</a:t>
            </a:r>
            <a:endParaRPr lang="en-US" dirty="0" smtClean="0"/>
          </a:p>
          <a:p>
            <a:pPr>
              <a:buNone/>
            </a:pPr>
            <a:r>
              <a:rPr lang="ro-RO" dirty="0" smtClean="0"/>
              <a:t> </a:t>
            </a:r>
            <a:endParaRPr lang="en-US" dirty="0" smtClean="0"/>
          </a:p>
          <a:p>
            <a:pPr algn="l">
              <a:buNone/>
            </a:pPr>
            <a:r>
              <a:rPr lang="ro-RO" sz="1200" dirty="0" smtClean="0">
                <a:latin typeface="Lucida Console" pitchFamily="49" charset="0"/>
              </a:rPr>
              <a:t>      </a:t>
            </a:r>
            <a:endParaRPr lang="ro-RO" sz="1200" dirty="0" smtClean="0">
              <a:latin typeface="Lucida Console" pitchFamily="49" charset="0"/>
              <a:cs typeface="Calibri" pitchFamily="34" charset="0"/>
            </a:endParaRPr>
          </a:p>
        </p:txBody>
      </p:sp>
    </p:spTree>
    <p:extLst>
      <p:ext uri="{BB962C8B-B14F-4D97-AF65-F5344CB8AC3E}">
        <p14:creationId xmlns:p14="http://schemas.microsoft.com/office/powerpoint/2010/main" xmlns="" val="37157719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None/>
            </a:pPr>
            <a:endParaRPr lang="en-US" sz="1400" dirty="0" smtClean="0">
              <a:latin typeface="Lucida Console" pitchFamily="49" charset="0"/>
            </a:endParaRPr>
          </a:p>
        </p:txBody>
      </p:sp>
    </p:spTree>
    <p:extLst>
      <p:ext uri="{BB962C8B-B14F-4D97-AF65-F5344CB8AC3E}">
        <p14:creationId xmlns:p14="http://schemas.microsoft.com/office/powerpoint/2010/main" xmlns="" val="1043235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ro-RO" dirty="0" smtClean="0"/>
              <a:t>Proprietățile unui obiect </a:t>
            </a:r>
            <a:r>
              <a:rPr lang="ro-RO" b="1" dirty="0" smtClean="0"/>
              <a:t>Thread</a:t>
            </a:r>
            <a:r>
              <a:rPr lang="ro-RO" dirty="0" smtClean="0"/>
              <a:t> determină modul în care codul este executat. Clasa </a:t>
            </a:r>
            <a:r>
              <a:rPr lang="ro-RO" b="1" dirty="0" smtClean="0"/>
              <a:t>Thread</a:t>
            </a:r>
            <a:r>
              <a:rPr lang="ro-RO" dirty="0" smtClean="0"/>
              <a:t> conține metode și proprietăți care afectează modul de execuție al thread-ului.</a:t>
            </a:r>
            <a:endParaRPr lang="en-US" dirty="0" smtClean="0"/>
          </a:p>
          <a:p>
            <a:pPr>
              <a:buNone/>
            </a:pPr>
            <a:endParaRPr lang="en-US" dirty="0" smtClean="0"/>
          </a:p>
          <a:p>
            <a:pPr marL="0" marR="0" indent="0" algn="l" defTabSz="914400" rtl="0" eaLnBrk="0" fontAlgn="base" latinLnBrk="0" hangingPunct="0">
              <a:lnSpc>
                <a:spcPct val="100000"/>
              </a:lnSpc>
              <a:spcBef>
                <a:spcPct val="0"/>
              </a:spcBef>
              <a:spcAft>
                <a:spcPct val="60000"/>
              </a:spcAft>
              <a:buClrTx/>
              <a:buSzTx/>
              <a:buFont typeface="Wingdings" pitchFamily="2" charset="2"/>
              <a:buNone/>
              <a:tabLst/>
              <a:defRPr/>
            </a:pPr>
            <a:r>
              <a:rPr lang="ro-RO" sz="1400" b="1" dirty="0" smtClean="0">
                <a:latin typeface="Calibri" pitchFamily="34" charset="0"/>
                <a:cs typeface="Calibri" pitchFamily="34" charset="0"/>
              </a:rPr>
              <a:t>COM</a:t>
            </a:r>
            <a:r>
              <a:rPr lang="en-US" sz="1400" b="1" dirty="0" smtClean="0">
                <a:latin typeface="Calibri" pitchFamily="34" charset="0"/>
                <a:cs typeface="Calibri" pitchFamily="34" charset="0"/>
              </a:rPr>
              <a:t> -</a:t>
            </a:r>
            <a:r>
              <a:rPr lang="ro-RO" sz="1400" dirty="0" smtClean="0">
                <a:latin typeface="Calibri" pitchFamily="34" charset="0"/>
                <a:cs typeface="Calibri" pitchFamily="34" charset="0"/>
              </a:rPr>
              <a:t>Fiecare thread poate executa obiecte COM. Un obiect COM rulează în cadrul unui apartament, iar .NET Framework introduce thread-ul automat într-un apartament atunci când este făcut primul apel la un obiect COM. Implicit firul de execuție se alătură la Multi Threaded Apartment(MTA), însă puteți schimba tipul apartamentului apelând metoda SetApartmentState.</a:t>
            </a:r>
            <a:endParaRPr lang="en-US" sz="1400" dirty="0" smtClean="0">
              <a:latin typeface="Calibri" pitchFamily="34" charset="0"/>
              <a:ea typeface="Calibri"/>
              <a:cs typeface="Calibri" pitchFamily="34" charset="0"/>
            </a:endParaRPr>
          </a:p>
          <a:p>
            <a:pPr marL="0" marR="0" indent="0" algn="l" defTabSz="914400" rtl="0" eaLnBrk="0" fontAlgn="base" latinLnBrk="0" hangingPunct="0">
              <a:lnSpc>
                <a:spcPct val="100000"/>
              </a:lnSpc>
              <a:spcBef>
                <a:spcPct val="0"/>
              </a:spcBef>
              <a:spcAft>
                <a:spcPct val="60000"/>
              </a:spcAft>
              <a:buClrTx/>
              <a:buSzTx/>
              <a:buFont typeface="Wingdings" pitchFamily="2" charset="2"/>
              <a:buNone/>
              <a:tabLst/>
              <a:defRPr/>
            </a:pPr>
            <a:r>
              <a:rPr lang="ro-RO" sz="1400" b="1" dirty="0" smtClean="0">
                <a:latin typeface="Calibri" pitchFamily="34" charset="0"/>
                <a:cs typeface="Calibri" pitchFamily="34" charset="0"/>
              </a:rPr>
              <a:t>Securitate</a:t>
            </a:r>
            <a:r>
              <a:rPr lang="en-US" sz="1400" b="1" dirty="0" smtClean="0">
                <a:latin typeface="Calibri" pitchFamily="34" charset="0"/>
                <a:cs typeface="Calibri" pitchFamily="34" charset="0"/>
              </a:rPr>
              <a:t> - </a:t>
            </a:r>
            <a:r>
              <a:rPr lang="ro-RO" sz="1400" dirty="0" smtClean="0">
                <a:latin typeface="Calibri" pitchFamily="34" charset="0"/>
                <a:cs typeface="Calibri" pitchFamily="34" charset="0"/>
              </a:rPr>
              <a:t>Fiecare fir de execuție rulează sub un pricipiu de securitate, care poate fi accesat prin intermediul proprietății CurrentPrincipal</a:t>
            </a:r>
            <a:endParaRPr lang="en-US" sz="1400" b="1" dirty="0" smtClean="0">
              <a:latin typeface="Calibri" pitchFamily="34" charset="0"/>
              <a:ea typeface="Calibri"/>
              <a:cs typeface="Calibri" pitchFamily="34" charset="0"/>
            </a:endParaRPr>
          </a:p>
          <a:p>
            <a:pPr marL="0" marR="0" indent="0" algn="l" defTabSz="914400" rtl="0" eaLnBrk="0" fontAlgn="base" latinLnBrk="0" hangingPunct="0">
              <a:lnSpc>
                <a:spcPct val="100000"/>
              </a:lnSpc>
              <a:spcBef>
                <a:spcPct val="0"/>
              </a:spcBef>
              <a:spcAft>
                <a:spcPct val="60000"/>
              </a:spcAft>
              <a:buClrTx/>
              <a:buSzTx/>
              <a:buFont typeface="Wingdings" pitchFamily="2" charset="2"/>
              <a:buNone/>
              <a:tabLst/>
              <a:defRPr/>
            </a:pPr>
            <a:r>
              <a:rPr lang="ro-RO" sz="1400" b="1" kern="1200" dirty="0" smtClean="0">
                <a:latin typeface="Calibri" pitchFamily="34" charset="0"/>
                <a:cs typeface="Calibri" pitchFamily="34" charset="0"/>
              </a:rPr>
              <a:t>Localizare</a:t>
            </a:r>
            <a:r>
              <a:rPr lang="en-US" sz="1400" b="1" kern="1200" dirty="0" smtClean="0">
                <a:latin typeface="Calibri" pitchFamily="34" charset="0"/>
                <a:cs typeface="Calibri" pitchFamily="34" charset="0"/>
              </a:rPr>
              <a:t> - </a:t>
            </a:r>
            <a:r>
              <a:rPr lang="ro-RO" sz="1400" kern="1200" dirty="0" smtClean="0">
                <a:latin typeface="Calibri" pitchFamily="34" charset="0"/>
                <a:cs typeface="Calibri" pitchFamily="34" charset="0"/>
              </a:rPr>
              <a:t>Fiecare fir de execuție, fir de execuție lucrător sau fir de execuție de interfață cu utilizatorul este localizat. Puteți folosi proprietațile CurrentCulture sau CurrentUICulture pentru a schimba cultura.</a:t>
            </a:r>
            <a:endParaRPr lang="en-US" sz="1400" dirty="0" smtClean="0">
              <a:latin typeface="Calibri" pitchFamily="34" charset="0"/>
              <a:ea typeface="Calibri"/>
              <a:cs typeface="Calibri" pitchFamily="34" charset="0"/>
            </a:endParaRPr>
          </a:p>
          <a:p>
            <a:pPr marL="0" marR="0" indent="0" algn="l" defTabSz="914400" rtl="0" eaLnBrk="0" fontAlgn="base" latinLnBrk="0" hangingPunct="0">
              <a:lnSpc>
                <a:spcPct val="100000"/>
              </a:lnSpc>
              <a:spcBef>
                <a:spcPct val="0"/>
              </a:spcBef>
              <a:spcAft>
                <a:spcPct val="60000"/>
              </a:spcAft>
              <a:buClrTx/>
              <a:buSzTx/>
              <a:buFont typeface="Wingdings" pitchFamily="2" charset="2"/>
              <a:buNone/>
              <a:tabLst/>
              <a:defRPr/>
            </a:pPr>
            <a:r>
              <a:rPr lang="ro-RO" sz="1400" b="1" kern="1200" dirty="0" smtClean="0">
                <a:latin typeface="Calibri" pitchFamily="34" charset="0"/>
                <a:cs typeface="Calibri" pitchFamily="34" charset="0"/>
              </a:rPr>
              <a:t>Starea thread-ului</a:t>
            </a:r>
            <a:r>
              <a:rPr lang="en-US" sz="1400" b="1" kern="1200" dirty="0" smtClean="0">
                <a:latin typeface="Calibri" pitchFamily="34" charset="0"/>
                <a:cs typeface="Calibri" pitchFamily="34" charset="0"/>
              </a:rPr>
              <a:t> -</a:t>
            </a:r>
            <a:r>
              <a:rPr lang="en-US" sz="1400" b="1" kern="1200" baseline="0" dirty="0" smtClean="0">
                <a:latin typeface="Calibri" pitchFamily="34" charset="0"/>
                <a:cs typeface="Calibri" pitchFamily="34" charset="0"/>
              </a:rPr>
              <a:t> </a:t>
            </a:r>
            <a:r>
              <a:rPr lang="ro-RO" sz="1400" kern="1200" dirty="0" smtClean="0">
                <a:latin typeface="Calibri" pitchFamily="34" charset="0"/>
                <a:cs typeface="Calibri" pitchFamily="34" charset="0"/>
              </a:rPr>
              <a:t>Există multe proprietăți prin care putem să obținem informații despre starea firelor de execuție. Spre exemplu, proprietatea Priority indică prioritatea firului de execuție, iar ThreadState indică dacă thread-ul rulează, este suspendat sau s-a terminat.</a:t>
            </a:r>
            <a:endParaRPr lang="en-US" sz="1400" dirty="0" smtClean="0">
              <a:latin typeface="Calibri" pitchFamily="34" charset="0"/>
              <a:ea typeface="Calibri"/>
              <a:cs typeface="Calibri" pitchFamily="34" charset="0"/>
            </a:endParaRPr>
          </a:p>
          <a:p>
            <a:pPr marL="0" marR="0" indent="0" algn="l" defTabSz="914400" rtl="0" eaLnBrk="0" fontAlgn="base" latinLnBrk="0" hangingPunct="0">
              <a:lnSpc>
                <a:spcPct val="100000"/>
              </a:lnSpc>
              <a:spcBef>
                <a:spcPct val="0"/>
              </a:spcBef>
              <a:spcAft>
                <a:spcPct val="60000"/>
              </a:spcAft>
              <a:buClrTx/>
              <a:buSzTx/>
              <a:buFont typeface="Wingdings" pitchFamily="2" charset="2"/>
              <a:buNone/>
              <a:tabLst/>
              <a:defRPr/>
            </a:pPr>
            <a:r>
              <a:rPr lang="ro-RO" sz="1400" b="1" kern="1200" dirty="0" smtClean="0">
                <a:latin typeface="Calibri" pitchFamily="34" charset="0"/>
                <a:cs typeface="Calibri" pitchFamily="34" charset="0"/>
              </a:rPr>
              <a:t>Regiuni critice</a:t>
            </a:r>
            <a:r>
              <a:rPr lang="en-US" sz="1400" b="1" kern="1200" dirty="0" smtClean="0">
                <a:latin typeface="Calibri" pitchFamily="34" charset="0"/>
                <a:cs typeface="Calibri" pitchFamily="34" charset="0"/>
              </a:rPr>
              <a:t> - </a:t>
            </a:r>
            <a:r>
              <a:rPr lang="ro-RO" sz="1400" kern="1200" dirty="0" smtClean="0">
                <a:latin typeface="Calibri" pitchFamily="34" charset="0"/>
                <a:cs typeface="Calibri" pitchFamily="34" charset="0"/>
              </a:rPr>
              <a:t>Puteți folosi BeginCriticalRegion și EndCriticalRegion pentru a marca o regiune de cod critică. </a:t>
            </a:r>
            <a:endParaRPr lang="en-US" sz="1400" dirty="0" smtClean="0">
              <a:latin typeface="Calibri" pitchFamily="34" charset="0"/>
              <a:ea typeface="Calibri"/>
              <a:cs typeface="Calibri" pitchFamily="34" charset="0"/>
            </a:endParaRPr>
          </a:p>
        </p:txBody>
      </p:sp>
    </p:spTree>
    <p:extLst>
      <p:ext uri="{BB962C8B-B14F-4D97-AF65-F5344CB8AC3E}">
        <p14:creationId xmlns:p14="http://schemas.microsoft.com/office/powerpoint/2010/main" xmlns="" val="39552022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0"/>
              </a:spcBef>
              <a:spcAft>
                <a:spcPct val="60000"/>
              </a:spcAft>
              <a:buClrTx/>
              <a:buSzTx/>
              <a:buFont typeface="Wingdings" pitchFamily="2" charset="2"/>
              <a:buNone/>
              <a:tabLst/>
              <a:defRPr/>
            </a:pPr>
            <a:r>
              <a:rPr lang="ro-RO" sz="1400" b="1" kern="1200" dirty="0" smtClean="0">
                <a:latin typeface="Calibri" pitchFamily="34" charset="0"/>
                <a:cs typeface="Calibri" pitchFamily="34" charset="0"/>
              </a:rPr>
              <a:t>Spațiul local de stocare</a:t>
            </a:r>
            <a:r>
              <a:rPr lang="en-US" sz="1400" b="1" kern="1200" dirty="0" smtClean="0">
                <a:latin typeface="Calibri" pitchFamily="34" charset="0"/>
                <a:cs typeface="Calibri" pitchFamily="34" charset="0"/>
              </a:rPr>
              <a:t> -</a:t>
            </a:r>
            <a:r>
              <a:rPr lang="en-US" sz="1400" b="1" kern="1200" baseline="0" dirty="0" smtClean="0">
                <a:latin typeface="Calibri" pitchFamily="34" charset="0"/>
                <a:cs typeface="Calibri" pitchFamily="34" charset="0"/>
              </a:rPr>
              <a:t> </a:t>
            </a:r>
            <a:r>
              <a:rPr lang="ro-RO" sz="1400" kern="1200" dirty="0" smtClean="0">
                <a:latin typeface="Calibri" pitchFamily="34" charset="0"/>
                <a:cs typeface="Calibri" pitchFamily="34" charset="0"/>
              </a:rPr>
              <a:t>Fiecare fir de execuție poate avea date asociate, numite spațiu local de stocare al thread-ului. În .NET Framework spațiul local de stocare este implementat folosind slot-uri de date. Fiecare fir de execuție are un slot de date, care are acelați nume, dar conține date diferite pentru fiecare thread.</a:t>
            </a:r>
            <a:endParaRPr lang="en-US" sz="1400" dirty="0" smtClean="0">
              <a:latin typeface="Calibri" pitchFamily="34" charset="0"/>
              <a:ea typeface="Calibri"/>
              <a:cs typeface="Calibri" pitchFamily="34" charset="0"/>
            </a:endParaRPr>
          </a:p>
          <a:p>
            <a:pPr marL="0" marR="0" indent="0" algn="l" defTabSz="914400" rtl="0" eaLnBrk="0" fontAlgn="base" latinLnBrk="0" hangingPunct="0">
              <a:lnSpc>
                <a:spcPct val="100000"/>
              </a:lnSpc>
              <a:spcBef>
                <a:spcPct val="0"/>
              </a:spcBef>
              <a:spcAft>
                <a:spcPct val="60000"/>
              </a:spcAft>
              <a:buClrTx/>
              <a:buSzTx/>
              <a:buFont typeface="Wingdings" pitchFamily="2" charset="2"/>
              <a:buNone/>
              <a:tabLst/>
              <a:defRPr/>
            </a:pPr>
            <a:r>
              <a:rPr lang="ro-RO" sz="1400" b="1" kern="1200" dirty="0" smtClean="0">
                <a:latin typeface="Calibri" pitchFamily="34" charset="0"/>
                <a:cs typeface="Calibri" pitchFamily="34" charset="0"/>
              </a:rPr>
              <a:t>Contexte și domenii</a:t>
            </a:r>
            <a:r>
              <a:rPr lang="en-US" sz="1400" b="1" kern="1200" dirty="0" smtClean="0">
                <a:latin typeface="Calibri" pitchFamily="34" charset="0"/>
                <a:cs typeface="Calibri" pitchFamily="34" charset="0"/>
              </a:rPr>
              <a:t> - </a:t>
            </a:r>
            <a:r>
              <a:rPr lang="ro-RO" sz="1400" kern="1200" dirty="0" smtClean="0">
                <a:latin typeface="Calibri" pitchFamily="34" charset="0"/>
                <a:cs typeface="Calibri" pitchFamily="34" charset="0"/>
              </a:rPr>
              <a:t>Fiecare thread se execută într-un domeniu de aplicație în cadrul unui context. Clasa Thread furnizează metode și proprietăți pentru accesul domeniului și contextului curent.</a:t>
            </a:r>
            <a:endParaRPr lang="en-US" sz="1400" dirty="0" smtClean="0">
              <a:latin typeface="Calibri" pitchFamily="34" charset="0"/>
              <a:ea typeface="Calibri"/>
              <a:cs typeface="Calibri" pitchFamily="34" charset="0"/>
            </a:endParaRPr>
          </a:p>
          <a:p>
            <a:pPr marL="0" marR="0" indent="0" algn="l" defTabSz="914400" rtl="0" eaLnBrk="0" fontAlgn="base" latinLnBrk="0" hangingPunct="0">
              <a:lnSpc>
                <a:spcPct val="100000"/>
              </a:lnSpc>
              <a:spcBef>
                <a:spcPct val="0"/>
              </a:spcBef>
              <a:spcAft>
                <a:spcPct val="60000"/>
              </a:spcAft>
              <a:buClrTx/>
              <a:buSzTx/>
              <a:buFont typeface="Wingdings" pitchFamily="2" charset="2"/>
              <a:buNone/>
              <a:tabLst/>
              <a:defRPr/>
            </a:pPr>
            <a:r>
              <a:rPr lang="ro-RO" sz="1400" b="1" kern="1200" dirty="0" smtClean="0">
                <a:latin typeface="Calibri" pitchFamily="34" charset="0"/>
                <a:cs typeface="Calibri" pitchFamily="34" charset="0"/>
              </a:rPr>
              <a:t>Controlul thread-ului</a:t>
            </a:r>
            <a:r>
              <a:rPr lang="en-US" sz="1400" b="1" kern="1200" dirty="0" smtClean="0">
                <a:latin typeface="Calibri" pitchFamily="34" charset="0"/>
                <a:cs typeface="Calibri" pitchFamily="34" charset="0"/>
              </a:rPr>
              <a:t> - </a:t>
            </a:r>
            <a:r>
              <a:rPr lang="ro-RO" sz="1400" kern="1200" dirty="0" smtClean="0">
                <a:latin typeface="Calibri" pitchFamily="34" charset="0"/>
                <a:cs typeface="Calibri" pitchFamily="34" charset="0"/>
              </a:rPr>
              <a:t>Fiecare thread poate fi controlat prin intermediul metodelor clasei Thread. </a:t>
            </a:r>
            <a:endParaRPr lang="en-US" sz="1400" dirty="0" smtClean="0">
              <a:latin typeface="Calibri" pitchFamily="34" charset="0"/>
              <a:ea typeface="Calibri"/>
              <a:cs typeface="Calibri" pitchFamily="34" charset="0"/>
            </a:endParaRPr>
          </a:p>
          <a:p>
            <a:pPr marL="0" marR="0" indent="0" algn="l" defTabSz="914400" rtl="0" eaLnBrk="0" fontAlgn="base" latinLnBrk="0" hangingPunct="0">
              <a:lnSpc>
                <a:spcPct val="100000"/>
              </a:lnSpc>
              <a:spcBef>
                <a:spcPct val="0"/>
              </a:spcBef>
              <a:spcAft>
                <a:spcPct val="60000"/>
              </a:spcAft>
              <a:buClrTx/>
              <a:buSzTx/>
              <a:buFont typeface="Wingdings" pitchFamily="2" charset="2"/>
              <a:buNone/>
              <a:tabLst/>
              <a:defRPr/>
            </a:pPr>
            <a:r>
              <a:rPr lang="ro-RO" sz="1400" b="1" kern="1200" dirty="0" smtClean="0">
                <a:latin typeface="Calibri" pitchFamily="34" charset="0"/>
                <a:cs typeface="Calibri" pitchFamily="34" charset="0"/>
              </a:rPr>
              <a:t>Afinitatea thread-urilor</a:t>
            </a:r>
            <a:r>
              <a:rPr lang="en-US" sz="1400" b="1" kern="1200" dirty="0" smtClean="0">
                <a:latin typeface="Calibri" pitchFamily="34" charset="0"/>
                <a:cs typeface="Calibri" pitchFamily="34" charset="0"/>
              </a:rPr>
              <a:t> - </a:t>
            </a:r>
            <a:r>
              <a:rPr lang="ro-RO" sz="1400" kern="1200" dirty="0" smtClean="0">
                <a:latin typeface="Calibri" pitchFamily="34" charset="0"/>
                <a:cs typeface="Calibri" pitchFamily="34" charset="0"/>
              </a:rPr>
              <a:t>Puteți folosi BeginThreadAffinity și EndThreadAffinity pentru a vă asigura că execuția codului este realizată doar de un anumit thread.</a:t>
            </a:r>
            <a:endParaRPr lang="ro-RO" dirty="0" smtClean="0"/>
          </a:p>
        </p:txBody>
      </p:sp>
    </p:spTree>
    <p:extLst>
      <p:ext uri="{BB962C8B-B14F-4D97-AF65-F5344CB8AC3E}">
        <p14:creationId xmlns:p14="http://schemas.microsoft.com/office/powerpoint/2010/main" xmlns="" val="39552022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ro-RO" dirty="0" smtClean="0"/>
              <a:t>Obiectele de sincronizare sunt folosite pentru a îndeplini două scopuri:</a:t>
            </a:r>
            <a:endParaRPr lang="en-US" dirty="0" smtClean="0"/>
          </a:p>
          <a:p>
            <a:pPr>
              <a:buNone/>
            </a:pPr>
            <a:r>
              <a:rPr lang="en-US" baseline="0" dirty="0" smtClean="0"/>
              <a:t>      </a:t>
            </a:r>
            <a:r>
              <a:rPr lang="ro-RO" dirty="0" smtClean="0"/>
              <a:t>Comunicarea între thread-uri. Obiectul de sincronizare este folosit de unul dintre firele de execuție pentru a indica unui alt thre</a:t>
            </a:r>
            <a:r>
              <a:rPr lang="en-US" dirty="0" smtClean="0"/>
              <a:t>a</a:t>
            </a:r>
            <a:r>
              <a:rPr lang="ro-RO" dirty="0" smtClean="0"/>
              <a:t>d că poate realiza un anumit task.</a:t>
            </a:r>
            <a:endParaRPr lang="en-US" dirty="0" smtClean="0"/>
          </a:p>
          <a:p>
            <a:pPr marL="228600" lvl="1" indent="0">
              <a:buNone/>
            </a:pPr>
            <a:r>
              <a:rPr lang="ro-RO" dirty="0" smtClean="0"/>
              <a:t> Accesul sigur la date. Sincronizarea obiectelor este folosită astfel încât un singur thread să acceseze cod și date la un moment dat.</a:t>
            </a:r>
            <a:endParaRPr lang="en-US" dirty="0" smtClean="0"/>
          </a:p>
          <a:p>
            <a:pPr>
              <a:buNone/>
            </a:pPr>
            <a:endParaRPr lang="ro-RO" dirty="0" smtClean="0"/>
          </a:p>
          <a:p>
            <a:pPr>
              <a:buNone/>
            </a:pPr>
            <a:r>
              <a:rPr lang="ro-RO" dirty="0" smtClean="0"/>
              <a:t>.NET Framework furnizează clasele </a:t>
            </a:r>
            <a:r>
              <a:rPr lang="ro-RO" b="1" dirty="0" smtClean="0"/>
              <a:t>EventWaitHandle</a:t>
            </a:r>
            <a:r>
              <a:rPr lang="ro-RO" dirty="0" smtClean="0"/>
              <a:t>, </a:t>
            </a:r>
            <a:r>
              <a:rPr lang="ro-RO" b="1" dirty="0" smtClean="0"/>
              <a:t>Mutex</a:t>
            </a:r>
            <a:r>
              <a:rPr lang="ro-RO" dirty="0" smtClean="0"/>
              <a:t> și </a:t>
            </a:r>
            <a:r>
              <a:rPr lang="ro-RO" b="1" dirty="0" smtClean="0"/>
              <a:t>Semaphore</a:t>
            </a:r>
            <a:r>
              <a:rPr lang="ro-RO" dirty="0" smtClean="0"/>
              <a:t>, care înglobează obiectele de sincronizare Windows event, mutex și semaphore. În plus, .NET Framework furnizează obiecte mai complexe de sincronizare precum </a:t>
            </a:r>
            <a:r>
              <a:rPr lang="ro-RO" b="1" dirty="0" smtClean="0"/>
              <a:t>Monitor</a:t>
            </a:r>
            <a:r>
              <a:rPr lang="ro-RO" dirty="0" smtClean="0"/>
              <a:t> și </a:t>
            </a:r>
            <a:r>
              <a:rPr lang="ro-RO" b="1" dirty="0" smtClean="0"/>
              <a:t>ReaderWriterLock</a:t>
            </a:r>
            <a:r>
              <a:rPr lang="ro-RO" dirty="0" smtClean="0"/>
              <a:t> pentru a furniza acces la cod sensibil la thread-uri.</a:t>
            </a:r>
            <a:endParaRPr lang="en-US" dirty="0" smtClean="0"/>
          </a:p>
          <a:p>
            <a:pPr>
              <a:buNone/>
            </a:pPr>
            <a:endParaRPr lang="ro-RO" dirty="0" smtClean="0"/>
          </a:p>
          <a:p>
            <a:pPr>
              <a:buNone/>
            </a:pPr>
            <a:r>
              <a:rPr lang="ro-RO" b="1" dirty="0" smtClean="0"/>
              <a:t>Cod si date sensibile firelor de execuție</a:t>
            </a:r>
            <a:endParaRPr lang="en-US" b="1" dirty="0" smtClean="0"/>
          </a:p>
          <a:p>
            <a:pPr>
              <a:buNone/>
            </a:pPr>
            <a:endParaRPr lang="ro-RO" dirty="0" smtClean="0"/>
          </a:p>
          <a:p>
            <a:pPr>
              <a:buNone/>
            </a:pPr>
            <a:r>
              <a:rPr lang="ro-RO" dirty="0" smtClean="0"/>
              <a:t>Trebuie acordată multă atenție datelor din cod, care sunt accesate de mai multe thread-uri. Dacă datele pot fi scrise, înseamnă că în timp ce un thread scrie datele, un alt thread poate accesa această valoare, deci thread-ul care citește datele, poate citi valori parțial actualizate. De asemenea, orice cod care accesează date partajate, sunt în mod similar sensibile la thread-uri(ex.: clase colecție). Un obiect colecție poate returna un enumerator pentru a da acces la obiectele din colecție; deci, nu ar trebui eliminate elemente din colecție atunci când un enumerator este folosit.</a:t>
            </a:r>
            <a:endParaRPr lang="en-US" dirty="0" smtClean="0"/>
          </a:p>
          <a:p>
            <a:pPr>
              <a:buNone/>
            </a:pPr>
            <a:r>
              <a:rPr lang="ro-RO" dirty="0" smtClean="0"/>
              <a:t>Puteți folosi sincronizarea thread-urilor pentru a proteja datele și codul sensibil de accesul multithread.</a:t>
            </a:r>
            <a:endParaRPr lang="en-US" dirty="0" smtClean="0"/>
          </a:p>
        </p:txBody>
      </p:sp>
    </p:spTree>
    <p:extLst>
      <p:ext uri="{BB962C8B-B14F-4D97-AF65-F5344CB8AC3E}">
        <p14:creationId xmlns:p14="http://schemas.microsoft.com/office/powerpoint/2010/main" xmlns="" val="33694464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endParaRPr lang="ro-RO" dirty="0" smtClean="0"/>
          </a:p>
        </p:txBody>
      </p:sp>
    </p:spTree>
    <p:extLst>
      <p:ext uri="{BB962C8B-B14F-4D97-AF65-F5344CB8AC3E}">
        <p14:creationId xmlns:p14="http://schemas.microsoft.com/office/powerpoint/2010/main" xmlns="" val="61848699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pic>
        <p:nvPicPr>
          <p:cNvPr id="10" name="Picture 2"/>
          <p:cNvPicPr>
            <a:picLocks noChangeAspect="1" noChangeArrowheads="1"/>
          </p:cNvPicPr>
          <p:nvPr userDrawn="1"/>
        </p:nvPicPr>
        <p:blipFill>
          <a:blip r:embed="rId2" cstate="print">
            <a:extLst>
              <a:ext uri="{28A0092B-C50C-407E-A947-70E740481C1C}">
                <a14:useLocalDpi xmlns:a14="http://schemas.microsoft.com/office/drawing/2010/main" xmlns="" val="0"/>
              </a:ext>
            </a:extLst>
          </a:blip>
          <a:stretch>
            <a:fillRect/>
          </a:stretch>
        </p:blipFill>
        <p:spPr bwMode="auto">
          <a:xfrm>
            <a:off x="0" y="0"/>
            <a:ext cx="9144000" cy="6858000"/>
          </a:xfrm>
          <a:prstGeom prst="rect">
            <a:avLst/>
          </a:prstGeom>
          <a:noFill/>
          <a:extLst>
            <a:ext uri="{909E8E84-426E-40DD-AFC4-6F175D3DCCD1}">
              <a14:hiddenFill xmlns:a14="http://schemas.microsoft.com/office/drawing/2010/main" xmlns="">
                <a:solidFill>
                  <a:srgbClr val="FFFFFF"/>
                </a:solidFill>
              </a14:hiddenFill>
            </a:ext>
          </a:extLst>
        </p:spPr>
      </p:pic>
      <p:sp>
        <p:nvSpPr>
          <p:cNvPr id="8" name="Title 7"/>
          <p:cNvSpPr>
            <a:spLocks noGrp="1"/>
          </p:cNvSpPr>
          <p:nvPr>
            <p:ph type="ctrTitle"/>
          </p:nvPr>
        </p:nvSpPr>
        <p:spPr>
          <a:xfrm>
            <a:off x="457200" y="2367513"/>
            <a:ext cx="8229600" cy="1952846"/>
          </a:xfrm>
          <a:prstGeom prst="rect">
            <a:avLst/>
          </a:prstGeom>
        </p:spPr>
        <p:txBody>
          <a:bodyPr anchor="ctr" anchorCtr="0">
            <a:noAutofit/>
          </a:bodyPr>
          <a:lstStyle>
            <a:lvl1pPr algn="ctr">
              <a:defRPr sz="4400">
                <a:solidFill>
                  <a:schemeClr val="bg1"/>
                </a:solidFill>
                <a:latin typeface="Segoe UI" pitchFamily="34" charset="0"/>
                <a:ea typeface="Segoe UI" pitchFamily="34" charset="0"/>
                <a:cs typeface="Segoe UI" pitchFamily="34" charset="0"/>
              </a:defRPr>
            </a:lvl1pPr>
          </a:lstStyle>
          <a:p>
            <a:r>
              <a:rPr lang="en-US" dirty="0" smtClean="0"/>
              <a:t>Click to edit Master title style</a:t>
            </a:r>
            <a:endParaRPr lang="en-US" dirty="0"/>
          </a:p>
        </p:txBody>
      </p:sp>
      <p:sp>
        <p:nvSpPr>
          <p:cNvPr id="9" name="Subtitle 8"/>
          <p:cNvSpPr>
            <a:spLocks noGrp="1"/>
          </p:cNvSpPr>
          <p:nvPr>
            <p:ph type="subTitle" idx="1"/>
          </p:nvPr>
        </p:nvSpPr>
        <p:spPr>
          <a:xfrm>
            <a:off x="457200" y="4306172"/>
            <a:ext cx="8229600" cy="916172"/>
          </a:xfrm>
          <a:prstGeom prst="rect">
            <a:avLst/>
          </a:prstGeom>
        </p:spPr>
        <p:txBody>
          <a:bodyPr anchor="ctr">
            <a:noAutofit/>
          </a:bodyPr>
          <a:lstStyle>
            <a:lvl1pPr marL="0" indent="0" algn="r">
              <a:buNone/>
              <a:defRPr sz="3600">
                <a:solidFill>
                  <a:schemeClr val="bg1"/>
                </a:solidFill>
                <a:latin typeface="Segoe UI" pitchFamily="34" charset="0"/>
                <a:ea typeface="Segoe UI" pitchFamily="34" charset="0"/>
                <a:cs typeface="Segoe UI" pitchFamily="34" charset="0"/>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smtClean="0"/>
              <a:t>Click to edit Master subtitle style</a:t>
            </a:r>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hapter Title">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cstate="print">
            <a:extLst>
              <a:ext uri="{28A0092B-C50C-407E-A947-70E740481C1C}">
                <a14:useLocalDpi xmlns:a14="http://schemas.microsoft.com/office/drawing/2010/main" xmlns="" val="0"/>
              </a:ext>
            </a:extLst>
          </a:blip>
          <a:stretch>
            <a:fillRect/>
          </a:stretch>
        </p:blipFill>
        <p:spPr bwMode="auto">
          <a:xfrm>
            <a:off x="-6857" y="-22488"/>
            <a:ext cx="9173983" cy="6880487"/>
          </a:xfrm>
          <a:prstGeom prst="rect">
            <a:avLst/>
          </a:prstGeom>
          <a:noFill/>
          <a:extLst>
            <a:ext uri="{909E8E84-426E-40DD-AFC4-6F175D3DCCD1}">
              <a14:hiddenFill xmlns:a14="http://schemas.microsoft.com/office/drawing/2010/main" xmlns="">
                <a:solidFill>
                  <a:srgbClr val="FFFFFF"/>
                </a:solidFill>
              </a14:hiddenFill>
            </a:ext>
          </a:extLst>
        </p:spPr>
      </p:pic>
      <p:sp>
        <p:nvSpPr>
          <p:cNvPr id="2" name="Title 1"/>
          <p:cNvSpPr>
            <a:spLocks noGrp="1"/>
          </p:cNvSpPr>
          <p:nvPr>
            <p:ph type="title"/>
          </p:nvPr>
        </p:nvSpPr>
        <p:spPr>
          <a:xfrm>
            <a:off x="457200" y="2752024"/>
            <a:ext cx="8229600" cy="1788077"/>
          </a:xfrm>
          <a:prstGeom prst="rect">
            <a:avLst/>
          </a:prstGeom>
        </p:spPr>
        <p:txBody>
          <a:bodyPr anchor="ctr"/>
          <a:lstStyle>
            <a:lvl1pPr algn="ctr">
              <a:defRPr sz="4000" b="1">
                <a:latin typeface="Segoe UI" pitchFamily="34" charset="0"/>
                <a:ea typeface="Segoe UI" pitchFamily="34" charset="0"/>
                <a:cs typeface="Segoe UI" pitchFamily="34" charset="0"/>
              </a:defRPr>
            </a:lvl1pPr>
          </a:lstStyle>
          <a:p>
            <a:r>
              <a:rPr lang="en-US" dirty="0" smtClean="0"/>
              <a:t>Click to edit Master title style</a:t>
            </a:r>
            <a:endParaRPr lang="en-US" dirty="0"/>
          </a:p>
        </p:txBody>
      </p:sp>
      <p:sp>
        <p:nvSpPr>
          <p:cNvPr id="7" name="Text Placeholder 6"/>
          <p:cNvSpPr>
            <a:spLocks noGrp="1"/>
          </p:cNvSpPr>
          <p:nvPr>
            <p:ph type="body" sz="quarter" idx="10"/>
          </p:nvPr>
        </p:nvSpPr>
        <p:spPr>
          <a:xfrm>
            <a:off x="457200" y="4539845"/>
            <a:ext cx="8229600" cy="702007"/>
          </a:xfrm>
          <a:prstGeom prst="rect">
            <a:avLst/>
          </a:prstGeom>
        </p:spPr>
        <p:txBody>
          <a:bodyPr anchor="ctr"/>
          <a:lstStyle>
            <a:lvl1pPr algn="r">
              <a:buNone/>
              <a:defRPr>
                <a:latin typeface="Segoe UI" pitchFamily="34" charset="0"/>
                <a:ea typeface="Segoe UI" pitchFamily="34" charset="0"/>
                <a:cs typeface="Segoe UI" pitchFamily="34" charset="0"/>
              </a:defRPr>
            </a:lvl1pPr>
          </a:lstStyle>
          <a:p>
            <a:pPr lvl="0"/>
            <a:r>
              <a:rPr lang="en-US" dirty="0" smtClean="0"/>
              <a:t>Click to edit Master text styles</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Content Placeholder 7"/>
          <p:cNvSpPr>
            <a:spLocks noGrp="1"/>
          </p:cNvSpPr>
          <p:nvPr>
            <p:ph sz="quarter" idx="1"/>
          </p:nvPr>
        </p:nvSpPr>
        <p:spPr>
          <a:xfrm>
            <a:off x="818721" y="1219200"/>
            <a:ext cx="8229600" cy="4937760"/>
          </a:xfrm>
          <a:prstGeom prst="rect">
            <a:avLst/>
          </a:prstGeom>
        </p:spPr>
        <p:txBody>
          <a:bodyPr/>
          <a:lstStyle>
            <a:lvl1pPr>
              <a:buClr>
                <a:schemeClr val="accent4">
                  <a:lumMod val="75000"/>
                </a:schemeClr>
              </a:buClr>
              <a:defRPr>
                <a:solidFill>
                  <a:srgbClr val="000000"/>
                </a:solidFill>
                <a:latin typeface="Segoe UI" pitchFamily="34" charset="0"/>
                <a:ea typeface="Segoe UI" pitchFamily="34" charset="0"/>
                <a:cs typeface="Segoe UI" pitchFamily="34" charset="0"/>
              </a:defRPr>
            </a:lvl1pPr>
            <a:lvl2pPr>
              <a:defRPr>
                <a:solidFill>
                  <a:srgbClr val="000000"/>
                </a:solidFill>
                <a:latin typeface="Segoe UI" pitchFamily="34" charset="0"/>
                <a:ea typeface="Segoe UI" pitchFamily="34" charset="0"/>
                <a:cs typeface="Segoe UI" pitchFamily="34" charset="0"/>
              </a:defRPr>
            </a:lvl2pPr>
            <a:lvl3pPr>
              <a:defRPr>
                <a:solidFill>
                  <a:srgbClr val="000000"/>
                </a:solidFill>
                <a:latin typeface="Segoe UI" pitchFamily="34" charset="0"/>
                <a:ea typeface="Segoe UI" pitchFamily="34" charset="0"/>
                <a:cs typeface="Segoe UI" pitchFamily="34" charset="0"/>
              </a:defRPr>
            </a:lvl3pPr>
            <a:lvl4pPr>
              <a:defRPr>
                <a:latin typeface="Gill Sans MT" pitchFamily="34" charset="0"/>
              </a:defRPr>
            </a:lvl4pPr>
            <a:lvl5pPr>
              <a:defRPr>
                <a:latin typeface="Gill Sans MT"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7" name="Title 1"/>
          <p:cNvSpPr>
            <a:spLocks noGrp="1"/>
          </p:cNvSpPr>
          <p:nvPr>
            <p:ph type="title"/>
          </p:nvPr>
        </p:nvSpPr>
        <p:spPr>
          <a:xfrm>
            <a:off x="818721" y="228600"/>
            <a:ext cx="8229600" cy="685800"/>
          </a:xfrm>
          <a:prstGeom prst="rect">
            <a:avLst/>
          </a:prstGeom>
        </p:spPr>
        <p:txBody>
          <a:bodyPr/>
          <a:lstStyle>
            <a:lvl1pPr>
              <a:defRPr>
                <a:solidFill>
                  <a:schemeClr val="tx1"/>
                </a:solidFill>
                <a:latin typeface="Segoe UI" pitchFamily="34" charset="0"/>
                <a:ea typeface="Segoe UI" pitchFamily="34" charset="0"/>
                <a:cs typeface="Segoe UI" pitchFamily="34" charset="0"/>
              </a:defRPr>
            </a:lvl1pPr>
          </a:lstStyle>
          <a:p>
            <a:r>
              <a:rPr lang="en-US" dirty="0" smtClean="0"/>
              <a:t>Click to edit Master title style</a:t>
            </a:r>
            <a:endParaRPr lang="en-US" dirty="0"/>
          </a:p>
        </p:txBody>
      </p:sp>
      <p:sp>
        <p:nvSpPr>
          <p:cNvPr id="12" name="Date Placeholder 11"/>
          <p:cNvSpPr>
            <a:spLocks noGrp="1"/>
          </p:cNvSpPr>
          <p:nvPr>
            <p:ph type="dt" sz="half" idx="10"/>
          </p:nvPr>
        </p:nvSpPr>
        <p:spPr/>
        <p:txBody>
          <a:bodyPr/>
          <a:lstStyle/>
          <a:p>
            <a:fld id="{5BF90039-2DEA-477A-81A8-B097D805635F}" type="datetimeFigureOut">
              <a:rPr lang="en-US" smtClean="0"/>
              <a:pPr/>
              <a:t>9/17/2014</a:t>
            </a:fld>
            <a:endParaRPr lang="en-US" dirty="0"/>
          </a:p>
        </p:txBody>
      </p:sp>
      <p:sp>
        <p:nvSpPr>
          <p:cNvPr id="13" name="Slide Number Placeholder 12"/>
          <p:cNvSpPr>
            <a:spLocks noGrp="1"/>
          </p:cNvSpPr>
          <p:nvPr>
            <p:ph type="sldNum" sz="quarter" idx="11"/>
          </p:nvPr>
        </p:nvSpPr>
        <p:spPr>
          <a:xfrm>
            <a:off x="8537959" y="6356350"/>
            <a:ext cx="510362" cy="365125"/>
          </a:xfrm>
        </p:spPr>
        <p:txBody>
          <a:bodyPr/>
          <a:lstStyle/>
          <a:p>
            <a:fld id="{BA267FD1-D44D-4C32-8CB4-056C0540E7D4}"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18721" y="228600"/>
            <a:ext cx="8229600" cy="685800"/>
          </a:xfrm>
          <a:prstGeom prst="rect">
            <a:avLst/>
          </a:prstGeom>
        </p:spPr>
        <p:txBody>
          <a:bodyPr/>
          <a:lstStyle>
            <a:lvl1pPr>
              <a:defRPr>
                <a:latin typeface="Segoe UI" pitchFamily="34" charset="0"/>
                <a:ea typeface="Segoe UI" pitchFamily="34" charset="0"/>
                <a:cs typeface="Segoe UI" pitchFamily="34" charset="0"/>
              </a:defRPr>
            </a:lvl1pPr>
          </a:lstStyle>
          <a:p>
            <a:r>
              <a:rPr lang="en-US" dirty="0" smtClean="0"/>
              <a:t>Click to edit Master title style</a:t>
            </a:r>
            <a:endParaRPr lang="en-US" dirty="0"/>
          </a:p>
        </p:txBody>
      </p:sp>
      <p:sp>
        <p:nvSpPr>
          <p:cNvPr id="9" name="Content Placeholder 8"/>
          <p:cNvSpPr>
            <a:spLocks noGrp="1"/>
          </p:cNvSpPr>
          <p:nvPr>
            <p:ph sz="quarter" idx="1"/>
          </p:nvPr>
        </p:nvSpPr>
        <p:spPr>
          <a:xfrm>
            <a:off x="818721" y="1219200"/>
            <a:ext cx="4041648" cy="4937760"/>
          </a:xfrm>
          <a:prstGeom prst="rect">
            <a:avLst/>
          </a:prstGeom>
        </p:spPr>
        <p:txBody>
          <a:bodyPr/>
          <a:lstStyle>
            <a:lvl1pPr>
              <a:buClr>
                <a:schemeClr val="accent4">
                  <a:lumMod val="75000"/>
                </a:schemeClr>
              </a:buClr>
              <a:defRPr>
                <a:latin typeface="Segoe UI" pitchFamily="34" charset="0"/>
                <a:ea typeface="Segoe UI" pitchFamily="34" charset="0"/>
                <a:cs typeface="Segoe UI" pitchFamily="34" charset="0"/>
              </a:defRPr>
            </a:lvl1pPr>
            <a:lvl2pPr>
              <a:defRPr>
                <a:latin typeface="Segoe UI" pitchFamily="34" charset="0"/>
                <a:ea typeface="Segoe UI" pitchFamily="34" charset="0"/>
                <a:cs typeface="Segoe UI" pitchFamily="34" charset="0"/>
              </a:defRPr>
            </a:lvl2pPr>
            <a:lvl3pPr>
              <a:defRPr>
                <a:latin typeface="Segoe UI" pitchFamily="34" charset="0"/>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10"/>
          <p:cNvSpPr>
            <a:spLocks noGrp="1"/>
          </p:cNvSpPr>
          <p:nvPr>
            <p:ph sz="quarter" idx="2"/>
          </p:nvPr>
        </p:nvSpPr>
        <p:spPr>
          <a:xfrm>
            <a:off x="5006673" y="1216152"/>
            <a:ext cx="4041648" cy="4937760"/>
          </a:xfrm>
          <a:prstGeom prst="rect">
            <a:avLst/>
          </a:prstGeom>
        </p:spPr>
        <p:txBody>
          <a:bodyPr/>
          <a:lstStyle>
            <a:lvl1pPr>
              <a:buClr>
                <a:schemeClr val="accent4">
                  <a:lumMod val="75000"/>
                </a:schemeClr>
              </a:buClr>
              <a:defRPr>
                <a:latin typeface="Segoe UI" pitchFamily="34" charset="0"/>
                <a:ea typeface="Segoe UI" pitchFamily="34" charset="0"/>
                <a:cs typeface="Segoe UI" pitchFamily="34" charset="0"/>
              </a:defRPr>
            </a:lvl1pPr>
            <a:lvl2pPr>
              <a:defRPr>
                <a:latin typeface="Segoe UI" pitchFamily="34" charset="0"/>
                <a:ea typeface="Segoe UI" pitchFamily="34" charset="0"/>
                <a:cs typeface="Segoe UI" pitchFamily="34" charset="0"/>
              </a:defRPr>
            </a:lvl2pPr>
            <a:lvl3pPr>
              <a:defRPr>
                <a:latin typeface="Segoe UI" pitchFamily="34" charset="0"/>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Date Placeholder 12"/>
          <p:cNvSpPr>
            <a:spLocks noGrp="1"/>
          </p:cNvSpPr>
          <p:nvPr>
            <p:ph type="dt" sz="half" idx="10"/>
          </p:nvPr>
        </p:nvSpPr>
        <p:spPr/>
        <p:txBody>
          <a:bodyPr/>
          <a:lstStyle>
            <a:lvl1pPr>
              <a:defRPr>
                <a:latin typeface="Segoe UI" pitchFamily="34" charset="0"/>
                <a:ea typeface="Segoe UI" pitchFamily="34" charset="0"/>
                <a:cs typeface="Segoe UI" pitchFamily="34" charset="0"/>
              </a:defRPr>
            </a:lvl1pPr>
          </a:lstStyle>
          <a:p>
            <a:fld id="{5BF90039-2DEA-477A-81A8-B097D805635F}" type="datetimeFigureOut">
              <a:rPr lang="en-US" smtClean="0"/>
              <a:pPr/>
              <a:t>9/17/2014</a:t>
            </a:fld>
            <a:endParaRPr lang="en-US" dirty="0"/>
          </a:p>
        </p:txBody>
      </p:sp>
      <p:sp>
        <p:nvSpPr>
          <p:cNvPr id="14" name="Slide Number Placeholder 13"/>
          <p:cNvSpPr>
            <a:spLocks noGrp="1"/>
          </p:cNvSpPr>
          <p:nvPr>
            <p:ph type="sldNum" sz="quarter" idx="11"/>
          </p:nvPr>
        </p:nvSpPr>
        <p:spPr>
          <a:xfrm>
            <a:off x="8537959" y="6356350"/>
            <a:ext cx="510362" cy="365125"/>
          </a:xfrm>
        </p:spPr>
        <p:txBody>
          <a:bodyPr/>
          <a:lstStyle>
            <a:lvl1pPr>
              <a:defRPr>
                <a:latin typeface="Segoe UI" pitchFamily="34" charset="0"/>
                <a:ea typeface="Segoe UI" pitchFamily="34" charset="0"/>
                <a:cs typeface="Segoe UI" pitchFamily="34" charset="0"/>
              </a:defRPr>
            </a:lvl1pPr>
          </a:lstStyle>
          <a:p>
            <a:fld id="{BA267FD1-D44D-4C32-8CB4-056C0540E7D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F90039-2DEA-477A-81A8-B097D805635F}" type="datetimeFigureOut">
              <a:rPr lang="en-US" smtClean="0"/>
              <a:pPr/>
              <a:t>9/17/2014</a:t>
            </a:fld>
            <a:endParaRPr lang="en-US" dirty="0"/>
          </a:p>
        </p:txBody>
      </p:sp>
      <p:sp>
        <p:nvSpPr>
          <p:cNvPr id="3" name="Slide Number Placeholder 2"/>
          <p:cNvSpPr>
            <a:spLocks noGrp="1"/>
          </p:cNvSpPr>
          <p:nvPr>
            <p:ph type="sldNum" sz="quarter" idx="11"/>
          </p:nvPr>
        </p:nvSpPr>
        <p:spPr/>
        <p:txBody>
          <a:bodyPr/>
          <a:lstStyle/>
          <a:p>
            <a:fld id="{BA267FD1-D44D-4C32-8CB4-056C0540E7D4}" type="slidenum">
              <a:rPr lang="en-US" smtClean="0"/>
              <a:pPr/>
              <a:t>‹#›</a:t>
            </a:fld>
            <a:endParaRPr lang="en-US" dirty="0"/>
          </a:p>
        </p:txBody>
      </p:sp>
    </p:spTree>
    <p:extLst>
      <p:ext uri="{BB962C8B-B14F-4D97-AF65-F5344CB8AC3E}">
        <p14:creationId xmlns:p14="http://schemas.microsoft.com/office/powerpoint/2010/main" xmlns="" val="5894032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7" name="Picture 2"/>
          <p:cNvPicPr>
            <a:picLocks noChangeAspect="1" noChangeArrowheads="1"/>
          </p:cNvPicPr>
          <p:nvPr userDrawn="1"/>
        </p:nvPicPr>
        <p:blipFill>
          <a:blip r:embed="rId7" cstate="print">
            <a:extLst>
              <a:ext uri="{28A0092B-C50C-407E-A947-70E740481C1C}">
                <a14:useLocalDpi xmlns:a14="http://schemas.microsoft.com/office/drawing/2010/main" xmlns="" val="0"/>
              </a:ext>
            </a:extLst>
          </a:blip>
          <a:stretch>
            <a:fillRect/>
          </a:stretch>
        </p:blipFill>
        <p:spPr bwMode="auto">
          <a:xfrm>
            <a:off x="0" y="-13712"/>
            <a:ext cx="9162282" cy="6871712"/>
          </a:xfrm>
          <a:prstGeom prst="rect">
            <a:avLst/>
          </a:prstGeom>
          <a:noFill/>
          <a:extLst>
            <a:ext uri="{909E8E84-426E-40DD-AFC4-6F175D3DCCD1}">
              <a14:hiddenFill xmlns:a14="http://schemas.microsoft.com/office/drawing/2010/main" xmlns="">
                <a:solidFill>
                  <a:srgbClr val="FFFFFF"/>
                </a:solidFill>
              </a14:hiddenFill>
            </a:ext>
          </a:extLst>
        </p:spPr>
      </p:pic>
      <p:sp>
        <p:nvSpPr>
          <p:cNvPr id="9" name="Date Placeholder 8"/>
          <p:cNvSpPr>
            <a:spLocks noGrp="1"/>
          </p:cNvSpPr>
          <p:nvPr>
            <p:ph type="dt" sz="half" idx="2"/>
          </p:nvPr>
        </p:nvSpPr>
        <p:spPr>
          <a:xfrm>
            <a:off x="850605" y="6356350"/>
            <a:ext cx="1318438" cy="365125"/>
          </a:xfrm>
          <a:prstGeom prst="rect">
            <a:avLst/>
          </a:prstGeom>
        </p:spPr>
        <p:txBody>
          <a:bodyPr vert="horz" lIns="91440" tIns="45720" rIns="91440" bIns="45720" rtlCol="0" anchor="ctr"/>
          <a:lstStyle>
            <a:lvl1pPr algn="ctr">
              <a:buNone/>
              <a:defRPr sz="1200" b="0">
                <a:solidFill>
                  <a:schemeClr val="tx1">
                    <a:tint val="75000"/>
                  </a:schemeClr>
                </a:solidFill>
                <a:latin typeface="Segoe UI" pitchFamily="34" charset="0"/>
                <a:ea typeface="Segoe UI" pitchFamily="34" charset="0"/>
                <a:cs typeface="Segoe UI" pitchFamily="34" charset="0"/>
              </a:defRPr>
            </a:lvl1pPr>
          </a:lstStyle>
          <a:p>
            <a:fld id="{5BF90039-2DEA-477A-81A8-B097D805635F}" type="datetimeFigureOut">
              <a:rPr lang="en-US" smtClean="0"/>
              <a:pPr/>
              <a:t>9/17/2014</a:t>
            </a:fld>
            <a:endParaRPr lang="en-US" dirty="0"/>
          </a:p>
        </p:txBody>
      </p:sp>
      <p:sp>
        <p:nvSpPr>
          <p:cNvPr id="11" name="Slide Number Placeholder 10"/>
          <p:cNvSpPr>
            <a:spLocks noGrp="1"/>
          </p:cNvSpPr>
          <p:nvPr>
            <p:ph type="sldNum" sz="quarter" idx="4"/>
          </p:nvPr>
        </p:nvSpPr>
        <p:spPr>
          <a:xfrm>
            <a:off x="8537959" y="6356350"/>
            <a:ext cx="510362" cy="365125"/>
          </a:xfrm>
          <a:prstGeom prst="rect">
            <a:avLst/>
          </a:prstGeom>
        </p:spPr>
        <p:txBody>
          <a:bodyPr vert="horz" lIns="91440" tIns="45720" rIns="91440" bIns="45720" rtlCol="0" anchor="ctr"/>
          <a:lstStyle>
            <a:lvl1pPr algn="ctr">
              <a:buNone/>
              <a:defRPr sz="1200" b="0">
                <a:solidFill>
                  <a:schemeClr val="tx1">
                    <a:tint val="75000"/>
                  </a:schemeClr>
                </a:solidFill>
                <a:latin typeface="Segoe UI" pitchFamily="34" charset="0"/>
                <a:ea typeface="Segoe UI" pitchFamily="34" charset="0"/>
                <a:cs typeface="Segoe UI" pitchFamily="34" charset="0"/>
              </a:defRPr>
            </a:lvl1pPr>
          </a:lstStyle>
          <a:p>
            <a:fld id="{BA267FD1-D44D-4C32-8CB4-056C0540E7D4}"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891" r:id="rId1"/>
    <p:sldLayoutId id="2147483896" r:id="rId2"/>
    <p:sldLayoutId id="2147483892" r:id="rId3"/>
    <p:sldLayoutId id="2147483894" r:id="rId4"/>
    <p:sldLayoutId id="2147483895" r:id="rId5"/>
  </p:sldLayoutIdLst>
  <p:hf hdr="0"/>
  <p:txStyles>
    <p:titleStyle>
      <a:lvl1pPr algn="l" rtl="0" eaLnBrk="1" latinLnBrk="0" hangingPunct="1">
        <a:spcBef>
          <a:spcPct val="0"/>
        </a:spcBef>
        <a:buNone/>
        <a:defRPr sz="3200" kern="1200">
          <a:solidFill>
            <a:srgbClr val="000000"/>
          </a:solidFill>
          <a:latin typeface="Calibri"/>
          <a:ea typeface="+mj-ea"/>
          <a:cs typeface="Calibri"/>
        </a:defRPr>
      </a:lvl1pPr>
    </p:titleStyle>
    <p:bodyStyle>
      <a:lvl1pPr marL="274320" indent="-274320" algn="l" rtl="0" eaLnBrk="1" latinLnBrk="0" hangingPunct="1">
        <a:spcBef>
          <a:spcPts val="600"/>
        </a:spcBef>
        <a:buClr>
          <a:schemeClr val="accent4">
            <a:lumMod val="75000"/>
          </a:schemeClr>
        </a:buClr>
        <a:buSzPct val="76000"/>
        <a:buFont typeface="Wingdings 3"/>
        <a:buChar char=""/>
        <a:defRPr sz="2600" kern="1200">
          <a:solidFill>
            <a:srgbClr val="000000"/>
          </a:solidFill>
          <a:latin typeface="Calibri"/>
          <a:ea typeface="+mn-ea"/>
          <a:cs typeface="Calibri"/>
        </a:defRPr>
      </a:lvl1pPr>
      <a:lvl2pPr marL="548640" indent="-274320" algn="l" rtl="0" eaLnBrk="1" latinLnBrk="0" hangingPunct="1">
        <a:spcBef>
          <a:spcPts val="500"/>
        </a:spcBef>
        <a:buClr>
          <a:schemeClr val="accent2"/>
        </a:buClr>
        <a:buSzPct val="76000"/>
        <a:buFont typeface="Wingdings 3"/>
        <a:buChar char=""/>
        <a:defRPr sz="2300" kern="1200">
          <a:solidFill>
            <a:srgbClr val="000000"/>
          </a:solidFill>
          <a:latin typeface="Calibri"/>
          <a:ea typeface="+mn-ea"/>
          <a:cs typeface="Calibri"/>
        </a:defRPr>
      </a:lvl2pPr>
      <a:lvl3pPr marL="822960" indent="-228600" algn="l" rtl="0" eaLnBrk="1" latinLnBrk="0" hangingPunct="1">
        <a:spcBef>
          <a:spcPts val="500"/>
        </a:spcBef>
        <a:buClr>
          <a:schemeClr val="bg1">
            <a:shade val="50000"/>
          </a:schemeClr>
        </a:buClr>
        <a:buSzPct val="76000"/>
        <a:buFont typeface="Wingdings 3"/>
        <a:buChar char=""/>
        <a:defRPr sz="2000" kern="1200">
          <a:solidFill>
            <a:srgbClr val="000000"/>
          </a:solidFill>
          <a:latin typeface="Calibri"/>
          <a:ea typeface="+mn-ea"/>
          <a:cs typeface="Calibri"/>
        </a:defRPr>
      </a:lvl3pPr>
      <a:lvl4pPr marL="1097280" indent="-228600" algn="l" rtl="0" eaLnBrk="1" latinLnBrk="0" hangingPunct="1">
        <a:spcBef>
          <a:spcPts val="400"/>
        </a:spcBef>
        <a:buClr>
          <a:schemeClr val="accent2">
            <a:shade val="75000"/>
          </a:schemeClr>
        </a:buClr>
        <a:buSzPct val="70000"/>
        <a:buFont typeface="Wingdings"/>
        <a:buChar char=""/>
        <a:defRPr sz="1800" kern="1200">
          <a:solidFill>
            <a:schemeClr val="tx1"/>
          </a:solidFill>
          <a:latin typeface="Calibri"/>
          <a:ea typeface="+mn-ea"/>
          <a:cs typeface="Calibri"/>
        </a:defRPr>
      </a:lvl4pPr>
      <a:lvl5pPr marL="1371600" indent="-228600" algn="l" rtl="0" eaLnBrk="1" latinLnBrk="0" hangingPunct="1">
        <a:spcBef>
          <a:spcPts val="300"/>
        </a:spcBef>
        <a:buClr>
          <a:schemeClr val="accent2"/>
        </a:buClr>
        <a:buSzPct val="70000"/>
        <a:buFont typeface="Wingdings"/>
        <a:buChar char=""/>
        <a:defRPr sz="1600" kern="1200">
          <a:solidFill>
            <a:schemeClr val="tx1"/>
          </a:solidFill>
          <a:latin typeface="Calibri"/>
          <a:ea typeface="+mn-ea"/>
          <a:cs typeface="Calibri"/>
        </a:defRPr>
      </a:lvl5pPr>
      <a:lvl6pPr marL="1645920" indent="-182880" algn="l" rtl="0" eaLnBrk="1" latinLnBrk="0" hangingPunct="1">
        <a:spcBef>
          <a:spcPts val="300"/>
        </a:spcBef>
        <a:buClr>
          <a:srgbClr val="9FB8CD">
            <a:shade val="75000"/>
          </a:srgbClr>
        </a:buClr>
        <a:buSzPct val="75000"/>
        <a:buFont typeface="Wingdings 3"/>
        <a:buChar char=""/>
        <a:defRPr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lang="en-US" sz="1200" kern="1200" smtClean="0">
          <a:solidFill>
            <a:schemeClr val="tx1"/>
          </a:solidFill>
          <a:latin typeface="+mn-lt"/>
          <a:ea typeface="+mn-ea"/>
          <a:cs typeface="+mn-cs"/>
        </a:defRPr>
      </a:lvl9pPr>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ro-RO" dirty="0" smtClean="0"/>
              <a:t>Curs 10</a:t>
            </a:r>
            <a:endParaRPr lang="en-US" dirty="0"/>
          </a:p>
        </p:txBody>
      </p:sp>
      <p:sp>
        <p:nvSpPr>
          <p:cNvPr id="5" name="Subtitle 4"/>
          <p:cNvSpPr>
            <a:spLocks noGrp="1"/>
          </p:cNvSpPr>
          <p:nvPr>
            <p:ph type="subTitle" idx="1"/>
          </p:nvPr>
        </p:nvSpPr>
        <p:spPr/>
        <p:txBody>
          <a:bodyPr/>
          <a:lstStyle/>
          <a:p>
            <a:r>
              <a:rPr lang="en-US" dirty="0"/>
              <a:t>Thread-</a:t>
            </a:r>
            <a:r>
              <a:rPr lang="en-US" dirty="0" err="1"/>
              <a:t>uri</a:t>
            </a:r>
            <a:r>
              <a:rPr lang="en-US" dirty="0"/>
              <a:t> </a:t>
            </a:r>
            <a:r>
              <a:rPr lang="ro-RO" dirty="0"/>
              <a:t>și sincronizare</a:t>
            </a:r>
            <a:endParaRPr lang="en-US" dirty="0"/>
          </a:p>
        </p:txBody>
      </p:sp>
    </p:spTree>
    <p:extLst>
      <p:ext uri="{BB962C8B-B14F-4D97-AF65-F5344CB8AC3E}">
        <p14:creationId xmlns:p14="http://schemas.microsoft.com/office/powerpoint/2010/main" xmlns="" val="131964007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ro-RO" dirty="0"/>
              <a:t>Obiecte de sincronizare a thread-urilor</a:t>
            </a:r>
          </a:p>
        </p:txBody>
      </p:sp>
      <p:sp>
        <p:nvSpPr>
          <p:cNvPr id="4" name="Date Placeholder 3"/>
          <p:cNvSpPr>
            <a:spLocks noGrp="1"/>
          </p:cNvSpPr>
          <p:nvPr>
            <p:ph type="dt" sz="half" idx="10"/>
          </p:nvPr>
        </p:nvSpPr>
        <p:spPr/>
        <p:txBody>
          <a:bodyPr/>
          <a:lstStyle/>
          <a:p>
            <a:fld id="{912E5687-3EEC-4197-BB81-9FF599CA9ADC}" type="datetime1">
              <a:rPr lang="en-US" smtClean="0"/>
              <a:pPr/>
              <a:t>9/17/2014</a:t>
            </a:fld>
            <a:endParaRPr lang="en-US" dirty="0"/>
          </a:p>
        </p:txBody>
      </p:sp>
      <p:sp>
        <p:nvSpPr>
          <p:cNvPr id="5" name="Slide Number Placeholder 4"/>
          <p:cNvSpPr>
            <a:spLocks noGrp="1"/>
          </p:cNvSpPr>
          <p:nvPr>
            <p:ph type="sldNum" sz="quarter" idx="11"/>
          </p:nvPr>
        </p:nvSpPr>
        <p:spPr/>
        <p:txBody>
          <a:bodyPr/>
          <a:lstStyle/>
          <a:p>
            <a:fld id="{BA267FD1-D44D-4C32-8CB4-056C0540E7D4}" type="slidenum">
              <a:rPr lang="en-US" smtClean="0"/>
              <a:pPr/>
              <a:t>10</a:t>
            </a:fld>
            <a:endParaRPr lang="en-US"/>
          </a:p>
        </p:txBody>
      </p:sp>
      <p:sp>
        <p:nvSpPr>
          <p:cNvPr id="7" name="TextBox 6"/>
          <p:cNvSpPr txBox="1"/>
          <p:nvPr/>
        </p:nvSpPr>
        <p:spPr>
          <a:xfrm>
            <a:off x="1213337" y="1107830"/>
            <a:ext cx="7385539" cy="6250942"/>
          </a:xfrm>
          <a:prstGeom prst="rect">
            <a:avLst/>
          </a:prstGeom>
          <a:noFill/>
        </p:spPr>
        <p:txBody>
          <a:bodyPr wrap="square" rtlCol="0">
            <a:spAutoFit/>
          </a:bodyPr>
          <a:lstStyle/>
          <a:p>
            <a:pPr>
              <a:buNone/>
            </a:pPr>
            <a:r>
              <a:rPr lang="ro-RO" sz="3200" dirty="0" smtClean="0"/>
              <a:t>WaitHandle</a:t>
            </a:r>
            <a:endParaRPr lang="en-US" sz="3200" dirty="0" smtClean="0"/>
          </a:p>
          <a:p>
            <a:pPr lvl="1">
              <a:buNone/>
            </a:pPr>
            <a:r>
              <a:rPr lang="ro-RO" sz="2000" b="0" dirty="0" smtClean="0"/>
              <a:t>Clasele EventWaitHandle, Mutex și Semaphore sunt derivate din clasa WaitHandle.</a:t>
            </a:r>
            <a:endParaRPr lang="en-US" sz="2000" b="0" dirty="0" smtClean="0"/>
          </a:p>
          <a:p>
            <a:pPr lvl="1">
              <a:buNone/>
            </a:pPr>
            <a:endParaRPr lang="en-US" sz="2000" b="0" dirty="0" smtClean="0"/>
          </a:p>
          <a:p>
            <a:pPr lvl="1">
              <a:buNone/>
            </a:pPr>
            <a:r>
              <a:rPr lang="ro-RO" sz="2000" b="0" dirty="0" smtClean="0"/>
              <a:t>Toate obiectele WaitHandle au o caracteristică importantă: sunt fie setate(semnalate), fie resetate.</a:t>
            </a:r>
            <a:endParaRPr lang="en-US" sz="2000" b="0" dirty="0" smtClean="0"/>
          </a:p>
          <a:p>
            <a:pPr lvl="1">
              <a:buNone/>
            </a:pPr>
            <a:endParaRPr lang="en-US" sz="2000" b="0" dirty="0" smtClean="0"/>
          </a:p>
          <a:p>
            <a:pPr lvl="1">
              <a:buNone/>
            </a:pPr>
            <a:r>
              <a:rPr lang="en-US" sz="2000" b="0" i="1" dirty="0" err="1" smtClean="0"/>
              <a:t>Metode</a:t>
            </a:r>
            <a:r>
              <a:rPr lang="en-US" sz="2000" b="0" dirty="0" smtClean="0"/>
              <a:t>:</a:t>
            </a:r>
          </a:p>
          <a:p>
            <a:pPr lvl="1">
              <a:buNone/>
            </a:pPr>
            <a:r>
              <a:rPr lang="en-US" sz="2000" b="0" dirty="0" smtClean="0"/>
              <a:t>	</a:t>
            </a:r>
            <a:r>
              <a:rPr lang="ro-RO" sz="2000" dirty="0" smtClean="0"/>
              <a:t> WaitOne</a:t>
            </a:r>
            <a:r>
              <a:rPr lang="en-US" sz="2000" b="0" dirty="0" smtClean="0"/>
              <a:t> - </a:t>
            </a:r>
            <a:r>
              <a:rPr lang="ro-RO" sz="2000" b="0" dirty="0" smtClean="0"/>
              <a:t>bloc</a:t>
            </a:r>
            <a:r>
              <a:rPr lang="en-US" sz="2000" b="0" dirty="0" err="1" smtClean="0"/>
              <a:t>heaza</a:t>
            </a:r>
            <a:r>
              <a:rPr lang="ro-RO" sz="2000" b="0" dirty="0" smtClean="0"/>
              <a:t> thread-ul apelant până când obiectul devine semnalat</a:t>
            </a:r>
            <a:endParaRPr lang="en-US" sz="2000" b="0" dirty="0" smtClean="0"/>
          </a:p>
          <a:p>
            <a:pPr lvl="1">
              <a:buNone/>
            </a:pPr>
            <a:r>
              <a:rPr lang="en-US" sz="2000" b="0" dirty="0" smtClean="0"/>
              <a:t>	</a:t>
            </a:r>
            <a:r>
              <a:rPr lang="ro-RO" sz="2000" b="0" dirty="0" smtClean="0"/>
              <a:t> </a:t>
            </a:r>
            <a:r>
              <a:rPr lang="ro-RO" sz="2000" dirty="0" smtClean="0"/>
              <a:t>WaitAny</a:t>
            </a:r>
            <a:r>
              <a:rPr lang="ro-RO" sz="2000" b="0" dirty="0" smtClean="0"/>
              <a:t> și </a:t>
            </a:r>
            <a:r>
              <a:rPr lang="ro-RO" sz="2000" dirty="0" smtClean="0"/>
              <a:t>WaitAl</a:t>
            </a:r>
            <a:r>
              <a:rPr lang="en-US" sz="2000" b="0" dirty="0" smtClean="0"/>
              <a:t> – </a:t>
            </a:r>
            <a:r>
              <a:rPr lang="en-US" sz="2000" b="0" dirty="0" err="1" smtClean="0"/>
              <a:t>metode</a:t>
            </a:r>
            <a:r>
              <a:rPr lang="en-US" sz="2000" b="0" dirty="0" smtClean="0"/>
              <a:t> </a:t>
            </a:r>
            <a:r>
              <a:rPr lang="en-US" sz="2000" b="0" dirty="0" err="1" smtClean="0"/>
              <a:t>statice</a:t>
            </a:r>
            <a:r>
              <a:rPr lang="en-US" sz="2000" b="0" dirty="0" smtClean="0"/>
              <a:t>, </a:t>
            </a:r>
            <a:r>
              <a:rPr lang="ro-RO" sz="2000" b="0" dirty="0" smtClean="0"/>
              <a:t>primesc ca parametru un vector de obiecte WaitHandle</a:t>
            </a:r>
            <a:r>
              <a:rPr lang="en-US" sz="2000" b="0" dirty="0" smtClean="0"/>
              <a:t>; b</a:t>
            </a:r>
            <a:r>
              <a:rPr lang="ro-RO" sz="2000" b="0" dirty="0" smtClean="0"/>
              <a:t>loc</a:t>
            </a:r>
            <a:r>
              <a:rPr lang="en-US" sz="2000" b="0" dirty="0" err="1" smtClean="0"/>
              <a:t>heaz</a:t>
            </a:r>
            <a:r>
              <a:rPr lang="ro-RO" sz="2000" b="0" dirty="0" smtClean="0"/>
              <a:t>ă</a:t>
            </a:r>
            <a:r>
              <a:rPr lang="en-US" sz="2000" b="0" dirty="0" smtClean="0"/>
              <a:t> </a:t>
            </a:r>
            <a:r>
              <a:rPr lang="ro-RO" sz="2000" b="0" dirty="0" smtClean="0"/>
              <a:t>thread-ul apelant până când unul sau toate obiectele sunt semnalate</a:t>
            </a:r>
            <a:endParaRPr lang="en-US" sz="2000" b="0" dirty="0" smtClean="0"/>
          </a:p>
          <a:p>
            <a:endParaRPr lang="en-US" sz="3200" dirty="0" smtClean="0"/>
          </a:p>
          <a:p>
            <a:endParaRPr lang="en-US" sz="3200" dirty="0"/>
          </a:p>
        </p:txBody>
      </p:sp>
    </p:spTree>
    <p:extLst>
      <p:ext uri="{BB962C8B-B14F-4D97-AF65-F5344CB8AC3E}">
        <p14:creationId xmlns:p14="http://schemas.microsoft.com/office/powerpoint/2010/main" xmlns="" val="376327225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ro-RO" dirty="0"/>
              <a:t>Obiecte de sincronizare a thread-urilor</a:t>
            </a:r>
          </a:p>
        </p:txBody>
      </p:sp>
      <p:sp>
        <p:nvSpPr>
          <p:cNvPr id="4" name="Date Placeholder 3"/>
          <p:cNvSpPr>
            <a:spLocks noGrp="1"/>
          </p:cNvSpPr>
          <p:nvPr>
            <p:ph type="dt" sz="half" idx="10"/>
          </p:nvPr>
        </p:nvSpPr>
        <p:spPr/>
        <p:txBody>
          <a:bodyPr/>
          <a:lstStyle/>
          <a:p>
            <a:fld id="{912E5687-3EEC-4197-BB81-9FF599CA9ADC}" type="datetime1">
              <a:rPr lang="en-US" smtClean="0"/>
              <a:pPr/>
              <a:t>9/17/2014</a:t>
            </a:fld>
            <a:endParaRPr lang="en-US" dirty="0"/>
          </a:p>
        </p:txBody>
      </p:sp>
      <p:sp>
        <p:nvSpPr>
          <p:cNvPr id="5" name="Slide Number Placeholder 4"/>
          <p:cNvSpPr>
            <a:spLocks noGrp="1"/>
          </p:cNvSpPr>
          <p:nvPr>
            <p:ph type="sldNum" sz="quarter" idx="11"/>
          </p:nvPr>
        </p:nvSpPr>
        <p:spPr/>
        <p:txBody>
          <a:bodyPr/>
          <a:lstStyle/>
          <a:p>
            <a:fld id="{BA267FD1-D44D-4C32-8CB4-056C0540E7D4}" type="slidenum">
              <a:rPr lang="en-US" smtClean="0"/>
              <a:pPr/>
              <a:t>11</a:t>
            </a:fld>
            <a:endParaRPr lang="en-US"/>
          </a:p>
        </p:txBody>
      </p:sp>
      <p:sp>
        <p:nvSpPr>
          <p:cNvPr id="7" name="TextBox 6"/>
          <p:cNvSpPr txBox="1"/>
          <p:nvPr/>
        </p:nvSpPr>
        <p:spPr>
          <a:xfrm>
            <a:off x="1635369" y="1916724"/>
            <a:ext cx="5049780" cy="1815882"/>
          </a:xfrm>
          <a:prstGeom prst="rect">
            <a:avLst/>
          </a:prstGeom>
          <a:noFill/>
        </p:spPr>
        <p:txBody>
          <a:bodyPr wrap="none" rtlCol="0">
            <a:spAutoFit/>
          </a:bodyPr>
          <a:lstStyle/>
          <a:p>
            <a:pPr>
              <a:buFont typeface="Wingdings" pitchFamily="2" charset="2"/>
              <a:buChar char="Ø"/>
            </a:pPr>
            <a:r>
              <a:rPr lang="ro-RO" sz="3200" dirty="0" smtClean="0"/>
              <a:t>  ManualResetEvent</a:t>
            </a:r>
          </a:p>
          <a:p>
            <a:pPr>
              <a:buFont typeface="Wingdings" pitchFamily="2" charset="2"/>
              <a:buChar char="Ø"/>
            </a:pPr>
            <a:endParaRPr lang="ro-RO" sz="3200" dirty="0" smtClean="0"/>
          </a:p>
          <a:p>
            <a:pPr>
              <a:buFont typeface="Wingdings" pitchFamily="2" charset="2"/>
              <a:buChar char="Ø"/>
            </a:pPr>
            <a:r>
              <a:rPr lang="ro-RO" sz="3200" dirty="0" smtClean="0"/>
              <a:t>  AutoResetEvent </a:t>
            </a:r>
            <a:endParaRPr lang="en-US" sz="3200" dirty="0"/>
          </a:p>
        </p:txBody>
      </p:sp>
    </p:spTree>
    <p:extLst>
      <p:ext uri="{BB962C8B-B14F-4D97-AF65-F5344CB8AC3E}">
        <p14:creationId xmlns:p14="http://schemas.microsoft.com/office/powerpoint/2010/main" xmlns="" val="9503578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ro-RO" dirty="0"/>
              <a:t>Obiecte de sincronizare a thread-urilor</a:t>
            </a:r>
          </a:p>
        </p:txBody>
      </p:sp>
      <p:sp>
        <p:nvSpPr>
          <p:cNvPr id="4" name="Date Placeholder 3"/>
          <p:cNvSpPr>
            <a:spLocks noGrp="1"/>
          </p:cNvSpPr>
          <p:nvPr>
            <p:ph type="dt" sz="half" idx="10"/>
          </p:nvPr>
        </p:nvSpPr>
        <p:spPr/>
        <p:txBody>
          <a:bodyPr/>
          <a:lstStyle/>
          <a:p>
            <a:fld id="{912E5687-3EEC-4197-BB81-9FF599CA9ADC}" type="datetime1">
              <a:rPr lang="en-US" smtClean="0"/>
              <a:pPr/>
              <a:t>9/17/2014</a:t>
            </a:fld>
            <a:endParaRPr lang="en-US" dirty="0"/>
          </a:p>
        </p:txBody>
      </p:sp>
      <p:sp>
        <p:nvSpPr>
          <p:cNvPr id="5" name="Slide Number Placeholder 4"/>
          <p:cNvSpPr>
            <a:spLocks noGrp="1"/>
          </p:cNvSpPr>
          <p:nvPr>
            <p:ph type="sldNum" sz="quarter" idx="11"/>
          </p:nvPr>
        </p:nvSpPr>
        <p:spPr/>
        <p:txBody>
          <a:bodyPr/>
          <a:lstStyle/>
          <a:p>
            <a:fld id="{BA267FD1-D44D-4C32-8CB4-056C0540E7D4}" type="slidenum">
              <a:rPr lang="en-US" smtClean="0"/>
              <a:pPr/>
              <a:t>12</a:t>
            </a:fld>
            <a:endParaRPr lang="en-US"/>
          </a:p>
        </p:txBody>
      </p:sp>
      <p:sp>
        <p:nvSpPr>
          <p:cNvPr id="7" name="TextBox 6"/>
          <p:cNvSpPr txBox="1"/>
          <p:nvPr/>
        </p:nvSpPr>
        <p:spPr>
          <a:xfrm>
            <a:off x="1617785" y="1178168"/>
            <a:ext cx="6689652" cy="5586145"/>
          </a:xfrm>
          <a:prstGeom prst="rect">
            <a:avLst/>
          </a:prstGeom>
          <a:noFill/>
        </p:spPr>
        <p:txBody>
          <a:bodyPr wrap="none" rtlCol="0">
            <a:spAutoFit/>
          </a:bodyPr>
          <a:lstStyle/>
          <a:p>
            <a:pPr>
              <a:buFont typeface="Wingdings" pitchFamily="2" charset="2"/>
              <a:buChar char="Ø"/>
            </a:pPr>
            <a:r>
              <a:rPr lang="ro-RO" sz="2400" dirty="0" smtClean="0"/>
              <a:t>Clasa Monitor</a:t>
            </a:r>
            <a:endParaRPr lang="en-US" sz="2400" dirty="0" smtClean="0"/>
          </a:p>
          <a:p>
            <a:pPr lvl="1">
              <a:buFont typeface="Wingdings" pitchFamily="2" charset="2"/>
              <a:buChar char="§"/>
            </a:pPr>
            <a:r>
              <a:rPr lang="en-US" sz="2400" b="0" dirty="0" smtClean="0"/>
              <a:t> </a:t>
            </a:r>
            <a:r>
              <a:rPr lang="en-US" sz="2400" b="0" dirty="0" err="1" smtClean="0"/>
              <a:t>obiecte</a:t>
            </a:r>
            <a:r>
              <a:rPr lang="en-US" sz="2400" b="0" dirty="0" smtClean="0"/>
              <a:t> </a:t>
            </a:r>
            <a:r>
              <a:rPr lang="en-US" sz="2400" b="0" dirty="0" err="1" smtClean="0"/>
              <a:t>corupte</a:t>
            </a:r>
            <a:endParaRPr lang="ro-RO" sz="2400" b="0" dirty="0" smtClean="0"/>
          </a:p>
          <a:p>
            <a:pPr>
              <a:buNone/>
            </a:pPr>
            <a:endParaRPr lang="en-US" sz="2400" dirty="0" smtClean="0"/>
          </a:p>
          <a:p>
            <a:pPr>
              <a:buNone/>
            </a:pPr>
            <a:r>
              <a:rPr lang="ro-RO" sz="2000" b="0" i="1" dirty="0" smtClean="0"/>
              <a:t>Exemplu</a:t>
            </a:r>
            <a:r>
              <a:rPr lang="en-US" sz="2000" b="0" i="1" dirty="0" smtClean="0"/>
              <a:t>:</a:t>
            </a:r>
          </a:p>
          <a:p>
            <a:pPr lvl="1">
              <a:buNone/>
            </a:pPr>
            <a:r>
              <a:rPr lang="ro-RO" sz="1200" b="0" dirty="0" smtClean="0">
                <a:latin typeface="Lucida Console" pitchFamily="49" charset="0"/>
              </a:rPr>
              <a:t>void One()</a:t>
            </a:r>
            <a:endParaRPr lang="en-US" sz="1200" b="0" dirty="0" smtClean="0">
              <a:latin typeface="Lucida Console" pitchFamily="49" charset="0"/>
            </a:endParaRPr>
          </a:p>
          <a:p>
            <a:pPr lvl="1">
              <a:buNone/>
            </a:pPr>
            <a:r>
              <a:rPr lang="ro-RO" sz="1200" b="0" dirty="0" smtClean="0">
                <a:latin typeface="Lucida Console" pitchFamily="49" charset="0"/>
              </a:rPr>
              <a:t>{</a:t>
            </a:r>
            <a:endParaRPr lang="en-US" sz="1200" b="0" dirty="0" smtClean="0">
              <a:latin typeface="Lucida Console" pitchFamily="49" charset="0"/>
            </a:endParaRPr>
          </a:p>
          <a:p>
            <a:pPr lvl="1">
              <a:buNone/>
            </a:pPr>
            <a:r>
              <a:rPr lang="ro-RO" sz="1200" b="0" dirty="0" smtClean="0">
                <a:latin typeface="Lucida Console" pitchFamily="49" charset="0"/>
              </a:rPr>
              <a:t>    lock(this);</a:t>
            </a:r>
            <a:endParaRPr lang="en-US" sz="1200" b="0" dirty="0" smtClean="0">
              <a:latin typeface="Lucida Console" pitchFamily="49" charset="0"/>
            </a:endParaRPr>
          </a:p>
          <a:p>
            <a:pPr lvl="1">
              <a:buNone/>
            </a:pPr>
            <a:r>
              <a:rPr lang="ro-RO" sz="1200" b="0" dirty="0" smtClean="0">
                <a:latin typeface="Lucida Console" pitchFamily="49" charset="0"/>
              </a:rPr>
              <a:t>    {	</a:t>
            </a:r>
            <a:endParaRPr lang="en-US" sz="1200" b="0" dirty="0" smtClean="0">
              <a:latin typeface="Lucida Console" pitchFamily="49" charset="0"/>
            </a:endParaRPr>
          </a:p>
          <a:p>
            <a:pPr lvl="1">
              <a:buNone/>
            </a:pPr>
            <a:r>
              <a:rPr lang="ro-RO" sz="1200" b="0" dirty="0" smtClean="0">
                <a:latin typeface="Lucida Console" pitchFamily="49" charset="0"/>
              </a:rPr>
              <a:t>    // Doar One sau Two pot fi apelate, dar nu amândouă simultan</a:t>
            </a:r>
            <a:endParaRPr lang="en-US" sz="1200" b="0" dirty="0" smtClean="0">
              <a:latin typeface="Lucida Console" pitchFamily="49" charset="0"/>
            </a:endParaRPr>
          </a:p>
          <a:p>
            <a:pPr lvl="1">
              <a:buNone/>
            </a:pPr>
            <a:r>
              <a:rPr lang="ro-RO" sz="1200" b="0" dirty="0" smtClean="0">
                <a:latin typeface="Lucida Console" pitchFamily="49" charset="0"/>
              </a:rPr>
              <a:t>    }</a:t>
            </a:r>
            <a:endParaRPr lang="en-US" sz="1200" b="0" dirty="0" smtClean="0">
              <a:latin typeface="Lucida Console" pitchFamily="49" charset="0"/>
            </a:endParaRPr>
          </a:p>
          <a:p>
            <a:pPr lvl="1">
              <a:buNone/>
            </a:pPr>
            <a:r>
              <a:rPr lang="ro-RO" sz="1200" b="0" dirty="0" smtClean="0">
                <a:latin typeface="Lucida Console" pitchFamily="49" charset="0"/>
              </a:rPr>
              <a:t>}</a:t>
            </a:r>
            <a:endParaRPr lang="en-US" sz="1200" b="0" dirty="0" smtClean="0">
              <a:latin typeface="Lucida Console" pitchFamily="49" charset="0"/>
            </a:endParaRPr>
          </a:p>
          <a:p>
            <a:pPr lvl="1">
              <a:buNone/>
            </a:pPr>
            <a:r>
              <a:rPr lang="ro-RO" sz="1200" b="0" dirty="0" smtClean="0">
                <a:latin typeface="Lucida Console" pitchFamily="49" charset="0"/>
              </a:rPr>
              <a:t>void Two() </a:t>
            </a:r>
            <a:endParaRPr lang="en-US" sz="1200" b="0" dirty="0" smtClean="0">
              <a:latin typeface="Lucida Console" pitchFamily="49" charset="0"/>
            </a:endParaRPr>
          </a:p>
          <a:p>
            <a:pPr lvl="1">
              <a:buNone/>
            </a:pPr>
            <a:r>
              <a:rPr lang="ro-RO" sz="1200" b="0" dirty="0" smtClean="0">
                <a:latin typeface="Lucida Console" pitchFamily="49" charset="0"/>
              </a:rPr>
              <a:t>{</a:t>
            </a:r>
            <a:endParaRPr lang="en-US" sz="1200" b="0" dirty="0" smtClean="0">
              <a:latin typeface="Lucida Console" pitchFamily="49" charset="0"/>
            </a:endParaRPr>
          </a:p>
          <a:p>
            <a:pPr lvl="1">
              <a:buNone/>
            </a:pPr>
            <a:r>
              <a:rPr lang="ro-RO" sz="1200" b="0" dirty="0" smtClean="0">
                <a:latin typeface="Lucida Console" pitchFamily="49" charset="0"/>
              </a:rPr>
              <a:t>    lock(this);</a:t>
            </a:r>
            <a:endParaRPr lang="en-US" sz="1200" b="0" dirty="0" smtClean="0">
              <a:latin typeface="Lucida Console" pitchFamily="49" charset="0"/>
            </a:endParaRPr>
          </a:p>
          <a:p>
            <a:pPr lvl="1">
              <a:buNone/>
            </a:pPr>
            <a:r>
              <a:rPr lang="ro-RO" sz="1200" b="0" dirty="0" smtClean="0">
                <a:latin typeface="Lucida Console" pitchFamily="49" charset="0"/>
              </a:rPr>
              <a:t>    {</a:t>
            </a:r>
            <a:endParaRPr lang="en-US" sz="1200" b="0" dirty="0" smtClean="0">
              <a:latin typeface="Lucida Console" pitchFamily="49" charset="0"/>
            </a:endParaRPr>
          </a:p>
          <a:p>
            <a:pPr lvl="1">
              <a:buNone/>
            </a:pPr>
            <a:r>
              <a:rPr lang="en-US" sz="1200" b="0" dirty="0" smtClean="0">
                <a:latin typeface="Lucida Console" pitchFamily="49" charset="0"/>
              </a:rPr>
              <a:t>     </a:t>
            </a:r>
            <a:r>
              <a:rPr lang="ro-RO" sz="1200" b="0" dirty="0" smtClean="0">
                <a:latin typeface="Lucida Console" pitchFamily="49" charset="0"/>
              </a:rPr>
              <a:t>// Doar One sau Two pot fi apelate, dar nu amândouă simultan</a:t>
            </a:r>
            <a:endParaRPr lang="en-US" sz="1200" b="0" dirty="0" smtClean="0">
              <a:latin typeface="Lucida Console" pitchFamily="49" charset="0"/>
            </a:endParaRPr>
          </a:p>
          <a:p>
            <a:pPr lvl="1">
              <a:buNone/>
            </a:pPr>
            <a:r>
              <a:rPr lang="ro-RO" sz="1200" b="0" dirty="0" smtClean="0">
                <a:latin typeface="Lucida Console" pitchFamily="49" charset="0"/>
              </a:rPr>
              <a:t>    }</a:t>
            </a:r>
            <a:endParaRPr lang="en-US" sz="1200" b="0" dirty="0" smtClean="0">
              <a:latin typeface="Lucida Console" pitchFamily="49" charset="0"/>
            </a:endParaRPr>
          </a:p>
          <a:p>
            <a:pPr lvl="1">
              <a:buNone/>
            </a:pPr>
            <a:r>
              <a:rPr lang="ro-RO" sz="1200" b="0" dirty="0" smtClean="0">
                <a:latin typeface="Lucida Console" pitchFamily="49" charset="0"/>
              </a:rPr>
              <a:t>}</a:t>
            </a:r>
            <a:endParaRPr lang="ro-RO" sz="1200" b="0" dirty="0" smtClean="0"/>
          </a:p>
          <a:p>
            <a:endParaRPr lang="ro-RO" dirty="0" smtClean="0"/>
          </a:p>
        </p:txBody>
      </p:sp>
    </p:spTree>
    <p:extLst>
      <p:ext uri="{BB962C8B-B14F-4D97-AF65-F5344CB8AC3E}">
        <p14:creationId xmlns:p14="http://schemas.microsoft.com/office/powerpoint/2010/main" xmlns="" val="201899920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ro-RO" dirty="0"/>
              <a:t>Obiecte de sincronizare a thread-urilor</a:t>
            </a:r>
          </a:p>
        </p:txBody>
      </p:sp>
      <p:sp>
        <p:nvSpPr>
          <p:cNvPr id="4" name="Date Placeholder 3"/>
          <p:cNvSpPr>
            <a:spLocks noGrp="1"/>
          </p:cNvSpPr>
          <p:nvPr>
            <p:ph type="dt" sz="half" idx="10"/>
          </p:nvPr>
        </p:nvSpPr>
        <p:spPr/>
        <p:txBody>
          <a:bodyPr/>
          <a:lstStyle/>
          <a:p>
            <a:fld id="{912E5687-3EEC-4197-BB81-9FF599CA9ADC}" type="datetime1">
              <a:rPr lang="en-US" smtClean="0"/>
              <a:pPr/>
              <a:t>9/17/2014</a:t>
            </a:fld>
            <a:endParaRPr lang="en-US" dirty="0"/>
          </a:p>
        </p:txBody>
      </p:sp>
      <p:sp>
        <p:nvSpPr>
          <p:cNvPr id="5" name="Slide Number Placeholder 4"/>
          <p:cNvSpPr>
            <a:spLocks noGrp="1"/>
          </p:cNvSpPr>
          <p:nvPr>
            <p:ph type="sldNum" sz="quarter" idx="11"/>
          </p:nvPr>
        </p:nvSpPr>
        <p:spPr/>
        <p:txBody>
          <a:bodyPr/>
          <a:lstStyle/>
          <a:p>
            <a:fld id="{BA267FD1-D44D-4C32-8CB4-056C0540E7D4}" type="slidenum">
              <a:rPr lang="en-US" smtClean="0"/>
              <a:pPr/>
              <a:t>13</a:t>
            </a:fld>
            <a:endParaRPr lang="en-US"/>
          </a:p>
        </p:txBody>
      </p:sp>
      <p:sp>
        <p:nvSpPr>
          <p:cNvPr id="7" name="TextBox 6"/>
          <p:cNvSpPr txBox="1"/>
          <p:nvPr/>
        </p:nvSpPr>
        <p:spPr>
          <a:xfrm>
            <a:off x="1318845" y="868705"/>
            <a:ext cx="6084276" cy="5743111"/>
          </a:xfrm>
          <a:prstGeom prst="rect">
            <a:avLst/>
          </a:prstGeom>
          <a:noFill/>
        </p:spPr>
        <p:txBody>
          <a:bodyPr wrap="square" rtlCol="0">
            <a:spAutoFit/>
          </a:bodyPr>
          <a:lstStyle/>
          <a:p>
            <a:pPr>
              <a:buFont typeface="Wingdings" pitchFamily="2" charset="2"/>
              <a:buChar char="Ø"/>
            </a:pPr>
            <a:r>
              <a:rPr lang="en-US" dirty="0" err="1" smtClean="0"/>
              <a:t>Metode</a:t>
            </a:r>
            <a:r>
              <a:rPr lang="en-US" dirty="0" smtClean="0"/>
              <a:t>:</a:t>
            </a:r>
          </a:p>
          <a:p>
            <a:pPr lvl="1">
              <a:buFont typeface="Wingdings" pitchFamily="2" charset="2"/>
              <a:buChar char="§"/>
            </a:pPr>
            <a:r>
              <a:rPr lang="ro-RO" dirty="0" smtClean="0"/>
              <a:t>ReleaseWriterLock</a:t>
            </a:r>
            <a:endParaRPr lang="en-US" dirty="0" smtClean="0"/>
          </a:p>
          <a:p>
            <a:pPr lvl="1">
              <a:buFont typeface="Wingdings" pitchFamily="2" charset="2"/>
              <a:buChar char="§"/>
            </a:pPr>
            <a:r>
              <a:rPr lang="ro-RO" dirty="0" smtClean="0"/>
              <a:t>AcquireWriterLock</a:t>
            </a:r>
            <a:endParaRPr lang="en-US" dirty="0" smtClean="0"/>
          </a:p>
          <a:p>
            <a:pPr lvl="1">
              <a:buFont typeface="Wingdings" pitchFamily="2" charset="2"/>
              <a:buChar char="§"/>
            </a:pPr>
            <a:r>
              <a:rPr lang="ro-RO" dirty="0" smtClean="0"/>
              <a:t>ReleaseReaderLock</a:t>
            </a:r>
            <a:endParaRPr lang="en-US" dirty="0" smtClean="0"/>
          </a:p>
          <a:p>
            <a:pPr lvl="1">
              <a:buFont typeface="Wingdings" pitchFamily="2" charset="2"/>
              <a:buChar char="§"/>
            </a:pPr>
            <a:r>
              <a:rPr lang="ro-RO" dirty="0" smtClean="0"/>
              <a:t>AcquireReaderLock</a:t>
            </a:r>
          </a:p>
          <a:p>
            <a:pPr lvl="1"/>
            <a:endParaRPr lang="en-US" dirty="0" smtClean="0"/>
          </a:p>
          <a:p>
            <a:pPr>
              <a:buNone/>
            </a:pPr>
            <a:r>
              <a:rPr lang="en-US" b="0" i="1" dirty="0" err="1" smtClean="0"/>
              <a:t>Exemplu</a:t>
            </a:r>
            <a:r>
              <a:rPr lang="ro-RO" b="0" i="1" dirty="0" smtClean="0"/>
              <a:t> </a:t>
            </a:r>
            <a:r>
              <a:rPr lang="en-US" b="0" i="1" dirty="0" smtClean="0"/>
              <a:t> - </a:t>
            </a:r>
            <a:r>
              <a:rPr lang="ro-RO" b="0" i="1" dirty="0" smtClean="0"/>
              <a:t>interschimb</a:t>
            </a:r>
            <a:r>
              <a:rPr lang="en-US" b="0" i="1" dirty="0" smtClean="0"/>
              <a:t>are </a:t>
            </a:r>
            <a:r>
              <a:rPr lang="en-US" b="0" i="1" dirty="0" err="1" smtClean="0"/>
              <a:t>referin</a:t>
            </a:r>
            <a:r>
              <a:rPr lang="ro-RO" b="0" i="1" dirty="0" smtClean="0"/>
              <a:t>țe</a:t>
            </a:r>
            <a:r>
              <a:rPr lang="en-US" b="0" i="1" dirty="0" smtClean="0"/>
              <a:t>:</a:t>
            </a:r>
            <a:endParaRPr lang="ro-RO" b="0" i="1" dirty="0" smtClean="0"/>
          </a:p>
          <a:p>
            <a:pPr lvl="1">
              <a:buNone/>
            </a:pPr>
            <a:r>
              <a:rPr lang="ro-RO" sz="1200" b="0" dirty="0" smtClean="0">
                <a:latin typeface="Lucida Console" pitchFamily="49" charset="0"/>
              </a:rPr>
              <a:t>static ReaderWriterLock rwl = new ReaderWriterLock();</a:t>
            </a:r>
            <a:endParaRPr lang="en-US" sz="1200" b="0" dirty="0" smtClean="0">
              <a:latin typeface="Lucida Console" pitchFamily="49" charset="0"/>
            </a:endParaRPr>
          </a:p>
          <a:p>
            <a:pPr lvl="1">
              <a:buNone/>
            </a:pPr>
            <a:r>
              <a:rPr lang="ro-RO" sz="1200" b="0" dirty="0" smtClean="0">
                <a:latin typeface="Lucida Console" pitchFamily="49" charset="0"/>
              </a:rPr>
              <a:t>void Swap(ref object ref1, ref object ref2)</a:t>
            </a:r>
            <a:endParaRPr lang="en-US" sz="1200" b="0" dirty="0" smtClean="0">
              <a:latin typeface="Lucida Console" pitchFamily="49" charset="0"/>
            </a:endParaRPr>
          </a:p>
          <a:p>
            <a:pPr lvl="1">
              <a:buNone/>
            </a:pPr>
            <a:r>
              <a:rPr lang="ro-RO" sz="1200" b="0" dirty="0" smtClean="0">
                <a:latin typeface="Lucida Console" pitchFamily="49" charset="0"/>
              </a:rPr>
              <a:t>{</a:t>
            </a:r>
            <a:endParaRPr lang="en-US" sz="1200" b="0" dirty="0" smtClean="0">
              <a:latin typeface="Lucida Console" pitchFamily="49" charset="0"/>
            </a:endParaRPr>
          </a:p>
          <a:p>
            <a:pPr lvl="1">
              <a:buNone/>
            </a:pPr>
            <a:r>
              <a:rPr lang="ro-RO" sz="1200" b="0" dirty="0" smtClean="0">
                <a:latin typeface="Lucida Console" pitchFamily="49" charset="0"/>
              </a:rPr>
              <a:t>	rwl.AcquireReaderLock(1000);</a:t>
            </a:r>
            <a:endParaRPr lang="en-US" sz="1200" b="0" dirty="0" smtClean="0">
              <a:latin typeface="Lucida Console" pitchFamily="49" charset="0"/>
            </a:endParaRPr>
          </a:p>
          <a:p>
            <a:pPr lvl="1">
              <a:buNone/>
            </a:pPr>
            <a:r>
              <a:rPr lang="ro-RO" sz="1200" b="0" dirty="0" smtClean="0">
                <a:latin typeface="Lucida Console" pitchFamily="49" charset="0"/>
              </a:rPr>
              <a:t>	object temp  = ref1;</a:t>
            </a:r>
            <a:endParaRPr lang="en-US" sz="1200" b="0" dirty="0" smtClean="0">
              <a:latin typeface="Lucida Console" pitchFamily="49" charset="0"/>
            </a:endParaRPr>
          </a:p>
          <a:p>
            <a:pPr lvl="1">
              <a:buNone/>
            </a:pPr>
            <a:r>
              <a:rPr lang="ro-RO" sz="1200" b="0" dirty="0" smtClean="0">
                <a:latin typeface="Lucida Console" pitchFamily="49" charset="0"/>
              </a:rPr>
              <a:t>	object temp2 = ref2;</a:t>
            </a:r>
            <a:endParaRPr lang="en-US" sz="1200" b="0" dirty="0" smtClean="0">
              <a:latin typeface="Lucida Console" pitchFamily="49" charset="0"/>
            </a:endParaRPr>
          </a:p>
          <a:p>
            <a:pPr lvl="1">
              <a:buNone/>
            </a:pPr>
            <a:r>
              <a:rPr lang="ro-RO" sz="1200" b="0" dirty="0" smtClean="0">
                <a:latin typeface="Lucida Console" pitchFamily="49" charset="0"/>
              </a:rPr>
              <a:t>	rwl.ReleaseReaderLock();</a:t>
            </a:r>
            <a:endParaRPr lang="en-US" sz="1200" b="0" dirty="0" smtClean="0">
              <a:latin typeface="Lucida Console" pitchFamily="49" charset="0"/>
            </a:endParaRPr>
          </a:p>
          <a:p>
            <a:pPr lvl="1">
              <a:buNone/>
            </a:pPr>
            <a:r>
              <a:rPr lang="ro-RO" sz="1200" b="0" dirty="0" smtClean="0">
                <a:latin typeface="Lucida Console" pitchFamily="49" charset="0"/>
              </a:rPr>
              <a:t>	rwl.AcquireWriterLock(1000);</a:t>
            </a:r>
            <a:endParaRPr lang="en-US" sz="1200" b="0" dirty="0" smtClean="0">
              <a:latin typeface="Lucida Console" pitchFamily="49" charset="0"/>
            </a:endParaRPr>
          </a:p>
          <a:p>
            <a:pPr lvl="1">
              <a:buNone/>
            </a:pPr>
            <a:r>
              <a:rPr lang="ro-RO" sz="1200" b="0" dirty="0" smtClean="0">
                <a:latin typeface="Lucida Console" pitchFamily="49" charset="0"/>
              </a:rPr>
              <a:t>	ref1 = temp2;</a:t>
            </a:r>
            <a:endParaRPr lang="en-US" sz="1200" b="0" dirty="0" smtClean="0">
              <a:latin typeface="Lucida Console" pitchFamily="49" charset="0"/>
            </a:endParaRPr>
          </a:p>
          <a:p>
            <a:pPr lvl="1">
              <a:buNone/>
            </a:pPr>
            <a:r>
              <a:rPr lang="ro-RO" sz="1200" b="0" dirty="0" smtClean="0">
                <a:latin typeface="Lucida Console" pitchFamily="49" charset="0"/>
              </a:rPr>
              <a:t>	ref2 = temp;</a:t>
            </a:r>
            <a:endParaRPr lang="en-US" sz="1200" b="0" dirty="0" smtClean="0">
              <a:latin typeface="Lucida Console" pitchFamily="49" charset="0"/>
            </a:endParaRPr>
          </a:p>
          <a:p>
            <a:pPr lvl="1">
              <a:buNone/>
            </a:pPr>
            <a:r>
              <a:rPr lang="ro-RO" sz="1200" b="0" dirty="0" smtClean="0">
                <a:latin typeface="Lucida Console" pitchFamily="49" charset="0"/>
              </a:rPr>
              <a:t>	rwl.ReleaseWriterLock();</a:t>
            </a:r>
            <a:endParaRPr lang="en-US" sz="1200" b="0" dirty="0" smtClean="0">
              <a:latin typeface="Lucida Console" pitchFamily="49" charset="0"/>
            </a:endParaRPr>
          </a:p>
          <a:p>
            <a:pPr lvl="1">
              <a:buNone/>
            </a:pPr>
            <a:r>
              <a:rPr lang="ro-RO" sz="1200" b="0" dirty="0" smtClean="0">
                <a:latin typeface="Lucida Console" pitchFamily="49" charset="0"/>
              </a:rPr>
              <a:t>}</a:t>
            </a:r>
            <a:endParaRPr lang="en-US" sz="1200" b="0" i="1" dirty="0" smtClean="0"/>
          </a:p>
          <a:p>
            <a:pPr lvl="1"/>
            <a:endParaRPr lang="en-US" dirty="0"/>
          </a:p>
        </p:txBody>
      </p:sp>
    </p:spTree>
    <p:extLst>
      <p:ext uri="{BB962C8B-B14F-4D97-AF65-F5344CB8AC3E}">
        <p14:creationId xmlns:p14="http://schemas.microsoft.com/office/powerpoint/2010/main" xmlns="" val="317878722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
          </p:nvPr>
        </p:nvSpPr>
        <p:spPr>
          <a:xfrm>
            <a:off x="818721" y="1219200"/>
            <a:ext cx="8229600" cy="3054220"/>
          </a:xfrm>
        </p:spPr>
        <p:txBody>
          <a:bodyPr/>
          <a:lstStyle/>
          <a:p>
            <a:r>
              <a:rPr lang="ro-RO" dirty="0"/>
              <a:t>Este o clasă statică</a:t>
            </a:r>
          </a:p>
          <a:p>
            <a:r>
              <a:rPr lang="ro-RO" dirty="0"/>
              <a:t>Menține o mulțime de thread-uri generice lucrătoare</a:t>
            </a:r>
          </a:p>
          <a:p>
            <a:r>
              <a:rPr lang="ro-RO" dirty="0"/>
              <a:t>Apelați metoda </a:t>
            </a:r>
            <a:r>
              <a:rPr lang="ro-RO" b="1" dirty="0"/>
              <a:t>QueueUserWorkItem</a:t>
            </a:r>
            <a:r>
              <a:rPr lang="ro-RO" dirty="0"/>
              <a:t> și trimiteți un delegat </a:t>
            </a:r>
            <a:r>
              <a:rPr lang="ro-RO" b="1" dirty="0"/>
              <a:t>WaitCallback</a:t>
            </a:r>
            <a:r>
              <a:rPr lang="ro-RO" dirty="0"/>
              <a:t> procedurii th</a:t>
            </a:r>
            <a:r>
              <a:rPr lang="en-US" dirty="0"/>
              <a:t>r</a:t>
            </a:r>
            <a:r>
              <a:rPr lang="ro-RO" dirty="0"/>
              <a:t>ead-ului</a:t>
            </a:r>
          </a:p>
          <a:p>
            <a:pPr lvl="1"/>
            <a:r>
              <a:rPr lang="ro-RO" dirty="0"/>
              <a:t>Thread disponibil →procedura este executată</a:t>
            </a:r>
          </a:p>
          <a:p>
            <a:pPr lvl="1"/>
            <a:r>
              <a:rPr lang="ro-RO" dirty="0"/>
              <a:t>Nu sunt thread-uri disponibile → cererea este pusă într-o coadă de </a:t>
            </a:r>
            <a:r>
              <a:rPr lang="ro-RO" dirty="0" smtClean="0"/>
              <a:t>așteptare</a:t>
            </a:r>
            <a:endParaRPr lang="ro-RO" dirty="0"/>
          </a:p>
        </p:txBody>
      </p:sp>
      <p:sp>
        <p:nvSpPr>
          <p:cNvPr id="3" name="Title 2"/>
          <p:cNvSpPr>
            <a:spLocks noGrp="1"/>
          </p:cNvSpPr>
          <p:nvPr>
            <p:ph type="title"/>
          </p:nvPr>
        </p:nvSpPr>
        <p:spPr/>
        <p:txBody>
          <a:bodyPr/>
          <a:lstStyle/>
          <a:p>
            <a:r>
              <a:rPr lang="ro-RO" dirty="0"/>
              <a:t>Clasa </a:t>
            </a:r>
            <a:r>
              <a:rPr lang="ro-RO" b="1" dirty="0"/>
              <a:t>ThreadPool</a:t>
            </a:r>
            <a:endParaRPr lang="ro-RO" dirty="0"/>
          </a:p>
        </p:txBody>
      </p:sp>
      <p:sp>
        <p:nvSpPr>
          <p:cNvPr id="4" name="Date Placeholder 3"/>
          <p:cNvSpPr>
            <a:spLocks noGrp="1"/>
          </p:cNvSpPr>
          <p:nvPr>
            <p:ph type="dt" sz="half" idx="10"/>
          </p:nvPr>
        </p:nvSpPr>
        <p:spPr/>
        <p:txBody>
          <a:bodyPr/>
          <a:lstStyle/>
          <a:p>
            <a:fld id="{12D3256C-DDE6-4973-ADED-DE76FFB9F260}" type="datetime1">
              <a:rPr lang="en-US" smtClean="0"/>
              <a:pPr/>
              <a:t>9/17/2014</a:t>
            </a:fld>
            <a:endParaRPr lang="en-US" dirty="0"/>
          </a:p>
        </p:txBody>
      </p:sp>
      <p:sp>
        <p:nvSpPr>
          <p:cNvPr id="5" name="Slide Number Placeholder 4"/>
          <p:cNvSpPr>
            <a:spLocks noGrp="1"/>
          </p:cNvSpPr>
          <p:nvPr>
            <p:ph type="sldNum" sz="quarter" idx="11"/>
          </p:nvPr>
        </p:nvSpPr>
        <p:spPr/>
        <p:txBody>
          <a:bodyPr/>
          <a:lstStyle/>
          <a:p>
            <a:fld id="{BA267FD1-D44D-4C32-8CB4-056C0540E7D4}" type="slidenum">
              <a:rPr lang="en-US" smtClean="0"/>
              <a:pPr/>
              <a:t>14</a:t>
            </a:fld>
            <a:endParaRPr lang="en-US"/>
          </a:p>
        </p:txBody>
      </p:sp>
      <p:sp>
        <p:nvSpPr>
          <p:cNvPr id="6" name="AutoShape 7"/>
          <p:cNvSpPr>
            <a:spLocks noChangeArrowheads="1"/>
          </p:cNvSpPr>
          <p:nvPr/>
        </p:nvSpPr>
        <p:spPr bwMode="auto">
          <a:xfrm>
            <a:off x="1049337" y="5133635"/>
            <a:ext cx="1906587" cy="291769"/>
          </a:xfrm>
          <a:prstGeom prst="roundRect">
            <a:avLst>
              <a:gd name="adj" fmla="val 4167"/>
            </a:avLst>
          </a:prstGeom>
          <a:solidFill>
            <a:schemeClr val="accent2">
              <a:lumMod val="60000"/>
              <a:lumOff val="40000"/>
            </a:schemeClr>
          </a:solidFill>
          <a:ln w="9525">
            <a:solidFill>
              <a:srgbClr val="4D4D4D"/>
            </a:solidFill>
            <a:round/>
            <a:headEnd/>
            <a:tailEnd/>
          </a:ln>
          <a:effectLst>
            <a:outerShdw dist="35921" dir="2700000" algn="ctr" rotWithShape="0">
              <a:srgbClr val="AFAFAF"/>
            </a:outerShdw>
          </a:effectLst>
        </p:spPr>
        <p:txBody>
          <a:bodyPr wrap="square" anchor="ctr">
            <a:spAutoFit/>
          </a:bodyPr>
          <a:lstStyle/>
          <a:p>
            <a:pPr algn="l">
              <a:lnSpc>
                <a:spcPct val="90000"/>
              </a:lnSpc>
              <a:spcBef>
                <a:spcPct val="40000"/>
              </a:spcBef>
              <a:defRPr/>
            </a:pPr>
            <a:r>
              <a:rPr lang="en-US" sz="1400" dirty="0" err="1"/>
              <a:t>SetMaxThreads</a:t>
            </a:r>
            <a:endParaRPr lang="en-US" sz="1400" dirty="0"/>
          </a:p>
        </p:txBody>
      </p:sp>
      <p:sp>
        <p:nvSpPr>
          <p:cNvPr id="7" name="AutoShape 7"/>
          <p:cNvSpPr>
            <a:spLocks noChangeArrowheads="1"/>
          </p:cNvSpPr>
          <p:nvPr/>
        </p:nvSpPr>
        <p:spPr bwMode="auto">
          <a:xfrm>
            <a:off x="1049337" y="5580592"/>
            <a:ext cx="1906587" cy="291769"/>
          </a:xfrm>
          <a:prstGeom prst="roundRect">
            <a:avLst>
              <a:gd name="adj" fmla="val 4167"/>
            </a:avLst>
          </a:prstGeom>
          <a:solidFill>
            <a:schemeClr val="accent2">
              <a:lumMod val="60000"/>
              <a:lumOff val="40000"/>
            </a:schemeClr>
          </a:solidFill>
          <a:ln w="9525">
            <a:solidFill>
              <a:srgbClr val="4D4D4D"/>
            </a:solidFill>
            <a:round/>
            <a:headEnd/>
            <a:tailEnd/>
          </a:ln>
          <a:effectLst>
            <a:outerShdw dist="35921" dir="2700000" algn="ctr" rotWithShape="0">
              <a:srgbClr val="AFAFAF"/>
            </a:outerShdw>
          </a:effectLst>
        </p:spPr>
        <p:txBody>
          <a:bodyPr wrap="square" anchor="ctr">
            <a:spAutoFit/>
          </a:bodyPr>
          <a:lstStyle/>
          <a:p>
            <a:pPr algn="l">
              <a:lnSpc>
                <a:spcPct val="90000"/>
              </a:lnSpc>
              <a:spcBef>
                <a:spcPct val="40000"/>
              </a:spcBef>
              <a:defRPr/>
            </a:pPr>
            <a:r>
              <a:rPr lang="en-US" sz="1400" dirty="0" err="1"/>
              <a:t>GetMaxThreads</a:t>
            </a:r>
            <a:endParaRPr lang="en-US" sz="1400" dirty="0"/>
          </a:p>
        </p:txBody>
      </p:sp>
      <p:sp>
        <p:nvSpPr>
          <p:cNvPr id="8" name="AutoShape 7"/>
          <p:cNvSpPr>
            <a:spLocks noChangeArrowheads="1"/>
          </p:cNvSpPr>
          <p:nvPr/>
        </p:nvSpPr>
        <p:spPr bwMode="auto">
          <a:xfrm>
            <a:off x="3351212" y="5133635"/>
            <a:ext cx="1906587" cy="291769"/>
          </a:xfrm>
          <a:prstGeom prst="roundRect">
            <a:avLst>
              <a:gd name="adj" fmla="val 4167"/>
            </a:avLst>
          </a:prstGeom>
          <a:solidFill>
            <a:schemeClr val="accent2">
              <a:lumMod val="60000"/>
              <a:lumOff val="40000"/>
            </a:schemeClr>
          </a:solidFill>
          <a:ln w="9525">
            <a:solidFill>
              <a:srgbClr val="4D4D4D"/>
            </a:solidFill>
            <a:round/>
            <a:headEnd/>
            <a:tailEnd/>
          </a:ln>
          <a:effectLst>
            <a:outerShdw dist="35921" dir="2700000" algn="ctr" rotWithShape="0">
              <a:srgbClr val="AFAFAF"/>
            </a:outerShdw>
          </a:effectLst>
        </p:spPr>
        <p:txBody>
          <a:bodyPr wrap="square" anchor="ctr">
            <a:spAutoFit/>
          </a:bodyPr>
          <a:lstStyle/>
          <a:p>
            <a:pPr algn="l">
              <a:lnSpc>
                <a:spcPct val="90000"/>
              </a:lnSpc>
              <a:spcBef>
                <a:spcPct val="40000"/>
              </a:spcBef>
              <a:defRPr/>
            </a:pPr>
            <a:r>
              <a:rPr lang="en-US" sz="1400" dirty="0" err="1"/>
              <a:t>SetMinThreads</a:t>
            </a:r>
            <a:endParaRPr lang="en-US" sz="1400" dirty="0"/>
          </a:p>
        </p:txBody>
      </p:sp>
      <p:sp>
        <p:nvSpPr>
          <p:cNvPr id="9" name="AutoShape 7"/>
          <p:cNvSpPr>
            <a:spLocks noChangeArrowheads="1"/>
          </p:cNvSpPr>
          <p:nvPr/>
        </p:nvSpPr>
        <p:spPr bwMode="auto">
          <a:xfrm>
            <a:off x="3351212" y="5580592"/>
            <a:ext cx="1906587" cy="291769"/>
          </a:xfrm>
          <a:prstGeom prst="roundRect">
            <a:avLst>
              <a:gd name="adj" fmla="val 4167"/>
            </a:avLst>
          </a:prstGeom>
          <a:solidFill>
            <a:schemeClr val="accent2">
              <a:lumMod val="60000"/>
              <a:lumOff val="40000"/>
            </a:schemeClr>
          </a:solidFill>
          <a:ln w="9525">
            <a:solidFill>
              <a:srgbClr val="4D4D4D"/>
            </a:solidFill>
            <a:round/>
            <a:headEnd/>
            <a:tailEnd/>
          </a:ln>
          <a:effectLst>
            <a:outerShdw dist="35921" dir="2700000" algn="ctr" rotWithShape="0">
              <a:srgbClr val="AFAFAF"/>
            </a:outerShdw>
          </a:effectLst>
        </p:spPr>
        <p:txBody>
          <a:bodyPr wrap="square" anchor="ctr">
            <a:spAutoFit/>
          </a:bodyPr>
          <a:lstStyle/>
          <a:p>
            <a:pPr algn="l">
              <a:lnSpc>
                <a:spcPct val="90000"/>
              </a:lnSpc>
              <a:spcBef>
                <a:spcPct val="40000"/>
              </a:spcBef>
              <a:defRPr/>
            </a:pPr>
            <a:r>
              <a:rPr lang="en-US" sz="1400" dirty="0" err="1"/>
              <a:t>GetMinThreads</a:t>
            </a:r>
            <a:endParaRPr lang="en-US" sz="1400" dirty="0"/>
          </a:p>
        </p:txBody>
      </p:sp>
      <p:sp>
        <p:nvSpPr>
          <p:cNvPr id="10" name="AutoShape 7"/>
          <p:cNvSpPr>
            <a:spLocks noChangeArrowheads="1"/>
          </p:cNvSpPr>
          <p:nvPr/>
        </p:nvSpPr>
        <p:spPr bwMode="auto">
          <a:xfrm>
            <a:off x="5715000" y="5133635"/>
            <a:ext cx="2570584" cy="291769"/>
          </a:xfrm>
          <a:prstGeom prst="roundRect">
            <a:avLst>
              <a:gd name="adj" fmla="val 4167"/>
            </a:avLst>
          </a:prstGeom>
          <a:solidFill>
            <a:schemeClr val="accent2">
              <a:lumMod val="60000"/>
              <a:lumOff val="40000"/>
            </a:schemeClr>
          </a:solidFill>
          <a:ln w="9525">
            <a:solidFill>
              <a:srgbClr val="4D4D4D"/>
            </a:solidFill>
            <a:round/>
            <a:headEnd/>
            <a:tailEnd/>
          </a:ln>
          <a:effectLst>
            <a:outerShdw dist="35921" dir="2700000" algn="ctr" rotWithShape="0">
              <a:srgbClr val="AFAFAF"/>
            </a:outerShdw>
          </a:effectLst>
        </p:spPr>
        <p:txBody>
          <a:bodyPr wrap="square" anchor="ctr">
            <a:spAutoFit/>
          </a:bodyPr>
          <a:lstStyle/>
          <a:p>
            <a:pPr algn="l">
              <a:lnSpc>
                <a:spcPct val="90000"/>
              </a:lnSpc>
              <a:spcBef>
                <a:spcPct val="40000"/>
              </a:spcBef>
              <a:defRPr/>
            </a:pPr>
            <a:r>
              <a:rPr lang="en-US" sz="1400" dirty="0" err="1"/>
              <a:t>QueueUserWorkItem</a:t>
            </a:r>
            <a:endParaRPr lang="en-US" sz="1400" dirty="0"/>
          </a:p>
        </p:txBody>
      </p:sp>
    </p:spTree>
    <p:extLst>
      <p:ext uri="{BB962C8B-B14F-4D97-AF65-F5344CB8AC3E}">
        <p14:creationId xmlns:p14="http://schemas.microsoft.com/office/powerpoint/2010/main" xmlns="" val="389188633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
          </p:nvPr>
        </p:nvSpPr>
        <p:spPr>
          <a:xfrm>
            <a:off x="914400" y="1219200"/>
            <a:ext cx="8229600" cy="3054220"/>
          </a:xfrm>
        </p:spPr>
        <p:txBody>
          <a:bodyPr/>
          <a:lstStyle/>
          <a:p>
            <a:r>
              <a:rPr lang="ro-RO" sz="2800" dirty="0" smtClean="0"/>
              <a:t>RegisterWaitForSingleObject</a:t>
            </a:r>
          </a:p>
          <a:p>
            <a:pPr lvl="1"/>
            <a:r>
              <a:rPr lang="ro-RO" sz="2400" dirty="0" smtClean="0"/>
              <a:t>RegisteredWaitHandle </a:t>
            </a:r>
          </a:p>
          <a:p>
            <a:r>
              <a:rPr lang="ro-RO" sz="2800" dirty="0" smtClean="0"/>
              <a:t>RegisterMethod </a:t>
            </a:r>
          </a:p>
          <a:p>
            <a:pPr lvl="1"/>
            <a:r>
              <a:rPr lang="ro-RO" sz="2400" dirty="0" smtClean="0"/>
              <a:t>AutoResetEvent </a:t>
            </a:r>
          </a:p>
          <a:p>
            <a:r>
              <a:rPr lang="ro-RO" sz="2800" dirty="0" smtClean="0"/>
              <a:t>ThreadProc </a:t>
            </a:r>
          </a:p>
        </p:txBody>
      </p:sp>
      <p:sp>
        <p:nvSpPr>
          <p:cNvPr id="3" name="Title 2"/>
          <p:cNvSpPr>
            <a:spLocks noGrp="1"/>
          </p:cNvSpPr>
          <p:nvPr>
            <p:ph type="title"/>
          </p:nvPr>
        </p:nvSpPr>
        <p:spPr/>
        <p:txBody>
          <a:bodyPr/>
          <a:lstStyle/>
          <a:p>
            <a:r>
              <a:rPr lang="ro-RO" dirty="0"/>
              <a:t>Clasa </a:t>
            </a:r>
            <a:r>
              <a:rPr lang="ro-RO" b="1" dirty="0"/>
              <a:t>ThreadPool</a:t>
            </a:r>
            <a:endParaRPr lang="ro-RO" dirty="0"/>
          </a:p>
        </p:txBody>
      </p:sp>
      <p:sp>
        <p:nvSpPr>
          <p:cNvPr id="4" name="Date Placeholder 3"/>
          <p:cNvSpPr>
            <a:spLocks noGrp="1"/>
          </p:cNvSpPr>
          <p:nvPr>
            <p:ph type="dt" sz="half" idx="10"/>
          </p:nvPr>
        </p:nvSpPr>
        <p:spPr/>
        <p:txBody>
          <a:bodyPr/>
          <a:lstStyle/>
          <a:p>
            <a:fld id="{12D3256C-DDE6-4973-ADED-DE76FFB9F260}" type="datetime1">
              <a:rPr lang="en-US" smtClean="0"/>
              <a:pPr/>
              <a:t>9/17/2014</a:t>
            </a:fld>
            <a:endParaRPr lang="en-US" dirty="0"/>
          </a:p>
        </p:txBody>
      </p:sp>
      <p:sp>
        <p:nvSpPr>
          <p:cNvPr id="5" name="Slide Number Placeholder 4"/>
          <p:cNvSpPr>
            <a:spLocks noGrp="1"/>
          </p:cNvSpPr>
          <p:nvPr>
            <p:ph type="sldNum" sz="quarter" idx="11"/>
          </p:nvPr>
        </p:nvSpPr>
        <p:spPr/>
        <p:txBody>
          <a:bodyPr/>
          <a:lstStyle/>
          <a:p>
            <a:fld id="{BA267FD1-D44D-4C32-8CB4-056C0540E7D4}" type="slidenum">
              <a:rPr lang="en-US" smtClean="0"/>
              <a:pPr/>
              <a:t>15</a:t>
            </a:fld>
            <a:endParaRPr lang="en-US"/>
          </a:p>
        </p:txBody>
      </p:sp>
      <p:sp>
        <p:nvSpPr>
          <p:cNvPr id="6" name="AutoShape 7"/>
          <p:cNvSpPr>
            <a:spLocks noChangeArrowheads="1"/>
          </p:cNvSpPr>
          <p:nvPr/>
        </p:nvSpPr>
        <p:spPr bwMode="auto">
          <a:xfrm>
            <a:off x="1049337" y="5133635"/>
            <a:ext cx="1906587" cy="291769"/>
          </a:xfrm>
          <a:prstGeom prst="roundRect">
            <a:avLst>
              <a:gd name="adj" fmla="val 4167"/>
            </a:avLst>
          </a:prstGeom>
          <a:solidFill>
            <a:schemeClr val="accent2">
              <a:lumMod val="60000"/>
              <a:lumOff val="40000"/>
            </a:schemeClr>
          </a:solidFill>
          <a:ln w="9525">
            <a:solidFill>
              <a:srgbClr val="4D4D4D"/>
            </a:solidFill>
            <a:round/>
            <a:headEnd/>
            <a:tailEnd/>
          </a:ln>
          <a:effectLst>
            <a:outerShdw dist="35921" dir="2700000" algn="ctr" rotWithShape="0">
              <a:srgbClr val="AFAFAF"/>
            </a:outerShdw>
          </a:effectLst>
        </p:spPr>
        <p:txBody>
          <a:bodyPr wrap="square" anchor="ctr">
            <a:spAutoFit/>
          </a:bodyPr>
          <a:lstStyle/>
          <a:p>
            <a:pPr algn="l">
              <a:lnSpc>
                <a:spcPct val="90000"/>
              </a:lnSpc>
              <a:spcBef>
                <a:spcPct val="40000"/>
              </a:spcBef>
              <a:defRPr/>
            </a:pPr>
            <a:r>
              <a:rPr lang="en-US" sz="1400" dirty="0" err="1"/>
              <a:t>SetMaxThreads</a:t>
            </a:r>
            <a:endParaRPr lang="en-US" sz="1400" dirty="0"/>
          </a:p>
        </p:txBody>
      </p:sp>
      <p:sp>
        <p:nvSpPr>
          <p:cNvPr id="7" name="AutoShape 7"/>
          <p:cNvSpPr>
            <a:spLocks noChangeArrowheads="1"/>
          </p:cNvSpPr>
          <p:nvPr/>
        </p:nvSpPr>
        <p:spPr bwMode="auto">
          <a:xfrm>
            <a:off x="1049337" y="5580592"/>
            <a:ext cx="1906587" cy="291769"/>
          </a:xfrm>
          <a:prstGeom prst="roundRect">
            <a:avLst>
              <a:gd name="adj" fmla="val 4167"/>
            </a:avLst>
          </a:prstGeom>
          <a:solidFill>
            <a:schemeClr val="accent2">
              <a:lumMod val="60000"/>
              <a:lumOff val="40000"/>
            </a:schemeClr>
          </a:solidFill>
          <a:ln w="9525">
            <a:solidFill>
              <a:srgbClr val="4D4D4D"/>
            </a:solidFill>
            <a:round/>
            <a:headEnd/>
            <a:tailEnd/>
          </a:ln>
          <a:effectLst>
            <a:outerShdw dist="35921" dir="2700000" algn="ctr" rotWithShape="0">
              <a:srgbClr val="AFAFAF"/>
            </a:outerShdw>
          </a:effectLst>
        </p:spPr>
        <p:txBody>
          <a:bodyPr wrap="square" anchor="ctr">
            <a:spAutoFit/>
          </a:bodyPr>
          <a:lstStyle/>
          <a:p>
            <a:pPr algn="l">
              <a:lnSpc>
                <a:spcPct val="90000"/>
              </a:lnSpc>
              <a:spcBef>
                <a:spcPct val="40000"/>
              </a:spcBef>
              <a:defRPr/>
            </a:pPr>
            <a:r>
              <a:rPr lang="en-US" sz="1400" dirty="0" err="1"/>
              <a:t>GetMaxThreads</a:t>
            </a:r>
            <a:endParaRPr lang="en-US" sz="1400" dirty="0"/>
          </a:p>
        </p:txBody>
      </p:sp>
      <p:sp>
        <p:nvSpPr>
          <p:cNvPr id="8" name="AutoShape 7"/>
          <p:cNvSpPr>
            <a:spLocks noChangeArrowheads="1"/>
          </p:cNvSpPr>
          <p:nvPr/>
        </p:nvSpPr>
        <p:spPr bwMode="auto">
          <a:xfrm>
            <a:off x="3351212" y="5133635"/>
            <a:ext cx="1906587" cy="291769"/>
          </a:xfrm>
          <a:prstGeom prst="roundRect">
            <a:avLst>
              <a:gd name="adj" fmla="val 4167"/>
            </a:avLst>
          </a:prstGeom>
          <a:solidFill>
            <a:schemeClr val="accent2">
              <a:lumMod val="60000"/>
              <a:lumOff val="40000"/>
            </a:schemeClr>
          </a:solidFill>
          <a:ln w="9525">
            <a:solidFill>
              <a:srgbClr val="4D4D4D"/>
            </a:solidFill>
            <a:round/>
            <a:headEnd/>
            <a:tailEnd/>
          </a:ln>
          <a:effectLst>
            <a:outerShdw dist="35921" dir="2700000" algn="ctr" rotWithShape="0">
              <a:srgbClr val="AFAFAF"/>
            </a:outerShdw>
          </a:effectLst>
        </p:spPr>
        <p:txBody>
          <a:bodyPr wrap="square" anchor="ctr">
            <a:spAutoFit/>
          </a:bodyPr>
          <a:lstStyle/>
          <a:p>
            <a:pPr algn="l">
              <a:lnSpc>
                <a:spcPct val="90000"/>
              </a:lnSpc>
              <a:spcBef>
                <a:spcPct val="40000"/>
              </a:spcBef>
              <a:defRPr/>
            </a:pPr>
            <a:r>
              <a:rPr lang="en-US" sz="1400" dirty="0" err="1"/>
              <a:t>SetMinThreads</a:t>
            </a:r>
            <a:endParaRPr lang="en-US" sz="1400" dirty="0"/>
          </a:p>
        </p:txBody>
      </p:sp>
      <p:sp>
        <p:nvSpPr>
          <p:cNvPr id="9" name="AutoShape 7"/>
          <p:cNvSpPr>
            <a:spLocks noChangeArrowheads="1"/>
          </p:cNvSpPr>
          <p:nvPr/>
        </p:nvSpPr>
        <p:spPr bwMode="auto">
          <a:xfrm>
            <a:off x="3351212" y="5580592"/>
            <a:ext cx="1906587" cy="291769"/>
          </a:xfrm>
          <a:prstGeom prst="roundRect">
            <a:avLst>
              <a:gd name="adj" fmla="val 4167"/>
            </a:avLst>
          </a:prstGeom>
          <a:solidFill>
            <a:schemeClr val="accent2">
              <a:lumMod val="60000"/>
              <a:lumOff val="40000"/>
            </a:schemeClr>
          </a:solidFill>
          <a:ln w="9525">
            <a:solidFill>
              <a:srgbClr val="4D4D4D"/>
            </a:solidFill>
            <a:round/>
            <a:headEnd/>
            <a:tailEnd/>
          </a:ln>
          <a:effectLst>
            <a:outerShdw dist="35921" dir="2700000" algn="ctr" rotWithShape="0">
              <a:srgbClr val="AFAFAF"/>
            </a:outerShdw>
          </a:effectLst>
        </p:spPr>
        <p:txBody>
          <a:bodyPr wrap="square" anchor="ctr">
            <a:spAutoFit/>
          </a:bodyPr>
          <a:lstStyle/>
          <a:p>
            <a:pPr algn="l">
              <a:lnSpc>
                <a:spcPct val="90000"/>
              </a:lnSpc>
              <a:spcBef>
                <a:spcPct val="40000"/>
              </a:spcBef>
              <a:defRPr/>
            </a:pPr>
            <a:r>
              <a:rPr lang="en-US" sz="1400" dirty="0" err="1"/>
              <a:t>GetMinThreads</a:t>
            </a:r>
            <a:endParaRPr lang="en-US" sz="1400" dirty="0"/>
          </a:p>
        </p:txBody>
      </p:sp>
      <p:sp>
        <p:nvSpPr>
          <p:cNvPr id="10" name="AutoShape 7"/>
          <p:cNvSpPr>
            <a:spLocks noChangeArrowheads="1"/>
          </p:cNvSpPr>
          <p:nvPr/>
        </p:nvSpPr>
        <p:spPr bwMode="auto">
          <a:xfrm>
            <a:off x="5715000" y="5133635"/>
            <a:ext cx="2570584" cy="291769"/>
          </a:xfrm>
          <a:prstGeom prst="roundRect">
            <a:avLst>
              <a:gd name="adj" fmla="val 4167"/>
            </a:avLst>
          </a:prstGeom>
          <a:solidFill>
            <a:schemeClr val="accent2">
              <a:lumMod val="60000"/>
              <a:lumOff val="40000"/>
            </a:schemeClr>
          </a:solidFill>
          <a:ln w="9525">
            <a:solidFill>
              <a:srgbClr val="4D4D4D"/>
            </a:solidFill>
            <a:round/>
            <a:headEnd/>
            <a:tailEnd/>
          </a:ln>
          <a:effectLst>
            <a:outerShdw dist="35921" dir="2700000" algn="ctr" rotWithShape="0">
              <a:srgbClr val="AFAFAF"/>
            </a:outerShdw>
          </a:effectLst>
        </p:spPr>
        <p:txBody>
          <a:bodyPr wrap="square" anchor="ctr">
            <a:spAutoFit/>
          </a:bodyPr>
          <a:lstStyle/>
          <a:p>
            <a:pPr algn="l">
              <a:lnSpc>
                <a:spcPct val="90000"/>
              </a:lnSpc>
              <a:spcBef>
                <a:spcPct val="40000"/>
              </a:spcBef>
              <a:defRPr/>
            </a:pPr>
            <a:r>
              <a:rPr lang="en-US" sz="1400" dirty="0" err="1"/>
              <a:t>QueueUserWorkItem</a:t>
            </a:r>
            <a:endParaRPr lang="en-US" sz="1400" dirty="0"/>
          </a:p>
        </p:txBody>
      </p:sp>
    </p:spTree>
    <p:extLst>
      <p:ext uri="{BB962C8B-B14F-4D97-AF65-F5344CB8AC3E}">
        <p14:creationId xmlns:p14="http://schemas.microsoft.com/office/powerpoint/2010/main" xmlns="" val="297002302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
          </p:nvPr>
        </p:nvSpPr>
        <p:spPr/>
        <p:txBody>
          <a:bodyPr/>
          <a:lstStyle/>
          <a:p>
            <a:r>
              <a:rPr lang="ro-RO" dirty="0"/>
              <a:t>Folosește un fir de execuție </a:t>
            </a:r>
            <a:r>
              <a:rPr lang="ro-RO" b="1" dirty="0"/>
              <a:t>ThreadPool</a:t>
            </a:r>
            <a:r>
              <a:rPr lang="ro-RO" dirty="0"/>
              <a:t> pentru a realiza apeluri repetate asupra unei funcții de utilizator</a:t>
            </a:r>
          </a:p>
          <a:p>
            <a:endParaRPr lang="ro-RO" dirty="0"/>
          </a:p>
          <a:p>
            <a:r>
              <a:rPr lang="ro-RO" dirty="0"/>
              <a:t>Folosește un constructor pentru a porni timer-ul</a:t>
            </a:r>
          </a:p>
          <a:p>
            <a:pPr lvl="1"/>
            <a:r>
              <a:rPr lang="ro-RO" dirty="0"/>
              <a:t>Delegate </a:t>
            </a:r>
            <a:r>
              <a:rPr lang="ro-RO" b="1" dirty="0"/>
              <a:t>TimerCallback</a:t>
            </a:r>
          </a:p>
          <a:p>
            <a:pPr lvl="1"/>
            <a:r>
              <a:rPr lang="ro-RO" dirty="0"/>
              <a:t>Valoare de delay înainte de pornirea timer-ului</a:t>
            </a:r>
          </a:p>
          <a:p>
            <a:pPr lvl="1"/>
            <a:r>
              <a:rPr lang="ro-RO" dirty="0"/>
              <a:t>Valoare pentru intervalul dintre apelurile consecutive</a:t>
            </a:r>
          </a:p>
          <a:p>
            <a:pPr lvl="1"/>
            <a:r>
              <a:rPr lang="ro-RO" dirty="0"/>
              <a:t>Obiect de </a:t>
            </a:r>
            <a:r>
              <a:rPr lang="ro-RO" dirty="0" smtClean="0"/>
              <a:t>stare</a:t>
            </a:r>
            <a:endParaRPr lang="ro-RO" dirty="0"/>
          </a:p>
        </p:txBody>
      </p:sp>
      <p:sp>
        <p:nvSpPr>
          <p:cNvPr id="3" name="Title 2"/>
          <p:cNvSpPr>
            <a:spLocks noGrp="1"/>
          </p:cNvSpPr>
          <p:nvPr>
            <p:ph type="title"/>
          </p:nvPr>
        </p:nvSpPr>
        <p:spPr/>
        <p:txBody>
          <a:bodyPr/>
          <a:lstStyle/>
          <a:p>
            <a:r>
              <a:rPr lang="ro-RO" dirty="0"/>
              <a:t>Folosirea </a:t>
            </a:r>
            <a:r>
              <a:rPr lang="ro-RO" b="1" dirty="0"/>
              <a:t>Timer</a:t>
            </a:r>
            <a:r>
              <a:rPr lang="ro-RO" dirty="0"/>
              <a:t>-elor</a:t>
            </a:r>
          </a:p>
        </p:txBody>
      </p:sp>
      <p:sp>
        <p:nvSpPr>
          <p:cNvPr id="4" name="Date Placeholder 3"/>
          <p:cNvSpPr>
            <a:spLocks noGrp="1"/>
          </p:cNvSpPr>
          <p:nvPr>
            <p:ph type="dt" sz="half" idx="10"/>
          </p:nvPr>
        </p:nvSpPr>
        <p:spPr/>
        <p:txBody>
          <a:bodyPr/>
          <a:lstStyle/>
          <a:p>
            <a:fld id="{20B210D4-C0E8-45DE-BE45-1A5972EC087B}" type="datetime1">
              <a:rPr lang="en-US" smtClean="0"/>
              <a:pPr/>
              <a:t>9/17/2014</a:t>
            </a:fld>
            <a:endParaRPr lang="en-US" dirty="0"/>
          </a:p>
        </p:txBody>
      </p:sp>
      <p:sp>
        <p:nvSpPr>
          <p:cNvPr id="5" name="Slide Number Placeholder 4"/>
          <p:cNvSpPr>
            <a:spLocks noGrp="1"/>
          </p:cNvSpPr>
          <p:nvPr>
            <p:ph type="sldNum" sz="quarter" idx="11"/>
          </p:nvPr>
        </p:nvSpPr>
        <p:spPr/>
        <p:txBody>
          <a:bodyPr/>
          <a:lstStyle/>
          <a:p>
            <a:fld id="{BA267FD1-D44D-4C32-8CB4-056C0540E7D4}" type="slidenum">
              <a:rPr lang="en-US" smtClean="0"/>
              <a:pPr/>
              <a:t>16</a:t>
            </a:fld>
            <a:endParaRPr lang="en-US"/>
          </a:p>
        </p:txBody>
      </p:sp>
    </p:spTree>
    <p:extLst>
      <p:ext uri="{BB962C8B-B14F-4D97-AF65-F5344CB8AC3E}">
        <p14:creationId xmlns:p14="http://schemas.microsoft.com/office/powerpoint/2010/main" xmlns="" val="182174628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
          </p:nvPr>
        </p:nvSpPr>
        <p:spPr/>
        <p:txBody>
          <a:bodyPr/>
          <a:lstStyle/>
          <a:p>
            <a:r>
              <a:rPr lang="ro-RO" b="1" dirty="0"/>
              <a:t>Delegat</a:t>
            </a:r>
          </a:p>
          <a:p>
            <a:pPr lvl="1"/>
            <a:r>
              <a:rPr lang="ro-RO" dirty="0"/>
              <a:t>Compilatorul creează metode care vor fi apelate asincron pe un fir de execuție thread pool</a:t>
            </a:r>
          </a:p>
          <a:p>
            <a:pPr lvl="1"/>
            <a:r>
              <a:rPr lang="ro-RO" dirty="0"/>
              <a:t>Nu puteți opri o metodă după ce a fost apelată</a:t>
            </a:r>
          </a:p>
          <a:p>
            <a:pPr lvl="1"/>
            <a:r>
              <a:rPr lang="ro-RO" dirty="0"/>
              <a:t>Metodele delegat returnează o referință </a:t>
            </a:r>
            <a:r>
              <a:rPr lang="ro-RO" b="1" dirty="0"/>
              <a:t>IAsyncResult</a:t>
            </a:r>
          </a:p>
          <a:p>
            <a:pPr lvl="1"/>
            <a:endParaRPr lang="ro-RO" dirty="0"/>
          </a:p>
          <a:p>
            <a:r>
              <a:rPr lang="ro-RO" b="1" dirty="0"/>
              <a:t>IAsyncResult</a:t>
            </a:r>
          </a:p>
          <a:p>
            <a:pPr lvl="1"/>
            <a:r>
              <a:rPr lang="ro-RO" dirty="0"/>
              <a:t>IsCompleted</a:t>
            </a:r>
          </a:p>
          <a:p>
            <a:pPr lvl="1"/>
            <a:r>
              <a:rPr lang="ro-RO" dirty="0"/>
              <a:t>AsyncWaitHandle</a:t>
            </a:r>
          </a:p>
          <a:p>
            <a:pPr lvl="1"/>
            <a:r>
              <a:rPr lang="ro-RO" dirty="0" smtClean="0"/>
              <a:t>AsyncState</a:t>
            </a:r>
            <a:endParaRPr lang="ro-RO" dirty="0"/>
          </a:p>
        </p:txBody>
      </p:sp>
      <p:sp>
        <p:nvSpPr>
          <p:cNvPr id="3" name="Title 2"/>
          <p:cNvSpPr>
            <a:spLocks noGrp="1"/>
          </p:cNvSpPr>
          <p:nvPr>
            <p:ph type="title"/>
          </p:nvPr>
        </p:nvSpPr>
        <p:spPr/>
        <p:txBody>
          <a:bodyPr/>
          <a:lstStyle/>
          <a:p>
            <a:r>
              <a:rPr lang="ro-RO" dirty="0"/>
              <a:t>Realizarea apelurilor asincrone</a:t>
            </a:r>
          </a:p>
        </p:txBody>
      </p:sp>
      <p:sp>
        <p:nvSpPr>
          <p:cNvPr id="4" name="Date Placeholder 3"/>
          <p:cNvSpPr>
            <a:spLocks noGrp="1"/>
          </p:cNvSpPr>
          <p:nvPr>
            <p:ph type="dt" sz="half" idx="10"/>
          </p:nvPr>
        </p:nvSpPr>
        <p:spPr/>
        <p:txBody>
          <a:bodyPr/>
          <a:lstStyle/>
          <a:p>
            <a:fld id="{8B5F414B-41DE-44BA-848D-806F9FB9374E}" type="datetime1">
              <a:rPr lang="en-US" smtClean="0"/>
              <a:pPr/>
              <a:t>9/17/2014</a:t>
            </a:fld>
            <a:endParaRPr lang="en-US" dirty="0"/>
          </a:p>
        </p:txBody>
      </p:sp>
      <p:sp>
        <p:nvSpPr>
          <p:cNvPr id="5" name="Slide Number Placeholder 4"/>
          <p:cNvSpPr>
            <a:spLocks noGrp="1"/>
          </p:cNvSpPr>
          <p:nvPr>
            <p:ph type="sldNum" sz="quarter" idx="11"/>
          </p:nvPr>
        </p:nvSpPr>
        <p:spPr/>
        <p:txBody>
          <a:bodyPr/>
          <a:lstStyle/>
          <a:p>
            <a:fld id="{BA267FD1-D44D-4C32-8CB4-056C0540E7D4}" type="slidenum">
              <a:rPr lang="en-US" smtClean="0"/>
              <a:pPr/>
              <a:t>17</a:t>
            </a:fld>
            <a:endParaRPr lang="en-US"/>
          </a:p>
        </p:txBody>
      </p:sp>
    </p:spTree>
    <p:extLst>
      <p:ext uri="{BB962C8B-B14F-4D97-AF65-F5344CB8AC3E}">
        <p14:creationId xmlns:p14="http://schemas.microsoft.com/office/powerpoint/2010/main" xmlns="" val="76334643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
          </p:nvPr>
        </p:nvSpPr>
        <p:spPr/>
        <p:txBody>
          <a:bodyPr/>
          <a:lstStyle/>
          <a:p>
            <a:pPr>
              <a:buNone/>
            </a:pPr>
            <a:r>
              <a:rPr lang="ro-RO" sz="1600" i="1" dirty="0" smtClean="0">
                <a:latin typeface="Lucida Console" pitchFamily="49" charset="0"/>
              </a:rPr>
              <a:t>Exemplu</a:t>
            </a:r>
            <a:r>
              <a:rPr lang="en-US" sz="1600" i="1" dirty="0" smtClean="0">
                <a:latin typeface="Lucida Console" pitchFamily="49" charset="0"/>
              </a:rPr>
              <a:t>:</a:t>
            </a:r>
          </a:p>
          <a:p>
            <a:pPr>
              <a:buNone/>
            </a:pPr>
            <a:endParaRPr lang="en-US" sz="1600" i="1" dirty="0" smtClean="0">
              <a:latin typeface="Lucida Console" pitchFamily="49" charset="0"/>
            </a:endParaRPr>
          </a:p>
          <a:p>
            <a:pPr lvl="1">
              <a:buNone/>
            </a:pPr>
            <a:r>
              <a:rPr lang="ro-RO" sz="1300" dirty="0" smtClean="0">
                <a:latin typeface="Lucida Console" pitchFamily="49" charset="0"/>
              </a:rPr>
              <a:t>delegate int AddDelegate(int l, int r);</a:t>
            </a:r>
            <a:endParaRPr lang="en-US" sz="1300" dirty="0" smtClean="0">
              <a:latin typeface="Lucida Console" pitchFamily="49" charset="0"/>
            </a:endParaRPr>
          </a:p>
          <a:p>
            <a:pPr lvl="1">
              <a:buNone/>
            </a:pPr>
            <a:r>
              <a:rPr lang="ro-RO" sz="1300" dirty="0" smtClean="0">
                <a:latin typeface="Lucida Console" pitchFamily="49" charset="0"/>
              </a:rPr>
              <a:t>class Data</a:t>
            </a:r>
            <a:endParaRPr lang="en-US" sz="1300" dirty="0" smtClean="0">
              <a:latin typeface="Lucida Console" pitchFamily="49" charset="0"/>
            </a:endParaRPr>
          </a:p>
          <a:p>
            <a:pPr lvl="1">
              <a:buNone/>
            </a:pPr>
            <a:r>
              <a:rPr lang="ro-RO" sz="1300" dirty="0" smtClean="0">
                <a:latin typeface="Lucida Console" pitchFamily="49" charset="0"/>
              </a:rPr>
              <a:t>{</a:t>
            </a:r>
            <a:endParaRPr lang="en-US" sz="1300" dirty="0" smtClean="0">
              <a:latin typeface="Lucida Console" pitchFamily="49" charset="0"/>
            </a:endParaRPr>
          </a:p>
          <a:p>
            <a:pPr lvl="2">
              <a:buNone/>
            </a:pPr>
            <a:r>
              <a:rPr lang="ro-RO" sz="1000" dirty="0" smtClean="0">
                <a:latin typeface="Lucida Console" pitchFamily="49" charset="0"/>
              </a:rPr>
              <a:t>public int data;</a:t>
            </a:r>
            <a:endParaRPr lang="en-US" sz="1000" dirty="0" smtClean="0">
              <a:latin typeface="Lucida Console" pitchFamily="49" charset="0"/>
            </a:endParaRPr>
          </a:p>
          <a:p>
            <a:pPr lvl="2">
              <a:buNone/>
            </a:pPr>
            <a:r>
              <a:rPr lang="ro-RO" sz="1000" dirty="0" smtClean="0">
                <a:latin typeface="Lucida Console" pitchFamily="49" charset="0"/>
              </a:rPr>
              <a:t>public ManualResetEvent mre = new ManualResetEvent(false);</a:t>
            </a:r>
            <a:endParaRPr lang="en-US" sz="1000" dirty="0" smtClean="0">
              <a:latin typeface="Lucida Console" pitchFamily="49" charset="0"/>
            </a:endParaRPr>
          </a:p>
          <a:p>
            <a:pPr lvl="1">
              <a:buNone/>
            </a:pPr>
            <a:r>
              <a:rPr lang="ro-RO" sz="1300" dirty="0" smtClean="0">
                <a:latin typeface="Lucida Console" pitchFamily="49" charset="0"/>
              </a:rPr>
              <a:t>} </a:t>
            </a:r>
            <a:endParaRPr lang="en-US" sz="1300" dirty="0" smtClean="0">
              <a:latin typeface="Lucida Console" pitchFamily="49" charset="0"/>
            </a:endParaRPr>
          </a:p>
          <a:p>
            <a:pPr lvl="1">
              <a:buNone/>
            </a:pPr>
            <a:r>
              <a:rPr lang="ro-RO" sz="1300" dirty="0" smtClean="0">
                <a:latin typeface="Lucida Console" pitchFamily="49" charset="0"/>
              </a:rPr>
              <a:t>int CallAsync(int l, int r)</a:t>
            </a:r>
            <a:endParaRPr lang="en-US" sz="1300" dirty="0" smtClean="0">
              <a:latin typeface="Lucida Console" pitchFamily="49" charset="0"/>
            </a:endParaRPr>
          </a:p>
          <a:p>
            <a:pPr lvl="1">
              <a:buNone/>
            </a:pPr>
            <a:r>
              <a:rPr lang="ro-RO" sz="1300" dirty="0" smtClean="0">
                <a:latin typeface="Lucida Console" pitchFamily="49" charset="0"/>
              </a:rPr>
              <a:t>{</a:t>
            </a:r>
            <a:endParaRPr lang="en-US" sz="1300" dirty="0" smtClean="0">
              <a:latin typeface="Lucida Console" pitchFamily="49" charset="0"/>
            </a:endParaRPr>
          </a:p>
          <a:p>
            <a:pPr lvl="1">
              <a:buNone/>
            </a:pPr>
            <a:r>
              <a:rPr lang="ro-RO" sz="1300" dirty="0" smtClean="0">
                <a:latin typeface="Lucida Console" pitchFamily="49" charset="0"/>
              </a:rPr>
              <a:t>	AddDelegate add = new AddDelegate(Add);</a:t>
            </a:r>
          </a:p>
          <a:p>
            <a:pPr lvl="1">
              <a:buNone/>
            </a:pPr>
            <a:r>
              <a:rPr lang="ro-RO" sz="1300" dirty="0" smtClean="0">
                <a:latin typeface="Lucida Console" pitchFamily="49" charset="0"/>
              </a:rPr>
              <a:t>	Data d = new Data();</a:t>
            </a:r>
            <a:endParaRPr lang="en-US" sz="1300" dirty="0" smtClean="0">
              <a:latin typeface="Lucida Console" pitchFamily="49" charset="0"/>
            </a:endParaRPr>
          </a:p>
          <a:p>
            <a:pPr lvl="1">
              <a:buNone/>
            </a:pPr>
            <a:r>
              <a:rPr lang="ro-RO" sz="1300" dirty="0" smtClean="0">
                <a:latin typeface="Lucida Console" pitchFamily="49" charset="0"/>
              </a:rPr>
              <a:t>   IAsyncResult ar = add.BeginInvoke(l, r, new AsyncCallback(Callback), d);</a:t>
            </a:r>
            <a:endParaRPr lang="en-US" sz="1300" dirty="0" smtClean="0">
              <a:latin typeface="Lucida Console" pitchFamily="49" charset="0"/>
            </a:endParaRPr>
          </a:p>
          <a:p>
            <a:pPr lvl="1">
              <a:buNone/>
            </a:pPr>
            <a:r>
              <a:rPr lang="ro-RO" sz="1300" dirty="0" smtClean="0">
                <a:latin typeface="Lucida Console" pitchFamily="49" charset="0"/>
              </a:rPr>
              <a:t>	d.mre.WaitOne();</a:t>
            </a:r>
            <a:endParaRPr lang="en-US" sz="1300" dirty="0" smtClean="0">
              <a:latin typeface="Lucida Console" pitchFamily="49" charset="0"/>
            </a:endParaRPr>
          </a:p>
          <a:p>
            <a:pPr lvl="1">
              <a:buNone/>
            </a:pPr>
            <a:r>
              <a:rPr lang="ro-RO" sz="1300" dirty="0" smtClean="0">
                <a:latin typeface="Lucida Console" pitchFamily="49" charset="0"/>
              </a:rPr>
              <a:t>	return d.data;</a:t>
            </a:r>
            <a:endParaRPr lang="en-US" sz="1300" dirty="0" smtClean="0">
              <a:latin typeface="Lucida Console" pitchFamily="49" charset="0"/>
            </a:endParaRPr>
          </a:p>
          <a:p>
            <a:pPr lvl="1">
              <a:buNone/>
            </a:pPr>
            <a:r>
              <a:rPr lang="ro-RO" sz="1300" dirty="0" smtClean="0">
                <a:latin typeface="Lucida Console" pitchFamily="49" charset="0"/>
              </a:rPr>
              <a:t>}</a:t>
            </a:r>
          </a:p>
        </p:txBody>
      </p:sp>
      <p:sp>
        <p:nvSpPr>
          <p:cNvPr id="3" name="Title 2"/>
          <p:cNvSpPr>
            <a:spLocks noGrp="1"/>
          </p:cNvSpPr>
          <p:nvPr>
            <p:ph type="title"/>
          </p:nvPr>
        </p:nvSpPr>
        <p:spPr/>
        <p:txBody>
          <a:bodyPr/>
          <a:lstStyle/>
          <a:p>
            <a:r>
              <a:rPr lang="ro-RO" dirty="0"/>
              <a:t>Realizarea apelurilor asincrone</a:t>
            </a:r>
          </a:p>
        </p:txBody>
      </p:sp>
      <p:sp>
        <p:nvSpPr>
          <p:cNvPr id="4" name="Date Placeholder 3"/>
          <p:cNvSpPr>
            <a:spLocks noGrp="1"/>
          </p:cNvSpPr>
          <p:nvPr>
            <p:ph type="dt" sz="half" idx="10"/>
          </p:nvPr>
        </p:nvSpPr>
        <p:spPr/>
        <p:txBody>
          <a:bodyPr/>
          <a:lstStyle/>
          <a:p>
            <a:fld id="{8B5F414B-41DE-44BA-848D-806F9FB9374E}" type="datetime1">
              <a:rPr lang="en-US" smtClean="0"/>
              <a:pPr/>
              <a:t>9/17/2014</a:t>
            </a:fld>
            <a:endParaRPr lang="en-US" dirty="0"/>
          </a:p>
        </p:txBody>
      </p:sp>
      <p:sp>
        <p:nvSpPr>
          <p:cNvPr id="5" name="Slide Number Placeholder 4"/>
          <p:cNvSpPr>
            <a:spLocks noGrp="1"/>
          </p:cNvSpPr>
          <p:nvPr>
            <p:ph type="sldNum" sz="quarter" idx="11"/>
          </p:nvPr>
        </p:nvSpPr>
        <p:spPr/>
        <p:txBody>
          <a:bodyPr/>
          <a:lstStyle/>
          <a:p>
            <a:fld id="{BA267FD1-D44D-4C32-8CB4-056C0540E7D4}" type="slidenum">
              <a:rPr lang="en-US" smtClean="0"/>
              <a:pPr/>
              <a:t>18</a:t>
            </a:fld>
            <a:endParaRPr lang="en-US"/>
          </a:p>
        </p:txBody>
      </p:sp>
    </p:spTree>
    <p:extLst>
      <p:ext uri="{BB962C8B-B14F-4D97-AF65-F5344CB8AC3E}">
        <p14:creationId xmlns:p14="http://schemas.microsoft.com/office/powerpoint/2010/main" xmlns="" val="346854421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
          </p:nvPr>
        </p:nvSpPr>
        <p:spPr>
          <a:xfrm>
            <a:off x="914400" y="902677"/>
            <a:ext cx="8229600" cy="4937760"/>
          </a:xfrm>
        </p:spPr>
        <p:txBody>
          <a:bodyPr/>
          <a:lstStyle/>
          <a:p>
            <a:pPr lvl="1">
              <a:buNone/>
            </a:pPr>
            <a:endParaRPr lang="en-US" sz="1600" dirty="0" smtClean="0">
              <a:latin typeface="Lucida Console" pitchFamily="49" charset="0"/>
            </a:endParaRPr>
          </a:p>
          <a:p>
            <a:pPr>
              <a:buNone/>
            </a:pPr>
            <a:r>
              <a:rPr lang="ro-RO" sz="1600" i="1" dirty="0" smtClean="0">
                <a:latin typeface="Lucida Console" pitchFamily="49" charset="0"/>
              </a:rPr>
              <a:t>Exemplu</a:t>
            </a:r>
            <a:r>
              <a:rPr lang="en-US" sz="1600" i="1" dirty="0" smtClean="0">
                <a:latin typeface="Lucida Console" pitchFamily="49" charset="0"/>
              </a:rPr>
              <a:t> - </a:t>
            </a:r>
            <a:r>
              <a:rPr lang="en-US" sz="1600" i="1" dirty="0" err="1" smtClean="0">
                <a:latin typeface="Lucida Console" pitchFamily="49" charset="0"/>
              </a:rPr>
              <a:t>continuare</a:t>
            </a:r>
            <a:r>
              <a:rPr lang="en-US" sz="1600" i="1" dirty="0" smtClean="0">
                <a:latin typeface="Lucida Console" pitchFamily="49" charset="0"/>
              </a:rPr>
              <a:t>: </a:t>
            </a:r>
          </a:p>
          <a:p>
            <a:pPr>
              <a:buNone/>
            </a:pPr>
            <a:endParaRPr lang="en-US" sz="1300" dirty="0" smtClean="0">
              <a:latin typeface="Lucida Console" pitchFamily="49" charset="0"/>
            </a:endParaRPr>
          </a:p>
          <a:p>
            <a:pPr lvl="1">
              <a:buNone/>
            </a:pPr>
            <a:r>
              <a:rPr lang="ro-RO" sz="1300" dirty="0" smtClean="0">
                <a:latin typeface="Lucida Console" pitchFamily="49" charset="0"/>
              </a:rPr>
              <a:t>void Callback(IAsyncResult iar)</a:t>
            </a:r>
            <a:endParaRPr lang="en-US" sz="1300" dirty="0" smtClean="0">
              <a:latin typeface="Lucida Console" pitchFamily="49" charset="0"/>
            </a:endParaRPr>
          </a:p>
          <a:p>
            <a:pPr lvl="1">
              <a:buNone/>
            </a:pPr>
            <a:r>
              <a:rPr lang="ro-RO" sz="1300" dirty="0" smtClean="0">
                <a:latin typeface="Lucida Console" pitchFamily="49" charset="0"/>
              </a:rPr>
              <a:t>{</a:t>
            </a:r>
            <a:endParaRPr lang="en-US" sz="1300" dirty="0" smtClean="0">
              <a:latin typeface="Lucida Console" pitchFamily="49" charset="0"/>
            </a:endParaRPr>
          </a:p>
          <a:p>
            <a:pPr lvl="1">
              <a:buNone/>
            </a:pPr>
            <a:r>
              <a:rPr lang="ro-RO" sz="1300" dirty="0" smtClean="0">
                <a:latin typeface="Lucida Console" pitchFamily="49" charset="0"/>
              </a:rPr>
              <a:t>	Data d = iar.AsyncState as Data; </a:t>
            </a:r>
          </a:p>
          <a:p>
            <a:pPr lvl="1">
              <a:buNone/>
            </a:pPr>
            <a:r>
              <a:rPr lang="ro-RO" sz="1300" dirty="0" smtClean="0">
                <a:latin typeface="Lucida Console" pitchFamily="49" charset="0"/>
              </a:rPr>
              <a:t>	// Obține starea obiectului</a:t>
            </a:r>
            <a:endParaRPr lang="en-US" sz="1300" dirty="0" smtClean="0">
              <a:latin typeface="Lucida Console" pitchFamily="49" charset="0"/>
            </a:endParaRPr>
          </a:p>
          <a:p>
            <a:pPr lvl="1">
              <a:buNone/>
            </a:pPr>
            <a:r>
              <a:rPr lang="ro-RO" sz="1300" dirty="0" smtClean="0">
                <a:latin typeface="Lucida Console" pitchFamily="49" charset="0"/>
              </a:rPr>
              <a:t>	AsyncResult ar = iar as AsyncResult;</a:t>
            </a:r>
            <a:endParaRPr lang="en-US" sz="1300" dirty="0" smtClean="0">
              <a:latin typeface="Lucida Console" pitchFamily="49" charset="0"/>
            </a:endParaRPr>
          </a:p>
          <a:p>
            <a:pPr lvl="1">
              <a:buNone/>
            </a:pPr>
            <a:r>
              <a:rPr lang="ro-RO" sz="1300" dirty="0" smtClean="0">
                <a:latin typeface="Lucida Console" pitchFamily="49" charset="0"/>
              </a:rPr>
              <a:t>	AddDelegate add = ar.AsyncDelegate as AddDelegate; </a:t>
            </a:r>
            <a:endParaRPr lang="en-US" sz="1300" dirty="0" smtClean="0">
              <a:latin typeface="Lucida Console" pitchFamily="49" charset="0"/>
            </a:endParaRPr>
          </a:p>
          <a:p>
            <a:pPr lvl="1">
              <a:buNone/>
            </a:pPr>
            <a:r>
              <a:rPr lang="ro-RO" sz="1300" dirty="0" smtClean="0">
                <a:latin typeface="Lucida Console" pitchFamily="49" charset="0"/>
              </a:rPr>
              <a:t>	d.data =  add.EndInvoke(iar);</a:t>
            </a:r>
            <a:endParaRPr lang="en-US" sz="1300" dirty="0" smtClean="0">
              <a:latin typeface="Lucida Console" pitchFamily="49" charset="0"/>
            </a:endParaRPr>
          </a:p>
          <a:p>
            <a:pPr lvl="1">
              <a:buNone/>
            </a:pPr>
            <a:r>
              <a:rPr lang="ro-RO" sz="1300" dirty="0" smtClean="0">
                <a:latin typeface="Lucida Console" pitchFamily="49" charset="0"/>
              </a:rPr>
              <a:t>	d.mre.Set(); // Datele pot fi citite</a:t>
            </a:r>
            <a:endParaRPr lang="en-US" sz="1300" dirty="0" smtClean="0">
              <a:latin typeface="Lucida Console" pitchFamily="49" charset="0"/>
            </a:endParaRPr>
          </a:p>
          <a:p>
            <a:pPr lvl="1">
              <a:buNone/>
            </a:pPr>
            <a:r>
              <a:rPr lang="ro-RO" sz="1300" dirty="0" smtClean="0">
                <a:latin typeface="Lucida Console" pitchFamily="49" charset="0"/>
              </a:rPr>
              <a:t>}</a:t>
            </a:r>
            <a:endParaRPr lang="en-US" sz="1300" dirty="0" smtClean="0">
              <a:latin typeface="Lucida Console" pitchFamily="49" charset="0"/>
            </a:endParaRPr>
          </a:p>
          <a:p>
            <a:pPr lvl="1">
              <a:buNone/>
            </a:pPr>
            <a:r>
              <a:rPr lang="ro-RO" sz="1300" dirty="0" smtClean="0">
                <a:latin typeface="Lucida Console" pitchFamily="49" charset="0"/>
              </a:rPr>
              <a:t>int Add(int l, int r)</a:t>
            </a:r>
            <a:endParaRPr lang="en-US" sz="1300" dirty="0" smtClean="0">
              <a:latin typeface="Lucida Console" pitchFamily="49" charset="0"/>
            </a:endParaRPr>
          </a:p>
          <a:p>
            <a:pPr lvl="1">
              <a:buNone/>
            </a:pPr>
            <a:r>
              <a:rPr lang="ro-RO" sz="1300" dirty="0" smtClean="0">
                <a:latin typeface="Lucida Console" pitchFamily="49" charset="0"/>
              </a:rPr>
              <a:t>{</a:t>
            </a:r>
            <a:endParaRPr lang="en-US" sz="1300" dirty="0" smtClean="0">
              <a:latin typeface="Lucida Console" pitchFamily="49" charset="0"/>
            </a:endParaRPr>
          </a:p>
          <a:p>
            <a:pPr lvl="1">
              <a:buNone/>
            </a:pPr>
            <a:r>
              <a:rPr lang="ro-RO" sz="1300" dirty="0" smtClean="0">
                <a:latin typeface="Lucida Console" pitchFamily="49" charset="0"/>
              </a:rPr>
              <a:t>	return l+r;</a:t>
            </a:r>
            <a:endParaRPr lang="en-US" sz="1300" dirty="0" smtClean="0">
              <a:latin typeface="Lucida Console" pitchFamily="49" charset="0"/>
            </a:endParaRPr>
          </a:p>
          <a:p>
            <a:pPr lvl="1">
              <a:buNone/>
            </a:pPr>
            <a:r>
              <a:rPr lang="ro-RO" sz="1300" dirty="0" smtClean="0">
                <a:latin typeface="Lucida Console" pitchFamily="49" charset="0"/>
              </a:rPr>
              <a:t>} </a:t>
            </a:r>
          </a:p>
        </p:txBody>
      </p:sp>
      <p:sp>
        <p:nvSpPr>
          <p:cNvPr id="3" name="Title 2"/>
          <p:cNvSpPr>
            <a:spLocks noGrp="1"/>
          </p:cNvSpPr>
          <p:nvPr>
            <p:ph type="title"/>
          </p:nvPr>
        </p:nvSpPr>
        <p:spPr/>
        <p:txBody>
          <a:bodyPr/>
          <a:lstStyle/>
          <a:p>
            <a:r>
              <a:rPr lang="ro-RO" dirty="0"/>
              <a:t>Realizarea apelurilor asincrone</a:t>
            </a:r>
          </a:p>
        </p:txBody>
      </p:sp>
      <p:sp>
        <p:nvSpPr>
          <p:cNvPr id="4" name="Date Placeholder 3"/>
          <p:cNvSpPr>
            <a:spLocks noGrp="1"/>
          </p:cNvSpPr>
          <p:nvPr>
            <p:ph type="dt" sz="half" idx="10"/>
          </p:nvPr>
        </p:nvSpPr>
        <p:spPr/>
        <p:txBody>
          <a:bodyPr/>
          <a:lstStyle/>
          <a:p>
            <a:fld id="{8B5F414B-41DE-44BA-848D-806F9FB9374E}" type="datetime1">
              <a:rPr lang="en-US" smtClean="0"/>
              <a:pPr/>
              <a:t>9/17/2014</a:t>
            </a:fld>
            <a:endParaRPr lang="en-US" dirty="0"/>
          </a:p>
        </p:txBody>
      </p:sp>
      <p:sp>
        <p:nvSpPr>
          <p:cNvPr id="5" name="Slide Number Placeholder 4"/>
          <p:cNvSpPr>
            <a:spLocks noGrp="1"/>
          </p:cNvSpPr>
          <p:nvPr>
            <p:ph type="sldNum" sz="quarter" idx="11"/>
          </p:nvPr>
        </p:nvSpPr>
        <p:spPr/>
        <p:txBody>
          <a:bodyPr/>
          <a:lstStyle/>
          <a:p>
            <a:fld id="{BA267FD1-D44D-4C32-8CB4-056C0540E7D4}" type="slidenum">
              <a:rPr lang="en-US" smtClean="0"/>
              <a:pPr/>
              <a:t>19</a:t>
            </a:fld>
            <a:endParaRPr lang="en-US"/>
          </a:p>
        </p:txBody>
      </p:sp>
    </p:spTree>
    <p:extLst>
      <p:ext uri="{BB962C8B-B14F-4D97-AF65-F5344CB8AC3E}">
        <p14:creationId xmlns:p14="http://schemas.microsoft.com/office/powerpoint/2010/main" xmlns="" val="126416092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1116" y="242740"/>
            <a:ext cx="8229600" cy="1788077"/>
          </a:xfrm>
        </p:spPr>
        <p:txBody>
          <a:bodyPr/>
          <a:lstStyle/>
          <a:p>
            <a:r>
              <a:rPr lang="en-US" dirty="0" smtClean="0">
                <a:solidFill>
                  <a:srgbClr val="00B050"/>
                </a:solidFill>
              </a:rPr>
              <a:t>Overview</a:t>
            </a:r>
            <a:endParaRPr lang="en-US" dirty="0">
              <a:solidFill>
                <a:srgbClr val="00B050"/>
              </a:solidFill>
            </a:endParaRPr>
          </a:p>
        </p:txBody>
      </p:sp>
      <p:sp>
        <p:nvSpPr>
          <p:cNvPr id="3" name="Text Placeholder 2"/>
          <p:cNvSpPr>
            <a:spLocks noGrp="1"/>
          </p:cNvSpPr>
          <p:nvPr>
            <p:ph type="body" sz="quarter" idx="10"/>
          </p:nvPr>
        </p:nvSpPr>
        <p:spPr>
          <a:xfrm>
            <a:off x="701749" y="1763010"/>
            <a:ext cx="4412511" cy="3714751"/>
          </a:xfrm>
        </p:spPr>
        <p:txBody>
          <a:bodyPr/>
          <a:lstStyle/>
          <a:p>
            <a:pPr marL="9525" indent="-9525" algn="l">
              <a:buFont typeface="Arial" panose="020B0604020202020204" pitchFamily="34" charset="0"/>
              <a:buChar char="•"/>
            </a:pPr>
            <a:r>
              <a:rPr lang="en-GB" dirty="0" smtClean="0"/>
              <a:t> </a:t>
            </a:r>
            <a:r>
              <a:rPr lang="ro-RO" dirty="0" smtClean="0"/>
              <a:t>Crearea </a:t>
            </a:r>
            <a:r>
              <a:rPr lang="ro-RO" dirty="0"/>
              <a:t>aplicaţiilor multithread</a:t>
            </a:r>
            <a:endParaRPr lang="en-US" dirty="0"/>
          </a:p>
          <a:p>
            <a:pPr marL="9525" indent="-9525" algn="l">
              <a:buFont typeface="Arial" panose="020B0604020202020204" pitchFamily="34" charset="0"/>
              <a:buChar char="•"/>
            </a:pPr>
            <a:r>
              <a:rPr lang="en-GB" dirty="0" smtClean="0"/>
              <a:t> </a:t>
            </a:r>
            <a:r>
              <a:rPr lang="ro-RO" dirty="0" smtClean="0"/>
              <a:t>Elemente </a:t>
            </a:r>
            <a:r>
              <a:rPr lang="ro-RO" dirty="0"/>
              <a:t>de sincronizare</a:t>
            </a:r>
          </a:p>
          <a:p>
            <a:pPr marL="9525" indent="-9525" algn="l">
              <a:buFont typeface="Arial" panose="020B0604020202020204" pitchFamily="34" charset="0"/>
              <a:buChar char="•"/>
            </a:pPr>
            <a:r>
              <a:rPr lang="en-GB" dirty="0" smtClean="0"/>
              <a:t> </a:t>
            </a:r>
            <a:r>
              <a:rPr lang="ro-RO" dirty="0" smtClean="0"/>
              <a:t>Apeluri </a:t>
            </a:r>
            <a:r>
              <a:rPr lang="ro-RO" dirty="0"/>
              <a:t>asincrone</a:t>
            </a:r>
          </a:p>
          <a:p>
            <a:pPr marL="9525" indent="-9525" algn="l">
              <a:buFont typeface="Arial" panose="020B0604020202020204" pitchFamily="34" charset="0"/>
              <a:buChar char="•"/>
            </a:pPr>
            <a:r>
              <a:rPr lang="en-GB" dirty="0" smtClean="0"/>
              <a:t> </a:t>
            </a:r>
            <a:r>
              <a:rPr lang="ro-RO" dirty="0" smtClean="0"/>
              <a:t>Contexte </a:t>
            </a:r>
            <a:r>
              <a:rPr lang="ro-RO" dirty="0"/>
              <a:t>de sincronizare</a:t>
            </a:r>
          </a:p>
        </p:txBody>
      </p:sp>
      <p:pic>
        <p:nvPicPr>
          <p:cNvPr id="4" name="Picture 3" descr="itacad3.JPG"/>
          <p:cNvPicPr>
            <a:picLocks noChangeAspect="1"/>
          </p:cNvPicPr>
          <p:nvPr/>
        </p:nvPicPr>
        <p:blipFill>
          <a:blip r:embed="rId3"/>
          <a:stretch>
            <a:fillRect/>
          </a:stretch>
        </p:blipFill>
        <p:spPr>
          <a:xfrm>
            <a:off x="5679226" y="1763011"/>
            <a:ext cx="2676525" cy="3714750"/>
          </a:xfrm>
          <a:prstGeom prst="rect">
            <a:avLst/>
          </a:prstGeom>
        </p:spPr>
      </p:pic>
    </p:spTree>
    <p:extLst>
      <p:ext uri="{BB962C8B-B14F-4D97-AF65-F5344CB8AC3E}">
        <p14:creationId xmlns:p14="http://schemas.microsoft.com/office/powerpoint/2010/main" xmlns="" val="89998031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
          </p:nvPr>
        </p:nvSpPr>
        <p:spPr/>
        <p:txBody>
          <a:bodyPr/>
          <a:lstStyle/>
          <a:p>
            <a:r>
              <a:rPr lang="ro-RO" b="1" dirty="0"/>
              <a:t>SynchronizationContext</a:t>
            </a:r>
          </a:p>
          <a:p>
            <a:pPr lvl="1"/>
            <a:r>
              <a:rPr lang="ro-RO" dirty="0"/>
              <a:t>Clasele derivate apelează codul pe thread-ul adecvat</a:t>
            </a:r>
          </a:p>
          <a:p>
            <a:pPr lvl="1"/>
            <a:r>
              <a:rPr lang="ro-RO" dirty="0"/>
              <a:t>O metodă este apelată prin intermediul unui obiect </a:t>
            </a:r>
            <a:r>
              <a:rPr lang="ro-RO" b="1" dirty="0"/>
              <a:t>SendOrPostDelegate</a:t>
            </a:r>
          </a:p>
          <a:p>
            <a:pPr lvl="2"/>
            <a:r>
              <a:rPr lang="ro-RO" dirty="0"/>
              <a:t>Post apelează metoda în mod asincron</a:t>
            </a:r>
          </a:p>
          <a:p>
            <a:pPr lvl="2"/>
            <a:r>
              <a:rPr lang="ro-RO" dirty="0"/>
              <a:t>Send apelează metoda în mod sincron</a:t>
            </a:r>
          </a:p>
          <a:p>
            <a:pPr>
              <a:buNone/>
            </a:pPr>
            <a:endParaRPr lang="ro-RO" dirty="0"/>
          </a:p>
          <a:p>
            <a:r>
              <a:rPr lang="ro-RO" b="1" dirty="0"/>
              <a:t>BackgroundWorker</a:t>
            </a:r>
          </a:p>
          <a:p>
            <a:pPr lvl="1"/>
            <a:r>
              <a:rPr lang="ro-RO" dirty="0"/>
              <a:t>Furnizează trei evenimente pe care le folosiți pentru a apela un task care rulează în background </a:t>
            </a:r>
          </a:p>
        </p:txBody>
      </p:sp>
      <p:sp>
        <p:nvSpPr>
          <p:cNvPr id="3" name="Title 2"/>
          <p:cNvSpPr>
            <a:spLocks noGrp="1"/>
          </p:cNvSpPr>
          <p:nvPr>
            <p:ph type="title"/>
          </p:nvPr>
        </p:nvSpPr>
        <p:spPr/>
        <p:txBody>
          <a:bodyPr/>
          <a:lstStyle/>
          <a:p>
            <a:r>
              <a:rPr lang="ro-RO" dirty="0"/>
              <a:t>Codul pentru interfața cu utilizatorul</a:t>
            </a:r>
          </a:p>
        </p:txBody>
      </p:sp>
      <p:sp>
        <p:nvSpPr>
          <p:cNvPr id="4" name="Date Placeholder 3"/>
          <p:cNvSpPr>
            <a:spLocks noGrp="1"/>
          </p:cNvSpPr>
          <p:nvPr>
            <p:ph type="dt" sz="half" idx="10"/>
          </p:nvPr>
        </p:nvSpPr>
        <p:spPr/>
        <p:txBody>
          <a:bodyPr/>
          <a:lstStyle/>
          <a:p>
            <a:fld id="{674660F1-538D-4C59-A2E2-86BBA6BE1DD1}" type="datetime1">
              <a:rPr lang="en-US" smtClean="0"/>
              <a:pPr/>
              <a:t>9/17/2014</a:t>
            </a:fld>
            <a:endParaRPr lang="en-US" dirty="0"/>
          </a:p>
        </p:txBody>
      </p:sp>
      <p:sp>
        <p:nvSpPr>
          <p:cNvPr id="5" name="Slide Number Placeholder 4"/>
          <p:cNvSpPr>
            <a:spLocks noGrp="1"/>
          </p:cNvSpPr>
          <p:nvPr>
            <p:ph type="sldNum" sz="quarter" idx="11"/>
          </p:nvPr>
        </p:nvSpPr>
        <p:spPr/>
        <p:txBody>
          <a:bodyPr/>
          <a:lstStyle/>
          <a:p>
            <a:fld id="{BA267FD1-D44D-4C32-8CB4-056C0540E7D4}" type="slidenum">
              <a:rPr lang="en-US" smtClean="0"/>
              <a:pPr/>
              <a:t>20</a:t>
            </a:fld>
            <a:endParaRPr lang="en-US"/>
          </a:p>
        </p:txBody>
      </p:sp>
    </p:spTree>
    <p:extLst>
      <p:ext uri="{BB962C8B-B14F-4D97-AF65-F5344CB8AC3E}">
        <p14:creationId xmlns:p14="http://schemas.microsoft.com/office/powerpoint/2010/main" xmlns="" val="38727172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
          </p:nvPr>
        </p:nvSpPr>
        <p:spPr>
          <a:xfrm>
            <a:off x="914400" y="1025770"/>
            <a:ext cx="8229600" cy="4937760"/>
          </a:xfrm>
        </p:spPr>
        <p:txBody>
          <a:bodyPr/>
          <a:lstStyle/>
          <a:p>
            <a:r>
              <a:rPr lang="ro-RO" b="1" dirty="0" smtClean="0"/>
              <a:t>WindowsFormsSynchronizationContext</a:t>
            </a:r>
            <a:endParaRPr lang="en-US" b="1" dirty="0" smtClean="0"/>
          </a:p>
          <a:p>
            <a:endParaRPr lang="en-US" b="1" dirty="0" smtClean="0"/>
          </a:p>
          <a:p>
            <a:r>
              <a:rPr lang="en-US" i="1" dirty="0" err="1" smtClean="0"/>
              <a:t>Exemplu</a:t>
            </a:r>
            <a:r>
              <a:rPr lang="en-US" i="1" dirty="0" smtClean="0"/>
              <a:t>:</a:t>
            </a:r>
          </a:p>
          <a:p>
            <a:pPr>
              <a:buNone/>
            </a:pPr>
            <a:endParaRPr lang="en-US" sz="1400" dirty="0" smtClean="0">
              <a:latin typeface="Lucida Console" pitchFamily="49" charset="0"/>
            </a:endParaRPr>
          </a:p>
          <a:p>
            <a:pPr lvl="1">
              <a:buNone/>
            </a:pPr>
            <a:r>
              <a:rPr lang="ro-RO" sz="1300" dirty="0" smtClean="0">
                <a:latin typeface="Lucida Console" pitchFamily="49" charset="0"/>
              </a:rPr>
              <a:t>SynchronizationContext ctx;</a:t>
            </a:r>
            <a:endParaRPr lang="en-US" sz="1300" dirty="0" smtClean="0">
              <a:latin typeface="Lucida Console" pitchFamily="49" charset="0"/>
            </a:endParaRPr>
          </a:p>
          <a:p>
            <a:pPr lvl="1">
              <a:buNone/>
            </a:pPr>
            <a:endParaRPr lang="en-US" sz="1300" dirty="0" smtClean="0">
              <a:latin typeface="Lucida Console" pitchFamily="49" charset="0"/>
            </a:endParaRPr>
          </a:p>
          <a:p>
            <a:pPr lvl="1">
              <a:buNone/>
            </a:pPr>
            <a:r>
              <a:rPr lang="ro-RO" sz="1300" dirty="0" smtClean="0">
                <a:latin typeface="Lucida Console" pitchFamily="49" charset="0"/>
              </a:rPr>
              <a:t>//Este apelata pe thread-ul de interfata cu utilizatorul</a:t>
            </a:r>
          </a:p>
          <a:p>
            <a:pPr lvl="1">
              <a:buNone/>
            </a:pPr>
            <a:r>
              <a:rPr lang="ro-RO" sz="1300" dirty="0" smtClean="0">
                <a:latin typeface="Lucida Console" pitchFamily="49" charset="0"/>
              </a:rPr>
              <a:t>void StartOperation(object sender, EventArgs e)</a:t>
            </a:r>
            <a:endParaRPr lang="en-US" sz="1300" dirty="0" smtClean="0">
              <a:latin typeface="Lucida Console" pitchFamily="49" charset="0"/>
            </a:endParaRPr>
          </a:p>
          <a:p>
            <a:pPr lvl="1">
              <a:buNone/>
            </a:pPr>
            <a:r>
              <a:rPr lang="ro-RO" sz="1300" dirty="0" smtClean="0">
                <a:latin typeface="Lucida Console" pitchFamily="49" charset="0"/>
              </a:rPr>
              <a:t>{</a:t>
            </a:r>
            <a:endParaRPr lang="en-US" sz="1300" dirty="0" smtClean="0">
              <a:latin typeface="Lucida Console" pitchFamily="49" charset="0"/>
            </a:endParaRPr>
          </a:p>
          <a:p>
            <a:pPr lvl="1">
              <a:buNone/>
            </a:pPr>
            <a:r>
              <a:rPr lang="ro-RO" sz="1300" dirty="0" smtClean="0">
                <a:latin typeface="Lucida Console" pitchFamily="49" charset="0"/>
              </a:rPr>
              <a:t>	ctx = SynchronizationContext.Current; </a:t>
            </a:r>
          </a:p>
          <a:p>
            <a:pPr lvl="1">
              <a:buNone/>
            </a:pPr>
            <a:r>
              <a:rPr lang="ro-RO" sz="1300" dirty="0" smtClean="0">
                <a:latin typeface="Lucida Console" pitchFamily="49" charset="0"/>
              </a:rPr>
              <a:t>	// Salvati contextul curent</a:t>
            </a:r>
            <a:endParaRPr lang="en-US" sz="1300" dirty="0" smtClean="0">
              <a:latin typeface="Lucida Console" pitchFamily="49" charset="0"/>
            </a:endParaRPr>
          </a:p>
          <a:p>
            <a:pPr lvl="1">
              <a:buNone/>
            </a:pPr>
            <a:r>
              <a:rPr lang="ro-RO" sz="1300" dirty="0" smtClean="0">
                <a:latin typeface="Lucida Console" pitchFamily="49" charset="0"/>
              </a:rPr>
              <a:t> 	Thread t = new Thread(new ThreadStart(ThreadProc));</a:t>
            </a:r>
            <a:endParaRPr lang="en-US" sz="1300" dirty="0" smtClean="0">
              <a:latin typeface="Lucida Console" pitchFamily="49" charset="0"/>
            </a:endParaRPr>
          </a:p>
          <a:p>
            <a:pPr lvl="1">
              <a:buNone/>
            </a:pPr>
            <a:r>
              <a:rPr lang="ro-RO" sz="1300" dirty="0" smtClean="0">
                <a:latin typeface="Lucida Console" pitchFamily="49" charset="0"/>
              </a:rPr>
              <a:t>	t.Start();</a:t>
            </a:r>
            <a:endParaRPr lang="en-US" sz="1300" dirty="0" smtClean="0">
              <a:latin typeface="Lucida Console" pitchFamily="49" charset="0"/>
            </a:endParaRPr>
          </a:p>
          <a:p>
            <a:pPr lvl="1">
              <a:buNone/>
            </a:pPr>
            <a:r>
              <a:rPr lang="ro-RO" sz="1300" dirty="0" smtClean="0">
                <a:latin typeface="Lucida Console" pitchFamily="49" charset="0"/>
              </a:rPr>
              <a:t>}</a:t>
            </a:r>
            <a:endParaRPr lang="en-US" sz="1300" dirty="0" smtClean="0">
              <a:latin typeface="Lucida Console" pitchFamily="49" charset="0"/>
            </a:endParaRPr>
          </a:p>
          <a:p>
            <a:pPr lvl="1">
              <a:buNone/>
            </a:pPr>
            <a:r>
              <a:rPr lang="ro-RO" sz="1300" dirty="0" smtClean="0">
                <a:latin typeface="Lucida Console" pitchFamily="49" charset="0"/>
              </a:rPr>
              <a:t>void UpdateLabel(object state)</a:t>
            </a:r>
            <a:endParaRPr lang="en-US" sz="1300" dirty="0" smtClean="0">
              <a:latin typeface="Lucida Console" pitchFamily="49" charset="0"/>
            </a:endParaRPr>
          </a:p>
          <a:p>
            <a:pPr lvl="1">
              <a:buNone/>
            </a:pPr>
            <a:r>
              <a:rPr lang="ro-RO" sz="1300" dirty="0" smtClean="0">
                <a:latin typeface="Lucida Console" pitchFamily="49" charset="0"/>
              </a:rPr>
              <a:t>{</a:t>
            </a:r>
            <a:endParaRPr lang="en-US" sz="1300" dirty="0" smtClean="0">
              <a:latin typeface="Lucida Console" pitchFamily="49" charset="0"/>
            </a:endParaRPr>
          </a:p>
          <a:p>
            <a:pPr lvl="1">
              <a:buNone/>
            </a:pPr>
            <a:r>
              <a:rPr lang="ro-RO" sz="1300" dirty="0" smtClean="0">
                <a:latin typeface="Lucida Console" pitchFamily="49" charset="0"/>
              </a:rPr>
              <a:t>	result.Text = state as string;</a:t>
            </a:r>
            <a:endParaRPr lang="en-US" sz="1300" dirty="0" smtClean="0">
              <a:latin typeface="Lucida Console" pitchFamily="49" charset="0"/>
            </a:endParaRPr>
          </a:p>
          <a:p>
            <a:pPr lvl="1">
              <a:buNone/>
            </a:pPr>
            <a:r>
              <a:rPr lang="ro-RO" sz="1300" dirty="0" smtClean="0">
                <a:latin typeface="Lucida Console" pitchFamily="49" charset="0"/>
              </a:rPr>
              <a:t>}</a:t>
            </a:r>
            <a:endParaRPr lang="en-US" sz="1300" dirty="0" smtClean="0">
              <a:latin typeface="Lucida Console" pitchFamily="49" charset="0"/>
            </a:endParaRPr>
          </a:p>
          <a:p>
            <a:pPr lvl="1">
              <a:buNone/>
            </a:pPr>
            <a:endParaRPr lang="en-US" sz="1300" dirty="0" smtClean="0">
              <a:latin typeface="Lucida Console" pitchFamily="49" charset="0"/>
            </a:endParaRPr>
          </a:p>
          <a:p>
            <a:pPr>
              <a:buNone/>
            </a:pPr>
            <a:endParaRPr lang="ro-RO" sz="800" dirty="0" smtClean="0">
              <a:latin typeface="Lucida Console" pitchFamily="49" charset="0"/>
            </a:endParaRPr>
          </a:p>
          <a:p>
            <a:endParaRPr lang="en-US" sz="1100" i="1" dirty="0" smtClean="0"/>
          </a:p>
          <a:p>
            <a:endParaRPr lang="ro-RO" sz="1100" i="1" dirty="0"/>
          </a:p>
        </p:txBody>
      </p:sp>
      <p:sp>
        <p:nvSpPr>
          <p:cNvPr id="3" name="Title 2"/>
          <p:cNvSpPr>
            <a:spLocks noGrp="1"/>
          </p:cNvSpPr>
          <p:nvPr>
            <p:ph type="title"/>
          </p:nvPr>
        </p:nvSpPr>
        <p:spPr/>
        <p:txBody>
          <a:bodyPr/>
          <a:lstStyle/>
          <a:p>
            <a:r>
              <a:rPr lang="ro-RO" dirty="0"/>
              <a:t>Codul pentru interfața cu utilizatorul</a:t>
            </a:r>
          </a:p>
        </p:txBody>
      </p:sp>
      <p:sp>
        <p:nvSpPr>
          <p:cNvPr id="4" name="Date Placeholder 3"/>
          <p:cNvSpPr>
            <a:spLocks noGrp="1"/>
          </p:cNvSpPr>
          <p:nvPr>
            <p:ph type="dt" sz="half" idx="10"/>
          </p:nvPr>
        </p:nvSpPr>
        <p:spPr/>
        <p:txBody>
          <a:bodyPr/>
          <a:lstStyle/>
          <a:p>
            <a:fld id="{674660F1-538D-4C59-A2E2-86BBA6BE1DD1}" type="datetime1">
              <a:rPr lang="en-US" smtClean="0"/>
              <a:pPr/>
              <a:t>9/17/2014</a:t>
            </a:fld>
            <a:endParaRPr lang="en-US" dirty="0"/>
          </a:p>
        </p:txBody>
      </p:sp>
      <p:sp>
        <p:nvSpPr>
          <p:cNvPr id="5" name="Slide Number Placeholder 4"/>
          <p:cNvSpPr>
            <a:spLocks noGrp="1"/>
          </p:cNvSpPr>
          <p:nvPr>
            <p:ph type="sldNum" sz="quarter" idx="11"/>
          </p:nvPr>
        </p:nvSpPr>
        <p:spPr/>
        <p:txBody>
          <a:bodyPr/>
          <a:lstStyle/>
          <a:p>
            <a:fld id="{BA267FD1-D44D-4C32-8CB4-056C0540E7D4}" type="slidenum">
              <a:rPr lang="en-US" smtClean="0"/>
              <a:pPr/>
              <a:t>21</a:t>
            </a:fld>
            <a:endParaRPr lang="en-US"/>
          </a:p>
        </p:txBody>
      </p:sp>
    </p:spTree>
    <p:extLst>
      <p:ext uri="{BB962C8B-B14F-4D97-AF65-F5344CB8AC3E}">
        <p14:creationId xmlns:p14="http://schemas.microsoft.com/office/powerpoint/2010/main" xmlns="" val="296786687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
          </p:nvPr>
        </p:nvSpPr>
        <p:spPr>
          <a:xfrm>
            <a:off x="914400" y="1025770"/>
            <a:ext cx="8229600" cy="4937760"/>
          </a:xfrm>
        </p:spPr>
        <p:txBody>
          <a:bodyPr/>
          <a:lstStyle/>
          <a:p>
            <a:r>
              <a:rPr lang="ro-RO" b="1" dirty="0" smtClean="0"/>
              <a:t>WindowsFormsSynchronizationContext</a:t>
            </a:r>
            <a:endParaRPr lang="en-US" b="1" dirty="0" smtClean="0"/>
          </a:p>
          <a:p>
            <a:endParaRPr lang="en-US" b="1" dirty="0" smtClean="0"/>
          </a:p>
          <a:p>
            <a:r>
              <a:rPr lang="en-US" i="1" dirty="0" err="1" smtClean="0"/>
              <a:t>Exemplu</a:t>
            </a:r>
            <a:r>
              <a:rPr lang="en-US" i="1" dirty="0" smtClean="0"/>
              <a:t> - </a:t>
            </a:r>
            <a:r>
              <a:rPr lang="en-US" i="1" dirty="0" err="1" smtClean="0"/>
              <a:t>continuare</a:t>
            </a:r>
            <a:r>
              <a:rPr lang="en-US" i="1" dirty="0" smtClean="0"/>
              <a:t>:</a:t>
            </a:r>
            <a:endParaRPr lang="en-US" i="1" dirty="0" smtClean="0"/>
          </a:p>
          <a:p>
            <a:pPr>
              <a:buNone/>
            </a:pPr>
            <a:endParaRPr lang="en-US" sz="1400" dirty="0" smtClean="0">
              <a:latin typeface="Lucida Console" pitchFamily="49" charset="0"/>
            </a:endParaRPr>
          </a:p>
          <a:p>
            <a:pPr lvl="1">
              <a:buNone/>
            </a:pPr>
            <a:r>
              <a:rPr lang="ro-RO" sz="900" dirty="0" smtClean="0">
                <a:latin typeface="Lucida Console" pitchFamily="49" charset="0"/>
              </a:rPr>
              <a:t>void ThreadProc()</a:t>
            </a:r>
            <a:endParaRPr lang="en-US" sz="900" dirty="0" smtClean="0">
              <a:latin typeface="Lucida Console" pitchFamily="49" charset="0"/>
            </a:endParaRPr>
          </a:p>
          <a:p>
            <a:pPr lvl="1">
              <a:buNone/>
            </a:pPr>
            <a:r>
              <a:rPr lang="ro-RO" sz="900" dirty="0" smtClean="0">
                <a:latin typeface="Lucida Console" pitchFamily="49" charset="0"/>
              </a:rPr>
              <a:t>{</a:t>
            </a:r>
            <a:endParaRPr lang="en-US" sz="900" dirty="0" smtClean="0">
              <a:latin typeface="Lucida Console" pitchFamily="49" charset="0"/>
            </a:endParaRPr>
          </a:p>
          <a:p>
            <a:pPr lvl="1">
              <a:buNone/>
            </a:pPr>
            <a:r>
              <a:rPr lang="ro-RO" sz="900" dirty="0" smtClean="0">
                <a:latin typeface="Lucida Console" pitchFamily="49" charset="0"/>
              </a:rPr>
              <a:t>	SendOrPostCallback callback = new SendOrPostCallback(UpdateLabel);</a:t>
            </a:r>
            <a:endParaRPr lang="en-US" sz="900" dirty="0" smtClean="0">
              <a:latin typeface="Lucida Console" pitchFamily="49" charset="0"/>
            </a:endParaRPr>
          </a:p>
          <a:p>
            <a:pPr lvl="1">
              <a:buNone/>
            </a:pPr>
            <a:r>
              <a:rPr lang="ro-RO" sz="900" dirty="0" smtClean="0">
                <a:latin typeface="Lucida Console" pitchFamily="49" charset="0"/>
              </a:rPr>
              <a:t>	for(int i = 0; i &lt; 100; ++i)</a:t>
            </a:r>
            <a:endParaRPr lang="en-US" sz="900" dirty="0" smtClean="0">
              <a:latin typeface="Lucida Console" pitchFamily="49" charset="0"/>
            </a:endParaRPr>
          </a:p>
          <a:p>
            <a:pPr lvl="1">
              <a:buNone/>
            </a:pPr>
            <a:r>
              <a:rPr lang="ro-RO" sz="900" dirty="0" smtClean="0">
                <a:latin typeface="Lucida Console" pitchFamily="49" charset="0"/>
              </a:rPr>
              <a:t>	{</a:t>
            </a:r>
            <a:endParaRPr lang="en-US" sz="900" dirty="0" smtClean="0">
              <a:latin typeface="Lucida Console" pitchFamily="49" charset="0"/>
            </a:endParaRPr>
          </a:p>
          <a:p>
            <a:pPr lvl="1">
              <a:buNone/>
            </a:pPr>
            <a:r>
              <a:rPr lang="ro-RO" sz="900" dirty="0" smtClean="0">
                <a:latin typeface="Lucida Console" pitchFamily="49" charset="0"/>
              </a:rPr>
              <a:t>	     Thread.Sleep(10);</a:t>
            </a:r>
            <a:endParaRPr lang="en-US" sz="900" dirty="0" smtClean="0">
              <a:latin typeface="Lucida Console" pitchFamily="49" charset="0"/>
            </a:endParaRPr>
          </a:p>
          <a:p>
            <a:pPr lvl="1">
              <a:buNone/>
            </a:pPr>
            <a:r>
              <a:rPr lang="ro-RO" sz="900" dirty="0" smtClean="0">
                <a:latin typeface="Lucida Console" pitchFamily="49" charset="0"/>
              </a:rPr>
              <a:t>	     //Lucram cu interfata cu utilizatorul in contextul de interfata cu utilizatorul </a:t>
            </a:r>
            <a:endParaRPr lang="en-US" sz="900" dirty="0" smtClean="0">
              <a:latin typeface="Lucida Console" pitchFamily="49" charset="0"/>
            </a:endParaRPr>
          </a:p>
          <a:p>
            <a:pPr lvl="1">
              <a:buNone/>
            </a:pPr>
            <a:r>
              <a:rPr lang="ro-RO" sz="900" dirty="0" smtClean="0">
                <a:latin typeface="Lucida Console" pitchFamily="49" charset="0"/>
              </a:rPr>
              <a:t>	     ctx.Post(callback, string.Format(”{0}% completed”, i));</a:t>
            </a:r>
            <a:endParaRPr lang="en-US" sz="900" dirty="0" smtClean="0">
              <a:latin typeface="Lucida Console" pitchFamily="49" charset="0"/>
            </a:endParaRPr>
          </a:p>
          <a:p>
            <a:pPr lvl="1">
              <a:buNone/>
            </a:pPr>
            <a:r>
              <a:rPr lang="ro-RO" sz="900" dirty="0" smtClean="0">
                <a:latin typeface="Lucida Console" pitchFamily="49" charset="0"/>
              </a:rPr>
              <a:t>	}</a:t>
            </a:r>
            <a:endParaRPr lang="en-US" sz="900" dirty="0" smtClean="0">
              <a:latin typeface="Lucida Console" pitchFamily="49" charset="0"/>
            </a:endParaRPr>
          </a:p>
          <a:p>
            <a:pPr lvl="1">
              <a:buNone/>
            </a:pPr>
            <a:r>
              <a:rPr lang="ro-RO" sz="900" dirty="0" smtClean="0">
                <a:latin typeface="Lucida Console" pitchFamily="49" charset="0"/>
              </a:rPr>
              <a:t>	ctx.Send(callback, ”Completed”); // O alta modalitate</a:t>
            </a:r>
            <a:endParaRPr lang="en-US" sz="900" dirty="0" smtClean="0">
              <a:latin typeface="Lucida Console" pitchFamily="49" charset="0"/>
            </a:endParaRPr>
          </a:p>
          <a:p>
            <a:pPr lvl="1">
              <a:buNone/>
            </a:pPr>
            <a:r>
              <a:rPr lang="ro-RO" sz="900" dirty="0" smtClean="0">
                <a:latin typeface="Lucida Console" pitchFamily="49" charset="0"/>
              </a:rPr>
              <a:t>}</a:t>
            </a:r>
            <a:endParaRPr lang="en-US" sz="900" dirty="0" smtClean="0">
              <a:latin typeface="Lucida Console" pitchFamily="49" charset="0"/>
            </a:endParaRPr>
          </a:p>
          <a:p>
            <a:pPr lvl="1">
              <a:buNone/>
            </a:pPr>
            <a:endParaRPr lang="en-US" sz="1300" dirty="0" smtClean="0">
              <a:latin typeface="Lucida Console" pitchFamily="49" charset="0"/>
            </a:endParaRPr>
          </a:p>
          <a:p>
            <a:pPr lvl="1">
              <a:buNone/>
            </a:pPr>
            <a:endParaRPr lang="en-US" sz="1300" dirty="0" smtClean="0">
              <a:latin typeface="Lucida Console" pitchFamily="49" charset="0"/>
            </a:endParaRPr>
          </a:p>
          <a:p>
            <a:pPr>
              <a:buNone/>
            </a:pPr>
            <a:endParaRPr lang="ro-RO" sz="800" dirty="0" smtClean="0">
              <a:latin typeface="Lucida Console" pitchFamily="49" charset="0"/>
            </a:endParaRPr>
          </a:p>
          <a:p>
            <a:endParaRPr lang="en-US" sz="1100" i="1" dirty="0" smtClean="0"/>
          </a:p>
          <a:p>
            <a:endParaRPr lang="ro-RO" sz="1100" i="1" dirty="0"/>
          </a:p>
        </p:txBody>
      </p:sp>
      <p:sp>
        <p:nvSpPr>
          <p:cNvPr id="3" name="Title 2"/>
          <p:cNvSpPr>
            <a:spLocks noGrp="1"/>
          </p:cNvSpPr>
          <p:nvPr>
            <p:ph type="title"/>
          </p:nvPr>
        </p:nvSpPr>
        <p:spPr/>
        <p:txBody>
          <a:bodyPr/>
          <a:lstStyle/>
          <a:p>
            <a:r>
              <a:rPr lang="ro-RO" dirty="0"/>
              <a:t>Codul pentru interfața cu utilizatorul</a:t>
            </a:r>
          </a:p>
        </p:txBody>
      </p:sp>
      <p:sp>
        <p:nvSpPr>
          <p:cNvPr id="4" name="Date Placeholder 3"/>
          <p:cNvSpPr>
            <a:spLocks noGrp="1"/>
          </p:cNvSpPr>
          <p:nvPr>
            <p:ph type="dt" sz="half" idx="10"/>
          </p:nvPr>
        </p:nvSpPr>
        <p:spPr/>
        <p:txBody>
          <a:bodyPr/>
          <a:lstStyle/>
          <a:p>
            <a:fld id="{674660F1-538D-4C59-A2E2-86BBA6BE1DD1}" type="datetime1">
              <a:rPr lang="en-US" smtClean="0"/>
              <a:pPr/>
              <a:t>9/17/2014</a:t>
            </a:fld>
            <a:endParaRPr lang="en-US" dirty="0"/>
          </a:p>
        </p:txBody>
      </p:sp>
      <p:sp>
        <p:nvSpPr>
          <p:cNvPr id="5" name="Slide Number Placeholder 4"/>
          <p:cNvSpPr>
            <a:spLocks noGrp="1"/>
          </p:cNvSpPr>
          <p:nvPr>
            <p:ph type="sldNum" sz="quarter" idx="11"/>
          </p:nvPr>
        </p:nvSpPr>
        <p:spPr/>
        <p:txBody>
          <a:bodyPr/>
          <a:lstStyle/>
          <a:p>
            <a:fld id="{BA267FD1-D44D-4C32-8CB4-056C0540E7D4}" type="slidenum">
              <a:rPr lang="en-US" smtClean="0"/>
              <a:pPr/>
              <a:t>22</a:t>
            </a:fld>
            <a:endParaRPr lang="en-US"/>
          </a:p>
        </p:txBody>
      </p:sp>
    </p:spTree>
    <p:extLst>
      <p:ext uri="{BB962C8B-B14F-4D97-AF65-F5344CB8AC3E}">
        <p14:creationId xmlns:p14="http://schemas.microsoft.com/office/powerpoint/2010/main" xmlns="" val="296786687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
          </p:nvPr>
        </p:nvSpPr>
        <p:spPr/>
        <p:txBody>
          <a:bodyPr/>
          <a:lstStyle/>
          <a:p>
            <a:r>
              <a:rPr lang="ro-RO" b="1" dirty="0" smtClean="0">
                <a:cs typeface="Calibri" pitchFamily="34" charset="0"/>
              </a:rPr>
              <a:t>BackgroundWorker</a:t>
            </a:r>
            <a:endParaRPr lang="en-US" b="1" dirty="0" smtClean="0">
              <a:cs typeface="Calibri" pitchFamily="34" charset="0"/>
            </a:endParaRPr>
          </a:p>
          <a:p>
            <a:pPr lvl="1"/>
            <a:r>
              <a:rPr lang="ro-RO" sz="2400" b="1" dirty="0" smtClean="0">
                <a:latin typeface="Calibri" pitchFamily="34" charset="0"/>
                <a:cs typeface="Calibri" pitchFamily="34" charset="0"/>
              </a:rPr>
              <a:t>DoWork</a:t>
            </a:r>
            <a:endParaRPr lang="en-US" sz="2400" b="1" dirty="0" smtClean="0">
              <a:latin typeface="Calibri" pitchFamily="34" charset="0"/>
              <a:cs typeface="Calibri" pitchFamily="34" charset="0"/>
            </a:endParaRPr>
          </a:p>
          <a:p>
            <a:pPr lvl="2"/>
            <a:r>
              <a:rPr lang="ro-RO" sz="2400" dirty="0" smtClean="0">
                <a:latin typeface="Calibri" pitchFamily="34" charset="0"/>
                <a:cs typeface="Calibri" pitchFamily="34" charset="0"/>
              </a:rPr>
              <a:t>DoWorkEventArgs.Result</a:t>
            </a:r>
            <a:endParaRPr lang="en-US" sz="2400" dirty="0" smtClean="0">
              <a:latin typeface="Calibri" pitchFamily="34" charset="0"/>
              <a:cs typeface="Calibri" pitchFamily="34" charset="0"/>
            </a:endParaRPr>
          </a:p>
          <a:p>
            <a:pPr lvl="1"/>
            <a:r>
              <a:rPr lang="ro-RO" sz="2800" b="1" dirty="0" smtClean="0">
                <a:latin typeface="Calibri" pitchFamily="34" charset="0"/>
                <a:cs typeface="Calibri" pitchFamily="34" charset="0"/>
              </a:rPr>
              <a:t>ProgressChanged</a:t>
            </a:r>
            <a:endParaRPr lang="en-US" sz="2800" b="1" dirty="0" smtClean="0">
              <a:latin typeface="Calibri" pitchFamily="34" charset="0"/>
              <a:cs typeface="Calibri" pitchFamily="34" charset="0"/>
            </a:endParaRPr>
          </a:p>
          <a:p>
            <a:pPr lvl="2"/>
            <a:r>
              <a:rPr lang="ro-RO" sz="2400" dirty="0" smtClean="0">
                <a:latin typeface="Calibri" pitchFamily="34" charset="0"/>
                <a:cs typeface="Calibri" pitchFamily="34" charset="0"/>
              </a:rPr>
              <a:t>ProgressChangedEventArgs</a:t>
            </a:r>
            <a:endParaRPr lang="en-US" sz="2400" dirty="0" smtClean="0">
              <a:latin typeface="Calibri" pitchFamily="34" charset="0"/>
              <a:cs typeface="Calibri" pitchFamily="34" charset="0"/>
            </a:endParaRPr>
          </a:p>
          <a:p>
            <a:pPr lvl="2"/>
            <a:r>
              <a:rPr lang="ro-RO" sz="2400" dirty="0" smtClean="0">
                <a:latin typeface="Calibri" pitchFamily="34" charset="0"/>
                <a:cs typeface="Calibri" pitchFamily="34" charset="0"/>
              </a:rPr>
              <a:t>WorkerReportsProgress </a:t>
            </a:r>
            <a:endParaRPr lang="en-US" sz="2400" dirty="0" smtClean="0">
              <a:latin typeface="Calibri" pitchFamily="34" charset="0"/>
              <a:cs typeface="Calibri" pitchFamily="34" charset="0"/>
            </a:endParaRPr>
          </a:p>
          <a:p>
            <a:pPr lvl="1"/>
            <a:r>
              <a:rPr lang="ro-RO" sz="2800" b="1" dirty="0" smtClean="0">
                <a:latin typeface="Calibri" pitchFamily="34" charset="0"/>
                <a:cs typeface="Calibri" pitchFamily="34" charset="0"/>
              </a:rPr>
              <a:t>RunWorkerCompleted</a:t>
            </a:r>
            <a:endParaRPr lang="en-US" sz="2800" b="1" dirty="0" smtClean="0">
              <a:latin typeface="Calibri" pitchFamily="34" charset="0"/>
              <a:cs typeface="Calibri" pitchFamily="34" charset="0"/>
            </a:endParaRPr>
          </a:p>
          <a:p>
            <a:pPr lvl="2"/>
            <a:r>
              <a:rPr lang="ro-RO" sz="2400" dirty="0" smtClean="0">
                <a:latin typeface="Calibri" pitchFamily="34" charset="0"/>
                <a:cs typeface="Calibri" pitchFamily="34" charset="0"/>
              </a:rPr>
              <a:t>RunWorkerCompletedEventArgs</a:t>
            </a:r>
            <a:endParaRPr lang="en-US" sz="2400" dirty="0" smtClean="0">
              <a:latin typeface="Calibri" pitchFamily="34" charset="0"/>
              <a:cs typeface="Calibri" pitchFamily="34" charset="0"/>
            </a:endParaRPr>
          </a:p>
        </p:txBody>
      </p:sp>
      <p:sp>
        <p:nvSpPr>
          <p:cNvPr id="3" name="Title 2"/>
          <p:cNvSpPr>
            <a:spLocks noGrp="1"/>
          </p:cNvSpPr>
          <p:nvPr>
            <p:ph type="title"/>
          </p:nvPr>
        </p:nvSpPr>
        <p:spPr/>
        <p:txBody>
          <a:bodyPr/>
          <a:lstStyle/>
          <a:p>
            <a:r>
              <a:rPr lang="ro-RO" dirty="0"/>
              <a:t>Codul pentru interfața cu utilizatorul</a:t>
            </a:r>
          </a:p>
        </p:txBody>
      </p:sp>
      <p:sp>
        <p:nvSpPr>
          <p:cNvPr id="4" name="Date Placeholder 3"/>
          <p:cNvSpPr>
            <a:spLocks noGrp="1"/>
          </p:cNvSpPr>
          <p:nvPr>
            <p:ph type="dt" sz="half" idx="10"/>
          </p:nvPr>
        </p:nvSpPr>
        <p:spPr/>
        <p:txBody>
          <a:bodyPr/>
          <a:lstStyle/>
          <a:p>
            <a:fld id="{674660F1-538D-4C59-A2E2-86BBA6BE1DD1}" type="datetime1">
              <a:rPr lang="en-US" smtClean="0"/>
              <a:pPr/>
              <a:t>9/17/2014</a:t>
            </a:fld>
            <a:endParaRPr lang="en-US" dirty="0"/>
          </a:p>
        </p:txBody>
      </p:sp>
      <p:sp>
        <p:nvSpPr>
          <p:cNvPr id="5" name="Slide Number Placeholder 4"/>
          <p:cNvSpPr>
            <a:spLocks noGrp="1"/>
          </p:cNvSpPr>
          <p:nvPr>
            <p:ph type="sldNum" sz="quarter" idx="11"/>
          </p:nvPr>
        </p:nvSpPr>
        <p:spPr/>
        <p:txBody>
          <a:bodyPr/>
          <a:lstStyle/>
          <a:p>
            <a:fld id="{BA267FD1-D44D-4C32-8CB4-056C0540E7D4}" type="slidenum">
              <a:rPr lang="en-US" smtClean="0"/>
              <a:pPr/>
              <a:t>23</a:t>
            </a:fld>
            <a:endParaRPr lang="en-US"/>
          </a:p>
        </p:txBody>
      </p:sp>
    </p:spTree>
    <p:extLst>
      <p:ext uri="{BB962C8B-B14F-4D97-AF65-F5344CB8AC3E}">
        <p14:creationId xmlns:p14="http://schemas.microsoft.com/office/powerpoint/2010/main" xmlns="" val="356274444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
          </p:nvPr>
        </p:nvSpPr>
        <p:spPr>
          <a:xfrm>
            <a:off x="914400" y="779585"/>
            <a:ext cx="8229600" cy="4937760"/>
          </a:xfrm>
        </p:spPr>
        <p:txBody>
          <a:bodyPr/>
          <a:lstStyle/>
          <a:p>
            <a:pPr>
              <a:buNone/>
            </a:pPr>
            <a:endParaRPr lang="ro-RO" dirty="0" smtClean="0"/>
          </a:p>
          <a:p>
            <a:r>
              <a:rPr lang="ro-RO" b="1" dirty="0" smtClean="0"/>
              <a:t>BackgroundWorker</a:t>
            </a:r>
            <a:endParaRPr lang="ro-RO" b="1" dirty="0"/>
          </a:p>
          <a:p>
            <a:pPr lvl="1"/>
            <a:r>
              <a:rPr lang="en-US" dirty="0" err="1" smtClean="0"/>
              <a:t>Implementare</a:t>
            </a:r>
            <a:r>
              <a:rPr lang="en-US" dirty="0" smtClean="0"/>
              <a:t> </a:t>
            </a:r>
            <a:r>
              <a:rPr lang="en-US" dirty="0" err="1" smtClean="0"/>
              <a:t>metode</a:t>
            </a:r>
            <a:r>
              <a:rPr lang="en-US" dirty="0" smtClean="0"/>
              <a:t> handler:</a:t>
            </a:r>
          </a:p>
          <a:p>
            <a:pPr lvl="3">
              <a:buNone/>
            </a:pPr>
            <a:endParaRPr lang="en-US" sz="1100" dirty="0" smtClean="0">
              <a:latin typeface="Lucida Console" pitchFamily="49" charset="0"/>
            </a:endParaRPr>
          </a:p>
          <a:p>
            <a:pPr lvl="3">
              <a:buNone/>
            </a:pPr>
            <a:r>
              <a:rPr lang="ro-RO" sz="1100" dirty="0" smtClean="0">
                <a:latin typeface="Lucida Console" pitchFamily="49" charset="0"/>
              </a:rPr>
              <a:t>void StartOperation()</a:t>
            </a:r>
            <a:endParaRPr lang="en-US" sz="1100" dirty="0" smtClean="0">
              <a:latin typeface="Lucida Console" pitchFamily="49" charset="0"/>
            </a:endParaRPr>
          </a:p>
          <a:p>
            <a:pPr lvl="3">
              <a:buNone/>
            </a:pPr>
            <a:r>
              <a:rPr lang="ro-RO" sz="1100" dirty="0" smtClean="0">
                <a:latin typeface="Lucida Console" pitchFamily="49" charset="0"/>
              </a:rPr>
              <a:t>{</a:t>
            </a:r>
            <a:endParaRPr lang="en-US" sz="1100" dirty="0" smtClean="0">
              <a:latin typeface="Lucida Console" pitchFamily="49" charset="0"/>
            </a:endParaRPr>
          </a:p>
          <a:p>
            <a:pPr lvl="3">
              <a:buNone/>
            </a:pPr>
            <a:r>
              <a:rPr lang="ro-RO" sz="1100" dirty="0" smtClean="0">
                <a:latin typeface="Lucida Console" pitchFamily="49" charset="0"/>
              </a:rPr>
              <a:t>	worker = new BackgroundWorker();</a:t>
            </a:r>
            <a:endParaRPr lang="en-US" sz="1100" dirty="0" smtClean="0">
              <a:latin typeface="Lucida Console" pitchFamily="49" charset="0"/>
            </a:endParaRPr>
          </a:p>
          <a:p>
            <a:pPr lvl="3">
              <a:buNone/>
            </a:pPr>
            <a:r>
              <a:rPr lang="ro-RO" sz="1100" dirty="0" smtClean="0">
                <a:latin typeface="Lucida Console" pitchFamily="49" charset="0"/>
              </a:rPr>
              <a:t>	worker.WorkerSupportsCancellation = true;</a:t>
            </a:r>
            <a:endParaRPr lang="en-US" sz="1100" dirty="0" smtClean="0">
              <a:latin typeface="Lucida Console" pitchFamily="49" charset="0"/>
            </a:endParaRPr>
          </a:p>
          <a:p>
            <a:pPr lvl="3">
              <a:buNone/>
            </a:pPr>
            <a:r>
              <a:rPr lang="ro-RO" sz="1100" dirty="0" smtClean="0">
                <a:latin typeface="Lucida Console" pitchFamily="49" charset="0"/>
              </a:rPr>
              <a:t>	worker.DoWork += new DoWorkEventHandler(LongOperation);</a:t>
            </a:r>
            <a:endParaRPr lang="en-US" sz="1100" dirty="0" smtClean="0">
              <a:latin typeface="Lucida Console" pitchFamily="49" charset="0"/>
            </a:endParaRPr>
          </a:p>
          <a:p>
            <a:pPr lvl="3">
              <a:buNone/>
            </a:pPr>
            <a:r>
              <a:rPr lang="ro-RO" sz="1100" dirty="0" smtClean="0">
                <a:latin typeface="Lucida Console" pitchFamily="49" charset="0"/>
              </a:rPr>
              <a:t>	worker.WorkerReportsProgress = true;</a:t>
            </a:r>
            <a:endParaRPr lang="en-US" sz="1100" dirty="0" smtClean="0">
              <a:latin typeface="Lucida Console" pitchFamily="49" charset="0"/>
            </a:endParaRPr>
          </a:p>
          <a:p>
            <a:pPr lvl="3">
              <a:buNone/>
            </a:pPr>
            <a:r>
              <a:rPr lang="ro-RO" sz="1100" dirty="0" smtClean="0">
                <a:latin typeface="Lucida Console" pitchFamily="49" charset="0"/>
              </a:rPr>
              <a:t>	worker.ProgressChanged += new ProgressChangedEventHandler(OnProgress);</a:t>
            </a:r>
            <a:endParaRPr lang="en-US" sz="1100" dirty="0" smtClean="0">
              <a:latin typeface="Lucida Console" pitchFamily="49" charset="0"/>
            </a:endParaRPr>
          </a:p>
          <a:p>
            <a:pPr lvl="3">
              <a:buNone/>
            </a:pPr>
            <a:r>
              <a:rPr lang="ro-RO" sz="1100" dirty="0" smtClean="0">
                <a:latin typeface="Lucida Console" pitchFamily="49" charset="0"/>
              </a:rPr>
              <a:t>	worker.RunWorkerCompleted += new RunWorkerCompletedEventHandler(OnCompleted);</a:t>
            </a:r>
            <a:endParaRPr lang="en-US" sz="1100" dirty="0" smtClean="0">
              <a:latin typeface="Lucida Console" pitchFamily="49" charset="0"/>
            </a:endParaRPr>
          </a:p>
          <a:p>
            <a:pPr lvl="3">
              <a:buNone/>
            </a:pPr>
            <a:r>
              <a:rPr lang="ro-RO" sz="1100" dirty="0" smtClean="0">
                <a:latin typeface="Lucida Console" pitchFamily="49" charset="0"/>
              </a:rPr>
              <a:t>	worker.RunWorkerAsync();</a:t>
            </a:r>
            <a:endParaRPr lang="en-US" sz="1100" dirty="0" smtClean="0">
              <a:latin typeface="Lucida Console" pitchFamily="49" charset="0"/>
            </a:endParaRPr>
          </a:p>
          <a:p>
            <a:pPr lvl="3">
              <a:buNone/>
            </a:pPr>
            <a:r>
              <a:rPr lang="ro-RO" sz="1100" dirty="0" smtClean="0">
                <a:latin typeface="Lucida Console" pitchFamily="49" charset="0"/>
              </a:rPr>
              <a:t>} </a:t>
            </a:r>
            <a:endParaRPr lang="en-US" sz="1100" dirty="0" smtClean="0">
              <a:latin typeface="Lucida Console" pitchFamily="49" charset="0"/>
            </a:endParaRPr>
          </a:p>
          <a:p>
            <a:pPr lvl="3">
              <a:buNone/>
            </a:pPr>
            <a:r>
              <a:rPr lang="ro-RO" sz="1100" dirty="0" smtClean="0">
                <a:latin typeface="Lucida Console" pitchFamily="49" charset="0"/>
              </a:rPr>
              <a:t>void StopOperation()</a:t>
            </a:r>
            <a:endParaRPr lang="en-US" sz="1100" dirty="0" smtClean="0">
              <a:latin typeface="Lucida Console" pitchFamily="49" charset="0"/>
            </a:endParaRPr>
          </a:p>
          <a:p>
            <a:pPr lvl="3">
              <a:buNone/>
            </a:pPr>
            <a:r>
              <a:rPr lang="ro-RO" sz="1100" dirty="0" smtClean="0">
                <a:latin typeface="Lucida Console" pitchFamily="49" charset="0"/>
              </a:rPr>
              <a:t>{</a:t>
            </a:r>
            <a:endParaRPr lang="en-US" sz="1100" dirty="0" smtClean="0">
              <a:latin typeface="Lucida Console" pitchFamily="49" charset="0"/>
            </a:endParaRPr>
          </a:p>
          <a:p>
            <a:pPr lvl="3">
              <a:buNone/>
            </a:pPr>
            <a:r>
              <a:rPr lang="ro-RO" sz="1100" dirty="0" smtClean="0">
                <a:latin typeface="Lucida Console" pitchFamily="49" charset="0"/>
              </a:rPr>
              <a:t>	if(worker != null)</a:t>
            </a:r>
            <a:endParaRPr lang="en-US" sz="1100" dirty="0" smtClean="0">
              <a:latin typeface="Lucida Console" pitchFamily="49" charset="0"/>
            </a:endParaRPr>
          </a:p>
          <a:p>
            <a:pPr lvl="3">
              <a:buNone/>
            </a:pPr>
            <a:r>
              <a:rPr lang="ro-RO" sz="1100" dirty="0" smtClean="0">
                <a:latin typeface="Lucida Console" pitchFamily="49" charset="0"/>
              </a:rPr>
              <a:t>	{</a:t>
            </a:r>
            <a:endParaRPr lang="en-US" sz="1100" dirty="0" smtClean="0">
              <a:latin typeface="Lucida Console" pitchFamily="49" charset="0"/>
            </a:endParaRPr>
          </a:p>
          <a:p>
            <a:pPr lvl="3">
              <a:buNone/>
            </a:pPr>
            <a:r>
              <a:rPr lang="ro-RO" sz="1100" dirty="0" smtClean="0">
                <a:latin typeface="Lucida Console" pitchFamily="49" charset="0"/>
              </a:rPr>
              <a:t>		//Anuleaza operatia</a:t>
            </a:r>
            <a:endParaRPr lang="en-US" sz="1100" dirty="0" smtClean="0">
              <a:latin typeface="Lucida Console" pitchFamily="49" charset="0"/>
            </a:endParaRPr>
          </a:p>
          <a:p>
            <a:pPr lvl="3">
              <a:buNone/>
            </a:pPr>
            <a:r>
              <a:rPr lang="ro-RO" sz="1100" dirty="0" smtClean="0">
                <a:latin typeface="Lucida Console" pitchFamily="49" charset="0"/>
              </a:rPr>
              <a:t>		worker.CancelAsync();</a:t>
            </a:r>
            <a:endParaRPr lang="en-US" sz="1100" dirty="0" smtClean="0">
              <a:latin typeface="Lucida Console" pitchFamily="49" charset="0"/>
            </a:endParaRPr>
          </a:p>
          <a:p>
            <a:pPr lvl="3">
              <a:buNone/>
            </a:pPr>
            <a:r>
              <a:rPr lang="ro-RO" sz="1100" dirty="0" smtClean="0">
                <a:latin typeface="Lucida Console" pitchFamily="49" charset="0"/>
              </a:rPr>
              <a:t>	}</a:t>
            </a:r>
            <a:endParaRPr lang="en-US" sz="1100" dirty="0" smtClean="0">
              <a:latin typeface="Lucida Console" pitchFamily="49" charset="0"/>
            </a:endParaRPr>
          </a:p>
          <a:p>
            <a:pPr lvl="3">
              <a:buNone/>
            </a:pPr>
            <a:r>
              <a:rPr lang="ro-RO" sz="1100" dirty="0" smtClean="0">
                <a:latin typeface="Lucida Console" pitchFamily="49" charset="0"/>
              </a:rPr>
              <a:t>}</a:t>
            </a:r>
            <a:endParaRPr lang="en-US" sz="1100" dirty="0" smtClean="0">
              <a:latin typeface="Lucida Console" pitchFamily="49" charset="0"/>
            </a:endParaRPr>
          </a:p>
          <a:p>
            <a:pPr lvl="1">
              <a:buNone/>
            </a:pPr>
            <a:endParaRPr lang="en-US" dirty="0" smtClean="0"/>
          </a:p>
        </p:txBody>
      </p:sp>
      <p:sp>
        <p:nvSpPr>
          <p:cNvPr id="3" name="Title 2"/>
          <p:cNvSpPr>
            <a:spLocks noGrp="1"/>
          </p:cNvSpPr>
          <p:nvPr>
            <p:ph type="title"/>
          </p:nvPr>
        </p:nvSpPr>
        <p:spPr/>
        <p:txBody>
          <a:bodyPr/>
          <a:lstStyle/>
          <a:p>
            <a:r>
              <a:rPr lang="ro-RO" dirty="0"/>
              <a:t>Codul pentru interfața cu utilizatorul</a:t>
            </a:r>
          </a:p>
        </p:txBody>
      </p:sp>
      <p:sp>
        <p:nvSpPr>
          <p:cNvPr id="4" name="Date Placeholder 3"/>
          <p:cNvSpPr>
            <a:spLocks noGrp="1"/>
          </p:cNvSpPr>
          <p:nvPr>
            <p:ph type="dt" sz="half" idx="10"/>
          </p:nvPr>
        </p:nvSpPr>
        <p:spPr/>
        <p:txBody>
          <a:bodyPr/>
          <a:lstStyle/>
          <a:p>
            <a:fld id="{674660F1-538D-4C59-A2E2-86BBA6BE1DD1}" type="datetime1">
              <a:rPr lang="en-US" smtClean="0"/>
              <a:pPr/>
              <a:t>9/17/2014</a:t>
            </a:fld>
            <a:endParaRPr lang="en-US" dirty="0"/>
          </a:p>
        </p:txBody>
      </p:sp>
      <p:sp>
        <p:nvSpPr>
          <p:cNvPr id="5" name="Slide Number Placeholder 4"/>
          <p:cNvSpPr>
            <a:spLocks noGrp="1"/>
          </p:cNvSpPr>
          <p:nvPr>
            <p:ph type="sldNum" sz="quarter" idx="11"/>
          </p:nvPr>
        </p:nvSpPr>
        <p:spPr/>
        <p:txBody>
          <a:bodyPr/>
          <a:lstStyle/>
          <a:p>
            <a:fld id="{BA267FD1-D44D-4C32-8CB4-056C0540E7D4}" type="slidenum">
              <a:rPr lang="en-US" smtClean="0"/>
              <a:pPr/>
              <a:t>24</a:t>
            </a:fld>
            <a:endParaRPr lang="en-US"/>
          </a:p>
        </p:txBody>
      </p:sp>
    </p:spTree>
    <p:extLst>
      <p:ext uri="{BB962C8B-B14F-4D97-AF65-F5344CB8AC3E}">
        <p14:creationId xmlns:p14="http://schemas.microsoft.com/office/powerpoint/2010/main" xmlns="" val="359707529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
          </p:nvPr>
        </p:nvSpPr>
        <p:spPr>
          <a:xfrm>
            <a:off x="914400" y="797169"/>
            <a:ext cx="8229600" cy="4937760"/>
          </a:xfrm>
        </p:spPr>
        <p:txBody>
          <a:bodyPr/>
          <a:lstStyle/>
          <a:p>
            <a:pPr>
              <a:buNone/>
            </a:pPr>
            <a:endParaRPr lang="ro-RO" dirty="0" smtClean="0"/>
          </a:p>
          <a:p>
            <a:r>
              <a:rPr lang="ro-RO" b="1" dirty="0" smtClean="0"/>
              <a:t>BackgroundWorker</a:t>
            </a:r>
            <a:endParaRPr lang="ro-RO" b="1" dirty="0"/>
          </a:p>
          <a:p>
            <a:pPr lvl="1"/>
            <a:r>
              <a:rPr lang="en-US" dirty="0" err="1" smtClean="0"/>
              <a:t>Implementare</a:t>
            </a:r>
            <a:r>
              <a:rPr lang="en-US" dirty="0" smtClean="0"/>
              <a:t> </a:t>
            </a:r>
            <a:r>
              <a:rPr lang="en-US" dirty="0" err="1" smtClean="0"/>
              <a:t>metode</a:t>
            </a:r>
            <a:r>
              <a:rPr lang="en-US" dirty="0" smtClean="0"/>
              <a:t> handler - </a:t>
            </a:r>
            <a:r>
              <a:rPr lang="en-US" dirty="0" err="1" smtClean="0"/>
              <a:t>continuare</a:t>
            </a:r>
            <a:r>
              <a:rPr lang="en-US" dirty="0" smtClean="0"/>
              <a:t>:</a:t>
            </a:r>
          </a:p>
          <a:p>
            <a:pPr lvl="2">
              <a:buNone/>
            </a:pPr>
            <a:endParaRPr lang="en-US" sz="1100" dirty="0" smtClean="0">
              <a:latin typeface="Lucida Console" pitchFamily="49" charset="0"/>
            </a:endParaRPr>
          </a:p>
          <a:p>
            <a:pPr lvl="2">
              <a:buNone/>
            </a:pPr>
            <a:r>
              <a:rPr lang="ro-RO" sz="1100" dirty="0" smtClean="0">
                <a:latin typeface="Lucida Console" pitchFamily="49" charset="0"/>
              </a:rPr>
              <a:t>void OnProgress(object sender, ProgressChangedEventArgs e)</a:t>
            </a:r>
            <a:endParaRPr lang="en-US" sz="1100" dirty="0" smtClean="0">
              <a:latin typeface="Lucida Console" pitchFamily="49" charset="0"/>
            </a:endParaRPr>
          </a:p>
          <a:p>
            <a:pPr lvl="2">
              <a:buNone/>
            </a:pPr>
            <a:r>
              <a:rPr lang="ro-RO" sz="1100" dirty="0" smtClean="0">
                <a:latin typeface="Lucida Console" pitchFamily="49" charset="0"/>
              </a:rPr>
              <a:t>{</a:t>
            </a:r>
            <a:endParaRPr lang="en-US" sz="1100" dirty="0" smtClean="0">
              <a:latin typeface="Lucida Console" pitchFamily="49" charset="0"/>
            </a:endParaRPr>
          </a:p>
          <a:p>
            <a:pPr lvl="2">
              <a:buNone/>
            </a:pPr>
            <a:r>
              <a:rPr lang="ro-RO" sz="1100" dirty="0" smtClean="0">
                <a:latin typeface="Lucida Console" pitchFamily="49" charset="0"/>
              </a:rPr>
              <a:t>	progress.Text = String.Format(”{0}%  completed”, e.ProgressPercentage);</a:t>
            </a:r>
            <a:endParaRPr lang="en-US" sz="1100" dirty="0" smtClean="0">
              <a:latin typeface="Lucida Console" pitchFamily="49" charset="0"/>
            </a:endParaRPr>
          </a:p>
          <a:p>
            <a:pPr lvl="2">
              <a:buNone/>
            </a:pPr>
            <a:r>
              <a:rPr lang="ro-RO" sz="1100" dirty="0" smtClean="0">
                <a:latin typeface="Lucida Console" pitchFamily="49" charset="0"/>
              </a:rPr>
              <a:t>}</a:t>
            </a:r>
            <a:endParaRPr lang="en-US" sz="1100" dirty="0" smtClean="0">
              <a:latin typeface="Lucida Console" pitchFamily="49" charset="0"/>
            </a:endParaRPr>
          </a:p>
          <a:p>
            <a:pPr lvl="2">
              <a:buNone/>
            </a:pPr>
            <a:r>
              <a:rPr lang="ro-RO" sz="1100" dirty="0" smtClean="0">
                <a:latin typeface="Lucida Console" pitchFamily="49" charset="0"/>
              </a:rPr>
              <a:t>void OnCompleted(object sender, RunWorkerCompletedEventArgs e)</a:t>
            </a:r>
            <a:endParaRPr lang="en-US" sz="1100" dirty="0" smtClean="0">
              <a:latin typeface="Lucida Console" pitchFamily="49" charset="0"/>
            </a:endParaRPr>
          </a:p>
          <a:p>
            <a:pPr lvl="2">
              <a:buNone/>
            </a:pPr>
            <a:r>
              <a:rPr lang="ro-RO" sz="1100" dirty="0" smtClean="0">
                <a:latin typeface="Lucida Console" pitchFamily="49" charset="0"/>
              </a:rPr>
              <a:t>{</a:t>
            </a:r>
            <a:endParaRPr lang="en-US" sz="1100" dirty="0" smtClean="0">
              <a:latin typeface="Lucida Console" pitchFamily="49" charset="0"/>
            </a:endParaRPr>
          </a:p>
          <a:p>
            <a:pPr lvl="2">
              <a:buNone/>
            </a:pPr>
            <a:r>
              <a:rPr lang="ro-RO" sz="1100" dirty="0" smtClean="0">
                <a:latin typeface="Lucida Console" pitchFamily="49" charset="0"/>
              </a:rPr>
              <a:t>	if(!e.Cancelled &amp;&amp; e.Error == null)</a:t>
            </a:r>
            <a:endParaRPr lang="en-US" sz="1100" dirty="0" smtClean="0">
              <a:latin typeface="Lucida Console" pitchFamily="49" charset="0"/>
            </a:endParaRPr>
          </a:p>
          <a:p>
            <a:pPr lvl="2">
              <a:buNone/>
            </a:pPr>
            <a:r>
              <a:rPr lang="ro-RO" sz="1100" dirty="0" smtClean="0">
                <a:latin typeface="Lucida Console" pitchFamily="49" charset="0"/>
              </a:rPr>
              <a:t>	{</a:t>
            </a:r>
            <a:endParaRPr lang="en-US" sz="1100" dirty="0" smtClean="0">
              <a:latin typeface="Lucida Console" pitchFamily="49" charset="0"/>
            </a:endParaRPr>
          </a:p>
          <a:p>
            <a:pPr lvl="2">
              <a:buNone/>
            </a:pPr>
            <a:r>
              <a:rPr lang="ro-RO" sz="1100" dirty="0" smtClean="0">
                <a:latin typeface="Lucida Console" pitchFamily="49" charset="0"/>
              </a:rPr>
              <a:t>		progress.Text = String.Format(”Result {0}”, e.Result);</a:t>
            </a:r>
            <a:endParaRPr lang="en-US" sz="1100" dirty="0" smtClean="0">
              <a:latin typeface="Lucida Console" pitchFamily="49" charset="0"/>
            </a:endParaRPr>
          </a:p>
          <a:p>
            <a:pPr lvl="2">
              <a:buNone/>
            </a:pPr>
            <a:r>
              <a:rPr lang="ro-RO" sz="1100" dirty="0" smtClean="0">
                <a:latin typeface="Lucida Console" pitchFamily="49" charset="0"/>
              </a:rPr>
              <a:t>	}</a:t>
            </a:r>
            <a:endParaRPr lang="en-US" sz="1100" dirty="0" smtClean="0">
              <a:latin typeface="Lucida Console" pitchFamily="49" charset="0"/>
            </a:endParaRPr>
          </a:p>
          <a:p>
            <a:pPr lvl="2">
              <a:buNone/>
            </a:pPr>
            <a:r>
              <a:rPr lang="ro-RO" sz="1100" dirty="0" smtClean="0">
                <a:latin typeface="Lucida Console" pitchFamily="49" charset="0"/>
              </a:rPr>
              <a:t>	worker.Dispose();</a:t>
            </a:r>
            <a:endParaRPr lang="en-US" sz="1100" dirty="0" smtClean="0">
              <a:latin typeface="Lucida Console" pitchFamily="49" charset="0"/>
            </a:endParaRPr>
          </a:p>
          <a:p>
            <a:pPr lvl="2">
              <a:buNone/>
            </a:pPr>
            <a:r>
              <a:rPr lang="ro-RO" sz="1100" dirty="0" smtClean="0">
                <a:latin typeface="Lucida Console" pitchFamily="49" charset="0"/>
              </a:rPr>
              <a:t>	worker = null;</a:t>
            </a:r>
            <a:endParaRPr lang="en-US" sz="1100" dirty="0" smtClean="0">
              <a:latin typeface="Lucida Console" pitchFamily="49" charset="0"/>
            </a:endParaRPr>
          </a:p>
          <a:p>
            <a:pPr lvl="2">
              <a:buNone/>
            </a:pPr>
            <a:r>
              <a:rPr lang="ro-RO" sz="1100" dirty="0" smtClean="0">
                <a:latin typeface="Lucida Console" pitchFamily="49" charset="0"/>
              </a:rPr>
              <a:t>}</a:t>
            </a:r>
            <a:endParaRPr lang="en-US" sz="1100" dirty="0" smtClean="0">
              <a:latin typeface="Lucida Console" pitchFamily="49" charset="0"/>
            </a:endParaRPr>
          </a:p>
          <a:p>
            <a:pPr lvl="2">
              <a:buNone/>
            </a:pPr>
            <a:r>
              <a:rPr lang="ro-RO" sz="1100" dirty="0" smtClean="0">
                <a:latin typeface="Lucida Console" pitchFamily="49" charset="0"/>
              </a:rPr>
              <a:t>void LongOperation(object sender, DoWorkEventHandler e)</a:t>
            </a:r>
            <a:endParaRPr lang="en-US" sz="1100" dirty="0" smtClean="0">
              <a:latin typeface="Lucida Console" pitchFamily="49" charset="0"/>
            </a:endParaRPr>
          </a:p>
          <a:p>
            <a:pPr lvl="2">
              <a:buNone/>
            </a:pPr>
            <a:r>
              <a:rPr lang="ro-RO" sz="1100" dirty="0" smtClean="0">
                <a:latin typeface="Lucida Console" pitchFamily="49" charset="0"/>
              </a:rPr>
              <a:t>{</a:t>
            </a:r>
            <a:endParaRPr lang="en-US" sz="1100" dirty="0" smtClean="0">
              <a:latin typeface="Lucida Console" pitchFamily="49" charset="0"/>
            </a:endParaRPr>
          </a:p>
          <a:p>
            <a:pPr lvl="2">
              <a:buNone/>
            </a:pPr>
            <a:r>
              <a:rPr lang="en-US" sz="1100" dirty="0" smtClean="0">
                <a:latin typeface="Lucida Console" pitchFamily="49" charset="0"/>
              </a:rPr>
              <a:t>	…</a:t>
            </a:r>
          </a:p>
          <a:p>
            <a:pPr lvl="2">
              <a:buNone/>
            </a:pPr>
            <a:r>
              <a:rPr lang="en-US" sz="1100" dirty="0" smtClean="0">
                <a:latin typeface="Lucida Console" pitchFamily="49" charset="0"/>
              </a:rPr>
              <a:t>}</a:t>
            </a:r>
          </a:p>
          <a:p>
            <a:pPr lvl="2">
              <a:buNone/>
            </a:pPr>
            <a:endParaRPr lang="en-US" sz="1100" dirty="0" smtClean="0">
              <a:latin typeface="Lucida Console" pitchFamily="49" charset="0"/>
            </a:endParaRPr>
          </a:p>
          <a:p>
            <a:pPr lvl="1">
              <a:buNone/>
            </a:pPr>
            <a:endParaRPr lang="en-US" dirty="0" smtClean="0"/>
          </a:p>
        </p:txBody>
      </p:sp>
      <p:sp>
        <p:nvSpPr>
          <p:cNvPr id="3" name="Title 2"/>
          <p:cNvSpPr>
            <a:spLocks noGrp="1"/>
          </p:cNvSpPr>
          <p:nvPr>
            <p:ph type="title"/>
          </p:nvPr>
        </p:nvSpPr>
        <p:spPr/>
        <p:txBody>
          <a:bodyPr/>
          <a:lstStyle/>
          <a:p>
            <a:r>
              <a:rPr lang="ro-RO" dirty="0"/>
              <a:t>Codul pentru interfața cu utilizatorul</a:t>
            </a:r>
          </a:p>
        </p:txBody>
      </p:sp>
      <p:sp>
        <p:nvSpPr>
          <p:cNvPr id="4" name="Date Placeholder 3"/>
          <p:cNvSpPr>
            <a:spLocks noGrp="1"/>
          </p:cNvSpPr>
          <p:nvPr>
            <p:ph type="dt" sz="half" idx="10"/>
          </p:nvPr>
        </p:nvSpPr>
        <p:spPr/>
        <p:txBody>
          <a:bodyPr/>
          <a:lstStyle/>
          <a:p>
            <a:fld id="{674660F1-538D-4C59-A2E2-86BBA6BE1DD1}" type="datetime1">
              <a:rPr lang="en-US" smtClean="0"/>
              <a:pPr/>
              <a:t>9/17/2014</a:t>
            </a:fld>
            <a:endParaRPr lang="en-US" dirty="0"/>
          </a:p>
        </p:txBody>
      </p:sp>
      <p:sp>
        <p:nvSpPr>
          <p:cNvPr id="5" name="Slide Number Placeholder 4"/>
          <p:cNvSpPr>
            <a:spLocks noGrp="1"/>
          </p:cNvSpPr>
          <p:nvPr>
            <p:ph type="sldNum" sz="quarter" idx="11"/>
          </p:nvPr>
        </p:nvSpPr>
        <p:spPr/>
        <p:txBody>
          <a:bodyPr/>
          <a:lstStyle/>
          <a:p>
            <a:fld id="{BA267FD1-D44D-4C32-8CB4-056C0540E7D4}" type="slidenum">
              <a:rPr lang="en-US" smtClean="0"/>
              <a:pPr/>
              <a:t>25</a:t>
            </a:fld>
            <a:endParaRPr lang="en-US"/>
          </a:p>
        </p:txBody>
      </p:sp>
    </p:spTree>
    <p:extLst>
      <p:ext uri="{BB962C8B-B14F-4D97-AF65-F5344CB8AC3E}">
        <p14:creationId xmlns:p14="http://schemas.microsoft.com/office/powerpoint/2010/main" xmlns="" val="359707529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
          </p:nvPr>
        </p:nvSpPr>
        <p:spPr/>
        <p:txBody>
          <a:bodyPr/>
          <a:lstStyle/>
          <a:p>
            <a:r>
              <a:rPr lang="ro-RO" dirty="0"/>
              <a:t>Crearea aplicaţiilor multithread</a:t>
            </a:r>
            <a:endParaRPr lang="en-US" dirty="0"/>
          </a:p>
          <a:p>
            <a:r>
              <a:rPr lang="ro-RO" dirty="0"/>
              <a:t>Elemente de sincronizare</a:t>
            </a:r>
          </a:p>
          <a:p>
            <a:r>
              <a:rPr lang="ro-RO" dirty="0"/>
              <a:t>Apeluri asincrone</a:t>
            </a:r>
          </a:p>
          <a:p>
            <a:r>
              <a:rPr lang="ro-RO" dirty="0"/>
              <a:t>Contexte de sincronizare</a:t>
            </a:r>
          </a:p>
          <a:p>
            <a:endParaRPr lang="ro-RO" dirty="0"/>
          </a:p>
        </p:txBody>
      </p:sp>
      <p:sp>
        <p:nvSpPr>
          <p:cNvPr id="3" name="Title 2"/>
          <p:cNvSpPr>
            <a:spLocks noGrp="1"/>
          </p:cNvSpPr>
          <p:nvPr>
            <p:ph type="title"/>
          </p:nvPr>
        </p:nvSpPr>
        <p:spPr/>
        <p:txBody>
          <a:bodyPr/>
          <a:lstStyle/>
          <a:p>
            <a:r>
              <a:rPr lang="ro-RO" dirty="0"/>
              <a:t>Sumar</a:t>
            </a:r>
          </a:p>
        </p:txBody>
      </p:sp>
      <p:sp>
        <p:nvSpPr>
          <p:cNvPr id="4" name="Date Placeholder 3"/>
          <p:cNvSpPr>
            <a:spLocks noGrp="1"/>
          </p:cNvSpPr>
          <p:nvPr>
            <p:ph type="dt" sz="half" idx="10"/>
          </p:nvPr>
        </p:nvSpPr>
        <p:spPr/>
        <p:txBody>
          <a:bodyPr/>
          <a:lstStyle/>
          <a:p>
            <a:fld id="{DEBD1AC0-06C5-4CF5-B74D-715B3F66F356}" type="datetime1">
              <a:rPr lang="en-US" smtClean="0"/>
              <a:pPr/>
              <a:t>9/17/2014</a:t>
            </a:fld>
            <a:endParaRPr lang="en-US" dirty="0"/>
          </a:p>
        </p:txBody>
      </p:sp>
      <p:sp>
        <p:nvSpPr>
          <p:cNvPr id="5" name="Slide Number Placeholder 4"/>
          <p:cNvSpPr>
            <a:spLocks noGrp="1"/>
          </p:cNvSpPr>
          <p:nvPr>
            <p:ph type="sldNum" sz="quarter" idx="11"/>
          </p:nvPr>
        </p:nvSpPr>
        <p:spPr/>
        <p:txBody>
          <a:bodyPr/>
          <a:lstStyle/>
          <a:p>
            <a:fld id="{BA267FD1-D44D-4C32-8CB4-056C0540E7D4}" type="slidenum">
              <a:rPr lang="en-US" smtClean="0"/>
              <a:pPr/>
              <a:t>26</a:t>
            </a:fld>
            <a:endParaRPr lang="en-US"/>
          </a:p>
        </p:txBody>
      </p:sp>
      <p:pic>
        <p:nvPicPr>
          <p:cNvPr id="6" name="Picture 3"/>
          <p:cNvPicPr>
            <a:picLocks noChangeAspect="1" noChangeArrowheads="1"/>
          </p:cNvPicPr>
          <p:nvPr/>
        </p:nvPicPr>
        <p:blipFill>
          <a:blip r:embed="rId2" cstate="print"/>
          <a:stretch>
            <a:fillRect/>
          </a:stretch>
        </p:blipFill>
        <p:spPr>
          <a:xfrm>
            <a:off x="5029200" y="1600200"/>
            <a:ext cx="3526518" cy="38100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xmlns="" val="244850468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sz="quarter" idx="1"/>
          </p:nvPr>
        </p:nvSpPr>
        <p:spPr/>
        <p:txBody>
          <a:bodyPr/>
          <a:lstStyle/>
          <a:p>
            <a:r>
              <a:rPr lang="ro-RO" dirty="0"/>
              <a:t>Introducere în thread-uri</a:t>
            </a:r>
          </a:p>
          <a:p>
            <a:r>
              <a:rPr lang="ro-RO" dirty="0"/>
              <a:t>Crearea thread-urilor</a:t>
            </a:r>
            <a:endParaRPr lang="en-GB" dirty="0"/>
          </a:p>
          <a:p>
            <a:r>
              <a:rPr lang="ro-RO" dirty="0"/>
              <a:t>Folosirea clasei </a:t>
            </a:r>
            <a:r>
              <a:rPr lang="ro-RO" b="1" dirty="0"/>
              <a:t>Thread</a:t>
            </a:r>
            <a:endParaRPr lang="en-GB" b="1" dirty="0"/>
          </a:p>
          <a:p>
            <a:r>
              <a:rPr lang="ro-RO" dirty="0"/>
              <a:t>Obiecte de sincronizare a thread-urilor</a:t>
            </a:r>
            <a:endParaRPr lang="en-GB" dirty="0"/>
          </a:p>
          <a:p>
            <a:r>
              <a:rPr lang="ro-RO" dirty="0"/>
              <a:t>Folosirea thread-urilor</a:t>
            </a:r>
            <a:r>
              <a:rPr lang="en-GB" dirty="0"/>
              <a:t> </a:t>
            </a:r>
            <a:r>
              <a:rPr lang="en-GB" b="1" dirty="0"/>
              <a:t>Thread </a:t>
            </a:r>
            <a:r>
              <a:rPr lang="ro-RO" b="1" dirty="0"/>
              <a:t>Pool</a:t>
            </a:r>
            <a:endParaRPr lang="en-GB" b="1" dirty="0"/>
          </a:p>
          <a:p>
            <a:r>
              <a:rPr lang="ro-RO" dirty="0"/>
              <a:t>Folosirea cronometrelor</a:t>
            </a:r>
          </a:p>
          <a:p>
            <a:r>
              <a:rPr lang="ro-RO" dirty="0"/>
              <a:t>Realizarea de apeluri asincrone</a:t>
            </a:r>
          </a:p>
          <a:p>
            <a:r>
              <a:rPr lang="ro-RO" dirty="0"/>
              <a:t>Folosirea thread-urilor în codul de interfaţă cu utilizatorul</a:t>
            </a:r>
            <a:endParaRPr lang="en-GB" dirty="0"/>
          </a:p>
          <a:p>
            <a:pPr>
              <a:buNone/>
            </a:pPr>
            <a:r>
              <a:rPr lang="ro-RO" dirty="0"/>
              <a:t> </a:t>
            </a:r>
            <a:endParaRPr lang="en-GB" dirty="0"/>
          </a:p>
          <a:p>
            <a:pPr lvl="1"/>
            <a:endParaRPr lang="en-US" dirty="0" smtClean="0"/>
          </a:p>
          <a:p>
            <a:endParaRPr lang="en-US" dirty="0"/>
          </a:p>
        </p:txBody>
      </p:sp>
      <p:sp>
        <p:nvSpPr>
          <p:cNvPr id="7" name="Title 6"/>
          <p:cNvSpPr>
            <a:spLocks noGrp="1"/>
          </p:cNvSpPr>
          <p:nvPr>
            <p:ph type="title"/>
          </p:nvPr>
        </p:nvSpPr>
        <p:spPr/>
        <p:txBody>
          <a:bodyPr/>
          <a:lstStyle/>
          <a:p>
            <a:r>
              <a:rPr lang="ro-RO" dirty="0"/>
              <a:t>Crearea aplicaţiilor multithread</a:t>
            </a:r>
            <a:endParaRPr lang="en-US" dirty="0"/>
          </a:p>
        </p:txBody>
      </p:sp>
      <p:sp>
        <p:nvSpPr>
          <p:cNvPr id="5" name="Date Placeholder 4"/>
          <p:cNvSpPr>
            <a:spLocks noGrp="1"/>
          </p:cNvSpPr>
          <p:nvPr>
            <p:ph type="dt" sz="half" idx="10"/>
          </p:nvPr>
        </p:nvSpPr>
        <p:spPr/>
        <p:txBody>
          <a:bodyPr/>
          <a:lstStyle/>
          <a:p>
            <a:fld id="{6CF57896-31D9-469C-8AD2-EEB8354DB3C5}" type="datetime1">
              <a:rPr lang="en-US" smtClean="0"/>
              <a:pPr/>
              <a:t>9/17/2014</a:t>
            </a:fld>
            <a:endParaRPr lang="en-US" dirty="0"/>
          </a:p>
        </p:txBody>
      </p:sp>
      <p:sp>
        <p:nvSpPr>
          <p:cNvPr id="6" name="Slide Number Placeholder 5"/>
          <p:cNvSpPr>
            <a:spLocks noGrp="1"/>
          </p:cNvSpPr>
          <p:nvPr>
            <p:ph type="sldNum" sz="quarter" idx="11"/>
          </p:nvPr>
        </p:nvSpPr>
        <p:spPr/>
        <p:txBody>
          <a:bodyPr/>
          <a:lstStyle/>
          <a:p>
            <a:fld id="{BA267FD1-D44D-4C32-8CB4-056C0540E7D4}" type="slidenum">
              <a:rPr lang="en-US" smtClean="0"/>
              <a:pPr/>
              <a:t>3</a:t>
            </a:fld>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lstStyle/>
          <a:p>
            <a:r>
              <a:rPr lang="ro-RO" dirty="0"/>
              <a:t>Introducere </a:t>
            </a:r>
            <a:r>
              <a:rPr lang="ro-RO" b="1" dirty="0"/>
              <a:t>Threading</a:t>
            </a:r>
            <a:endParaRPr lang="en-US" dirty="0"/>
          </a:p>
        </p:txBody>
      </p:sp>
      <p:sp>
        <p:nvSpPr>
          <p:cNvPr id="12" name="Content Placeholder 11"/>
          <p:cNvSpPr>
            <a:spLocks noGrp="1"/>
          </p:cNvSpPr>
          <p:nvPr>
            <p:ph sz="quarter" idx="1"/>
          </p:nvPr>
        </p:nvSpPr>
        <p:spPr/>
        <p:txBody>
          <a:bodyPr/>
          <a:lstStyle/>
          <a:p>
            <a:r>
              <a:rPr lang="ro-RO" dirty="0"/>
              <a:t>Thread-uri Windows</a:t>
            </a:r>
          </a:p>
          <a:p>
            <a:pPr lvl="1"/>
            <a:r>
              <a:rPr lang="ro-RO" dirty="0"/>
              <a:t>O unitate de execuţie</a:t>
            </a:r>
          </a:p>
          <a:p>
            <a:pPr lvl="1"/>
            <a:r>
              <a:rPr lang="ro-RO" dirty="0"/>
              <a:t>Permite dezvoltatorilor să se orienteze pe implementări bazate pe task-uri</a:t>
            </a:r>
          </a:p>
          <a:p>
            <a:pPr lvl="1"/>
            <a:r>
              <a:rPr lang="ro-RO" dirty="0"/>
              <a:t>Îmbunătăţeşte performanţa aplicaţiilor dependente I/O</a:t>
            </a:r>
          </a:p>
          <a:p>
            <a:pPr lvl="1"/>
            <a:r>
              <a:rPr lang="ro-RO" dirty="0"/>
              <a:t>Poate reduce performanţa aplicaţiilor dependente CPU</a:t>
            </a:r>
          </a:p>
        </p:txBody>
      </p:sp>
      <p:sp>
        <p:nvSpPr>
          <p:cNvPr id="13" name="Content Placeholder 12"/>
          <p:cNvSpPr>
            <a:spLocks noGrp="1"/>
          </p:cNvSpPr>
          <p:nvPr>
            <p:ph sz="quarter" idx="2"/>
          </p:nvPr>
        </p:nvSpPr>
        <p:spPr/>
        <p:txBody>
          <a:bodyPr/>
          <a:lstStyle/>
          <a:p>
            <a:r>
              <a:rPr lang="ro-RO" dirty="0"/>
              <a:t>Thread-uri .NET Framework</a:t>
            </a:r>
          </a:p>
          <a:p>
            <a:pPr lvl="1"/>
            <a:r>
              <a:rPr lang="ro-RO" dirty="0"/>
              <a:t>Thread-uri logice bazate de obicei pe thread-uri Windows</a:t>
            </a:r>
          </a:p>
          <a:p>
            <a:pPr lvl="1"/>
            <a:r>
              <a:rPr lang="ro-RO" dirty="0"/>
              <a:t>.NET Framework este proiectat a fi thread-aware</a:t>
            </a:r>
          </a:p>
        </p:txBody>
      </p:sp>
      <p:sp>
        <p:nvSpPr>
          <p:cNvPr id="5" name="Date Placeholder 4"/>
          <p:cNvSpPr>
            <a:spLocks noGrp="1"/>
          </p:cNvSpPr>
          <p:nvPr>
            <p:ph type="dt" sz="half" idx="10"/>
          </p:nvPr>
        </p:nvSpPr>
        <p:spPr/>
        <p:txBody>
          <a:bodyPr/>
          <a:lstStyle/>
          <a:p>
            <a:fld id="{4FAB05C1-A4D7-44A4-8EBF-C6D1CDA03BFA}" type="datetime1">
              <a:rPr lang="en-US" smtClean="0"/>
              <a:pPr/>
              <a:t>9/17/2014</a:t>
            </a:fld>
            <a:endParaRPr lang="en-US" dirty="0"/>
          </a:p>
        </p:txBody>
      </p:sp>
      <p:sp>
        <p:nvSpPr>
          <p:cNvPr id="6" name="Slide Number Placeholder 5"/>
          <p:cNvSpPr>
            <a:spLocks noGrp="1"/>
          </p:cNvSpPr>
          <p:nvPr>
            <p:ph type="sldNum" sz="quarter" idx="11"/>
          </p:nvPr>
        </p:nvSpPr>
        <p:spPr/>
        <p:txBody>
          <a:bodyPr/>
          <a:lstStyle/>
          <a:p>
            <a:fld id="{BA267FD1-D44D-4C32-8CB4-056C0540E7D4}" type="slidenum">
              <a:rPr lang="en-US" smtClean="0"/>
              <a:pPr/>
              <a:t>4</a:t>
            </a:fld>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11"/>
          <p:cNvSpPr>
            <a:spLocks noGrp="1"/>
          </p:cNvSpPr>
          <p:nvPr>
            <p:ph sz="quarter" idx="1"/>
          </p:nvPr>
        </p:nvSpPr>
        <p:spPr/>
        <p:txBody>
          <a:bodyPr/>
          <a:lstStyle/>
          <a:p>
            <a:r>
              <a:rPr lang="ro-RO" dirty="0"/>
              <a:t>Crearea în două etape</a:t>
            </a:r>
            <a:endParaRPr lang="en-US" dirty="0"/>
          </a:p>
          <a:p>
            <a:pPr lvl="1"/>
            <a:r>
              <a:rPr lang="ro-RO" dirty="0"/>
              <a:t>Creaţi un nou obiect thread, pasaţi procedura thread-ului la constructor</a:t>
            </a:r>
          </a:p>
          <a:p>
            <a:pPr lvl="1"/>
            <a:r>
              <a:rPr lang="ro-RO" dirty="0"/>
              <a:t>Apelaţi metoda </a:t>
            </a:r>
            <a:r>
              <a:rPr lang="ro-RO" b="1" dirty="0"/>
              <a:t>Start</a:t>
            </a:r>
            <a:r>
              <a:rPr lang="ro-RO" dirty="0"/>
              <a:t> pentru a rula procedura thread-ului</a:t>
            </a:r>
          </a:p>
          <a:p>
            <a:pPr lvl="1"/>
            <a:endParaRPr lang="ro-RO" dirty="0"/>
          </a:p>
          <a:p>
            <a:r>
              <a:rPr lang="ro-RO" dirty="0"/>
              <a:t>Delegatul </a:t>
            </a:r>
            <a:r>
              <a:rPr lang="ro-RO" b="1" dirty="0"/>
              <a:t>ThreadStart</a:t>
            </a:r>
            <a:endParaRPr lang="en-US" b="1" dirty="0"/>
          </a:p>
          <a:p>
            <a:pPr lvl="1"/>
            <a:r>
              <a:rPr lang="ro-RO" dirty="0"/>
              <a:t>Pentru o procedură de thread fără niciun parametru</a:t>
            </a:r>
          </a:p>
          <a:p>
            <a:pPr lvl="1"/>
            <a:endParaRPr lang="ro-RO" dirty="0"/>
          </a:p>
          <a:p>
            <a:r>
              <a:rPr lang="ro-RO" dirty="0"/>
              <a:t>Delegatul </a:t>
            </a:r>
            <a:r>
              <a:rPr lang="ro-RO" b="1" dirty="0"/>
              <a:t>ParameterizedThreadStart</a:t>
            </a:r>
          </a:p>
          <a:p>
            <a:pPr lvl="1"/>
            <a:r>
              <a:rPr lang="ro-RO" dirty="0"/>
              <a:t>Pentru o procedură de thread cu un obiect parametru</a:t>
            </a:r>
          </a:p>
          <a:p>
            <a:pPr lvl="1"/>
            <a:r>
              <a:rPr lang="ro-RO" dirty="0"/>
              <a:t>Parametrul este dat prin intermediul metodei </a:t>
            </a:r>
            <a:r>
              <a:rPr lang="ro-RO" b="1" dirty="0"/>
              <a:t>Start</a:t>
            </a:r>
          </a:p>
          <a:p>
            <a:pPr lvl="1"/>
            <a:endParaRPr lang="ro-RO" dirty="0"/>
          </a:p>
        </p:txBody>
      </p:sp>
      <p:sp>
        <p:nvSpPr>
          <p:cNvPr id="9" name="Title 8"/>
          <p:cNvSpPr>
            <a:spLocks noGrp="1"/>
          </p:cNvSpPr>
          <p:nvPr>
            <p:ph type="title"/>
          </p:nvPr>
        </p:nvSpPr>
        <p:spPr/>
        <p:txBody>
          <a:bodyPr/>
          <a:lstStyle/>
          <a:p>
            <a:r>
              <a:rPr lang="ro-RO" dirty="0"/>
              <a:t>Crearea thread-urilor</a:t>
            </a:r>
          </a:p>
        </p:txBody>
      </p:sp>
      <p:sp>
        <p:nvSpPr>
          <p:cNvPr id="5" name="Date Placeholder 4"/>
          <p:cNvSpPr>
            <a:spLocks noGrp="1"/>
          </p:cNvSpPr>
          <p:nvPr>
            <p:ph type="dt" sz="half" idx="10"/>
          </p:nvPr>
        </p:nvSpPr>
        <p:spPr/>
        <p:txBody>
          <a:bodyPr/>
          <a:lstStyle/>
          <a:p>
            <a:fld id="{0D1A4F3C-A7CB-4F2F-ABC0-B2535D93EBE7}" type="datetime1">
              <a:rPr lang="en-US" smtClean="0"/>
              <a:pPr/>
              <a:t>9/17/2014</a:t>
            </a:fld>
            <a:endParaRPr lang="en-US" dirty="0"/>
          </a:p>
        </p:txBody>
      </p:sp>
      <p:sp>
        <p:nvSpPr>
          <p:cNvPr id="6" name="Slide Number Placeholder 5"/>
          <p:cNvSpPr>
            <a:spLocks noGrp="1"/>
          </p:cNvSpPr>
          <p:nvPr>
            <p:ph type="sldNum" sz="quarter" idx="11"/>
          </p:nvPr>
        </p:nvSpPr>
        <p:spPr/>
        <p:txBody>
          <a:bodyPr/>
          <a:lstStyle/>
          <a:p>
            <a:fld id="{BA267FD1-D44D-4C32-8CB4-056C0540E7D4}" type="slidenum">
              <a:rPr lang="en-US" smtClean="0"/>
              <a:pPr/>
              <a:t>5</a:t>
            </a:fld>
            <a:endParaRPr lang="en-US"/>
          </a:p>
        </p:txBody>
      </p:sp>
    </p:spTree>
    <p:extLst>
      <p:ext uri="{BB962C8B-B14F-4D97-AF65-F5344CB8AC3E}">
        <p14:creationId xmlns:p14="http://schemas.microsoft.com/office/powerpoint/2010/main" xmlns="" val="388843870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11"/>
          <p:cNvSpPr>
            <a:spLocks noGrp="1"/>
          </p:cNvSpPr>
          <p:nvPr>
            <p:ph sz="quarter" idx="1"/>
          </p:nvPr>
        </p:nvSpPr>
        <p:spPr/>
        <p:txBody>
          <a:bodyPr/>
          <a:lstStyle/>
          <a:p>
            <a:r>
              <a:rPr lang="en-US" dirty="0" err="1" smtClean="0"/>
              <a:t>Exemplu</a:t>
            </a:r>
            <a:endParaRPr lang="en-US" dirty="0" smtClean="0"/>
          </a:p>
          <a:p>
            <a:pPr lvl="2">
              <a:buNone/>
            </a:pPr>
            <a:endParaRPr lang="en-US" sz="1200" dirty="0" smtClean="0">
              <a:latin typeface="Lucida Console" pitchFamily="49" charset="0"/>
            </a:endParaRPr>
          </a:p>
          <a:p>
            <a:pPr lvl="2">
              <a:buNone/>
            </a:pPr>
            <a:r>
              <a:rPr lang="ro-RO" sz="1200" dirty="0" smtClean="0">
                <a:latin typeface="Lucida Console" pitchFamily="49" charset="0"/>
              </a:rPr>
              <a:t>void CreateThread()</a:t>
            </a:r>
            <a:endParaRPr lang="en-US" sz="1200" dirty="0" smtClean="0">
              <a:latin typeface="Lucida Console" pitchFamily="49" charset="0"/>
            </a:endParaRPr>
          </a:p>
          <a:p>
            <a:pPr lvl="2">
              <a:buNone/>
            </a:pPr>
            <a:r>
              <a:rPr lang="ro-RO" sz="1200" dirty="0" smtClean="0">
                <a:latin typeface="Lucida Console" pitchFamily="49" charset="0"/>
              </a:rPr>
              <a:t>{ </a:t>
            </a:r>
            <a:endParaRPr lang="en-US" sz="1200" dirty="0" smtClean="0">
              <a:latin typeface="Lucida Console" pitchFamily="49" charset="0"/>
            </a:endParaRPr>
          </a:p>
          <a:p>
            <a:pPr lvl="2">
              <a:buNone/>
            </a:pPr>
            <a:r>
              <a:rPr lang="ro-RO" sz="1200" dirty="0" smtClean="0">
                <a:latin typeface="Lucida Console" pitchFamily="49" charset="0"/>
              </a:rPr>
              <a:t>      Thread t = new Thread(new</a:t>
            </a:r>
            <a:r>
              <a:rPr lang="en-US" sz="1200" dirty="0" smtClean="0">
                <a:latin typeface="Lucida Console" pitchFamily="49" charset="0"/>
              </a:rPr>
              <a:t> </a:t>
            </a:r>
            <a:r>
              <a:rPr lang="ro-RO" sz="1200" dirty="0" smtClean="0">
                <a:latin typeface="Lucida Console" pitchFamily="49" charset="0"/>
              </a:rPr>
              <a:t>ParameterizedThreadStart(ThreadProc));</a:t>
            </a:r>
            <a:endParaRPr lang="en-US" sz="1200" dirty="0" smtClean="0">
              <a:latin typeface="Lucida Console" pitchFamily="49" charset="0"/>
            </a:endParaRPr>
          </a:p>
          <a:p>
            <a:pPr lvl="2">
              <a:buNone/>
            </a:pPr>
            <a:r>
              <a:rPr lang="en-US" sz="1200" dirty="0" smtClean="0">
                <a:latin typeface="Lucida Console" pitchFamily="49" charset="0"/>
              </a:rPr>
              <a:t>		   </a:t>
            </a:r>
          </a:p>
          <a:p>
            <a:pPr lvl="2">
              <a:buNone/>
            </a:pPr>
            <a:r>
              <a:rPr lang="en-US" sz="1200" dirty="0" smtClean="0">
                <a:latin typeface="Lucida Console" pitchFamily="49" charset="0"/>
              </a:rPr>
              <a:t>      </a:t>
            </a:r>
            <a:r>
              <a:rPr lang="ro-RO" sz="1200" dirty="0" smtClean="0">
                <a:latin typeface="Lucida Console" pitchFamily="49" charset="0"/>
              </a:rPr>
              <a:t>//obiectul a fost creat dar metoda nu a fost apelată</a:t>
            </a:r>
            <a:endParaRPr lang="en-US" sz="1200" dirty="0" smtClean="0">
              <a:latin typeface="Lucida Console" pitchFamily="49" charset="0"/>
            </a:endParaRPr>
          </a:p>
          <a:p>
            <a:pPr lvl="2">
              <a:buNone/>
            </a:pPr>
            <a:r>
              <a:rPr lang="ro-RO" sz="1200" dirty="0" smtClean="0">
                <a:latin typeface="Lucida Console" pitchFamily="49" charset="0"/>
              </a:rPr>
              <a:t>      t.Start(1000); // metoda este pornită pe noul thread</a:t>
            </a:r>
            <a:endParaRPr lang="en-US" sz="1200" dirty="0" smtClean="0">
              <a:latin typeface="Lucida Console" pitchFamily="49" charset="0"/>
            </a:endParaRPr>
          </a:p>
          <a:p>
            <a:pPr lvl="2">
              <a:buNone/>
            </a:pPr>
            <a:r>
              <a:rPr lang="ro-RO" sz="1200" dirty="0" smtClean="0">
                <a:latin typeface="Lucida Console" pitchFamily="49" charset="0"/>
              </a:rPr>
              <a:t>}</a:t>
            </a:r>
            <a:endParaRPr lang="en-US" sz="1200" dirty="0" smtClean="0">
              <a:latin typeface="Lucida Console" pitchFamily="49" charset="0"/>
            </a:endParaRPr>
          </a:p>
          <a:p>
            <a:pPr lvl="2">
              <a:buNone/>
            </a:pPr>
            <a:endParaRPr lang="en-US" sz="1200" dirty="0" smtClean="0">
              <a:latin typeface="Lucida Console" pitchFamily="49" charset="0"/>
            </a:endParaRPr>
          </a:p>
          <a:p>
            <a:pPr lvl="2">
              <a:buNone/>
            </a:pPr>
            <a:r>
              <a:rPr lang="ro-RO" sz="1200" dirty="0" smtClean="0">
                <a:latin typeface="Lucida Console" pitchFamily="49" charset="0"/>
              </a:rPr>
              <a:t>void ThreadProc(object param)</a:t>
            </a:r>
            <a:endParaRPr lang="en-US" sz="1200" dirty="0" smtClean="0">
              <a:latin typeface="Lucida Console" pitchFamily="49" charset="0"/>
            </a:endParaRPr>
          </a:p>
          <a:p>
            <a:pPr lvl="2">
              <a:buNone/>
            </a:pPr>
            <a:r>
              <a:rPr lang="ro-RO" sz="1200" dirty="0" smtClean="0">
                <a:latin typeface="Lucida Console" pitchFamily="49" charset="0"/>
              </a:rPr>
              <a:t>{</a:t>
            </a:r>
            <a:endParaRPr lang="en-US" sz="1200" dirty="0" smtClean="0">
              <a:latin typeface="Lucida Console" pitchFamily="49" charset="0"/>
            </a:endParaRPr>
          </a:p>
          <a:p>
            <a:pPr lvl="2">
              <a:buNone/>
            </a:pPr>
            <a:r>
              <a:rPr lang="ro-RO" sz="1200" dirty="0" smtClean="0">
                <a:latin typeface="Lucida Console" pitchFamily="49" charset="0"/>
              </a:rPr>
              <a:t>      int count = (int) param;</a:t>
            </a:r>
            <a:endParaRPr lang="en-US" sz="1200" dirty="0" smtClean="0">
              <a:latin typeface="Lucida Console" pitchFamily="49" charset="0"/>
            </a:endParaRPr>
          </a:p>
          <a:p>
            <a:pPr lvl="2">
              <a:buNone/>
            </a:pPr>
            <a:r>
              <a:rPr lang="ro-RO" sz="1200" dirty="0" smtClean="0">
                <a:latin typeface="Lucida Console" pitchFamily="49" charset="0"/>
              </a:rPr>
              <a:t>      for (int x = 0; x &lt; count; x++)</a:t>
            </a:r>
            <a:endParaRPr lang="en-US" sz="1200" dirty="0" smtClean="0">
              <a:latin typeface="Lucida Console" pitchFamily="49" charset="0"/>
            </a:endParaRPr>
          </a:p>
          <a:p>
            <a:pPr lvl="2">
              <a:buNone/>
            </a:pPr>
            <a:r>
              <a:rPr lang="ro-RO" sz="1200" dirty="0" smtClean="0">
                <a:latin typeface="Lucida Console" pitchFamily="49" charset="0"/>
              </a:rPr>
              <a:t>      {</a:t>
            </a:r>
            <a:endParaRPr lang="en-US" sz="1200" dirty="0" smtClean="0">
              <a:latin typeface="Lucida Console" pitchFamily="49" charset="0"/>
            </a:endParaRPr>
          </a:p>
          <a:p>
            <a:pPr lvl="2">
              <a:buNone/>
            </a:pPr>
            <a:r>
              <a:rPr lang="ro-RO" sz="1200" dirty="0" smtClean="0">
                <a:latin typeface="Lucida Console" pitchFamily="49" charset="0"/>
              </a:rPr>
              <a:t>	</a:t>
            </a:r>
            <a:r>
              <a:rPr lang="en-US" sz="1200" dirty="0" smtClean="0">
                <a:latin typeface="Lucida Console" pitchFamily="49" charset="0"/>
              </a:rPr>
              <a:t>		</a:t>
            </a:r>
            <a:r>
              <a:rPr lang="ro-RO" sz="1200" dirty="0" smtClean="0">
                <a:latin typeface="Lucida Console" pitchFamily="49" charset="0"/>
              </a:rPr>
              <a:t>...</a:t>
            </a:r>
            <a:endParaRPr lang="en-US" sz="1200" dirty="0" smtClean="0">
              <a:latin typeface="Lucida Console" pitchFamily="49" charset="0"/>
            </a:endParaRPr>
          </a:p>
          <a:p>
            <a:pPr lvl="2">
              <a:buNone/>
            </a:pPr>
            <a:r>
              <a:rPr lang="ro-RO" sz="1200" dirty="0" smtClean="0">
                <a:latin typeface="Lucida Console" pitchFamily="49" charset="0"/>
              </a:rPr>
              <a:t>      }</a:t>
            </a:r>
            <a:endParaRPr lang="en-US" sz="1200" dirty="0" smtClean="0">
              <a:latin typeface="Lucida Console" pitchFamily="49" charset="0"/>
            </a:endParaRPr>
          </a:p>
          <a:p>
            <a:pPr lvl="2">
              <a:buNone/>
            </a:pPr>
            <a:r>
              <a:rPr lang="ro-RO" sz="1200" dirty="0" smtClean="0">
                <a:latin typeface="Lucida Console" pitchFamily="49" charset="0"/>
              </a:rPr>
              <a:t>}</a:t>
            </a:r>
            <a:endParaRPr lang="en-US" sz="1200" dirty="0" smtClean="0">
              <a:latin typeface="Lucida Console" pitchFamily="49" charset="0"/>
            </a:endParaRPr>
          </a:p>
          <a:p>
            <a:endParaRPr lang="en-US" dirty="0" smtClean="0"/>
          </a:p>
          <a:p>
            <a:endParaRPr lang="ro-RO" b="1" dirty="0"/>
          </a:p>
          <a:p>
            <a:pPr lvl="1"/>
            <a:endParaRPr lang="ro-RO" dirty="0"/>
          </a:p>
        </p:txBody>
      </p:sp>
      <p:sp>
        <p:nvSpPr>
          <p:cNvPr id="9" name="Title 8"/>
          <p:cNvSpPr>
            <a:spLocks noGrp="1"/>
          </p:cNvSpPr>
          <p:nvPr>
            <p:ph type="title"/>
          </p:nvPr>
        </p:nvSpPr>
        <p:spPr/>
        <p:txBody>
          <a:bodyPr/>
          <a:lstStyle/>
          <a:p>
            <a:r>
              <a:rPr lang="ro-RO" dirty="0"/>
              <a:t>Crearea thread-urilor</a:t>
            </a:r>
          </a:p>
        </p:txBody>
      </p:sp>
      <p:sp>
        <p:nvSpPr>
          <p:cNvPr id="5" name="Date Placeholder 4"/>
          <p:cNvSpPr>
            <a:spLocks noGrp="1"/>
          </p:cNvSpPr>
          <p:nvPr>
            <p:ph type="dt" sz="half" idx="10"/>
          </p:nvPr>
        </p:nvSpPr>
        <p:spPr/>
        <p:txBody>
          <a:bodyPr/>
          <a:lstStyle/>
          <a:p>
            <a:fld id="{0D1A4F3C-A7CB-4F2F-ABC0-B2535D93EBE7}" type="datetime1">
              <a:rPr lang="en-US" smtClean="0"/>
              <a:pPr/>
              <a:t>9/17/2014</a:t>
            </a:fld>
            <a:endParaRPr lang="en-US" dirty="0"/>
          </a:p>
        </p:txBody>
      </p:sp>
      <p:sp>
        <p:nvSpPr>
          <p:cNvPr id="6" name="Slide Number Placeholder 5"/>
          <p:cNvSpPr>
            <a:spLocks noGrp="1"/>
          </p:cNvSpPr>
          <p:nvPr>
            <p:ph type="sldNum" sz="quarter" idx="11"/>
          </p:nvPr>
        </p:nvSpPr>
        <p:spPr/>
        <p:txBody>
          <a:bodyPr/>
          <a:lstStyle/>
          <a:p>
            <a:fld id="{BA267FD1-D44D-4C32-8CB4-056C0540E7D4}" type="slidenum">
              <a:rPr lang="en-US" smtClean="0"/>
              <a:pPr/>
              <a:t>6</a:t>
            </a:fld>
            <a:endParaRPr lang="en-US"/>
          </a:p>
        </p:txBody>
      </p:sp>
    </p:spTree>
    <p:extLst>
      <p:ext uri="{BB962C8B-B14F-4D97-AF65-F5344CB8AC3E}">
        <p14:creationId xmlns:p14="http://schemas.microsoft.com/office/powerpoint/2010/main" xmlns="" val="38087656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
          </p:nvPr>
        </p:nvSpPr>
        <p:spPr>
          <a:xfrm>
            <a:off x="818720" y="1051249"/>
            <a:ext cx="8229601" cy="1393371"/>
          </a:xfrm>
        </p:spPr>
        <p:txBody>
          <a:bodyPr/>
          <a:lstStyle/>
          <a:p>
            <a:r>
              <a:rPr lang="ro-RO" sz="2800" dirty="0"/>
              <a:t>Fiecare thread poate avea una din mai multe stări date </a:t>
            </a:r>
            <a:r>
              <a:rPr lang="en-US" sz="2800" dirty="0"/>
              <a:t>de </a:t>
            </a:r>
            <a:r>
              <a:rPr lang="ro-RO" sz="2800" b="1" dirty="0"/>
              <a:t>ThreadState</a:t>
            </a:r>
            <a:endParaRPr lang="en-US" sz="2800" b="1" dirty="0"/>
          </a:p>
          <a:p>
            <a:pPr lvl="1"/>
            <a:r>
              <a:rPr lang="ro-RO" sz="2400" b="1" dirty="0"/>
              <a:t>Unstarted</a:t>
            </a:r>
            <a:r>
              <a:rPr lang="ro-RO" sz="2400" dirty="0"/>
              <a:t>, </a:t>
            </a:r>
            <a:r>
              <a:rPr lang="ro-RO" sz="2400" b="1" dirty="0"/>
              <a:t>Running</a:t>
            </a:r>
            <a:r>
              <a:rPr lang="ro-RO" sz="2400" dirty="0"/>
              <a:t>, </a:t>
            </a:r>
            <a:r>
              <a:rPr lang="ro-RO" sz="2400" b="1" dirty="0"/>
              <a:t>WaitSleepJoin</a:t>
            </a:r>
            <a:r>
              <a:rPr lang="ro-RO" sz="2400" dirty="0"/>
              <a:t>, </a:t>
            </a:r>
            <a:r>
              <a:rPr lang="ro-RO" sz="2400" b="1" dirty="0"/>
              <a:t>Stopped</a:t>
            </a:r>
            <a:r>
              <a:rPr lang="ro-RO" sz="2400" dirty="0"/>
              <a:t> și </a:t>
            </a:r>
            <a:r>
              <a:rPr lang="ro-RO" sz="2400" b="1" dirty="0" smtClean="0"/>
              <a:t>Aborted</a:t>
            </a:r>
            <a:endParaRPr lang="en-US" sz="2400" b="1" dirty="0"/>
          </a:p>
        </p:txBody>
      </p:sp>
      <p:sp>
        <p:nvSpPr>
          <p:cNvPr id="3" name="Title 2"/>
          <p:cNvSpPr>
            <a:spLocks noGrp="1"/>
          </p:cNvSpPr>
          <p:nvPr>
            <p:ph type="title"/>
          </p:nvPr>
        </p:nvSpPr>
        <p:spPr/>
        <p:txBody>
          <a:bodyPr/>
          <a:lstStyle/>
          <a:p>
            <a:r>
              <a:rPr lang="ro-RO" dirty="0"/>
              <a:t>Folosirea clasei </a:t>
            </a:r>
            <a:r>
              <a:rPr lang="ro-RO" b="1" dirty="0"/>
              <a:t>Thread</a:t>
            </a:r>
            <a:endParaRPr lang="ro-RO" dirty="0"/>
          </a:p>
        </p:txBody>
      </p:sp>
      <p:sp>
        <p:nvSpPr>
          <p:cNvPr id="4" name="Date Placeholder 3"/>
          <p:cNvSpPr>
            <a:spLocks noGrp="1"/>
          </p:cNvSpPr>
          <p:nvPr>
            <p:ph type="dt" sz="half" idx="10"/>
          </p:nvPr>
        </p:nvSpPr>
        <p:spPr/>
        <p:txBody>
          <a:bodyPr/>
          <a:lstStyle/>
          <a:p>
            <a:fld id="{E47DD324-2B7A-4781-AAD9-F47DE77E9BF3}" type="datetime1">
              <a:rPr lang="en-US" smtClean="0"/>
              <a:pPr/>
              <a:t>9/17/2014</a:t>
            </a:fld>
            <a:endParaRPr lang="en-US" dirty="0"/>
          </a:p>
        </p:txBody>
      </p:sp>
      <p:sp>
        <p:nvSpPr>
          <p:cNvPr id="5" name="Slide Number Placeholder 4"/>
          <p:cNvSpPr>
            <a:spLocks noGrp="1"/>
          </p:cNvSpPr>
          <p:nvPr>
            <p:ph type="sldNum" sz="quarter" idx="11"/>
          </p:nvPr>
        </p:nvSpPr>
        <p:spPr/>
        <p:txBody>
          <a:bodyPr/>
          <a:lstStyle/>
          <a:p>
            <a:fld id="{BA267FD1-D44D-4C32-8CB4-056C0540E7D4}" type="slidenum">
              <a:rPr lang="en-US" smtClean="0"/>
              <a:pPr/>
              <a:t>7</a:t>
            </a:fld>
            <a:endParaRPr lang="en-US"/>
          </a:p>
        </p:txBody>
      </p:sp>
      <p:graphicFrame>
        <p:nvGraphicFramePr>
          <p:cNvPr id="6" name="Table 5"/>
          <p:cNvGraphicFramePr>
            <a:graphicFrameLocks noGrp="1"/>
          </p:cNvGraphicFramePr>
          <p:nvPr>
            <p:extLst>
              <p:ext uri="{D42A27DB-BD31-4B8C-83A1-F6EECF244321}">
                <p14:modId xmlns:p14="http://schemas.microsoft.com/office/powerpoint/2010/main" xmlns="" val="2629626497"/>
              </p:ext>
            </p:extLst>
          </p:nvPr>
        </p:nvGraphicFramePr>
        <p:xfrm>
          <a:off x="1181854" y="2834700"/>
          <a:ext cx="7503332" cy="3521650"/>
        </p:xfrm>
        <a:graphic>
          <a:graphicData uri="http://schemas.openxmlformats.org/drawingml/2006/table">
            <a:tbl>
              <a:tblPr firstRow="1" bandRow="1">
                <a:tableStyleId>{0E3FDE45-AF77-4B5C-9715-49D594BDF05E}</a:tableStyleId>
              </a:tblPr>
              <a:tblGrid>
                <a:gridCol w="2501111"/>
                <a:gridCol w="5002221"/>
              </a:tblGrid>
              <a:tr h="374763">
                <a:tc>
                  <a:txBody>
                    <a:bodyPr/>
                    <a:lstStyle/>
                    <a:p>
                      <a:pPr marL="231775" indent="0" algn="ctr"/>
                      <a:r>
                        <a:rPr lang="en-US" sz="2000" dirty="0" err="1" smtClean="0"/>
                        <a:t>Categorie</a:t>
                      </a:r>
                      <a:endParaRPr lang="en-US" sz="2000" dirty="0">
                        <a:latin typeface="Calibri" pitchFamily="34" charset="0"/>
                        <a:cs typeface="Calibri" pitchFamily="34" charset="0"/>
                      </a:endParaRPr>
                    </a:p>
                  </a:txBody>
                  <a:tcPr/>
                </a:tc>
                <a:tc>
                  <a:txBody>
                    <a:bodyPr/>
                    <a:lstStyle/>
                    <a:p>
                      <a:pPr marL="231775" indent="0" algn="ctr"/>
                      <a:r>
                        <a:rPr lang="en-US" sz="2000" dirty="0" err="1" smtClean="0"/>
                        <a:t>Metode</a:t>
                      </a:r>
                      <a:r>
                        <a:rPr lang="en-US" sz="2000" baseline="0" dirty="0" smtClean="0"/>
                        <a:t> </a:t>
                      </a:r>
                      <a:r>
                        <a:rPr lang="ro-RO" sz="2000" baseline="0" dirty="0" smtClean="0"/>
                        <a:t>și proprietăți</a:t>
                      </a:r>
                      <a:endParaRPr lang="en-US" sz="2000" dirty="0">
                        <a:latin typeface="Calibri" pitchFamily="34" charset="0"/>
                        <a:cs typeface="Calibri" pitchFamily="34" charset="0"/>
                      </a:endParaRPr>
                    </a:p>
                  </a:txBody>
                  <a:tcPr/>
                </a:tc>
              </a:tr>
              <a:tr h="562144">
                <a:tc>
                  <a:txBody>
                    <a:bodyPr/>
                    <a:lstStyle/>
                    <a:p>
                      <a:pPr algn="l"/>
                      <a:r>
                        <a:rPr lang="ro-RO" sz="2000" b="1" dirty="0" smtClean="0"/>
                        <a:t>COM</a:t>
                      </a:r>
                      <a:endParaRPr lang="en-US" sz="2000" b="1" dirty="0">
                        <a:latin typeface="Calibri" pitchFamily="34" charset="0"/>
                        <a:cs typeface="Calibri" pitchFamily="34" charset="0"/>
                      </a:endParaRPr>
                    </a:p>
                  </a:txBody>
                  <a:tcPr/>
                </a:tc>
                <a:tc>
                  <a:txBody>
                    <a:bodyPr/>
                    <a:lstStyle/>
                    <a:p>
                      <a:pPr algn="l"/>
                      <a:r>
                        <a:rPr lang="ro-RO" dirty="0" smtClean="0"/>
                        <a:t>SetApartmentState</a:t>
                      </a:r>
                      <a:endParaRPr lang="en-US" dirty="0">
                        <a:latin typeface="Calibri" pitchFamily="34" charset="0"/>
                        <a:cs typeface="Calibri" pitchFamily="34" charset="0"/>
                      </a:endParaRPr>
                    </a:p>
                  </a:txBody>
                  <a:tcPr/>
                </a:tc>
              </a:tr>
              <a:tr h="605386">
                <a:tc>
                  <a:txBody>
                    <a:bodyPr/>
                    <a:lstStyle/>
                    <a:p>
                      <a:pPr algn="l"/>
                      <a:r>
                        <a:rPr lang="ro-RO" sz="2000" b="1" dirty="0" smtClean="0"/>
                        <a:t>Securitate</a:t>
                      </a:r>
                      <a:endParaRPr lang="en-US" sz="2000" b="1" dirty="0">
                        <a:latin typeface="Calibri" pitchFamily="34" charset="0"/>
                        <a:cs typeface="Calibri" pitchFamily="34" charset="0"/>
                      </a:endParaRPr>
                    </a:p>
                  </a:txBody>
                  <a:tcPr/>
                </a:tc>
                <a:tc>
                  <a:txBody>
                    <a:bodyPr/>
                    <a:lstStyle/>
                    <a:p>
                      <a:pPr algn="l"/>
                      <a:r>
                        <a:rPr lang="ro-RO" dirty="0" smtClean="0"/>
                        <a:t>CurrentPrincipal</a:t>
                      </a:r>
                      <a:endParaRPr lang="ro-RO" baseline="0" dirty="0" smtClean="0"/>
                    </a:p>
                    <a:p>
                      <a:pPr algn="l"/>
                      <a:endParaRPr lang="en-US" dirty="0">
                        <a:latin typeface="Calibri" pitchFamily="34" charset="0"/>
                        <a:cs typeface="Calibri" pitchFamily="34" charset="0"/>
                      </a:endParaRPr>
                    </a:p>
                  </a:txBody>
                  <a:tcPr/>
                </a:tc>
              </a:tr>
              <a:tr h="619800">
                <a:tc>
                  <a:txBody>
                    <a:bodyPr/>
                    <a:lstStyle/>
                    <a:p>
                      <a:pPr algn="l"/>
                      <a:r>
                        <a:rPr lang="ro-RO" sz="2000" b="1" dirty="0" smtClean="0"/>
                        <a:t>Localizare</a:t>
                      </a:r>
                      <a:endParaRPr lang="en-US" sz="2000" b="1" dirty="0">
                        <a:latin typeface="Calibri" pitchFamily="34" charset="0"/>
                        <a:cs typeface="Calibri" pitchFamily="34" charset="0"/>
                      </a:endParaRPr>
                    </a:p>
                  </a:txBody>
                  <a:tcPr/>
                </a:tc>
                <a:tc>
                  <a:txBody>
                    <a:bodyPr/>
                    <a:lstStyle/>
                    <a:p>
                      <a:pPr algn="l"/>
                      <a:r>
                        <a:rPr lang="ro-RO" baseline="0" dirty="0" smtClean="0"/>
                        <a:t>CurrentCulture</a:t>
                      </a:r>
                    </a:p>
                    <a:p>
                      <a:pPr algn="l"/>
                      <a:r>
                        <a:rPr lang="ro-RO" baseline="0" dirty="0" smtClean="0"/>
                        <a:t>CurrentUICulture</a:t>
                      </a:r>
                      <a:endParaRPr lang="en-US" dirty="0">
                        <a:latin typeface="Calibri" pitchFamily="34" charset="0"/>
                        <a:cs typeface="Calibri" pitchFamily="34" charset="0"/>
                      </a:endParaRPr>
                    </a:p>
                  </a:txBody>
                  <a:tcPr/>
                </a:tc>
              </a:tr>
              <a:tr h="641553">
                <a:tc>
                  <a:txBody>
                    <a:bodyPr/>
                    <a:lstStyle/>
                    <a:p>
                      <a:pPr algn="l"/>
                      <a:r>
                        <a:rPr lang="ro-RO" sz="2000" b="1" dirty="0" smtClean="0"/>
                        <a:t>Starea</a:t>
                      </a:r>
                      <a:r>
                        <a:rPr lang="ro-RO" sz="2000" b="1" baseline="0" dirty="0" smtClean="0"/>
                        <a:t> thread-ului</a:t>
                      </a:r>
                      <a:endParaRPr lang="en-US" sz="2000" b="1" dirty="0">
                        <a:latin typeface="Calibri" pitchFamily="34" charset="0"/>
                        <a:cs typeface="Calibri" pitchFamily="34" charset="0"/>
                      </a:endParaRPr>
                    </a:p>
                  </a:txBody>
                  <a:tcPr/>
                </a:tc>
                <a:tc>
                  <a:txBody>
                    <a:bodyPr/>
                    <a:lstStyle/>
                    <a:p>
                      <a:pPr algn="l"/>
                      <a:r>
                        <a:rPr lang="ro-RO" dirty="0" smtClean="0"/>
                        <a:t>Priority</a:t>
                      </a:r>
                      <a:endParaRPr lang="ro-RO" dirty="0"/>
                    </a:p>
                    <a:p>
                      <a:pPr algn="l"/>
                      <a:r>
                        <a:rPr lang="ro-RO" dirty="0" smtClean="0"/>
                        <a:t>ThreadState</a:t>
                      </a:r>
                      <a:endParaRPr lang="ro-RO" b="0" i="0" dirty="0" smtClean="0">
                        <a:latin typeface="Calibri" pitchFamily="34" charset="0"/>
                        <a:cs typeface="Calibri" pitchFamily="34" charset="0"/>
                      </a:endParaRPr>
                    </a:p>
                  </a:txBody>
                  <a:tcPr/>
                </a:tc>
              </a:tr>
              <a:tr h="641553">
                <a:tc>
                  <a:txBody>
                    <a:bodyPr/>
                    <a:lstStyle/>
                    <a:p>
                      <a:pPr algn="l"/>
                      <a:r>
                        <a:rPr lang="ro-RO" sz="2000" b="1" dirty="0" smtClean="0"/>
                        <a:t>Regiuni critice</a:t>
                      </a:r>
                      <a:endParaRPr lang="en-US" sz="2000" b="1" dirty="0">
                        <a:latin typeface="Calibri" pitchFamily="34" charset="0"/>
                        <a:cs typeface="Calibri" pitchFamily="34" charset="0"/>
                      </a:endParaRPr>
                    </a:p>
                  </a:txBody>
                  <a:tcPr/>
                </a:tc>
                <a:tc>
                  <a:txBody>
                    <a:bodyPr/>
                    <a:lstStyle/>
                    <a:p>
                      <a:pPr algn="l"/>
                      <a:r>
                        <a:rPr lang="ro-RO" dirty="0" smtClean="0"/>
                        <a:t>Begin</a:t>
                      </a:r>
                      <a:r>
                        <a:rPr lang="ro-RO" baseline="0" dirty="0" smtClean="0"/>
                        <a:t>CriticalRegion</a:t>
                      </a:r>
                    </a:p>
                    <a:p>
                      <a:pPr algn="l"/>
                      <a:r>
                        <a:rPr lang="ro-RO" baseline="0" dirty="0" smtClean="0"/>
                        <a:t>EndCriticalRegion</a:t>
                      </a:r>
                      <a:endParaRPr lang="en-US" dirty="0">
                        <a:latin typeface="Calibri" pitchFamily="34" charset="0"/>
                        <a:cs typeface="Calibri" pitchFamily="34" charset="0"/>
                      </a:endParaRPr>
                    </a:p>
                  </a:txBody>
                  <a:tcPr/>
                </a:tc>
              </a:tr>
            </a:tbl>
          </a:graphicData>
        </a:graphic>
      </p:graphicFrame>
    </p:spTree>
    <p:extLst>
      <p:ext uri="{BB962C8B-B14F-4D97-AF65-F5344CB8AC3E}">
        <p14:creationId xmlns:p14="http://schemas.microsoft.com/office/powerpoint/2010/main" xmlns="" val="358117285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
          </p:nvPr>
        </p:nvSpPr>
        <p:spPr>
          <a:xfrm>
            <a:off x="818720" y="1051249"/>
            <a:ext cx="8229601" cy="1393371"/>
          </a:xfrm>
        </p:spPr>
        <p:txBody>
          <a:bodyPr/>
          <a:lstStyle/>
          <a:p>
            <a:r>
              <a:rPr lang="ro-RO" sz="2800" dirty="0"/>
              <a:t>Fiecare thread poate avea una din mai multe stări date </a:t>
            </a:r>
            <a:r>
              <a:rPr lang="en-US" sz="2800" dirty="0"/>
              <a:t>de </a:t>
            </a:r>
            <a:r>
              <a:rPr lang="ro-RO" sz="2800" b="1" dirty="0"/>
              <a:t>ThreadState</a:t>
            </a:r>
            <a:endParaRPr lang="en-US" sz="2800" b="1" dirty="0"/>
          </a:p>
          <a:p>
            <a:pPr lvl="1"/>
            <a:r>
              <a:rPr lang="ro-RO" sz="2400" b="1" dirty="0"/>
              <a:t>Unstarted</a:t>
            </a:r>
            <a:r>
              <a:rPr lang="ro-RO" sz="2400" dirty="0"/>
              <a:t>, </a:t>
            </a:r>
            <a:r>
              <a:rPr lang="ro-RO" sz="2400" b="1" dirty="0"/>
              <a:t>Running</a:t>
            </a:r>
            <a:r>
              <a:rPr lang="ro-RO" sz="2400" dirty="0"/>
              <a:t>, </a:t>
            </a:r>
            <a:r>
              <a:rPr lang="ro-RO" sz="2400" b="1" dirty="0"/>
              <a:t>WaitSleepJoin</a:t>
            </a:r>
            <a:r>
              <a:rPr lang="ro-RO" sz="2400" dirty="0"/>
              <a:t>, </a:t>
            </a:r>
            <a:r>
              <a:rPr lang="ro-RO" sz="2400" b="1" dirty="0"/>
              <a:t>Stopped</a:t>
            </a:r>
            <a:r>
              <a:rPr lang="ro-RO" sz="2400" dirty="0"/>
              <a:t> și </a:t>
            </a:r>
            <a:r>
              <a:rPr lang="ro-RO" sz="2400" b="1" dirty="0" smtClean="0"/>
              <a:t>Aborted</a:t>
            </a:r>
            <a:endParaRPr lang="en-US" sz="2400" b="1" dirty="0"/>
          </a:p>
        </p:txBody>
      </p:sp>
      <p:sp>
        <p:nvSpPr>
          <p:cNvPr id="3" name="Title 2"/>
          <p:cNvSpPr>
            <a:spLocks noGrp="1"/>
          </p:cNvSpPr>
          <p:nvPr>
            <p:ph type="title"/>
          </p:nvPr>
        </p:nvSpPr>
        <p:spPr/>
        <p:txBody>
          <a:bodyPr/>
          <a:lstStyle/>
          <a:p>
            <a:r>
              <a:rPr lang="ro-RO" dirty="0"/>
              <a:t>Folosirea clasei </a:t>
            </a:r>
            <a:r>
              <a:rPr lang="ro-RO" b="1" dirty="0"/>
              <a:t>Thread</a:t>
            </a:r>
            <a:endParaRPr lang="ro-RO" dirty="0"/>
          </a:p>
        </p:txBody>
      </p:sp>
      <p:sp>
        <p:nvSpPr>
          <p:cNvPr id="4" name="Date Placeholder 3"/>
          <p:cNvSpPr>
            <a:spLocks noGrp="1"/>
          </p:cNvSpPr>
          <p:nvPr>
            <p:ph type="dt" sz="half" idx="10"/>
          </p:nvPr>
        </p:nvSpPr>
        <p:spPr/>
        <p:txBody>
          <a:bodyPr/>
          <a:lstStyle/>
          <a:p>
            <a:fld id="{E47DD324-2B7A-4781-AAD9-F47DE77E9BF3}" type="datetime1">
              <a:rPr lang="en-US" smtClean="0"/>
              <a:pPr/>
              <a:t>9/17/2014</a:t>
            </a:fld>
            <a:endParaRPr lang="en-US" dirty="0"/>
          </a:p>
        </p:txBody>
      </p:sp>
      <p:sp>
        <p:nvSpPr>
          <p:cNvPr id="5" name="Slide Number Placeholder 4"/>
          <p:cNvSpPr>
            <a:spLocks noGrp="1"/>
          </p:cNvSpPr>
          <p:nvPr>
            <p:ph type="sldNum" sz="quarter" idx="11"/>
          </p:nvPr>
        </p:nvSpPr>
        <p:spPr/>
        <p:txBody>
          <a:bodyPr/>
          <a:lstStyle/>
          <a:p>
            <a:fld id="{BA267FD1-D44D-4C32-8CB4-056C0540E7D4}" type="slidenum">
              <a:rPr lang="en-US" smtClean="0"/>
              <a:pPr/>
              <a:t>8</a:t>
            </a:fld>
            <a:endParaRPr lang="en-US"/>
          </a:p>
        </p:txBody>
      </p:sp>
      <p:graphicFrame>
        <p:nvGraphicFramePr>
          <p:cNvPr id="6" name="Table 5"/>
          <p:cNvGraphicFramePr>
            <a:graphicFrameLocks noGrp="1"/>
          </p:cNvGraphicFramePr>
          <p:nvPr>
            <p:extLst>
              <p:ext uri="{D42A27DB-BD31-4B8C-83A1-F6EECF244321}">
                <p14:modId xmlns:p14="http://schemas.microsoft.com/office/powerpoint/2010/main" xmlns="" val="2629626497"/>
              </p:ext>
            </p:extLst>
          </p:nvPr>
        </p:nvGraphicFramePr>
        <p:xfrm>
          <a:off x="1181854" y="2834700"/>
          <a:ext cx="7503332" cy="3023506"/>
        </p:xfrm>
        <a:graphic>
          <a:graphicData uri="http://schemas.openxmlformats.org/drawingml/2006/table">
            <a:tbl>
              <a:tblPr firstRow="1" bandRow="1">
                <a:tableStyleId>{0E3FDE45-AF77-4B5C-9715-49D594BDF05E}</a:tableStyleId>
              </a:tblPr>
              <a:tblGrid>
                <a:gridCol w="2501111"/>
                <a:gridCol w="5002221"/>
              </a:tblGrid>
              <a:tr h="374763">
                <a:tc>
                  <a:txBody>
                    <a:bodyPr/>
                    <a:lstStyle/>
                    <a:p>
                      <a:pPr marL="231775" indent="0" algn="ctr"/>
                      <a:r>
                        <a:rPr lang="en-US" sz="2000" dirty="0" err="1" smtClean="0"/>
                        <a:t>Categorie</a:t>
                      </a:r>
                      <a:endParaRPr lang="en-US" sz="2000" dirty="0">
                        <a:latin typeface="Calibri" pitchFamily="34" charset="0"/>
                        <a:cs typeface="Calibri" pitchFamily="34" charset="0"/>
                      </a:endParaRPr>
                    </a:p>
                  </a:txBody>
                  <a:tcPr/>
                </a:tc>
                <a:tc>
                  <a:txBody>
                    <a:bodyPr/>
                    <a:lstStyle/>
                    <a:p>
                      <a:pPr marL="231775" indent="0" algn="ctr"/>
                      <a:r>
                        <a:rPr lang="en-US" sz="2000" dirty="0" err="1" smtClean="0"/>
                        <a:t>Metode</a:t>
                      </a:r>
                      <a:r>
                        <a:rPr lang="en-US" sz="2000" baseline="0" dirty="0" smtClean="0"/>
                        <a:t> </a:t>
                      </a:r>
                      <a:r>
                        <a:rPr lang="ro-RO" sz="2000" baseline="0" dirty="0" smtClean="0"/>
                        <a:t>și proprietăți</a:t>
                      </a:r>
                      <a:endParaRPr lang="en-US" sz="2000" dirty="0">
                        <a:latin typeface="Calibri" pitchFamily="34" charset="0"/>
                        <a:cs typeface="Calibri" pitchFamily="34" charset="0"/>
                      </a:endParaRPr>
                    </a:p>
                  </a:txBody>
                  <a:tcPr/>
                </a:tc>
              </a:tr>
              <a:tr h="562144">
                <a:tc>
                  <a:txBody>
                    <a:bodyPr/>
                    <a:lstStyle/>
                    <a:p>
                      <a:pPr algn="l"/>
                      <a:r>
                        <a:rPr lang="ro-RO" sz="2000" b="1" kern="1200" dirty="0" smtClean="0">
                          <a:latin typeface="Calibri" pitchFamily="34" charset="0"/>
                          <a:cs typeface="Calibri" pitchFamily="34" charset="0"/>
                        </a:rPr>
                        <a:t>Spațiul local de stocare</a:t>
                      </a:r>
                      <a:r>
                        <a:rPr lang="en-US" sz="2000" b="1" kern="1200" dirty="0" smtClean="0">
                          <a:latin typeface="Calibri" pitchFamily="34" charset="0"/>
                          <a:cs typeface="Calibri" pitchFamily="34" charset="0"/>
                        </a:rPr>
                        <a:t> </a:t>
                      </a:r>
                      <a:endParaRPr lang="en-US" sz="2000" b="1" dirty="0">
                        <a:latin typeface="Calibri" pitchFamily="34" charset="0"/>
                        <a:cs typeface="Calibri" pitchFamily="34" charset="0"/>
                      </a:endParaRPr>
                    </a:p>
                  </a:txBody>
                  <a:tcPr/>
                </a:tc>
                <a:tc>
                  <a:txBody>
                    <a:bodyPr/>
                    <a:lstStyle/>
                    <a:p>
                      <a:pPr algn="l"/>
                      <a:r>
                        <a:rPr lang="en-US" sz="1800" kern="1200" dirty="0" smtClean="0">
                          <a:latin typeface="Calibri" pitchFamily="34" charset="0"/>
                          <a:cs typeface="Calibri" pitchFamily="34" charset="0"/>
                        </a:rPr>
                        <a:t>S</a:t>
                      </a:r>
                      <a:r>
                        <a:rPr lang="ro-RO" sz="1800" kern="1200" dirty="0" smtClean="0">
                          <a:latin typeface="Calibri" pitchFamily="34" charset="0"/>
                          <a:cs typeface="Calibri" pitchFamily="34" charset="0"/>
                        </a:rPr>
                        <a:t>pațiul local de stocare este implementat folosind slot-uri de date.</a:t>
                      </a:r>
                      <a:endParaRPr lang="en-US" dirty="0">
                        <a:latin typeface="Calibri" pitchFamily="34" charset="0"/>
                        <a:cs typeface="Calibri" pitchFamily="34" charset="0"/>
                      </a:endParaRPr>
                    </a:p>
                  </a:txBody>
                  <a:tcPr/>
                </a:tc>
              </a:tr>
              <a:tr h="605386">
                <a:tc>
                  <a:txBody>
                    <a:bodyPr/>
                    <a:lstStyle/>
                    <a:p>
                      <a:pPr algn="l"/>
                      <a:r>
                        <a:rPr lang="ro-RO" sz="2000" b="1" kern="1200" dirty="0" smtClean="0">
                          <a:latin typeface="Calibri" pitchFamily="34" charset="0"/>
                          <a:cs typeface="Calibri" pitchFamily="34" charset="0"/>
                        </a:rPr>
                        <a:t>Contexte și domenii</a:t>
                      </a:r>
                      <a:r>
                        <a:rPr lang="en-US" sz="2000" b="1" kern="1200" dirty="0" smtClean="0">
                          <a:latin typeface="Calibri" pitchFamily="34" charset="0"/>
                          <a:cs typeface="Calibri" pitchFamily="34" charset="0"/>
                        </a:rPr>
                        <a:t> </a:t>
                      </a:r>
                      <a:endParaRPr lang="en-US" sz="2000" b="1" dirty="0">
                        <a:latin typeface="Calibri" pitchFamily="34" charset="0"/>
                        <a:cs typeface="Calibri" pitchFamily="34" charset="0"/>
                      </a:endParaRPr>
                    </a:p>
                  </a:txBody>
                  <a:tcPr/>
                </a:tc>
                <a:tc>
                  <a:txBody>
                    <a:bodyPr/>
                    <a:lstStyle/>
                    <a:p>
                      <a:pPr algn="l"/>
                      <a:r>
                        <a:rPr lang="en-US" sz="1800" kern="1200" dirty="0" smtClean="0">
                          <a:latin typeface="Calibri" pitchFamily="34" charset="0"/>
                          <a:cs typeface="Calibri" pitchFamily="34" charset="0"/>
                        </a:rPr>
                        <a:t>M</a:t>
                      </a:r>
                      <a:r>
                        <a:rPr lang="ro-RO" sz="1800" kern="1200" dirty="0" smtClean="0">
                          <a:latin typeface="Calibri" pitchFamily="34" charset="0"/>
                          <a:cs typeface="Calibri" pitchFamily="34" charset="0"/>
                        </a:rPr>
                        <a:t>etode și proprietăți</a:t>
                      </a:r>
                      <a:r>
                        <a:rPr lang="en-US" sz="1800" kern="1200" dirty="0" smtClean="0">
                          <a:latin typeface="Calibri" pitchFamily="34" charset="0"/>
                          <a:cs typeface="Calibri" pitchFamily="34" charset="0"/>
                        </a:rPr>
                        <a:t> ale </a:t>
                      </a:r>
                      <a:r>
                        <a:rPr lang="en-US" sz="1800" kern="1200" dirty="0" err="1" smtClean="0">
                          <a:latin typeface="Calibri" pitchFamily="34" charset="0"/>
                          <a:cs typeface="Calibri" pitchFamily="34" charset="0"/>
                        </a:rPr>
                        <a:t>clasei</a:t>
                      </a:r>
                      <a:r>
                        <a:rPr lang="en-US" sz="1800" kern="1200" dirty="0" smtClean="0">
                          <a:latin typeface="Calibri" pitchFamily="34" charset="0"/>
                          <a:cs typeface="Calibri" pitchFamily="34" charset="0"/>
                        </a:rPr>
                        <a:t> Thread</a:t>
                      </a:r>
                      <a:endParaRPr lang="en-US" dirty="0">
                        <a:latin typeface="Calibri" pitchFamily="34" charset="0"/>
                        <a:cs typeface="Calibri" pitchFamily="34" charset="0"/>
                      </a:endParaRPr>
                    </a:p>
                  </a:txBody>
                  <a:tcPr/>
                </a:tc>
              </a:tr>
              <a:tr h="619800">
                <a:tc>
                  <a:txBody>
                    <a:bodyPr/>
                    <a:lstStyle/>
                    <a:p>
                      <a:pPr algn="l"/>
                      <a:r>
                        <a:rPr lang="ro-RO" sz="2000" b="1" kern="1200" dirty="0" smtClean="0">
                          <a:latin typeface="Calibri" pitchFamily="34" charset="0"/>
                          <a:cs typeface="Calibri" pitchFamily="34" charset="0"/>
                        </a:rPr>
                        <a:t>Controlul thread-ului</a:t>
                      </a:r>
                      <a:r>
                        <a:rPr lang="en-US" sz="2000" b="1" kern="1200" dirty="0" smtClean="0">
                          <a:latin typeface="Calibri" pitchFamily="34" charset="0"/>
                          <a:cs typeface="Calibri" pitchFamily="34" charset="0"/>
                        </a:rPr>
                        <a:t> </a:t>
                      </a:r>
                      <a:endParaRPr lang="en-US" sz="2000" b="1" dirty="0">
                        <a:latin typeface="Calibri" pitchFamily="34" charset="0"/>
                        <a:cs typeface="Calibri" pitchFamily="34" charset="0"/>
                      </a:endParaRPr>
                    </a:p>
                  </a:txBody>
                  <a:tcPr/>
                </a:tc>
                <a:tc>
                  <a:txBody>
                    <a:bodyPr/>
                    <a:lstStyle/>
                    <a:p>
                      <a:pPr algn="l"/>
                      <a:r>
                        <a:rPr lang="en-US" sz="1800" kern="1200" dirty="0" smtClean="0">
                          <a:latin typeface="Calibri" pitchFamily="34" charset="0"/>
                          <a:cs typeface="Calibri" pitchFamily="34" charset="0"/>
                        </a:rPr>
                        <a:t>M</a:t>
                      </a:r>
                      <a:r>
                        <a:rPr lang="ro-RO" sz="1800" kern="1200" dirty="0" smtClean="0">
                          <a:latin typeface="Calibri" pitchFamily="34" charset="0"/>
                          <a:cs typeface="Calibri" pitchFamily="34" charset="0"/>
                        </a:rPr>
                        <a:t>etode</a:t>
                      </a:r>
                      <a:r>
                        <a:rPr lang="en-US" sz="1800" kern="1200" dirty="0" smtClean="0">
                          <a:latin typeface="Calibri" pitchFamily="34" charset="0"/>
                          <a:cs typeface="Calibri" pitchFamily="34" charset="0"/>
                        </a:rPr>
                        <a:t> ale </a:t>
                      </a:r>
                      <a:r>
                        <a:rPr lang="en-US" sz="1800" kern="1200" dirty="0" err="1" smtClean="0">
                          <a:latin typeface="Calibri" pitchFamily="34" charset="0"/>
                          <a:cs typeface="Calibri" pitchFamily="34" charset="0"/>
                        </a:rPr>
                        <a:t>clasei</a:t>
                      </a:r>
                      <a:r>
                        <a:rPr lang="en-US" sz="1800" kern="1200" dirty="0" smtClean="0">
                          <a:latin typeface="Calibri" pitchFamily="34" charset="0"/>
                          <a:cs typeface="Calibri" pitchFamily="34" charset="0"/>
                        </a:rPr>
                        <a:t> Thread</a:t>
                      </a:r>
                      <a:r>
                        <a:rPr lang="ro-RO" sz="1800" kern="1200" dirty="0" smtClean="0">
                          <a:latin typeface="Calibri" pitchFamily="34" charset="0"/>
                          <a:cs typeface="Calibri" pitchFamily="34" charset="0"/>
                        </a:rPr>
                        <a:t> </a:t>
                      </a:r>
                      <a:endParaRPr lang="en-US" dirty="0">
                        <a:latin typeface="Calibri" pitchFamily="34" charset="0"/>
                        <a:cs typeface="Calibri" pitchFamily="34" charset="0"/>
                      </a:endParaRPr>
                    </a:p>
                  </a:txBody>
                  <a:tcPr/>
                </a:tc>
              </a:tr>
              <a:tr h="641553">
                <a:tc>
                  <a:txBody>
                    <a:bodyPr/>
                    <a:lstStyle/>
                    <a:p>
                      <a:pPr algn="l"/>
                      <a:r>
                        <a:rPr lang="ro-RO" sz="2000" b="1" kern="1200" dirty="0" smtClean="0">
                          <a:latin typeface="Calibri" pitchFamily="34" charset="0"/>
                          <a:cs typeface="Calibri" pitchFamily="34" charset="0"/>
                        </a:rPr>
                        <a:t>Afinitatea thread-urilor</a:t>
                      </a:r>
                      <a:r>
                        <a:rPr lang="en-US" sz="2000" b="1" kern="1200" dirty="0" smtClean="0">
                          <a:latin typeface="Calibri" pitchFamily="34" charset="0"/>
                          <a:cs typeface="Calibri" pitchFamily="34" charset="0"/>
                        </a:rPr>
                        <a:t> </a:t>
                      </a:r>
                      <a:endParaRPr lang="en-US" sz="2000" b="1" dirty="0">
                        <a:latin typeface="Calibri" pitchFamily="34" charset="0"/>
                        <a:cs typeface="Calibri" pitchFamily="34" charset="0"/>
                      </a:endParaRPr>
                    </a:p>
                  </a:txBody>
                  <a:tcPr/>
                </a:tc>
                <a:tc>
                  <a:txBody>
                    <a:bodyPr/>
                    <a:lstStyle/>
                    <a:p>
                      <a:pPr algn="l"/>
                      <a:r>
                        <a:rPr lang="ro-RO" sz="1800" kern="1200" dirty="0" smtClean="0">
                          <a:latin typeface="Calibri" pitchFamily="34" charset="0"/>
                          <a:cs typeface="Calibri" pitchFamily="34" charset="0"/>
                        </a:rPr>
                        <a:t>BeginThreadAffinity </a:t>
                      </a:r>
                      <a:endParaRPr lang="en-US" sz="1800" kern="1200" dirty="0" smtClean="0">
                        <a:latin typeface="Calibri" pitchFamily="34" charset="0"/>
                        <a:cs typeface="Calibri" pitchFamily="34" charset="0"/>
                      </a:endParaRPr>
                    </a:p>
                    <a:p>
                      <a:pPr algn="l"/>
                      <a:r>
                        <a:rPr lang="ro-RO" sz="1800" kern="1200" dirty="0" smtClean="0">
                          <a:latin typeface="Calibri" pitchFamily="34" charset="0"/>
                          <a:cs typeface="Calibri" pitchFamily="34" charset="0"/>
                        </a:rPr>
                        <a:t>EndThreadAffinity</a:t>
                      </a:r>
                      <a:endParaRPr lang="ro-RO" b="0" i="0" dirty="0" smtClean="0">
                        <a:latin typeface="Calibri" pitchFamily="34" charset="0"/>
                        <a:cs typeface="Calibri" pitchFamily="34" charset="0"/>
                      </a:endParaRPr>
                    </a:p>
                  </a:txBody>
                  <a:tcPr/>
                </a:tc>
              </a:tr>
            </a:tbl>
          </a:graphicData>
        </a:graphic>
      </p:graphicFrame>
    </p:spTree>
    <p:extLst>
      <p:ext uri="{BB962C8B-B14F-4D97-AF65-F5344CB8AC3E}">
        <p14:creationId xmlns:p14="http://schemas.microsoft.com/office/powerpoint/2010/main" xmlns="" val="358117285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ro-RO" dirty="0"/>
              <a:t>Obiecte de sincronizare a thread-urilor</a:t>
            </a:r>
          </a:p>
        </p:txBody>
      </p:sp>
      <p:sp>
        <p:nvSpPr>
          <p:cNvPr id="4" name="Date Placeholder 3"/>
          <p:cNvSpPr>
            <a:spLocks noGrp="1"/>
          </p:cNvSpPr>
          <p:nvPr>
            <p:ph type="dt" sz="half" idx="10"/>
          </p:nvPr>
        </p:nvSpPr>
        <p:spPr/>
        <p:txBody>
          <a:bodyPr/>
          <a:lstStyle/>
          <a:p>
            <a:fld id="{912E5687-3EEC-4197-BB81-9FF599CA9ADC}" type="datetime1">
              <a:rPr lang="en-US" smtClean="0"/>
              <a:pPr/>
              <a:t>9/17/2014</a:t>
            </a:fld>
            <a:endParaRPr lang="en-US" dirty="0"/>
          </a:p>
        </p:txBody>
      </p:sp>
      <p:sp>
        <p:nvSpPr>
          <p:cNvPr id="5" name="Slide Number Placeholder 4"/>
          <p:cNvSpPr>
            <a:spLocks noGrp="1"/>
          </p:cNvSpPr>
          <p:nvPr>
            <p:ph type="sldNum" sz="quarter" idx="11"/>
          </p:nvPr>
        </p:nvSpPr>
        <p:spPr/>
        <p:txBody>
          <a:bodyPr/>
          <a:lstStyle/>
          <a:p>
            <a:fld id="{BA267FD1-D44D-4C32-8CB4-056C0540E7D4}" type="slidenum">
              <a:rPr lang="en-US" smtClean="0"/>
              <a:pPr/>
              <a:t>9</a:t>
            </a:fld>
            <a:endParaRPr lang="en-US"/>
          </a:p>
        </p:txBody>
      </p:sp>
      <p:graphicFrame>
        <p:nvGraphicFramePr>
          <p:cNvPr id="6" name="Table 5"/>
          <p:cNvGraphicFramePr>
            <a:graphicFrameLocks noGrp="1"/>
          </p:cNvGraphicFramePr>
          <p:nvPr>
            <p:extLst>
              <p:ext uri="{D42A27DB-BD31-4B8C-83A1-F6EECF244321}">
                <p14:modId xmlns:p14="http://schemas.microsoft.com/office/powerpoint/2010/main" xmlns="" val="3185769073"/>
              </p:ext>
            </p:extLst>
          </p:nvPr>
        </p:nvGraphicFramePr>
        <p:xfrm>
          <a:off x="1020147" y="1087017"/>
          <a:ext cx="7772400" cy="4967606"/>
        </p:xfrm>
        <a:graphic>
          <a:graphicData uri="http://schemas.openxmlformats.org/drawingml/2006/table">
            <a:tbl>
              <a:tblPr firstRow="1" bandRow="1">
                <a:tableStyleId>{0E3FDE45-AF77-4B5C-9715-49D594BDF05E}</a:tableStyleId>
              </a:tblPr>
              <a:tblGrid>
                <a:gridCol w="2895600"/>
                <a:gridCol w="4876800"/>
              </a:tblGrid>
              <a:tr h="320040">
                <a:tc>
                  <a:txBody>
                    <a:bodyPr/>
                    <a:lstStyle/>
                    <a:p>
                      <a:pPr marL="231775" indent="0" algn="ctr"/>
                      <a:r>
                        <a:rPr lang="ro-RO" sz="2000" dirty="0" smtClean="0"/>
                        <a:t>Obiect</a:t>
                      </a:r>
                      <a:endParaRPr lang="en-US" sz="2000" dirty="0">
                        <a:latin typeface="Calibri" pitchFamily="34" charset="0"/>
                        <a:cs typeface="Calibri" pitchFamily="34" charset="0"/>
                      </a:endParaRPr>
                    </a:p>
                  </a:txBody>
                  <a:tcPr/>
                </a:tc>
                <a:tc>
                  <a:txBody>
                    <a:bodyPr/>
                    <a:lstStyle/>
                    <a:p>
                      <a:pPr marL="231775" indent="0" algn="ctr"/>
                      <a:r>
                        <a:rPr lang="ro-RO" sz="2000" dirty="0" smtClean="0"/>
                        <a:t>Descriere</a:t>
                      </a:r>
                      <a:endParaRPr lang="en-US" sz="2000" dirty="0">
                        <a:latin typeface="Calibri" pitchFamily="34" charset="0"/>
                        <a:cs typeface="Calibri" pitchFamily="34" charset="0"/>
                      </a:endParaRPr>
                    </a:p>
                  </a:txBody>
                  <a:tcPr/>
                </a:tc>
              </a:tr>
              <a:tr h="932026">
                <a:tc>
                  <a:txBody>
                    <a:bodyPr/>
                    <a:lstStyle/>
                    <a:p>
                      <a:pPr algn="l"/>
                      <a:r>
                        <a:rPr lang="ro-RO" sz="2000" b="1" dirty="0" smtClean="0"/>
                        <a:t>Event</a:t>
                      </a:r>
                      <a:r>
                        <a:rPr lang="ro-RO" sz="2000" b="1" baseline="0" dirty="0" smtClean="0"/>
                        <a:t>WaitHandle</a:t>
                      </a:r>
                      <a:endParaRPr lang="en-US" sz="2000" b="1" dirty="0">
                        <a:latin typeface="Calibri" pitchFamily="34" charset="0"/>
                        <a:cs typeface="Calibri" pitchFamily="34" charset="0"/>
                      </a:endParaRPr>
                    </a:p>
                  </a:txBody>
                  <a:tcPr/>
                </a:tc>
                <a:tc>
                  <a:txBody>
                    <a:bodyPr/>
                    <a:lstStyle/>
                    <a:p>
                      <a:pPr algn="l"/>
                      <a:r>
                        <a:rPr lang="ro-RO" dirty="0" smtClean="0"/>
                        <a:t>Un</a:t>
                      </a:r>
                      <a:r>
                        <a:rPr lang="ro-RO" baseline="0" dirty="0" smtClean="0"/>
                        <a:t> fir de execuţie poate semnala unul sau mai multe fire de execuţie care aşteaptă.</a:t>
                      </a:r>
                      <a:endParaRPr lang="en-US" dirty="0">
                        <a:latin typeface="Calibri" pitchFamily="34" charset="0"/>
                        <a:cs typeface="Calibri" pitchFamily="34" charset="0"/>
                      </a:endParaRPr>
                    </a:p>
                  </a:txBody>
                  <a:tcPr/>
                </a:tc>
              </a:tr>
              <a:tr h="843262">
                <a:tc>
                  <a:txBody>
                    <a:bodyPr/>
                    <a:lstStyle/>
                    <a:p>
                      <a:pPr algn="l"/>
                      <a:r>
                        <a:rPr lang="ro-RO" sz="2000" b="1" dirty="0" smtClean="0"/>
                        <a:t>Mutex</a:t>
                      </a:r>
                      <a:endParaRPr lang="en-US" sz="2000" b="1" dirty="0">
                        <a:latin typeface="Calibri" pitchFamily="34" charset="0"/>
                        <a:cs typeface="Calibri" pitchFamily="34" charset="0"/>
                      </a:endParaRPr>
                    </a:p>
                  </a:txBody>
                  <a:tcPr/>
                </a:tc>
                <a:tc>
                  <a:txBody>
                    <a:bodyPr/>
                    <a:lstStyle/>
                    <a:p>
                      <a:pPr algn="l"/>
                      <a:r>
                        <a:rPr lang="ro-RO" dirty="0" smtClean="0"/>
                        <a:t>Un</a:t>
                      </a:r>
                      <a:r>
                        <a:rPr lang="ro-RO" baseline="0" dirty="0" smtClean="0"/>
                        <a:t> singur fir de execuţie deţine controlul asupra obiectului protejat de mutex.</a:t>
                      </a:r>
                      <a:endParaRPr lang="en-US" dirty="0">
                        <a:latin typeface="Calibri" pitchFamily="34" charset="0"/>
                        <a:cs typeface="Calibri" pitchFamily="34" charset="0"/>
                      </a:endParaRPr>
                    </a:p>
                  </a:txBody>
                  <a:tcPr/>
                </a:tc>
              </a:tr>
              <a:tr h="932026">
                <a:tc>
                  <a:txBody>
                    <a:bodyPr/>
                    <a:lstStyle/>
                    <a:p>
                      <a:pPr algn="l"/>
                      <a:r>
                        <a:rPr lang="ro-RO" sz="2000" b="1" dirty="0" smtClean="0"/>
                        <a:t>Semaphore</a:t>
                      </a:r>
                      <a:endParaRPr lang="en-US" sz="2000" b="1" dirty="0">
                        <a:latin typeface="Calibri" pitchFamily="34" charset="0"/>
                        <a:cs typeface="Calibri" pitchFamily="34" charset="0"/>
                      </a:endParaRPr>
                    </a:p>
                  </a:txBody>
                  <a:tcPr/>
                </a:tc>
                <a:tc>
                  <a:txBody>
                    <a:bodyPr/>
                    <a:lstStyle/>
                    <a:p>
                      <a:pPr algn="l"/>
                      <a:r>
                        <a:rPr lang="ro-RO" baseline="0" dirty="0" smtClean="0"/>
                        <a:t>Mai multe fire de execuţie deţin controlul asupra obiectului protejat de semafor.</a:t>
                      </a:r>
                      <a:endParaRPr lang="en-US" dirty="0">
                        <a:latin typeface="Calibri" pitchFamily="34" charset="0"/>
                        <a:cs typeface="Calibri" pitchFamily="34" charset="0"/>
                      </a:endParaRPr>
                    </a:p>
                  </a:txBody>
                  <a:tcPr/>
                </a:tc>
              </a:tr>
              <a:tr h="932026">
                <a:tc>
                  <a:txBody>
                    <a:bodyPr/>
                    <a:lstStyle/>
                    <a:p>
                      <a:pPr algn="l"/>
                      <a:r>
                        <a:rPr lang="ro-RO" sz="2000" b="1" dirty="0" smtClean="0"/>
                        <a:t>Monitor</a:t>
                      </a:r>
                      <a:endParaRPr lang="en-US" sz="2000" b="1" dirty="0">
                        <a:latin typeface="Calibri" pitchFamily="34" charset="0"/>
                        <a:cs typeface="Calibri" pitchFamily="34" charset="0"/>
                      </a:endParaRPr>
                    </a:p>
                  </a:txBody>
                  <a:tcPr/>
                </a:tc>
                <a:tc>
                  <a:txBody>
                    <a:bodyPr/>
                    <a:lstStyle/>
                    <a:p>
                      <a:pPr algn="l"/>
                      <a:r>
                        <a:rPr lang="ro-RO" dirty="0" smtClean="0"/>
                        <a:t>Furnizează</a:t>
                      </a:r>
                      <a:r>
                        <a:rPr lang="ro-RO" baseline="0" dirty="0" smtClean="0"/>
                        <a:t> un lock pentru protejarea codului. </a:t>
                      </a:r>
                      <a:endParaRPr lang="en-US" b="1" i="1" dirty="0">
                        <a:latin typeface="Calibri" pitchFamily="34" charset="0"/>
                        <a:cs typeface="Calibri" pitchFamily="34" charset="0"/>
                      </a:endParaRPr>
                    </a:p>
                  </a:txBody>
                  <a:tcPr/>
                </a:tc>
              </a:tr>
              <a:tr h="932026">
                <a:tc>
                  <a:txBody>
                    <a:bodyPr/>
                    <a:lstStyle/>
                    <a:p>
                      <a:pPr algn="l"/>
                      <a:r>
                        <a:rPr lang="ro-RO" sz="2000" b="1" dirty="0" smtClean="0"/>
                        <a:t>ReaderWriterLock</a:t>
                      </a:r>
                      <a:endParaRPr lang="en-US" sz="2000" b="1" dirty="0">
                        <a:latin typeface="Calibri" pitchFamily="34" charset="0"/>
                        <a:cs typeface="Calibri" pitchFamily="34" charset="0"/>
                      </a:endParaRPr>
                    </a:p>
                  </a:txBody>
                  <a:tcPr/>
                </a:tc>
                <a:tc>
                  <a:txBody>
                    <a:bodyPr/>
                    <a:lstStyle/>
                    <a:p>
                      <a:pPr algn="l"/>
                      <a:r>
                        <a:rPr lang="ro-RO" dirty="0" smtClean="0"/>
                        <a:t>Un fir de execuție poate scrie</a:t>
                      </a:r>
                      <a:r>
                        <a:rPr lang="ro-RO" baseline="0" dirty="0" smtClean="0"/>
                        <a:t> date, mai multe fire de execuție pot citi datele.</a:t>
                      </a:r>
                      <a:endParaRPr lang="en-US" dirty="0">
                        <a:latin typeface="Calibri" pitchFamily="34" charset="0"/>
                        <a:cs typeface="Calibri" pitchFamily="34" charset="0"/>
                      </a:endParaRPr>
                    </a:p>
                  </a:txBody>
                  <a:tcPr/>
                </a:tc>
              </a:tr>
            </a:tbl>
          </a:graphicData>
        </a:graphic>
      </p:graphicFrame>
    </p:spTree>
    <p:extLst>
      <p:ext uri="{BB962C8B-B14F-4D97-AF65-F5344CB8AC3E}">
        <p14:creationId xmlns:p14="http://schemas.microsoft.com/office/powerpoint/2010/main" xmlns="" val="166010613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emplateServer2008">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8064</TotalTime>
  <Words>4366</Words>
  <Application>Microsoft Office PowerPoint</Application>
  <PresentationFormat>On-screen Show (4:3)</PresentationFormat>
  <Paragraphs>900</Paragraphs>
  <Slides>26</Slides>
  <Notes>24</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templateServer2008</vt:lpstr>
      <vt:lpstr>Curs 10</vt:lpstr>
      <vt:lpstr>Overview</vt:lpstr>
      <vt:lpstr>Crearea aplicaţiilor multithread</vt:lpstr>
      <vt:lpstr>Introducere Threading</vt:lpstr>
      <vt:lpstr>Crearea thread-urilor</vt:lpstr>
      <vt:lpstr>Crearea thread-urilor</vt:lpstr>
      <vt:lpstr>Folosirea clasei Thread</vt:lpstr>
      <vt:lpstr>Folosirea clasei Thread</vt:lpstr>
      <vt:lpstr>Obiecte de sincronizare a thread-urilor</vt:lpstr>
      <vt:lpstr>Obiecte de sincronizare a thread-urilor</vt:lpstr>
      <vt:lpstr>Obiecte de sincronizare a thread-urilor</vt:lpstr>
      <vt:lpstr>Obiecte de sincronizare a thread-urilor</vt:lpstr>
      <vt:lpstr>Obiecte de sincronizare a thread-urilor</vt:lpstr>
      <vt:lpstr>Clasa ThreadPool</vt:lpstr>
      <vt:lpstr>Clasa ThreadPool</vt:lpstr>
      <vt:lpstr>Folosirea Timer-elor</vt:lpstr>
      <vt:lpstr>Realizarea apelurilor asincrone</vt:lpstr>
      <vt:lpstr>Realizarea apelurilor asincrone</vt:lpstr>
      <vt:lpstr>Realizarea apelurilor asincrone</vt:lpstr>
      <vt:lpstr>Codul pentru interfața cu utilizatorul</vt:lpstr>
      <vt:lpstr>Codul pentru interfața cu utilizatorul</vt:lpstr>
      <vt:lpstr>Codul pentru interfața cu utilizatorul</vt:lpstr>
      <vt:lpstr>Codul pentru interfața cu utilizatorul</vt:lpstr>
      <vt:lpstr>Codul pentru interfața cu utilizatorul</vt:lpstr>
      <vt:lpstr>Codul pentru interfața cu utilizatorul</vt:lpstr>
      <vt:lpstr>Sumar</vt:lpstr>
    </vt:vector>
  </TitlesOfParts>
  <Company>Microsoft Corporation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Example Title with Registration Microsoft® and Trademark  SQL ServerTM</dc:title>
  <dc:creator>jessieg</dc:creator>
  <cp:lastModifiedBy>Laur Neagu</cp:lastModifiedBy>
  <cp:revision>612</cp:revision>
  <dcterms:created xsi:type="dcterms:W3CDTF">2006-12-22T00:28:54Z</dcterms:created>
  <dcterms:modified xsi:type="dcterms:W3CDTF">2014-09-16T22:23:42Z</dcterms:modified>
</cp:coreProperties>
</file>