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0" r:id="rId1"/>
  </p:sldMasterIdLst>
  <p:notesMasterIdLst>
    <p:notesMasterId r:id="rId31"/>
  </p:notesMasterIdLst>
  <p:handoutMasterIdLst>
    <p:handoutMasterId r:id="rId32"/>
  </p:handoutMasterIdLst>
  <p:sldIdLst>
    <p:sldId id="256" r:id="rId2"/>
    <p:sldId id="263"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92" r:id="rId23"/>
    <p:sldId id="284" r:id="rId24"/>
    <p:sldId id="285" r:id="rId25"/>
    <p:sldId id="286" r:id="rId26"/>
    <p:sldId id="288" r:id="rId27"/>
    <p:sldId id="289" r:id="rId28"/>
    <p:sldId id="290" r:id="rId29"/>
    <p:sldId id="291" r:id="rId30"/>
  </p:sldIdLst>
  <p:sldSz cx="9144000" cy="6858000" type="screen4x3"/>
  <p:notesSz cx="7315200" cy="9601200"/>
  <p:defaultTextStyle>
    <a:defPPr>
      <a:defRPr lang="en-US"/>
    </a:defPPr>
    <a:lvl1pPr algn="l" rtl="0" eaLnBrk="0" fontAlgn="base" hangingPunct="0">
      <a:lnSpc>
        <a:spcPct val="90000"/>
      </a:lnSpc>
      <a:spcBef>
        <a:spcPct val="40000"/>
      </a:spcBef>
      <a:spcAft>
        <a:spcPct val="0"/>
      </a:spcAft>
      <a:buClr>
        <a:srgbClr val="006699"/>
      </a:buClr>
      <a:buChar char="•"/>
      <a:defRPr b="1" kern="1200">
        <a:solidFill>
          <a:schemeClr val="tx1"/>
        </a:solidFill>
        <a:latin typeface="Verdana" pitchFamily="34" charset="0"/>
        <a:ea typeface="+mn-ea"/>
        <a:cs typeface="+mn-cs"/>
      </a:defRPr>
    </a:lvl1pPr>
    <a:lvl2pPr marL="457200" algn="l" rtl="0" eaLnBrk="0" fontAlgn="base" hangingPunct="0">
      <a:lnSpc>
        <a:spcPct val="90000"/>
      </a:lnSpc>
      <a:spcBef>
        <a:spcPct val="40000"/>
      </a:spcBef>
      <a:spcAft>
        <a:spcPct val="0"/>
      </a:spcAft>
      <a:buClr>
        <a:srgbClr val="006699"/>
      </a:buClr>
      <a:buChar char="•"/>
      <a:defRPr b="1" kern="1200">
        <a:solidFill>
          <a:schemeClr val="tx1"/>
        </a:solidFill>
        <a:latin typeface="Verdana" pitchFamily="34" charset="0"/>
        <a:ea typeface="+mn-ea"/>
        <a:cs typeface="+mn-cs"/>
      </a:defRPr>
    </a:lvl2pPr>
    <a:lvl3pPr marL="914400" algn="l" rtl="0" eaLnBrk="0" fontAlgn="base" hangingPunct="0">
      <a:lnSpc>
        <a:spcPct val="90000"/>
      </a:lnSpc>
      <a:spcBef>
        <a:spcPct val="40000"/>
      </a:spcBef>
      <a:spcAft>
        <a:spcPct val="0"/>
      </a:spcAft>
      <a:buClr>
        <a:srgbClr val="006699"/>
      </a:buClr>
      <a:buChar char="•"/>
      <a:defRPr b="1" kern="1200">
        <a:solidFill>
          <a:schemeClr val="tx1"/>
        </a:solidFill>
        <a:latin typeface="Verdana" pitchFamily="34" charset="0"/>
        <a:ea typeface="+mn-ea"/>
        <a:cs typeface="+mn-cs"/>
      </a:defRPr>
    </a:lvl3pPr>
    <a:lvl4pPr marL="1371600" algn="l" rtl="0" eaLnBrk="0" fontAlgn="base" hangingPunct="0">
      <a:lnSpc>
        <a:spcPct val="90000"/>
      </a:lnSpc>
      <a:spcBef>
        <a:spcPct val="40000"/>
      </a:spcBef>
      <a:spcAft>
        <a:spcPct val="0"/>
      </a:spcAft>
      <a:buClr>
        <a:srgbClr val="006699"/>
      </a:buClr>
      <a:buChar char="•"/>
      <a:defRPr b="1" kern="1200">
        <a:solidFill>
          <a:schemeClr val="tx1"/>
        </a:solidFill>
        <a:latin typeface="Verdana" pitchFamily="34" charset="0"/>
        <a:ea typeface="+mn-ea"/>
        <a:cs typeface="+mn-cs"/>
      </a:defRPr>
    </a:lvl4pPr>
    <a:lvl5pPr marL="1828800" algn="l" rtl="0" eaLnBrk="0" fontAlgn="base" hangingPunct="0">
      <a:lnSpc>
        <a:spcPct val="90000"/>
      </a:lnSpc>
      <a:spcBef>
        <a:spcPct val="40000"/>
      </a:spcBef>
      <a:spcAft>
        <a:spcPct val="0"/>
      </a:spcAft>
      <a:buClr>
        <a:srgbClr val="006699"/>
      </a:buClr>
      <a:buChar char="•"/>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A31FF"/>
    <a:srgbClr val="E4CD9A"/>
    <a:srgbClr val="D2AC56"/>
    <a:srgbClr val="F2E7CE"/>
    <a:srgbClr val="0066FF"/>
    <a:srgbClr val="E8F6E4"/>
    <a:srgbClr val="FF0000"/>
    <a:srgbClr val="EEEFD7"/>
    <a:srgbClr val="FF33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1" autoAdjust="0"/>
    <p:restoredTop sz="75986" autoAdjust="0"/>
  </p:normalViewPr>
  <p:slideViewPr>
    <p:cSldViewPr snapToGrid="0">
      <p:cViewPr>
        <p:scale>
          <a:sx n="56" d="100"/>
          <a:sy n="56" d="100"/>
        </p:scale>
        <p:origin x="-1764" y="-60"/>
      </p:cViewPr>
      <p:guideLst>
        <p:guide orient="horz" pos="2160"/>
        <p:guide pos="288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1884" y="642"/>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4142962" y="0"/>
            <a:ext cx="3170583" cy="480388"/>
          </a:xfrm>
          <a:prstGeom prst="rect">
            <a:avLst/>
          </a:prstGeom>
        </p:spPr>
        <p:txBody>
          <a:bodyPr vert="horz" lIns="94851" tIns="47425" rIns="94851" bIns="47425" rtlCol="0"/>
          <a:lstStyle>
            <a:lvl1pPr algn="r">
              <a:defRPr sz="1200"/>
            </a:lvl1pPr>
          </a:lstStyle>
          <a:p>
            <a:fld id="{09107AD3-CBF2-4A03-B90C-7FB930237364}" type="datetimeFigureOut">
              <a:rPr lang="en-US" smtClean="0"/>
              <a:pPr/>
              <a:t>10/6/2014</a:t>
            </a:fld>
            <a:endParaRPr lang="en-US"/>
          </a:p>
        </p:txBody>
      </p:sp>
      <p:sp>
        <p:nvSpPr>
          <p:cNvPr id="4" name="Footer Placeholder 3"/>
          <p:cNvSpPr>
            <a:spLocks noGrp="1"/>
          </p:cNvSpPr>
          <p:nvPr>
            <p:ph type="ftr" sz="quarter" idx="2"/>
          </p:nvPr>
        </p:nvSpPr>
        <p:spPr>
          <a:xfrm>
            <a:off x="0" y="9119173"/>
            <a:ext cx="3170583" cy="480388"/>
          </a:xfrm>
          <a:prstGeom prst="rect">
            <a:avLst/>
          </a:prstGeom>
        </p:spPr>
        <p:txBody>
          <a:bodyPr vert="horz" lIns="94851" tIns="47425" rIns="94851" bIns="47425" rtlCol="0" anchor="b"/>
          <a:lstStyle>
            <a:lvl1pPr algn="l">
              <a:defRPr sz="1200"/>
            </a:lvl1pPr>
          </a:lstStyle>
          <a:p>
            <a:endParaRPr lang="en-US"/>
          </a:p>
        </p:txBody>
      </p:sp>
      <p:sp>
        <p:nvSpPr>
          <p:cNvPr id="5" name="Slide Number Placeholder 4"/>
          <p:cNvSpPr>
            <a:spLocks noGrp="1"/>
          </p:cNvSpPr>
          <p:nvPr>
            <p:ph type="sldNum" sz="quarter" idx="3"/>
          </p:nvPr>
        </p:nvSpPr>
        <p:spPr>
          <a:xfrm>
            <a:off x="4142962" y="9119173"/>
            <a:ext cx="3170583" cy="480388"/>
          </a:xfrm>
          <a:prstGeom prst="rect">
            <a:avLst/>
          </a:prstGeom>
        </p:spPr>
        <p:txBody>
          <a:bodyPr vert="horz" lIns="94851" tIns="47425" rIns="94851" bIns="47425" rtlCol="0" anchor="b"/>
          <a:lstStyle>
            <a:lvl1pPr algn="r">
              <a:defRPr sz="1200"/>
            </a:lvl1pPr>
          </a:lstStyle>
          <a:p>
            <a:fld id="{068FB0E5-6869-4FF4-A698-29AACB685E0C}" type="slidenum">
              <a:rPr lang="en-US" smtClean="0"/>
              <a:pPr/>
              <a:t>‹#›</a:t>
            </a:fld>
            <a:endParaRPr lang="en-US"/>
          </a:p>
        </p:txBody>
      </p:sp>
    </p:spTree>
    <p:extLst>
      <p:ext uri="{BB962C8B-B14F-4D97-AF65-F5344CB8AC3E}">
        <p14:creationId xmlns:p14="http://schemas.microsoft.com/office/powerpoint/2010/main" xmlns="" val="18271576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itacad.ro/"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4639917" y="200025"/>
            <a:ext cx="3170583" cy="359062"/>
          </a:xfrm>
          <a:prstGeom prst="rect">
            <a:avLst/>
          </a:prstGeom>
          <a:noFill/>
          <a:ln w="9525">
            <a:noFill/>
            <a:miter lim="800000"/>
            <a:headEnd/>
            <a:tailEnd/>
          </a:ln>
          <a:effectLst/>
        </p:spPr>
        <p:txBody>
          <a:bodyPr vert="horz" wrap="square" lIns="94851" tIns="0" rIns="94851" bIns="0" numCol="1" anchor="t" anchorCtr="0" compatLnSpc="1">
            <a:prstTxWarp prst="textNoShape">
              <a:avLst/>
            </a:prstTxWarp>
          </a:bodyPr>
          <a:lstStyle>
            <a:lvl1pPr eaLnBrk="1" hangingPunct="1">
              <a:lnSpc>
                <a:spcPct val="100000"/>
              </a:lnSpc>
              <a:spcBef>
                <a:spcPct val="0"/>
              </a:spcBef>
              <a:buClrTx/>
              <a:buFontTx/>
              <a:buNone/>
              <a:defRPr sz="1200">
                <a:solidFill>
                  <a:srgbClr val="336699"/>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err="1" smtClean="0">
                <a:ln>
                  <a:noFill/>
                </a:ln>
                <a:solidFill>
                  <a:srgbClr val="336699"/>
                </a:solidFill>
                <a:effectLst/>
                <a:uLnTx/>
                <a:uFillTx/>
                <a:latin typeface="Verdana" pitchFamily="34" charset="0"/>
                <a:ea typeface="+mn-ea"/>
                <a:cs typeface="+mn-cs"/>
              </a:rPr>
              <a:t>Modul</a:t>
            </a:r>
            <a:r>
              <a:rPr kumimoji="0" lang="en-US" sz="1200" b="1" i="0" u="none" strike="noStrike" kern="1200" cap="none" spc="0" normalizeH="0" baseline="0" noProof="0" dirty="0" smtClean="0">
                <a:ln>
                  <a:noFill/>
                </a:ln>
                <a:solidFill>
                  <a:srgbClr val="336699"/>
                </a:solidFill>
                <a:effectLst/>
                <a:uLnTx/>
                <a:uFillTx/>
                <a:latin typeface="Verdana" pitchFamily="34" charset="0"/>
                <a:ea typeface="+mn-ea"/>
                <a:cs typeface="+mn-cs"/>
              </a:rPr>
              <a:t> 0: </a:t>
            </a:r>
            <a:r>
              <a:rPr kumimoji="0" lang="en-US" sz="1200" b="1" i="0" u="none" strike="noStrike" kern="1200" cap="none" spc="0" normalizeH="0" baseline="0" noProof="0" dirty="0" err="1" smtClean="0">
                <a:ln>
                  <a:noFill/>
                </a:ln>
                <a:solidFill>
                  <a:srgbClr val="336699"/>
                </a:solidFill>
                <a:effectLst/>
                <a:uLnTx/>
                <a:uFillTx/>
                <a:latin typeface="Verdana" pitchFamily="34" charset="0"/>
                <a:ea typeface="+mn-ea"/>
                <a:cs typeface="+mn-cs"/>
              </a:rPr>
              <a:t>Introducere</a:t>
            </a:r>
            <a:endParaRPr kumimoji="0" lang="en-US" sz="1200" b="1" i="0" u="none" strike="noStrike" kern="1200" cap="none" spc="0" normalizeH="0" baseline="0" noProof="0" dirty="0">
              <a:ln>
                <a:noFill/>
              </a:ln>
              <a:solidFill>
                <a:srgbClr val="336699"/>
              </a:solidFill>
              <a:effectLst/>
              <a:uLnTx/>
              <a:uFillTx/>
              <a:latin typeface="Verdana" pitchFamily="34" charset="0"/>
              <a:ea typeface="+mn-ea"/>
              <a:cs typeface="+mn-cs"/>
            </a:endParaRPr>
          </a:p>
        </p:txBody>
      </p:sp>
      <p:sp>
        <p:nvSpPr>
          <p:cNvPr id="7" name="Round Same Side Corner Rectangle 6"/>
          <p:cNvSpPr/>
          <p:nvPr/>
        </p:nvSpPr>
        <p:spPr>
          <a:xfrm rot="5400000">
            <a:off x="327660" y="-167640"/>
            <a:ext cx="320040" cy="975360"/>
          </a:xfrm>
          <a:prstGeom prst="round2SameRect">
            <a:avLst/>
          </a:prstGeom>
          <a:ln/>
        </p:spPr>
        <p:style>
          <a:lnRef idx="1">
            <a:schemeClr val="accent5"/>
          </a:lnRef>
          <a:fillRef idx="3">
            <a:schemeClr val="accent5"/>
          </a:fillRef>
          <a:effectRef idx="2">
            <a:schemeClr val="accent5"/>
          </a:effectRef>
          <a:fontRef idx="minor">
            <a:schemeClr val="lt1"/>
          </a:fontRef>
        </p:style>
        <p:txBody>
          <a:bodyPr lIns="96661" tIns="48331" rIns="96661" bIns="48331" rtlCol="0" anchor="ctr"/>
          <a:lstStyle/>
          <a:p>
            <a:pPr lvl="0" algn="ctr"/>
            <a:endParaRPr lang="en-US" dirty="0"/>
          </a:p>
        </p:txBody>
      </p:sp>
      <p:sp>
        <p:nvSpPr>
          <p:cNvPr id="8" name="Text Box 2"/>
          <p:cNvSpPr txBox="1">
            <a:spLocks noChangeArrowheads="1"/>
          </p:cNvSpPr>
          <p:nvPr/>
        </p:nvSpPr>
        <p:spPr bwMode="auto">
          <a:xfrm>
            <a:off x="731520" y="160020"/>
            <a:ext cx="4329854" cy="320040"/>
          </a:xfrm>
          <a:prstGeom prst="rect">
            <a:avLst/>
          </a:prstGeom>
          <a:noFill/>
          <a:ln w="9525">
            <a:noFill/>
            <a:miter lim="800000"/>
            <a:headEnd/>
            <a:tailEnd/>
          </a:ln>
        </p:spPr>
        <p:txBody>
          <a:bodyPr vert="horz" wrap="square" lIns="96661" tIns="0" rIns="96661" bIns="0" numCol="1" anchor="ctr" anchorCtr="0" compatLnSpc="1">
            <a:prstTxWarp prst="textNoShape">
              <a:avLst/>
            </a:prstTxWarp>
          </a:bodyPr>
          <a:lstStyle/>
          <a:p>
            <a:pPr marL="0" marR="0" lvl="0" indent="0" algn="l" defTabSz="966612"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cs typeface="Arial" pitchFamily="34" charset="0"/>
              </a:rPr>
              <a:t>        Academia Microsoft </a:t>
            </a:r>
          </a:p>
          <a:p>
            <a:pPr marL="0" marR="0" lvl="0" indent="0" algn="l" defTabSz="966612"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accent5"/>
                </a:solidFill>
                <a:effectLst/>
                <a:latin typeface="Calibri" pitchFamily="34" charset="0"/>
                <a:cs typeface="Arial" pitchFamily="34" charset="0"/>
              </a:rPr>
              <a:t>        </a:t>
            </a:r>
            <a:r>
              <a:rPr kumimoji="0" lang="en-US" sz="1200" b="0" i="0" u="none" strike="noStrike" cap="none" normalizeH="0" baseline="0" dirty="0" smtClean="0">
                <a:ln>
                  <a:noFill/>
                </a:ln>
                <a:solidFill>
                  <a:schemeClr val="accent5"/>
                </a:solidFill>
                <a:effectLst/>
                <a:latin typeface="Calibri" pitchFamily="34" charset="0"/>
                <a:cs typeface="Arial" pitchFamily="34" charset="0"/>
                <a:hlinkClick r:id="rId2"/>
              </a:rPr>
              <a:t>itacad.ro</a:t>
            </a:r>
            <a:r>
              <a:rPr kumimoji="0" lang="en-US" sz="1200" b="0" i="0" u="none" strike="noStrike" cap="none" normalizeH="0" baseline="0" dirty="0" smtClean="0">
                <a:ln>
                  <a:noFill/>
                </a:ln>
                <a:solidFill>
                  <a:schemeClr val="accent5"/>
                </a:solidFill>
                <a:effectLst/>
                <a:latin typeface="Calibri" pitchFamily="34" charset="0"/>
                <a:cs typeface="Arial" pitchFamily="34" charset="0"/>
              </a:rPr>
              <a:t> </a:t>
            </a:r>
            <a:r>
              <a:rPr kumimoji="0" lang="en-US" sz="1200" b="0" i="0" u="none" strike="noStrike" cap="none" normalizeH="0" baseline="0" dirty="0" smtClean="0">
                <a:ln>
                  <a:noFill/>
                </a:ln>
                <a:solidFill>
                  <a:srgbClr val="365F91"/>
                </a:solidFill>
                <a:effectLst/>
                <a:latin typeface="Calibri" pitchFamily="34" charset="0"/>
                <a:cs typeface="Arial" pitchFamily="34" charset="0"/>
              </a:rPr>
              <a:t>                                                                                                                 </a:t>
            </a:r>
            <a:endParaRPr kumimoji="0" lang="en-US" sz="1900" b="0" i="0" u="none" strike="noStrike" cap="none" normalizeH="0" baseline="0" dirty="0" smtClean="0">
              <a:ln>
                <a:noFill/>
              </a:ln>
              <a:solidFill>
                <a:schemeClr val="tx1"/>
              </a:solidFill>
              <a:effectLst/>
              <a:latin typeface="Arial" pitchFamily="34" charset="0"/>
              <a:cs typeface="Arial" pitchFamily="34" charset="0"/>
            </a:endParaRPr>
          </a:p>
        </p:txBody>
      </p:sp>
      <p:sp>
        <p:nvSpPr>
          <p:cNvPr id="9" name="TextBox 8"/>
          <p:cNvSpPr txBox="1"/>
          <p:nvPr/>
        </p:nvSpPr>
        <p:spPr>
          <a:xfrm>
            <a:off x="610816" y="160020"/>
            <a:ext cx="494972" cy="263805"/>
          </a:xfrm>
          <a:prstGeom prst="rect">
            <a:avLst/>
          </a:prstGeom>
          <a:noFill/>
        </p:spPr>
        <p:txBody>
          <a:bodyPr wrap="none" lIns="96661" tIns="48331" rIns="96661" bIns="48331" rtlCol="0">
            <a:spAutoFit/>
          </a:bodyPr>
          <a:lstStyle/>
          <a:p>
            <a:pPr>
              <a:buNone/>
            </a:pPr>
            <a:fld id="{7647E9C6-8F2F-43E8-8117-A5FA9C250BB7}" type="slidenum">
              <a:rPr lang="en-US" sz="1200" smtClean="0"/>
              <a:pPr>
                <a:buNone/>
              </a:pPr>
              <a:t>‹#›</a:t>
            </a:fld>
            <a:endParaRPr lang="en-US" sz="1200" dirty="0"/>
          </a:p>
        </p:txBody>
      </p:sp>
      <p:sp>
        <p:nvSpPr>
          <p:cNvPr id="10" name="Rectangle 4"/>
          <p:cNvSpPr>
            <a:spLocks noGrp="1" noRot="1" noChangeAspect="1" noChangeArrowheads="1" noTextEdit="1"/>
          </p:cNvSpPr>
          <p:nvPr>
            <p:ph type="sldImg" idx="2"/>
          </p:nvPr>
        </p:nvSpPr>
        <p:spPr bwMode="auto">
          <a:xfrm>
            <a:off x="1323975" y="747713"/>
            <a:ext cx="4506913" cy="3379787"/>
          </a:xfrm>
          <a:prstGeom prst="rect">
            <a:avLst/>
          </a:prstGeom>
          <a:noFill/>
          <a:ln w="9525">
            <a:solidFill>
              <a:srgbClr val="000000"/>
            </a:solidFill>
            <a:miter lim="800000"/>
            <a:headEnd/>
            <a:tailEnd/>
          </a:ln>
        </p:spPr>
      </p:sp>
      <p:sp>
        <p:nvSpPr>
          <p:cNvPr id="11" name="Rectangle 5"/>
          <p:cNvSpPr>
            <a:spLocks noGrp="1" noChangeArrowheads="1"/>
          </p:cNvSpPr>
          <p:nvPr>
            <p:ph type="body" sz="quarter" idx="3"/>
          </p:nvPr>
        </p:nvSpPr>
        <p:spPr bwMode="auto">
          <a:xfrm>
            <a:off x="327991" y="4357922"/>
            <a:ext cx="6559826" cy="4966196"/>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Tree>
    <p:extLst>
      <p:ext uri="{BB962C8B-B14F-4D97-AF65-F5344CB8AC3E}">
        <p14:creationId xmlns:p14="http://schemas.microsoft.com/office/powerpoint/2010/main" xmlns="" val="357950110"/>
      </p:ext>
    </p:extLst>
  </p:cSld>
  <p:clrMap bg1="lt1" tx1="dk1" bg2="lt2" tx2="dk2" accent1="accent1" accent2="accent2" accent3="accent3" accent4="accent4" accent5="accent5" accent6="accent6" hlink="hlink" folHlink="folHlink"/>
  <p:hf ftr="0"/>
  <p:notesStyle>
    <a:lvl1pPr algn="l" rtl="0" eaLnBrk="0" fontAlgn="base" hangingPunct="0">
      <a:spcBef>
        <a:spcPct val="0"/>
      </a:spcBef>
      <a:spcAft>
        <a:spcPct val="60000"/>
      </a:spcAft>
      <a:buFont typeface="Wingdings" pitchFamily="2" charset="2"/>
      <a:buChar char="q"/>
      <a:defRPr sz="1400" kern="1200">
        <a:solidFill>
          <a:schemeClr val="tx1"/>
        </a:solidFill>
        <a:latin typeface="+mn-lt"/>
        <a:ea typeface="+mn-ea"/>
        <a:cs typeface="+mn-cs"/>
      </a:defRPr>
    </a:lvl1pPr>
    <a:lvl2pPr marL="342900" indent="-114300" algn="l" rtl="0" eaLnBrk="0" fontAlgn="base" hangingPunct="0">
      <a:spcBef>
        <a:spcPct val="0"/>
      </a:spcBef>
      <a:spcAft>
        <a:spcPct val="60000"/>
      </a:spcAft>
      <a:buClr>
        <a:srgbClr val="336699"/>
      </a:buClr>
      <a:buFont typeface="Wingdings" pitchFamily="2" charset="2"/>
      <a:buChar char="v"/>
      <a:defRPr sz="1400" kern="1200">
        <a:solidFill>
          <a:schemeClr val="tx1"/>
        </a:solidFill>
        <a:latin typeface="+mn-lt"/>
        <a:ea typeface="+mn-ea"/>
        <a:cs typeface="+mn-cs"/>
      </a:defRPr>
    </a:lvl2pPr>
    <a:lvl3pPr marL="914400" algn="l" rtl="0" eaLnBrk="0" fontAlgn="base" hangingPunct="0">
      <a:spcBef>
        <a:spcPct val="0"/>
      </a:spcBef>
      <a:spcAft>
        <a:spcPct val="60000"/>
      </a:spcAft>
      <a:buFont typeface="Wingdings" pitchFamily="2" charset="2"/>
      <a:buChar char="ü"/>
      <a:defRPr sz="1400" kern="1200">
        <a:solidFill>
          <a:schemeClr val="tx1"/>
        </a:solidFill>
        <a:latin typeface="+mn-lt"/>
        <a:ea typeface="+mn-ea"/>
        <a:cs typeface="+mn-cs"/>
      </a:defRPr>
    </a:lvl3pPr>
    <a:lvl4pPr marL="1371600" algn="l" rtl="0" eaLnBrk="0" fontAlgn="base" hangingPunct="0">
      <a:spcBef>
        <a:spcPct val="0"/>
      </a:spcBef>
      <a:spcAft>
        <a:spcPct val="60000"/>
      </a:spcAft>
      <a:defRPr sz="1400" kern="1200">
        <a:solidFill>
          <a:schemeClr val="tx1"/>
        </a:solidFill>
        <a:latin typeface="+mn-lt"/>
        <a:ea typeface="+mn-ea"/>
        <a:cs typeface="+mn-cs"/>
      </a:defRPr>
    </a:lvl4pPr>
    <a:lvl5pPr marL="1828800" algn="l" rtl="0" eaLnBrk="0" fontAlgn="base" hangingPunct="0">
      <a:spcBef>
        <a:spcPct val="0"/>
      </a:spcBef>
      <a:spcAft>
        <a:spcPct val="60000"/>
      </a:spcAft>
      <a:defRPr sz="14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www.example.com/"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a:buNone/>
            </a:pPr>
            <a:r>
              <a:rPr lang="ro-RO" dirty="0" smtClean="0"/>
              <a:t>În cadrul unui proce</a:t>
            </a:r>
            <a:r>
              <a:rPr lang="en-US" dirty="0" smtClean="0"/>
              <a:t>s,</a:t>
            </a:r>
            <a:r>
              <a:rPr lang="en-US" baseline="0" dirty="0" smtClean="0"/>
              <a:t> </a:t>
            </a:r>
            <a:r>
              <a:rPr lang="ro-RO" dirty="0" smtClean="0"/>
              <a:t>codul este executat de către un thread. </a:t>
            </a:r>
            <a:endParaRPr lang="en-US" dirty="0" smtClean="0"/>
          </a:p>
          <a:p>
            <a:pPr>
              <a:buNone/>
            </a:pPr>
            <a:r>
              <a:rPr lang="ro-RO" dirty="0" smtClean="0"/>
              <a:t>Puteți </a:t>
            </a:r>
            <a:r>
              <a:rPr lang="ro-RO" dirty="0" smtClean="0"/>
              <a:t>folosi clasele </a:t>
            </a:r>
            <a:r>
              <a:rPr lang="ro-RO" b="1" dirty="0" smtClean="0"/>
              <a:t>Microsoft .NET Framework </a:t>
            </a:r>
            <a:r>
              <a:rPr lang="ro-RO" dirty="0" smtClean="0"/>
              <a:t>pentru a crea obiecte ce reprezintă fire de execuţie, pentru a executa cod şi pentru a sincroniza firele de </a:t>
            </a:r>
            <a:r>
              <a:rPr lang="ro-RO" dirty="0" smtClean="0"/>
              <a:t>execuţie.</a:t>
            </a:r>
            <a:r>
              <a:rPr lang="en-US" baseline="0" dirty="0" smtClean="0"/>
              <a:t> </a:t>
            </a:r>
            <a:r>
              <a:rPr lang="ro-RO" dirty="0" smtClean="0"/>
              <a:t>Thread-urile </a:t>
            </a:r>
            <a:r>
              <a:rPr lang="ro-RO" dirty="0" smtClean="0"/>
              <a:t>rulează în cadrul unui domeniu de aplicaţie, care este o unitate de izolare în cadrul unui proces .NET Framework.</a:t>
            </a:r>
          </a:p>
          <a:p>
            <a:pPr>
              <a:buNone/>
            </a:pPr>
            <a:r>
              <a:rPr lang="ro-RO" dirty="0" smtClean="0"/>
              <a:t>În acest modul veţi învăţa cum să folosiţi clasele .NET Framework pentru a construi aplicaţii multithread, cum să realizaţi servicii Windows şi clase pentru instalarea serviciilor, şi cum să accesaţi şi să configuraţi domenii de aplicaţie.</a:t>
            </a:r>
          </a:p>
          <a:p>
            <a:endParaRPr lang="en-US" dirty="0" smtClean="0"/>
          </a:p>
          <a:p>
            <a:pPr>
              <a:buNone/>
            </a:pPr>
            <a:r>
              <a:rPr lang="ro-RO" b="1" dirty="0" smtClean="0"/>
              <a:t>Obiective</a:t>
            </a:r>
          </a:p>
          <a:p>
            <a:pPr>
              <a:buNone/>
            </a:pPr>
            <a:r>
              <a:rPr lang="ro-RO" dirty="0" smtClean="0"/>
              <a:t>După completarea acestui modul veţi fi capabili să:</a:t>
            </a:r>
          </a:p>
          <a:p>
            <a:pPr lvl="1"/>
            <a:r>
              <a:rPr lang="ro-RO" dirty="0" smtClean="0"/>
              <a:t> </a:t>
            </a:r>
            <a:r>
              <a:rPr lang="ro-RO" dirty="0" smtClean="0"/>
              <a:t>Descrieţi </a:t>
            </a:r>
            <a:r>
              <a:rPr lang="ro-RO" dirty="0" smtClean="0"/>
              <a:t>şi să implementaţi aplicaţii multithread prin folosirea namespace-ului </a:t>
            </a:r>
            <a:r>
              <a:rPr lang="ro-RO" b="1" dirty="0" smtClean="0"/>
              <a:t>System.Threading</a:t>
            </a:r>
            <a:r>
              <a:rPr lang="ro-RO" dirty="0" smtClean="0"/>
              <a:t>.</a:t>
            </a:r>
            <a:endParaRPr lang="en-US" dirty="0" smtClean="0"/>
          </a:p>
          <a:p>
            <a:pPr lvl="1"/>
            <a:r>
              <a:rPr lang="ro-RO" dirty="0" smtClean="0"/>
              <a:t> Creaţi, instalaţi şi controlaţi un serviciu Windows prin folosirea namespace-ului </a:t>
            </a:r>
            <a:r>
              <a:rPr lang="ro-RO" b="1" dirty="0" smtClean="0"/>
              <a:t>System.ServiceProcess</a:t>
            </a:r>
            <a:r>
              <a:rPr lang="ro-RO" dirty="0" smtClean="0"/>
              <a:t>.</a:t>
            </a:r>
            <a:endParaRPr lang="en-US" dirty="0" smtClean="0"/>
          </a:p>
          <a:p>
            <a:pPr lvl="1"/>
            <a:r>
              <a:rPr lang="ro-RO" dirty="0" smtClean="0"/>
              <a:t> Descrieţi şi creaţi domenii de </a:t>
            </a:r>
            <a:r>
              <a:rPr lang="ro-RO" dirty="0" smtClean="0"/>
              <a:t>aplicaţie.</a:t>
            </a:r>
            <a:endParaRPr lang="en-US" dirty="0" smtClean="0">
              <a:latin typeface="Calibri" pitchFamily="34" charset="0"/>
              <a:cs typeface="Calibri"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a:buNone/>
            </a:pPr>
            <a:r>
              <a:rPr lang="ro-RO" sz="1100" dirty="0" smtClean="0">
                <a:latin typeface="Lucida Console" pitchFamily="49" charset="0"/>
              </a:rPr>
              <a:t> </a:t>
            </a:r>
            <a:r>
              <a:rPr lang="ro-RO" dirty="0" smtClean="0"/>
              <a:t>Serviciile nu au o interfață cu utilizatorul. Există două modalități de a comunica cu un serviciu: </a:t>
            </a:r>
            <a:r>
              <a:rPr lang="ro-RO" b="1" dirty="0" smtClean="0"/>
              <a:t>IPC</a:t>
            </a:r>
            <a:r>
              <a:rPr lang="ro-RO" dirty="0" smtClean="0"/>
              <a:t> sau </a:t>
            </a:r>
            <a:r>
              <a:rPr lang="ro-RO" b="1" dirty="0" smtClean="0"/>
              <a:t>SCM</a:t>
            </a:r>
            <a:r>
              <a:rPr lang="ro-RO" dirty="0" smtClean="0"/>
              <a:t>. Folosiți clasa </a:t>
            </a:r>
            <a:r>
              <a:rPr lang="ro-RO" b="1" dirty="0" smtClean="0"/>
              <a:t>ServiceController</a:t>
            </a:r>
            <a:r>
              <a:rPr lang="ro-RO" dirty="0" smtClean="0"/>
              <a:t> pentru a porni un serviciu sau pentru a accesa un serviciu în execuție și pentru a informa </a:t>
            </a:r>
            <a:r>
              <a:rPr lang="ro-RO" b="1" dirty="0" smtClean="0"/>
              <a:t>SCM-ul</a:t>
            </a:r>
            <a:r>
              <a:rPr lang="ro-RO" dirty="0" smtClean="0"/>
              <a:t> să ofere comenzi serviciului.</a:t>
            </a:r>
            <a:endParaRPr lang="en-US" dirty="0" smtClean="0"/>
          </a:p>
          <a:p>
            <a:endParaRPr lang="ro-RO" sz="1100" dirty="0" smtClean="0"/>
          </a:p>
          <a:p>
            <a:pPr>
              <a:buNone/>
            </a:pPr>
            <a:r>
              <a:rPr lang="ro-RO" b="1" dirty="0" smtClean="0"/>
              <a:t>Clasa </a:t>
            </a:r>
            <a:r>
              <a:rPr lang="ro-RO" b="1" dirty="0" smtClean="0"/>
              <a:t>ServiceController</a:t>
            </a:r>
            <a:endParaRPr lang="ro-RO" sz="1100" dirty="0" smtClean="0"/>
          </a:p>
          <a:p>
            <a:pPr>
              <a:buNone/>
            </a:pPr>
            <a:r>
              <a:rPr lang="ro-RO" dirty="0" smtClean="0"/>
              <a:t>Există două modalități de a inițializa o instanță a acestei clase:</a:t>
            </a:r>
            <a:endParaRPr lang="en-US" dirty="0" smtClean="0"/>
          </a:p>
          <a:p>
            <a:pPr lvl="1"/>
            <a:r>
              <a:rPr lang="ro-RO" dirty="0" smtClean="0"/>
              <a:t> Dați numele ser</a:t>
            </a:r>
            <a:r>
              <a:rPr lang="en-US" dirty="0" smtClean="0"/>
              <a:t>v</a:t>
            </a:r>
            <a:r>
              <a:rPr lang="ro-RO" dirty="0" smtClean="0"/>
              <a:t>iciului constructorului clasei </a:t>
            </a:r>
            <a:r>
              <a:rPr lang="ro-RO" b="1" dirty="0" smtClean="0"/>
              <a:t>ServiceController</a:t>
            </a:r>
            <a:r>
              <a:rPr lang="ro-RO" dirty="0" smtClean="0"/>
              <a:t>.</a:t>
            </a:r>
            <a:endParaRPr lang="en-US" dirty="0" smtClean="0"/>
          </a:p>
          <a:p>
            <a:pPr lvl="1"/>
            <a:r>
              <a:rPr lang="ro-RO" dirty="0" smtClean="0"/>
              <a:t> Apelați metoda </a:t>
            </a:r>
            <a:r>
              <a:rPr lang="ro-RO" b="1" dirty="0" smtClean="0"/>
              <a:t>GetServices</a:t>
            </a:r>
            <a:r>
              <a:rPr lang="ro-RO" dirty="0" smtClean="0"/>
              <a:t> pentru a obține un vector de obiecte </a:t>
            </a:r>
            <a:r>
              <a:rPr lang="ro-RO" b="1" dirty="0" smtClean="0"/>
              <a:t>ServiceController</a:t>
            </a:r>
            <a:r>
              <a:rPr lang="ro-RO" dirty="0" smtClean="0"/>
              <a:t>, unul pentru fiecare serviciu înregistrat pe computer.</a:t>
            </a:r>
          </a:p>
          <a:p>
            <a:pPr>
              <a:buNone/>
            </a:pPr>
            <a:r>
              <a:rPr lang="ro-RO" dirty="0" smtClean="0"/>
              <a:t>Puteți </a:t>
            </a:r>
            <a:r>
              <a:rPr lang="ro-RO" dirty="0" smtClean="0"/>
              <a:t>folosi obiectul </a:t>
            </a:r>
            <a:r>
              <a:rPr lang="ro-RO" b="1" dirty="0" smtClean="0"/>
              <a:t>ServiceController</a:t>
            </a:r>
            <a:r>
              <a:rPr lang="ro-RO" dirty="0" smtClean="0"/>
              <a:t> pentru a oferi comenzi serviciului</a:t>
            </a:r>
            <a:r>
              <a:rPr lang="ro-RO" dirty="0" smtClean="0"/>
              <a:t>.</a:t>
            </a:r>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a:buNone/>
            </a:pPr>
            <a:r>
              <a:rPr lang="ro-RO" sz="1300" dirty="0" smtClean="0"/>
              <a:t>Următorul </a:t>
            </a:r>
            <a:r>
              <a:rPr lang="ro-RO" sz="1300" dirty="0" smtClean="0"/>
              <a:t>cod explică modul de creare a unui obiect </a:t>
            </a:r>
            <a:r>
              <a:rPr lang="ro-RO" sz="1300" b="1" dirty="0" smtClean="0"/>
              <a:t>ServiceController</a:t>
            </a:r>
            <a:r>
              <a:rPr lang="ro-RO" sz="1300" dirty="0" smtClean="0"/>
              <a:t> și folosirea acestuia pentru a porni sau opri un serviciu</a:t>
            </a:r>
            <a:r>
              <a:rPr lang="ro-RO" sz="1300" dirty="0" smtClean="0"/>
              <a:t>.</a:t>
            </a:r>
            <a:endParaRPr lang="ro-RO" sz="1100" dirty="0" smtClean="0"/>
          </a:p>
          <a:p>
            <a:pPr algn="l">
              <a:buNone/>
            </a:pPr>
            <a:endParaRPr lang="ro-RO" sz="1100" dirty="0" smtClean="0">
              <a:latin typeface="Lucida Console" pitchFamily="49" charset="0"/>
            </a:endParaRPr>
          </a:p>
          <a:p>
            <a:pPr algn="l">
              <a:buNone/>
            </a:pPr>
            <a:r>
              <a:rPr lang="ro-RO" sz="1100" dirty="0" smtClean="0">
                <a:latin typeface="Lucida Console" pitchFamily="49" charset="0"/>
              </a:rPr>
              <a:t>public partial class MyForm: Form</a:t>
            </a:r>
            <a:endParaRPr lang="en-US" sz="1100" dirty="0" smtClean="0">
              <a:latin typeface="Lucida Console" pitchFamily="49" charset="0"/>
            </a:endParaRPr>
          </a:p>
          <a:p>
            <a:pPr lvl="0" algn="l">
              <a:buNone/>
            </a:pPr>
            <a:r>
              <a:rPr lang="ro-RO" sz="1100" dirty="0" smtClean="0">
                <a:latin typeface="Lucida Console" pitchFamily="49" charset="0"/>
              </a:rPr>
              <a:t>{</a:t>
            </a:r>
            <a:endParaRPr lang="en-US" sz="1100" dirty="0" smtClean="0">
              <a:latin typeface="Lucida Console" pitchFamily="49" charset="0"/>
            </a:endParaRPr>
          </a:p>
          <a:p>
            <a:pPr lvl="0" algn="l">
              <a:buNone/>
            </a:pPr>
            <a:r>
              <a:rPr lang="ro-RO" sz="1100" dirty="0" smtClean="0">
                <a:latin typeface="Lucida Console" pitchFamily="49" charset="0"/>
              </a:rPr>
              <a:t>	private Icontainer components;</a:t>
            </a:r>
            <a:endParaRPr lang="en-US" sz="1100" dirty="0" smtClean="0">
              <a:latin typeface="Lucida Console" pitchFamily="49" charset="0"/>
            </a:endParaRPr>
          </a:p>
          <a:p>
            <a:pPr lvl="0" algn="l">
              <a:buNone/>
            </a:pPr>
            <a:r>
              <a:rPr lang="ro-RO" sz="1100" dirty="0" smtClean="0">
                <a:latin typeface="Lucida Console" pitchFamily="49" charset="0"/>
              </a:rPr>
              <a:t>	private ServiceController service;</a:t>
            </a:r>
            <a:endParaRPr lang="en-US" sz="1100" dirty="0" smtClean="0">
              <a:latin typeface="Lucida Console" pitchFamily="49" charset="0"/>
            </a:endParaRPr>
          </a:p>
          <a:p>
            <a:pPr lvl="0" algn="l">
              <a:buNone/>
            </a:pPr>
            <a:r>
              <a:rPr lang="ro-RO" sz="1100" dirty="0" smtClean="0">
                <a:latin typeface="Lucida Console" pitchFamily="49" charset="0"/>
              </a:rPr>
              <a:t>	public MyForm()</a:t>
            </a:r>
            <a:endParaRPr lang="en-US" sz="1100" dirty="0" smtClean="0">
              <a:latin typeface="Lucida Console" pitchFamily="49" charset="0"/>
            </a:endParaRPr>
          </a:p>
          <a:p>
            <a:pPr lvl="0" algn="l">
              <a:buNone/>
            </a:pPr>
            <a:r>
              <a:rPr lang="ro-RO" sz="1100" dirty="0" smtClean="0">
                <a:latin typeface="Lucida Console" pitchFamily="49" charset="0"/>
              </a:rPr>
              <a:t>	{</a:t>
            </a:r>
            <a:endParaRPr lang="en-US" sz="1100" dirty="0" smtClean="0">
              <a:latin typeface="Lucida Console" pitchFamily="49" charset="0"/>
            </a:endParaRPr>
          </a:p>
          <a:p>
            <a:pPr lvl="0" algn="l">
              <a:buNone/>
            </a:pPr>
            <a:r>
              <a:rPr lang="ro-RO" sz="1100" dirty="0" smtClean="0">
                <a:latin typeface="Lucida Console" pitchFamily="49" charset="0"/>
              </a:rPr>
              <a:t>		initializeComponent();</a:t>
            </a:r>
            <a:endParaRPr lang="en-US" sz="1100" dirty="0" smtClean="0">
              <a:latin typeface="Lucida Console" pitchFamily="49" charset="0"/>
            </a:endParaRPr>
          </a:p>
          <a:p>
            <a:pPr lvl="0" algn="l">
              <a:buNone/>
            </a:pPr>
            <a:r>
              <a:rPr lang="ro-RO" sz="1100" dirty="0" smtClean="0">
                <a:latin typeface="Lucida Console" pitchFamily="49" charset="0"/>
              </a:rPr>
              <a:t>		//Creaza doua butoane si adauga metode handler</a:t>
            </a:r>
            <a:endParaRPr lang="en-US" sz="1100" dirty="0" smtClean="0">
              <a:latin typeface="Lucida Console" pitchFamily="49" charset="0"/>
            </a:endParaRPr>
          </a:p>
          <a:p>
            <a:pPr lvl="0" algn="l">
              <a:buNone/>
            </a:pPr>
            <a:r>
              <a:rPr lang="ro-RO" sz="1100" dirty="0" smtClean="0">
                <a:latin typeface="Lucida Console" pitchFamily="49" charset="0"/>
              </a:rPr>
              <a:t>		components = new Container();</a:t>
            </a:r>
            <a:endParaRPr lang="en-US" sz="1100" dirty="0" smtClean="0">
              <a:latin typeface="Lucida Console" pitchFamily="49" charset="0"/>
            </a:endParaRPr>
          </a:p>
          <a:p>
            <a:pPr lvl="0" algn="l">
              <a:buNone/>
            </a:pPr>
            <a:r>
              <a:rPr lang="ro-RO" sz="1100" dirty="0" smtClean="0">
                <a:latin typeface="Lucida Console" pitchFamily="49" charset="0"/>
              </a:rPr>
              <a:t>		service = new ServiceController(”Simple Service”);</a:t>
            </a:r>
            <a:endParaRPr lang="en-US" sz="1100" dirty="0" smtClean="0">
              <a:latin typeface="Lucida Console" pitchFamily="49" charset="0"/>
            </a:endParaRPr>
          </a:p>
          <a:p>
            <a:pPr lvl="0" algn="l">
              <a:buNone/>
            </a:pPr>
            <a:r>
              <a:rPr lang="ro-RO" sz="1100" dirty="0" smtClean="0">
                <a:latin typeface="Lucida Console" pitchFamily="49" charset="0"/>
              </a:rPr>
              <a:t>		components.Add(service);</a:t>
            </a:r>
            <a:endParaRPr lang="en-US" sz="1100" dirty="0" smtClean="0">
              <a:latin typeface="Lucida Console" pitchFamily="49" charset="0"/>
            </a:endParaRPr>
          </a:p>
          <a:p>
            <a:pPr lvl="0" algn="l">
              <a:buNone/>
            </a:pPr>
            <a:r>
              <a:rPr lang="ro-RO" sz="1100" dirty="0" smtClean="0">
                <a:latin typeface="Lucida Console" pitchFamily="49" charset="0"/>
              </a:rPr>
              <a:t>	}</a:t>
            </a:r>
            <a:endParaRPr lang="en-US" sz="1100" dirty="0" smtClean="0">
              <a:latin typeface="Lucida Console" pitchFamily="49" charset="0"/>
            </a:endParaRPr>
          </a:p>
          <a:p>
            <a:pPr lvl="0" algn="l">
              <a:buNone/>
            </a:pPr>
            <a:r>
              <a:rPr lang="ro-RO" sz="1100" dirty="0" smtClean="0">
                <a:latin typeface="Lucida Console" pitchFamily="49" charset="0"/>
              </a:rPr>
              <a:t>	private void btnStart_Click(object sender, EventArgs e)</a:t>
            </a:r>
            <a:endParaRPr lang="en-US" sz="1100" dirty="0" smtClean="0">
              <a:latin typeface="Lucida Console" pitchFamily="49" charset="0"/>
            </a:endParaRPr>
          </a:p>
          <a:p>
            <a:pPr lvl="0" algn="l">
              <a:buNone/>
            </a:pPr>
            <a:r>
              <a:rPr lang="ro-RO" sz="1100" dirty="0" smtClean="0">
                <a:latin typeface="Lucida Console" pitchFamily="49" charset="0"/>
              </a:rPr>
              <a:t>	{</a:t>
            </a:r>
            <a:endParaRPr lang="en-US" sz="1100" dirty="0" smtClean="0">
              <a:latin typeface="Lucida Console" pitchFamily="49" charset="0"/>
            </a:endParaRPr>
          </a:p>
          <a:p>
            <a:pPr lvl="0" algn="l">
              <a:buNone/>
            </a:pPr>
            <a:r>
              <a:rPr lang="ro-RO" sz="1100" dirty="0" smtClean="0">
                <a:latin typeface="Lucida Console" pitchFamily="49" charset="0"/>
              </a:rPr>
              <a:t>		if(service.Status == ServiceControllerStatus.Stopped)</a:t>
            </a:r>
            <a:endParaRPr lang="en-US" sz="1100" dirty="0" smtClean="0">
              <a:latin typeface="Lucida Console" pitchFamily="49" charset="0"/>
            </a:endParaRPr>
          </a:p>
          <a:p>
            <a:pPr lvl="0" algn="l">
              <a:buNone/>
            </a:pPr>
            <a:r>
              <a:rPr lang="ro-RO" sz="1100" dirty="0" smtClean="0">
                <a:latin typeface="Lucida Console" pitchFamily="49" charset="0"/>
              </a:rPr>
              <a:t>		{</a:t>
            </a:r>
            <a:endParaRPr lang="en-US" sz="1100" dirty="0" smtClean="0">
              <a:latin typeface="Lucida Console" pitchFamily="49" charset="0"/>
            </a:endParaRPr>
          </a:p>
          <a:p>
            <a:pPr lvl="0" algn="l">
              <a:buNone/>
            </a:pPr>
            <a:r>
              <a:rPr lang="ro-RO" sz="1100" dirty="0" smtClean="0">
                <a:latin typeface="Lucida Console" pitchFamily="49" charset="0"/>
              </a:rPr>
              <a:t>			service.Start();</a:t>
            </a:r>
            <a:endParaRPr lang="en-US" sz="1100" dirty="0" smtClean="0">
              <a:latin typeface="Lucida Console" pitchFamily="49" charset="0"/>
            </a:endParaRPr>
          </a:p>
          <a:p>
            <a:pPr lvl="0" algn="l">
              <a:buNone/>
            </a:pPr>
            <a:r>
              <a:rPr lang="ro-RO" sz="1100" dirty="0" smtClean="0">
                <a:latin typeface="Lucida Console" pitchFamily="49" charset="0"/>
              </a:rPr>
              <a:t>		}</a:t>
            </a:r>
            <a:endParaRPr lang="en-US" sz="1100" dirty="0" smtClean="0">
              <a:latin typeface="Lucida Console" pitchFamily="49" charset="0"/>
            </a:endParaRPr>
          </a:p>
          <a:p>
            <a:pPr lvl="0" algn="l">
              <a:buNone/>
            </a:pPr>
            <a:r>
              <a:rPr lang="ro-RO" sz="1100" dirty="0" smtClean="0">
                <a:latin typeface="Lucida Console" pitchFamily="49" charset="0"/>
              </a:rPr>
              <a:t>	}</a:t>
            </a:r>
          </a:p>
          <a:p>
            <a:pPr lvl="0">
              <a:buNone/>
            </a:pPr>
            <a:r>
              <a:rPr lang="ro-RO" sz="1100" dirty="0" smtClean="0">
                <a:latin typeface="Lucida Console" pitchFamily="49" charset="0"/>
              </a:rPr>
              <a:t>	private void btnStop_Click(object sender, EventArgs e)</a:t>
            </a:r>
            <a:endParaRPr lang="en-US" sz="1100" dirty="0" smtClean="0">
              <a:latin typeface="Lucida Console" pitchFamily="49" charset="0"/>
            </a:endParaRPr>
          </a:p>
          <a:p>
            <a:pPr lvl="0">
              <a:buNone/>
            </a:pPr>
            <a:r>
              <a:rPr lang="ro-RO" sz="1100" dirty="0" smtClean="0">
                <a:latin typeface="Lucida Console" pitchFamily="49" charset="0"/>
              </a:rPr>
              <a:t>	{</a:t>
            </a:r>
            <a:endParaRPr lang="en-US" sz="1100" dirty="0" smtClean="0">
              <a:latin typeface="Lucida Console" pitchFamily="49" charset="0"/>
            </a:endParaRPr>
          </a:p>
          <a:p>
            <a:pPr lvl="0">
              <a:buNone/>
            </a:pPr>
            <a:r>
              <a:rPr lang="ro-RO" sz="1100" dirty="0" smtClean="0">
                <a:latin typeface="Lucida Console" pitchFamily="49" charset="0"/>
              </a:rPr>
              <a:t>		if(service.CanStop)</a:t>
            </a:r>
            <a:endParaRPr lang="en-US" sz="1100" dirty="0" smtClean="0">
              <a:latin typeface="Lucida Console" pitchFamily="49" charset="0"/>
            </a:endParaRPr>
          </a:p>
          <a:p>
            <a:pPr lvl="0">
              <a:buNone/>
            </a:pPr>
            <a:r>
              <a:rPr lang="ro-RO" sz="1100" dirty="0" smtClean="0">
                <a:latin typeface="Lucida Console" pitchFamily="49" charset="0"/>
              </a:rPr>
              <a:t>			service.Stop();</a:t>
            </a:r>
            <a:endParaRPr lang="en-US" sz="1100" dirty="0" smtClean="0">
              <a:latin typeface="Lucida Console" pitchFamily="49" charset="0"/>
            </a:endParaRPr>
          </a:p>
          <a:p>
            <a:pPr lvl="0">
              <a:buNone/>
            </a:pPr>
            <a:r>
              <a:rPr lang="ro-RO" sz="1100" dirty="0" smtClean="0">
                <a:latin typeface="Lucida Console" pitchFamily="49" charset="0"/>
              </a:rPr>
              <a:t>	}</a:t>
            </a:r>
            <a:endParaRPr lang="en-US" sz="1100" dirty="0" smtClean="0">
              <a:latin typeface="Lucida Console" pitchFamily="49" charset="0"/>
            </a:endParaRPr>
          </a:p>
          <a:p>
            <a:pPr lvl="0">
              <a:buNone/>
            </a:pPr>
            <a:r>
              <a:rPr lang="ro-RO" sz="1100" dirty="0" smtClean="0">
                <a:latin typeface="Lucida Console" pitchFamily="49" charset="0"/>
              </a:rPr>
              <a:t>}</a:t>
            </a:r>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algn="l">
              <a:buNone/>
            </a:pPr>
            <a:r>
              <a:rPr lang="ro-RO" dirty="0" smtClean="0"/>
              <a:t>Visual Studio furnizează un șablon de proiect pentru scrierea serviciilor Windows. Șablonul generează codul schelet pentru un obiect </a:t>
            </a:r>
            <a:r>
              <a:rPr lang="ro-RO" b="1" dirty="0" smtClean="0"/>
              <a:t>ServiceBase</a:t>
            </a:r>
            <a:r>
              <a:rPr lang="ro-RO" dirty="0" smtClean="0"/>
              <a:t>, precum și codul din metoda Main pentru a înregistra serviciul la </a:t>
            </a:r>
            <a:r>
              <a:rPr lang="ro-RO" b="1" dirty="0" smtClean="0"/>
              <a:t>SCM</a:t>
            </a:r>
            <a:r>
              <a:rPr lang="ro-RO" dirty="0" smtClean="0"/>
              <a:t>.</a:t>
            </a:r>
            <a:endParaRPr lang="en-US" dirty="0" smtClean="0"/>
          </a:p>
          <a:p>
            <a:pPr algn="l"/>
            <a:endParaRPr lang="ro-RO" dirty="0" smtClean="0"/>
          </a:p>
          <a:p>
            <a:pPr algn="l">
              <a:buNone/>
            </a:pPr>
            <a:r>
              <a:rPr lang="ro-RO" b="1" dirty="0" smtClean="0"/>
              <a:t>Crearea unui proiect serviciu</a:t>
            </a:r>
            <a:endParaRPr lang="en-US" b="1" dirty="0" smtClean="0"/>
          </a:p>
          <a:p>
            <a:pPr lvl="0" algn="l"/>
            <a:endParaRPr lang="ro-RO" dirty="0" smtClean="0"/>
          </a:p>
          <a:p>
            <a:pPr lvl="1" algn="l"/>
            <a:r>
              <a:rPr lang="ro-RO" dirty="0" smtClean="0"/>
              <a:t> În Visual Studio, click pe </a:t>
            </a:r>
            <a:r>
              <a:rPr lang="ro-RO" b="1" dirty="0" smtClean="0"/>
              <a:t>File</a:t>
            </a:r>
            <a:r>
              <a:rPr lang="ro-RO" dirty="0" smtClean="0"/>
              <a:t> → </a:t>
            </a:r>
            <a:r>
              <a:rPr lang="ro-RO" b="1" dirty="0" smtClean="0"/>
              <a:t>New</a:t>
            </a:r>
            <a:r>
              <a:rPr lang="ro-RO" dirty="0" smtClean="0"/>
              <a:t> → </a:t>
            </a:r>
            <a:r>
              <a:rPr lang="ro-RO" b="1" dirty="0" smtClean="0"/>
              <a:t>Projects</a:t>
            </a:r>
            <a:endParaRPr lang="en-US" b="1" dirty="0" smtClean="0"/>
          </a:p>
          <a:p>
            <a:pPr lvl="1" algn="l"/>
            <a:r>
              <a:rPr lang="ro-RO" dirty="0" smtClean="0"/>
              <a:t> În </a:t>
            </a:r>
            <a:r>
              <a:rPr lang="ro-RO" b="1" dirty="0" smtClean="0"/>
              <a:t>Project Types</a:t>
            </a:r>
            <a:r>
              <a:rPr lang="ro-RO" dirty="0" smtClean="0"/>
              <a:t>, expandați nodul </a:t>
            </a:r>
            <a:r>
              <a:rPr lang="ro-RO" b="1" dirty="0" smtClean="0"/>
              <a:t>Visual C#</a:t>
            </a:r>
            <a:r>
              <a:rPr lang="ro-RO" dirty="0" smtClean="0"/>
              <a:t>.</a:t>
            </a:r>
            <a:endParaRPr lang="en-US" dirty="0" smtClean="0"/>
          </a:p>
          <a:p>
            <a:pPr lvl="1" algn="l"/>
            <a:r>
              <a:rPr lang="ro-RO" b="1" dirty="0" smtClean="0"/>
              <a:t> Project Types</a:t>
            </a:r>
            <a:r>
              <a:rPr lang="ro-RO" dirty="0" smtClean="0"/>
              <a:t>, click pe Windows.</a:t>
            </a:r>
            <a:endParaRPr lang="en-US" dirty="0" smtClean="0"/>
          </a:p>
          <a:p>
            <a:pPr lvl="1" algn="l"/>
            <a:r>
              <a:rPr lang="ro-RO" dirty="0" smtClean="0"/>
              <a:t> În </a:t>
            </a:r>
            <a:r>
              <a:rPr lang="ro-RO" b="1" dirty="0" smtClean="0"/>
              <a:t>Visual Studio Installed Templates</a:t>
            </a:r>
            <a:r>
              <a:rPr lang="ro-RO" dirty="0" smtClean="0"/>
              <a:t>, click pe </a:t>
            </a:r>
            <a:r>
              <a:rPr lang="ro-RO" b="1" dirty="0" smtClean="0"/>
              <a:t>Windows Service</a:t>
            </a:r>
            <a:r>
              <a:rPr lang="ro-RO" dirty="0" smtClean="0"/>
              <a:t>.</a:t>
            </a:r>
            <a:endParaRPr lang="en-US" dirty="0" smtClean="0"/>
          </a:p>
          <a:p>
            <a:pPr lvl="1" algn="l"/>
            <a:r>
              <a:rPr lang="ro-RO" dirty="0" smtClean="0"/>
              <a:t> Furnizați numele și locația proiectului.</a:t>
            </a:r>
            <a:endParaRPr lang="en-US" dirty="0" smtClean="0"/>
          </a:p>
          <a:p>
            <a:pPr algn="l"/>
            <a:endParaRPr lang="ro-RO" dirty="0" smtClean="0"/>
          </a:p>
          <a:p>
            <a:pPr algn="l">
              <a:buNone/>
            </a:pPr>
            <a:r>
              <a:rPr lang="ro-RO" dirty="0" smtClean="0"/>
              <a:t>Visual Studio afișează componenta designer unde puteți pune obiecte folosite de serviciu, din </a:t>
            </a:r>
            <a:r>
              <a:rPr lang="ro-RO" b="1" dirty="0" smtClean="0"/>
              <a:t>Toolbox</a:t>
            </a:r>
            <a:r>
              <a:rPr lang="ro-RO" dirty="0" smtClean="0"/>
              <a:t> sau </a:t>
            </a:r>
            <a:r>
              <a:rPr lang="ro-RO" b="1" dirty="0" smtClean="0"/>
              <a:t>Server Explorer</a:t>
            </a:r>
            <a:r>
              <a:rPr lang="ro-RO" dirty="0" smtClean="0"/>
              <a:t>. </a:t>
            </a:r>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a:buNone/>
            </a:pPr>
            <a:r>
              <a:rPr lang="ro-RO" b="1" dirty="0" smtClean="0"/>
              <a:t>Debugging pentru un </a:t>
            </a:r>
            <a:r>
              <a:rPr lang="ro-RO" b="1" dirty="0" smtClean="0"/>
              <a:t>serviciu</a:t>
            </a:r>
          </a:p>
          <a:p>
            <a:pPr>
              <a:buNone/>
            </a:pPr>
            <a:endParaRPr lang="ro-RO" dirty="0" smtClean="0"/>
          </a:p>
          <a:p>
            <a:pPr>
              <a:buNone/>
            </a:pPr>
            <a:r>
              <a:rPr lang="ro-RO" b="1" dirty="0" smtClean="0"/>
              <a:t>Visual Studio </a:t>
            </a:r>
            <a:r>
              <a:rPr lang="ro-RO" dirty="0" smtClean="0"/>
              <a:t>permite atașarea debugger-ului unui proces, nu și pornirea procesului din debugger. Pentru atașarea unui serviciul, Visual Studio trebuie să fie pornit din contul de </a:t>
            </a:r>
            <a:r>
              <a:rPr lang="ro-RO" b="1" dirty="0" smtClean="0"/>
              <a:t>Administrator</a:t>
            </a:r>
            <a:r>
              <a:rPr lang="ro-RO" dirty="0" smtClean="0"/>
              <a:t>.</a:t>
            </a:r>
            <a:endParaRPr lang="ro-RO" dirty="0" smtClean="0"/>
          </a:p>
          <a:p>
            <a:pPr lvl="0">
              <a:buNone/>
            </a:pPr>
            <a:r>
              <a:rPr lang="ro-RO" b="1" dirty="0" smtClean="0"/>
              <a:t>Pornirea Visual Studio din contul de </a:t>
            </a:r>
            <a:r>
              <a:rPr lang="ro-RO" b="1" dirty="0" smtClean="0"/>
              <a:t>Administrator</a:t>
            </a:r>
            <a:endParaRPr lang="en-US" sz="1400" b="1" dirty="0" smtClean="0"/>
          </a:p>
          <a:p>
            <a:pPr lvl="1"/>
            <a:r>
              <a:rPr lang="ro-RO" dirty="0" smtClean="0"/>
              <a:t> Click pe </a:t>
            </a:r>
            <a:r>
              <a:rPr lang="ro-RO" b="1" dirty="0" smtClean="0"/>
              <a:t>Start</a:t>
            </a:r>
            <a:r>
              <a:rPr lang="ro-RO" dirty="0" smtClean="0"/>
              <a:t>, apoi click dreapta pe </a:t>
            </a:r>
            <a:r>
              <a:rPr lang="ro-RO" b="1" dirty="0" smtClean="0"/>
              <a:t>Microsoft Visual Studio 2008</a:t>
            </a:r>
            <a:r>
              <a:rPr lang="en-US" b="1" dirty="0" smtClean="0"/>
              <a:t>/2010</a:t>
            </a:r>
            <a:r>
              <a:rPr lang="ro-RO" dirty="0" smtClean="0"/>
              <a:t>.</a:t>
            </a:r>
            <a:endParaRPr lang="en-US" sz="1050" dirty="0" smtClean="0"/>
          </a:p>
          <a:p>
            <a:pPr lvl="1"/>
            <a:r>
              <a:rPr lang="ro-RO" dirty="0" smtClean="0"/>
              <a:t> Click pe </a:t>
            </a:r>
            <a:r>
              <a:rPr lang="ro-RO" b="1" dirty="0" smtClean="0"/>
              <a:t>Run As</a:t>
            </a:r>
            <a:r>
              <a:rPr lang="ro-RO" dirty="0" smtClean="0"/>
              <a:t>.</a:t>
            </a:r>
            <a:endParaRPr lang="en-US" sz="1050" dirty="0" smtClean="0"/>
          </a:p>
          <a:p>
            <a:pPr lvl="1"/>
            <a:r>
              <a:rPr lang="ro-RO" dirty="0" smtClean="0"/>
              <a:t> În căsuța de dialog </a:t>
            </a:r>
            <a:r>
              <a:rPr lang="ro-RO" b="1" dirty="0" smtClean="0"/>
              <a:t>Run As</a:t>
            </a:r>
            <a:r>
              <a:rPr lang="ro-RO" dirty="0" smtClean="0"/>
              <a:t>, faceți click pe </a:t>
            </a:r>
            <a:r>
              <a:rPr lang="ro-RO" b="1" dirty="0" smtClean="0"/>
              <a:t>The following user</a:t>
            </a:r>
            <a:r>
              <a:rPr lang="ro-RO" dirty="0" smtClean="0"/>
              <a:t>.</a:t>
            </a:r>
            <a:endParaRPr lang="en-US" sz="1050" dirty="0" smtClean="0"/>
          </a:p>
          <a:p>
            <a:pPr lvl="1"/>
            <a:r>
              <a:rPr lang="ro-RO" dirty="0" smtClean="0"/>
              <a:t> Asigurați-vă că </a:t>
            </a:r>
            <a:r>
              <a:rPr lang="ro-RO" b="1" dirty="0" smtClean="0"/>
              <a:t>User name </a:t>
            </a:r>
            <a:r>
              <a:rPr lang="ro-RO" dirty="0" smtClean="0"/>
              <a:t>este </a:t>
            </a:r>
            <a:r>
              <a:rPr lang="ro-RO" b="1" dirty="0" smtClean="0"/>
              <a:t>Administrator</a:t>
            </a:r>
            <a:r>
              <a:rPr lang="ro-RO" dirty="0" smtClean="0"/>
              <a:t>, introduceți parola, apăsați pe </a:t>
            </a:r>
            <a:r>
              <a:rPr lang="ro-RO" b="1" dirty="0" smtClean="0"/>
              <a:t>OK</a:t>
            </a:r>
            <a:r>
              <a:rPr lang="ro-RO" dirty="0" smtClean="0"/>
              <a:t>.</a:t>
            </a:r>
            <a:endParaRPr lang="en-US" sz="1050"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lvl="0">
              <a:buNone/>
            </a:pPr>
            <a:endParaRPr lang="en-US" sz="1050"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algn="l">
              <a:buNone/>
            </a:pPr>
            <a:r>
              <a:rPr lang="ro-RO" dirty="0" smtClean="0">
                <a:cs typeface="Calibri" pitchFamily="34" charset="0"/>
              </a:rPr>
              <a:t>Informațiile folosite de </a:t>
            </a:r>
            <a:r>
              <a:rPr lang="ro-RO" b="1" dirty="0" smtClean="0">
                <a:cs typeface="Calibri" pitchFamily="34" charset="0"/>
              </a:rPr>
              <a:t>SMC</a:t>
            </a:r>
            <a:r>
              <a:rPr lang="ro-RO" dirty="0" smtClean="0">
                <a:cs typeface="Calibri" pitchFamily="34" charset="0"/>
              </a:rPr>
              <a:t> pentru a porni un serviciu sunt păstrate în registrele sistemului. Când instalați un serviciu pe computer, ar trebui să adăugați aceste informații în registre. </a:t>
            </a:r>
          </a:p>
          <a:p>
            <a:pPr algn="l"/>
            <a:endParaRPr lang="ro-RO" dirty="0" smtClean="0">
              <a:cs typeface="Calibri" pitchFamily="34" charset="0"/>
            </a:endParaRPr>
          </a:p>
          <a:p>
            <a:pPr algn="l">
              <a:buNone/>
            </a:pPr>
            <a:r>
              <a:rPr lang="ro-RO" dirty="0" smtClean="0">
                <a:cs typeface="Calibri" pitchFamily="34" charset="0"/>
              </a:rPr>
              <a:t>Trebuie să creați o instanță a clasei </a:t>
            </a:r>
            <a:r>
              <a:rPr lang="ro-RO" b="1" dirty="0" smtClean="0">
                <a:cs typeface="Calibri" pitchFamily="34" charset="0"/>
              </a:rPr>
              <a:t>ServiceInstaller</a:t>
            </a:r>
            <a:r>
              <a:rPr lang="en-US" dirty="0" smtClean="0">
                <a:cs typeface="Calibri" pitchFamily="34" charset="0"/>
              </a:rPr>
              <a:t> </a:t>
            </a:r>
            <a:r>
              <a:rPr lang="ro-RO" dirty="0" smtClean="0">
                <a:cs typeface="Calibri" pitchFamily="34" charset="0"/>
              </a:rPr>
              <a:t>pentru fiecare serviciu din proces și să furnizați informații de instalare. De asemenea trebuie să creați o instanță a clasei </a:t>
            </a:r>
            <a:r>
              <a:rPr lang="ro-RO" b="1" dirty="0" smtClean="0">
                <a:cs typeface="Calibri" pitchFamily="34" charset="0"/>
              </a:rPr>
              <a:t>ServiceProcessInstaller</a:t>
            </a:r>
            <a:r>
              <a:rPr lang="ro-RO" dirty="0" smtClean="0">
                <a:cs typeface="Calibri" pitchFamily="34" charset="0"/>
              </a:rPr>
              <a:t>. .NET Framework furnizează un utilitar numit instalutil.exe, pe care trebuie să îl folosiți pentru a instala serviciul. Acest utilitar rulează fiecare clasă installer pentru a instala sau dezinstala servicii.</a:t>
            </a:r>
            <a:endParaRPr lang="en-US" dirty="0" smtClean="0">
              <a:cs typeface="Calibri" pitchFamily="34" charset="0"/>
            </a:endParaRPr>
          </a:p>
          <a:p>
            <a:pPr algn="l"/>
            <a:endParaRPr lang="ro-RO" dirty="0" smtClean="0">
              <a:cs typeface="Calibri" pitchFamily="34" charset="0"/>
            </a:endParaRPr>
          </a:p>
          <a:p>
            <a:pPr algn="l">
              <a:buNone/>
            </a:pPr>
            <a:r>
              <a:rPr lang="ro-RO" b="1" dirty="0" smtClean="0">
                <a:cs typeface="Calibri" pitchFamily="34" charset="0"/>
              </a:rPr>
              <a:t>Clase </a:t>
            </a:r>
            <a:r>
              <a:rPr lang="ro-RO" b="1" dirty="0" smtClean="0">
                <a:cs typeface="Calibri" pitchFamily="34" charset="0"/>
              </a:rPr>
              <a:t>Installer</a:t>
            </a:r>
          </a:p>
          <a:p>
            <a:pPr algn="l">
              <a:buNone/>
            </a:pPr>
            <a:endParaRPr lang="en-US" b="1" dirty="0" smtClean="0">
              <a:cs typeface="Calibri" pitchFamily="34" charset="0"/>
            </a:endParaRPr>
          </a:p>
          <a:p>
            <a:pPr algn="l">
              <a:buNone/>
            </a:pPr>
            <a:r>
              <a:rPr lang="ro-RO" dirty="0" smtClean="0">
                <a:cs typeface="Calibri" pitchFamily="34" charset="0"/>
              </a:rPr>
              <a:t>Clasa </a:t>
            </a:r>
            <a:r>
              <a:rPr lang="ro-RO" dirty="0" smtClean="0">
                <a:cs typeface="Calibri" pitchFamily="34" charset="0"/>
              </a:rPr>
              <a:t>Installer se gaseste in namespace-ul System.Configuration.Install</a:t>
            </a:r>
            <a:r>
              <a:rPr lang="en-US" dirty="0" smtClean="0">
                <a:cs typeface="Calibri" pitchFamily="34" charset="0"/>
              </a:rPr>
              <a:t>,</a:t>
            </a:r>
            <a:r>
              <a:rPr lang="ro-RO" dirty="0" smtClean="0">
                <a:cs typeface="Calibri" pitchFamily="34" charset="0"/>
              </a:rPr>
              <a:t> care va trebui adaugat ca referinta in cadrul proiectului.</a:t>
            </a:r>
          </a:p>
          <a:p>
            <a:pPr algn="l">
              <a:buNone/>
            </a:pPr>
            <a:r>
              <a:rPr lang="ro-RO" dirty="0" smtClean="0">
                <a:cs typeface="Calibri" pitchFamily="34" charset="0"/>
              </a:rPr>
              <a:t>Procesul de instalare ar trebui să aibă o clasă de instalare cu atributul </a:t>
            </a:r>
            <a:r>
              <a:rPr lang="ro-RO" b="1" dirty="0" smtClean="0">
                <a:cs typeface="Calibri" pitchFamily="34" charset="0"/>
              </a:rPr>
              <a:t>RunInstallerAttribute</a:t>
            </a:r>
            <a:r>
              <a:rPr lang="ro-RO" dirty="0" smtClean="0">
                <a:cs typeface="Calibri" pitchFamily="34" charset="0"/>
              </a:rPr>
              <a:t>. Folosiți constructorul acestei clase pentru a adăuga în colecția </a:t>
            </a:r>
            <a:r>
              <a:rPr lang="ro-RO" b="1" dirty="0" smtClean="0">
                <a:cs typeface="Calibri" pitchFamily="34" charset="0"/>
              </a:rPr>
              <a:t>Installers</a:t>
            </a:r>
            <a:r>
              <a:rPr lang="ro-RO" dirty="0" smtClean="0">
                <a:cs typeface="Calibri" pitchFamily="34" charset="0"/>
              </a:rPr>
              <a:t> o instanță a clasei </a:t>
            </a:r>
            <a:r>
              <a:rPr lang="ro-RO" b="1" dirty="0" smtClean="0">
                <a:cs typeface="Calibri" pitchFamily="34" charset="0"/>
              </a:rPr>
              <a:t>ServiceInstaller</a:t>
            </a:r>
            <a:r>
              <a:rPr lang="ro-RO" dirty="0" smtClean="0">
                <a:cs typeface="Calibri" pitchFamily="34" charset="0"/>
              </a:rPr>
              <a:t> pentru fiecare serviciu din </a:t>
            </a:r>
            <a:r>
              <a:rPr lang="ro-RO" dirty="0" smtClean="0">
                <a:cs typeface="Calibri" pitchFamily="34" charset="0"/>
              </a:rPr>
              <a:t>proces.</a:t>
            </a:r>
            <a:endParaRPr lang="ro-RO" dirty="0" smtClean="0">
              <a:cs typeface="Calibri"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a:buNone/>
            </a:pPr>
            <a:r>
              <a:rPr lang="ro-RO" b="1" dirty="0" smtClean="0"/>
              <a:t>Înregistrarea </a:t>
            </a:r>
            <a:r>
              <a:rPr lang="ro-RO" b="1" dirty="0" smtClean="0"/>
              <a:t>serviciilor</a:t>
            </a:r>
            <a:endParaRPr lang="en-US" b="1" dirty="0" smtClean="0"/>
          </a:p>
          <a:p>
            <a:pPr>
              <a:buNone/>
            </a:pPr>
            <a:endParaRPr lang="ro-RO" b="1" dirty="0" smtClean="0"/>
          </a:p>
          <a:p>
            <a:pPr>
              <a:buNone/>
            </a:pPr>
            <a:r>
              <a:rPr lang="ro-RO" b="1" dirty="0" smtClean="0"/>
              <a:t>SCM</a:t>
            </a:r>
            <a:r>
              <a:rPr lang="ro-RO" dirty="0" smtClean="0"/>
              <a:t> </a:t>
            </a:r>
            <a:r>
              <a:rPr lang="ro-RO" dirty="0" smtClean="0"/>
              <a:t>folosește informații furnizate de clasele installer și stocate în registre pentru pornirea unui </a:t>
            </a:r>
            <a:r>
              <a:rPr lang="ro-RO" dirty="0" smtClean="0"/>
              <a:t>serviciu. </a:t>
            </a:r>
          </a:p>
          <a:p>
            <a:pPr>
              <a:buNone/>
            </a:pPr>
            <a:r>
              <a:rPr lang="ro-RO" dirty="0" smtClean="0"/>
              <a:t>Un </a:t>
            </a:r>
            <a:r>
              <a:rPr lang="ro-RO" dirty="0" smtClean="0"/>
              <a:t>proces poate conține unul sau mai multe servicii. </a:t>
            </a:r>
            <a:endParaRPr lang="ro-RO" dirty="0" smtClean="0"/>
          </a:p>
          <a:p>
            <a:pPr>
              <a:buNone/>
            </a:pPr>
            <a:r>
              <a:rPr lang="ro-RO" dirty="0" smtClean="0"/>
              <a:t>.</a:t>
            </a:r>
            <a:r>
              <a:rPr lang="ro-RO" dirty="0" smtClean="0"/>
              <a:t>NET Framework furnizează clasa </a:t>
            </a:r>
            <a:r>
              <a:rPr lang="ro-RO" b="1" dirty="0" smtClean="0"/>
              <a:t>ServiceProcessInstaller</a:t>
            </a:r>
            <a:r>
              <a:rPr lang="ro-RO" dirty="0" smtClean="0"/>
              <a:t> pe care o folosim pentru a configura setările globale pentru proces, care afectează toate serviciile conținute</a:t>
            </a:r>
            <a:r>
              <a:rPr lang="en-US" dirty="0" smtClean="0"/>
              <a:t> </a:t>
            </a:r>
            <a:r>
              <a:rPr lang="ro-RO" dirty="0" smtClean="0"/>
              <a:t>de acesta. În tabelul următor sunt descrise principalele proprietăți ale clasei </a:t>
            </a:r>
            <a:r>
              <a:rPr lang="ro-RO" b="1" dirty="0" smtClean="0"/>
              <a:t>ServiceProcessInstaller</a:t>
            </a:r>
            <a:r>
              <a:rPr lang="ro-RO" dirty="0" smtClean="0"/>
              <a:t>.</a:t>
            </a:r>
            <a:endParaRPr lang="en-US" sz="1050" dirty="0" smtClean="0">
              <a:latin typeface="Lucida Console" pitchFamily="49" charset="0"/>
              <a:cs typeface="Calibri"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a:buNone/>
            </a:pPr>
            <a:r>
              <a:rPr lang="ro-RO" b="1" dirty="0" smtClean="0"/>
              <a:t>Atenție</a:t>
            </a:r>
            <a:r>
              <a:rPr lang="ro-RO" dirty="0" smtClean="0"/>
              <a:t>! Proprietățile </a:t>
            </a:r>
            <a:r>
              <a:rPr lang="ro-RO" b="1" dirty="0" smtClean="0"/>
              <a:t>Password</a:t>
            </a:r>
            <a:r>
              <a:rPr lang="ro-RO" dirty="0" smtClean="0"/>
              <a:t> și </a:t>
            </a:r>
            <a:r>
              <a:rPr lang="ro-RO" b="1" dirty="0" smtClean="0"/>
              <a:t>Username</a:t>
            </a:r>
            <a:r>
              <a:rPr lang="ro-RO" dirty="0" smtClean="0"/>
              <a:t> sunt stocate în format text în unitatea de asamblare, astfel aceaste informații pot  fi vizualizate. Totuși dacă setați proprietatea </a:t>
            </a:r>
            <a:r>
              <a:rPr lang="ro-RO" b="1" dirty="0" smtClean="0"/>
              <a:t>Account</a:t>
            </a:r>
            <a:r>
              <a:rPr lang="ro-RO" dirty="0" smtClean="0"/>
              <a:t> la valoarea </a:t>
            </a:r>
            <a:r>
              <a:rPr lang="ro-RO" b="1" dirty="0" smtClean="0"/>
              <a:t>ServiceAccount.User</a:t>
            </a:r>
            <a:r>
              <a:rPr lang="ro-RO" dirty="0" smtClean="0"/>
              <a:t> și nu completați proprietățile </a:t>
            </a:r>
            <a:r>
              <a:rPr lang="ro-RO" b="1" dirty="0" smtClean="0"/>
              <a:t>Password</a:t>
            </a:r>
            <a:r>
              <a:rPr lang="ro-RO" dirty="0" smtClean="0"/>
              <a:t> și </a:t>
            </a:r>
            <a:r>
              <a:rPr lang="ro-RO" b="1" dirty="0" smtClean="0"/>
              <a:t>Username</a:t>
            </a:r>
            <a:r>
              <a:rPr lang="ro-RO" dirty="0" smtClean="0"/>
              <a:t>, veți fi întrebați aceste informații la instalare. Acesta este cel mai sigur mod de a utiliza aceste proprietăți</a:t>
            </a:r>
            <a:r>
              <a:rPr lang="ro-RO" dirty="0" smtClean="0"/>
              <a:t>.</a:t>
            </a:r>
            <a:endParaRPr lang="ro-RO" dirty="0" smtClean="0"/>
          </a:p>
          <a:p>
            <a:endParaRPr lang="ro-RO" dirty="0" smtClean="0"/>
          </a:p>
          <a:p>
            <a:pPr>
              <a:buNone/>
            </a:pPr>
            <a:r>
              <a:rPr lang="ro-RO" b="1" dirty="0" smtClean="0"/>
              <a:t>Adăugarea unei clase Installer folosind Visual </a:t>
            </a:r>
            <a:r>
              <a:rPr lang="ro-RO" b="1" dirty="0" smtClean="0"/>
              <a:t>Studio</a:t>
            </a:r>
            <a:endParaRPr lang="ro-RO" dirty="0" smtClean="0"/>
          </a:p>
          <a:p>
            <a:pPr lvl="1">
              <a:buNone/>
            </a:pPr>
            <a:r>
              <a:rPr lang="ro-RO" sz="2000" dirty="0" smtClean="0"/>
              <a:t>În </a:t>
            </a:r>
            <a:r>
              <a:rPr lang="ro-RO" sz="2000" b="1" dirty="0" smtClean="0"/>
              <a:t>Solution Explorer</a:t>
            </a:r>
            <a:r>
              <a:rPr lang="ro-RO" sz="2000" dirty="0" smtClean="0"/>
              <a:t>, click-dreapta pe clasa serviciului, apoi click pe </a:t>
            </a:r>
            <a:r>
              <a:rPr lang="ro-RO" sz="2000" b="1" dirty="0" smtClean="0"/>
              <a:t>View Designer </a:t>
            </a:r>
            <a:r>
              <a:rPr lang="ro-RO" sz="2000" dirty="0" smtClean="0"/>
              <a:t>pentru a arăta serviciul în modul designer</a:t>
            </a:r>
            <a:endParaRPr lang="en-US" sz="2000" dirty="0" smtClean="0"/>
          </a:p>
          <a:p>
            <a:pPr lvl="1"/>
            <a:r>
              <a:rPr lang="ro-RO" sz="2000" dirty="0" smtClean="0"/>
              <a:t> Click dreapta pe serviciul designer și apoi faceți click pe </a:t>
            </a:r>
            <a:r>
              <a:rPr lang="ro-RO" sz="2000" b="1" dirty="0" smtClean="0"/>
              <a:t>Add Installer</a:t>
            </a:r>
            <a:endParaRPr lang="en-US" sz="2000" dirty="0" smtClean="0"/>
          </a:p>
          <a:p>
            <a:pPr lvl="1"/>
            <a:r>
              <a:rPr lang="ro-RO" sz="2000" dirty="0" smtClean="0"/>
              <a:t> Visual Studio crează un nou fișier numit </a:t>
            </a:r>
            <a:r>
              <a:rPr lang="ro-RO" sz="2000" b="1" dirty="0" smtClean="0"/>
              <a:t>ProjectInstaller</a:t>
            </a:r>
            <a:r>
              <a:rPr lang="ro-RO" sz="2000" dirty="0" smtClean="0"/>
              <a:t>, și apare un nou tab designer care prezintă două componente: un installer pentru proces și un installer pentru serviciu</a:t>
            </a:r>
            <a:endParaRPr lang="en-US" sz="2000" dirty="0" smtClean="0"/>
          </a:p>
          <a:p>
            <a:pPr lvl="1"/>
            <a:r>
              <a:rPr lang="ro-RO" sz="2000" dirty="0" smtClean="0"/>
              <a:t> Folosiți fereastra </a:t>
            </a:r>
            <a:r>
              <a:rPr lang="ro-RO" sz="2000" b="1" dirty="0" smtClean="0"/>
              <a:t>Properties</a:t>
            </a:r>
            <a:r>
              <a:rPr lang="ro-RO" sz="2000" dirty="0" smtClean="0"/>
              <a:t> pentru a oferi valori fiecărui installer</a:t>
            </a:r>
            <a:endParaRPr lang="en-US" dirty="0" smtClean="0"/>
          </a:p>
          <a:p>
            <a:pPr algn="l">
              <a:buNone/>
            </a:pPr>
            <a:endParaRPr lang="ro-RO" dirty="0" smtClean="0"/>
          </a:p>
          <a:p>
            <a:pPr algn="l">
              <a:buNone/>
            </a:pPr>
            <a:r>
              <a:rPr lang="ro-RO" dirty="0" smtClean="0"/>
              <a:t>Clasa </a:t>
            </a:r>
            <a:r>
              <a:rPr lang="ro-RO" b="1" dirty="0" smtClean="0"/>
              <a:t>Installer</a:t>
            </a:r>
            <a:r>
              <a:rPr lang="ro-RO" dirty="0" smtClean="0"/>
              <a:t> este clasa de bază pentru clasa </a:t>
            </a:r>
            <a:r>
              <a:rPr lang="ro-RO" b="1" dirty="0" smtClean="0"/>
              <a:t>ServiceInstaller</a:t>
            </a:r>
            <a:r>
              <a:rPr lang="ro-RO" dirty="0" smtClean="0"/>
              <a:t> și </a:t>
            </a:r>
            <a:r>
              <a:rPr lang="ro-RO" b="1" dirty="0" smtClean="0"/>
              <a:t>ServiceProcessInstaller</a:t>
            </a:r>
            <a:r>
              <a:rPr lang="ro-RO" dirty="0" smtClean="0"/>
              <a:t>.</a:t>
            </a:r>
            <a:endParaRPr lang="en-US" dirty="0" smtClean="0"/>
          </a:p>
          <a:p>
            <a:pPr algn="l">
              <a:buNone/>
            </a:pPr>
            <a:endParaRPr lang="ro-RO" b="1" dirty="0" smtClean="0"/>
          </a:p>
          <a:p>
            <a:pPr algn="l">
              <a:buNone/>
            </a:pPr>
            <a:r>
              <a:rPr lang="ro-RO" b="1" dirty="0" smtClean="0"/>
              <a:t>Instalarea </a:t>
            </a:r>
            <a:r>
              <a:rPr lang="ro-RO" b="1" dirty="0" smtClean="0"/>
              <a:t>Serviciilor</a:t>
            </a:r>
            <a:endParaRPr lang="en-US" b="1" dirty="0" smtClean="0"/>
          </a:p>
          <a:p>
            <a:pPr algn="l">
              <a:buNone/>
            </a:pPr>
            <a:r>
              <a:rPr lang="ro-RO" dirty="0" smtClean="0"/>
              <a:t>Doar </a:t>
            </a:r>
            <a:r>
              <a:rPr lang="ro-RO" dirty="0" smtClean="0"/>
              <a:t>administratorii pot instala un serviciu. Trebuie să porniți o fereastră </a:t>
            </a:r>
            <a:r>
              <a:rPr lang="ro-RO" b="1" dirty="0" smtClean="0"/>
              <a:t>Command</a:t>
            </a:r>
            <a:r>
              <a:rPr lang="ro-RO" dirty="0" smtClean="0"/>
              <a:t> </a:t>
            </a:r>
            <a:r>
              <a:rPr lang="ro-RO" b="1" dirty="0" smtClean="0"/>
              <a:t>Prompt</a:t>
            </a:r>
            <a:r>
              <a:rPr lang="ro-RO" dirty="0" smtClean="0"/>
              <a:t> folosind contul de </a:t>
            </a:r>
            <a:r>
              <a:rPr lang="ro-RO" b="1" dirty="0" smtClean="0"/>
              <a:t>Administrator</a:t>
            </a:r>
            <a:r>
              <a:rPr lang="ro-RO" dirty="0" smtClean="0"/>
              <a:t>. În această fereastră puteți rula utilitarul </a:t>
            </a:r>
            <a:r>
              <a:rPr lang="ro-RO" b="1" dirty="0" smtClean="0"/>
              <a:t>instalutil</a:t>
            </a:r>
            <a:r>
              <a:rPr lang="ro-RO" dirty="0" smtClean="0"/>
              <a:t> pentru a instala și dezinstala servicii și puteți folosi comanda </a:t>
            </a:r>
            <a:r>
              <a:rPr lang="ro-RO" b="1" dirty="0" smtClean="0"/>
              <a:t>net</a:t>
            </a:r>
            <a:r>
              <a:rPr lang="ro-RO" dirty="0" smtClean="0"/>
              <a:t> pentru a porni sau opri un serviciu.</a:t>
            </a:r>
            <a:endParaRPr lang="en-US" sz="1050" dirty="0" smtClean="0">
              <a:latin typeface="Lucida Console" pitchFamily="49" charset="0"/>
              <a:cs typeface="Calibri"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algn="l">
              <a:buNone/>
            </a:pPr>
            <a:r>
              <a:rPr lang="ro-RO" dirty="0" smtClean="0"/>
              <a:t>Tot codul .NET Framework rulează în cadrul unui domeniu de aplicație. Un domeniu se comportă ca o unitate de izolare, iar codul dintr-un domeniu nu are acces direct la codul dintr-un alt domeniu. În acest capitol sunt descrise proprietățile domeniilor, modul de creare al acestora, precum și modul de executare al codului dintr-un domeniu.</a:t>
            </a:r>
          </a:p>
          <a:p>
            <a:endParaRPr lang="en-US" sz="1100" dirty="0" smtClean="0"/>
          </a:p>
          <a:p>
            <a:pPr>
              <a:buNone/>
            </a:pPr>
            <a:r>
              <a:rPr lang="ro-RO" b="1" dirty="0" smtClean="0"/>
              <a:t>Obiective</a:t>
            </a:r>
            <a:endParaRPr lang="ro-RO" sz="1100" dirty="0" smtClean="0"/>
          </a:p>
          <a:p>
            <a:pPr algn="l">
              <a:buNone/>
            </a:pPr>
            <a:r>
              <a:rPr lang="ro-RO" dirty="0" smtClean="0"/>
              <a:t>După completarea acestui capitol veți fi capabil să:</a:t>
            </a:r>
            <a:endParaRPr lang="en-US" dirty="0" smtClean="0"/>
          </a:p>
          <a:p>
            <a:pPr lvl="1" algn="l"/>
            <a:r>
              <a:rPr lang="ro-RO" dirty="0" smtClean="0"/>
              <a:t> Descrieți scopul și caracteristicile domeniilor de aplicații.</a:t>
            </a:r>
            <a:endParaRPr lang="en-US" dirty="0" smtClean="0"/>
          </a:p>
          <a:p>
            <a:pPr lvl="1" algn="l"/>
            <a:r>
              <a:rPr lang="ro-RO" dirty="0" smtClean="0"/>
              <a:t> Folosiți clasa </a:t>
            </a:r>
            <a:r>
              <a:rPr lang="ro-RO" b="1" dirty="0" smtClean="0"/>
              <a:t>AppDomain</a:t>
            </a:r>
            <a:r>
              <a:rPr lang="ro-RO" dirty="0" smtClean="0"/>
              <a:t> pentru a accesa și gestiona domeniile de aplicație.</a:t>
            </a:r>
            <a:endParaRPr lang="en-US" dirty="0" smtClean="0"/>
          </a:p>
          <a:p>
            <a:pPr lvl="1" algn="l"/>
            <a:r>
              <a:rPr lang="ro-RO" dirty="0" smtClean="0"/>
              <a:t> Configurați domenii de aplicație.</a:t>
            </a:r>
            <a:endParaRPr lang="en-US" dirty="0" smtClean="0"/>
          </a:p>
          <a:p>
            <a:pPr lvl="1" algn="l"/>
            <a:r>
              <a:rPr lang="ro-RO" dirty="0" smtClean="0"/>
              <a:t> Descrieți cum domeniile folosesc tipuri și unități de asamblare.</a:t>
            </a:r>
            <a:endParaRPr lang="en-US" dirty="0" smtClean="0"/>
          </a:p>
          <a:p>
            <a:pPr lvl="1" algn="l"/>
            <a:r>
              <a:rPr lang="ro-RO" dirty="0" smtClean="0"/>
              <a:t> Creați noi domenii și le configurați .</a:t>
            </a:r>
            <a:endParaRPr lang="en-US" dirty="0" smtClean="0"/>
          </a:p>
          <a:p>
            <a:pPr lvl="1" algn="l"/>
            <a:r>
              <a:rPr lang="ro-RO" dirty="0" smtClean="0"/>
              <a:t> Rulați cod într-un alt domeniu de aplicație.</a:t>
            </a:r>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5"/>
          </p:nvPr>
        </p:nvSpPr>
        <p:spPr>
          <a:xfrm>
            <a:off x="4143587" y="9142333"/>
            <a:ext cx="3169920" cy="457200"/>
          </a:xfrm>
          <a:prstGeom prst="rect">
            <a:avLst/>
          </a:prstGeom>
        </p:spPr>
        <p:txBody>
          <a:bodyPr lIns="96661" tIns="48331" rIns="96661" bIns="48331"/>
          <a:lstStyle/>
          <a:p>
            <a:fld id="{AEC00428-765A-4708-ADE2-3AAB557AF17C}" type="slidenum">
              <a:rPr lang="en-US" smtClean="0"/>
              <a:pPr/>
              <a:t>20</a:t>
            </a:fld>
            <a:endParaRPr lang="en-US"/>
          </a:p>
        </p:txBody>
      </p:sp>
      <p:sp>
        <p:nvSpPr>
          <p:cNvPr id="5" name="Notes Placeholder 2"/>
          <p:cNvSpPr>
            <a:spLocks noGrp="1"/>
          </p:cNvSpPr>
          <p:nvPr>
            <p:ph type="body" idx="3"/>
          </p:nvPr>
        </p:nvSpPr>
        <p:spPr>
          <a:xfrm>
            <a:off x="650240" y="4240530"/>
            <a:ext cx="5852160" cy="5120640"/>
          </a:xfrm>
        </p:spPr>
        <p:txBody>
          <a:bodyPr>
            <a:normAutofit/>
          </a:bodyPr>
          <a:lstStyle/>
          <a:p>
            <a:pPr algn="l">
              <a:buNone/>
            </a:pPr>
            <a:r>
              <a:rPr lang="ro-RO" dirty="0" smtClean="0"/>
              <a:t>Un proces poate avea unul sau mai multe domenii de aplicație. Tot codul .NET Framework rulează în cadrul unui domeniu de aplicație și este restricționat la acel domeniu. Unitățile de asmblare sunt de asemenea restricționate la un domeniu; astfel, atunci când creați un obiect pornind de la o unitate de asamblare care nu a fost încă încărcată, la runtime unitatea de asamblare va fi încărcată în domeniul  curent. </a:t>
            </a:r>
          </a:p>
          <a:p>
            <a:pPr algn="l"/>
            <a:endParaRPr lang="ro-RO" dirty="0" smtClean="0"/>
          </a:p>
          <a:p>
            <a:pPr algn="l">
              <a:buNone/>
            </a:pPr>
            <a:r>
              <a:rPr lang="ro-RO" dirty="0" smtClean="0"/>
              <a:t>Un obiect .NET Framework nu poate fi mutat într-un alt domeniu de aplicație și nu are acces direct la obiecte dintr-un alt domeniu. Totuși .NET Framework furnizează .</a:t>
            </a:r>
            <a:r>
              <a:rPr lang="ro-RO" b="1" dirty="0" smtClean="0"/>
              <a:t>NET Remoting </a:t>
            </a:r>
            <a:r>
              <a:rPr lang="ro-RO" dirty="0" smtClean="0"/>
              <a:t>pentru activarea și apelarea obiectelor dintr-un alt domeniu.</a:t>
            </a:r>
            <a:endParaRPr lang="en-US" dirty="0" smtClean="0"/>
          </a:p>
          <a:p>
            <a:pPr algn="l"/>
            <a:endParaRPr lang="ro-RO" dirty="0" smtClean="0"/>
          </a:p>
          <a:p>
            <a:pPr algn="l">
              <a:buNone/>
            </a:pPr>
            <a:r>
              <a:rPr lang="ro-RO" b="1" dirty="0" smtClean="0"/>
              <a:t>Izolarea Domeniilor de aplicație</a:t>
            </a:r>
            <a:endParaRPr lang="en-US" b="1" dirty="0" smtClean="0"/>
          </a:p>
          <a:p>
            <a:pPr algn="l"/>
            <a:endParaRPr lang="ro-RO" dirty="0" smtClean="0"/>
          </a:p>
          <a:p>
            <a:pPr algn="l">
              <a:buNone/>
            </a:pPr>
            <a:r>
              <a:rPr lang="ro-RO" dirty="0" smtClean="0"/>
              <a:t>Un domeniu de aplicație este ca un proces de categorie ușoară rulând în cadrul unui alt proces. Precum procesele, domeniile de aplicație furnizează un anumit grad de securitate și izolare, și conțin resurse specifice acelui domeniu. </a:t>
            </a:r>
          </a:p>
          <a:p>
            <a:pPr algn="l"/>
            <a:endParaRPr lang="ro-RO" dirty="0" smtClean="0"/>
          </a:p>
          <a:p>
            <a:pPr algn="l">
              <a:buNone/>
            </a:pPr>
            <a:r>
              <a:rPr lang="ro-RO" dirty="0" smtClean="0"/>
              <a:t>Un obiect este localizat în cadrul unui singur domeniu de aplicație, si poate face referință doar către obiecte din același domeniu de aplicație. Dacă un obiect aruncă o excepție care nu este tratată de codul obiectului, aceasta va fi tratată de domeniul aplicației. De asemenea .NET Framework vă permite să accesați obiecte din alte domenii folosind .</a:t>
            </a:r>
            <a:r>
              <a:rPr lang="ro-RO" b="1" dirty="0" smtClean="0"/>
              <a:t>NET Remoting</a:t>
            </a:r>
            <a:r>
              <a:rPr lang="ro-RO" dirty="0" smtClean="0"/>
              <a:t>.</a:t>
            </a:r>
            <a:endParaRPr lang="en-US" dirty="0" smtClean="0"/>
          </a:p>
          <a:p>
            <a:pPr algn="l">
              <a:buNone/>
            </a:pPr>
            <a:endParaRPr lang="ro-RO" dirty="0" smtClean="0">
              <a:latin typeface="Lucida Console" pitchFamily="49" charset="0"/>
              <a:cs typeface="Calibri" pitchFamily="34" charset="0"/>
            </a:endParaRPr>
          </a:p>
        </p:txBody>
      </p:sp>
      <p:sp>
        <p:nvSpPr>
          <p:cNvPr id="4" name="Slide Image Placeholder 1"/>
          <p:cNvSpPr>
            <a:spLocks noGrp="1" noRot="1" noChangeAspect="1"/>
          </p:cNvSpPr>
          <p:nvPr>
            <p:ph type="sldImg" idx="2"/>
          </p:nvPr>
        </p:nvSpPr>
        <p:spPr>
          <a:xfrm>
            <a:off x="1257300" y="479425"/>
            <a:ext cx="4800600" cy="3600450"/>
          </a:xfr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algn="l">
              <a:buNone/>
            </a:pPr>
            <a:r>
              <a:rPr lang="ro-RO" dirty="0" smtClean="0"/>
              <a:t>În aceast capitol veți învăța să folosiți clasele .NET Framework pentru a crea servicii și scrieți cod pentru instalarea acestora.</a:t>
            </a:r>
          </a:p>
          <a:p>
            <a:pPr algn="l">
              <a:buNone/>
            </a:pPr>
            <a:endParaRPr lang="en-US" b="1" dirty="0" smtClean="0"/>
          </a:p>
          <a:p>
            <a:pPr algn="l">
              <a:buNone/>
            </a:pPr>
            <a:r>
              <a:rPr lang="ro-RO" b="1" dirty="0" smtClean="0"/>
              <a:t>Obi</a:t>
            </a:r>
            <a:r>
              <a:rPr lang="en-US" b="1" dirty="0" smtClean="0"/>
              <a:t>e</a:t>
            </a:r>
            <a:r>
              <a:rPr lang="ro-RO" b="1" dirty="0" smtClean="0"/>
              <a:t>ctive</a:t>
            </a:r>
            <a:endParaRPr lang="ro-RO" dirty="0" smtClean="0"/>
          </a:p>
          <a:p>
            <a:pPr algn="l"/>
            <a:r>
              <a:rPr lang="ro-RO" dirty="0" smtClean="0"/>
              <a:t>După completarea acestui modul veți fi capabili să:</a:t>
            </a:r>
            <a:endParaRPr lang="en-US" dirty="0" smtClean="0"/>
          </a:p>
          <a:p>
            <a:pPr lvl="1" algn="l"/>
            <a:r>
              <a:rPr lang="ro-RO" dirty="0" smtClean="0"/>
              <a:t> Descrieți facilitățile oferite de un serviciu Windows.</a:t>
            </a:r>
            <a:endParaRPr lang="en-US" dirty="0" smtClean="0"/>
          </a:p>
          <a:p>
            <a:pPr lvl="1" algn="l"/>
            <a:r>
              <a:rPr lang="ro-RO" dirty="0" smtClean="0"/>
              <a:t> Descrieți arhitectura lucrului cu thread-uri pentru un serviciu.</a:t>
            </a:r>
            <a:endParaRPr lang="en-US" dirty="0" smtClean="0"/>
          </a:p>
          <a:p>
            <a:pPr lvl="1" algn="l"/>
            <a:r>
              <a:rPr lang="ro-RO" dirty="0" smtClean="0"/>
              <a:t> Implementați un serviciu prin folosirea clasei ServiceBase.</a:t>
            </a:r>
            <a:endParaRPr lang="en-US" dirty="0" smtClean="0"/>
          </a:p>
          <a:p>
            <a:pPr lvl="1" algn="l"/>
            <a:r>
              <a:rPr lang="ro-RO" dirty="0" smtClean="0"/>
              <a:t> Accesați un serviciu folosind clasa </a:t>
            </a:r>
            <a:r>
              <a:rPr lang="ro-RO" b="1" dirty="0" smtClean="0"/>
              <a:t>ServiceControl</a:t>
            </a:r>
            <a:r>
              <a:rPr lang="ro-RO" dirty="0" smtClean="0"/>
              <a:t>.</a:t>
            </a:r>
            <a:endParaRPr lang="en-US" dirty="0" smtClean="0"/>
          </a:p>
          <a:p>
            <a:pPr lvl="1" algn="l"/>
            <a:r>
              <a:rPr lang="ro-RO" dirty="0" smtClean="0"/>
              <a:t> Creați un </a:t>
            </a:r>
            <a:r>
              <a:rPr lang="ro-RO" b="1" dirty="0" smtClean="0"/>
              <a:t>Service Project</a:t>
            </a:r>
            <a:r>
              <a:rPr lang="ro-RO" dirty="0" smtClean="0"/>
              <a:t>.</a:t>
            </a:r>
            <a:endParaRPr lang="en-US" dirty="0" smtClean="0"/>
          </a:p>
          <a:p>
            <a:pPr lvl="1" algn="l"/>
            <a:r>
              <a:rPr lang="ro-RO" dirty="0" smtClean="0"/>
              <a:t> Creați o clasă </a:t>
            </a:r>
            <a:r>
              <a:rPr lang="ro-RO" b="1" dirty="0" smtClean="0"/>
              <a:t>ServiceInstaller</a:t>
            </a:r>
            <a:r>
              <a:rPr lang="ro-RO" dirty="0" smtClean="0"/>
              <a:t> pentru a instala un serviciu.</a:t>
            </a:r>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5"/>
          </p:nvPr>
        </p:nvSpPr>
        <p:spPr>
          <a:xfrm>
            <a:off x="4143587" y="9142333"/>
            <a:ext cx="3169920" cy="457200"/>
          </a:xfrm>
          <a:prstGeom prst="rect">
            <a:avLst/>
          </a:prstGeom>
        </p:spPr>
        <p:txBody>
          <a:bodyPr lIns="96661" tIns="48331" rIns="96661" bIns="48331"/>
          <a:lstStyle/>
          <a:p>
            <a:fld id="{AEC00428-765A-4708-ADE2-3AAB557AF17C}" type="slidenum">
              <a:rPr lang="en-US" smtClean="0"/>
              <a:pPr/>
              <a:t>21</a:t>
            </a:fld>
            <a:endParaRPr lang="en-US"/>
          </a:p>
        </p:txBody>
      </p:sp>
      <p:sp>
        <p:nvSpPr>
          <p:cNvPr id="5" name="Notes Placeholder 2"/>
          <p:cNvSpPr>
            <a:spLocks noGrp="1"/>
          </p:cNvSpPr>
          <p:nvPr>
            <p:ph type="body" idx="3"/>
          </p:nvPr>
        </p:nvSpPr>
        <p:spPr>
          <a:xfrm>
            <a:off x="650240" y="4320540"/>
            <a:ext cx="5852160" cy="5120640"/>
          </a:xfrm>
        </p:spPr>
        <p:txBody>
          <a:bodyPr>
            <a:normAutofit/>
          </a:bodyPr>
          <a:lstStyle/>
          <a:p>
            <a:pPr algn="l">
              <a:buNone/>
            </a:pPr>
            <a:r>
              <a:rPr lang="ro-RO" dirty="0" smtClean="0"/>
              <a:t>Clasa </a:t>
            </a:r>
            <a:r>
              <a:rPr lang="ro-RO" b="1" dirty="0" smtClean="0"/>
              <a:t>AppDomain</a:t>
            </a:r>
            <a:r>
              <a:rPr lang="ro-RO" dirty="0" smtClean="0"/>
              <a:t> are metode și proprietăți pentru crearea și configurarea domeniilor de aplicație, precum și pentru apelarea obiectelor din alte domenii.</a:t>
            </a:r>
          </a:p>
          <a:p>
            <a:pPr algn="l"/>
            <a:endParaRPr lang="en-US" dirty="0" smtClean="0"/>
          </a:p>
          <a:p>
            <a:pPr algn="l">
              <a:buNone/>
            </a:pPr>
            <a:r>
              <a:rPr lang="ro-RO" b="1" dirty="0" smtClean="0"/>
              <a:t>Domenii și unități de </a:t>
            </a:r>
            <a:r>
              <a:rPr lang="ro-RO" b="1" dirty="0" smtClean="0"/>
              <a:t>asamblare</a:t>
            </a:r>
            <a:endParaRPr lang="ro-RO" dirty="0" smtClean="0"/>
          </a:p>
          <a:p>
            <a:pPr algn="l">
              <a:buNone/>
            </a:pPr>
            <a:r>
              <a:rPr lang="ro-RO" dirty="0" smtClean="0"/>
              <a:t>Multe din prop</a:t>
            </a:r>
            <a:r>
              <a:rPr lang="en-US" dirty="0" smtClean="0"/>
              <a:t>r</a:t>
            </a:r>
            <a:r>
              <a:rPr lang="ro-RO" dirty="0" smtClean="0"/>
              <a:t>ietățile unui domeniu de aplicație sunt read-only; astfel după creare</a:t>
            </a:r>
            <a:r>
              <a:rPr lang="en-US" dirty="0" smtClean="0"/>
              <a:t>a </a:t>
            </a:r>
            <a:r>
              <a:rPr lang="ro-RO" dirty="0" smtClean="0"/>
              <a:t>unui domeniu putem citi aceste proprietăți</a:t>
            </a:r>
            <a:r>
              <a:rPr lang="en-US" dirty="0" smtClean="0"/>
              <a:t>,</a:t>
            </a:r>
            <a:r>
              <a:rPr lang="ro-RO" dirty="0" smtClean="0"/>
              <a:t> dar nu le putem modifica. Totuși putem specifica valorile acestor proprietăți la creare. Domeniul curent este accesibil prin intermediul proprietății </a:t>
            </a:r>
            <a:r>
              <a:rPr lang="ro-RO" b="1" dirty="0" smtClean="0"/>
              <a:t>CurrentDomain</a:t>
            </a:r>
            <a:r>
              <a:rPr lang="ro-RO" dirty="0" smtClean="0"/>
              <a:t> și metodei </a:t>
            </a:r>
            <a:r>
              <a:rPr lang="ro-RO" b="1" dirty="0" smtClean="0"/>
              <a:t>Thread.GetDomain</a:t>
            </a:r>
            <a:r>
              <a:rPr lang="ro-RO" dirty="0" smtClean="0"/>
              <a:t>. </a:t>
            </a:r>
            <a:endParaRPr lang="en-US" dirty="0" smtClean="0"/>
          </a:p>
          <a:p>
            <a:pPr algn="l"/>
            <a:endParaRPr lang="ro-RO" dirty="0" smtClean="0"/>
          </a:p>
          <a:p>
            <a:pPr algn="l">
              <a:buNone/>
            </a:pPr>
            <a:r>
              <a:rPr lang="ro-RO" dirty="0" smtClean="0"/>
              <a:t>Crearea unei metode se </a:t>
            </a:r>
            <a:r>
              <a:rPr lang="en-US" dirty="0" smtClean="0"/>
              <a:t>p</a:t>
            </a:r>
            <a:r>
              <a:rPr lang="ro-RO" dirty="0" smtClean="0"/>
              <a:t>oate realiza folosind metoda </a:t>
            </a:r>
            <a:r>
              <a:rPr lang="ro-RO" b="1" dirty="0" smtClean="0"/>
              <a:t>CreateDomain</a:t>
            </a:r>
            <a:r>
              <a:rPr lang="ro-RO" dirty="0" smtClean="0"/>
              <a:t>; această metodă va fi explicată într-un slide ulterior. Dacă aveți o referință către un obiect AppDomain, îl puteți trimite metodei </a:t>
            </a:r>
            <a:r>
              <a:rPr lang="ro-RO" b="1" dirty="0" smtClean="0"/>
              <a:t>Unload</a:t>
            </a:r>
            <a:r>
              <a:rPr lang="ro-RO" dirty="0" smtClean="0"/>
              <a:t>, pentru a descărca domeniul. Această metodă se referă la întregul domeniu. Clasa </a:t>
            </a:r>
            <a:r>
              <a:rPr lang="ro-RO" b="1" dirty="0" smtClean="0"/>
              <a:t>AppDomain</a:t>
            </a:r>
            <a:r>
              <a:rPr lang="ro-RO" dirty="0" smtClean="0"/>
              <a:t> mai are o metodă numită </a:t>
            </a:r>
            <a:r>
              <a:rPr lang="ro-RO" b="1" dirty="0" smtClean="0"/>
              <a:t>Load</a:t>
            </a:r>
            <a:r>
              <a:rPr lang="ro-RO" dirty="0" smtClean="0"/>
              <a:t>, folosită pentru a specifica o anumită unitate de asamblare pentru a fi încărcată în domeniu. </a:t>
            </a:r>
          </a:p>
          <a:p>
            <a:pPr algn="l"/>
            <a:endParaRPr lang="ro-RO" dirty="0" smtClean="0"/>
          </a:p>
          <a:p>
            <a:pPr algn="l">
              <a:buNone/>
            </a:pPr>
            <a:r>
              <a:rPr lang="ro-RO" dirty="0" smtClean="0"/>
              <a:t>Nu puteți descărca unități de asamblare individual, deoarece metoda Unload descarcă toate unitățile de asamblare din domeniu. Puteți crea un domeniu dinamic și folosi clasele </a:t>
            </a:r>
            <a:r>
              <a:rPr lang="ro-RO" b="1" dirty="0" smtClean="0"/>
              <a:t>ReflectionEmit</a:t>
            </a:r>
            <a:r>
              <a:rPr lang="ro-RO" dirty="0" smtClean="0"/>
              <a:t> pentru a crea tipuri. </a:t>
            </a:r>
          </a:p>
          <a:p>
            <a:pPr algn="l"/>
            <a:endParaRPr lang="ro-RO" dirty="0" smtClean="0"/>
          </a:p>
          <a:p>
            <a:pPr algn="l">
              <a:buNone/>
            </a:pPr>
            <a:r>
              <a:rPr lang="ro-RO" dirty="0" smtClean="0"/>
              <a:t>Metoda </a:t>
            </a:r>
            <a:r>
              <a:rPr lang="ro-RO" b="1" dirty="0" smtClean="0"/>
              <a:t>GetAssemblies</a:t>
            </a:r>
            <a:r>
              <a:rPr lang="ro-RO" dirty="0" smtClean="0"/>
              <a:t> returnează un vector care conține toate unitățile de asamblare încărcate în domeniu, iar metoda </a:t>
            </a:r>
            <a:r>
              <a:rPr lang="ro-RO" b="1" dirty="0" smtClean="0"/>
              <a:t>ExecuteAssembly</a:t>
            </a:r>
            <a:r>
              <a:rPr lang="ro-RO" dirty="0" smtClean="0"/>
              <a:t> încarcă și execută o unitate de asamblare prin apelarea metodei de început al acesteia.</a:t>
            </a:r>
            <a:endParaRPr lang="en-US" dirty="0" smtClean="0"/>
          </a:p>
        </p:txBody>
      </p:sp>
      <p:sp>
        <p:nvSpPr>
          <p:cNvPr id="4" name="Slide Image Placeholder 1"/>
          <p:cNvSpPr>
            <a:spLocks noGrp="1" noRot="1" noChangeAspect="1"/>
          </p:cNvSpPr>
          <p:nvPr>
            <p:ph type="sldImg" idx="2"/>
          </p:nvPr>
        </p:nvSpPr>
        <p:spPr>
          <a:xfrm>
            <a:off x="1257300" y="479425"/>
            <a:ext cx="4800600" cy="3600450"/>
          </a:xfr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5"/>
          </p:nvPr>
        </p:nvSpPr>
        <p:spPr>
          <a:xfrm>
            <a:off x="4143587" y="9142333"/>
            <a:ext cx="3169920" cy="457200"/>
          </a:xfrm>
          <a:prstGeom prst="rect">
            <a:avLst/>
          </a:prstGeom>
        </p:spPr>
        <p:txBody>
          <a:bodyPr lIns="96661" tIns="48331" rIns="96661" bIns="48331"/>
          <a:lstStyle/>
          <a:p>
            <a:fld id="{AEC00428-765A-4708-ADE2-3AAB557AF17C}" type="slidenum">
              <a:rPr lang="en-US" smtClean="0"/>
              <a:pPr/>
              <a:t>22</a:t>
            </a:fld>
            <a:endParaRPr lang="en-US"/>
          </a:p>
        </p:txBody>
      </p:sp>
      <p:sp>
        <p:nvSpPr>
          <p:cNvPr id="5" name="Notes Placeholder 2"/>
          <p:cNvSpPr>
            <a:spLocks noGrp="1"/>
          </p:cNvSpPr>
          <p:nvPr>
            <p:ph type="body" idx="3"/>
          </p:nvPr>
        </p:nvSpPr>
        <p:spPr>
          <a:xfrm>
            <a:off x="650240" y="4320540"/>
            <a:ext cx="5852160" cy="5120640"/>
          </a:xfrm>
        </p:spPr>
        <p:txBody>
          <a:bodyPr>
            <a:normAutofit/>
          </a:bodyPr>
          <a:lstStyle/>
          <a:p>
            <a:pPr algn="l">
              <a:buNone/>
            </a:pPr>
            <a:r>
              <a:rPr lang="ro-RO" b="1" dirty="0" smtClean="0"/>
              <a:t>Rularea codului într-un domeniu</a:t>
            </a:r>
          </a:p>
          <a:p>
            <a:pPr algn="l"/>
            <a:endParaRPr lang="en-US" dirty="0" smtClean="0"/>
          </a:p>
          <a:p>
            <a:pPr algn="l">
              <a:buNone/>
            </a:pPr>
            <a:r>
              <a:rPr lang="ro-RO" dirty="0" smtClean="0"/>
              <a:t>După ce o unitate de asamblare a fost încărcată într-un domeniu, puteți folosi d</a:t>
            </a:r>
            <a:r>
              <a:rPr lang="en-US" dirty="0" err="1" smtClean="0"/>
              <a:t>i</a:t>
            </a:r>
            <a:r>
              <a:rPr lang="ro-RO" dirty="0" smtClean="0"/>
              <a:t>verse metode </a:t>
            </a:r>
            <a:r>
              <a:rPr lang="ro-RO" b="1" dirty="0" smtClean="0"/>
              <a:t>CreateInstance</a:t>
            </a:r>
            <a:r>
              <a:rPr lang="ro-RO" dirty="0" smtClean="0"/>
              <a:t> pentru a crea o instanță de tip în unitatea de asamblare. Pentru a executa codul unui obiect dintr-un alt domeniu, există un mecanism care implică trimiterea unui obiect </a:t>
            </a:r>
            <a:r>
              <a:rPr lang="ro-RO" dirty="0" smtClean="0"/>
              <a:t>delegat</a:t>
            </a:r>
            <a:r>
              <a:rPr lang="ro-RO" baseline="0" dirty="0" smtClean="0"/>
              <a:t> </a:t>
            </a:r>
            <a:r>
              <a:rPr lang="ro-RO" b="1" dirty="0" smtClean="0"/>
              <a:t>CrossAppDomainDelegate</a:t>
            </a:r>
            <a:r>
              <a:rPr lang="ro-RO" dirty="0" smtClean="0"/>
              <a:t> </a:t>
            </a:r>
            <a:r>
              <a:rPr lang="ro-RO" dirty="0" smtClean="0"/>
              <a:t>metodei </a:t>
            </a:r>
            <a:r>
              <a:rPr lang="ro-RO" b="1" dirty="0" smtClean="0"/>
              <a:t>DoCallBack</a:t>
            </a:r>
            <a:r>
              <a:rPr lang="ro-RO" dirty="0" smtClean="0"/>
              <a:t>.</a:t>
            </a:r>
            <a:endParaRPr lang="en-US" dirty="0" smtClean="0"/>
          </a:p>
          <a:p>
            <a:pPr algn="l"/>
            <a:endParaRPr lang="ro-RO" dirty="0" smtClean="0"/>
          </a:p>
          <a:p>
            <a:pPr algn="l">
              <a:buNone/>
            </a:pPr>
            <a:r>
              <a:rPr lang="ro-RO" b="1" dirty="0" smtClean="0"/>
              <a:t>Domenii și Securitate</a:t>
            </a:r>
            <a:endParaRPr lang="en-US" b="1" dirty="0" smtClean="0"/>
          </a:p>
          <a:p>
            <a:pPr algn="l"/>
            <a:endParaRPr lang="ro-RO" dirty="0" smtClean="0"/>
          </a:p>
          <a:p>
            <a:pPr algn="l">
              <a:buNone/>
            </a:pPr>
            <a:r>
              <a:rPr lang="ro-RO" dirty="0" smtClean="0"/>
              <a:t>Când creați un domeniu, puteți furniza informații adiționale (pentru securitatea accesului la cod) folosite pentru a determina setul de permisiuni care va fi acordat unei unități de asamblare. Setul de permisiuni este ales din grupurile de cod disponibile, iar politica de securitate </a:t>
            </a:r>
            <a:r>
              <a:rPr lang="en-US" dirty="0" smtClean="0"/>
              <a:t>a</a:t>
            </a:r>
            <a:r>
              <a:rPr lang="ro-RO" dirty="0" smtClean="0"/>
              <a:t>l accesului la cod determină grupurile de cod disponibile. La crearea unui domeniu acesta primește politică pentru enterprise, user și mașină; puteți apela metoda </a:t>
            </a:r>
            <a:r>
              <a:rPr lang="ro-RO" b="1" dirty="0" smtClean="0"/>
              <a:t>SetPrincipalPolicy</a:t>
            </a:r>
            <a:r>
              <a:rPr lang="ro-RO" dirty="0" smtClean="0"/>
              <a:t> pentru a specifica tipul de principiu legat de un thread la crearea acestuia.</a:t>
            </a:r>
            <a:endParaRPr lang="en-US" dirty="0" smtClean="0"/>
          </a:p>
          <a:p>
            <a:pPr algn="l"/>
            <a:endParaRPr lang="ro-RO" dirty="0" smtClean="0"/>
          </a:p>
          <a:p>
            <a:pPr algn="l">
              <a:buNone/>
            </a:pPr>
            <a:r>
              <a:rPr lang="ro-RO" b="1" dirty="0" smtClean="0"/>
              <a:t>Evenimente AppDomain</a:t>
            </a:r>
            <a:endParaRPr lang="en-US" b="1" dirty="0" smtClean="0"/>
          </a:p>
          <a:p>
            <a:pPr algn="l"/>
            <a:endParaRPr lang="ro-RO" dirty="0" smtClean="0"/>
          </a:p>
          <a:p>
            <a:pPr algn="l">
              <a:buNone/>
            </a:pPr>
            <a:r>
              <a:rPr lang="ro-RO" dirty="0" smtClean="0"/>
              <a:t>Există opt evenimente, iar unul dintre acestea este </a:t>
            </a:r>
            <a:r>
              <a:rPr lang="ro-RO" b="1" dirty="0" smtClean="0"/>
              <a:t>UnhandledException</a:t>
            </a:r>
            <a:r>
              <a:rPr lang="ro-RO" dirty="0" smtClean="0"/>
              <a:t>. Aceasta este </a:t>
            </a:r>
            <a:r>
              <a:rPr lang="ro-RO" dirty="0" smtClean="0"/>
              <a:t>ridicat </a:t>
            </a:r>
            <a:r>
              <a:rPr lang="ro-RO" dirty="0" smtClean="0"/>
              <a:t>atunci când o excepție este ridicată pe un thread și aceasta nu este tratată. </a:t>
            </a:r>
          </a:p>
          <a:p>
            <a:pPr algn="l">
              <a:buNone/>
            </a:pPr>
            <a:r>
              <a:rPr lang="ro-RO" dirty="0" smtClean="0"/>
              <a:t>Aceasta </a:t>
            </a:r>
            <a:r>
              <a:rPr lang="ro-RO" dirty="0" smtClean="0"/>
              <a:t>este ultima șansă de a trata excepția, deoarece după ce acest eveniment este ridicat la runtime de obicei se oprește domeniul de aplicație. Dacă dorim să oferim o ultimă șansă de a trata excepția(spre exmplu salvarea datelor), putem să adăugăm o metodă handler pentru acest eveniment.</a:t>
            </a:r>
            <a:endParaRPr lang="en-US" dirty="0" smtClean="0"/>
          </a:p>
          <a:p>
            <a:pPr algn="l"/>
            <a:endParaRPr lang="ro-RO" dirty="0" smtClean="0"/>
          </a:p>
          <a:p>
            <a:pPr algn="l">
              <a:buNone/>
            </a:pPr>
            <a:r>
              <a:rPr lang="ro-RO" sz="1100" dirty="0" smtClean="0">
                <a:latin typeface="Lucida Console" pitchFamily="49" charset="0"/>
              </a:rPr>
              <a:t>static void Main() </a:t>
            </a:r>
            <a:endParaRPr lang="en-US" sz="1100" dirty="0" smtClean="0">
              <a:latin typeface="Lucida Console" pitchFamily="49" charset="0"/>
            </a:endParaRPr>
          </a:p>
          <a:p>
            <a:pPr algn="l">
              <a:buNone/>
            </a:pPr>
            <a:r>
              <a:rPr lang="ro-RO" sz="1100" dirty="0" smtClean="0">
                <a:latin typeface="Lucida Console" pitchFamily="49" charset="0"/>
              </a:rPr>
              <a:t>{</a:t>
            </a:r>
            <a:endParaRPr lang="en-US" sz="1100" dirty="0" smtClean="0">
              <a:latin typeface="Lucida Console" pitchFamily="49" charset="0"/>
            </a:endParaRPr>
          </a:p>
          <a:p>
            <a:pPr algn="l">
              <a:buNone/>
            </a:pPr>
            <a:r>
              <a:rPr lang="ro-RO" sz="1100" dirty="0" smtClean="0">
                <a:latin typeface="Lucida Console" pitchFamily="49" charset="0"/>
              </a:rPr>
              <a:t>	AppDomain.CurrentDomain.UnhandledException +=</a:t>
            </a:r>
            <a:endParaRPr lang="en-US" sz="1100" dirty="0" smtClean="0">
              <a:latin typeface="Lucida Console" pitchFamily="49" charset="0"/>
            </a:endParaRPr>
          </a:p>
          <a:p>
            <a:pPr algn="l">
              <a:buNone/>
            </a:pPr>
            <a:r>
              <a:rPr lang="ro-RO" sz="1100" dirty="0" smtClean="0">
                <a:latin typeface="Lucida Console" pitchFamily="49" charset="0"/>
              </a:rPr>
              <a:t>       new </a:t>
            </a:r>
            <a:r>
              <a:rPr lang="en-US" sz="1100" dirty="0" smtClean="0">
                <a:latin typeface="Lucida Console" pitchFamily="49" charset="0"/>
              </a:rPr>
              <a:t>U</a:t>
            </a:r>
            <a:r>
              <a:rPr lang="ro-RO" sz="1100" dirty="0" smtClean="0">
                <a:latin typeface="Lucida Console" pitchFamily="49" charset="0"/>
              </a:rPr>
              <a:t>nhandledExceptionEventHandler(ExceptionHandler);</a:t>
            </a:r>
            <a:endParaRPr lang="en-US" sz="1100" dirty="0" smtClean="0">
              <a:latin typeface="Lucida Console" pitchFamily="49" charset="0"/>
            </a:endParaRPr>
          </a:p>
          <a:p>
            <a:pPr algn="l">
              <a:buNone/>
            </a:pPr>
            <a:r>
              <a:rPr lang="ro-RO" sz="1100" dirty="0" smtClean="0">
                <a:latin typeface="Lucida Console" pitchFamily="49" charset="0"/>
              </a:rPr>
              <a:t>	...</a:t>
            </a:r>
            <a:endParaRPr lang="en-US" sz="1100" dirty="0" smtClean="0">
              <a:latin typeface="Lucida Console" pitchFamily="49" charset="0"/>
            </a:endParaRPr>
          </a:p>
          <a:p>
            <a:pPr algn="l">
              <a:buNone/>
            </a:pPr>
            <a:r>
              <a:rPr lang="ro-RO" sz="1100" dirty="0" smtClean="0">
                <a:latin typeface="Lucida Console" pitchFamily="49" charset="0"/>
              </a:rPr>
              <a:t>}</a:t>
            </a:r>
            <a:endParaRPr lang="en-US" sz="1100" dirty="0" smtClean="0">
              <a:latin typeface="Lucida Console" pitchFamily="49" charset="0"/>
            </a:endParaRPr>
          </a:p>
          <a:p>
            <a:pPr algn="l">
              <a:buNone/>
            </a:pPr>
            <a:r>
              <a:rPr lang="ro-RO" sz="1100" dirty="0" smtClean="0">
                <a:latin typeface="Lucida Console" pitchFamily="49" charset="0"/>
              </a:rPr>
              <a:t>static void ExceptionHandler(object sender,        	UnhandledExceptionEventArgs e)</a:t>
            </a:r>
            <a:endParaRPr lang="en-US" sz="1100" dirty="0" smtClean="0">
              <a:latin typeface="Lucida Console" pitchFamily="49" charset="0"/>
            </a:endParaRPr>
          </a:p>
          <a:p>
            <a:pPr algn="l">
              <a:buNone/>
            </a:pPr>
            <a:r>
              <a:rPr lang="ro-RO" sz="1100" dirty="0" smtClean="0">
                <a:latin typeface="Lucida Console" pitchFamily="49" charset="0"/>
              </a:rPr>
              <a:t>{</a:t>
            </a:r>
            <a:endParaRPr lang="en-US" sz="1100" dirty="0" smtClean="0">
              <a:latin typeface="Lucida Console" pitchFamily="49" charset="0"/>
            </a:endParaRPr>
          </a:p>
          <a:p>
            <a:pPr algn="l">
              <a:buNone/>
            </a:pPr>
            <a:r>
              <a:rPr lang="ro-RO" sz="1100" dirty="0" smtClean="0">
                <a:latin typeface="Lucida Console" pitchFamily="49" charset="0"/>
              </a:rPr>
              <a:t>	...</a:t>
            </a:r>
            <a:endParaRPr lang="en-US" sz="1100" dirty="0" smtClean="0">
              <a:latin typeface="Lucida Console" pitchFamily="49" charset="0"/>
            </a:endParaRPr>
          </a:p>
          <a:p>
            <a:pPr algn="l">
              <a:buNone/>
            </a:pPr>
            <a:r>
              <a:rPr lang="ro-RO" sz="1100" dirty="0" smtClean="0">
                <a:latin typeface="Lucida Console" pitchFamily="49" charset="0"/>
              </a:rPr>
              <a:t>}</a:t>
            </a:r>
            <a:endParaRPr lang="en-US" sz="1100" dirty="0">
              <a:latin typeface="Lucida Console" pitchFamily="49" charset="0"/>
            </a:endParaRPr>
          </a:p>
        </p:txBody>
      </p:sp>
      <p:sp>
        <p:nvSpPr>
          <p:cNvPr id="4" name="Slide Image Placeholder 1"/>
          <p:cNvSpPr>
            <a:spLocks noGrp="1" noRot="1" noChangeAspect="1"/>
          </p:cNvSpPr>
          <p:nvPr>
            <p:ph type="sldImg" idx="2"/>
          </p:nvPr>
        </p:nvSpPr>
        <p:spPr>
          <a:xfrm>
            <a:off x="1257300" y="479425"/>
            <a:ext cx="4800600" cy="3600450"/>
          </a:xfr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5"/>
          </p:nvPr>
        </p:nvSpPr>
        <p:spPr>
          <a:xfrm>
            <a:off x="4143587" y="9142333"/>
            <a:ext cx="3169920" cy="457200"/>
          </a:xfrm>
          <a:prstGeom prst="rect">
            <a:avLst/>
          </a:prstGeom>
        </p:spPr>
        <p:txBody>
          <a:bodyPr lIns="96661" tIns="48331" rIns="96661" bIns="48331"/>
          <a:lstStyle/>
          <a:p>
            <a:fld id="{AEC00428-765A-4708-ADE2-3AAB557AF17C}" type="slidenum">
              <a:rPr lang="en-US" smtClean="0"/>
              <a:pPr/>
              <a:t>23</a:t>
            </a:fld>
            <a:endParaRPr lang="en-US"/>
          </a:p>
        </p:txBody>
      </p:sp>
      <p:sp>
        <p:nvSpPr>
          <p:cNvPr id="5" name="Notes Placeholder 2"/>
          <p:cNvSpPr>
            <a:spLocks noGrp="1"/>
          </p:cNvSpPr>
          <p:nvPr>
            <p:ph type="body" idx="3"/>
          </p:nvPr>
        </p:nvSpPr>
        <p:spPr>
          <a:xfrm>
            <a:off x="650240" y="4000500"/>
            <a:ext cx="5852160" cy="5600700"/>
          </a:xfrm>
        </p:spPr>
        <p:txBody>
          <a:bodyPr>
            <a:normAutofit lnSpcReduction="10000"/>
          </a:bodyPr>
          <a:lstStyle/>
          <a:p>
            <a:r>
              <a:rPr lang="ro-RO" dirty="0" smtClean="0"/>
              <a:t>Majoritatea propietăților de domeniu sunt read-only după crearea domeniului; astfel singura modalitate de a schimba modul în care un domeniu funcționează este prin specificarea acestui mod la crearea domeniului. Proprietățile domeniului </a:t>
            </a:r>
            <a:r>
              <a:rPr lang="en-US" dirty="0" smtClean="0"/>
              <a:t>de </a:t>
            </a:r>
            <a:r>
              <a:rPr lang="ro-RO" dirty="0" smtClean="0"/>
              <a:t>aplicație principal sunt accesibile prin intermediul proprietății </a:t>
            </a:r>
            <a:r>
              <a:rPr lang="ro-RO" b="1" dirty="0" smtClean="0"/>
              <a:t>SetupInformation</a:t>
            </a:r>
            <a:r>
              <a:rPr lang="ro-RO" dirty="0" smtClean="0"/>
              <a:t>. Această proprietate este un obiect </a:t>
            </a:r>
            <a:r>
              <a:rPr lang="ro-RO" b="1" dirty="0" smtClean="0"/>
              <a:t>AppDomainSetup</a:t>
            </a:r>
            <a:r>
              <a:rPr lang="ro-RO" dirty="0" smtClean="0"/>
              <a:t>. Pentru a seta aceste proprietăți trebuie să dați ca parametru un obiect inițializat </a:t>
            </a:r>
            <a:r>
              <a:rPr lang="ro-RO" b="1" dirty="0" smtClean="0"/>
              <a:t>AppDomainSetup</a:t>
            </a:r>
            <a:r>
              <a:rPr lang="ro-RO" dirty="0" smtClean="0"/>
              <a:t> metodei  </a:t>
            </a:r>
            <a:r>
              <a:rPr lang="ro-RO" b="1" dirty="0" smtClean="0"/>
              <a:t>CreateDomain</a:t>
            </a:r>
            <a:r>
              <a:rPr lang="ro-RO" dirty="0" smtClean="0"/>
              <a:t>.</a:t>
            </a:r>
          </a:p>
          <a:p>
            <a:endParaRPr lang="en-US" dirty="0" smtClean="0"/>
          </a:p>
          <a:p>
            <a:r>
              <a:rPr lang="ro-RO" b="1" dirty="0" smtClean="0"/>
              <a:t>Configurare și Domenii de aplicație</a:t>
            </a:r>
            <a:endParaRPr lang="en-US" b="1" dirty="0" smtClean="0"/>
          </a:p>
          <a:p>
            <a:endParaRPr lang="ro-RO" dirty="0" smtClean="0"/>
          </a:p>
          <a:p>
            <a:pPr algn="l"/>
            <a:r>
              <a:rPr lang="ro-RO" dirty="0" smtClean="0"/>
              <a:t>Clasa </a:t>
            </a:r>
            <a:r>
              <a:rPr lang="ro-RO" b="1" dirty="0" smtClean="0"/>
              <a:t>AppDomainSetup</a:t>
            </a:r>
            <a:r>
              <a:rPr lang="ro-RO" dirty="0" smtClean="0"/>
              <a:t> este o clasă complexă cu multe proprietăți. Multe din proprietățile respective au legătură cu modul în care .NET Framework caută unitățile de asamblare cerute; spre exemplu, proprietatea </a:t>
            </a:r>
            <a:r>
              <a:rPr lang="ro-RO" b="1" dirty="0" smtClean="0"/>
              <a:t>ApplicationBase</a:t>
            </a:r>
            <a:r>
              <a:rPr lang="ro-RO" dirty="0" smtClean="0"/>
              <a:t> reprezintă numele directorului de bază al aplicației, iar proprietatea </a:t>
            </a:r>
            <a:r>
              <a:rPr lang="ro-RO" b="1" dirty="0" smtClean="0"/>
              <a:t>PrivateBinPath</a:t>
            </a:r>
            <a:r>
              <a:rPr lang="ro-RO" dirty="0" smtClean="0"/>
              <a:t> furnizează directorul în care sunt căutate unitățile de asamblare private. Există multe alte astfel de setări în fișierul de configurare. Implicit domeniul de aplicație folosește fișierul de configurare(pentru un proces, acesta are numele procesului cu extensia ”.config”, pentru o aplicație Web – web.config). Puteți schimba proprietatea </a:t>
            </a:r>
            <a:r>
              <a:rPr lang="ro-RO" b="1" dirty="0" smtClean="0"/>
              <a:t>ConfigurationFile</a:t>
            </a:r>
            <a:r>
              <a:rPr lang="ro-RO" dirty="0" smtClean="0"/>
              <a:t> pentru a indica faptul că un alt fișier este folosit.</a:t>
            </a:r>
            <a:endParaRPr lang="en-US" dirty="0" smtClean="0"/>
          </a:p>
          <a:p>
            <a:endParaRPr lang="ro-RO" dirty="0" smtClean="0"/>
          </a:p>
          <a:p>
            <a:r>
              <a:rPr lang="ro-RO" dirty="0" smtClean="0"/>
              <a:t>Informațiile de configurare sunt specifice fiecărui domeniu de aplicație în parte. Atunci când codul unui domeniu de aplicație citește informații de configurare, la runtime se încarcă secțiunea ca un obiect care va fi stocat în memorie. Următoarea dată când codul domeniului cere o setare din aceiași secțiune, este folosit obiectul din memorie. Astfel, după ce un domeniu de aplicație a pornit, ar trebui să considerați setările de configurare ca și read-once: sunt citite o singură dată din fișierul de configurare, cu alte cuvinte nu sunt reflectate schimbări în cadrul fișierului. </a:t>
            </a:r>
          </a:p>
          <a:p>
            <a:endParaRPr lang="ro-RO" dirty="0" smtClean="0"/>
          </a:p>
          <a:p>
            <a:r>
              <a:rPr lang="ro-RO" dirty="0" smtClean="0"/>
              <a:t>Totuși, dacă creați un alt domeniu de aplicație, care va folosi implicit fișierul de configurare, setările vor fi citite din acesta și vor evidenția toate schimbările realizate fișierului.</a:t>
            </a:r>
            <a:endParaRPr lang="en-US" dirty="0"/>
          </a:p>
        </p:txBody>
      </p:sp>
      <p:sp>
        <p:nvSpPr>
          <p:cNvPr id="4" name="Slide Image Placeholder 1"/>
          <p:cNvSpPr>
            <a:spLocks noGrp="1" noRot="1" noChangeAspect="1"/>
          </p:cNvSpPr>
          <p:nvPr>
            <p:ph type="sldImg" idx="2"/>
          </p:nvPr>
        </p:nvSpPr>
        <p:spPr>
          <a:xfrm>
            <a:off x="1257300" y="320675"/>
            <a:ext cx="4800600" cy="3600450"/>
          </a:xfr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5"/>
          </p:nvPr>
        </p:nvSpPr>
        <p:spPr>
          <a:xfrm>
            <a:off x="4143587" y="9142333"/>
            <a:ext cx="3169920" cy="457200"/>
          </a:xfrm>
          <a:prstGeom prst="rect">
            <a:avLst/>
          </a:prstGeom>
        </p:spPr>
        <p:txBody>
          <a:bodyPr lIns="96661" tIns="48331" rIns="96661" bIns="48331"/>
          <a:lstStyle/>
          <a:p>
            <a:fld id="{AEC00428-765A-4708-ADE2-3AAB557AF17C}" type="slidenum">
              <a:rPr lang="en-US" smtClean="0"/>
              <a:pPr/>
              <a:t>24</a:t>
            </a:fld>
            <a:endParaRPr lang="en-US"/>
          </a:p>
        </p:txBody>
      </p:sp>
      <p:sp>
        <p:nvSpPr>
          <p:cNvPr id="5" name="Notes Placeholder 2"/>
          <p:cNvSpPr>
            <a:spLocks noGrp="1"/>
          </p:cNvSpPr>
          <p:nvPr>
            <p:ph type="body" idx="3"/>
          </p:nvPr>
        </p:nvSpPr>
        <p:spPr>
          <a:xfrm>
            <a:off x="650240" y="4080510"/>
            <a:ext cx="5852160" cy="5120640"/>
          </a:xfrm>
        </p:spPr>
        <p:txBody>
          <a:bodyPr>
            <a:normAutofit/>
          </a:bodyPr>
          <a:lstStyle/>
          <a:p>
            <a:pPr algn="l"/>
            <a:r>
              <a:rPr lang="ro-RO" dirty="0" smtClean="0"/>
              <a:t>Obiectele sunt instanțe ale tipurilor de date, iar tipurile de date su</a:t>
            </a:r>
            <a:r>
              <a:rPr lang="en-US" dirty="0" err="1" smtClean="0"/>
              <a:t>nt</a:t>
            </a:r>
            <a:r>
              <a:rPr lang="ro-RO" dirty="0" smtClean="0"/>
              <a:t> definite în cadrul unităților de asamblare. La fel ca și obiectele, tipurile de date și unitățile de asamblare aparțin unui singur domeniu de aplicație. Acest lucru înseamnă că tipurile de date sunt specifice fiecărui domeniu de aplicație.</a:t>
            </a:r>
            <a:endParaRPr lang="en-US" dirty="0" smtClean="0"/>
          </a:p>
          <a:p>
            <a:pPr algn="l"/>
            <a:endParaRPr lang="ro-RO" dirty="0" smtClean="0"/>
          </a:p>
          <a:p>
            <a:pPr algn="l"/>
            <a:r>
              <a:rPr lang="ro-RO" b="1" dirty="0" smtClean="0"/>
              <a:t>Date statice și Domenii de aplicație</a:t>
            </a:r>
            <a:endParaRPr lang="en-US" b="1" dirty="0" smtClean="0"/>
          </a:p>
          <a:p>
            <a:pPr algn="l"/>
            <a:endParaRPr lang="ro-RO" dirty="0" smtClean="0"/>
          </a:p>
          <a:p>
            <a:pPr algn="l"/>
            <a:r>
              <a:rPr lang="ro-RO" dirty="0" smtClean="0"/>
              <a:t>Dacă aveți doua domenii și fiecare domeniu încarcă câte un tip, unitatea de asamblare este încărcată în ambele domenii. Un tip poate avea instanță sau date statice. </a:t>
            </a:r>
          </a:p>
          <a:p>
            <a:pPr algn="l"/>
            <a:endParaRPr lang="ro-RO" dirty="0" smtClean="0"/>
          </a:p>
          <a:p>
            <a:pPr algn="l"/>
            <a:r>
              <a:rPr lang="ro-RO" dirty="0" smtClean="0"/>
              <a:t>Fiecare obiect prezintă spațiu de stocare pentru datele instanței. Datele statice sunt partajate de către toate instanțele și aparțin tipului. Deoarece fiecare tip aparține unui anumit domeniu, dacă un tip este folosit în mai multe domenii atunci există o copie a datelor statice în fiecare domeniu ce folosește tipul respectiv.</a:t>
            </a:r>
            <a:endParaRPr lang="en-US" dirty="0"/>
          </a:p>
        </p:txBody>
      </p:sp>
      <p:sp>
        <p:nvSpPr>
          <p:cNvPr id="4" name="Slide Image Placeholder 1"/>
          <p:cNvSpPr>
            <a:spLocks noGrp="1" noRot="1" noChangeAspect="1"/>
          </p:cNvSpPr>
          <p:nvPr>
            <p:ph type="sldImg" idx="2"/>
          </p:nvPr>
        </p:nvSpPr>
        <p:spPr>
          <a:xfrm>
            <a:off x="1257300" y="320675"/>
            <a:ext cx="4800600" cy="3600450"/>
          </a:xfr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5"/>
          </p:nvPr>
        </p:nvSpPr>
        <p:spPr>
          <a:xfrm>
            <a:off x="4143587" y="9142333"/>
            <a:ext cx="3169920" cy="457200"/>
          </a:xfrm>
          <a:prstGeom prst="rect">
            <a:avLst/>
          </a:prstGeom>
        </p:spPr>
        <p:txBody>
          <a:bodyPr lIns="96661" tIns="48331" rIns="96661" bIns="48331"/>
          <a:lstStyle/>
          <a:p>
            <a:fld id="{AEC00428-765A-4708-ADE2-3AAB557AF17C}" type="slidenum">
              <a:rPr lang="en-US" smtClean="0"/>
              <a:pPr/>
              <a:t>25</a:t>
            </a:fld>
            <a:endParaRPr lang="en-US"/>
          </a:p>
        </p:txBody>
      </p:sp>
      <p:sp>
        <p:nvSpPr>
          <p:cNvPr id="5" name="Notes Placeholder 2"/>
          <p:cNvSpPr>
            <a:spLocks noGrp="1"/>
          </p:cNvSpPr>
          <p:nvPr>
            <p:ph type="body" idx="3"/>
          </p:nvPr>
        </p:nvSpPr>
        <p:spPr>
          <a:xfrm>
            <a:off x="650240" y="4080510"/>
            <a:ext cx="5852160" cy="5120640"/>
          </a:xfrm>
        </p:spPr>
        <p:txBody>
          <a:bodyPr>
            <a:normAutofit fontScale="77500" lnSpcReduction="20000"/>
          </a:bodyPr>
          <a:lstStyle/>
          <a:p>
            <a:pPr algn="l">
              <a:buNone/>
            </a:pPr>
            <a:r>
              <a:rPr lang="ro-RO" dirty="0" smtClean="0"/>
              <a:t>Pentru </a:t>
            </a:r>
            <a:r>
              <a:rPr lang="ro-RO" dirty="0" smtClean="0"/>
              <a:t>crearea unui no</a:t>
            </a:r>
            <a:r>
              <a:rPr lang="en-US" dirty="0" smtClean="0"/>
              <a:t>u</a:t>
            </a:r>
            <a:r>
              <a:rPr lang="ro-RO" dirty="0" smtClean="0"/>
              <a:t> domeniu de aplicație trebuie să apelați metoda </a:t>
            </a:r>
            <a:r>
              <a:rPr lang="ro-RO" b="1" dirty="0" smtClean="0"/>
              <a:t>CreateDomain</a:t>
            </a:r>
            <a:r>
              <a:rPr lang="ro-RO" dirty="0" smtClean="0"/>
              <a:t>. Această metodă este supraîncărcată și opțional puteți specifica seturi de permisiuni și alte proprietăți. Runtime crează un nou domeniu în cadrul aceluiași proces și returnează un obiect </a:t>
            </a:r>
            <a:r>
              <a:rPr lang="ro-RO" b="1" dirty="0" smtClean="0"/>
              <a:t>AppDomain</a:t>
            </a:r>
            <a:r>
              <a:rPr lang="ro-RO" dirty="0" smtClean="0"/>
              <a:t>. Prin folosirea acestui obiect puteți încărca unități de asamblare crea tipuri. </a:t>
            </a:r>
          </a:p>
          <a:p>
            <a:pPr algn="l"/>
            <a:endParaRPr lang="en-US" dirty="0" smtClean="0"/>
          </a:p>
          <a:p>
            <a:pPr algn="l">
              <a:buNone/>
            </a:pPr>
            <a:r>
              <a:rPr lang="ro-RO" b="1" dirty="0" smtClean="0"/>
              <a:t>Apelarea metodei CreateDomain</a:t>
            </a:r>
            <a:endParaRPr lang="en-US" b="1" dirty="0" smtClean="0"/>
          </a:p>
          <a:p>
            <a:pPr algn="l"/>
            <a:endParaRPr lang="ro-RO" dirty="0" smtClean="0"/>
          </a:p>
          <a:p>
            <a:pPr algn="l">
              <a:buNone/>
            </a:pPr>
            <a:r>
              <a:rPr lang="ro-RO" dirty="0" smtClean="0"/>
              <a:t>Următoarele exemple prezintă modul de creare a unui domeniu:</a:t>
            </a:r>
            <a:endParaRPr lang="en-US" dirty="0" smtClean="0"/>
          </a:p>
          <a:p>
            <a:pPr algn="l"/>
            <a:endParaRPr lang="ro-RO" dirty="0" smtClean="0"/>
          </a:p>
          <a:p>
            <a:pPr algn="l">
              <a:buNone/>
            </a:pPr>
            <a:r>
              <a:rPr lang="ro-RO" sz="1100" dirty="0" smtClean="0">
                <a:latin typeface="Lucida Console" pitchFamily="49" charset="0"/>
              </a:rPr>
              <a:t>AppDomainSetup setup = new AppDomainSetup();</a:t>
            </a:r>
            <a:endParaRPr lang="en-US" sz="1100" dirty="0" smtClean="0">
              <a:latin typeface="Lucida Console" pitchFamily="49" charset="0"/>
            </a:endParaRPr>
          </a:p>
          <a:p>
            <a:pPr algn="l">
              <a:buNone/>
            </a:pPr>
            <a:r>
              <a:rPr lang="ro-RO" sz="1100" dirty="0" smtClean="0">
                <a:latin typeface="Lucida Console" pitchFamily="49" charset="0"/>
              </a:rPr>
              <a:t>setup.ApplicationBase = @”E:\MyApp\DomainOne”;</a:t>
            </a:r>
            <a:endParaRPr lang="en-US" sz="1100" dirty="0" smtClean="0">
              <a:latin typeface="Lucida Console" pitchFamily="49" charset="0"/>
            </a:endParaRPr>
          </a:p>
          <a:p>
            <a:pPr algn="l">
              <a:buNone/>
            </a:pPr>
            <a:r>
              <a:rPr lang="ro-RO" sz="1100" dirty="0" smtClean="0">
                <a:latin typeface="Lucida Console" pitchFamily="49" charset="0"/>
              </a:rPr>
              <a:t>setup.ConfigurationFile =  </a:t>
            </a:r>
            <a:r>
              <a:rPr lang="ro-RO" sz="1100" dirty="0" smtClean="0">
                <a:latin typeface="Lucida Console" pitchFamily="49" charset="0"/>
              </a:rPr>
              <a:t>@”</a:t>
            </a:r>
            <a:r>
              <a:rPr lang="ro-RO" sz="1100" dirty="0" smtClean="0">
                <a:latin typeface="Lucida Console" pitchFamily="49" charset="0"/>
              </a:rPr>
              <a:t>E:\MyApp\DomainOne\domainOne.config”;</a:t>
            </a:r>
            <a:endParaRPr lang="en-US" sz="1100" dirty="0" smtClean="0">
              <a:latin typeface="Lucida Console" pitchFamily="49" charset="0"/>
            </a:endParaRPr>
          </a:p>
          <a:p>
            <a:pPr algn="l">
              <a:buNone/>
            </a:pPr>
            <a:r>
              <a:rPr lang="ro-RO" sz="1100" dirty="0" smtClean="0">
                <a:latin typeface="Lucida Console" pitchFamily="49" charset="0"/>
              </a:rPr>
              <a:t> </a:t>
            </a:r>
            <a:endParaRPr lang="en-US" sz="1100" dirty="0" smtClean="0">
              <a:latin typeface="Lucida Console" pitchFamily="49" charset="0"/>
            </a:endParaRPr>
          </a:p>
          <a:p>
            <a:pPr algn="l">
              <a:buNone/>
            </a:pPr>
            <a:r>
              <a:rPr lang="ro-RO" sz="1100" dirty="0" smtClean="0">
                <a:latin typeface="Lucida Console" pitchFamily="49" charset="0"/>
              </a:rPr>
              <a:t>Evidence baseEvidence = AppDomain.CurrentDomain.Evidence;</a:t>
            </a:r>
            <a:endParaRPr lang="en-US" sz="1100" dirty="0" smtClean="0">
              <a:latin typeface="Lucida Console" pitchFamily="49" charset="0"/>
            </a:endParaRPr>
          </a:p>
          <a:p>
            <a:pPr algn="l">
              <a:buNone/>
            </a:pPr>
            <a:r>
              <a:rPr lang="ro-RO" sz="1100" dirty="0" smtClean="0">
                <a:latin typeface="Lucida Console" pitchFamily="49" charset="0"/>
              </a:rPr>
              <a:t>Evidence evidence = new Evidence(baseEvidence);</a:t>
            </a:r>
            <a:endParaRPr lang="en-US" sz="1100" dirty="0" smtClean="0">
              <a:latin typeface="Lucida Console" pitchFamily="49" charset="0"/>
            </a:endParaRPr>
          </a:p>
          <a:p>
            <a:pPr algn="l">
              <a:buNone/>
            </a:pPr>
            <a:endParaRPr lang="ro-RO" sz="1100" dirty="0" smtClean="0">
              <a:latin typeface="Lucida Console" pitchFamily="49" charset="0"/>
            </a:endParaRPr>
          </a:p>
          <a:p>
            <a:pPr algn="l">
              <a:buNone/>
            </a:pPr>
            <a:r>
              <a:rPr lang="ro-RO" sz="1100" dirty="0" smtClean="0">
                <a:latin typeface="Lucida Console" pitchFamily="49" charset="0"/>
              </a:rPr>
              <a:t>// Restrictionarea permisiunilor – codul provine de la //www.example.com </a:t>
            </a:r>
            <a:endParaRPr lang="en-US" sz="1100" dirty="0" smtClean="0">
              <a:latin typeface="Lucida Console" pitchFamily="49" charset="0"/>
            </a:endParaRPr>
          </a:p>
          <a:p>
            <a:pPr algn="l">
              <a:buNone/>
            </a:pPr>
            <a:r>
              <a:rPr lang="ro-RO" sz="1100" dirty="0" smtClean="0">
                <a:latin typeface="Lucida Console" pitchFamily="49" charset="0"/>
              </a:rPr>
              <a:t>evidence.AddHost(new Url(”www.example.com”));</a:t>
            </a:r>
            <a:endParaRPr lang="en-US" sz="1100" dirty="0" smtClean="0">
              <a:latin typeface="Lucida Console" pitchFamily="49" charset="0"/>
            </a:endParaRPr>
          </a:p>
          <a:p>
            <a:pPr algn="l">
              <a:buNone/>
            </a:pPr>
            <a:r>
              <a:rPr lang="ro-RO" sz="1100" dirty="0" smtClean="0">
                <a:latin typeface="Lucida Console" pitchFamily="49" charset="0"/>
              </a:rPr>
              <a:t>evidence.AddHost(new Zone(SecurityZone.Internet));</a:t>
            </a:r>
            <a:endParaRPr lang="en-US" sz="1100" dirty="0" smtClean="0">
              <a:latin typeface="Lucida Console" pitchFamily="49" charset="0"/>
            </a:endParaRPr>
          </a:p>
          <a:p>
            <a:pPr algn="l">
              <a:buNone/>
            </a:pPr>
            <a:endParaRPr lang="ro-RO" sz="1100" dirty="0" smtClean="0">
              <a:latin typeface="Lucida Console" pitchFamily="49" charset="0"/>
            </a:endParaRPr>
          </a:p>
          <a:p>
            <a:pPr algn="l">
              <a:buNone/>
            </a:pPr>
            <a:r>
              <a:rPr lang="ro-RO" sz="1100" dirty="0" smtClean="0">
                <a:latin typeface="Lucida Console" pitchFamily="49" charset="0"/>
              </a:rPr>
              <a:t>//Creare AppDomain</a:t>
            </a:r>
            <a:endParaRPr lang="en-US" sz="1100" dirty="0" smtClean="0">
              <a:latin typeface="Lucida Console" pitchFamily="49" charset="0"/>
            </a:endParaRPr>
          </a:p>
          <a:p>
            <a:pPr algn="l">
              <a:buNone/>
            </a:pPr>
            <a:r>
              <a:rPr lang="ro-RO" sz="1100" dirty="0" smtClean="0">
                <a:latin typeface="Lucida Console" pitchFamily="49" charset="0"/>
              </a:rPr>
              <a:t>AppDomain newDomain = AppDomain.CreateDomain(”domainOne”, evidence, setup);</a:t>
            </a:r>
            <a:endParaRPr lang="en-US" sz="1100" dirty="0" smtClean="0">
              <a:latin typeface="Lucida Console" pitchFamily="49" charset="0"/>
            </a:endParaRPr>
          </a:p>
          <a:p>
            <a:pPr algn="l">
              <a:buNone/>
            </a:pPr>
            <a:endParaRPr lang="ro-RO" dirty="0" smtClean="0"/>
          </a:p>
          <a:p>
            <a:pPr algn="l">
              <a:buNone/>
            </a:pPr>
            <a:r>
              <a:rPr lang="ro-RO" dirty="0" smtClean="0"/>
              <a:t>În exemplul de mai sus noul domeniu este creat folosind proprietatea </a:t>
            </a:r>
            <a:r>
              <a:rPr lang="ro-RO" b="1" dirty="0" smtClean="0"/>
              <a:t>ApplicationBase</a:t>
            </a:r>
            <a:r>
              <a:rPr lang="ro-RO" dirty="0" smtClean="0"/>
              <a:t> setată la folderul E:\MyApp\DomainOne. Când noul domeniu va crea tipuri folosind unități de asamblare private, la runtime folderul este vizualizat</a:t>
            </a:r>
            <a:r>
              <a:rPr lang="ro-RO" dirty="0" smtClean="0"/>
              <a:t>.</a:t>
            </a:r>
          </a:p>
          <a:p>
            <a:pPr algn="l">
              <a:buNone/>
            </a:pPr>
            <a:endParaRPr lang="ro-RO" dirty="0" smtClean="0"/>
          </a:p>
          <a:p>
            <a:pPr>
              <a:buNone/>
            </a:pPr>
            <a:r>
              <a:rPr lang="ro-RO" dirty="0" smtClean="0"/>
              <a:t>Acest lucru nu afectează tipurile create folosind unități de asamblare partajate. Implicit, fișierul de configurare pentru o aplicație este încărcat din folderul de bază al aplicației, iar numele este numele prescurtat al aplicației cu extensia ”.</a:t>
            </a:r>
            <a:r>
              <a:rPr lang="ro-RO" b="1" dirty="0" smtClean="0"/>
              <a:t>config</a:t>
            </a:r>
            <a:r>
              <a:rPr lang="ro-RO" dirty="0" smtClean="0"/>
              <a:t>”. În exemplul de mai sus, domeniul are propriul fișier de configurare, care afectează tot codul ce folosește fișierul respectiv, inclusiv clasele .NET Framework.</a:t>
            </a:r>
            <a:endParaRPr lang="en-US" dirty="0" smtClean="0"/>
          </a:p>
          <a:p>
            <a:pPr>
              <a:buNone/>
            </a:pPr>
            <a:r>
              <a:rPr lang="ro-RO" dirty="0" smtClean="0"/>
              <a:t>De asemenea este specificată dovada și faptul că ar trebui codul să fie tratat la fel ca și codul descărcat de e Internet; în cazul de față dacă este un site numit </a:t>
            </a:r>
            <a:r>
              <a:rPr lang="ro-RO" dirty="0" smtClean="0">
                <a:hlinkClick r:id="rId3"/>
              </a:rPr>
              <a:t>www.example.com</a:t>
            </a:r>
            <a:r>
              <a:rPr lang="ro-RO" dirty="0" smtClean="0"/>
              <a:t>. Securitatea accesului la cod folosește această dovadă pentru a determina permisiunile unităților de asamblare ce rulează în cadrul domeniului.</a:t>
            </a:r>
            <a:endParaRPr lang="en-US" dirty="0" smtClean="0"/>
          </a:p>
          <a:p>
            <a:pPr algn="l">
              <a:buNone/>
            </a:pPr>
            <a:endParaRPr lang="en-US" dirty="0"/>
          </a:p>
        </p:txBody>
      </p:sp>
      <p:sp>
        <p:nvSpPr>
          <p:cNvPr id="4" name="Slide Image Placeholder 1"/>
          <p:cNvSpPr>
            <a:spLocks noGrp="1" noRot="1" noChangeAspect="1"/>
          </p:cNvSpPr>
          <p:nvPr>
            <p:ph type="sldImg" idx="2"/>
          </p:nvPr>
        </p:nvSpPr>
        <p:spPr>
          <a:xfrm>
            <a:off x="1257300" y="320675"/>
            <a:ext cx="4800600" cy="3600450"/>
          </a:xfr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5"/>
          </p:nvPr>
        </p:nvSpPr>
        <p:spPr>
          <a:xfrm>
            <a:off x="4143587" y="9142333"/>
            <a:ext cx="3169920" cy="457200"/>
          </a:xfrm>
          <a:prstGeom prst="rect">
            <a:avLst/>
          </a:prstGeom>
        </p:spPr>
        <p:txBody>
          <a:bodyPr lIns="96661" tIns="48331" rIns="96661" bIns="48331"/>
          <a:lstStyle/>
          <a:p>
            <a:fld id="{AEC00428-765A-4708-ADE2-3AAB557AF17C}" type="slidenum">
              <a:rPr lang="en-US" smtClean="0"/>
              <a:pPr/>
              <a:t>26</a:t>
            </a:fld>
            <a:endParaRPr lang="en-US"/>
          </a:p>
        </p:txBody>
      </p:sp>
      <p:sp>
        <p:nvSpPr>
          <p:cNvPr id="5" name="Notes Placeholder 2"/>
          <p:cNvSpPr>
            <a:spLocks noGrp="1"/>
          </p:cNvSpPr>
          <p:nvPr>
            <p:ph type="body" idx="3"/>
          </p:nvPr>
        </p:nvSpPr>
        <p:spPr>
          <a:xfrm>
            <a:off x="650240" y="4080510"/>
            <a:ext cx="5852160" cy="5120640"/>
          </a:xfrm>
        </p:spPr>
        <p:txBody>
          <a:bodyPr>
            <a:normAutofit/>
          </a:bodyPr>
          <a:lstStyle/>
          <a:p>
            <a:pPr algn="l">
              <a:buNone/>
            </a:pPr>
            <a:r>
              <a:rPr lang="ro-RO" dirty="0" smtClean="0"/>
              <a:t>După ce ați creat un domeniu de aplicație, puteți rula cod în cadrul acesteia. Există două modalități de a realiza acest lucru: rularea unei metode folosind un delegat sau prin încărcarea și executarea de tipuri.</a:t>
            </a:r>
          </a:p>
          <a:p>
            <a:pPr algn="l"/>
            <a:endParaRPr lang="en-US" dirty="0" smtClean="0"/>
          </a:p>
          <a:p>
            <a:pPr algn="l">
              <a:buNone/>
            </a:pPr>
            <a:r>
              <a:rPr lang="ro-RO" b="1" dirty="0" smtClean="0"/>
              <a:t>Accesarea tipurilor</a:t>
            </a:r>
            <a:endParaRPr lang="en-US" b="1" dirty="0" smtClean="0"/>
          </a:p>
          <a:p>
            <a:pPr algn="l"/>
            <a:endParaRPr lang="ro-RO" dirty="0" smtClean="0"/>
          </a:p>
          <a:p>
            <a:pPr algn="l">
              <a:buNone/>
            </a:pPr>
            <a:r>
              <a:rPr lang="ro-RO" dirty="0" smtClean="0"/>
              <a:t>Codul poate avea acces direct la tipuri doar în cadrul aceluiași domeniu de aplicație. Dacă creați un alt domeniu și apoi la runtime se creează un proxy în domeniul inițial care folosește .</a:t>
            </a:r>
            <a:r>
              <a:rPr lang="ro-RO" b="1" dirty="0" smtClean="0"/>
              <a:t>NET Remoting </a:t>
            </a:r>
            <a:r>
              <a:rPr lang="ro-RO" dirty="0" smtClean="0"/>
              <a:t>pentu a comunica peste granița domeniului; acestă metodă de comunicare se numește </a:t>
            </a:r>
            <a:r>
              <a:rPr lang="ro-RO" b="1" i="1" dirty="0" smtClean="0"/>
              <a:t>marshalling by reference</a:t>
            </a:r>
            <a:r>
              <a:rPr lang="ro-RO" dirty="0" smtClean="0"/>
              <a:t>; deoarece o referință la un obiect dintr-un alt domeniu către domeniu de aplicație inițial. De asemenea puteți mobiliza prin valoare, dacă obiectul este serializat. </a:t>
            </a:r>
          </a:p>
          <a:p>
            <a:pPr algn="l">
              <a:buNone/>
            </a:pPr>
            <a:r>
              <a:rPr lang="ro-RO" dirty="0" smtClean="0"/>
              <a:t>Datele </a:t>
            </a:r>
            <a:r>
              <a:rPr lang="ro-RO" dirty="0" smtClean="0"/>
              <a:t>serializate sunt trimise peste graniță, iar în domeniul destinație este creat un </a:t>
            </a:r>
            <a:r>
              <a:rPr lang="ro-RO" dirty="0" smtClean="0"/>
              <a:t>obiect</a:t>
            </a:r>
            <a:r>
              <a:rPr lang="ro-RO" dirty="0" smtClean="0"/>
              <a:t>, care este inițializat folosind datele serializate. </a:t>
            </a:r>
            <a:endParaRPr lang="en-US" dirty="0" smtClean="0"/>
          </a:p>
          <a:p>
            <a:pPr algn="l">
              <a:buNone/>
            </a:pPr>
            <a:r>
              <a:rPr lang="ro-RO" dirty="0" smtClean="0"/>
              <a:t>Ca </a:t>
            </a:r>
            <a:r>
              <a:rPr lang="ro-RO" dirty="0" smtClean="0"/>
              <a:t>apelant al codului nu puteți alege modul de mobilizare al obiectului; această decizie este luată de persoana care a realizat tipul. Pentru a mobiliza prin referință trebuie derivată clasa </a:t>
            </a:r>
            <a:r>
              <a:rPr lang="ro-RO" b="1" dirty="0" smtClean="0"/>
              <a:t>MarshalByRefObject</a:t>
            </a:r>
            <a:r>
              <a:rPr lang="ro-RO" dirty="0" smtClean="0"/>
              <a:t> la crearea tipului. Pentru a mobiliza prin valoare, proiectantul trebuie să adauge atributul </a:t>
            </a:r>
            <a:r>
              <a:rPr lang="ro-RO" b="1" dirty="0" smtClean="0"/>
              <a:t>SerializableAttribute</a:t>
            </a:r>
            <a:r>
              <a:rPr lang="ro-RO" dirty="0" smtClean="0"/>
              <a:t>. Există multe modalități de a controla serializarea datelor, însă folosirea atributului </a:t>
            </a:r>
            <a:r>
              <a:rPr lang="ro-RO" b="1" dirty="0" smtClean="0"/>
              <a:t>SerializableAttribute</a:t>
            </a:r>
            <a:r>
              <a:rPr lang="ro-RO" dirty="0" smtClean="0"/>
              <a:t> este cea mai simplă modalitate. </a:t>
            </a:r>
          </a:p>
          <a:p>
            <a:pPr algn="l">
              <a:buNone/>
            </a:pPr>
            <a:r>
              <a:rPr lang="ro-RO" dirty="0" smtClean="0"/>
              <a:t>Dacă </a:t>
            </a:r>
            <a:r>
              <a:rPr lang="ro-RO" dirty="0" smtClean="0"/>
              <a:t>o clasă nu are atributul </a:t>
            </a:r>
            <a:r>
              <a:rPr lang="ro-RO" b="1" dirty="0" smtClean="0"/>
              <a:t>SerializableAttribute</a:t>
            </a:r>
            <a:r>
              <a:rPr lang="ro-RO" dirty="0" smtClean="0"/>
              <a:t> și nu este derivată din </a:t>
            </a:r>
            <a:r>
              <a:rPr lang="ro-RO" b="1" dirty="0" smtClean="0"/>
              <a:t>MarshalByRefObject</a:t>
            </a:r>
            <a:r>
              <a:rPr lang="ro-RO" dirty="0" smtClean="0"/>
              <a:t>, nu poate fi accesată de peste granița unui domeniu</a:t>
            </a:r>
            <a:r>
              <a:rPr lang="ro-RO" dirty="0" smtClean="0"/>
              <a:t>.</a:t>
            </a:r>
            <a:endParaRPr lang="en-US" dirty="0" smtClean="0"/>
          </a:p>
        </p:txBody>
      </p:sp>
      <p:sp>
        <p:nvSpPr>
          <p:cNvPr id="4" name="Slide Image Placeholder 1"/>
          <p:cNvSpPr>
            <a:spLocks noGrp="1" noRot="1" noChangeAspect="1"/>
          </p:cNvSpPr>
          <p:nvPr>
            <p:ph type="sldImg" idx="2"/>
          </p:nvPr>
        </p:nvSpPr>
        <p:spPr>
          <a:xfrm>
            <a:off x="1257300" y="400050"/>
            <a:ext cx="4800600" cy="3600450"/>
          </a:xfr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5"/>
          </p:nvPr>
        </p:nvSpPr>
        <p:spPr>
          <a:xfrm>
            <a:off x="4143587" y="9142333"/>
            <a:ext cx="3169920" cy="457200"/>
          </a:xfrm>
          <a:prstGeom prst="rect">
            <a:avLst/>
          </a:prstGeom>
        </p:spPr>
        <p:txBody>
          <a:bodyPr lIns="96661" tIns="48331" rIns="96661" bIns="48331"/>
          <a:lstStyle/>
          <a:p>
            <a:fld id="{AEC00428-765A-4708-ADE2-3AAB557AF17C}" type="slidenum">
              <a:rPr lang="en-US" smtClean="0"/>
              <a:pPr/>
              <a:t>27</a:t>
            </a:fld>
            <a:endParaRPr lang="en-US"/>
          </a:p>
        </p:txBody>
      </p:sp>
      <p:sp>
        <p:nvSpPr>
          <p:cNvPr id="5" name="Notes Placeholder 2"/>
          <p:cNvSpPr>
            <a:spLocks noGrp="1"/>
          </p:cNvSpPr>
          <p:nvPr>
            <p:ph type="body" idx="3"/>
          </p:nvPr>
        </p:nvSpPr>
        <p:spPr>
          <a:xfrm>
            <a:off x="650240" y="400050"/>
            <a:ext cx="6339840" cy="8881110"/>
          </a:xfrm>
        </p:spPr>
        <p:txBody>
          <a:bodyPr>
            <a:noAutofit/>
          </a:bodyPr>
          <a:lstStyle/>
          <a:p>
            <a:pPr algn="l">
              <a:buNone/>
            </a:pPr>
            <a:r>
              <a:rPr lang="ro-RO" b="1" dirty="0" smtClean="0"/>
              <a:t>Folosind DoCallBack</a:t>
            </a:r>
          </a:p>
          <a:p>
            <a:pPr algn="l"/>
            <a:endParaRPr lang="en-US" dirty="0" smtClean="0"/>
          </a:p>
          <a:p>
            <a:pPr algn="l">
              <a:buNone/>
            </a:pPr>
            <a:r>
              <a:rPr lang="ro-RO" dirty="0" smtClean="0"/>
              <a:t>Cea mai simplă modalitate de a rula cod dintr-un alt domeniu este folosind metoda </a:t>
            </a:r>
            <a:r>
              <a:rPr lang="ro-RO" b="1" dirty="0" smtClean="0"/>
              <a:t>DoCallBack</a:t>
            </a:r>
            <a:r>
              <a:rPr lang="ro-RO" dirty="0" smtClean="0"/>
              <a:t>.</a:t>
            </a:r>
            <a:endParaRPr lang="en-US" dirty="0" smtClean="0"/>
          </a:p>
          <a:p>
            <a:pPr algn="l">
              <a:buNone/>
            </a:pPr>
            <a:r>
              <a:rPr lang="ro-RO" b="1" dirty="0" smtClean="0"/>
              <a:t>Atenție</a:t>
            </a:r>
            <a:r>
              <a:rPr lang="ro-RO" dirty="0" smtClean="0"/>
              <a:t>! Observați numele acesteia. </a:t>
            </a:r>
            <a:r>
              <a:rPr lang="ro-RO" b="1" dirty="0" smtClean="0"/>
              <a:t>Back</a:t>
            </a:r>
            <a:r>
              <a:rPr lang="ro-RO" dirty="0" smtClean="0"/>
              <a:t> este scris cu majusculă.</a:t>
            </a:r>
            <a:endParaRPr lang="en-US" dirty="0" smtClean="0"/>
          </a:p>
          <a:p>
            <a:pPr algn="l">
              <a:buNone/>
            </a:pPr>
            <a:r>
              <a:rPr lang="ro-RO" dirty="0" smtClean="0"/>
              <a:t>Metoda primește o instanță a unui delegat </a:t>
            </a:r>
            <a:r>
              <a:rPr lang="ro-RO" b="1" dirty="0" smtClean="0"/>
              <a:t>CrossAppDomainDelegate</a:t>
            </a:r>
            <a:r>
              <a:rPr lang="ro-RO" dirty="0" smtClean="0"/>
              <a:t>, care este un delegat fără parametri</a:t>
            </a:r>
            <a:r>
              <a:rPr lang="ro-RO" dirty="0" smtClean="0"/>
              <a:t>.</a:t>
            </a:r>
            <a:endParaRPr lang="en-US" dirty="0" smtClean="0"/>
          </a:p>
          <a:p>
            <a:pPr algn="l">
              <a:buNone/>
            </a:pPr>
            <a:endParaRPr lang="ro-RO" dirty="0" smtClean="0"/>
          </a:p>
          <a:p>
            <a:pPr algn="l">
              <a:buNone/>
            </a:pPr>
            <a:r>
              <a:rPr lang="ro-RO" dirty="0" smtClean="0"/>
              <a:t>Metoda </a:t>
            </a:r>
            <a:r>
              <a:rPr lang="ro-RO" b="1" dirty="0" smtClean="0"/>
              <a:t>CreateNewDomain</a:t>
            </a:r>
            <a:r>
              <a:rPr lang="ro-RO" dirty="0" smtClean="0"/>
              <a:t> apelează metoda </a:t>
            </a:r>
            <a:r>
              <a:rPr lang="ro-RO" b="1" dirty="0" smtClean="0"/>
              <a:t>DomainName</a:t>
            </a:r>
            <a:r>
              <a:rPr lang="ro-RO" dirty="0" smtClean="0"/>
              <a:t> pentru a afișa numele friendly al domeniului. Apoi creează noul domeniu și apelează metoda </a:t>
            </a:r>
            <a:r>
              <a:rPr lang="ro-RO" b="1" dirty="0" smtClean="0"/>
              <a:t>DoCallBack</a:t>
            </a:r>
            <a:r>
              <a:rPr lang="ro-RO" dirty="0" smtClean="0"/>
              <a:t>. La sfârșit descarcă domeniul și oferă următoarele rezultate</a:t>
            </a:r>
            <a:r>
              <a:rPr lang="ro-RO" dirty="0" smtClean="0"/>
              <a:t>:</a:t>
            </a:r>
            <a:endParaRPr lang="ro-RO" dirty="0" smtClean="0"/>
          </a:p>
          <a:p>
            <a:pPr algn="l">
              <a:buNone/>
            </a:pPr>
            <a:r>
              <a:rPr lang="ro-RO" dirty="0" smtClean="0"/>
              <a:t>TestApp.exe</a:t>
            </a:r>
            <a:endParaRPr lang="en-US" dirty="0" smtClean="0"/>
          </a:p>
          <a:p>
            <a:pPr algn="l">
              <a:buNone/>
            </a:pPr>
            <a:r>
              <a:rPr lang="ro-RO" dirty="0" smtClean="0"/>
              <a:t>domainOne</a:t>
            </a:r>
            <a:endParaRPr lang="en-US" dirty="0" smtClean="0"/>
          </a:p>
          <a:p>
            <a:pPr algn="l"/>
            <a:endParaRPr lang="ro-RO" dirty="0" smtClean="0"/>
          </a:p>
          <a:p>
            <a:pPr algn="l">
              <a:buNone/>
            </a:pPr>
            <a:r>
              <a:rPr lang="ro-RO" dirty="0" smtClean="0"/>
              <a:t>Primul domeniu de aplicație dintr-un proces este creat la runtime, și numele friendly al acestuia este numele procesului. Aceste rezultate arată faptul că același cod este apelat în ambele domenii de aplicație, prima oara în domeniul implicit, apoi în noul domeniu.</a:t>
            </a:r>
            <a:endParaRPr lang="en-US" dirty="0" smtClean="0"/>
          </a:p>
          <a:p>
            <a:pPr algn="l">
              <a:buNone/>
            </a:pPr>
            <a:endParaRPr lang="ro-RO" dirty="0" smtClean="0"/>
          </a:p>
          <a:p>
            <a:pPr algn="l">
              <a:buNone/>
            </a:pPr>
            <a:r>
              <a:rPr lang="ro-RO" b="1" dirty="0" smtClean="0"/>
              <a:t>Crearea tipurilor</a:t>
            </a:r>
            <a:endParaRPr lang="en-US" b="1" dirty="0" smtClean="0"/>
          </a:p>
          <a:p>
            <a:pPr algn="l"/>
            <a:endParaRPr lang="ro-RO" dirty="0" smtClean="0"/>
          </a:p>
          <a:p>
            <a:pPr algn="l">
              <a:buNone/>
            </a:pPr>
            <a:r>
              <a:rPr lang="ro-RO" dirty="0" smtClean="0"/>
              <a:t>Clasa </a:t>
            </a:r>
            <a:r>
              <a:rPr lang="ro-RO" b="1" dirty="0" smtClean="0"/>
              <a:t>AppDomain</a:t>
            </a:r>
            <a:r>
              <a:rPr lang="ro-RO" dirty="0" smtClean="0"/>
              <a:t> vă permite să creați obiecte în cadrul unui domeniu. Tipul creat trebuie să fie mobilizat prin referință, dar metodele apelate din afara domeniului pot avea parametri mobilizați fie prin referință, fie prin valoare. Există patru metode pe care le puteți apela. Primele două sunt metodele </a:t>
            </a:r>
            <a:r>
              <a:rPr lang="ro-RO" b="1" dirty="0" smtClean="0"/>
              <a:t>CreateInstance</a:t>
            </a:r>
            <a:r>
              <a:rPr lang="ro-RO" dirty="0" smtClean="0"/>
              <a:t> și </a:t>
            </a:r>
            <a:r>
              <a:rPr lang="ro-RO" b="1" dirty="0" smtClean="0"/>
              <a:t>CreateInstanceFrom</a:t>
            </a:r>
            <a:r>
              <a:rPr lang="ro-RO" dirty="0" smtClean="0"/>
              <a:t>. Metoda </a:t>
            </a:r>
            <a:r>
              <a:rPr lang="ro-RO" b="1" dirty="0" smtClean="0"/>
              <a:t>CreateInstance</a:t>
            </a:r>
            <a:r>
              <a:rPr lang="ro-RO" dirty="0" smtClean="0"/>
              <a:t> identifică tipul folosind două string-uri: numele tipului și numele complet al unității de asamblare care conține tipul. Metoda </a:t>
            </a:r>
            <a:r>
              <a:rPr lang="ro-RO" b="1" dirty="0" smtClean="0"/>
              <a:t>CreateInstanceFrom</a:t>
            </a:r>
            <a:r>
              <a:rPr lang="ro-RO" dirty="0" smtClean="0"/>
              <a:t> identifică tipul folosind numele tipului și numele fișierului care conține unitatea de asamblare (care conține tipul).</a:t>
            </a:r>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5"/>
          </p:nvPr>
        </p:nvSpPr>
        <p:spPr>
          <a:xfrm>
            <a:off x="4143587" y="9142333"/>
            <a:ext cx="3169920" cy="457200"/>
          </a:xfrm>
          <a:prstGeom prst="rect">
            <a:avLst/>
          </a:prstGeom>
        </p:spPr>
        <p:txBody>
          <a:bodyPr lIns="96661" tIns="48331" rIns="96661" bIns="48331"/>
          <a:lstStyle/>
          <a:p>
            <a:fld id="{AEC00428-765A-4708-ADE2-3AAB557AF17C}" type="slidenum">
              <a:rPr lang="en-US" smtClean="0"/>
              <a:pPr/>
              <a:t>28</a:t>
            </a:fld>
            <a:endParaRPr lang="en-US"/>
          </a:p>
        </p:txBody>
      </p:sp>
      <p:sp>
        <p:nvSpPr>
          <p:cNvPr id="5" name="Notes Placeholder 2"/>
          <p:cNvSpPr>
            <a:spLocks noGrp="1"/>
          </p:cNvSpPr>
          <p:nvPr>
            <p:ph type="body" idx="3"/>
          </p:nvPr>
        </p:nvSpPr>
        <p:spPr>
          <a:xfrm>
            <a:off x="650240" y="400050"/>
            <a:ext cx="5852160" cy="8961120"/>
          </a:xfrm>
        </p:spPr>
        <p:txBody>
          <a:bodyPr>
            <a:normAutofit fontScale="70000" lnSpcReduction="20000"/>
          </a:bodyPr>
          <a:lstStyle/>
          <a:p>
            <a:pPr algn="l">
              <a:buNone/>
            </a:pPr>
            <a:r>
              <a:rPr lang="ro-RO" dirty="0" smtClean="0"/>
              <a:t>Aceste două metode returnează un obiect </a:t>
            </a:r>
            <a:r>
              <a:rPr lang="ro-RO" b="1" dirty="0" smtClean="0"/>
              <a:t>ObjectHandle</a:t>
            </a:r>
            <a:r>
              <a:rPr lang="ro-RO" dirty="0" smtClean="0"/>
              <a:t> folosit de infrastructura.NET Remoting pentru a identifica obiectul. Nu puteți apela obiectul prin intermediul obiectului </a:t>
            </a:r>
            <a:r>
              <a:rPr lang="ro-RO" b="1" dirty="0" smtClean="0"/>
              <a:t>ObjectHandle</a:t>
            </a:r>
            <a:r>
              <a:rPr lang="ro-RO" dirty="0" smtClean="0"/>
              <a:t>; în schimb trebuie să despachetați acest obiect pentru a obține un proxy (metoda </a:t>
            </a:r>
            <a:r>
              <a:rPr lang="ro-RO" b="1" dirty="0" smtClean="0"/>
              <a:t>Unwrap</a:t>
            </a:r>
            <a:r>
              <a:rPr lang="ro-RO" dirty="0" smtClean="0"/>
              <a:t>). Clasa </a:t>
            </a:r>
            <a:r>
              <a:rPr lang="ro-RO" b="1" dirty="0" smtClean="0"/>
              <a:t>AppDomain</a:t>
            </a:r>
            <a:r>
              <a:rPr lang="ro-RO" dirty="0" smtClean="0"/>
              <a:t> are două metode </a:t>
            </a:r>
            <a:r>
              <a:rPr lang="ro-RO" b="1" dirty="0" smtClean="0"/>
              <a:t>CreateInstanceAndUnwrap</a:t>
            </a:r>
            <a:r>
              <a:rPr lang="ro-RO" dirty="0" smtClean="0"/>
              <a:t> și </a:t>
            </a:r>
            <a:r>
              <a:rPr lang="ro-RO" b="1" dirty="0" smtClean="0"/>
              <a:t>CreateInstanceFromAndUnwrap</a:t>
            </a:r>
            <a:r>
              <a:rPr lang="ro-RO" dirty="0" smtClean="0"/>
              <a:t>, care vor crea obiectul și vor apela automat </a:t>
            </a:r>
            <a:r>
              <a:rPr lang="ro-RO" b="1" dirty="0" smtClean="0"/>
              <a:t>Unwrap</a:t>
            </a:r>
            <a:r>
              <a:rPr lang="ro-RO" dirty="0" smtClean="0"/>
              <a:t>.</a:t>
            </a:r>
          </a:p>
          <a:p>
            <a:pPr algn="l"/>
            <a:endParaRPr lang="en-US" dirty="0" smtClean="0"/>
          </a:p>
          <a:p>
            <a:pPr algn="l">
              <a:buNone/>
            </a:pPr>
            <a:r>
              <a:rPr lang="ro-RO" dirty="0" smtClean="0"/>
              <a:t>După despachetarea obiectului puteți să îl trimiteți tipului obiect și apoi să îi apelați metodele. </a:t>
            </a:r>
            <a:endParaRPr lang="en-US" dirty="0" smtClean="0"/>
          </a:p>
          <a:p>
            <a:pPr algn="l"/>
            <a:endParaRPr lang="en-US" dirty="0" smtClean="0"/>
          </a:p>
          <a:p>
            <a:pPr algn="l">
              <a:buNone/>
            </a:pPr>
            <a:r>
              <a:rPr lang="ro-RO" dirty="0" smtClean="0"/>
              <a:t>using System.Reflection</a:t>
            </a:r>
            <a:r>
              <a:rPr lang="ro-RO" dirty="0" smtClean="0"/>
              <a:t>;</a:t>
            </a:r>
            <a:endParaRPr lang="en-US" dirty="0" smtClean="0"/>
          </a:p>
          <a:p>
            <a:pPr algn="l">
              <a:buNone/>
            </a:pPr>
            <a:r>
              <a:rPr lang="en-US" sz="1100" dirty="0" smtClean="0">
                <a:latin typeface="Lucida Console" pitchFamily="49" charset="0"/>
              </a:rPr>
              <a:t>class Test</a:t>
            </a:r>
          </a:p>
          <a:p>
            <a:pPr algn="l">
              <a:buNone/>
            </a:pPr>
            <a:r>
              <a:rPr lang="en-US" sz="1100" dirty="0" smtClean="0">
                <a:latin typeface="Lucida Console" pitchFamily="49" charset="0"/>
              </a:rPr>
              <a:t>{</a:t>
            </a:r>
            <a:endParaRPr lang="ro-RO" sz="1100" dirty="0" smtClean="0">
              <a:latin typeface="Lucida Console" pitchFamily="49" charset="0"/>
            </a:endParaRPr>
          </a:p>
          <a:p>
            <a:pPr algn="l">
              <a:buNone/>
            </a:pPr>
            <a:r>
              <a:rPr lang="en-US" sz="1100" dirty="0" smtClean="0">
                <a:latin typeface="Lucida Console" pitchFamily="49" charset="0"/>
              </a:rPr>
              <a:t>   </a:t>
            </a:r>
            <a:r>
              <a:rPr lang="ro-RO" sz="1100" dirty="0" smtClean="0">
                <a:latin typeface="Lucida Console" pitchFamily="49" charset="0"/>
              </a:rPr>
              <a:t>void CreateNewDomain()</a:t>
            </a:r>
            <a:endParaRPr lang="en-US" sz="1100" dirty="0" smtClean="0">
              <a:latin typeface="Lucida Console" pitchFamily="49" charset="0"/>
            </a:endParaRPr>
          </a:p>
          <a:p>
            <a:pPr algn="l">
              <a:buNone/>
            </a:pPr>
            <a:r>
              <a:rPr lang="en-US" sz="1100" dirty="0" smtClean="0">
                <a:latin typeface="Lucida Console" pitchFamily="49" charset="0"/>
              </a:rPr>
              <a:t>   </a:t>
            </a:r>
            <a:r>
              <a:rPr lang="ro-RO" sz="1100" dirty="0" smtClean="0">
                <a:latin typeface="Lucida Console" pitchFamily="49" charset="0"/>
              </a:rPr>
              <a:t>{</a:t>
            </a:r>
            <a:endParaRPr lang="en-US" sz="1100" dirty="0" smtClean="0">
              <a:latin typeface="Lucida Console" pitchFamily="49" charset="0"/>
            </a:endParaRPr>
          </a:p>
          <a:p>
            <a:pPr algn="l">
              <a:buNone/>
            </a:pPr>
            <a:r>
              <a:rPr lang="ro-RO" sz="1100" dirty="0" smtClean="0">
                <a:latin typeface="Lucida Console" pitchFamily="49" charset="0"/>
              </a:rPr>
              <a:t>    </a:t>
            </a:r>
            <a:r>
              <a:rPr lang="en-US" sz="1100" dirty="0" smtClean="0">
                <a:latin typeface="Lucida Console" pitchFamily="49" charset="0"/>
              </a:rPr>
              <a:t>  </a:t>
            </a:r>
            <a:r>
              <a:rPr lang="ro-RO" sz="1100" dirty="0" smtClean="0">
                <a:latin typeface="Lucida Console" pitchFamily="49" charset="0"/>
              </a:rPr>
              <a:t>Info info = new Info();</a:t>
            </a:r>
            <a:endParaRPr lang="en-US" sz="1100" dirty="0" smtClean="0">
              <a:latin typeface="Lucida Console" pitchFamily="49" charset="0"/>
            </a:endParaRPr>
          </a:p>
          <a:p>
            <a:pPr algn="l">
              <a:buNone/>
            </a:pPr>
            <a:r>
              <a:rPr lang="ro-RO" sz="1100" dirty="0" smtClean="0">
                <a:latin typeface="Lucida Console" pitchFamily="49" charset="0"/>
              </a:rPr>
              <a:t>    </a:t>
            </a:r>
            <a:r>
              <a:rPr lang="en-US" sz="1100" dirty="0" smtClean="0">
                <a:latin typeface="Lucida Console" pitchFamily="49" charset="0"/>
              </a:rPr>
              <a:t>  </a:t>
            </a:r>
            <a:r>
              <a:rPr lang="ro-RO" sz="1100" dirty="0" smtClean="0">
                <a:latin typeface="Lucida Console" pitchFamily="49" charset="0"/>
              </a:rPr>
              <a:t>info.DomainName();</a:t>
            </a:r>
            <a:endParaRPr lang="en-US" sz="1100" dirty="0" smtClean="0">
              <a:latin typeface="Lucida Console" pitchFamily="49" charset="0"/>
            </a:endParaRPr>
          </a:p>
          <a:p>
            <a:pPr algn="l">
              <a:buNone/>
            </a:pPr>
            <a:r>
              <a:rPr lang="ro-RO" sz="1100" dirty="0" smtClean="0">
                <a:latin typeface="Lucida Console" pitchFamily="49" charset="0"/>
              </a:rPr>
              <a:t>   </a:t>
            </a:r>
            <a:r>
              <a:rPr lang="en-US" sz="1100" dirty="0" smtClean="0">
                <a:latin typeface="Lucida Console" pitchFamily="49" charset="0"/>
              </a:rPr>
              <a:t>  </a:t>
            </a:r>
            <a:r>
              <a:rPr lang="ro-RO" sz="1100" dirty="0" smtClean="0">
                <a:latin typeface="Lucida Console" pitchFamily="49" charset="0"/>
              </a:rPr>
              <a:t> AppDomain domain = AppDomain.CreateDomain(”doma</a:t>
            </a:r>
            <a:r>
              <a:rPr lang="en-US" sz="1100" dirty="0" err="1" smtClean="0">
                <a:latin typeface="Lucida Console" pitchFamily="49" charset="0"/>
              </a:rPr>
              <a:t>i</a:t>
            </a:r>
            <a:r>
              <a:rPr lang="ro-RO" sz="1100" dirty="0" smtClean="0">
                <a:latin typeface="Lucida Console" pitchFamily="49" charset="0"/>
              </a:rPr>
              <a:t>n</a:t>
            </a:r>
            <a:r>
              <a:rPr lang="en-US" sz="1100" dirty="0" smtClean="0">
                <a:latin typeface="Lucida Console" pitchFamily="49" charset="0"/>
              </a:rPr>
              <a:t>One</a:t>
            </a:r>
            <a:r>
              <a:rPr lang="ro-RO" sz="1100" dirty="0" smtClean="0">
                <a:latin typeface="Lucida Console" pitchFamily="49" charset="0"/>
              </a:rPr>
              <a:t>”);</a:t>
            </a:r>
            <a:endParaRPr lang="en-US" sz="1100" dirty="0" smtClean="0">
              <a:latin typeface="Lucida Console" pitchFamily="49" charset="0"/>
            </a:endParaRPr>
          </a:p>
          <a:p>
            <a:pPr algn="l">
              <a:buNone/>
            </a:pPr>
            <a:r>
              <a:rPr lang="ro-RO" sz="1100" dirty="0" smtClean="0">
                <a:latin typeface="Lucida Console" pitchFamily="49" charset="0"/>
              </a:rPr>
              <a:t>   </a:t>
            </a:r>
            <a:r>
              <a:rPr lang="en-US" sz="1100" dirty="0" smtClean="0">
                <a:latin typeface="Lucida Console" pitchFamily="49" charset="0"/>
              </a:rPr>
              <a:t>  </a:t>
            </a:r>
            <a:r>
              <a:rPr lang="ro-RO" sz="1100" dirty="0" smtClean="0">
                <a:latin typeface="Lucida Console" pitchFamily="49" charset="0"/>
              </a:rPr>
              <a:t> Info info2 = (Info)domain.CreateInstanceAndUnwrap(</a:t>
            </a:r>
            <a:endParaRPr lang="en-US" sz="1100" dirty="0" smtClean="0">
              <a:latin typeface="Lucida Console" pitchFamily="49" charset="0"/>
            </a:endParaRPr>
          </a:p>
          <a:p>
            <a:pPr algn="l">
              <a:buNone/>
            </a:pPr>
            <a:r>
              <a:rPr lang="ro-RO" sz="1100" dirty="0" smtClean="0">
                <a:latin typeface="Lucida Console" pitchFamily="49" charset="0"/>
              </a:rPr>
              <a:t>    </a:t>
            </a:r>
            <a:r>
              <a:rPr lang="en-US" sz="1100" dirty="0" smtClean="0">
                <a:latin typeface="Lucida Console" pitchFamily="49" charset="0"/>
              </a:rPr>
              <a:t>  </a:t>
            </a:r>
            <a:r>
              <a:rPr lang="ro-RO" sz="1100" dirty="0" smtClean="0">
                <a:latin typeface="Lucida Console" pitchFamily="49" charset="0"/>
              </a:rPr>
              <a:t>Assembly.GetExecutingAssembly().FullName, ”Info”);</a:t>
            </a:r>
            <a:endParaRPr lang="en-US" sz="1100" dirty="0" smtClean="0">
              <a:latin typeface="Lucida Console" pitchFamily="49" charset="0"/>
            </a:endParaRPr>
          </a:p>
          <a:p>
            <a:pPr algn="l">
              <a:buNone/>
            </a:pPr>
            <a:r>
              <a:rPr lang="ro-RO" sz="1100" dirty="0" smtClean="0">
                <a:latin typeface="Lucida Console" pitchFamily="49" charset="0"/>
              </a:rPr>
              <a:t>    </a:t>
            </a:r>
            <a:r>
              <a:rPr lang="en-US" sz="1100" dirty="0" smtClean="0">
                <a:latin typeface="Lucida Console" pitchFamily="49" charset="0"/>
              </a:rPr>
              <a:t>  </a:t>
            </a:r>
            <a:r>
              <a:rPr lang="ro-RO" sz="1100" dirty="0" smtClean="0">
                <a:latin typeface="Lucida Console" pitchFamily="49" charset="0"/>
              </a:rPr>
              <a:t>info2.DomainName();</a:t>
            </a:r>
            <a:endParaRPr lang="en-US" sz="1100" dirty="0" smtClean="0">
              <a:latin typeface="Lucida Console" pitchFamily="49" charset="0"/>
            </a:endParaRPr>
          </a:p>
          <a:p>
            <a:pPr algn="l">
              <a:buNone/>
            </a:pPr>
            <a:r>
              <a:rPr lang="ro-RO" sz="1100" dirty="0" smtClean="0">
                <a:latin typeface="Lucida Console" pitchFamily="49" charset="0"/>
              </a:rPr>
              <a:t>    </a:t>
            </a:r>
            <a:r>
              <a:rPr lang="en-US" sz="1100" dirty="0" smtClean="0">
                <a:latin typeface="Lucida Console" pitchFamily="49" charset="0"/>
              </a:rPr>
              <a:t>  </a:t>
            </a:r>
            <a:r>
              <a:rPr lang="ro-RO" sz="1100" dirty="0" smtClean="0">
                <a:latin typeface="Lucida Console" pitchFamily="49" charset="0"/>
              </a:rPr>
              <a:t>AppDomain.Unload(domain);</a:t>
            </a:r>
            <a:endParaRPr lang="en-US" sz="1100" dirty="0" smtClean="0">
              <a:latin typeface="Lucida Console" pitchFamily="49" charset="0"/>
            </a:endParaRPr>
          </a:p>
          <a:p>
            <a:pPr algn="l">
              <a:buNone/>
            </a:pPr>
            <a:r>
              <a:rPr lang="en-US" sz="1100" dirty="0" smtClean="0">
                <a:latin typeface="Lucida Console" pitchFamily="49" charset="0"/>
              </a:rPr>
              <a:t>   </a:t>
            </a:r>
            <a:r>
              <a:rPr lang="ro-RO" sz="1100" dirty="0" smtClean="0">
                <a:latin typeface="Lucida Console" pitchFamily="49" charset="0"/>
              </a:rPr>
              <a:t>}</a:t>
            </a:r>
            <a:endParaRPr lang="en-US" sz="1100" dirty="0" smtClean="0">
              <a:latin typeface="Lucida Console" pitchFamily="49" charset="0"/>
            </a:endParaRPr>
          </a:p>
          <a:p>
            <a:pPr algn="l">
              <a:buNone/>
            </a:pPr>
            <a:r>
              <a:rPr lang="en-US" sz="1100" dirty="0" smtClean="0">
                <a:latin typeface="Lucida Console" pitchFamily="49" charset="0"/>
              </a:rPr>
              <a:t>}</a:t>
            </a:r>
          </a:p>
          <a:p>
            <a:pPr algn="l">
              <a:buNone/>
            </a:pPr>
            <a:r>
              <a:rPr lang="ro-RO" sz="1100" dirty="0" smtClean="0">
                <a:latin typeface="Lucida Console" pitchFamily="49" charset="0"/>
              </a:rPr>
              <a:t>class Info: MarshalByRefObject</a:t>
            </a:r>
            <a:endParaRPr lang="en-US" sz="1100" dirty="0" smtClean="0">
              <a:latin typeface="Lucida Console" pitchFamily="49" charset="0"/>
            </a:endParaRPr>
          </a:p>
          <a:p>
            <a:pPr algn="l">
              <a:buNone/>
            </a:pPr>
            <a:r>
              <a:rPr lang="ro-RO" sz="1100" dirty="0" smtClean="0">
                <a:latin typeface="Lucida Console" pitchFamily="49" charset="0"/>
              </a:rPr>
              <a:t>{</a:t>
            </a:r>
            <a:endParaRPr lang="en-US" sz="1100" dirty="0" smtClean="0">
              <a:latin typeface="Lucida Console" pitchFamily="49" charset="0"/>
            </a:endParaRPr>
          </a:p>
          <a:p>
            <a:pPr algn="l">
              <a:buNone/>
            </a:pPr>
            <a:r>
              <a:rPr lang="ro-RO" sz="1100" dirty="0" smtClean="0">
                <a:latin typeface="Lucida Console" pitchFamily="49" charset="0"/>
              </a:rPr>
              <a:t>    public void DomainName()</a:t>
            </a:r>
            <a:endParaRPr lang="en-US" sz="1100" dirty="0" smtClean="0">
              <a:latin typeface="Lucida Console" pitchFamily="49" charset="0"/>
            </a:endParaRPr>
          </a:p>
          <a:p>
            <a:pPr algn="l">
              <a:buNone/>
            </a:pPr>
            <a:r>
              <a:rPr lang="ro-RO" sz="1100" dirty="0" smtClean="0">
                <a:latin typeface="Lucida Console" pitchFamily="49" charset="0"/>
              </a:rPr>
              <a:t>    {</a:t>
            </a:r>
            <a:endParaRPr lang="en-US" sz="1100" dirty="0" smtClean="0">
              <a:latin typeface="Lucida Console" pitchFamily="49" charset="0"/>
            </a:endParaRPr>
          </a:p>
          <a:p>
            <a:pPr algn="l">
              <a:buNone/>
            </a:pPr>
            <a:r>
              <a:rPr lang="ro-RO" sz="1100" dirty="0" smtClean="0">
                <a:latin typeface="Lucida Console" pitchFamily="49" charset="0"/>
              </a:rPr>
              <a:t>	Console.WriteLine(AppDomain.CurrentDomain.FriendlyName);</a:t>
            </a:r>
            <a:endParaRPr lang="en-US" sz="1100" dirty="0" smtClean="0">
              <a:latin typeface="Lucida Console" pitchFamily="49" charset="0"/>
            </a:endParaRPr>
          </a:p>
          <a:p>
            <a:pPr algn="l">
              <a:buNone/>
            </a:pPr>
            <a:r>
              <a:rPr lang="ro-RO" sz="1100" dirty="0" smtClean="0">
                <a:latin typeface="Lucida Console" pitchFamily="49" charset="0"/>
              </a:rPr>
              <a:t>    }</a:t>
            </a:r>
            <a:endParaRPr lang="en-US" sz="1100" dirty="0" smtClean="0">
              <a:latin typeface="Lucida Console" pitchFamily="49" charset="0"/>
            </a:endParaRPr>
          </a:p>
          <a:p>
            <a:pPr algn="l">
              <a:buNone/>
            </a:pPr>
            <a:r>
              <a:rPr lang="ro-RO" sz="1100" dirty="0" smtClean="0">
                <a:latin typeface="Lucida Console" pitchFamily="49" charset="0"/>
              </a:rPr>
              <a:t>}</a:t>
            </a:r>
            <a:endParaRPr lang="en-US" sz="1100" dirty="0" smtClean="0">
              <a:latin typeface="Lucida Console" pitchFamily="49" charset="0"/>
            </a:endParaRPr>
          </a:p>
          <a:p>
            <a:pPr algn="l">
              <a:buNone/>
            </a:pPr>
            <a:endParaRPr lang="ro-RO" dirty="0" smtClean="0"/>
          </a:p>
          <a:p>
            <a:pPr algn="l">
              <a:buNone/>
            </a:pPr>
            <a:r>
              <a:rPr lang="ro-RO" dirty="0" smtClean="0"/>
              <a:t>Codul important este apelarea metodei </a:t>
            </a:r>
            <a:r>
              <a:rPr lang="ro-RO" b="1" dirty="0" smtClean="0"/>
              <a:t>CreateInstanceAndUnwrap.</a:t>
            </a:r>
            <a:r>
              <a:rPr lang="ro-RO" b="0" dirty="0" smtClean="0"/>
              <a:t>Tipul </a:t>
            </a:r>
            <a:r>
              <a:rPr lang="ro-RO" dirty="0" smtClean="0"/>
              <a:t>este definit în unitatea de asamblare curentă, și reflecția este folosită pentru a returna  numele complet al unității de asamblare curente în execuție. La runtime, numele este folosit pentru a încărca unitatea de asamblare în noul domeniu. </a:t>
            </a:r>
          </a:p>
          <a:p>
            <a:pPr algn="l">
              <a:buNone/>
            </a:pPr>
            <a:r>
              <a:rPr lang="ro-RO" dirty="0" smtClean="0"/>
              <a:t>Al </a:t>
            </a:r>
            <a:r>
              <a:rPr lang="ro-RO" dirty="0" smtClean="0"/>
              <a:t>doilea parametru este numele tipului. În aceste exemple clasa Info este namespace-ul global și nu este o clasă internă. Dacă tipul este un namespace, trebuie să furnizați numele namespace-ului; dacă este o clasă internă ar trebui să furnizați numele clasei părinte.</a:t>
            </a:r>
            <a:endParaRPr lang="en-US" dirty="0" smtClean="0"/>
          </a:p>
          <a:p>
            <a:pPr algn="l"/>
            <a:endParaRPr lang="ro-RO" dirty="0" smtClean="0"/>
          </a:p>
          <a:p>
            <a:pPr algn="l">
              <a:buNone/>
            </a:pPr>
            <a:r>
              <a:rPr lang="ro-RO" sz="1100" dirty="0" smtClean="0">
                <a:latin typeface="Lucida Console" pitchFamily="49" charset="0"/>
              </a:rPr>
              <a:t>namespace Utilities</a:t>
            </a:r>
            <a:endParaRPr lang="en-US" sz="1100" dirty="0" smtClean="0">
              <a:latin typeface="Lucida Console" pitchFamily="49" charset="0"/>
            </a:endParaRPr>
          </a:p>
          <a:p>
            <a:pPr algn="l">
              <a:buNone/>
            </a:pPr>
            <a:r>
              <a:rPr lang="ro-RO" sz="1100" dirty="0" smtClean="0">
                <a:latin typeface="Lucida Console" pitchFamily="49" charset="0"/>
              </a:rPr>
              <a:t>{</a:t>
            </a:r>
            <a:endParaRPr lang="en-US" sz="1100" dirty="0" smtClean="0">
              <a:latin typeface="Lucida Console" pitchFamily="49" charset="0"/>
            </a:endParaRPr>
          </a:p>
          <a:p>
            <a:pPr algn="l">
              <a:buNone/>
            </a:pPr>
            <a:r>
              <a:rPr lang="ro-RO" sz="1100" dirty="0" smtClean="0">
                <a:latin typeface="Lucida Console" pitchFamily="49" charset="0"/>
              </a:rPr>
              <a:t>	class Parent</a:t>
            </a:r>
            <a:endParaRPr lang="en-US" sz="1100" dirty="0" smtClean="0">
              <a:latin typeface="Lucida Console" pitchFamily="49" charset="0"/>
            </a:endParaRPr>
          </a:p>
          <a:p>
            <a:pPr algn="l">
              <a:buNone/>
            </a:pPr>
            <a:r>
              <a:rPr lang="ro-RO" sz="1100" dirty="0" smtClean="0">
                <a:latin typeface="Lucida Console" pitchFamily="49" charset="0"/>
              </a:rPr>
              <a:t>	{</a:t>
            </a:r>
            <a:endParaRPr lang="en-US" sz="1100" dirty="0" smtClean="0">
              <a:latin typeface="Lucida Console" pitchFamily="49" charset="0"/>
            </a:endParaRPr>
          </a:p>
          <a:p>
            <a:pPr algn="l">
              <a:buNone/>
            </a:pPr>
            <a:r>
              <a:rPr lang="ro-RO" sz="1100" dirty="0" smtClean="0">
                <a:latin typeface="Lucida Console" pitchFamily="49" charset="0"/>
              </a:rPr>
              <a:t>		class InnerClass: MarshalByrefObject</a:t>
            </a:r>
            <a:endParaRPr lang="en-US" sz="1100" dirty="0" smtClean="0">
              <a:latin typeface="Lucida Console" pitchFamily="49" charset="0"/>
            </a:endParaRPr>
          </a:p>
          <a:p>
            <a:pPr algn="l">
              <a:buNone/>
            </a:pPr>
            <a:r>
              <a:rPr lang="ro-RO" sz="1100" dirty="0" smtClean="0">
                <a:latin typeface="Lucida Console" pitchFamily="49" charset="0"/>
              </a:rPr>
              <a:t>		{</a:t>
            </a:r>
            <a:endParaRPr lang="en-US" sz="1100" dirty="0" smtClean="0">
              <a:latin typeface="Lucida Console" pitchFamily="49" charset="0"/>
            </a:endParaRPr>
          </a:p>
          <a:p>
            <a:pPr algn="l">
              <a:buNone/>
            </a:pPr>
            <a:r>
              <a:rPr lang="ro-RO" sz="1100" dirty="0" smtClean="0">
                <a:latin typeface="Lucida Console" pitchFamily="49" charset="0"/>
              </a:rPr>
              <a:t>		}</a:t>
            </a:r>
            <a:endParaRPr lang="en-US" sz="1100" dirty="0" smtClean="0">
              <a:latin typeface="Lucida Console" pitchFamily="49" charset="0"/>
            </a:endParaRPr>
          </a:p>
          <a:p>
            <a:pPr algn="l">
              <a:buNone/>
            </a:pPr>
            <a:r>
              <a:rPr lang="ro-RO" sz="1100" dirty="0" smtClean="0">
                <a:latin typeface="Lucida Console" pitchFamily="49" charset="0"/>
              </a:rPr>
              <a:t>	}</a:t>
            </a:r>
            <a:endParaRPr lang="en-US" sz="1100" dirty="0" smtClean="0">
              <a:latin typeface="Lucida Console" pitchFamily="49" charset="0"/>
            </a:endParaRPr>
          </a:p>
          <a:p>
            <a:pPr algn="l">
              <a:buNone/>
            </a:pPr>
            <a:r>
              <a:rPr lang="ro-RO" sz="1100" dirty="0" smtClean="0">
                <a:latin typeface="Lucida Console" pitchFamily="49" charset="0"/>
              </a:rPr>
              <a:t>}</a:t>
            </a:r>
            <a:endParaRPr lang="en-US" sz="1100" dirty="0" smtClean="0">
              <a:latin typeface="Lucida Console" pitchFamily="49" charset="0"/>
            </a:endParaRPr>
          </a:p>
          <a:p>
            <a:pPr algn="l"/>
            <a:endParaRPr lang="ro-RO" dirty="0" smtClean="0"/>
          </a:p>
          <a:p>
            <a:pPr algn="l">
              <a:buNone/>
            </a:pPr>
            <a:r>
              <a:rPr lang="ro-RO" dirty="0" smtClean="0"/>
              <a:t>Dacă doriți să creați o instanță a clasei InnerClass într-un alt domeniu de aplicație, numele folosit este </a:t>
            </a:r>
            <a:r>
              <a:rPr lang="ro-RO" b="1" dirty="0" smtClean="0"/>
              <a:t>Utilities.Parent+InnerClass</a:t>
            </a:r>
            <a:r>
              <a:rPr lang="ro-RO" dirty="0" smtClean="0"/>
              <a:t> (+ indică faptul că clasa este internă). </a:t>
            </a:r>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endParaRPr lang="en-US" dirty="0" smtClean="0">
              <a:latin typeface="Calibri" pitchFamily="34" charset="0"/>
              <a:cs typeface="Calibri" pitchFamily="34" charset="0"/>
            </a:endParaRPr>
          </a:p>
        </p:txBody>
      </p:sp>
      <p:sp>
        <p:nvSpPr>
          <p:cNvPr id="4" name="Slide Number Placeholder 3"/>
          <p:cNvSpPr>
            <a:spLocks noGrp="1"/>
          </p:cNvSpPr>
          <p:nvPr>
            <p:ph type="sldNum" sz="quarter" idx="10"/>
          </p:nvPr>
        </p:nvSpPr>
        <p:spPr>
          <a:xfrm>
            <a:off x="4143587" y="9119474"/>
            <a:ext cx="3169920" cy="480060"/>
          </a:xfrm>
          <a:prstGeom prst="rect">
            <a:avLst/>
          </a:prstGeom>
        </p:spPr>
        <p:txBody>
          <a:bodyPr lIns="96661" tIns="48331" rIns="96661" bIns="48331"/>
          <a:lstStyle/>
          <a:p>
            <a:fld id="{AEC00428-765A-4708-ADE2-3AAB557AF17C}"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a:buNone/>
            </a:pPr>
            <a:r>
              <a:rPr lang="ro-RO" dirty="0" smtClean="0"/>
              <a:t>wwUn </a:t>
            </a:r>
            <a:r>
              <a:rPr lang="ro-RO" dirty="0" smtClean="0"/>
              <a:t>serviciu </a:t>
            </a:r>
            <a:r>
              <a:rPr lang="ro-RO" b="1" dirty="0" smtClean="0"/>
              <a:t>Windows</a:t>
            </a:r>
            <a:r>
              <a:rPr lang="ro-RO" dirty="0" smtClean="0"/>
              <a:t> este un proces fără interfață cu utilizatorul proiectat să ruleze sub un cont de securitate diferit de utilizatorul interactiv. Serviciul poate fi confi</a:t>
            </a:r>
            <a:r>
              <a:rPr lang="en-US" dirty="0" smtClean="0"/>
              <a:t>g</a:t>
            </a:r>
            <a:r>
              <a:rPr lang="ro-RO" dirty="0" smtClean="0"/>
              <a:t>urat să ruleze atunci când computerul pornește și să fie restart</a:t>
            </a:r>
            <a:r>
              <a:rPr lang="en-US" dirty="0" smtClean="0"/>
              <a:t>at</a:t>
            </a:r>
            <a:r>
              <a:rPr lang="ro-RO" dirty="0" smtClean="0"/>
              <a:t> dacă acesta se închide în mod neașteptat.</a:t>
            </a:r>
          </a:p>
          <a:p>
            <a:endParaRPr lang="en-US" dirty="0" smtClean="0"/>
          </a:p>
          <a:p>
            <a:pPr>
              <a:buNone/>
            </a:pPr>
            <a:r>
              <a:rPr lang="ro-RO" b="1" dirty="0" smtClean="0"/>
              <a:t>Servicii și Securitate</a:t>
            </a:r>
            <a:endParaRPr lang="en-US" b="1" dirty="0" smtClean="0"/>
          </a:p>
          <a:p>
            <a:pPr>
              <a:buNone/>
            </a:pPr>
            <a:r>
              <a:rPr lang="ro-RO" dirty="0" smtClean="0"/>
              <a:t>Puteți </a:t>
            </a:r>
            <a:r>
              <a:rPr lang="ro-RO" dirty="0" smtClean="0"/>
              <a:t>configura un serviciu să ruleze sub un cont de securitate .</a:t>
            </a:r>
            <a:r>
              <a:rPr lang="ro-RO" b="1" dirty="0" smtClean="0"/>
              <a:t>NET Framework</a:t>
            </a:r>
            <a:r>
              <a:rPr lang="ro-RO" dirty="0" smtClean="0"/>
              <a:t>, astfel puteți crea un cont doar cu privilegiile cerute de serviciu. Aceste privilegii pot fi mai multe decât privilegiile unui utilizator interactiv, sau mai puține.</a:t>
            </a:r>
            <a:endParaRPr lang="en-US" dirty="0" smtClean="0"/>
          </a:p>
          <a:p>
            <a:pPr>
              <a:buNone/>
            </a:pPr>
            <a:r>
              <a:rPr lang="ro-RO" b="1" dirty="0" smtClean="0"/>
              <a:t>Pornirea </a:t>
            </a:r>
            <a:r>
              <a:rPr lang="ro-RO" b="1" dirty="0" smtClean="0"/>
              <a:t>unui serviciu</a:t>
            </a:r>
            <a:endParaRPr lang="en-US" b="1" dirty="0" smtClean="0"/>
          </a:p>
          <a:p>
            <a:pPr>
              <a:buNone/>
            </a:pPr>
            <a:r>
              <a:rPr lang="ro-RO" dirty="0" smtClean="0"/>
              <a:t>Utilizatorul </a:t>
            </a:r>
            <a:r>
              <a:rPr lang="ro-RO" dirty="0" smtClean="0"/>
              <a:t>interactiv nu pornește niciodată un serviciu direct. Serviciul este activat de </a:t>
            </a:r>
            <a:r>
              <a:rPr lang="ro-RO" b="1" dirty="0" smtClean="0"/>
              <a:t>Software Cofiguration Manager </a:t>
            </a:r>
            <a:r>
              <a:rPr lang="ro-RO" dirty="0" smtClean="0"/>
              <a:t>(</a:t>
            </a:r>
            <a:r>
              <a:rPr lang="ro-RO" b="1" dirty="0" smtClean="0"/>
              <a:t>SCM</a:t>
            </a:r>
            <a:r>
              <a:rPr lang="ro-RO" dirty="0" smtClean="0"/>
              <a:t>) folosind informații de configurare din registru. Windows oferă două instrumente în linie de comandă (</a:t>
            </a:r>
            <a:r>
              <a:rPr lang="ro-RO" b="1" dirty="0" smtClean="0"/>
              <a:t>net.exe</a:t>
            </a:r>
            <a:r>
              <a:rPr lang="ro-RO" dirty="0" smtClean="0"/>
              <a:t> și </a:t>
            </a:r>
            <a:r>
              <a:rPr lang="ro-RO" b="1" dirty="0" smtClean="0"/>
              <a:t>sc.exe</a:t>
            </a:r>
            <a:r>
              <a:rPr lang="ro-RO" dirty="0" smtClean="0"/>
              <a:t>) și o consolă </a:t>
            </a:r>
            <a:r>
              <a:rPr lang="ro-RO" b="1" dirty="0" smtClean="0"/>
              <a:t>MMC</a:t>
            </a:r>
            <a:r>
              <a:rPr lang="ro-RO" dirty="0" smtClean="0"/>
              <a:t> (Microsoft Management Console – disponibilă prin intermediul Control Panel), care vă permit să comunicați cu </a:t>
            </a:r>
            <a:r>
              <a:rPr lang="ro-RO" b="1" dirty="0" smtClean="0"/>
              <a:t>SCM</a:t>
            </a:r>
            <a:r>
              <a:rPr lang="ro-RO" dirty="0" smtClean="0"/>
              <a:t>. Dacă rulați utilitarul </a:t>
            </a:r>
            <a:r>
              <a:rPr lang="ro-RO" b="1" dirty="0" smtClean="0"/>
              <a:t>net</a:t>
            </a:r>
            <a:r>
              <a:rPr lang="ro-RO" dirty="0" smtClean="0"/>
              <a:t> folosind doar parametrul de start, utilitarul listează serviciile care rulează în mod curent. Puteți folosi  parametrul de start pentru a furniza numele serviciului de start și parametru de stop pentru a furniza numele serviciu</a:t>
            </a:r>
            <a:r>
              <a:rPr lang="en-US" dirty="0" err="1" smtClean="0"/>
              <a:t>lui</a:t>
            </a:r>
            <a:r>
              <a:rPr lang="ro-RO" dirty="0" smtClean="0"/>
              <a:t> de oprit. Utilitarul </a:t>
            </a:r>
            <a:r>
              <a:rPr lang="ro-RO" b="1" dirty="0" smtClean="0"/>
              <a:t>sc.exe</a:t>
            </a:r>
            <a:r>
              <a:rPr lang="ro-RO" dirty="0" smtClean="0"/>
              <a:t> oferă comenzi suplimentare care vă permit să obțineți informații detaliate despre un serviciu. </a:t>
            </a:r>
            <a:endParaRPr lang="en-US" dirty="0" smtClean="0"/>
          </a:p>
          <a:p>
            <a:pPr>
              <a:buNone/>
            </a:pPr>
            <a:r>
              <a:rPr lang="ro-RO" dirty="0" smtClean="0"/>
              <a:t>Cel </a:t>
            </a:r>
            <a:r>
              <a:rPr lang="ro-RO" dirty="0" smtClean="0"/>
              <a:t>mai probabil veți folosi </a:t>
            </a:r>
            <a:r>
              <a:rPr lang="ro-RO" b="1" dirty="0" smtClean="0"/>
              <a:t>Control Panel </a:t>
            </a:r>
            <a:r>
              <a:rPr lang="ro-RO" dirty="0" smtClean="0"/>
              <a:t>pentru a controla serviciile. Această aplicație listează serviciile instalate </a:t>
            </a:r>
            <a:r>
              <a:rPr lang="en-US" dirty="0" smtClean="0"/>
              <a:t>p</a:t>
            </a:r>
            <a:r>
              <a:rPr lang="ro-RO" dirty="0" smtClean="0"/>
              <a:t>e </a:t>
            </a:r>
            <a:r>
              <a:rPr lang="ro-RO" dirty="0" smtClean="0"/>
              <a:t>computerul dumneavoastră; dacă aveți suficiente privilegii vă permite să configurați un anumit serviciu</a:t>
            </a:r>
            <a:r>
              <a:rPr lang="ro-RO" dirty="0" smtClean="0"/>
              <a:t>.</a:t>
            </a:r>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a:buNone/>
            </a:pPr>
            <a:r>
              <a:rPr lang="ro-RO" dirty="0" smtClean="0"/>
              <a:t>Există câteva puncte importante la care trebuie să fiți atenți:</a:t>
            </a:r>
            <a:endParaRPr lang="en-US" dirty="0" smtClean="0"/>
          </a:p>
          <a:p>
            <a:pPr lvl="1"/>
            <a:r>
              <a:rPr lang="ro-RO" dirty="0" smtClean="0"/>
              <a:t> Puteți porni, opri, suspenda sau continua un serviciu; puteți determina dacă un serviciu va porni atunci când computerul pornește.</a:t>
            </a:r>
            <a:endParaRPr lang="en-US" dirty="0" smtClean="0">
              <a:cs typeface="Calibri" pitchFamily="34" charset="0"/>
            </a:endParaRPr>
          </a:p>
          <a:p>
            <a:pPr lvl="1"/>
            <a:r>
              <a:rPr lang="ro-RO" dirty="0" smtClean="0">
                <a:cs typeface="Calibri" pitchFamily="34" charset="0"/>
              </a:rPr>
              <a:t> </a:t>
            </a:r>
            <a:r>
              <a:rPr lang="ro-RO" dirty="0" smtClean="0">
                <a:cs typeface="Calibri" pitchFamily="34" charset="0"/>
              </a:rPr>
              <a:t>Puteți da  parametri de tip string metodei </a:t>
            </a:r>
            <a:r>
              <a:rPr lang="ro-RO" b="1" dirty="0" smtClean="0">
                <a:cs typeface="Calibri" pitchFamily="34" charset="0"/>
              </a:rPr>
              <a:t>ServiceMain</a:t>
            </a:r>
            <a:r>
              <a:rPr lang="ro-RO" dirty="0" smtClean="0">
                <a:cs typeface="Calibri" pitchFamily="34" charset="0"/>
              </a:rPr>
              <a:t> prin intermediul căsuței </a:t>
            </a:r>
            <a:r>
              <a:rPr lang="ro-RO" b="1" dirty="0" smtClean="0">
                <a:cs typeface="Calibri" pitchFamily="34" charset="0"/>
              </a:rPr>
              <a:t>Start Parameters</a:t>
            </a:r>
            <a:r>
              <a:rPr lang="ro-RO" dirty="0" smtClean="0">
                <a:cs typeface="Calibri" pitchFamily="34" charset="0"/>
              </a:rPr>
              <a:t>.</a:t>
            </a:r>
            <a:endParaRPr lang="en-US" dirty="0" smtClean="0">
              <a:cs typeface="Calibri" pitchFamily="34" charset="0"/>
            </a:endParaRPr>
          </a:p>
          <a:p>
            <a:pPr lvl="1"/>
            <a:r>
              <a:rPr lang="ro-RO" dirty="0" smtClean="0">
                <a:cs typeface="Calibri" pitchFamily="34" charset="0"/>
              </a:rPr>
              <a:t> Puteți specifica contul de securitate care va fi folosit; contul poate fi fie un cont </a:t>
            </a:r>
            <a:r>
              <a:rPr lang="ro-RO" b="1" dirty="0" smtClean="0">
                <a:cs typeface="Calibri" pitchFamily="34" charset="0"/>
              </a:rPr>
              <a:t>Local System</a:t>
            </a:r>
            <a:r>
              <a:rPr lang="ro-RO" dirty="0" smtClean="0">
                <a:cs typeface="Calibri" pitchFamily="34" charset="0"/>
              </a:rPr>
              <a:t>(cel mai puternic) sau orice alt cont din computer.</a:t>
            </a:r>
            <a:endParaRPr lang="en-US" dirty="0" smtClean="0">
              <a:cs typeface="Calibri" pitchFamily="34" charset="0"/>
            </a:endParaRPr>
          </a:p>
          <a:p>
            <a:pPr lvl="1"/>
            <a:r>
              <a:rPr lang="ro-RO" dirty="0" smtClean="0">
                <a:cs typeface="Calibri" pitchFamily="34" charset="0"/>
              </a:rPr>
              <a:t> Puteți selecta serviciul </a:t>
            </a:r>
            <a:r>
              <a:rPr lang="ro-RO" b="1" dirty="0" smtClean="0">
                <a:cs typeface="Calibri" pitchFamily="34" charset="0"/>
              </a:rPr>
              <a:t>Allow</a:t>
            </a:r>
            <a:r>
              <a:rPr lang="ro-RO" dirty="0" smtClean="0">
                <a:cs typeface="Calibri" pitchFamily="34" charset="0"/>
              </a:rPr>
              <a:t> pentru a interacționa cu check box-ul desktop-ului, dacă alegeți contul </a:t>
            </a:r>
            <a:r>
              <a:rPr lang="ro-RO" b="1" dirty="0" smtClean="0">
                <a:cs typeface="Calibri" pitchFamily="34" charset="0"/>
              </a:rPr>
              <a:t>Local System</a:t>
            </a:r>
            <a:r>
              <a:rPr lang="ro-RO" dirty="0" smtClean="0">
                <a:cs typeface="Calibri" pitchFamily="34" charset="0"/>
              </a:rPr>
              <a:t>. </a:t>
            </a:r>
          </a:p>
          <a:p>
            <a:pPr lvl="0">
              <a:buFont typeface="Arial" pitchFamily="34" charset="0"/>
              <a:buChar char="•"/>
            </a:pPr>
            <a:endParaRPr lang="en-US" sz="1100" dirty="0" smtClean="0"/>
          </a:p>
          <a:p>
            <a:pPr>
              <a:buNone/>
            </a:pPr>
            <a:r>
              <a:rPr lang="ro-RO" b="1" dirty="0" smtClean="0"/>
              <a:t>Comunicarea cu un serviciu</a:t>
            </a:r>
            <a:endParaRPr lang="en-US" b="1" dirty="0" smtClean="0"/>
          </a:p>
          <a:p>
            <a:pPr>
              <a:buNone/>
            </a:pPr>
            <a:r>
              <a:rPr lang="ro-RO" dirty="0" smtClean="0"/>
              <a:t>Un </a:t>
            </a:r>
            <a:r>
              <a:rPr lang="ro-RO" dirty="0" smtClean="0"/>
              <a:t>serviciu nu are o interfață cu utlizatorul și sunt implementate ca o aplicație Windows fără fereastră. Rularea unei aplicații Windows este de obicei menținută prin intermediul cozii de mesaje a ferestrei principale. Acest lucru nu se întâmplă și cu un serviciu; serviciile sunt menținute de către </a:t>
            </a:r>
            <a:r>
              <a:rPr lang="ro-RO" b="1" dirty="0" smtClean="0"/>
              <a:t>SCM</a:t>
            </a:r>
            <a:r>
              <a:rPr lang="ro-RO" dirty="0" smtClean="0"/>
              <a:t>. </a:t>
            </a:r>
          </a:p>
          <a:p>
            <a:pPr>
              <a:buNone/>
            </a:pPr>
            <a:endParaRPr lang="ro-RO"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a:buNone/>
            </a:pPr>
            <a:r>
              <a:rPr lang="ro-RO" dirty="0" smtClean="0">
                <a:cs typeface="Calibri" pitchFamily="34" charset="0"/>
              </a:rPr>
              <a:t>Un </a:t>
            </a:r>
            <a:r>
              <a:rPr lang="ro-RO" dirty="0" smtClean="0">
                <a:cs typeface="Calibri" pitchFamily="34" charset="0"/>
              </a:rPr>
              <a:t>proces serviciu conține </a:t>
            </a:r>
            <a:r>
              <a:rPr lang="ro-RO" dirty="0" smtClean="0">
                <a:cs typeface="Calibri" pitchFamily="34" charset="0"/>
              </a:rPr>
              <a:t>unul </a:t>
            </a:r>
            <a:r>
              <a:rPr lang="ro-RO" dirty="0" smtClean="0">
                <a:cs typeface="Calibri" pitchFamily="34" charset="0"/>
              </a:rPr>
              <a:t>sau mai multe servicii. Un serviciu este activat și controlat de un </a:t>
            </a:r>
            <a:r>
              <a:rPr lang="ro-RO" b="1" dirty="0" smtClean="0">
                <a:cs typeface="Calibri" pitchFamily="34" charset="0"/>
              </a:rPr>
              <a:t>SCM</a:t>
            </a:r>
            <a:r>
              <a:rPr lang="ro-RO" dirty="0" smtClean="0">
                <a:cs typeface="Calibri" pitchFamily="34" charset="0"/>
              </a:rPr>
              <a:t> prin folosirea informațiilor din registru. Aplicațiile de utilizator pot comunica cu serviciul prin folosirea unor mesaje de comandă sau prin folosirea unui canal de comunicare între procese.</a:t>
            </a:r>
          </a:p>
          <a:p>
            <a:endParaRPr lang="en-US" dirty="0" smtClean="0">
              <a:cs typeface="Calibri" pitchFamily="34" charset="0"/>
            </a:endParaRPr>
          </a:p>
          <a:p>
            <a:pPr>
              <a:buNone/>
            </a:pPr>
            <a:r>
              <a:rPr lang="ro-RO" b="1" dirty="0" smtClean="0">
                <a:cs typeface="Calibri" pitchFamily="34" charset="0"/>
              </a:rPr>
              <a:t>Arhitectura</a:t>
            </a:r>
            <a:endParaRPr lang="en-US" b="1" dirty="0" smtClean="0">
              <a:cs typeface="Calibri" pitchFamily="34" charset="0"/>
            </a:endParaRPr>
          </a:p>
          <a:p>
            <a:pPr>
              <a:buNone/>
            </a:pPr>
            <a:r>
              <a:rPr lang="ro-RO" dirty="0" smtClean="0">
                <a:cs typeface="Calibri" pitchFamily="34" charset="0"/>
              </a:rPr>
              <a:t>Fiecare </a:t>
            </a:r>
            <a:r>
              <a:rPr lang="ro-RO" dirty="0" smtClean="0">
                <a:cs typeface="Calibri" pitchFamily="34" charset="0"/>
              </a:rPr>
              <a:t>serviciu are o metodă de început numită </a:t>
            </a:r>
            <a:r>
              <a:rPr lang="ro-RO" b="1" dirty="0" smtClean="0">
                <a:cs typeface="Calibri" pitchFamily="34" charset="0"/>
              </a:rPr>
              <a:t>ServiceMain</a:t>
            </a:r>
            <a:r>
              <a:rPr lang="ro-RO" dirty="0" smtClean="0">
                <a:cs typeface="Calibri" pitchFamily="34" charset="0"/>
              </a:rPr>
              <a:t>, în plus față de punctul de început al procesului. </a:t>
            </a:r>
            <a:endParaRPr lang="ro-RO" dirty="0" smtClean="0">
              <a:cs typeface="Calibri" pitchFamily="34" charset="0"/>
            </a:endParaRPr>
          </a:p>
          <a:p>
            <a:pPr>
              <a:buNone/>
            </a:pPr>
            <a:r>
              <a:rPr lang="ro-RO" dirty="0" smtClean="0">
                <a:cs typeface="Calibri" pitchFamily="34" charset="0"/>
              </a:rPr>
              <a:t>La </a:t>
            </a:r>
            <a:r>
              <a:rPr lang="ro-RO" dirty="0" smtClean="0">
                <a:cs typeface="Calibri" pitchFamily="34" charset="0"/>
              </a:rPr>
              <a:t>o cerere de pornire a unui serviciu, </a:t>
            </a:r>
            <a:r>
              <a:rPr lang="ro-RO" b="1" dirty="0" smtClean="0">
                <a:cs typeface="Calibri" pitchFamily="34" charset="0"/>
              </a:rPr>
              <a:t>SCM</a:t>
            </a:r>
            <a:r>
              <a:rPr lang="ro-RO" dirty="0" smtClean="0">
                <a:cs typeface="Calibri" pitchFamily="34" charset="0"/>
              </a:rPr>
              <a:t> citește informațiile de configurare din registru. Dacă informațiile de configurare indică faptul că serviciul depinde de alte servicii, </a:t>
            </a:r>
            <a:r>
              <a:rPr lang="ro-RO" b="1" dirty="0" smtClean="0">
                <a:cs typeface="Calibri" pitchFamily="34" charset="0"/>
              </a:rPr>
              <a:t>SCM</a:t>
            </a:r>
            <a:r>
              <a:rPr lang="ro-RO" dirty="0" smtClean="0">
                <a:cs typeface="Calibri" pitchFamily="34" charset="0"/>
              </a:rPr>
              <a:t> asigură faptul că toate acele servicii rulează înainte să fie pornit procesul serviciu. Acesta creează un thread pentru metoda </a:t>
            </a:r>
            <a:r>
              <a:rPr lang="ro-RO" b="1" dirty="0" smtClean="0">
                <a:cs typeface="Calibri" pitchFamily="34" charset="0"/>
              </a:rPr>
              <a:t>ServiceMain</a:t>
            </a:r>
            <a:r>
              <a:rPr lang="ro-RO" dirty="0" smtClean="0">
                <a:cs typeface="Calibri" pitchFamily="34" charset="0"/>
              </a:rPr>
              <a:t> a serviciilor pe care dorește să le pornească. Prima acțiune a metodei </a:t>
            </a:r>
            <a:r>
              <a:rPr lang="ro-RO" b="1" dirty="0" smtClean="0">
                <a:cs typeface="Calibri" pitchFamily="34" charset="0"/>
              </a:rPr>
              <a:t>ServiceMain</a:t>
            </a:r>
            <a:r>
              <a:rPr lang="ro-RO" dirty="0" smtClean="0">
                <a:cs typeface="Calibri" pitchFamily="34" charset="0"/>
              </a:rPr>
              <a:t> este de a informa </a:t>
            </a:r>
            <a:r>
              <a:rPr lang="ro-RO" b="1" dirty="0" smtClean="0">
                <a:cs typeface="Calibri" pitchFamily="34" charset="0"/>
              </a:rPr>
              <a:t>SCM-ul</a:t>
            </a:r>
            <a:r>
              <a:rPr lang="ro-RO" dirty="0" smtClean="0">
                <a:cs typeface="Calibri" pitchFamily="34" charset="0"/>
              </a:rPr>
              <a:t> care este metoda Handler. Această metodă preia comenzile de la </a:t>
            </a:r>
            <a:r>
              <a:rPr lang="ro-RO" b="1" dirty="0" smtClean="0">
                <a:cs typeface="Calibri" pitchFamily="34" charset="0"/>
              </a:rPr>
              <a:t>SCM</a:t>
            </a:r>
            <a:r>
              <a:rPr lang="ro-RO" dirty="0" smtClean="0">
                <a:cs typeface="Calibri" pitchFamily="34" charset="0"/>
              </a:rPr>
              <a:t>, inclusiv cele de pornire și de oprire a serviciului și comenzi personalizate de la aplicațiile utilizator. </a:t>
            </a:r>
            <a:endParaRPr lang="en-US" dirty="0" smtClean="0">
              <a:cs typeface="Calibri" pitchFamily="34" charset="0"/>
            </a:endParaRPr>
          </a:p>
          <a:p>
            <a:endParaRPr lang="en-US" dirty="0" smtClean="0">
              <a:cs typeface="Calibri" pitchFamily="34" charset="0"/>
            </a:endParaRPr>
          </a:p>
          <a:p>
            <a:pPr>
              <a:buNone/>
            </a:pPr>
            <a:r>
              <a:rPr lang="ro-RO" dirty="0" smtClean="0">
                <a:cs typeface="Calibri" pitchFamily="34" charset="0"/>
              </a:rPr>
              <a:t>În final, serviciul trebuie să informeze </a:t>
            </a:r>
            <a:r>
              <a:rPr lang="ro-RO" b="1" dirty="0" smtClean="0">
                <a:cs typeface="Calibri" pitchFamily="34" charset="0"/>
              </a:rPr>
              <a:t>SCM-ul</a:t>
            </a:r>
            <a:r>
              <a:rPr lang="ro-RO" dirty="0" smtClean="0">
                <a:cs typeface="Calibri" pitchFamily="34" charset="0"/>
              </a:rPr>
              <a:t> pe durata inițializării și să furnizeze informații despre cât de mult va dura această inițializare. Dacă </a:t>
            </a:r>
            <a:r>
              <a:rPr lang="ro-RO" b="1" dirty="0" smtClean="0">
                <a:cs typeface="Calibri" pitchFamily="34" charset="0"/>
              </a:rPr>
              <a:t>SCM</a:t>
            </a:r>
            <a:r>
              <a:rPr lang="ro-RO" dirty="0" smtClean="0">
                <a:cs typeface="Calibri" pitchFamily="34" charset="0"/>
              </a:rPr>
              <a:t> nu primește aceste informații de stare, se comportă ca și cum există o problemă cu serviciul și astfel va termina procesul</a:t>
            </a:r>
            <a:r>
              <a:rPr lang="ro-RO" dirty="0" smtClean="0">
                <a:cs typeface="Calibri" pitchFamily="34" charset="0"/>
              </a:rPr>
              <a:t>.</a:t>
            </a:r>
            <a:endParaRPr lang="ro-RO" dirty="0" smtClean="0">
              <a:cs typeface="Calibri"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a:buNone/>
            </a:pPr>
            <a:r>
              <a:rPr lang="ro-RO" b="1" dirty="0" smtClean="0">
                <a:cs typeface="Calibri" pitchFamily="34" charset="0"/>
              </a:rPr>
              <a:t>Servicii și thread-uri</a:t>
            </a:r>
            <a:endParaRPr lang="en-US" b="1" dirty="0" smtClean="0">
              <a:cs typeface="Calibri" pitchFamily="34" charset="0"/>
            </a:endParaRPr>
          </a:p>
          <a:p>
            <a:pPr>
              <a:buNone/>
            </a:pPr>
            <a:r>
              <a:rPr lang="ro-RO" dirty="0" smtClean="0">
                <a:cs typeface="Calibri" pitchFamily="34" charset="0"/>
              </a:rPr>
              <a:t>Când Windows pornește procesul serviciu, creează un thread, thread-ul principal, să ruleze punctul de început al procesului</a:t>
            </a:r>
            <a:r>
              <a:rPr lang="en-US" dirty="0" smtClean="0">
                <a:cs typeface="Calibri" pitchFamily="34" charset="0"/>
              </a:rPr>
              <a:t> </a:t>
            </a:r>
            <a:r>
              <a:rPr lang="ro-RO" dirty="0" smtClean="0">
                <a:cs typeface="Calibri" pitchFamily="34" charset="0"/>
              </a:rPr>
              <a:t>(în .NET Framework acesta este metoda Main). Thread-ul principal determină durata procesului. Dacă thread-ul principal se termină atunci procesul se oprește.</a:t>
            </a:r>
            <a:endParaRPr lang="en-US" dirty="0" smtClean="0">
              <a:cs typeface="Calibri" pitchFamily="34" charset="0"/>
            </a:endParaRPr>
          </a:p>
          <a:p>
            <a:pPr algn="l">
              <a:buNone/>
            </a:pPr>
            <a:endParaRPr lang="en-US" dirty="0" smtClean="0">
              <a:cs typeface="Calibri" pitchFamily="34" charset="0"/>
            </a:endParaRPr>
          </a:p>
          <a:p>
            <a:pPr algn="l">
              <a:buNone/>
            </a:pPr>
            <a:r>
              <a:rPr lang="ro-RO" dirty="0" smtClean="0">
                <a:cs typeface="Calibri" pitchFamily="34" charset="0"/>
              </a:rPr>
              <a:t>În </a:t>
            </a:r>
            <a:r>
              <a:rPr lang="ro-RO" dirty="0" smtClean="0">
                <a:cs typeface="Calibri" pitchFamily="34" charset="0"/>
              </a:rPr>
              <a:t>cazul serviciilor, codul punctului de început înregistrează serviciile care aparțin procesului folosind </a:t>
            </a:r>
            <a:r>
              <a:rPr lang="ro-RO" b="1" dirty="0" smtClean="0">
                <a:cs typeface="Calibri" pitchFamily="34" charset="0"/>
              </a:rPr>
              <a:t>SCM</a:t>
            </a:r>
            <a:r>
              <a:rPr lang="ro-RO" dirty="0" smtClean="0">
                <a:cs typeface="Calibri" pitchFamily="34" charset="0"/>
              </a:rPr>
              <a:t>. După înregistare </a:t>
            </a:r>
            <a:r>
              <a:rPr lang="ro-RO" b="1" dirty="0" smtClean="0">
                <a:cs typeface="Calibri" pitchFamily="34" charset="0"/>
              </a:rPr>
              <a:t>SCM</a:t>
            </a:r>
            <a:r>
              <a:rPr lang="ro-RO" dirty="0" smtClean="0">
                <a:cs typeface="Calibri" pitchFamily="34" charset="0"/>
              </a:rPr>
              <a:t> preia controlul asupra thread-ului principal; deci are control asupra timpului de execuție al procesului serviciu. </a:t>
            </a:r>
            <a:r>
              <a:rPr lang="ro-RO" b="1" dirty="0" smtClean="0">
                <a:cs typeface="Calibri" pitchFamily="34" charset="0"/>
              </a:rPr>
              <a:t>SCM</a:t>
            </a:r>
            <a:r>
              <a:rPr lang="ro-RO" dirty="0" smtClean="0">
                <a:cs typeface="Calibri" pitchFamily="34" charset="0"/>
              </a:rPr>
              <a:t> creează apoi un thread pentru a apela metoda </a:t>
            </a:r>
            <a:r>
              <a:rPr lang="ro-RO" b="1" dirty="0" smtClean="0">
                <a:cs typeface="Calibri" pitchFamily="34" charset="0"/>
              </a:rPr>
              <a:t>ServiceMain</a:t>
            </a:r>
            <a:r>
              <a:rPr lang="ro-RO" dirty="0" smtClean="0">
                <a:cs typeface="Calibri" pitchFamily="34" charset="0"/>
              </a:rPr>
              <a:t> pentru fiecare serviciu pe care dorește să îl pornească, ceea ce înseamnă că orice cod din această metodă nu va rula pe același thread ca și punctul de început al procesului</a:t>
            </a:r>
            <a:r>
              <a:rPr lang="ro-RO" dirty="0" smtClean="0">
                <a:cs typeface="Calibri" pitchFamily="34" charset="0"/>
              </a:rPr>
              <a:t>.</a:t>
            </a:r>
            <a:endParaRPr lang="ro-RO" dirty="0" smtClean="0">
              <a:cs typeface="Calibri" pitchFamily="34" charset="0"/>
            </a:endParaRPr>
          </a:p>
          <a:p>
            <a:pPr algn="l">
              <a:buNone/>
            </a:pPr>
            <a:r>
              <a:rPr lang="ro-RO" dirty="0" smtClean="0">
                <a:cs typeface="Calibri" pitchFamily="34" charset="0"/>
              </a:rPr>
              <a:t>De </a:t>
            </a:r>
            <a:r>
              <a:rPr lang="ro-RO" dirty="0" smtClean="0">
                <a:cs typeface="Calibri" pitchFamily="34" charset="0"/>
              </a:rPr>
              <a:t>asemenea serviciul creează de obicei un thread separat pentru mesajele IPC, astfel comenzile utilizator prin IPC sunt preluate de un alt thread. </a:t>
            </a:r>
            <a:endParaRPr lang="ro-RO" dirty="0" smtClean="0">
              <a:cs typeface="Calibri" pitchFamily="34" charset="0"/>
            </a:endParaRPr>
          </a:p>
          <a:p>
            <a:pPr algn="l">
              <a:buNone/>
            </a:pPr>
            <a:endParaRPr lang="ro-RO" dirty="0" smtClean="0">
              <a:cs typeface="Calibri" pitchFamily="34" charset="0"/>
            </a:endParaRPr>
          </a:p>
          <a:p>
            <a:pPr algn="l">
              <a:buNone/>
            </a:pPr>
            <a:r>
              <a:rPr lang="ro-RO" dirty="0" smtClean="0">
                <a:cs typeface="Calibri" pitchFamily="34" charset="0"/>
              </a:rPr>
              <a:t>În </a:t>
            </a:r>
            <a:r>
              <a:rPr lang="ro-RO" dirty="0" smtClean="0">
                <a:cs typeface="Calibri" pitchFamily="34" charset="0"/>
              </a:rPr>
              <a:t>final, </a:t>
            </a:r>
            <a:r>
              <a:rPr lang="ro-RO" b="1" dirty="0" smtClean="0">
                <a:cs typeface="Calibri" pitchFamily="34" charset="0"/>
              </a:rPr>
              <a:t>SCM</a:t>
            </a:r>
            <a:r>
              <a:rPr lang="ro-RO" dirty="0" smtClean="0">
                <a:cs typeface="Calibri" pitchFamily="34" charset="0"/>
              </a:rPr>
              <a:t> folosește thread-ul principal pentru a da comenzi metodei Handler. </a:t>
            </a:r>
            <a:endParaRPr lang="en-US" dirty="0" smtClean="0">
              <a:cs typeface="Calibri" pitchFamily="34" charset="0"/>
            </a:endParaRPr>
          </a:p>
          <a:p>
            <a:endParaRPr lang="ro-RO" sz="1200" dirty="0" smtClean="0">
              <a:latin typeface="Lucida Console" pitchFamily="49" charset="0"/>
              <a:cs typeface="Calibri"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algn="l">
              <a:buNone/>
            </a:pPr>
            <a:r>
              <a:rPr lang="ro-RO" dirty="0" smtClean="0">
                <a:cs typeface="Calibri" pitchFamily="34" charset="0"/>
              </a:rPr>
              <a:t>.</a:t>
            </a:r>
            <a:r>
              <a:rPr lang="ro-RO" dirty="0" smtClean="0">
                <a:cs typeface="Calibri" pitchFamily="34" charset="0"/>
              </a:rPr>
              <a:t>NET Framework furnizează clasa </a:t>
            </a:r>
            <a:r>
              <a:rPr lang="ro-RO" b="1" dirty="0" smtClean="0">
                <a:cs typeface="Calibri" pitchFamily="34" charset="0"/>
              </a:rPr>
              <a:t>ServiceBase</a:t>
            </a:r>
            <a:r>
              <a:rPr lang="ro-RO" dirty="0" smtClean="0">
                <a:cs typeface="Calibri" pitchFamily="34" charset="0"/>
              </a:rPr>
              <a:t> cu unitatea de asamblare </a:t>
            </a:r>
            <a:r>
              <a:rPr lang="ro-RO" b="1" dirty="0" smtClean="0">
                <a:cs typeface="Calibri" pitchFamily="34" charset="0"/>
              </a:rPr>
              <a:t>System.ServiceBase</a:t>
            </a:r>
            <a:r>
              <a:rPr lang="ro-RO" dirty="0" smtClean="0">
                <a:cs typeface="Calibri" pitchFamily="34" charset="0"/>
              </a:rPr>
              <a:t>, pe care ar trebui să o adăugați ca referință la proiectului de serviciu. Folosiți clasa </a:t>
            </a:r>
            <a:r>
              <a:rPr lang="ro-RO" b="1" dirty="0" smtClean="0">
                <a:cs typeface="Calibri" pitchFamily="34" charset="0"/>
              </a:rPr>
              <a:t>ServiceBase</a:t>
            </a:r>
            <a:r>
              <a:rPr lang="ro-RO" dirty="0" smtClean="0">
                <a:cs typeface="Calibri" pitchFamily="34" charset="0"/>
              </a:rPr>
              <a:t> ca o clasa de bază pentru serviciu. </a:t>
            </a:r>
            <a:endParaRPr lang="ro-RO" dirty="0" smtClean="0">
              <a:cs typeface="Calibri" pitchFamily="34" charset="0"/>
            </a:endParaRPr>
          </a:p>
          <a:p>
            <a:pPr algn="l">
              <a:buNone/>
            </a:pPr>
            <a:r>
              <a:rPr lang="ro-RO" dirty="0" smtClean="0">
                <a:cs typeface="Calibri" pitchFamily="34" charset="0"/>
              </a:rPr>
              <a:t>Această </a:t>
            </a:r>
            <a:r>
              <a:rPr lang="ro-RO" dirty="0" smtClean="0">
                <a:cs typeface="Calibri" pitchFamily="34" charset="0"/>
              </a:rPr>
              <a:t>clasa are o metodă statică numită </a:t>
            </a:r>
            <a:r>
              <a:rPr lang="ro-RO" b="1" dirty="0" smtClean="0">
                <a:cs typeface="Calibri" pitchFamily="34" charset="0"/>
              </a:rPr>
              <a:t>Run</a:t>
            </a:r>
            <a:r>
              <a:rPr lang="ro-RO" dirty="0" smtClean="0">
                <a:cs typeface="Calibri" pitchFamily="34" charset="0"/>
              </a:rPr>
              <a:t>, care conține tot codul necesar pentru a înregistra metoda </a:t>
            </a:r>
            <a:r>
              <a:rPr lang="ro-RO" b="1" dirty="0" smtClean="0">
                <a:cs typeface="Calibri" pitchFamily="34" charset="0"/>
              </a:rPr>
              <a:t>ServiceMain</a:t>
            </a:r>
            <a:r>
              <a:rPr lang="ro-RO" dirty="0" smtClean="0">
                <a:cs typeface="Calibri" pitchFamily="34" charset="0"/>
              </a:rPr>
              <a:t> și o metodă handler pentru comenzi furnizată de clasă. Metoda handler pentru comenzi apelează membri care pot fi suprascriși pentru anumite evenimente, astfel dacă doriți să tratați aceste evenimente puteți suprascrie metodele respective. Constructorul clasei </a:t>
            </a:r>
            <a:r>
              <a:rPr lang="ro-RO" b="1" dirty="0" smtClean="0">
                <a:cs typeface="Calibri" pitchFamily="34" charset="0"/>
              </a:rPr>
              <a:t>ServiceBase</a:t>
            </a:r>
            <a:r>
              <a:rPr lang="ro-RO" dirty="0" smtClean="0">
                <a:cs typeface="Calibri" pitchFamily="34" charset="0"/>
              </a:rPr>
              <a:t> este apelat la crearea obiectului și ar trebui folosit doar pentru inițializarea acestuia. Inițializarea serviciului ar trebui realizată în metoda </a:t>
            </a:r>
            <a:r>
              <a:rPr lang="ro-RO" b="1" dirty="0" smtClean="0">
                <a:cs typeface="Calibri" pitchFamily="34" charset="0"/>
              </a:rPr>
              <a:t>OnStart</a:t>
            </a:r>
            <a:r>
              <a:rPr lang="ro-RO" dirty="0" smtClean="0">
                <a:cs typeface="Calibri" pitchFamily="34" charset="0"/>
              </a:rPr>
              <a:t>.</a:t>
            </a:r>
          </a:p>
          <a:p>
            <a:pPr algn="l"/>
            <a:endParaRPr lang="en-US" dirty="0" smtClean="0">
              <a:cs typeface="Calibri" pitchFamily="34" charset="0"/>
            </a:endParaRPr>
          </a:p>
          <a:p>
            <a:pPr algn="l">
              <a:buNone/>
            </a:pPr>
            <a:r>
              <a:rPr lang="ro-RO" b="1" dirty="0" smtClean="0">
                <a:cs typeface="Calibri" pitchFamily="34" charset="0"/>
              </a:rPr>
              <a:t>Tratarea comenzilor</a:t>
            </a:r>
            <a:endParaRPr lang="en-US" b="1" dirty="0" smtClean="0">
              <a:cs typeface="Calibri" pitchFamily="34" charset="0"/>
            </a:endParaRPr>
          </a:p>
          <a:p>
            <a:pPr algn="l">
              <a:buNone/>
            </a:pPr>
            <a:r>
              <a:rPr lang="ro-RO" dirty="0" smtClean="0">
                <a:cs typeface="Calibri" pitchFamily="34" charset="0"/>
              </a:rPr>
              <a:t>Clasa </a:t>
            </a:r>
            <a:r>
              <a:rPr lang="ro-RO" b="1" dirty="0" smtClean="0">
                <a:cs typeface="Calibri" pitchFamily="34" charset="0"/>
              </a:rPr>
              <a:t>ServiceBase</a:t>
            </a:r>
            <a:r>
              <a:rPr lang="ro-RO" dirty="0" smtClean="0">
                <a:cs typeface="Calibri" pitchFamily="34" charset="0"/>
              </a:rPr>
              <a:t> înregistrează o metodă privată ca metodă handler pentru comenzi . Această metodă apelează o metodă diferită (ce poate fi suprascrisă) pentru orice comandă specifică</a:t>
            </a:r>
            <a:r>
              <a:rPr lang="ro-RO" dirty="0" smtClean="0">
                <a:cs typeface="Calibri" pitchFamily="34" charset="0"/>
              </a:rPr>
              <a:t>.</a:t>
            </a:r>
            <a:endParaRPr lang="en-US" dirty="0" smtClean="0">
              <a:cs typeface="Calibri"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a:buNone/>
            </a:pPr>
            <a:r>
              <a:rPr lang="ro-RO" dirty="0" smtClean="0">
                <a:cs typeface="Calibri" pitchFamily="34" charset="0"/>
              </a:rPr>
              <a:t>Aceste metode pot fi suprascrise sau sunt virtuale, ceea ce înseamnă că puteți furniza cod pentru a le suprascrie. Sunt apelate asincron de metoda </a:t>
            </a:r>
            <a:r>
              <a:rPr lang="ro-RO" b="1" dirty="0" smtClean="0">
                <a:cs typeface="Calibri" pitchFamily="34" charset="0"/>
              </a:rPr>
              <a:t>Handler</a:t>
            </a:r>
            <a:r>
              <a:rPr lang="ro-RO" dirty="0" smtClean="0">
                <a:cs typeface="Calibri" pitchFamily="34" charset="0"/>
              </a:rPr>
              <a:t>, astfel dacă execuția codului durează o perioadă lungă de timp, serviciul poate trata alte comenzi și va folosi un fir de execuție thread pool</a:t>
            </a:r>
            <a:r>
              <a:rPr lang="ro-RO" dirty="0" smtClean="0">
                <a:cs typeface="Calibri" pitchFamily="34" charset="0"/>
              </a:rPr>
              <a:t>.</a:t>
            </a:r>
            <a:endParaRPr lang="ro-RO" dirty="0" smtClean="0">
              <a:cs typeface="Calibri" pitchFamily="34" charset="0"/>
            </a:endParaRPr>
          </a:p>
          <a:p>
            <a:pPr>
              <a:buNone/>
            </a:pPr>
            <a:endParaRPr lang="ro-RO" b="1" dirty="0" smtClean="0">
              <a:cs typeface="Calibri" pitchFamily="34" charset="0"/>
            </a:endParaRPr>
          </a:p>
          <a:p>
            <a:pPr>
              <a:buNone/>
            </a:pPr>
            <a:r>
              <a:rPr lang="ro-RO" b="1" dirty="0" smtClean="0">
                <a:cs typeface="Calibri" pitchFamily="34" charset="0"/>
              </a:rPr>
              <a:t>Atenție</a:t>
            </a:r>
            <a:r>
              <a:rPr lang="ro-RO" dirty="0" smtClean="0">
                <a:cs typeface="Calibri" pitchFamily="34" charset="0"/>
              </a:rPr>
              <a:t>! Nu există o definiție exactă a ceea ce înseamnă suspendarea unui serviciu. Dacă aplicațiile comunică cu serviciul folosind un canal </a:t>
            </a:r>
            <a:r>
              <a:rPr lang="ro-RO" b="1" dirty="0" smtClean="0">
                <a:cs typeface="Calibri" pitchFamily="34" charset="0"/>
              </a:rPr>
              <a:t>IPC</a:t>
            </a:r>
            <a:r>
              <a:rPr lang="ro-RO" dirty="0" smtClean="0">
                <a:cs typeface="Calibri" pitchFamily="34" charset="0"/>
              </a:rPr>
              <a:t>, cea mai simplă metodă de a suspenda serviciul este prin neacceptarea comenzilor </a:t>
            </a:r>
            <a:r>
              <a:rPr lang="ro-RO" b="1" dirty="0" smtClean="0">
                <a:cs typeface="Calibri" pitchFamily="34" charset="0"/>
              </a:rPr>
              <a:t>IPC</a:t>
            </a:r>
            <a:r>
              <a:rPr lang="ro-RO" dirty="0" smtClean="0">
                <a:cs typeface="Calibri" pitchFamily="34" charset="0"/>
              </a:rPr>
              <a:t>.</a:t>
            </a:r>
            <a:endParaRPr lang="en-US" dirty="0" smtClean="0">
              <a:cs typeface="Calibri" pitchFamily="34" charset="0"/>
            </a:endParaRPr>
          </a:p>
          <a:p>
            <a:pPr>
              <a:buNone/>
            </a:pPr>
            <a:r>
              <a:rPr lang="ro-RO" dirty="0" smtClean="0">
                <a:cs typeface="Calibri" pitchFamily="34" charset="0"/>
              </a:rPr>
              <a:t>Dacă </a:t>
            </a:r>
            <a:r>
              <a:rPr lang="ro-RO" dirty="0" smtClean="0">
                <a:cs typeface="Calibri" pitchFamily="34" charset="0"/>
              </a:rPr>
              <a:t>serviciul rulează sub un server de terminal și sesiunea este creată sau terminată, serviciul primește un obiect </a:t>
            </a:r>
            <a:r>
              <a:rPr lang="ro-RO" b="1" dirty="0" smtClean="0">
                <a:cs typeface="Calibri" pitchFamily="34" charset="0"/>
              </a:rPr>
              <a:t>SessionChangeDescription</a:t>
            </a:r>
            <a:r>
              <a:rPr lang="ro-RO" dirty="0" smtClean="0">
                <a:cs typeface="Calibri" pitchFamily="34" charset="0"/>
              </a:rPr>
              <a:t>, care are un ID de sesiune și o valoare din enumerația </a:t>
            </a:r>
            <a:r>
              <a:rPr lang="ro-RO" b="1" dirty="0" smtClean="0">
                <a:cs typeface="Calibri" pitchFamily="34" charset="0"/>
              </a:rPr>
              <a:t>SessionChangeReason</a:t>
            </a:r>
            <a:r>
              <a:rPr lang="ro-RO" dirty="0" smtClean="0">
                <a:cs typeface="Calibri" pitchFamily="34" charset="0"/>
              </a:rPr>
              <a:t> pentru a indica motivul conexiunii sau terminării.</a:t>
            </a:r>
          </a:p>
          <a:p>
            <a:pPr>
              <a:buNone/>
            </a:pPr>
            <a:r>
              <a:rPr lang="ro-RO" b="1" dirty="0" smtClean="0">
                <a:cs typeface="Calibri" pitchFamily="34" charset="0"/>
              </a:rPr>
              <a:t>Crearea </a:t>
            </a:r>
            <a:r>
              <a:rPr lang="ro-RO" b="1" dirty="0" smtClean="0">
                <a:cs typeface="Calibri" pitchFamily="34" charset="0"/>
              </a:rPr>
              <a:t>unei aplicații serviciu</a:t>
            </a:r>
            <a:endParaRPr lang="en-US" b="1" dirty="0" smtClean="0">
              <a:cs typeface="Calibri" pitchFamily="34" charset="0"/>
            </a:endParaRPr>
          </a:p>
          <a:p>
            <a:pPr lvl="0">
              <a:buNone/>
            </a:pPr>
            <a:r>
              <a:rPr lang="ro-RO" dirty="0" smtClean="0">
                <a:cs typeface="Calibri" pitchFamily="34" charset="0"/>
              </a:rPr>
              <a:t>Creați </a:t>
            </a:r>
            <a:r>
              <a:rPr lang="ro-RO" dirty="0" smtClean="0">
                <a:cs typeface="Calibri" pitchFamily="34" charset="0"/>
              </a:rPr>
              <a:t>o clasă derivată din clasa </a:t>
            </a:r>
            <a:r>
              <a:rPr lang="ro-RO" b="1" dirty="0" smtClean="0">
                <a:cs typeface="Calibri" pitchFamily="34" charset="0"/>
              </a:rPr>
              <a:t>ServiceBase</a:t>
            </a:r>
            <a:r>
              <a:rPr lang="ro-RO" dirty="0" smtClean="0">
                <a:cs typeface="Calibri" pitchFamily="34" charset="0"/>
              </a:rPr>
              <a:t>:</a:t>
            </a:r>
            <a:endParaRPr lang="en-US" dirty="0" smtClean="0">
              <a:cs typeface="Calibri" pitchFamily="34" charset="0"/>
            </a:endParaRPr>
          </a:p>
          <a:p>
            <a:pPr lvl="1"/>
            <a:r>
              <a:rPr lang="ro-RO" dirty="0" smtClean="0">
                <a:cs typeface="Calibri" pitchFamily="34" charset="0"/>
              </a:rPr>
              <a:t>ServiceBase face parte din namespace-ul System.ServiceProcess care va trebui adaugat ca referinta in cadrul proiectului. </a:t>
            </a:r>
            <a:endParaRPr lang="en-US" dirty="0" smtClean="0">
              <a:cs typeface="Calibri" pitchFamily="34" charset="0"/>
            </a:endParaRPr>
          </a:p>
          <a:p>
            <a:pPr lvl="1"/>
            <a:r>
              <a:rPr lang="ro-RO" dirty="0" smtClean="0">
                <a:cs typeface="Calibri" pitchFamily="34" charset="0"/>
              </a:rPr>
              <a:t> Implementați metoda </a:t>
            </a:r>
            <a:r>
              <a:rPr lang="ro-RO" b="1" dirty="0" smtClean="0">
                <a:cs typeface="Calibri" pitchFamily="34" charset="0"/>
              </a:rPr>
              <a:t>OnStart</a:t>
            </a:r>
            <a:r>
              <a:rPr lang="ro-RO" dirty="0" smtClean="0">
                <a:cs typeface="Calibri" pitchFamily="34" charset="0"/>
              </a:rPr>
              <a:t>.</a:t>
            </a:r>
            <a:endParaRPr lang="en-US" dirty="0" smtClean="0">
              <a:cs typeface="Calibri" pitchFamily="34" charset="0"/>
            </a:endParaRPr>
          </a:p>
          <a:p>
            <a:pPr lvl="1"/>
            <a:r>
              <a:rPr lang="ro-RO" dirty="0" smtClean="0">
                <a:cs typeface="Calibri" pitchFamily="34" charset="0"/>
              </a:rPr>
              <a:t> Implementați metoda </a:t>
            </a:r>
            <a:r>
              <a:rPr lang="ro-RO" b="1" dirty="0" smtClean="0">
                <a:cs typeface="Calibri" pitchFamily="34" charset="0"/>
              </a:rPr>
              <a:t>OnCustomCommand</a:t>
            </a:r>
            <a:r>
              <a:rPr lang="ro-RO" dirty="0" smtClean="0">
                <a:cs typeface="Calibri" pitchFamily="34" charset="0"/>
              </a:rPr>
              <a:t>, pentru comenzi personalizate de la SCM.</a:t>
            </a:r>
            <a:endParaRPr lang="en-US" dirty="0" smtClean="0">
              <a:cs typeface="Calibri" pitchFamily="34" charset="0"/>
            </a:endParaRPr>
          </a:p>
          <a:p>
            <a:pPr lvl="1"/>
            <a:r>
              <a:rPr lang="ro-RO" dirty="0" smtClean="0">
                <a:cs typeface="Calibri" pitchFamily="34" charset="0"/>
              </a:rPr>
              <a:t> Suprascrieți celelalte metode handler pentru comenzi dacă este necesar.</a:t>
            </a:r>
            <a:endParaRPr lang="en-US" dirty="0" smtClean="0">
              <a:cs typeface="Calibri" pitchFamily="34" charset="0"/>
            </a:endParaRPr>
          </a:p>
          <a:p>
            <a:pPr>
              <a:buFont typeface="Arial" pitchFamily="34" charset="0"/>
              <a:buChar char="•"/>
            </a:pPr>
            <a:endParaRPr lang="en-US" dirty="0" smtClean="0">
              <a:cs typeface="Calibri" pitchFamily="34" charset="0"/>
            </a:endParaRPr>
          </a:p>
          <a:p>
            <a:pPr lvl="0">
              <a:buNone/>
            </a:pPr>
            <a:r>
              <a:rPr lang="ro-RO" dirty="0" smtClean="0">
                <a:cs typeface="Calibri" pitchFamily="34" charset="0"/>
              </a:rPr>
              <a:t>Configurați proprietățile clasei. Folosiți proprietatea </a:t>
            </a:r>
            <a:r>
              <a:rPr lang="ro-RO" b="1" dirty="0" smtClean="0">
                <a:cs typeface="Calibri" pitchFamily="34" charset="0"/>
              </a:rPr>
              <a:t>ServiceName</a:t>
            </a:r>
            <a:r>
              <a:rPr lang="ro-RO" dirty="0" smtClean="0">
                <a:cs typeface="Calibri" pitchFamily="34" charset="0"/>
              </a:rPr>
              <a:t> pentru a da unui serviciu un nume unic.</a:t>
            </a:r>
            <a:endParaRPr lang="en-US" dirty="0" smtClean="0">
              <a:cs typeface="Calibri" pitchFamily="34" charset="0"/>
            </a:endParaRPr>
          </a:p>
          <a:p>
            <a:pPr lvl="0">
              <a:buNone/>
            </a:pPr>
            <a:r>
              <a:rPr lang="ro-RO" dirty="0" smtClean="0">
                <a:cs typeface="Calibri" pitchFamily="34" charset="0"/>
              </a:rPr>
              <a:t>În </a:t>
            </a:r>
            <a:r>
              <a:rPr lang="ro-RO" dirty="0" smtClean="0">
                <a:cs typeface="Calibri" pitchFamily="34" charset="0"/>
              </a:rPr>
              <a:t>metoda Main apelați metoda statică </a:t>
            </a:r>
            <a:r>
              <a:rPr lang="ro-RO" b="1" dirty="0" smtClean="0">
                <a:cs typeface="Calibri" pitchFamily="34" charset="0"/>
              </a:rPr>
              <a:t>Run</a:t>
            </a:r>
            <a:r>
              <a:rPr lang="ro-RO" dirty="0" smtClean="0">
                <a:cs typeface="Calibri" pitchFamily="34" charset="0"/>
              </a:rPr>
              <a:t>. Dați acestei metode ca parametru un vector de obiecte </a:t>
            </a:r>
            <a:r>
              <a:rPr lang="ro-RO" b="1" dirty="0" smtClean="0">
                <a:cs typeface="Calibri" pitchFamily="34" charset="0"/>
              </a:rPr>
              <a:t>ServiceBase,</a:t>
            </a:r>
            <a:r>
              <a:rPr lang="en-US" b="1" dirty="0" smtClean="0">
                <a:cs typeface="Calibri" pitchFamily="34" charset="0"/>
              </a:rPr>
              <a:t> </a:t>
            </a:r>
            <a:r>
              <a:rPr lang="ro-RO" dirty="0" smtClean="0">
                <a:cs typeface="Calibri" pitchFamily="34" charset="0"/>
              </a:rPr>
              <a:t>în care fiecare obiect reprezintă o instanță a fiecărui serviciu din proiect</a:t>
            </a:r>
            <a:r>
              <a:rPr lang="ro-RO" dirty="0" smtClean="0">
                <a:cs typeface="Calibri" pitchFamily="34" charset="0"/>
              </a:rPr>
              <a:t>.</a:t>
            </a:r>
            <a:endParaRPr lang="en-US" dirty="0" smtClean="0">
              <a:cs typeface="Calibri"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algn="l">
              <a:buNone/>
            </a:pPr>
            <a:r>
              <a:rPr lang="ro-RO" dirty="0" smtClean="0"/>
              <a:t>Dacă </a:t>
            </a:r>
            <a:r>
              <a:rPr lang="ro-RO" dirty="0" smtClean="0"/>
              <a:t>doriți să generați un mesaj de notificare în event log, puteți folosi proprietatea </a:t>
            </a:r>
            <a:r>
              <a:rPr lang="ro-RO" b="1" dirty="0" smtClean="0"/>
              <a:t>EventLog</a:t>
            </a:r>
            <a:r>
              <a:rPr lang="ro-RO" dirty="0" smtClean="0"/>
              <a:t>. În plus, dacă setați proprietatea </a:t>
            </a:r>
            <a:r>
              <a:rPr lang="ro-RO" b="1" dirty="0" smtClean="0"/>
              <a:t>AutoLog</a:t>
            </a:r>
            <a:r>
              <a:rPr lang="ro-RO" dirty="0" smtClean="0"/>
              <a:t> la valoarea true, clasa va genera un mesaj de event log la primirea comenzilor de pornire, oprire, suspendare sau continuare.</a:t>
            </a:r>
          </a:p>
          <a:p>
            <a:pPr algn="l">
              <a:buNone/>
            </a:pPr>
            <a:endParaRPr lang="ro-RO" dirty="0" smtClean="0"/>
          </a:p>
          <a:p>
            <a:pPr algn="l">
              <a:buNone/>
            </a:pPr>
            <a:r>
              <a:rPr lang="ro-RO" dirty="0" smtClean="0"/>
              <a:t>Serviciul </a:t>
            </a:r>
            <a:r>
              <a:rPr lang="ro-RO" dirty="0" smtClean="0"/>
              <a:t>trebuie să fie instalat înainte de pornirea </a:t>
            </a:r>
            <a:r>
              <a:rPr lang="ro-RO" b="1" dirty="0" smtClean="0"/>
              <a:t>SCM-ului</a:t>
            </a:r>
            <a:r>
              <a:rPr lang="ro-RO" dirty="0" smtClean="0"/>
              <a:t>, astfel ar trebui să adăugați o clasă installer proiectului. </a:t>
            </a:r>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tretch>
            <a:fillRect/>
          </a:stretch>
        </p:blipFill>
        <p:spPr bwMode="auto">
          <a:xfrm>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8" name="Title 7"/>
          <p:cNvSpPr>
            <a:spLocks noGrp="1"/>
          </p:cNvSpPr>
          <p:nvPr>
            <p:ph type="ctrTitle"/>
          </p:nvPr>
        </p:nvSpPr>
        <p:spPr>
          <a:xfrm>
            <a:off x="457200" y="2367513"/>
            <a:ext cx="8229600" cy="1952846"/>
          </a:xfrm>
          <a:prstGeom prst="rect">
            <a:avLst/>
          </a:prstGeom>
        </p:spPr>
        <p:txBody>
          <a:bodyPr anchor="ctr" anchorCtr="0">
            <a:noAutofit/>
          </a:bodyPr>
          <a:lstStyle>
            <a:lvl1pPr algn="ctr">
              <a:defRPr sz="440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9" name="Subtitle 8"/>
          <p:cNvSpPr>
            <a:spLocks noGrp="1"/>
          </p:cNvSpPr>
          <p:nvPr>
            <p:ph type="subTitle" idx="1"/>
          </p:nvPr>
        </p:nvSpPr>
        <p:spPr>
          <a:xfrm>
            <a:off x="457200" y="4306172"/>
            <a:ext cx="8229600" cy="916172"/>
          </a:xfrm>
          <a:prstGeom prst="rect">
            <a:avLst/>
          </a:prstGeom>
        </p:spPr>
        <p:txBody>
          <a:bodyPr anchor="ctr">
            <a:noAutofit/>
          </a:bodyPr>
          <a:lstStyle>
            <a:lvl1pPr marL="0" indent="0" algn="r">
              <a:buNone/>
              <a:defRPr sz="3600">
                <a:solidFill>
                  <a:schemeClr val="bg1"/>
                </a:solidFill>
                <a:latin typeface="Segoe UI" pitchFamily="34" charset="0"/>
                <a:ea typeface="Segoe UI" pitchFamily="34" charset="0"/>
                <a:cs typeface="Segoe UI"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Click to edit Master subtitle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Titl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tretch>
            <a:fillRect/>
          </a:stretch>
        </p:blipFill>
        <p:spPr bwMode="auto">
          <a:xfrm>
            <a:off x="-6857" y="-22488"/>
            <a:ext cx="9173983" cy="6880487"/>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p:cNvSpPr>
            <a:spLocks noGrp="1"/>
          </p:cNvSpPr>
          <p:nvPr>
            <p:ph type="title"/>
          </p:nvPr>
        </p:nvSpPr>
        <p:spPr>
          <a:xfrm>
            <a:off x="457200" y="2752024"/>
            <a:ext cx="8229600" cy="1788077"/>
          </a:xfrm>
          <a:prstGeom prst="rect">
            <a:avLst/>
          </a:prstGeom>
        </p:spPr>
        <p:txBody>
          <a:bodyPr anchor="ctr"/>
          <a:lstStyle>
            <a:lvl1pPr algn="ctr">
              <a:defRPr sz="4000" b="1">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7" name="Text Placeholder 6"/>
          <p:cNvSpPr>
            <a:spLocks noGrp="1"/>
          </p:cNvSpPr>
          <p:nvPr>
            <p:ph type="body" sz="quarter" idx="10"/>
          </p:nvPr>
        </p:nvSpPr>
        <p:spPr>
          <a:xfrm>
            <a:off x="457200" y="4539845"/>
            <a:ext cx="8229600" cy="702007"/>
          </a:xfrm>
          <a:prstGeom prst="rect">
            <a:avLst/>
          </a:prstGeom>
        </p:spPr>
        <p:txBody>
          <a:bodyPr anchor="ctr"/>
          <a:lstStyle>
            <a:lvl1pPr algn="r">
              <a:buNone/>
              <a:defRPr>
                <a:latin typeface="Segoe UI" pitchFamily="34" charset="0"/>
                <a:ea typeface="Segoe UI" pitchFamily="34" charset="0"/>
                <a:cs typeface="Segoe UI" pitchFamily="34" charset="0"/>
              </a:defRPr>
            </a:lvl1pPr>
          </a:lstStyle>
          <a:p>
            <a:pPr lvl="0"/>
            <a:r>
              <a:rPr lang="en-US" dirty="0" smtClean="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818721" y="1219200"/>
            <a:ext cx="8229600" cy="4937760"/>
          </a:xfrm>
          <a:prstGeom prst="rect">
            <a:avLst/>
          </a:prstGeom>
        </p:spPr>
        <p:txBody>
          <a:bodyPr/>
          <a:lstStyle>
            <a:lvl1pPr>
              <a:buClr>
                <a:schemeClr val="accent4">
                  <a:lumMod val="75000"/>
                </a:schemeClr>
              </a:buClr>
              <a:defRPr>
                <a:solidFill>
                  <a:srgbClr val="000000"/>
                </a:solidFill>
                <a:latin typeface="Segoe UI" pitchFamily="34" charset="0"/>
                <a:ea typeface="Segoe UI" pitchFamily="34" charset="0"/>
                <a:cs typeface="Segoe UI" pitchFamily="34" charset="0"/>
              </a:defRPr>
            </a:lvl1pPr>
            <a:lvl2pPr>
              <a:defRPr>
                <a:solidFill>
                  <a:srgbClr val="000000"/>
                </a:solidFill>
                <a:latin typeface="Segoe UI" pitchFamily="34" charset="0"/>
                <a:ea typeface="Segoe UI" pitchFamily="34" charset="0"/>
                <a:cs typeface="Segoe UI" pitchFamily="34" charset="0"/>
              </a:defRPr>
            </a:lvl2pPr>
            <a:lvl3pPr>
              <a:defRPr>
                <a:solidFill>
                  <a:srgbClr val="000000"/>
                </a:solidFill>
                <a:latin typeface="Segoe UI" pitchFamily="34" charset="0"/>
                <a:ea typeface="Segoe UI" pitchFamily="34" charset="0"/>
                <a:cs typeface="Segoe UI" pitchFamily="34" charset="0"/>
              </a:defRPr>
            </a:lvl3pPr>
            <a:lvl4pPr>
              <a:defRPr>
                <a:latin typeface="Gill Sans MT" pitchFamily="34" charset="0"/>
              </a:defRPr>
            </a:lvl4pPr>
            <a:lvl5pPr>
              <a:defRPr>
                <a:latin typeface="Gill Sans MT"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Title 1"/>
          <p:cNvSpPr>
            <a:spLocks noGrp="1"/>
          </p:cNvSpPr>
          <p:nvPr>
            <p:ph type="title"/>
          </p:nvPr>
        </p:nvSpPr>
        <p:spPr>
          <a:xfrm>
            <a:off x="818721" y="228600"/>
            <a:ext cx="8229600" cy="685800"/>
          </a:xfrm>
          <a:prstGeom prst="rect">
            <a:avLst/>
          </a:prstGeom>
        </p:spPr>
        <p:txBody>
          <a:bodyPr/>
          <a:lstStyle>
            <a:lvl1pPr>
              <a:defRPr>
                <a:solidFill>
                  <a:schemeClr val="tx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12" name="Date Placeholder 11"/>
          <p:cNvSpPr>
            <a:spLocks noGrp="1"/>
          </p:cNvSpPr>
          <p:nvPr>
            <p:ph type="dt" sz="half" idx="10"/>
          </p:nvPr>
        </p:nvSpPr>
        <p:spPr/>
        <p:txBody>
          <a:bodyPr/>
          <a:lstStyle/>
          <a:p>
            <a:fld id="{5BF90039-2DEA-477A-81A8-B097D805635F}" type="datetimeFigureOut">
              <a:rPr lang="en-US" smtClean="0"/>
              <a:pPr/>
              <a:t>10/6/2014</a:t>
            </a:fld>
            <a:endParaRPr lang="en-US" dirty="0"/>
          </a:p>
        </p:txBody>
      </p:sp>
      <p:sp>
        <p:nvSpPr>
          <p:cNvPr id="13" name="Slide Number Placeholder 12"/>
          <p:cNvSpPr>
            <a:spLocks noGrp="1"/>
          </p:cNvSpPr>
          <p:nvPr>
            <p:ph type="sldNum" sz="quarter" idx="11"/>
          </p:nvPr>
        </p:nvSpPr>
        <p:spPr>
          <a:xfrm>
            <a:off x="8537959" y="6356350"/>
            <a:ext cx="510362" cy="365125"/>
          </a:xfrm>
        </p:spPr>
        <p:txBody>
          <a:bodyPr/>
          <a:lstStyle/>
          <a:p>
            <a:fld id="{BA267FD1-D44D-4C32-8CB4-056C0540E7D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8721" y="228600"/>
            <a:ext cx="8229600" cy="685800"/>
          </a:xfrm>
          <a:prstGeom prst="rect">
            <a:avLst/>
          </a:prstGeom>
        </p:spPr>
        <p:txBody>
          <a:bodyPr/>
          <a:lstStyle>
            <a:lvl1pPr>
              <a:defRPr>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9" name="Content Placeholder 8"/>
          <p:cNvSpPr>
            <a:spLocks noGrp="1"/>
          </p:cNvSpPr>
          <p:nvPr>
            <p:ph sz="quarter" idx="1"/>
          </p:nvPr>
        </p:nvSpPr>
        <p:spPr>
          <a:xfrm>
            <a:off x="818721" y="1219200"/>
            <a:ext cx="4041648" cy="4937760"/>
          </a:xfrm>
          <a:prstGeom prst="rect">
            <a:avLst/>
          </a:prstGeom>
        </p:spPr>
        <p:txBody>
          <a:bodyPr/>
          <a:lstStyle>
            <a:lvl1pPr>
              <a:buClr>
                <a:schemeClr val="accent4">
                  <a:lumMod val="75000"/>
                </a:schemeClr>
              </a:buClr>
              <a:defRPr>
                <a:latin typeface="Segoe UI" pitchFamily="34" charset="0"/>
                <a:ea typeface="Segoe UI" pitchFamily="34" charset="0"/>
                <a:cs typeface="Segoe UI" pitchFamily="34" charset="0"/>
              </a:defRPr>
            </a:lvl1pPr>
            <a:lvl2pPr>
              <a:defRPr>
                <a:latin typeface="Segoe UI" pitchFamily="34" charset="0"/>
                <a:ea typeface="Segoe UI" pitchFamily="34" charset="0"/>
                <a:cs typeface="Segoe UI" pitchFamily="34" charset="0"/>
              </a:defRPr>
            </a:lvl2pPr>
            <a:lvl3pPr>
              <a:defRPr>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10"/>
          <p:cNvSpPr>
            <a:spLocks noGrp="1"/>
          </p:cNvSpPr>
          <p:nvPr>
            <p:ph sz="quarter" idx="2"/>
          </p:nvPr>
        </p:nvSpPr>
        <p:spPr>
          <a:xfrm>
            <a:off x="5006673" y="1216152"/>
            <a:ext cx="4041648" cy="4937760"/>
          </a:xfrm>
          <a:prstGeom prst="rect">
            <a:avLst/>
          </a:prstGeom>
        </p:spPr>
        <p:txBody>
          <a:bodyPr/>
          <a:lstStyle>
            <a:lvl1pPr>
              <a:buClr>
                <a:schemeClr val="accent4">
                  <a:lumMod val="75000"/>
                </a:schemeClr>
              </a:buClr>
              <a:defRPr>
                <a:latin typeface="Segoe UI" pitchFamily="34" charset="0"/>
                <a:ea typeface="Segoe UI" pitchFamily="34" charset="0"/>
                <a:cs typeface="Segoe UI" pitchFamily="34" charset="0"/>
              </a:defRPr>
            </a:lvl1pPr>
            <a:lvl2pPr>
              <a:defRPr>
                <a:latin typeface="Segoe UI" pitchFamily="34" charset="0"/>
                <a:ea typeface="Segoe UI" pitchFamily="34" charset="0"/>
                <a:cs typeface="Segoe UI" pitchFamily="34" charset="0"/>
              </a:defRPr>
            </a:lvl2pPr>
            <a:lvl3pPr>
              <a:defRPr>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Date Placeholder 12"/>
          <p:cNvSpPr>
            <a:spLocks noGrp="1"/>
          </p:cNvSpPr>
          <p:nvPr>
            <p:ph type="dt" sz="half" idx="10"/>
          </p:nvPr>
        </p:nvSpPr>
        <p:spPr/>
        <p:txBody>
          <a:bodyPr/>
          <a:lstStyle>
            <a:lvl1pPr>
              <a:defRPr>
                <a:latin typeface="Segoe UI" pitchFamily="34" charset="0"/>
                <a:ea typeface="Segoe UI" pitchFamily="34" charset="0"/>
                <a:cs typeface="Segoe UI" pitchFamily="34" charset="0"/>
              </a:defRPr>
            </a:lvl1pPr>
          </a:lstStyle>
          <a:p>
            <a:fld id="{5BF90039-2DEA-477A-81A8-B097D805635F}" type="datetimeFigureOut">
              <a:rPr lang="en-US" smtClean="0"/>
              <a:pPr/>
              <a:t>10/6/2014</a:t>
            </a:fld>
            <a:endParaRPr lang="en-US" dirty="0"/>
          </a:p>
        </p:txBody>
      </p:sp>
      <p:sp>
        <p:nvSpPr>
          <p:cNvPr id="14" name="Slide Number Placeholder 13"/>
          <p:cNvSpPr>
            <a:spLocks noGrp="1"/>
          </p:cNvSpPr>
          <p:nvPr>
            <p:ph type="sldNum" sz="quarter" idx="11"/>
          </p:nvPr>
        </p:nvSpPr>
        <p:spPr>
          <a:xfrm>
            <a:off x="8537959" y="6356350"/>
            <a:ext cx="510362" cy="365125"/>
          </a:xfrm>
        </p:spPr>
        <p:txBody>
          <a:bodyPr/>
          <a:lstStyle>
            <a:lvl1pPr>
              <a:defRPr>
                <a:latin typeface="Segoe UI" pitchFamily="34" charset="0"/>
                <a:ea typeface="Segoe UI" pitchFamily="34" charset="0"/>
                <a:cs typeface="Segoe UI" pitchFamily="34" charset="0"/>
              </a:defRPr>
            </a:lvl1pPr>
          </a:lstStyle>
          <a:p>
            <a:fld id="{BA267FD1-D44D-4C32-8CB4-056C0540E7D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F90039-2DEA-477A-81A8-B097D805635F}" type="datetimeFigureOut">
              <a:rPr lang="en-US" smtClean="0"/>
              <a:pPr/>
              <a:t>10/6/2014</a:t>
            </a:fld>
            <a:endParaRPr lang="en-US" dirty="0"/>
          </a:p>
        </p:txBody>
      </p:sp>
      <p:sp>
        <p:nvSpPr>
          <p:cNvPr id="3" name="Slide Number Placeholder 2"/>
          <p:cNvSpPr>
            <a:spLocks noGrp="1"/>
          </p:cNvSpPr>
          <p:nvPr>
            <p:ph type="sldNum" sz="quarter" idx="11"/>
          </p:nvPr>
        </p:nvSpPr>
        <p:spPr/>
        <p:txBody>
          <a:bodyPr/>
          <a:lstStyle/>
          <a:p>
            <a:fld id="{BA267FD1-D44D-4C32-8CB4-056C0540E7D4}" type="slidenum">
              <a:rPr lang="en-US" smtClean="0"/>
              <a:pPr/>
              <a:t>‹#›</a:t>
            </a:fld>
            <a:endParaRPr lang="en-US" dirty="0"/>
          </a:p>
        </p:txBody>
      </p:sp>
    </p:spTree>
    <p:extLst>
      <p:ext uri="{BB962C8B-B14F-4D97-AF65-F5344CB8AC3E}">
        <p14:creationId xmlns:p14="http://schemas.microsoft.com/office/powerpoint/2010/main" xmlns="" val="5894032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7" cstate="print">
            <a:extLst>
              <a:ext uri="{28A0092B-C50C-407E-A947-70E740481C1C}">
                <a14:useLocalDpi xmlns:a14="http://schemas.microsoft.com/office/drawing/2010/main" xmlns="" val="0"/>
              </a:ext>
            </a:extLst>
          </a:blip>
          <a:stretch>
            <a:fillRect/>
          </a:stretch>
        </p:blipFill>
        <p:spPr bwMode="auto">
          <a:xfrm>
            <a:off x="0" y="-13712"/>
            <a:ext cx="9162282" cy="6871712"/>
          </a:xfrm>
          <a:prstGeom prst="rect">
            <a:avLst/>
          </a:prstGeom>
          <a:noFill/>
          <a:extLst>
            <a:ext uri="{909E8E84-426E-40DD-AFC4-6F175D3DCCD1}">
              <a14:hiddenFill xmlns:a14="http://schemas.microsoft.com/office/drawing/2010/main" xmlns="">
                <a:solidFill>
                  <a:srgbClr val="FFFFFF"/>
                </a:solidFill>
              </a14:hiddenFill>
            </a:ext>
          </a:extLst>
        </p:spPr>
      </p:pic>
      <p:sp>
        <p:nvSpPr>
          <p:cNvPr id="9" name="Date Placeholder 8"/>
          <p:cNvSpPr>
            <a:spLocks noGrp="1"/>
          </p:cNvSpPr>
          <p:nvPr>
            <p:ph type="dt" sz="half" idx="2"/>
          </p:nvPr>
        </p:nvSpPr>
        <p:spPr>
          <a:xfrm>
            <a:off x="850605" y="6356350"/>
            <a:ext cx="1318438" cy="365125"/>
          </a:xfrm>
          <a:prstGeom prst="rect">
            <a:avLst/>
          </a:prstGeom>
        </p:spPr>
        <p:txBody>
          <a:bodyPr vert="horz" lIns="91440" tIns="45720" rIns="91440" bIns="45720" rtlCol="0" anchor="ctr"/>
          <a:lstStyle>
            <a:lvl1pPr algn="ctr">
              <a:buNone/>
              <a:defRPr sz="1200" b="0">
                <a:solidFill>
                  <a:schemeClr val="tx1">
                    <a:tint val="75000"/>
                  </a:schemeClr>
                </a:solidFill>
                <a:latin typeface="Segoe UI" pitchFamily="34" charset="0"/>
                <a:ea typeface="Segoe UI" pitchFamily="34" charset="0"/>
                <a:cs typeface="Segoe UI" pitchFamily="34" charset="0"/>
              </a:defRPr>
            </a:lvl1pPr>
          </a:lstStyle>
          <a:p>
            <a:fld id="{5BF90039-2DEA-477A-81A8-B097D805635F}" type="datetimeFigureOut">
              <a:rPr lang="en-US" smtClean="0"/>
              <a:pPr/>
              <a:t>10/6/2014</a:t>
            </a:fld>
            <a:endParaRPr lang="en-US" dirty="0"/>
          </a:p>
        </p:txBody>
      </p:sp>
      <p:sp>
        <p:nvSpPr>
          <p:cNvPr id="11" name="Slide Number Placeholder 10"/>
          <p:cNvSpPr>
            <a:spLocks noGrp="1"/>
          </p:cNvSpPr>
          <p:nvPr>
            <p:ph type="sldNum" sz="quarter" idx="4"/>
          </p:nvPr>
        </p:nvSpPr>
        <p:spPr>
          <a:xfrm>
            <a:off x="8537959" y="6356350"/>
            <a:ext cx="510362" cy="365125"/>
          </a:xfrm>
          <a:prstGeom prst="rect">
            <a:avLst/>
          </a:prstGeom>
        </p:spPr>
        <p:txBody>
          <a:bodyPr vert="horz" lIns="91440" tIns="45720" rIns="91440" bIns="45720" rtlCol="0" anchor="ctr"/>
          <a:lstStyle>
            <a:lvl1pPr algn="ctr">
              <a:buNone/>
              <a:defRPr sz="1200" b="0">
                <a:solidFill>
                  <a:schemeClr val="tx1">
                    <a:tint val="75000"/>
                  </a:schemeClr>
                </a:solidFill>
                <a:latin typeface="Segoe UI" pitchFamily="34" charset="0"/>
                <a:ea typeface="Segoe UI" pitchFamily="34" charset="0"/>
                <a:cs typeface="Segoe UI" pitchFamily="34" charset="0"/>
              </a:defRPr>
            </a:lvl1pPr>
          </a:lstStyle>
          <a:p>
            <a:fld id="{BA267FD1-D44D-4C32-8CB4-056C0540E7D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91" r:id="rId1"/>
    <p:sldLayoutId id="2147483896" r:id="rId2"/>
    <p:sldLayoutId id="2147483892" r:id="rId3"/>
    <p:sldLayoutId id="2147483894" r:id="rId4"/>
    <p:sldLayoutId id="2147483895" r:id="rId5"/>
  </p:sldLayoutIdLst>
  <p:hf hdr="0"/>
  <p:txStyles>
    <p:titleStyle>
      <a:lvl1pPr algn="l" rtl="0" eaLnBrk="1" latinLnBrk="0" hangingPunct="1">
        <a:spcBef>
          <a:spcPct val="0"/>
        </a:spcBef>
        <a:buNone/>
        <a:defRPr sz="3200" kern="1200">
          <a:solidFill>
            <a:srgbClr val="000000"/>
          </a:solidFill>
          <a:latin typeface="Calibri"/>
          <a:ea typeface="+mj-ea"/>
          <a:cs typeface="Calibri"/>
        </a:defRPr>
      </a:lvl1pPr>
    </p:titleStyle>
    <p:bodyStyle>
      <a:lvl1pPr marL="274320" indent="-274320" algn="l" rtl="0" eaLnBrk="1" latinLnBrk="0" hangingPunct="1">
        <a:spcBef>
          <a:spcPts val="600"/>
        </a:spcBef>
        <a:buClr>
          <a:schemeClr val="accent4">
            <a:lumMod val="75000"/>
          </a:schemeClr>
        </a:buClr>
        <a:buSzPct val="76000"/>
        <a:buFont typeface="Wingdings 3"/>
        <a:buChar char=""/>
        <a:defRPr sz="2600" kern="1200">
          <a:solidFill>
            <a:srgbClr val="000000"/>
          </a:solidFill>
          <a:latin typeface="Calibri"/>
          <a:ea typeface="+mn-ea"/>
          <a:cs typeface="Calibri"/>
        </a:defRPr>
      </a:lvl1pPr>
      <a:lvl2pPr marL="548640" indent="-274320" algn="l" rtl="0" eaLnBrk="1" latinLnBrk="0" hangingPunct="1">
        <a:spcBef>
          <a:spcPts val="500"/>
        </a:spcBef>
        <a:buClr>
          <a:schemeClr val="accent2"/>
        </a:buClr>
        <a:buSzPct val="76000"/>
        <a:buFont typeface="Wingdings 3"/>
        <a:buChar char=""/>
        <a:defRPr sz="2300" kern="1200">
          <a:solidFill>
            <a:srgbClr val="000000"/>
          </a:solidFill>
          <a:latin typeface="Calibri"/>
          <a:ea typeface="+mn-ea"/>
          <a:cs typeface="Calibri"/>
        </a:defRPr>
      </a:lvl2pPr>
      <a:lvl3pPr marL="822960" indent="-228600" algn="l" rtl="0" eaLnBrk="1" latinLnBrk="0" hangingPunct="1">
        <a:spcBef>
          <a:spcPts val="500"/>
        </a:spcBef>
        <a:buClr>
          <a:schemeClr val="bg1">
            <a:shade val="50000"/>
          </a:schemeClr>
        </a:buClr>
        <a:buSzPct val="76000"/>
        <a:buFont typeface="Wingdings 3"/>
        <a:buChar char=""/>
        <a:defRPr sz="2000" kern="1200">
          <a:solidFill>
            <a:srgbClr val="000000"/>
          </a:solidFill>
          <a:latin typeface="Calibri"/>
          <a:ea typeface="+mn-ea"/>
          <a:cs typeface="Calibri"/>
        </a:defRPr>
      </a:lvl3pPr>
      <a:lvl4pPr marL="1097280" indent="-228600" algn="l" rtl="0" eaLnBrk="1" latinLnBrk="0" hangingPunct="1">
        <a:spcBef>
          <a:spcPts val="400"/>
        </a:spcBef>
        <a:buClr>
          <a:schemeClr val="accent2">
            <a:shade val="75000"/>
          </a:schemeClr>
        </a:buClr>
        <a:buSzPct val="70000"/>
        <a:buFont typeface="Wingdings"/>
        <a:buChar char=""/>
        <a:defRPr sz="1800" kern="1200">
          <a:solidFill>
            <a:schemeClr val="tx1"/>
          </a:solidFill>
          <a:latin typeface="Calibri"/>
          <a:ea typeface="+mn-ea"/>
          <a:cs typeface="Calibri"/>
        </a:defRPr>
      </a:lvl4pPr>
      <a:lvl5pPr marL="1371600" indent="-228600" algn="l" rtl="0" eaLnBrk="1" latinLnBrk="0" hangingPunct="1">
        <a:spcBef>
          <a:spcPts val="300"/>
        </a:spcBef>
        <a:buClr>
          <a:schemeClr val="accent2"/>
        </a:buClr>
        <a:buSzPct val="70000"/>
        <a:buFont typeface="Wingdings"/>
        <a:buChar char=""/>
        <a:defRPr sz="1600" kern="1200">
          <a:solidFill>
            <a:schemeClr val="tx1"/>
          </a:solidFill>
          <a:latin typeface="Calibri"/>
          <a:ea typeface="+mn-ea"/>
          <a:cs typeface="Calibri"/>
        </a:defRPr>
      </a:lvl5pPr>
      <a:lvl6pPr marL="1645920" indent="-182880" algn="l" rtl="0" eaLnBrk="1" latinLnBrk="0" hangingPunct="1">
        <a:spcBef>
          <a:spcPts val="300"/>
        </a:spcBef>
        <a:buClr>
          <a:srgbClr val="9FB8CD">
            <a:shade val="75000"/>
          </a:srgbClr>
        </a:buClr>
        <a:buSzPct val="75000"/>
        <a:buFont typeface="Wingdings 3"/>
        <a:buChar char=""/>
        <a:defRPr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lang="en-US" sz="1200" kern="1200" smtClean="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Modulul</a:t>
            </a:r>
            <a:r>
              <a:rPr lang="en-US" dirty="0" smtClean="0"/>
              <a:t> 7</a:t>
            </a:r>
            <a:endParaRPr lang="en-US" dirty="0"/>
          </a:p>
        </p:txBody>
      </p:sp>
      <p:sp>
        <p:nvSpPr>
          <p:cNvPr id="5" name="Subtitle 4"/>
          <p:cNvSpPr>
            <a:spLocks noGrp="1"/>
          </p:cNvSpPr>
          <p:nvPr>
            <p:ph type="subTitle" idx="1"/>
          </p:nvPr>
        </p:nvSpPr>
        <p:spPr>
          <a:xfrm>
            <a:off x="592667" y="4848038"/>
            <a:ext cx="8229600" cy="916172"/>
          </a:xfrm>
        </p:spPr>
        <p:txBody>
          <a:bodyPr/>
          <a:lstStyle/>
          <a:p>
            <a:r>
              <a:rPr lang="en-US" dirty="0" err="1" smtClean="0"/>
              <a:t>Servicii</a:t>
            </a:r>
            <a:r>
              <a:rPr lang="en-US" dirty="0" smtClean="0"/>
              <a:t> </a:t>
            </a:r>
            <a:r>
              <a:rPr lang="ro-RO" dirty="0" smtClean="0"/>
              <a:t>şi Domenii de aplicaţie</a:t>
            </a:r>
            <a:endParaRPr lang="en-US" dirty="0" smtClean="0"/>
          </a:p>
          <a:p>
            <a:endParaRPr lang="en-US" dirty="0"/>
          </a:p>
        </p:txBody>
      </p:sp>
    </p:spTree>
    <p:extLst>
      <p:ext uri="{BB962C8B-B14F-4D97-AF65-F5344CB8AC3E}">
        <p14:creationId xmlns:p14="http://schemas.microsoft.com/office/powerpoint/2010/main" xmlns="" val="13196400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750987" y="1049865"/>
            <a:ext cx="4515279" cy="4639735"/>
          </a:xfrm>
        </p:spPr>
        <p:txBody>
          <a:bodyPr/>
          <a:lstStyle/>
          <a:p>
            <a:pPr>
              <a:buNone/>
            </a:pPr>
            <a:r>
              <a:rPr lang="ro-RO" sz="1600" b="1" dirty="0" smtClean="0">
                <a:latin typeface="Lucida Console" pitchFamily="49" charset="0"/>
              </a:rPr>
              <a:t>Exemplu</a:t>
            </a:r>
            <a:r>
              <a:rPr lang="en-US" sz="1600" b="1" dirty="0" smtClean="0">
                <a:latin typeface="Lucida Console" pitchFamily="49" charset="0"/>
              </a:rPr>
              <a:t>:</a:t>
            </a:r>
            <a:endParaRPr lang="ro-RO" sz="1600" b="1" dirty="0" smtClean="0">
              <a:latin typeface="Lucida Console" pitchFamily="49" charset="0"/>
            </a:endParaRPr>
          </a:p>
          <a:p>
            <a:pPr>
              <a:buNone/>
            </a:pPr>
            <a:endParaRPr lang="ro-RO" sz="1600" b="1" dirty="0" smtClean="0">
              <a:latin typeface="Lucida Console" pitchFamily="49" charset="0"/>
            </a:endParaRPr>
          </a:p>
          <a:p>
            <a:pPr>
              <a:buNone/>
            </a:pPr>
            <a:r>
              <a:rPr lang="ro-RO" sz="1200" dirty="0" smtClean="0">
                <a:latin typeface="Lucida Console" pitchFamily="49" charset="0"/>
              </a:rPr>
              <a:t>class </a:t>
            </a:r>
            <a:r>
              <a:rPr lang="ro-RO" sz="1200" dirty="0" smtClean="0">
                <a:latin typeface="Lucida Console" pitchFamily="49" charset="0"/>
              </a:rPr>
              <a:t>SimpleService: ServiceBase</a:t>
            </a:r>
            <a:endParaRPr lang="en-US" sz="1200" dirty="0" smtClean="0">
              <a:latin typeface="Lucida Console" pitchFamily="49" charset="0"/>
            </a:endParaRPr>
          </a:p>
          <a:p>
            <a:pPr>
              <a:buNone/>
            </a:pPr>
            <a:r>
              <a:rPr lang="ro-RO" sz="1200" dirty="0" smtClean="0">
                <a:latin typeface="Lucida Console" pitchFamily="49" charset="0"/>
              </a:rPr>
              <a:t>{</a:t>
            </a:r>
            <a:endParaRPr lang="en-US" sz="1200" dirty="0" smtClean="0">
              <a:latin typeface="Lucida Console" pitchFamily="49" charset="0"/>
            </a:endParaRPr>
          </a:p>
          <a:p>
            <a:pPr>
              <a:buNone/>
            </a:pPr>
            <a:r>
              <a:rPr lang="ro-RO" sz="1200" dirty="0" smtClean="0">
                <a:latin typeface="Lucida Console" pitchFamily="49" charset="0"/>
              </a:rPr>
              <a:t>	public SimpleService()</a:t>
            </a:r>
            <a:endParaRPr lang="en-US" sz="1200" dirty="0" smtClean="0">
              <a:latin typeface="Lucida Console" pitchFamily="49" charset="0"/>
            </a:endParaRPr>
          </a:p>
          <a:p>
            <a:pPr>
              <a:buNone/>
            </a:pPr>
            <a:r>
              <a:rPr lang="ro-RO" sz="1200" dirty="0" smtClean="0">
                <a:latin typeface="Lucida Console" pitchFamily="49" charset="0"/>
              </a:rPr>
              <a:t>	{</a:t>
            </a:r>
            <a:endParaRPr lang="en-US" sz="1200" dirty="0" smtClean="0">
              <a:latin typeface="Lucida Console" pitchFamily="49" charset="0"/>
            </a:endParaRPr>
          </a:p>
          <a:p>
            <a:pPr>
              <a:buNone/>
            </a:pPr>
            <a:r>
              <a:rPr lang="ro-RO" sz="1200" dirty="0" smtClean="0">
                <a:latin typeface="Lucida Console" pitchFamily="49" charset="0"/>
              </a:rPr>
              <a:t>		ServiceName  = ”Simple Service”;</a:t>
            </a:r>
            <a:endParaRPr lang="en-US" sz="1200" dirty="0" smtClean="0">
              <a:latin typeface="Lucida Console" pitchFamily="49" charset="0"/>
            </a:endParaRPr>
          </a:p>
          <a:p>
            <a:pPr>
              <a:buNone/>
            </a:pPr>
            <a:r>
              <a:rPr lang="ro-RO" sz="1200" dirty="0" smtClean="0">
                <a:latin typeface="Lucida Console" pitchFamily="49" charset="0"/>
              </a:rPr>
              <a:t>	}</a:t>
            </a:r>
            <a:endParaRPr lang="en-US" sz="1200" dirty="0" smtClean="0">
              <a:latin typeface="Lucida Console" pitchFamily="49" charset="0"/>
            </a:endParaRPr>
          </a:p>
          <a:p>
            <a:pPr>
              <a:buNone/>
            </a:pPr>
            <a:r>
              <a:rPr lang="ro-RO" sz="1200" dirty="0" smtClean="0">
                <a:latin typeface="Lucida Console" pitchFamily="49" charset="0"/>
              </a:rPr>
              <a:t>	protected override void OnStart(string[] args)</a:t>
            </a:r>
            <a:endParaRPr lang="en-US" sz="1200" dirty="0" smtClean="0">
              <a:latin typeface="Lucida Console" pitchFamily="49" charset="0"/>
            </a:endParaRPr>
          </a:p>
          <a:p>
            <a:pPr>
              <a:buNone/>
            </a:pPr>
            <a:r>
              <a:rPr lang="ro-RO" sz="1200" dirty="0" smtClean="0">
                <a:latin typeface="Lucida Console" pitchFamily="49" charset="0"/>
              </a:rPr>
              <a:t>	{</a:t>
            </a:r>
            <a:endParaRPr lang="en-US" sz="1200" dirty="0" smtClean="0">
              <a:latin typeface="Lucida Console" pitchFamily="49" charset="0"/>
            </a:endParaRPr>
          </a:p>
          <a:p>
            <a:pPr>
              <a:buNone/>
            </a:pPr>
            <a:r>
              <a:rPr lang="ro-RO" sz="1200" dirty="0" smtClean="0">
                <a:latin typeface="Lucida Console" pitchFamily="49" charset="0"/>
              </a:rPr>
              <a:t>		//Initializare IPC</a:t>
            </a:r>
            <a:endParaRPr lang="en-US" sz="1200" dirty="0" smtClean="0">
              <a:latin typeface="Lucida Console" pitchFamily="49" charset="0"/>
            </a:endParaRPr>
          </a:p>
          <a:p>
            <a:pPr>
              <a:buNone/>
            </a:pPr>
            <a:r>
              <a:rPr lang="ro-RO" sz="1200" dirty="0" smtClean="0">
                <a:latin typeface="Lucida Console" pitchFamily="49" charset="0"/>
              </a:rPr>
              <a:t>	}</a:t>
            </a:r>
            <a:endParaRPr lang="en-US" sz="1200" dirty="0" smtClean="0">
              <a:latin typeface="Lucida Console" pitchFamily="49" charset="0"/>
            </a:endParaRPr>
          </a:p>
          <a:p>
            <a:pPr>
              <a:buNone/>
            </a:pPr>
            <a:r>
              <a:rPr lang="ro-RO" sz="1200" dirty="0" smtClean="0">
                <a:latin typeface="Lucida Console" pitchFamily="49" charset="0"/>
              </a:rPr>
              <a:t>	protected override voi</a:t>
            </a:r>
            <a:r>
              <a:rPr lang="en-US" sz="1200" dirty="0" smtClean="0">
                <a:latin typeface="Lucida Console" pitchFamily="49" charset="0"/>
              </a:rPr>
              <a:t>d</a:t>
            </a:r>
            <a:r>
              <a:rPr lang="ro-RO" sz="1200" dirty="0" smtClean="0">
                <a:latin typeface="Lucida Console" pitchFamily="49" charset="0"/>
              </a:rPr>
              <a:t> OnStop()</a:t>
            </a:r>
            <a:endParaRPr lang="en-US" sz="1200" dirty="0" smtClean="0">
              <a:latin typeface="Lucida Console" pitchFamily="49" charset="0"/>
            </a:endParaRPr>
          </a:p>
          <a:p>
            <a:pPr>
              <a:buNone/>
            </a:pPr>
            <a:r>
              <a:rPr lang="ro-RO" sz="1200" dirty="0" smtClean="0">
                <a:latin typeface="Lucida Console" pitchFamily="49" charset="0"/>
              </a:rPr>
              <a:t>	{</a:t>
            </a:r>
            <a:endParaRPr lang="en-US" sz="1200" dirty="0" smtClean="0">
              <a:latin typeface="Lucida Console" pitchFamily="49" charset="0"/>
            </a:endParaRPr>
          </a:p>
          <a:p>
            <a:pPr>
              <a:buNone/>
            </a:pPr>
            <a:r>
              <a:rPr lang="ro-RO" sz="1200" dirty="0" smtClean="0">
                <a:latin typeface="Lucida Console" pitchFamily="49" charset="0"/>
              </a:rPr>
              <a:t>		//Opriti IPC</a:t>
            </a:r>
            <a:endParaRPr lang="en-US" sz="1200" dirty="0" smtClean="0">
              <a:latin typeface="Lucida Console" pitchFamily="49" charset="0"/>
            </a:endParaRPr>
          </a:p>
          <a:p>
            <a:pPr>
              <a:buNone/>
            </a:pPr>
            <a:r>
              <a:rPr lang="ro-RO" sz="1200" dirty="0" smtClean="0">
                <a:latin typeface="Lucida Console" pitchFamily="49" charset="0"/>
              </a:rPr>
              <a:t>	}</a:t>
            </a:r>
            <a:endParaRPr lang="en-US" sz="1200" dirty="0" smtClean="0">
              <a:latin typeface="Lucida Console" pitchFamily="49" charset="0"/>
            </a:endParaRPr>
          </a:p>
          <a:p>
            <a:pPr>
              <a:buNone/>
            </a:pPr>
            <a:r>
              <a:rPr lang="ro-RO" sz="1200" dirty="0" smtClean="0">
                <a:latin typeface="Lucida Console" pitchFamily="49" charset="0"/>
              </a:rPr>
              <a:t>}</a:t>
            </a:r>
          </a:p>
          <a:p>
            <a:pPr>
              <a:buNone/>
            </a:pPr>
            <a:endParaRPr lang="ro-RO" sz="1050" dirty="0" smtClean="0"/>
          </a:p>
        </p:txBody>
      </p:sp>
      <p:sp>
        <p:nvSpPr>
          <p:cNvPr id="7" name="Title 6"/>
          <p:cNvSpPr>
            <a:spLocks noGrp="1"/>
          </p:cNvSpPr>
          <p:nvPr>
            <p:ph type="title"/>
          </p:nvPr>
        </p:nvSpPr>
        <p:spPr/>
        <p:txBody>
          <a:bodyPr/>
          <a:lstStyle/>
          <a:p>
            <a:r>
              <a:rPr lang="ro-RO" dirty="0" smtClean="0"/>
              <a:t>Clasa </a:t>
            </a:r>
            <a:r>
              <a:rPr lang="ro-RO" b="1" dirty="0" smtClean="0"/>
              <a:t>ServiceBase</a:t>
            </a:r>
            <a:endParaRPr lang="en-US" dirty="0"/>
          </a:p>
        </p:txBody>
      </p:sp>
      <p:sp>
        <p:nvSpPr>
          <p:cNvPr id="5" name="Date Placeholder 4"/>
          <p:cNvSpPr>
            <a:spLocks noGrp="1"/>
          </p:cNvSpPr>
          <p:nvPr>
            <p:ph type="dt" sz="half" idx="10"/>
          </p:nvPr>
        </p:nvSpPr>
        <p:spPr/>
        <p:txBody>
          <a:bodyPr/>
          <a:lstStyle/>
          <a:p>
            <a:fld id="{6CF57896-31D9-469C-8AD2-EEB8354DB3C5}" type="datetime1">
              <a:rPr lang="en-US" smtClean="0"/>
              <a:pPr/>
              <a:t>10/7/2014</a:t>
            </a:fld>
            <a:endParaRPr lang="en-US" dirty="0"/>
          </a:p>
        </p:txBody>
      </p:sp>
      <p:sp>
        <p:nvSpPr>
          <p:cNvPr id="6" name="Slide Number Placeholder 5"/>
          <p:cNvSpPr>
            <a:spLocks noGrp="1"/>
          </p:cNvSpPr>
          <p:nvPr>
            <p:ph type="sldNum" sz="quarter" idx="11"/>
          </p:nvPr>
        </p:nvSpPr>
        <p:spPr/>
        <p:txBody>
          <a:bodyPr/>
          <a:lstStyle/>
          <a:p>
            <a:fld id="{BA267FD1-D44D-4C32-8CB4-056C0540E7D4}" type="slidenum">
              <a:rPr lang="en-US" smtClean="0"/>
              <a:pPr/>
              <a:t>10</a:t>
            </a:fld>
            <a:endParaRPr lang="en-US"/>
          </a:p>
        </p:txBody>
      </p:sp>
      <p:sp>
        <p:nvSpPr>
          <p:cNvPr id="21" name="Content Placeholder 7"/>
          <p:cNvSpPr txBox="1">
            <a:spLocks/>
          </p:cNvSpPr>
          <p:nvPr/>
        </p:nvSpPr>
        <p:spPr>
          <a:xfrm>
            <a:off x="4882720" y="1456265"/>
            <a:ext cx="4515279" cy="3877735"/>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4">
                  <a:lumMod val="75000"/>
                </a:schemeClr>
              </a:buClr>
              <a:buSzPct val="76000"/>
              <a:buFont typeface="Wingdings 3"/>
              <a:buNone/>
              <a:tabLst/>
              <a:defRPr/>
            </a:pPr>
            <a:endParaRPr lang="ro-RO" sz="1050" b="0" dirty="0" smtClean="0">
              <a:solidFill>
                <a:srgbClr val="000000"/>
              </a:solidFill>
              <a:latin typeface="Lucida Console" pitchFamily="49" charset="0"/>
              <a:ea typeface="Segoe UI" pitchFamily="34" charset="0"/>
              <a:cs typeface="Segoe UI" pitchFamily="34" charset="0"/>
            </a:endParaRPr>
          </a:p>
          <a:p>
            <a:pPr marL="274320" marR="0" lvl="0" indent="-274320" algn="l" defTabSz="914400" rtl="0" eaLnBrk="1" fontAlgn="auto" latinLnBrk="0" hangingPunct="1">
              <a:lnSpc>
                <a:spcPct val="100000"/>
              </a:lnSpc>
              <a:spcBef>
                <a:spcPts val="600"/>
              </a:spcBef>
              <a:spcAft>
                <a:spcPts val="0"/>
              </a:spcAft>
              <a:buClr>
                <a:schemeClr val="accent4">
                  <a:lumMod val="75000"/>
                </a:schemeClr>
              </a:buClr>
              <a:buSzPct val="76000"/>
              <a:buFont typeface="Wingdings 3"/>
              <a:buNone/>
              <a:tabLst/>
              <a:defRPr/>
            </a:pPr>
            <a:r>
              <a:rPr kumimoji="0" lang="ro-RO" sz="1200" b="0" i="0" u="none" strike="noStrike" kern="1200" cap="none" spc="0" normalizeH="0" baseline="0" noProof="0" dirty="0" smtClean="0">
                <a:ln>
                  <a:noFill/>
                </a:ln>
                <a:solidFill>
                  <a:srgbClr val="000000"/>
                </a:solidFill>
                <a:effectLst/>
                <a:uLnTx/>
                <a:uFillTx/>
                <a:latin typeface="Lucida Console" pitchFamily="49" charset="0"/>
                <a:ea typeface="Segoe UI" pitchFamily="34" charset="0"/>
                <a:cs typeface="Segoe UI" pitchFamily="34" charset="0"/>
              </a:rPr>
              <a:t>class ServiceProgram</a:t>
            </a:r>
            <a:endParaRPr kumimoji="0" lang="en-US" sz="1200" b="0" i="0" u="none" strike="noStrike" kern="1200" cap="none" spc="0" normalizeH="0" baseline="0" noProof="0" dirty="0" smtClean="0">
              <a:ln>
                <a:noFill/>
              </a:ln>
              <a:solidFill>
                <a:srgbClr val="000000"/>
              </a:solidFill>
              <a:effectLst/>
              <a:uLnTx/>
              <a:uFillTx/>
              <a:latin typeface="Lucida Console" pitchFamily="49" charset="0"/>
              <a:ea typeface="Segoe UI" pitchFamily="34" charset="0"/>
              <a:cs typeface="Segoe UI" pitchFamily="34" charset="0"/>
            </a:endParaRPr>
          </a:p>
          <a:p>
            <a:pPr marL="274320" marR="0" lvl="0" indent="-274320" algn="l" defTabSz="914400" rtl="0" eaLnBrk="1" fontAlgn="auto" latinLnBrk="0" hangingPunct="1">
              <a:lnSpc>
                <a:spcPct val="100000"/>
              </a:lnSpc>
              <a:spcBef>
                <a:spcPts val="600"/>
              </a:spcBef>
              <a:spcAft>
                <a:spcPts val="0"/>
              </a:spcAft>
              <a:buClr>
                <a:schemeClr val="accent4">
                  <a:lumMod val="75000"/>
                </a:schemeClr>
              </a:buClr>
              <a:buSzPct val="76000"/>
              <a:buFont typeface="Wingdings 3"/>
              <a:buNone/>
              <a:tabLst/>
              <a:defRPr/>
            </a:pPr>
            <a:r>
              <a:rPr kumimoji="0" lang="ro-RO" sz="1200" b="0" i="0" u="none" strike="noStrike" kern="1200" cap="none" spc="0" normalizeH="0" baseline="0" noProof="0" dirty="0" smtClean="0">
                <a:ln>
                  <a:noFill/>
                </a:ln>
                <a:solidFill>
                  <a:srgbClr val="000000"/>
                </a:solidFill>
                <a:effectLst/>
                <a:uLnTx/>
                <a:uFillTx/>
                <a:latin typeface="Lucida Console" pitchFamily="49" charset="0"/>
                <a:ea typeface="Segoe UI" pitchFamily="34" charset="0"/>
                <a:cs typeface="Segoe UI" pitchFamily="34" charset="0"/>
              </a:rPr>
              <a:t>{</a:t>
            </a:r>
          </a:p>
          <a:p>
            <a:pPr marL="274320" marR="0" lvl="0" indent="-274320" algn="l" defTabSz="914400" rtl="0" eaLnBrk="1" fontAlgn="auto" latinLnBrk="0" hangingPunct="1">
              <a:lnSpc>
                <a:spcPct val="100000"/>
              </a:lnSpc>
              <a:spcBef>
                <a:spcPts val="600"/>
              </a:spcBef>
              <a:spcAft>
                <a:spcPts val="0"/>
              </a:spcAft>
              <a:buClr>
                <a:schemeClr val="accent4">
                  <a:lumMod val="75000"/>
                </a:schemeClr>
              </a:buClr>
              <a:buSzPct val="76000"/>
              <a:buFont typeface="Wingdings 3"/>
              <a:buNone/>
              <a:tabLst/>
              <a:defRPr/>
            </a:pPr>
            <a:r>
              <a:rPr lang="ro-RO" sz="1200" b="0" dirty="0" smtClean="0">
                <a:solidFill>
                  <a:srgbClr val="000000"/>
                </a:solidFill>
                <a:latin typeface="Lucida Console" pitchFamily="49" charset="0"/>
                <a:ea typeface="Segoe UI" pitchFamily="34" charset="0"/>
                <a:cs typeface="Segoe UI" pitchFamily="34" charset="0"/>
              </a:rPr>
              <a:t>	</a:t>
            </a:r>
            <a:r>
              <a:rPr lang="ro-RO" sz="1200" b="0" dirty="0" smtClean="0">
                <a:solidFill>
                  <a:srgbClr val="000000"/>
                </a:solidFill>
                <a:latin typeface="Lucida Console" pitchFamily="49" charset="0"/>
                <a:ea typeface="Segoe UI" pitchFamily="34" charset="0"/>
                <a:cs typeface="Segoe UI" pitchFamily="34" charset="0"/>
              </a:rPr>
              <a:t>// punct de început</a:t>
            </a:r>
            <a:endParaRPr kumimoji="0" lang="en-US" sz="1200" b="0" i="0" u="none" strike="noStrike" kern="1200" cap="none" spc="0" normalizeH="0" baseline="0" noProof="0" dirty="0" smtClean="0">
              <a:ln>
                <a:noFill/>
              </a:ln>
              <a:solidFill>
                <a:srgbClr val="000000"/>
              </a:solidFill>
              <a:effectLst/>
              <a:uLnTx/>
              <a:uFillTx/>
              <a:latin typeface="Lucida Console" pitchFamily="49" charset="0"/>
              <a:ea typeface="Segoe UI" pitchFamily="34" charset="0"/>
              <a:cs typeface="Segoe UI" pitchFamily="34" charset="0"/>
            </a:endParaRPr>
          </a:p>
          <a:p>
            <a:pPr marL="274320" marR="0" lvl="0" indent="-274320" algn="l" defTabSz="914400" rtl="0" eaLnBrk="1" fontAlgn="auto" latinLnBrk="0" hangingPunct="1">
              <a:lnSpc>
                <a:spcPct val="100000"/>
              </a:lnSpc>
              <a:spcBef>
                <a:spcPts val="600"/>
              </a:spcBef>
              <a:spcAft>
                <a:spcPts val="0"/>
              </a:spcAft>
              <a:buClr>
                <a:schemeClr val="accent4">
                  <a:lumMod val="75000"/>
                </a:schemeClr>
              </a:buClr>
              <a:buSzPct val="76000"/>
              <a:buFont typeface="Wingdings 3"/>
              <a:buNone/>
              <a:tabLst/>
              <a:defRPr/>
            </a:pPr>
            <a:r>
              <a:rPr kumimoji="0" lang="ro-RO" sz="1200" b="0" i="0" u="none" strike="noStrike" kern="1200" cap="none" spc="0" normalizeH="0" baseline="0" noProof="0" dirty="0" smtClean="0">
                <a:ln>
                  <a:noFill/>
                </a:ln>
                <a:solidFill>
                  <a:srgbClr val="000000"/>
                </a:solidFill>
                <a:effectLst/>
                <a:uLnTx/>
                <a:uFillTx/>
                <a:latin typeface="Lucida Console" pitchFamily="49" charset="0"/>
                <a:ea typeface="Segoe UI" pitchFamily="34" charset="0"/>
                <a:cs typeface="Segoe UI" pitchFamily="34" charset="0"/>
              </a:rPr>
              <a:t>	public static void Main() </a:t>
            </a:r>
          </a:p>
          <a:p>
            <a:pPr marL="274320" marR="0" lvl="0" indent="-274320" algn="l" defTabSz="914400" rtl="0" eaLnBrk="1" fontAlgn="auto" latinLnBrk="0" hangingPunct="1">
              <a:lnSpc>
                <a:spcPct val="100000"/>
              </a:lnSpc>
              <a:spcBef>
                <a:spcPts val="600"/>
              </a:spcBef>
              <a:spcAft>
                <a:spcPts val="0"/>
              </a:spcAft>
              <a:buClr>
                <a:schemeClr val="accent4">
                  <a:lumMod val="75000"/>
                </a:schemeClr>
              </a:buClr>
              <a:buSzPct val="76000"/>
              <a:buFont typeface="Wingdings 3"/>
              <a:buNone/>
              <a:tabLst/>
              <a:defRPr/>
            </a:pPr>
            <a:r>
              <a:rPr kumimoji="0" lang="ro-RO" sz="1200" b="0" i="0" u="none" strike="noStrike" kern="1200" cap="none" spc="0" normalizeH="0" baseline="0" noProof="0" dirty="0" smtClean="0">
                <a:ln>
                  <a:noFill/>
                </a:ln>
                <a:solidFill>
                  <a:srgbClr val="000000"/>
                </a:solidFill>
                <a:effectLst/>
                <a:uLnTx/>
                <a:uFillTx/>
                <a:latin typeface="Lucida Console" pitchFamily="49" charset="0"/>
                <a:ea typeface="Segoe UI" pitchFamily="34" charset="0"/>
                <a:cs typeface="Segoe UI" pitchFamily="34" charset="0"/>
              </a:rPr>
              <a:t>	 {</a:t>
            </a:r>
            <a:endParaRPr kumimoji="0" lang="en-US" sz="1200" b="0" i="0" u="none" strike="noStrike" kern="1200" cap="none" spc="0" normalizeH="0" baseline="0" noProof="0" dirty="0" smtClean="0">
              <a:ln>
                <a:noFill/>
              </a:ln>
              <a:solidFill>
                <a:srgbClr val="000000"/>
              </a:solidFill>
              <a:effectLst/>
              <a:uLnTx/>
              <a:uFillTx/>
              <a:latin typeface="Lucida Console" pitchFamily="49" charset="0"/>
              <a:ea typeface="Segoe UI" pitchFamily="34" charset="0"/>
              <a:cs typeface="Segoe UI" pitchFamily="34" charset="0"/>
            </a:endParaRPr>
          </a:p>
          <a:p>
            <a:pPr marL="274320" marR="0" lvl="0" indent="-274320" algn="l" defTabSz="914400" rtl="0" eaLnBrk="1" fontAlgn="auto" latinLnBrk="0" hangingPunct="1">
              <a:lnSpc>
                <a:spcPct val="100000"/>
              </a:lnSpc>
              <a:spcBef>
                <a:spcPts val="600"/>
              </a:spcBef>
              <a:spcAft>
                <a:spcPts val="0"/>
              </a:spcAft>
              <a:buClr>
                <a:schemeClr val="accent4">
                  <a:lumMod val="75000"/>
                </a:schemeClr>
              </a:buClr>
              <a:buSzPct val="76000"/>
              <a:buFont typeface="Wingdings 3"/>
              <a:buNone/>
              <a:tabLst/>
              <a:defRPr/>
            </a:pPr>
            <a:r>
              <a:rPr kumimoji="0" lang="ro-RO" sz="1200" b="0" i="0" u="none" strike="noStrike" kern="1200" cap="none" spc="0" normalizeH="0" baseline="0" noProof="0" dirty="0" smtClean="0">
                <a:ln>
                  <a:noFill/>
                </a:ln>
                <a:solidFill>
                  <a:srgbClr val="000000"/>
                </a:solidFill>
                <a:effectLst/>
                <a:uLnTx/>
                <a:uFillTx/>
                <a:latin typeface="Lucida Console" pitchFamily="49" charset="0"/>
                <a:ea typeface="Segoe UI" pitchFamily="34" charset="0"/>
                <a:cs typeface="Segoe UI" pitchFamily="34" charset="0"/>
              </a:rPr>
              <a:t>		ServiceBase.Run(new SimpleService());</a:t>
            </a:r>
            <a:endParaRPr kumimoji="0" lang="en-US" sz="1200" b="0" i="0" u="none" strike="noStrike" kern="1200" cap="none" spc="0" normalizeH="0" baseline="0" noProof="0" dirty="0" smtClean="0">
              <a:ln>
                <a:noFill/>
              </a:ln>
              <a:solidFill>
                <a:srgbClr val="000000"/>
              </a:solidFill>
              <a:effectLst/>
              <a:uLnTx/>
              <a:uFillTx/>
              <a:latin typeface="Lucida Console" pitchFamily="49" charset="0"/>
              <a:ea typeface="Segoe UI" pitchFamily="34" charset="0"/>
              <a:cs typeface="Segoe UI" pitchFamily="34" charset="0"/>
            </a:endParaRPr>
          </a:p>
          <a:p>
            <a:pPr marL="274320" marR="0" lvl="0" indent="-274320" algn="l" defTabSz="914400" rtl="0" eaLnBrk="1" fontAlgn="auto" latinLnBrk="0" hangingPunct="1">
              <a:lnSpc>
                <a:spcPct val="100000"/>
              </a:lnSpc>
              <a:spcBef>
                <a:spcPts val="600"/>
              </a:spcBef>
              <a:spcAft>
                <a:spcPts val="0"/>
              </a:spcAft>
              <a:buClr>
                <a:schemeClr val="accent4">
                  <a:lumMod val="75000"/>
                </a:schemeClr>
              </a:buClr>
              <a:buSzPct val="76000"/>
              <a:buFont typeface="Wingdings 3"/>
              <a:buNone/>
              <a:tabLst/>
              <a:defRPr/>
            </a:pPr>
            <a:r>
              <a:rPr kumimoji="0" lang="ro-RO" sz="1200" b="0" i="0" u="none" strike="noStrike" kern="1200" cap="none" spc="0" normalizeH="0" baseline="0" noProof="0" dirty="0" smtClean="0">
                <a:ln>
                  <a:noFill/>
                </a:ln>
                <a:solidFill>
                  <a:srgbClr val="000000"/>
                </a:solidFill>
                <a:effectLst/>
                <a:uLnTx/>
                <a:uFillTx/>
                <a:latin typeface="Lucida Console" pitchFamily="49" charset="0"/>
                <a:ea typeface="Segoe UI" pitchFamily="34" charset="0"/>
                <a:cs typeface="Segoe UI" pitchFamily="34" charset="0"/>
              </a:rPr>
              <a:t>	 }</a:t>
            </a:r>
            <a:endParaRPr kumimoji="0" lang="en-US" sz="1200" b="0" i="0" u="none" strike="noStrike" kern="1200" cap="none" spc="0" normalizeH="0" baseline="0" noProof="0" dirty="0" smtClean="0">
              <a:ln>
                <a:noFill/>
              </a:ln>
              <a:solidFill>
                <a:srgbClr val="000000"/>
              </a:solidFill>
              <a:effectLst/>
              <a:uLnTx/>
              <a:uFillTx/>
              <a:latin typeface="Lucida Console" pitchFamily="49" charset="0"/>
              <a:ea typeface="Segoe UI" pitchFamily="34" charset="0"/>
              <a:cs typeface="Segoe UI" pitchFamily="34" charset="0"/>
            </a:endParaRPr>
          </a:p>
          <a:p>
            <a:pPr marL="274320" marR="0" lvl="0" indent="-274320" algn="l" defTabSz="914400" rtl="0" eaLnBrk="1" fontAlgn="auto" latinLnBrk="0" hangingPunct="1">
              <a:lnSpc>
                <a:spcPct val="100000"/>
              </a:lnSpc>
              <a:spcBef>
                <a:spcPts val="600"/>
              </a:spcBef>
              <a:spcAft>
                <a:spcPts val="0"/>
              </a:spcAft>
              <a:buClr>
                <a:schemeClr val="accent4">
                  <a:lumMod val="75000"/>
                </a:schemeClr>
              </a:buClr>
              <a:buSzPct val="76000"/>
              <a:buFont typeface="Wingdings 3"/>
              <a:buNone/>
              <a:tabLst/>
              <a:defRPr/>
            </a:pPr>
            <a:r>
              <a:rPr kumimoji="0" lang="ro-RO" sz="1200" b="0" i="0" u="none" strike="noStrike" kern="1200" cap="none" spc="0" normalizeH="0" baseline="0" noProof="0" dirty="0" smtClean="0">
                <a:ln>
                  <a:noFill/>
                </a:ln>
                <a:solidFill>
                  <a:srgbClr val="000000"/>
                </a:solidFill>
                <a:effectLst/>
                <a:uLnTx/>
                <a:uFillTx/>
                <a:latin typeface="Lucida Console" pitchFamily="49" charset="0"/>
                <a:ea typeface="Segoe UI" pitchFamily="34" charset="0"/>
                <a:cs typeface="Segoe UI" pitchFamily="34" charset="0"/>
              </a:rPr>
              <a:t>}</a:t>
            </a:r>
          </a:p>
          <a:p>
            <a:pPr marL="274320" marR="0" lvl="0" indent="-274320" algn="l" defTabSz="914400" rtl="0" eaLnBrk="1" fontAlgn="auto" latinLnBrk="0" hangingPunct="1">
              <a:lnSpc>
                <a:spcPct val="100000"/>
              </a:lnSpc>
              <a:spcBef>
                <a:spcPts val="600"/>
              </a:spcBef>
              <a:spcAft>
                <a:spcPts val="0"/>
              </a:spcAft>
              <a:buClr>
                <a:schemeClr val="accent4">
                  <a:lumMod val="75000"/>
                </a:schemeClr>
              </a:buClr>
              <a:buSzPct val="76000"/>
              <a:buFont typeface="Wingdings 3"/>
              <a:buNone/>
              <a:tabLst/>
              <a:defRPr/>
            </a:pPr>
            <a:endParaRPr kumimoji="0" lang="en-US" sz="1050" b="0" i="0" u="none" strike="noStrike" kern="1200" cap="none" spc="0" normalizeH="0" baseline="0" noProof="0" dirty="0" smtClean="0">
              <a:ln>
                <a:noFill/>
              </a:ln>
              <a:solidFill>
                <a:srgbClr val="000000"/>
              </a:solidFill>
              <a:effectLst/>
              <a:uLnTx/>
              <a:uFillTx/>
              <a:latin typeface="Lucida Console" pitchFamily="49" charset="0"/>
              <a:ea typeface="Segoe UI" pitchFamily="34" charset="0"/>
              <a:cs typeface="Segoe UI" pitchFamily="34" charset="0"/>
            </a:endParaRPr>
          </a:p>
          <a:p>
            <a:pPr marL="274320" marR="0" lvl="0" indent="-274320" algn="l" defTabSz="914400" rtl="0" eaLnBrk="1" fontAlgn="auto" latinLnBrk="0" hangingPunct="1">
              <a:lnSpc>
                <a:spcPct val="100000"/>
              </a:lnSpc>
              <a:spcBef>
                <a:spcPts val="600"/>
              </a:spcBef>
              <a:spcAft>
                <a:spcPts val="0"/>
              </a:spcAft>
              <a:buClr>
                <a:schemeClr val="accent4">
                  <a:lumMod val="75000"/>
                </a:schemeClr>
              </a:buClr>
              <a:buSzPct val="76000"/>
              <a:buFont typeface="Wingdings 3"/>
              <a:buChar char=""/>
              <a:tabLst/>
              <a:defRPr/>
            </a:pPr>
            <a:endParaRPr kumimoji="0" lang="ro-RO" sz="1050" b="0" i="0" u="none" strike="noStrike" kern="1200" cap="none" spc="0" normalizeH="0" baseline="0" noProof="0" dirty="0" smtClean="0">
              <a:ln>
                <a:noFill/>
              </a:ln>
              <a:solidFill>
                <a:srgbClr val="000000"/>
              </a:solidFill>
              <a:effectLst/>
              <a:uLnTx/>
              <a:uFillTx/>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818721" y="1083733"/>
            <a:ext cx="8325279" cy="5147734"/>
          </a:xfrm>
        </p:spPr>
        <p:txBody>
          <a:bodyPr/>
          <a:lstStyle/>
          <a:p>
            <a:r>
              <a:rPr lang="ro-RO" dirty="0" smtClean="0"/>
              <a:t>Clasa</a:t>
            </a:r>
            <a:r>
              <a:rPr lang="ro-RO" b="1" dirty="0" smtClean="0"/>
              <a:t> ServiceController</a:t>
            </a:r>
          </a:p>
          <a:p>
            <a:pPr lvl="1"/>
            <a:r>
              <a:rPr lang="ro-RO" sz="1800" dirty="0" smtClean="0"/>
              <a:t>Oferă acces </a:t>
            </a:r>
            <a:r>
              <a:rPr lang="en-US" sz="1800" dirty="0" smtClean="0"/>
              <a:t>la </a:t>
            </a:r>
            <a:r>
              <a:rPr lang="ro-RO" sz="1800" dirty="0" smtClean="0"/>
              <a:t>servicii folosind </a:t>
            </a:r>
            <a:r>
              <a:rPr lang="ro-RO" sz="1800" b="1" dirty="0" smtClean="0"/>
              <a:t>SCM-ul</a:t>
            </a:r>
          </a:p>
          <a:p>
            <a:pPr lvl="1"/>
            <a:r>
              <a:rPr lang="ro-RO" sz="1800" dirty="0" smtClean="0"/>
              <a:t>Folosește constructorul sau metoda </a:t>
            </a:r>
            <a:r>
              <a:rPr lang="ro-RO" sz="1800" b="1" dirty="0" smtClean="0"/>
              <a:t>GetServices</a:t>
            </a:r>
            <a:r>
              <a:rPr lang="ro-RO" sz="1800" dirty="0" smtClean="0"/>
              <a:t> pentru a accesa un serviciu după nume</a:t>
            </a:r>
          </a:p>
          <a:p>
            <a:pPr lvl="1"/>
            <a:r>
              <a:rPr lang="ro-RO" sz="1800" dirty="0" smtClean="0"/>
              <a:t>Apelează metode pentru a porni, opri, suspenda sau continua un serviciu</a:t>
            </a:r>
          </a:p>
          <a:p>
            <a:pPr lvl="1"/>
            <a:r>
              <a:rPr lang="ro-RO" sz="1800" dirty="0" smtClean="0"/>
              <a:t>Apelează comanda </a:t>
            </a:r>
            <a:r>
              <a:rPr lang="ro-RO" sz="1800" b="1" dirty="0" smtClean="0"/>
              <a:t>ExecuteCommand</a:t>
            </a:r>
            <a:r>
              <a:rPr lang="ro-RO" sz="1800" dirty="0" smtClean="0"/>
              <a:t>, pentru comenzi personalizate</a:t>
            </a:r>
          </a:p>
        </p:txBody>
      </p:sp>
      <p:sp>
        <p:nvSpPr>
          <p:cNvPr id="7" name="Title 6"/>
          <p:cNvSpPr>
            <a:spLocks noGrp="1"/>
          </p:cNvSpPr>
          <p:nvPr>
            <p:ph type="title"/>
          </p:nvPr>
        </p:nvSpPr>
        <p:spPr/>
        <p:txBody>
          <a:bodyPr/>
          <a:lstStyle/>
          <a:p>
            <a:r>
              <a:rPr lang="ro-RO" dirty="0" smtClean="0"/>
              <a:t>Accesarea serviciilor</a:t>
            </a:r>
            <a:endParaRPr lang="en-US" dirty="0"/>
          </a:p>
        </p:txBody>
      </p:sp>
      <p:sp>
        <p:nvSpPr>
          <p:cNvPr id="5" name="Date Placeholder 4"/>
          <p:cNvSpPr>
            <a:spLocks noGrp="1"/>
          </p:cNvSpPr>
          <p:nvPr>
            <p:ph type="dt" sz="half" idx="10"/>
          </p:nvPr>
        </p:nvSpPr>
        <p:spPr/>
        <p:txBody>
          <a:bodyPr/>
          <a:lstStyle/>
          <a:p>
            <a:fld id="{6CF57896-31D9-469C-8AD2-EEB8354DB3C5}" type="datetime1">
              <a:rPr lang="en-US" smtClean="0"/>
              <a:pPr/>
              <a:t>10/7/2014</a:t>
            </a:fld>
            <a:endParaRPr lang="en-US" dirty="0"/>
          </a:p>
        </p:txBody>
      </p:sp>
      <p:sp>
        <p:nvSpPr>
          <p:cNvPr id="6" name="Slide Number Placeholder 5"/>
          <p:cNvSpPr>
            <a:spLocks noGrp="1"/>
          </p:cNvSpPr>
          <p:nvPr>
            <p:ph type="sldNum" sz="quarter" idx="11"/>
          </p:nvPr>
        </p:nvSpPr>
        <p:spPr/>
        <p:txBody>
          <a:bodyPr/>
          <a:lstStyle/>
          <a:p>
            <a:fld id="{BA267FD1-D44D-4C32-8CB4-056C0540E7D4}" type="slidenum">
              <a:rPr lang="en-US" smtClean="0"/>
              <a:pPr/>
              <a:t>11</a:t>
            </a:fld>
            <a:endParaRPr lang="en-US"/>
          </a:p>
        </p:txBody>
      </p:sp>
      <p:sp>
        <p:nvSpPr>
          <p:cNvPr id="21" name="AutoShape 7"/>
          <p:cNvSpPr>
            <a:spLocks noChangeArrowheads="1"/>
          </p:cNvSpPr>
          <p:nvPr/>
        </p:nvSpPr>
        <p:spPr bwMode="auto">
          <a:xfrm>
            <a:off x="1167871" y="3412067"/>
            <a:ext cx="1504950" cy="349250"/>
          </a:xfrm>
          <a:prstGeom prst="roundRect">
            <a:avLst>
              <a:gd name="adj" fmla="val 4167"/>
            </a:avLst>
          </a:prstGeom>
          <a:solidFill>
            <a:schemeClr val="accent2">
              <a:lumMod val="40000"/>
              <a:lumOff val="60000"/>
            </a:schemeClr>
          </a:solidFill>
          <a:ln w="9525">
            <a:solidFill>
              <a:srgbClr val="4D4D4D"/>
            </a:solidFill>
            <a:round/>
            <a:headEnd/>
            <a:tailEnd/>
          </a:ln>
          <a:effectLst>
            <a:outerShdw dist="35921" dir="2700000" algn="ctr" rotWithShape="0">
              <a:srgbClr val="AFAFAF"/>
            </a:outerShdw>
          </a:effectLst>
        </p:spPr>
        <p:txBody>
          <a:bodyPr anchor="ctr">
            <a:spAutoFit/>
          </a:bodyPr>
          <a:lstStyle/>
          <a:p>
            <a:pPr algn="l">
              <a:lnSpc>
                <a:spcPct val="90000"/>
              </a:lnSpc>
              <a:spcBef>
                <a:spcPct val="40000"/>
              </a:spcBef>
              <a:defRPr/>
            </a:pPr>
            <a:r>
              <a:rPr lang="en-US" dirty="0"/>
              <a:t>Start</a:t>
            </a:r>
          </a:p>
        </p:txBody>
      </p:sp>
      <p:sp>
        <p:nvSpPr>
          <p:cNvPr id="22" name="AutoShape 7"/>
          <p:cNvSpPr>
            <a:spLocks noChangeArrowheads="1"/>
          </p:cNvSpPr>
          <p:nvPr/>
        </p:nvSpPr>
        <p:spPr bwMode="auto">
          <a:xfrm>
            <a:off x="2889249" y="3395132"/>
            <a:ext cx="1504950" cy="349250"/>
          </a:xfrm>
          <a:prstGeom prst="roundRect">
            <a:avLst>
              <a:gd name="adj" fmla="val 4167"/>
            </a:avLst>
          </a:prstGeom>
          <a:solidFill>
            <a:schemeClr val="accent2">
              <a:lumMod val="40000"/>
              <a:lumOff val="60000"/>
            </a:schemeClr>
          </a:solidFill>
          <a:ln w="9525">
            <a:solidFill>
              <a:srgbClr val="4D4D4D"/>
            </a:solidFill>
            <a:round/>
            <a:headEnd/>
            <a:tailEnd/>
          </a:ln>
          <a:effectLst>
            <a:outerShdw dist="35921" dir="2700000" algn="ctr" rotWithShape="0">
              <a:srgbClr val="AFAFAF"/>
            </a:outerShdw>
          </a:effectLst>
        </p:spPr>
        <p:txBody>
          <a:bodyPr anchor="ctr">
            <a:spAutoFit/>
          </a:bodyPr>
          <a:lstStyle/>
          <a:p>
            <a:pPr algn="l">
              <a:lnSpc>
                <a:spcPct val="90000"/>
              </a:lnSpc>
              <a:spcBef>
                <a:spcPct val="40000"/>
              </a:spcBef>
              <a:defRPr/>
            </a:pPr>
            <a:r>
              <a:rPr lang="en-US" dirty="0"/>
              <a:t>Stop</a:t>
            </a:r>
          </a:p>
        </p:txBody>
      </p:sp>
      <p:sp>
        <p:nvSpPr>
          <p:cNvPr id="23" name="AutoShape 7"/>
          <p:cNvSpPr>
            <a:spLocks noChangeArrowheads="1"/>
          </p:cNvSpPr>
          <p:nvPr/>
        </p:nvSpPr>
        <p:spPr bwMode="auto">
          <a:xfrm>
            <a:off x="4555596" y="3412066"/>
            <a:ext cx="1504950" cy="349250"/>
          </a:xfrm>
          <a:prstGeom prst="roundRect">
            <a:avLst>
              <a:gd name="adj" fmla="val 4167"/>
            </a:avLst>
          </a:prstGeom>
          <a:solidFill>
            <a:schemeClr val="accent2">
              <a:lumMod val="40000"/>
              <a:lumOff val="60000"/>
            </a:schemeClr>
          </a:solidFill>
          <a:ln w="9525">
            <a:solidFill>
              <a:srgbClr val="4D4D4D"/>
            </a:solidFill>
            <a:round/>
            <a:headEnd/>
            <a:tailEnd/>
          </a:ln>
          <a:effectLst>
            <a:outerShdw dist="35921" dir="2700000" algn="ctr" rotWithShape="0">
              <a:srgbClr val="AFAFAF"/>
            </a:outerShdw>
          </a:effectLst>
        </p:spPr>
        <p:txBody>
          <a:bodyPr anchor="ctr">
            <a:spAutoFit/>
          </a:bodyPr>
          <a:lstStyle/>
          <a:p>
            <a:pPr algn="l">
              <a:lnSpc>
                <a:spcPct val="90000"/>
              </a:lnSpc>
              <a:spcBef>
                <a:spcPct val="40000"/>
              </a:spcBef>
              <a:defRPr/>
            </a:pPr>
            <a:r>
              <a:rPr lang="en-US" dirty="0"/>
              <a:t>Continue</a:t>
            </a:r>
          </a:p>
        </p:txBody>
      </p:sp>
      <p:sp>
        <p:nvSpPr>
          <p:cNvPr id="24" name="AutoShape 7"/>
          <p:cNvSpPr>
            <a:spLocks noChangeArrowheads="1"/>
          </p:cNvSpPr>
          <p:nvPr/>
        </p:nvSpPr>
        <p:spPr bwMode="auto">
          <a:xfrm>
            <a:off x="6321955" y="3429000"/>
            <a:ext cx="1504950" cy="349250"/>
          </a:xfrm>
          <a:prstGeom prst="roundRect">
            <a:avLst>
              <a:gd name="adj" fmla="val 4167"/>
            </a:avLst>
          </a:prstGeom>
          <a:solidFill>
            <a:schemeClr val="accent2">
              <a:lumMod val="40000"/>
              <a:lumOff val="60000"/>
            </a:schemeClr>
          </a:solidFill>
          <a:ln w="9525">
            <a:solidFill>
              <a:srgbClr val="4D4D4D"/>
            </a:solidFill>
            <a:round/>
            <a:headEnd/>
            <a:tailEnd/>
          </a:ln>
          <a:effectLst>
            <a:outerShdw dist="35921" dir="2700000" algn="ctr" rotWithShape="0">
              <a:srgbClr val="AFAFAF"/>
            </a:outerShdw>
          </a:effectLst>
        </p:spPr>
        <p:txBody>
          <a:bodyPr anchor="ctr">
            <a:spAutoFit/>
          </a:bodyPr>
          <a:lstStyle/>
          <a:p>
            <a:pPr algn="l">
              <a:lnSpc>
                <a:spcPct val="90000"/>
              </a:lnSpc>
              <a:spcBef>
                <a:spcPct val="40000"/>
              </a:spcBef>
              <a:defRPr/>
            </a:pPr>
            <a:r>
              <a:rPr lang="en-US" dirty="0"/>
              <a:t>Pause</a:t>
            </a:r>
          </a:p>
        </p:txBody>
      </p:sp>
      <p:sp>
        <p:nvSpPr>
          <p:cNvPr id="25" name="AutoShape 7"/>
          <p:cNvSpPr>
            <a:spLocks noChangeArrowheads="1"/>
          </p:cNvSpPr>
          <p:nvPr/>
        </p:nvSpPr>
        <p:spPr bwMode="auto">
          <a:xfrm>
            <a:off x="1726672" y="3967162"/>
            <a:ext cx="2811462" cy="348240"/>
          </a:xfrm>
          <a:prstGeom prst="roundRect">
            <a:avLst>
              <a:gd name="adj" fmla="val 4167"/>
            </a:avLst>
          </a:prstGeom>
          <a:solidFill>
            <a:schemeClr val="accent2">
              <a:lumMod val="40000"/>
              <a:lumOff val="60000"/>
            </a:schemeClr>
          </a:solidFill>
          <a:ln w="9525">
            <a:solidFill>
              <a:srgbClr val="4D4D4D"/>
            </a:solidFill>
            <a:round/>
            <a:headEnd/>
            <a:tailEnd/>
          </a:ln>
          <a:effectLst>
            <a:outerShdw dist="35921" dir="2700000" algn="ctr" rotWithShape="0">
              <a:srgbClr val="AFAFAF"/>
            </a:outerShdw>
          </a:effectLst>
        </p:spPr>
        <p:txBody>
          <a:bodyPr wrap="square" anchor="ctr">
            <a:spAutoFit/>
          </a:bodyPr>
          <a:lstStyle/>
          <a:p>
            <a:pPr algn="l">
              <a:lnSpc>
                <a:spcPct val="90000"/>
              </a:lnSpc>
              <a:spcBef>
                <a:spcPct val="40000"/>
              </a:spcBef>
              <a:defRPr/>
            </a:pPr>
            <a:r>
              <a:rPr lang="en-US" dirty="0" err="1"/>
              <a:t>ExecuteCommand</a:t>
            </a:r>
            <a:endParaRPr lang="en-US" dirty="0"/>
          </a:p>
        </p:txBody>
      </p:sp>
      <p:sp>
        <p:nvSpPr>
          <p:cNvPr id="26" name="AutoShape 7"/>
          <p:cNvSpPr>
            <a:spLocks noChangeArrowheads="1"/>
          </p:cNvSpPr>
          <p:nvPr/>
        </p:nvSpPr>
        <p:spPr bwMode="auto">
          <a:xfrm>
            <a:off x="4881035" y="3970338"/>
            <a:ext cx="1976966" cy="348240"/>
          </a:xfrm>
          <a:prstGeom prst="roundRect">
            <a:avLst>
              <a:gd name="adj" fmla="val 4167"/>
            </a:avLst>
          </a:prstGeom>
          <a:solidFill>
            <a:schemeClr val="accent2">
              <a:lumMod val="40000"/>
              <a:lumOff val="60000"/>
            </a:schemeClr>
          </a:solidFill>
          <a:ln w="9525">
            <a:solidFill>
              <a:srgbClr val="4D4D4D"/>
            </a:solidFill>
            <a:round/>
            <a:headEnd/>
            <a:tailEnd/>
          </a:ln>
          <a:effectLst>
            <a:outerShdw dist="35921" dir="2700000" algn="ctr" rotWithShape="0">
              <a:srgbClr val="AFAFAF"/>
            </a:outerShdw>
          </a:effectLst>
        </p:spPr>
        <p:txBody>
          <a:bodyPr wrap="square" anchor="ctr">
            <a:spAutoFit/>
          </a:bodyPr>
          <a:lstStyle/>
          <a:p>
            <a:pPr algn="l">
              <a:lnSpc>
                <a:spcPct val="90000"/>
              </a:lnSpc>
              <a:spcBef>
                <a:spcPct val="40000"/>
              </a:spcBef>
              <a:defRPr/>
            </a:pPr>
            <a:r>
              <a:rPr lang="en-US" dirty="0" err="1"/>
              <a:t>GetServices</a:t>
            </a:r>
            <a:endParaRPr lang="en-US" dirty="0"/>
          </a:p>
        </p:txBody>
      </p:sp>
      <p:sp>
        <p:nvSpPr>
          <p:cNvPr id="27" name="Rectangle 2"/>
          <p:cNvSpPr txBox="1">
            <a:spLocks/>
          </p:cNvSpPr>
          <p:nvPr/>
        </p:nvSpPr>
        <p:spPr>
          <a:xfrm>
            <a:off x="914400" y="4563532"/>
            <a:ext cx="8229600" cy="685800"/>
          </a:xfrm>
          <a:prstGeom prst="rect">
            <a:avLst/>
          </a:prstGeom>
        </p:spPr>
        <p:txBody>
          <a:bodyPr vert="horz">
            <a:normAutofit fontScale="85000" lnSpcReduction="20000"/>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r>
              <a:rPr kumimoji="0" lang="ro-RO" sz="2600" b="0" i="0" u="none" strike="noStrike" kern="1200" cap="none" spc="0" normalizeH="0" baseline="0" noProof="0" dirty="0" smtClean="0">
                <a:ln>
                  <a:noFill/>
                </a:ln>
                <a:solidFill>
                  <a:schemeClr val="tx1"/>
                </a:solidFill>
                <a:effectLst/>
                <a:uLnTx/>
                <a:uFillTx/>
                <a:latin typeface="Calibri" pitchFamily="34" charset="0"/>
                <a:ea typeface="+mn-ea"/>
                <a:cs typeface="Calibri" pitchFamily="34" charset="0"/>
              </a:rPr>
              <a:t>Clasa </a:t>
            </a:r>
            <a:r>
              <a:rPr kumimoji="0" lang="ro-RO" sz="2600" b="1" i="0" u="none" strike="noStrike" kern="1200" cap="none" spc="0" normalizeH="0" baseline="0" noProof="0" dirty="0" smtClean="0">
                <a:ln>
                  <a:noFill/>
                </a:ln>
                <a:solidFill>
                  <a:schemeClr val="tx1"/>
                </a:solidFill>
                <a:effectLst/>
                <a:uLnTx/>
                <a:uFillTx/>
                <a:latin typeface="Calibri" pitchFamily="34" charset="0"/>
                <a:ea typeface="+mn-ea"/>
                <a:cs typeface="Calibri" pitchFamily="34" charset="0"/>
              </a:rPr>
              <a:t>ServiceBase</a:t>
            </a:r>
          </a:p>
          <a:p>
            <a:pPr marL="548640" marR="0" lvl="1" indent="-274320" algn="l" defTabSz="914400" rtl="0" eaLnBrk="1" fontAlgn="auto" latinLnBrk="0" hangingPunct="1">
              <a:lnSpc>
                <a:spcPct val="100000"/>
              </a:lnSpc>
              <a:spcBef>
                <a:spcPts val="500"/>
              </a:spcBef>
              <a:spcAft>
                <a:spcPts val="0"/>
              </a:spcAft>
              <a:buClr>
                <a:schemeClr val="accent2"/>
              </a:buClr>
              <a:buSzPct val="76000"/>
              <a:buFont typeface="Wingdings 3"/>
              <a:buChar char=""/>
              <a:tabLst/>
              <a:defRPr/>
            </a:pPr>
            <a:r>
              <a:rPr kumimoji="0" lang="ro-RO" sz="2300" b="0" i="0" u="none" strike="noStrike" kern="1200" cap="none" spc="0" normalizeH="0" baseline="0" noProof="0" dirty="0" smtClean="0">
                <a:ln>
                  <a:noFill/>
                </a:ln>
                <a:solidFill>
                  <a:schemeClr val="tx2"/>
                </a:solidFill>
                <a:effectLst/>
                <a:uLnTx/>
                <a:uFillTx/>
                <a:latin typeface="Calibri" pitchFamily="34" charset="0"/>
                <a:ea typeface="+mn-ea"/>
                <a:cs typeface="Calibri" pitchFamily="34" charset="0"/>
              </a:rPr>
              <a:t>Metodele handler sunt apelate de </a:t>
            </a:r>
            <a:r>
              <a:rPr kumimoji="0" lang="ro-RO" sz="2300" b="1" i="0" u="none" strike="noStrike" kern="1200" cap="none" spc="0" normalizeH="0" baseline="0" noProof="0" dirty="0" smtClean="0">
                <a:ln>
                  <a:noFill/>
                </a:ln>
                <a:solidFill>
                  <a:schemeClr val="tx2"/>
                </a:solidFill>
                <a:effectLst/>
                <a:uLnTx/>
                <a:uFillTx/>
                <a:latin typeface="Calibri" pitchFamily="34" charset="0"/>
                <a:ea typeface="+mn-ea"/>
                <a:cs typeface="Calibri" pitchFamily="34" charset="0"/>
              </a:rPr>
              <a:t>SCM</a:t>
            </a:r>
          </a:p>
        </p:txBody>
      </p:sp>
      <p:sp>
        <p:nvSpPr>
          <p:cNvPr id="28" name="AutoShape 7"/>
          <p:cNvSpPr>
            <a:spLocks noChangeArrowheads="1"/>
          </p:cNvSpPr>
          <p:nvPr/>
        </p:nvSpPr>
        <p:spPr bwMode="auto">
          <a:xfrm>
            <a:off x="2001420" y="5500018"/>
            <a:ext cx="1504950" cy="347663"/>
          </a:xfrm>
          <a:prstGeom prst="roundRect">
            <a:avLst>
              <a:gd name="adj" fmla="val 4167"/>
            </a:avLst>
          </a:prstGeom>
          <a:solidFill>
            <a:schemeClr val="accent2">
              <a:lumMod val="40000"/>
              <a:lumOff val="60000"/>
            </a:schemeClr>
          </a:solidFill>
          <a:ln w="9525">
            <a:solidFill>
              <a:srgbClr val="4D4D4D"/>
            </a:solidFill>
            <a:round/>
            <a:headEnd/>
            <a:tailEnd/>
          </a:ln>
          <a:effectLst>
            <a:outerShdw dist="35921" dir="2700000" algn="ctr" rotWithShape="0">
              <a:srgbClr val="AFAFAF"/>
            </a:outerShdw>
          </a:effectLst>
        </p:spPr>
        <p:txBody>
          <a:bodyPr anchor="ctr">
            <a:spAutoFit/>
          </a:bodyPr>
          <a:lstStyle/>
          <a:p>
            <a:pPr algn="l">
              <a:lnSpc>
                <a:spcPct val="90000"/>
              </a:lnSpc>
              <a:spcBef>
                <a:spcPct val="40000"/>
              </a:spcBef>
              <a:defRPr/>
            </a:pPr>
            <a:r>
              <a:rPr lang="en-US" dirty="0" err="1"/>
              <a:t>OnStart</a:t>
            </a:r>
            <a:endParaRPr lang="en-US" dirty="0"/>
          </a:p>
        </p:txBody>
      </p:sp>
      <p:sp>
        <p:nvSpPr>
          <p:cNvPr id="29" name="AutoShape 7"/>
          <p:cNvSpPr>
            <a:spLocks noChangeArrowheads="1"/>
          </p:cNvSpPr>
          <p:nvPr/>
        </p:nvSpPr>
        <p:spPr bwMode="auto">
          <a:xfrm>
            <a:off x="3756553" y="5487987"/>
            <a:ext cx="1531938" cy="347663"/>
          </a:xfrm>
          <a:prstGeom prst="roundRect">
            <a:avLst>
              <a:gd name="adj" fmla="val 4167"/>
            </a:avLst>
          </a:prstGeom>
          <a:solidFill>
            <a:schemeClr val="accent2">
              <a:lumMod val="40000"/>
              <a:lumOff val="60000"/>
            </a:schemeClr>
          </a:solidFill>
          <a:ln w="9525">
            <a:solidFill>
              <a:srgbClr val="4D4D4D"/>
            </a:solidFill>
            <a:round/>
            <a:headEnd/>
            <a:tailEnd/>
          </a:ln>
          <a:effectLst>
            <a:outerShdw dist="35921" dir="2700000" algn="ctr" rotWithShape="0">
              <a:srgbClr val="AFAFAF"/>
            </a:outerShdw>
          </a:effectLst>
        </p:spPr>
        <p:txBody>
          <a:bodyPr anchor="ctr">
            <a:spAutoFit/>
          </a:bodyPr>
          <a:lstStyle/>
          <a:p>
            <a:pPr algn="l">
              <a:lnSpc>
                <a:spcPct val="90000"/>
              </a:lnSpc>
              <a:spcBef>
                <a:spcPct val="40000"/>
              </a:spcBef>
              <a:defRPr/>
            </a:pPr>
            <a:r>
              <a:rPr lang="en-US" dirty="0" err="1"/>
              <a:t>OnStop</a:t>
            </a:r>
            <a:endParaRPr lang="en-US" dirty="0"/>
          </a:p>
        </p:txBody>
      </p:sp>
      <p:sp>
        <p:nvSpPr>
          <p:cNvPr id="30" name="AutoShape 7"/>
          <p:cNvSpPr>
            <a:spLocks noChangeArrowheads="1"/>
          </p:cNvSpPr>
          <p:nvPr/>
        </p:nvSpPr>
        <p:spPr bwMode="auto">
          <a:xfrm>
            <a:off x="5532965" y="5469467"/>
            <a:ext cx="2036233" cy="348240"/>
          </a:xfrm>
          <a:prstGeom prst="roundRect">
            <a:avLst>
              <a:gd name="adj" fmla="val 4167"/>
            </a:avLst>
          </a:prstGeom>
          <a:solidFill>
            <a:schemeClr val="accent2">
              <a:lumMod val="40000"/>
              <a:lumOff val="60000"/>
            </a:schemeClr>
          </a:solidFill>
          <a:ln w="9525">
            <a:solidFill>
              <a:srgbClr val="4D4D4D"/>
            </a:solidFill>
            <a:round/>
            <a:headEnd/>
            <a:tailEnd/>
          </a:ln>
          <a:effectLst>
            <a:outerShdw dist="35921" dir="2700000" algn="ctr" rotWithShape="0">
              <a:srgbClr val="AFAFAF"/>
            </a:outerShdw>
          </a:effectLst>
        </p:spPr>
        <p:txBody>
          <a:bodyPr wrap="square" anchor="ctr">
            <a:spAutoFit/>
          </a:bodyPr>
          <a:lstStyle/>
          <a:p>
            <a:pPr algn="l">
              <a:lnSpc>
                <a:spcPct val="90000"/>
              </a:lnSpc>
              <a:spcBef>
                <a:spcPct val="40000"/>
              </a:spcBef>
              <a:defRPr/>
            </a:pPr>
            <a:r>
              <a:rPr lang="en-US" dirty="0" err="1"/>
              <a:t>OnContinue</a:t>
            </a:r>
            <a:endParaRPr lang="en-US" dirty="0"/>
          </a:p>
        </p:txBody>
      </p:sp>
      <p:sp>
        <p:nvSpPr>
          <p:cNvPr id="31" name="AutoShape 7"/>
          <p:cNvSpPr>
            <a:spLocks noChangeArrowheads="1"/>
          </p:cNvSpPr>
          <p:nvPr/>
        </p:nvSpPr>
        <p:spPr bwMode="auto">
          <a:xfrm>
            <a:off x="2938461" y="6034617"/>
            <a:ext cx="1531938" cy="349250"/>
          </a:xfrm>
          <a:prstGeom prst="roundRect">
            <a:avLst>
              <a:gd name="adj" fmla="val 4167"/>
            </a:avLst>
          </a:prstGeom>
          <a:solidFill>
            <a:schemeClr val="accent2">
              <a:lumMod val="40000"/>
              <a:lumOff val="60000"/>
            </a:schemeClr>
          </a:solidFill>
          <a:ln w="9525">
            <a:solidFill>
              <a:srgbClr val="4D4D4D"/>
            </a:solidFill>
            <a:round/>
            <a:headEnd/>
            <a:tailEnd/>
          </a:ln>
          <a:effectLst>
            <a:outerShdw dist="35921" dir="2700000" algn="ctr" rotWithShape="0">
              <a:srgbClr val="AFAFAF"/>
            </a:outerShdw>
          </a:effectLst>
        </p:spPr>
        <p:txBody>
          <a:bodyPr anchor="ctr">
            <a:spAutoFit/>
          </a:bodyPr>
          <a:lstStyle/>
          <a:p>
            <a:pPr algn="l">
              <a:lnSpc>
                <a:spcPct val="90000"/>
              </a:lnSpc>
              <a:spcBef>
                <a:spcPct val="40000"/>
              </a:spcBef>
              <a:defRPr/>
            </a:pPr>
            <a:r>
              <a:rPr lang="en-US" dirty="0" err="1"/>
              <a:t>OnPause</a:t>
            </a:r>
            <a:endParaRPr lang="en-US" dirty="0"/>
          </a:p>
        </p:txBody>
      </p:sp>
      <p:sp>
        <p:nvSpPr>
          <p:cNvPr id="32" name="AutoShape 7"/>
          <p:cNvSpPr>
            <a:spLocks noChangeArrowheads="1"/>
          </p:cNvSpPr>
          <p:nvPr/>
        </p:nvSpPr>
        <p:spPr bwMode="auto">
          <a:xfrm>
            <a:off x="4860923" y="6025092"/>
            <a:ext cx="3080809" cy="348240"/>
          </a:xfrm>
          <a:prstGeom prst="roundRect">
            <a:avLst>
              <a:gd name="adj" fmla="val 4167"/>
            </a:avLst>
          </a:prstGeom>
          <a:solidFill>
            <a:schemeClr val="accent2">
              <a:lumMod val="40000"/>
              <a:lumOff val="60000"/>
            </a:schemeClr>
          </a:solidFill>
          <a:ln w="9525">
            <a:solidFill>
              <a:srgbClr val="4D4D4D"/>
            </a:solidFill>
            <a:round/>
            <a:headEnd/>
            <a:tailEnd/>
          </a:ln>
          <a:effectLst>
            <a:outerShdw dist="35921" dir="2700000" algn="ctr" rotWithShape="0">
              <a:srgbClr val="AFAFAF"/>
            </a:outerShdw>
          </a:effectLst>
        </p:spPr>
        <p:txBody>
          <a:bodyPr wrap="square" anchor="ctr">
            <a:spAutoFit/>
          </a:bodyPr>
          <a:lstStyle/>
          <a:p>
            <a:pPr algn="l">
              <a:lnSpc>
                <a:spcPct val="90000"/>
              </a:lnSpc>
              <a:spcBef>
                <a:spcPct val="40000"/>
              </a:spcBef>
              <a:defRPr/>
            </a:pPr>
            <a:r>
              <a:rPr lang="en-US" dirty="0" err="1"/>
              <a:t>OnCustomCommand</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818721" y="1083733"/>
            <a:ext cx="8325279" cy="5147734"/>
          </a:xfrm>
        </p:spPr>
        <p:txBody>
          <a:bodyPr/>
          <a:lstStyle/>
          <a:p>
            <a:pPr>
              <a:buNone/>
            </a:pPr>
            <a:endParaRPr lang="ro-RO" sz="1800" b="1" dirty="0" smtClean="0"/>
          </a:p>
          <a:p>
            <a:pPr>
              <a:buNone/>
            </a:pPr>
            <a:r>
              <a:rPr lang="ro-RO" sz="2400" b="1" dirty="0" smtClean="0"/>
              <a:t>Adăugarea </a:t>
            </a:r>
            <a:r>
              <a:rPr lang="ro-RO" sz="2400" b="1" dirty="0" smtClean="0"/>
              <a:t>unui serviciu din Service </a:t>
            </a:r>
            <a:r>
              <a:rPr lang="ro-RO" sz="2400" b="1" dirty="0" smtClean="0"/>
              <a:t>Explorer</a:t>
            </a:r>
          </a:p>
          <a:p>
            <a:pPr>
              <a:buNone/>
            </a:pPr>
            <a:endParaRPr lang="ro-RO" sz="2400" dirty="0" smtClean="0"/>
          </a:p>
          <a:p>
            <a:pPr lvl="1"/>
            <a:r>
              <a:rPr lang="ro-RO" sz="2000" dirty="0" smtClean="0"/>
              <a:t> În </a:t>
            </a:r>
            <a:r>
              <a:rPr lang="ro-RO" sz="2000" b="1" dirty="0" smtClean="0"/>
              <a:t>Designer view</a:t>
            </a:r>
            <a:r>
              <a:rPr lang="ro-RO" sz="2000" dirty="0" smtClean="0"/>
              <a:t>, expandați nodul </a:t>
            </a:r>
            <a:r>
              <a:rPr lang="ro-RO" sz="2000" b="1" dirty="0" smtClean="0"/>
              <a:t>Servers</a:t>
            </a:r>
            <a:r>
              <a:rPr lang="ro-RO" sz="2000" dirty="0" smtClean="0"/>
              <a:t>, apoi expandați nodul pentru serverul pe care doriți să îl accesați</a:t>
            </a:r>
            <a:r>
              <a:rPr lang="ro-RO" sz="2000" dirty="0" smtClean="0"/>
              <a:t>.</a:t>
            </a:r>
          </a:p>
          <a:p>
            <a:pPr lvl="1"/>
            <a:endParaRPr lang="en-US" sz="2000" dirty="0" smtClean="0"/>
          </a:p>
          <a:p>
            <a:pPr lvl="1"/>
            <a:r>
              <a:rPr lang="ro-RO" sz="2000" dirty="0" smtClean="0"/>
              <a:t> Deschideți nodul </a:t>
            </a:r>
            <a:r>
              <a:rPr lang="ro-RO" sz="2000" b="1" dirty="0" smtClean="0"/>
              <a:t>Services</a:t>
            </a:r>
            <a:r>
              <a:rPr lang="ro-RO" sz="2000" dirty="0" smtClean="0"/>
              <a:t>.</a:t>
            </a:r>
          </a:p>
          <a:p>
            <a:pPr lvl="1"/>
            <a:endParaRPr lang="en-US" sz="2000" dirty="0" smtClean="0"/>
          </a:p>
          <a:p>
            <a:pPr lvl="1"/>
            <a:r>
              <a:rPr lang="ro-RO" sz="2000" dirty="0" smtClean="0"/>
              <a:t> Click dreapta pe serviciul pe care doriți să îl accesați, apoi pe meniul de context, faceți click pe </a:t>
            </a:r>
            <a:r>
              <a:rPr lang="ro-RO" sz="2000" b="1" dirty="0" smtClean="0"/>
              <a:t>Add to designer</a:t>
            </a:r>
            <a:r>
              <a:rPr lang="ro-RO" sz="2000" dirty="0" smtClean="0"/>
              <a:t>.</a:t>
            </a:r>
          </a:p>
          <a:p>
            <a:pPr>
              <a:buNone/>
            </a:pPr>
            <a:endParaRPr lang="ro-RO" sz="1800" dirty="0" smtClean="0"/>
          </a:p>
        </p:txBody>
      </p:sp>
      <p:sp>
        <p:nvSpPr>
          <p:cNvPr id="7" name="Title 6"/>
          <p:cNvSpPr>
            <a:spLocks noGrp="1"/>
          </p:cNvSpPr>
          <p:nvPr>
            <p:ph type="title"/>
          </p:nvPr>
        </p:nvSpPr>
        <p:spPr/>
        <p:txBody>
          <a:bodyPr/>
          <a:lstStyle/>
          <a:p>
            <a:r>
              <a:rPr lang="ro-RO" dirty="0" smtClean="0"/>
              <a:t>Accesarea serviciilor</a:t>
            </a:r>
            <a:endParaRPr lang="en-US" dirty="0"/>
          </a:p>
        </p:txBody>
      </p:sp>
      <p:sp>
        <p:nvSpPr>
          <p:cNvPr id="5" name="Date Placeholder 4"/>
          <p:cNvSpPr>
            <a:spLocks noGrp="1"/>
          </p:cNvSpPr>
          <p:nvPr>
            <p:ph type="dt" sz="half" idx="10"/>
          </p:nvPr>
        </p:nvSpPr>
        <p:spPr/>
        <p:txBody>
          <a:bodyPr/>
          <a:lstStyle/>
          <a:p>
            <a:fld id="{6CF57896-31D9-469C-8AD2-EEB8354DB3C5}" type="datetime1">
              <a:rPr lang="en-US" smtClean="0"/>
              <a:pPr/>
              <a:t>10/7/2014</a:t>
            </a:fld>
            <a:endParaRPr lang="en-US" dirty="0"/>
          </a:p>
        </p:txBody>
      </p:sp>
      <p:sp>
        <p:nvSpPr>
          <p:cNvPr id="6" name="Slide Number Placeholder 5"/>
          <p:cNvSpPr>
            <a:spLocks noGrp="1"/>
          </p:cNvSpPr>
          <p:nvPr>
            <p:ph type="sldNum" sz="quarter" idx="11"/>
          </p:nvPr>
        </p:nvSpPr>
        <p:spPr/>
        <p:txBody>
          <a:bodyPr/>
          <a:lstStyle/>
          <a:p>
            <a:fld id="{BA267FD1-D44D-4C32-8CB4-056C0540E7D4}" type="slidenum">
              <a:rPr lang="en-US" smtClean="0"/>
              <a:pPr/>
              <a:t>12</a:t>
            </a:fld>
            <a:endParaRPr lang="en-US"/>
          </a:p>
        </p:txBody>
      </p:sp>
      <p:sp>
        <p:nvSpPr>
          <p:cNvPr id="27" name="Rectangle 2"/>
          <p:cNvSpPr txBox="1">
            <a:spLocks/>
          </p:cNvSpPr>
          <p:nvPr/>
        </p:nvSpPr>
        <p:spPr>
          <a:xfrm>
            <a:off x="914400" y="4563532"/>
            <a:ext cx="8229600" cy="685800"/>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endParaRPr kumimoji="0" lang="ro-RO" sz="2300" b="1" i="0" u="none" strike="noStrike" kern="1200" cap="none" spc="0" normalizeH="0" baseline="0" noProof="0" dirty="0" smtClean="0">
              <a:ln>
                <a:noFill/>
              </a:ln>
              <a:solidFill>
                <a:schemeClr val="tx2"/>
              </a:solidFill>
              <a:effectLst/>
              <a:uLnTx/>
              <a:uFillTx/>
              <a:latin typeface="Calibri" pitchFamily="34" charset="0"/>
              <a:ea typeface="+mn-ea"/>
              <a:cs typeface="Calibri"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818721" y="1456266"/>
            <a:ext cx="8325279" cy="5147734"/>
          </a:xfrm>
        </p:spPr>
        <p:txBody>
          <a:bodyPr/>
          <a:lstStyle/>
          <a:p>
            <a:r>
              <a:rPr lang="ro-RO" dirty="0" smtClean="0"/>
              <a:t>Selectați </a:t>
            </a:r>
            <a:r>
              <a:rPr lang="ro-RO" b="1" dirty="0" smtClean="0"/>
              <a:t>Windows Service </a:t>
            </a:r>
            <a:r>
              <a:rPr lang="ro-RO" dirty="0" smtClean="0"/>
              <a:t>din </a:t>
            </a:r>
            <a:r>
              <a:rPr lang="ro-RO" b="1" i="1" dirty="0" smtClean="0"/>
              <a:t>project </a:t>
            </a:r>
            <a:r>
              <a:rPr lang="ro-RO" b="1" i="1" dirty="0" smtClean="0"/>
              <a:t>types</a:t>
            </a:r>
          </a:p>
          <a:p>
            <a:endParaRPr lang="ro-RO" b="1" i="1" dirty="0" smtClean="0"/>
          </a:p>
          <a:p>
            <a:r>
              <a:rPr lang="ro-RO" dirty="0" smtClean="0"/>
              <a:t>Folosiți componenta </a:t>
            </a:r>
            <a:r>
              <a:rPr lang="ro-RO" b="1" i="1" dirty="0" smtClean="0"/>
              <a:t>designer</a:t>
            </a:r>
            <a:r>
              <a:rPr lang="ro-RO" i="1" dirty="0" smtClean="0"/>
              <a:t> </a:t>
            </a:r>
            <a:r>
              <a:rPr lang="ro-RO" dirty="0" smtClean="0"/>
              <a:t>pentru a adăuga elemente noi proiectului (ex.: conexiunile unei baze de date</a:t>
            </a:r>
            <a:r>
              <a:rPr lang="ro-RO" dirty="0" smtClean="0"/>
              <a:t>)</a:t>
            </a:r>
          </a:p>
          <a:p>
            <a:endParaRPr lang="ro-RO" dirty="0" smtClean="0"/>
          </a:p>
          <a:p>
            <a:r>
              <a:rPr lang="ro-RO" dirty="0" smtClean="0"/>
              <a:t>Folosiți fereastra </a:t>
            </a:r>
            <a:r>
              <a:rPr lang="ro-RO" b="1" dirty="0" smtClean="0"/>
              <a:t>Properties</a:t>
            </a:r>
            <a:r>
              <a:rPr lang="ro-RO" dirty="0" smtClean="0"/>
              <a:t> pentru a configura serviciul</a:t>
            </a:r>
          </a:p>
        </p:txBody>
      </p:sp>
      <p:sp>
        <p:nvSpPr>
          <p:cNvPr id="7" name="Title 6"/>
          <p:cNvSpPr>
            <a:spLocks noGrp="1"/>
          </p:cNvSpPr>
          <p:nvPr>
            <p:ph type="title"/>
          </p:nvPr>
        </p:nvSpPr>
        <p:spPr/>
        <p:txBody>
          <a:bodyPr/>
          <a:lstStyle/>
          <a:p>
            <a:r>
              <a:rPr lang="ro-RO" dirty="0" smtClean="0"/>
              <a:t>Crearea </a:t>
            </a:r>
            <a:r>
              <a:rPr lang="ro-RO" b="1" dirty="0" smtClean="0"/>
              <a:t>Service Application</a:t>
            </a:r>
            <a:endParaRPr lang="en-US" dirty="0"/>
          </a:p>
        </p:txBody>
      </p:sp>
      <p:sp>
        <p:nvSpPr>
          <p:cNvPr id="5" name="Date Placeholder 4"/>
          <p:cNvSpPr>
            <a:spLocks noGrp="1"/>
          </p:cNvSpPr>
          <p:nvPr>
            <p:ph type="dt" sz="half" idx="10"/>
          </p:nvPr>
        </p:nvSpPr>
        <p:spPr/>
        <p:txBody>
          <a:bodyPr/>
          <a:lstStyle/>
          <a:p>
            <a:fld id="{6CF57896-31D9-469C-8AD2-EEB8354DB3C5}" type="datetime1">
              <a:rPr lang="en-US" smtClean="0"/>
              <a:pPr/>
              <a:t>10/7/2014</a:t>
            </a:fld>
            <a:endParaRPr lang="en-US" dirty="0"/>
          </a:p>
        </p:txBody>
      </p:sp>
      <p:sp>
        <p:nvSpPr>
          <p:cNvPr id="6" name="Slide Number Placeholder 5"/>
          <p:cNvSpPr>
            <a:spLocks noGrp="1"/>
          </p:cNvSpPr>
          <p:nvPr>
            <p:ph type="sldNum" sz="quarter" idx="11"/>
          </p:nvPr>
        </p:nvSpPr>
        <p:spPr/>
        <p:txBody>
          <a:bodyPr/>
          <a:lstStyle/>
          <a:p>
            <a:fld id="{BA267FD1-D44D-4C32-8CB4-056C0540E7D4}"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818720" y="1083733"/>
            <a:ext cx="8325279" cy="5147734"/>
          </a:xfrm>
        </p:spPr>
        <p:txBody>
          <a:bodyPr/>
          <a:lstStyle/>
          <a:p>
            <a:pPr>
              <a:buNone/>
            </a:pPr>
            <a:endParaRPr lang="ro-RO" dirty="0" smtClean="0"/>
          </a:p>
          <a:p>
            <a:pPr>
              <a:buNone/>
            </a:pPr>
            <a:r>
              <a:rPr lang="ro-RO" dirty="0" smtClean="0"/>
              <a:t>Probleme ce apar la debugging într-un </a:t>
            </a:r>
            <a:r>
              <a:rPr lang="ro-RO" dirty="0" smtClean="0"/>
              <a:t>proiect de serviciu</a:t>
            </a:r>
            <a:r>
              <a:rPr lang="ro-RO" dirty="0" smtClean="0"/>
              <a:t>:</a:t>
            </a:r>
          </a:p>
          <a:p>
            <a:pPr>
              <a:buNone/>
            </a:pPr>
            <a:endParaRPr lang="en-US" sz="1050" dirty="0" smtClean="0"/>
          </a:p>
          <a:p>
            <a:pPr lvl="1"/>
            <a:r>
              <a:rPr lang="ro-RO" dirty="0" smtClean="0"/>
              <a:t> Serviciile sunt pornite de </a:t>
            </a:r>
            <a:r>
              <a:rPr lang="ro-RO" b="1" dirty="0" smtClean="0"/>
              <a:t>SCM</a:t>
            </a:r>
            <a:r>
              <a:rPr lang="ro-RO" dirty="0" smtClean="0"/>
              <a:t>, astfel </a:t>
            </a:r>
            <a:r>
              <a:rPr lang="ro-RO" b="1" dirty="0" smtClean="0"/>
              <a:t>Visual Studio </a:t>
            </a:r>
            <a:r>
              <a:rPr lang="ro-RO" dirty="0" smtClean="0"/>
              <a:t>nu poate porni procesul din </a:t>
            </a:r>
            <a:r>
              <a:rPr lang="ro-RO" b="1" dirty="0" smtClean="0"/>
              <a:t>debugger</a:t>
            </a:r>
          </a:p>
          <a:p>
            <a:pPr lvl="1"/>
            <a:endParaRPr lang="en-US" sz="1050" dirty="0" smtClean="0"/>
          </a:p>
          <a:p>
            <a:pPr lvl="1"/>
            <a:r>
              <a:rPr lang="ro-RO" dirty="0" smtClean="0"/>
              <a:t> Serviciile nu vor rula folosind contul de utilizator interactiv</a:t>
            </a:r>
            <a:endParaRPr lang="en-US" sz="1050" dirty="0" smtClean="0"/>
          </a:p>
          <a:p>
            <a:pPr>
              <a:buNone/>
            </a:pPr>
            <a:endParaRPr lang="ro-RO" dirty="0" smtClean="0"/>
          </a:p>
        </p:txBody>
      </p:sp>
      <p:sp>
        <p:nvSpPr>
          <p:cNvPr id="7" name="Title 6"/>
          <p:cNvSpPr>
            <a:spLocks noGrp="1"/>
          </p:cNvSpPr>
          <p:nvPr>
            <p:ph type="title"/>
          </p:nvPr>
        </p:nvSpPr>
        <p:spPr/>
        <p:txBody>
          <a:bodyPr/>
          <a:lstStyle/>
          <a:p>
            <a:r>
              <a:rPr lang="ro-RO" dirty="0" smtClean="0"/>
              <a:t>Crearea </a:t>
            </a:r>
            <a:r>
              <a:rPr lang="ro-RO" b="1" dirty="0" smtClean="0"/>
              <a:t>Service Application</a:t>
            </a:r>
            <a:endParaRPr lang="en-US" dirty="0"/>
          </a:p>
        </p:txBody>
      </p:sp>
      <p:sp>
        <p:nvSpPr>
          <p:cNvPr id="5" name="Date Placeholder 4"/>
          <p:cNvSpPr>
            <a:spLocks noGrp="1"/>
          </p:cNvSpPr>
          <p:nvPr>
            <p:ph type="dt" sz="half" idx="10"/>
          </p:nvPr>
        </p:nvSpPr>
        <p:spPr/>
        <p:txBody>
          <a:bodyPr/>
          <a:lstStyle/>
          <a:p>
            <a:fld id="{6CF57896-31D9-469C-8AD2-EEB8354DB3C5}" type="datetime1">
              <a:rPr lang="en-US" smtClean="0"/>
              <a:pPr/>
              <a:t>10/7/2014</a:t>
            </a:fld>
            <a:endParaRPr lang="en-US" dirty="0"/>
          </a:p>
        </p:txBody>
      </p:sp>
      <p:sp>
        <p:nvSpPr>
          <p:cNvPr id="6" name="Slide Number Placeholder 5"/>
          <p:cNvSpPr>
            <a:spLocks noGrp="1"/>
          </p:cNvSpPr>
          <p:nvPr>
            <p:ph type="sldNum" sz="quarter" idx="11"/>
          </p:nvPr>
        </p:nvSpPr>
        <p:spPr/>
        <p:txBody>
          <a:bodyPr/>
          <a:lstStyle/>
          <a:p>
            <a:fld id="{BA267FD1-D44D-4C32-8CB4-056C0540E7D4}"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818720" y="1083733"/>
            <a:ext cx="8325279" cy="5147734"/>
          </a:xfrm>
        </p:spPr>
        <p:txBody>
          <a:bodyPr/>
          <a:lstStyle/>
          <a:p>
            <a:pPr lvl="0">
              <a:buNone/>
            </a:pPr>
            <a:r>
              <a:rPr lang="ro-RO" b="1" dirty="0" smtClean="0"/>
              <a:t>Atașarea debugger-ului unui </a:t>
            </a:r>
            <a:r>
              <a:rPr lang="ro-RO" b="1" dirty="0" smtClean="0"/>
              <a:t>proces</a:t>
            </a:r>
            <a:endParaRPr lang="ro-RO" dirty="0" smtClean="0"/>
          </a:p>
          <a:p>
            <a:pPr lvl="1"/>
            <a:r>
              <a:rPr lang="ro-RO" dirty="0" smtClean="0"/>
              <a:t> Faceți click pe </a:t>
            </a:r>
            <a:r>
              <a:rPr lang="ro-RO" b="1" dirty="0" smtClean="0"/>
              <a:t>Debug</a:t>
            </a:r>
            <a:r>
              <a:rPr lang="ro-RO" dirty="0" smtClean="0"/>
              <a:t>, apoi pe </a:t>
            </a:r>
            <a:r>
              <a:rPr lang="ro-RO" b="1" dirty="0" smtClean="0"/>
              <a:t>Attach to </a:t>
            </a:r>
            <a:r>
              <a:rPr lang="ro-RO" b="1" dirty="0" smtClean="0"/>
              <a:t>Process</a:t>
            </a:r>
          </a:p>
          <a:p>
            <a:pPr lvl="1"/>
            <a:endParaRPr lang="en-US" sz="1050" dirty="0" smtClean="0"/>
          </a:p>
          <a:p>
            <a:pPr lvl="1"/>
            <a:r>
              <a:rPr lang="ro-RO" dirty="0" smtClean="0"/>
              <a:t> În căsuța de dialog </a:t>
            </a:r>
            <a:r>
              <a:rPr lang="ro-RO" b="1" dirty="0" smtClean="0"/>
              <a:t>Attach to Process</a:t>
            </a:r>
            <a:r>
              <a:rPr lang="ro-RO" dirty="0" smtClean="0"/>
              <a:t>, selectați </a:t>
            </a:r>
            <a:r>
              <a:rPr lang="ro-RO" b="1" dirty="0" smtClean="0"/>
              <a:t>Show processes from all users</a:t>
            </a:r>
            <a:r>
              <a:rPr lang="ro-RO" dirty="0" smtClean="0"/>
              <a:t>. Lista </a:t>
            </a:r>
            <a:r>
              <a:rPr lang="ro-RO" b="1" dirty="0" smtClean="0"/>
              <a:t>Available Processes </a:t>
            </a:r>
            <a:r>
              <a:rPr lang="ro-RO" dirty="0" smtClean="0"/>
              <a:t>afișează toate procesele, inclusiv procesele de </a:t>
            </a:r>
            <a:r>
              <a:rPr lang="ro-RO" dirty="0" smtClean="0"/>
              <a:t>serviciu</a:t>
            </a:r>
          </a:p>
          <a:p>
            <a:pPr lvl="1"/>
            <a:endParaRPr lang="en-US" sz="1050" dirty="0" smtClean="0"/>
          </a:p>
          <a:p>
            <a:pPr lvl="1"/>
            <a:r>
              <a:rPr lang="ro-RO" dirty="0" smtClean="0"/>
              <a:t> Faceți click pe procesul de servicii la care doriți să faceți debug, apoi click pe </a:t>
            </a:r>
            <a:r>
              <a:rPr lang="ro-RO" b="1" dirty="0" smtClean="0"/>
              <a:t>Attach</a:t>
            </a:r>
            <a:r>
              <a:rPr lang="ro-RO" dirty="0" smtClean="0"/>
              <a:t> </a:t>
            </a:r>
          </a:p>
          <a:p>
            <a:endParaRPr lang="ro-RO" sz="2400" dirty="0" smtClean="0"/>
          </a:p>
          <a:p>
            <a:r>
              <a:rPr lang="ro-RO" sz="2400" dirty="0" smtClean="0"/>
              <a:t>Debugger-ul </a:t>
            </a:r>
            <a:r>
              <a:rPr lang="ro-RO" sz="2400" dirty="0" smtClean="0"/>
              <a:t>este atașat serviciului.</a:t>
            </a:r>
            <a:endParaRPr lang="en-US" sz="2400" dirty="0" smtClean="0"/>
          </a:p>
          <a:p>
            <a:endParaRPr lang="en-US" sz="1350" dirty="0" smtClean="0"/>
          </a:p>
        </p:txBody>
      </p:sp>
      <p:sp>
        <p:nvSpPr>
          <p:cNvPr id="7" name="Title 6"/>
          <p:cNvSpPr>
            <a:spLocks noGrp="1"/>
          </p:cNvSpPr>
          <p:nvPr>
            <p:ph type="title"/>
          </p:nvPr>
        </p:nvSpPr>
        <p:spPr/>
        <p:txBody>
          <a:bodyPr/>
          <a:lstStyle/>
          <a:p>
            <a:r>
              <a:rPr lang="ro-RO" dirty="0" smtClean="0"/>
              <a:t>Crearea </a:t>
            </a:r>
            <a:r>
              <a:rPr lang="ro-RO" b="1" dirty="0" smtClean="0"/>
              <a:t>Service Application</a:t>
            </a:r>
            <a:endParaRPr lang="en-US" dirty="0"/>
          </a:p>
        </p:txBody>
      </p:sp>
      <p:sp>
        <p:nvSpPr>
          <p:cNvPr id="5" name="Date Placeholder 4"/>
          <p:cNvSpPr>
            <a:spLocks noGrp="1"/>
          </p:cNvSpPr>
          <p:nvPr>
            <p:ph type="dt" sz="half" idx="10"/>
          </p:nvPr>
        </p:nvSpPr>
        <p:spPr/>
        <p:txBody>
          <a:bodyPr/>
          <a:lstStyle/>
          <a:p>
            <a:fld id="{6CF57896-31D9-469C-8AD2-EEB8354DB3C5}" type="datetime1">
              <a:rPr lang="en-US" smtClean="0"/>
              <a:pPr/>
              <a:t>10/7/2014</a:t>
            </a:fld>
            <a:endParaRPr lang="en-US" dirty="0"/>
          </a:p>
        </p:txBody>
      </p:sp>
      <p:sp>
        <p:nvSpPr>
          <p:cNvPr id="6" name="Slide Number Placeholder 5"/>
          <p:cNvSpPr>
            <a:spLocks noGrp="1"/>
          </p:cNvSpPr>
          <p:nvPr>
            <p:ph type="sldNum" sz="quarter" idx="11"/>
          </p:nvPr>
        </p:nvSpPr>
        <p:spPr/>
        <p:txBody>
          <a:bodyPr/>
          <a:lstStyle/>
          <a:p>
            <a:fld id="{BA267FD1-D44D-4C32-8CB4-056C0540E7D4}"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818720" y="1083733"/>
            <a:ext cx="8325279" cy="5147734"/>
          </a:xfrm>
        </p:spPr>
        <p:txBody>
          <a:bodyPr/>
          <a:lstStyle/>
          <a:p>
            <a:r>
              <a:rPr lang="ro-RO" dirty="0" smtClean="0"/>
              <a:t>Metodele claselor Installer sunt apelate folosind utilitarul de instalare </a:t>
            </a:r>
          </a:p>
          <a:p>
            <a:pPr lvl="1"/>
            <a:r>
              <a:rPr lang="ro-RO" dirty="0" smtClean="0"/>
              <a:t>pentru acțiuni suplimentare puteți suprascrie metode</a:t>
            </a:r>
          </a:p>
          <a:p>
            <a:endParaRPr lang="ro-RO" dirty="0" smtClean="0"/>
          </a:p>
          <a:p>
            <a:r>
              <a:rPr lang="ro-RO" dirty="0" smtClean="0"/>
              <a:t>Installer-ul trebuie </a:t>
            </a:r>
            <a:r>
              <a:rPr lang="en-US" dirty="0" smtClean="0"/>
              <a:t>s</a:t>
            </a:r>
            <a:r>
              <a:rPr lang="ro-RO" dirty="0" smtClean="0"/>
              <a:t>ă deriveze clasa </a:t>
            </a:r>
            <a:r>
              <a:rPr lang="ro-RO" b="1" dirty="0" smtClean="0"/>
              <a:t>Installer</a:t>
            </a:r>
            <a:r>
              <a:rPr lang="ro-RO" dirty="0" smtClean="0"/>
              <a:t> pentru a putea accessa colecția </a:t>
            </a:r>
            <a:r>
              <a:rPr lang="ro-RO" b="1" dirty="0" smtClean="0"/>
              <a:t>Installers</a:t>
            </a:r>
          </a:p>
          <a:p>
            <a:pPr lvl="1"/>
            <a:r>
              <a:rPr lang="ro-RO" b="1" dirty="0" smtClean="0"/>
              <a:t>ServiceProcessInstaller</a:t>
            </a:r>
          </a:p>
          <a:p>
            <a:pPr lvl="1"/>
            <a:r>
              <a:rPr lang="ro-RO" b="1" dirty="0" smtClean="0"/>
              <a:t>ServiceInstaller</a:t>
            </a:r>
          </a:p>
          <a:p>
            <a:pPr lvl="1"/>
            <a:endParaRPr lang="ro-RO" dirty="0" smtClean="0"/>
          </a:p>
          <a:p>
            <a:r>
              <a:rPr lang="ro-RO" dirty="0" smtClean="0"/>
              <a:t>Fiecare clasă Installer trebuie să aibe atributul </a:t>
            </a:r>
            <a:r>
              <a:rPr lang="ro-RO" b="1" dirty="0" smtClean="0"/>
              <a:t>RunInstallerAttribute</a:t>
            </a:r>
          </a:p>
        </p:txBody>
      </p:sp>
      <p:sp>
        <p:nvSpPr>
          <p:cNvPr id="7" name="Title 6"/>
          <p:cNvSpPr>
            <a:spLocks noGrp="1"/>
          </p:cNvSpPr>
          <p:nvPr>
            <p:ph type="title"/>
          </p:nvPr>
        </p:nvSpPr>
        <p:spPr/>
        <p:txBody>
          <a:bodyPr/>
          <a:lstStyle/>
          <a:p>
            <a:r>
              <a:rPr lang="ro-RO" dirty="0" smtClean="0"/>
              <a:t>Instalarea serviciilor	</a:t>
            </a:r>
            <a:endParaRPr lang="en-US" dirty="0"/>
          </a:p>
        </p:txBody>
      </p:sp>
      <p:sp>
        <p:nvSpPr>
          <p:cNvPr id="5" name="Date Placeholder 4"/>
          <p:cNvSpPr>
            <a:spLocks noGrp="1"/>
          </p:cNvSpPr>
          <p:nvPr>
            <p:ph type="dt" sz="half" idx="10"/>
          </p:nvPr>
        </p:nvSpPr>
        <p:spPr/>
        <p:txBody>
          <a:bodyPr/>
          <a:lstStyle/>
          <a:p>
            <a:fld id="{6CF57896-31D9-469C-8AD2-EEB8354DB3C5}" type="datetime1">
              <a:rPr lang="en-US" smtClean="0"/>
              <a:pPr/>
              <a:t>10/7/2014</a:t>
            </a:fld>
            <a:endParaRPr lang="en-US" dirty="0"/>
          </a:p>
        </p:txBody>
      </p:sp>
      <p:sp>
        <p:nvSpPr>
          <p:cNvPr id="6" name="Slide Number Placeholder 5"/>
          <p:cNvSpPr>
            <a:spLocks noGrp="1"/>
          </p:cNvSpPr>
          <p:nvPr>
            <p:ph type="sldNum" sz="quarter" idx="11"/>
          </p:nvPr>
        </p:nvSpPr>
        <p:spPr/>
        <p:txBody>
          <a:bodyPr/>
          <a:lstStyle/>
          <a:p>
            <a:fld id="{BA267FD1-D44D-4C32-8CB4-056C0540E7D4}"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818720" y="1083733"/>
            <a:ext cx="8325279" cy="5147734"/>
          </a:xfrm>
        </p:spPr>
        <p:txBody>
          <a:bodyPr/>
          <a:lstStyle/>
          <a:p>
            <a:pPr>
              <a:buNone/>
            </a:pPr>
            <a:r>
              <a:rPr lang="ro-RO" sz="2000" b="1" dirty="0" smtClean="0">
                <a:latin typeface="Lucida Console" pitchFamily="49" charset="0"/>
                <a:cs typeface="Calibri" pitchFamily="34" charset="0"/>
              </a:rPr>
              <a:t>Exemplu</a:t>
            </a:r>
            <a:r>
              <a:rPr lang="en-US" sz="2000" b="1" dirty="0" smtClean="0">
                <a:latin typeface="Lucida Console" pitchFamily="49" charset="0"/>
                <a:cs typeface="Calibri" pitchFamily="34" charset="0"/>
              </a:rPr>
              <a:t>:</a:t>
            </a:r>
            <a:endParaRPr lang="ro-RO" sz="2000" b="1" dirty="0" smtClean="0">
              <a:latin typeface="Lucida Console" pitchFamily="49" charset="0"/>
              <a:cs typeface="Calibri" pitchFamily="34" charset="0"/>
            </a:endParaRPr>
          </a:p>
          <a:p>
            <a:pPr>
              <a:buNone/>
            </a:pPr>
            <a:r>
              <a:rPr lang="ro-RO" sz="1400" dirty="0" smtClean="0">
                <a:latin typeface="Lucida Console" pitchFamily="49" charset="0"/>
                <a:cs typeface="Calibri" pitchFamily="34" charset="0"/>
              </a:rPr>
              <a:t>[</a:t>
            </a:r>
            <a:r>
              <a:rPr lang="ro-RO" sz="1400" dirty="0" smtClean="0">
                <a:latin typeface="Lucida Console" pitchFamily="49" charset="0"/>
                <a:cs typeface="Calibri" pitchFamily="34" charset="0"/>
              </a:rPr>
              <a:t>RunInstaller(true)]</a:t>
            </a:r>
            <a:endParaRPr lang="en-US" sz="1400" dirty="0" smtClean="0">
              <a:latin typeface="Lucida Console" pitchFamily="49" charset="0"/>
              <a:cs typeface="Calibri" pitchFamily="34" charset="0"/>
            </a:endParaRPr>
          </a:p>
          <a:p>
            <a:pPr>
              <a:buNone/>
            </a:pPr>
            <a:r>
              <a:rPr lang="ro-RO" sz="1400" dirty="0" smtClean="0">
                <a:latin typeface="Lucida Console" pitchFamily="49" charset="0"/>
                <a:cs typeface="Calibri" pitchFamily="34" charset="0"/>
              </a:rPr>
              <a:t>public class MyInstaller: Installer</a:t>
            </a:r>
            <a:endParaRPr lang="en-US" sz="1400" dirty="0" smtClean="0">
              <a:latin typeface="Lucida Console" pitchFamily="49" charset="0"/>
              <a:cs typeface="Calibri" pitchFamily="34" charset="0"/>
            </a:endParaRPr>
          </a:p>
          <a:p>
            <a:pPr>
              <a:buNone/>
            </a:pPr>
            <a:r>
              <a:rPr lang="ro-RO" sz="1400" dirty="0" smtClean="0">
                <a:latin typeface="Lucida Console" pitchFamily="49" charset="0"/>
                <a:cs typeface="Calibri" pitchFamily="34" charset="0"/>
              </a:rPr>
              <a:t>{</a:t>
            </a:r>
            <a:endParaRPr lang="en-US" sz="1400" dirty="0" smtClean="0">
              <a:latin typeface="Lucida Console" pitchFamily="49" charset="0"/>
              <a:cs typeface="Calibri" pitchFamily="34" charset="0"/>
            </a:endParaRPr>
          </a:p>
          <a:p>
            <a:pPr>
              <a:buNone/>
            </a:pPr>
            <a:r>
              <a:rPr lang="en-US" sz="1400" dirty="0" smtClean="0">
                <a:latin typeface="Lucida Console" pitchFamily="49" charset="0"/>
                <a:cs typeface="Calibri" pitchFamily="34" charset="0"/>
              </a:rPr>
              <a:t>    </a:t>
            </a:r>
            <a:r>
              <a:rPr lang="ro-RO" sz="1400" dirty="0" smtClean="0">
                <a:latin typeface="Lucida Console" pitchFamily="49" charset="0"/>
                <a:cs typeface="Calibri" pitchFamily="34" charset="0"/>
              </a:rPr>
              <a:t>public void MyInstaller()</a:t>
            </a:r>
            <a:endParaRPr lang="en-US" sz="1400" dirty="0" smtClean="0">
              <a:latin typeface="Lucida Console" pitchFamily="49" charset="0"/>
              <a:cs typeface="Calibri" pitchFamily="34" charset="0"/>
            </a:endParaRPr>
          </a:p>
          <a:p>
            <a:pPr>
              <a:buNone/>
            </a:pPr>
            <a:r>
              <a:rPr lang="en-US" sz="1400" dirty="0" smtClean="0">
                <a:latin typeface="Lucida Console" pitchFamily="49" charset="0"/>
                <a:cs typeface="Calibri" pitchFamily="34" charset="0"/>
              </a:rPr>
              <a:t>    </a:t>
            </a:r>
            <a:r>
              <a:rPr lang="ro-RO" sz="1400" dirty="0" smtClean="0">
                <a:latin typeface="Lucida Console" pitchFamily="49" charset="0"/>
                <a:cs typeface="Calibri" pitchFamily="34" charset="0"/>
              </a:rPr>
              <a:t>{</a:t>
            </a:r>
            <a:endParaRPr lang="en-US" sz="1400" dirty="0" smtClean="0">
              <a:latin typeface="Lucida Console" pitchFamily="49" charset="0"/>
              <a:cs typeface="Calibri" pitchFamily="34" charset="0"/>
            </a:endParaRPr>
          </a:p>
          <a:p>
            <a:pPr>
              <a:buNone/>
            </a:pPr>
            <a:r>
              <a:rPr lang="en-US" sz="1400" dirty="0" smtClean="0">
                <a:latin typeface="Lucida Console" pitchFamily="49" charset="0"/>
                <a:cs typeface="Calibri" pitchFamily="34" charset="0"/>
              </a:rPr>
              <a:t>      </a:t>
            </a:r>
            <a:r>
              <a:rPr lang="ro-RO" sz="1400" dirty="0" smtClean="0">
                <a:latin typeface="Lucida Console" pitchFamily="49" charset="0"/>
                <a:cs typeface="Calibri" pitchFamily="34" charset="0"/>
              </a:rPr>
              <a:t>ServiceProcessInstaller procInst = new</a:t>
            </a:r>
            <a:r>
              <a:rPr lang="en-US" sz="1400" dirty="0" smtClean="0">
                <a:latin typeface="Lucida Console" pitchFamily="49" charset="0"/>
                <a:cs typeface="Calibri" pitchFamily="34" charset="0"/>
              </a:rPr>
              <a:t> </a:t>
            </a:r>
            <a:r>
              <a:rPr lang="ro-RO" sz="1400" dirty="0" smtClean="0">
                <a:latin typeface="Lucida Console" pitchFamily="49" charset="0"/>
                <a:cs typeface="Calibri" pitchFamily="34" charset="0"/>
              </a:rPr>
              <a:t>ServiceProcessInstaller();</a:t>
            </a:r>
            <a:endParaRPr lang="en-US" sz="1400" dirty="0" smtClean="0">
              <a:latin typeface="Lucida Console" pitchFamily="49" charset="0"/>
              <a:cs typeface="Calibri" pitchFamily="34" charset="0"/>
            </a:endParaRPr>
          </a:p>
          <a:p>
            <a:pPr>
              <a:buNone/>
            </a:pPr>
            <a:r>
              <a:rPr lang="en-US" sz="1400" dirty="0" smtClean="0">
                <a:latin typeface="Lucida Console" pitchFamily="49" charset="0"/>
                <a:cs typeface="Calibri" pitchFamily="34" charset="0"/>
              </a:rPr>
              <a:t>      </a:t>
            </a:r>
            <a:r>
              <a:rPr lang="ro-RO" sz="1400" dirty="0" smtClean="0">
                <a:latin typeface="Lucida Console" pitchFamily="49" charset="0"/>
                <a:cs typeface="Calibri" pitchFamily="34" charset="0"/>
              </a:rPr>
              <a:t>procInst.Account = ServiceAccount.LocalSystem;</a:t>
            </a:r>
            <a:endParaRPr lang="en-US" sz="1400" dirty="0" smtClean="0">
              <a:latin typeface="Lucida Console" pitchFamily="49" charset="0"/>
              <a:cs typeface="Calibri" pitchFamily="34" charset="0"/>
            </a:endParaRPr>
          </a:p>
          <a:p>
            <a:pPr>
              <a:buNone/>
            </a:pPr>
            <a:r>
              <a:rPr lang="en-US" sz="1400" dirty="0" smtClean="0">
                <a:latin typeface="Lucida Console" pitchFamily="49" charset="0"/>
                <a:cs typeface="Calibri" pitchFamily="34" charset="0"/>
              </a:rPr>
              <a:t>      </a:t>
            </a:r>
            <a:r>
              <a:rPr lang="ro-RO" sz="1400" dirty="0" smtClean="0">
                <a:latin typeface="Lucida Console" pitchFamily="49" charset="0"/>
                <a:cs typeface="Calibri" pitchFamily="34" charset="0"/>
              </a:rPr>
              <a:t>ServiceInstaller servInst = new ServiceInstaller();</a:t>
            </a:r>
            <a:endParaRPr lang="en-US" sz="1400" dirty="0" smtClean="0">
              <a:latin typeface="Lucida Console" pitchFamily="49" charset="0"/>
              <a:cs typeface="Calibri" pitchFamily="34" charset="0"/>
            </a:endParaRPr>
          </a:p>
          <a:p>
            <a:pPr>
              <a:buNone/>
            </a:pPr>
            <a:r>
              <a:rPr lang="en-US" sz="1400" dirty="0" smtClean="0">
                <a:latin typeface="Lucida Console" pitchFamily="49" charset="0"/>
              </a:rPr>
              <a:t>     </a:t>
            </a:r>
            <a:endParaRPr lang="ro-RO" sz="1400" dirty="0" smtClean="0">
              <a:latin typeface="Lucida Console" pitchFamily="49" charset="0"/>
            </a:endParaRPr>
          </a:p>
          <a:p>
            <a:pPr>
              <a:buNone/>
            </a:pPr>
            <a:r>
              <a:rPr lang="ro-RO" sz="1400" dirty="0" smtClean="0">
                <a:latin typeface="Lucida Console" pitchFamily="49" charset="0"/>
              </a:rPr>
              <a:t>    </a:t>
            </a:r>
            <a:r>
              <a:rPr lang="en-US" sz="1400" dirty="0" smtClean="0">
                <a:latin typeface="Lucida Console" pitchFamily="49" charset="0"/>
              </a:rPr>
              <a:t>   </a:t>
            </a:r>
            <a:r>
              <a:rPr lang="ro-RO" sz="1400" dirty="0" smtClean="0">
                <a:latin typeface="Lucida Console" pitchFamily="49" charset="0"/>
              </a:rPr>
              <a:t>servInst.ServiceName = ”Simple Service”;</a:t>
            </a:r>
            <a:endParaRPr lang="en-US" sz="1400" dirty="0" smtClean="0">
              <a:latin typeface="Lucida Console" pitchFamily="49" charset="0"/>
            </a:endParaRPr>
          </a:p>
          <a:p>
            <a:pPr>
              <a:buNone/>
            </a:pPr>
            <a:r>
              <a:rPr lang="en-US" sz="1400" dirty="0" smtClean="0">
                <a:latin typeface="Lucida Console" pitchFamily="49" charset="0"/>
              </a:rPr>
              <a:t>        </a:t>
            </a:r>
            <a:r>
              <a:rPr lang="ro-RO" sz="1400" dirty="0" smtClean="0">
                <a:latin typeface="Lucida Console" pitchFamily="49" charset="0"/>
              </a:rPr>
              <a:t>Installers.Add(procInst);</a:t>
            </a:r>
            <a:endParaRPr lang="en-US" sz="1400" dirty="0" smtClean="0">
              <a:latin typeface="Lucida Console" pitchFamily="49" charset="0"/>
            </a:endParaRPr>
          </a:p>
          <a:p>
            <a:pPr>
              <a:buNone/>
            </a:pPr>
            <a:r>
              <a:rPr lang="en-US" sz="1400" dirty="0" smtClean="0">
                <a:latin typeface="Lucida Console" pitchFamily="49" charset="0"/>
              </a:rPr>
              <a:t>        </a:t>
            </a:r>
            <a:r>
              <a:rPr lang="ro-RO" sz="1400" dirty="0" smtClean="0">
                <a:latin typeface="Lucida Console" pitchFamily="49" charset="0"/>
              </a:rPr>
              <a:t>Installers.Add(servInst);</a:t>
            </a:r>
            <a:endParaRPr lang="en-US" sz="1400" dirty="0" smtClean="0">
              <a:latin typeface="Lucida Console" pitchFamily="49" charset="0"/>
            </a:endParaRPr>
          </a:p>
          <a:p>
            <a:pPr>
              <a:buNone/>
            </a:pPr>
            <a:r>
              <a:rPr lang="en-US" sz="1400" dirty="0" smtClean="0">
                <a:latin typeface="Lucida Console" pitchFamily="49" charset="0"/>
              </a:rPr>
              <a:t>      </a:t>
            </a:r>
            <a:r>
              <a:rPr lang="ro-RO" sz="1400" dirty="0" smtClean="0">
                <a:latin typeface="Lucida Console" pitchFamily="49" charset="0"/>
              </a:rPr>
              <a:t>}</a:t>
            </a:r>
            <a:endParaRPr lang="en-US" sz="1400" dirty="0" smtClean="0">
              <a:latin typeface="Lucida Console" pitchFamily="49" charset="0"/>
            </a:endParaRPr>
          </a:p>
          <a:p>
            <a:pPr>
              <a:buNone/>
            </a:pPr>
            <a:r>
              <a:rPr lang="ro-RO" sz="1400" dirty="0" smtClean="0">
                <a:latin typeface="Lucida Console" pitchFamily="49" charset="0"/>
              </a:rPr>
              <a:t>}</a:t>
            </a:r>
            <a:endParaRPr lang="en-US" sz="1400" dirty="0" smtClean="0">
              <a:latin typeface="Lucida Console" pitchFamily="49" charset="0"/>
            </a:endParaRPr>
          </a:p>
          <a:p>
            <a:endParaRPr lang="ro-RO" sz="1400" b="1" dirty="0" smtClean="0"/>
          </a:p>
        </p:txBody>
      </p:sp>
      <p:sp>
        <p:nvSpPr>
          <p:cNvPr id="7" name="Title 6"/>
          <p:cNvSpPr>
            <a:spLocks noGrp="1"/>
          </p:cNvSpPr>
          <p:nvPr>
            <p:ph type="title"/>
          </p:nvPr>
        </p:nvSpPr>
        <p:spPr/>
        <p:txBody>
          <a:bodyPr/>
          <a:lstStyle/>
          <a:p>
            <a:r>
              <a:rPr lang="ro-RO" dirty="0" smtClean="0"/>
              <a:t>Instalarea serviciilor	</a:t>
            </a:r>
            <a:endParaRPr lang="en-US" dirty="0"/>
          </a:p>
        </p:txBody>
      </p:sp>
      <p:sp>
        <p:nvSpPr>
          <p:cNvPr id="5" name="Date Placeholder 4"/>
          <p:cNvSpPr>
            <a:spLocks noGrp="1"/>
          </p:cNvSpPr>
          <p:nvPr>
            <p:ph type="dt" sz="half" idx="10"/>
          </p:nvPr>
        </p:nvSpPr>
        <p:spPr/>
        <p:txBody>
          <a:bodyPr/>
          <a:lstStyle/>
          <a:p>
            <a:fld id="{6CF57896-31D9-469C-8AD2-EEB8354DB3C5}" type="datetime1">
              <a:rPr lang="en-US" smtClean="0"/>
              <a:pPr/>
              <a:t>10/7/2014</a:t>
            </a:fld>
            <a:endParaRPr lang="en-US" dirty="0"/>
          </a:p>
        </p:txBody>
      </p:sp>
      <p:sp>
        <p:nvSpPr>
          <p:cNvPr id="6" name="Slide Number Placeholder 5"/>
          <p:cNvSpPr>
            <a:spLocks noGrp="1"/>
          </p:cNvSpPr>
          <p:nvPr>
            <p:ph type="sldNum" sz="quarter" idx="11"/>
          </p:nvPr>
        </p:nvSpPr>
        <p:spPr/>
        <p:txBody>
          <a:bodyPr/>
          <a:lstStyle/>
          <a:p>
            <a:fld id="{BA267FD1-D44D-4C32-8CB4-056C0540E7D4}"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818720" y="1083733"/>
            <a:ext cx="8325279" cy="5147734"/>
          </a:xfrm>
        </p:spPr>
        <p:txBody>
          <a:bodyPr/>
          <a:lstStyle/>
          <a:p>
            <a:pPr>
              <a:buNone/>
            </a:pPr>
            <a:r>
              <a:rPr lang="ro-RO" b="1" dirty="0" smtClean="0"/>
              <a:t>Adăugarea unei clase Installer folosind Visual </a:t>
            </a:r>
            <a:r>
              <a:rPr lang="ro-RO" b="1" dirty="0" smtClean="0"/>
              <a:t>Studio</a:t>
            </a:r>
            <a:endParaRPr lang="ro-RO" dirty="0" smtClean="0"/>
          </a:p>
          <a:p>
            <a:pPr>
              <a:buNone/>
            </a:pPr>
            <a:r>
              <a:rPr lang="ro-RO" sz="2000" dirty="0" smtClean="0"/>
              <a:t>Visual </a:t>
            </a:r>
            <a:r>
              <a:rPr lang="ro-RO" sz="2000" dirty="0" smtClean="0"/>
              <a:t>Studio furnizează un wizard pentru a adăuga installere proiectului</a:t>
            </a:r>
            <a:r>
              <a:rPr lang="ro-RO" dirty="0" smtClean="0"/>
              <a:t>.</a:t>
            </a:r>
            <a:endParaRPr lang="en-US" dirty="0" smtClean="0"/>
          </a:p>
          <a:p>
            <a:pPr>
              <a:buNone/>
            </a:pPr>
            <a:r>
              <a:rPr lang="ro-RO" sz="2000" dirty="0" smtClean="0"/>
              <a:t>Wizard-ul adaugă trei clase:</a:t>
            </a:r>
            <a:endParaRPr lang="en-US" sz="2000" dirty="0" smtClean="0"/>
          </a:p>
          <a:p>
            <a:pPr lvl="1"/>
            <a:r>
              <a:rPr lang="ro-RO" dirty="0" smtClean="0"/>
              <a:t> O clasă derivată din clasa </a:t>
            </a:r>
            <a:r>
              <a:rPr lang="ro-RO" b="1" dirty="0" smtClean="0"/>
              <a:t>ServiceProcessInstaller</a:t>
            </a:r>
            <a:r>
              <a:rPr lang="ro-RO" dirty="0" smtClean="0"/>
              <a:t>, care deține informații de securitate pentru proces.</a:t>
            </a:r>
            <a:endParaRPr lang="en-US" dirty="0" smtClean="0"/>
          </a:p>
          <a:p>
            <a:pPr lvl="1"/>
            <a:r>
              <a:rPr lang="ro-RO" dirty="0" smtClean="0"/>
              <a:t> O clasă derivată din clasa </a:t>
            </a:r>
            <a:r>
              <a:rPr lang="ro-RO" b="1" dirty="0" smtClean="0"/>
              <a:t>ServiceInstaller</a:t>
            </a:r>
            <a:r>
              <a:rPr lang="ro-RO" dirty="0" smtClean="0"/>
              <a:t>, care deține informații despre serviciu.</a:t>
            </a:r>
            <a:endParaRPr lang="en-US" dirty="0" smtClean="0"/>
          </a:p>
          <a:p>
            <a:pPr lvl="1"/>
            <a:r>
              <a:rPr lang="ro-RO" dirty="0" smtClean="0"/>
              <a:t> O clasă derivată din clasa </a:t>
            </a:r>
            <a:r>
              <a:rPr lang="ro-RO" b="1" dirty="0" smtClean="0"/>
              <a:t>Installer</a:t>
            </a:r>
            <a:r>
              <a:rPr lang="ro-RO" dirty="0" smtClean="0"/>
              <a:t>, care are atributul </a:t>
            </a:r>
            <a:r>
              <a:rPr lang="ro-RO" b="1" dirty="0" smtClean="0"/>
              <a:t>RunInstallerAttribute</a:t>
            </a:r>
            <a:r>
              <a:rPr lang="ro-RO" dirty="0" smtClean="0"/>
              <a:t>. Această clasa are câmpuri instanțe ale celorlalte clase installer, și acestea sunt adăugate colecției </a:t>
            </a:r>
            <a:r>
              <a:rPr lang="ro-RO" b="1" dirty="0" smtClean="0"/>
              <a:t>Installers</a:t>
            </a:r>
            <a:r>
              <a:rPr lang="ro-RO" dirty="0" smtClean="0"/>
              <a:t>.</a:t>
            </a:r>
          </a:p>
          <a:p>
            <a:pPr lvl="0">
              <a:buFont typeface="Arial" pitchFamily="34" charset="0"/>
              <a:buChar char="•"/>
            </a:pPr>
            <a:endParaRPr lang="en-US" dirty="0" smtClean="0"/>
          </a:p>
          <a:p>
            <a:pPr lvl="1"/>
            <a:endParaRPr lang="ro-RO" sz="2000" dirty="0" smtClean="0"/>
          </a:p>
          <a:p>
            <a:endParaRPr lang="ro-RO" dirty="0" smtClean="0"/>
          </a:p>
        </p:txBody>
      </p:sp>
      <p:sp>
        <p:nvSpPr>
          <p:cNvPr id="7" name="Title 6"/>
          <p:cNvSpPr>
            <a:spLocks noGrp="1"/>
          </p:cNvSpPr>
          <p:nvPr>
            <p:ph type="title"/>
          </p:nvPr>
        </p:nvSpPr>
        <p:spPr/>
        <p:txBody>
          <a:bodyPr/>
          <a:lstStyle/>
          <a:p>
            <a:r>
              <a:rPr lang="ro-RO" dirty="0" smtClean="0"/>
              <a:t>Instalarea serviciilor	</a:t>
            </a:r>
            <a:endParaRPr lang="en-US" dirty="0"/>
          </a:p>
        </p:txBody>
      </p:sp>
      <p:sp>
        <p:nvSpPr>
          <p:cNvPr id="5" name="Date Placeholder 4"/>
          <p:cNvSpPr>
            <a:spLocks noGrp="1"/>
          </p:cNvSpPr>
          <p:nvPr>
            <p:ph type="dt" sz="half" idx="10"/>
          </p:nvPr>
        </p:nvSpPr>
        <p:spPr/>
        <p:txBody>
          <a:bodyPr/>
          <a:lstStyle/>
          <a:p>
            <a:fld id="{6CF57896-31D9-469C-8AD2-EEB8354DB3C5}" type="datetime1">
              <a:rPr lang="en-US" smtClean="0"/>
              <a:pPr/>
              <a:t>10/7/2014</a:t>
            </a:fld>
            <a:endParaRPr lang="en-US" dirty="0"/>
          </a:p>
        </p:txBody>
      </p:sp>
      <p:sp>
        <p:nvSpPr>
          <p:cNvPr id="6" name="Slide Number Placeholder 5"/>
          <p:cNvSpPr>
            <a:spLocks noGrp="1"/>
          </p:cNvSpPr>
          <p:nvPr>
            <p:ph type="sldNum" sz="quarter" idx="11"/>
          </p:nvPr>
        </p:nvSpPr>
        <p:spPr/>
        <p:txBody>
          <a:bodyPr/>
          <a:lstStyle/>
          <a:p>
            <a:fld id="{BA267FD1-D44D-4C32-8CB4-056C0540E7D4}"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818720" y="1083733"/>
            <a:ext cx="8325279" cy="5147734"/>
          </a:xfrm>
        </p:spPr>
        <p:txBody>
          <a:bodyPr/>
          <a:lstStyle/>
          <a:p>
            <a:r>
              <a:rPr lang="ro-RO" dirty="0" smtClean="0"/>
              <a:t>Introducere în domenii de aplicație</a:t>
            </a:r>
          </a:p>
          <a:p>
            <a:r>
              <a:rPr lang="ro-RO" dirty="0" smtClean="0"/>
              <a:t>Folosirea clasei </a:t>
            </a:r>
            <a:r>
              <a:rPr lang="ro-RO" b="1" dirty="0" smtClean="0"/>
              <a:t>AppDomain</a:t>
            </a:r>
          </a:p>
          <a:p>
            <a:r>
              <a:rPr lang="ro-RO" dirty="0" smtClean="0"/>
              <a:t>Configurarea domeniilor de aplicație</a:t>
            </a:r>
          </a:p>
          <a:p>
            <a:r>
              <a:rPr lang="ro-RO" dirty="0" smtClean="0"/>
              <a:t>Tipuri și unități de asamblare</a:t>
            </a:r>
          </a:p>
          <a:p>
            <a:r>
              <a:rPr lang="ro-RO" dirty="0" smtClean="0"/>
              <a:t>Crearea unui domeniu de aplicație</a:t>
            </a:r>
          </a:p>
          <a:p>
            <a:r>
              <a:rPr lang="ro-RO" dirty="0" smtClean="0"/>
              <a:t>Apelarea obiectelor dintr-un alt domeniu de aplicație</a:t>
            </a:r>
            <a:endParaRPr lang="ro-RO" b="1" dirty="0" smtClean="0"/>
          </a:p>
        </p:txBody>
      </p:sp>
      <p:sp>
        <p:nvSpPr>
          <p:cNvPr id="7" name="Title 6"/>
          <p:cNvSpPr>
            <a:spLocks noGrp="1"/>
          </p:cNvSpPr>
          <p:nvPr>
            <p:ph type="title"/>
          </p:nvPr>
        </p:nvSpPr>
        <p:spPr/>
        <p:txBody>
          <a:bodyPr/>
          <a:lstStyle/>
          <a:p>
            <a:r>
              <a:rPr lang="ro-RO" dirty="0" smtClean="0"/>
              <a:t>Manipularea domeniilor de aplicație</a:t>
            </a:r>
            <a:endParaRPr lang="en-US" dirty="0"/>
          </a:p>
        </p:txBody>
      </p:sp>
      <p:sp>
        <p:nvSpPr>
          <p:cNvPr id="5" name="Date Placeholder 4"/>
          <p:cNvSpPr>
            <a:spLocks noGrp="1"/>
          </p:cNvSpPr>
          <p:nvPr>
            <p:ph type="dt" sz="half" idx="10"/>
          </p:nvPr>
        </p:nvSpPr>
        <p:spPr/>
        <p:txBody>
          <a:bodyPr/>
          <a:lstStyle/>
          <a:p>
            <a:fld id="{6CF57896-31D9-469C-8AD2-EEB8354DB3C5}" type="datetime1">
              <a:rPr lang="en-US" smtClean="0"/>
              <a:pPr/>
              <a:t>10/7/2014</a:t>
            </a:fld>
            <a:endParaRPr lang="en-US" dirty="0"/>
          </a:p>
        </p:txBody>
      </p:sp>
      <p:sp>
        <p:nvSpPr>
          <p:cNvPr id="6" name="Slide Number Placeholder 5"/>
          <p:cNvSpPr>
            <a:spLocks noGrp="1"/>
          </p:cNvSpPr>
          <p:nvPr>
            <p:ph type="sldNum" sz="quarter" idx="11"/>
          </p:nvPr>
        </p:nvSpPr>
        <p:spPr/>
        <p:txBody>
          <a:bodyPr/>
          <a:lstStyle/>
          <a:p>
            <a:fld id="{BA267FD1-D44D-4C32-8CB4-056C0540E7D4}"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818721" y="1083733"/>
            <a:ext cx="4989412" cy="3200400"/>
          </a:xfrm>
        </p:spPr>
        <p:txBody>
          <a:bodyPr/>
          <a:lstStyle/>
          <a:p>
            <a:r>
              <a:rPr lang="ro-RO" sz="2000" dirty="0" smtClean="0"/>
              <a:t>Crearea şi instalarea </a:t>
            </a:r>
            <a:r>
              <a:rPr lang="en-US" sz="2000" dirty="0" smtClean="0"/>
              <a:t>s</a:t>
            </a:r>
            <a:r>
              <a:rPr lang="ro-RO" sz="2000" dirty="0" smtClean="0"/>
              <a:t>erviciilor</a:t>
            </a:r>
          </a:p>
          <a:p>
            <a:r>
              <a:rPr lang="ro-RO" sz="2000" dirty="0" smtClean="0"/>
              <a:t>Domenii de aplicaţii</a:t>
            </a:r>
          </a:p>
          <a:p>
            <a:pPr lvl="1"/>
            <a:endParaRPr lang="en-US" dirty="0" smtClean="0"/>
          </a:p>
          <a:p>
            <a:endParaRPr lang="en-US" dirty="0"/>
          </a:p>
        </p:txBody>
      </p:sp>
      <p:sp>
        <p:nvSpPr>
          <p:cNvPr id="7" name="Title 6"/>
          <p:cNvSpPr>
            <a:spLocks noGrp="1"/>
          </p:cNvSpPr>
          <p:nvPr>
            <p:ph type="title"/>
          </p:nvPr>
        </p:nvSpPr>
        <p:spPr/>
        <p:txBody>
          <a:bodyPr/>
          <a:lstStyle/>
          <a:p>
            <a:r>
              <a:rPr lang="en-US" dirty="0" smtClean="0"/>
              <a:t>Overview</a:t>
            </a:r>
            <a:endParaRPr lang="en-US" dirty="0"/>
          </a:p>
        </p:txBody>
      </p:sp>
      <p:sp>
        <p:nvSpPr>
          <p:cNvPr id="5" name="Date Placeholder 4"/>
          <p:cNvSpPr>
            <a:spLocks noGrp="1"/>
          </p:cNvSpPr>
          <p:nvPr>
            <p:ph type="dt" sz="half" idx="10"/>
          </p:nvPr>
        </p:nvSpPr>
        <p:spPr/>
        <p:txBody>
          <a:bodyPr/>
          <a:lstStyle/>
          <a:p>
            <a:fld id="{6CF57896-31D9-469C-8AD2-EEB8354DB3C5}" type="datetime1">
              <a:rPr lang="en-US" smtClean="0"/>
              <a:pPr/>
              <a:t>10/7/2014</a:t>
            </a:fld>
            <a:endParaRPr lang="en-US" dirty="0"/>
          </a:p>
        </p:txBody>
      </p:sp>
      <p:sp>
        <p:nvSpPr>
          <p:cNvPr id="6" name="Slide Number Placeholder 5"/>
          <p:cNvSpPr>
            <a:spLocks noGrp="1"/>
          </p:cNvSpPr>
          <p:nvPr>
            <p:ph type="sldNum" sz="quarter" idx="11"/>
          </p:nvPr>
        </p:nvSpPr>
        <p:spPr/>
        <p:txBody>
          <a:bodyPr/>
          <a:lstStyle/>
          <a:p>
            <a:fld id="{BA267FD1-D44D-4C32-8CB4-056C0540E7D4}" type="slidenum">
              <a:rPr lang="en-US" smtClean="0"/>
              <a:pPr/>
              <a:t>2</a:t>
            </a:fld>
            <a:endParaRPr lang="en-US"/>
          </a:p>
        </p:txBody>
      </p:sp>
      <p:pic>
        <p:nvPicPr>
          <p:cNvPr id="9" name="Picture 3"/>
          <p:cNvPicPr>
            <a:picLocks noChangeAspect="1" noChangeArrowheads="1"/>
          </p:cNvPicPr>
          <p:nvPr/>
        </p:nvPicPr>
        <p:blipFill>
          <a:blip r:embed="rId3" cstate="print"/>
          <a:stretch>
            <a:fillRect/>
          </a:stretch>
        </p:blipFill>
        <p:spPr>
          <a:xfrm>
            <a:off x="4788353" y="335492"/>
            <a:ext cx="4135513" cy="57897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p:cNvSpPr>
            <a:spLocks noGrp="1"/>
          </p:cNvSpPr>
          <p:nvPr>
            <p:ph type="title"/>
          </p:nvPr>
        </p:nvSpPr>
        <p:spPr>
          <a:xfrm>
            <a:off x="711200" y="254000"/>
            <a:ext cx="8229600" cy="762000"/>
          </a:xfrm>
        </p:spPr>
        <p:txBody>
          <a:bodyPr/>
          <a:lstStyle/>
          <a:p>
            <a:r>
              <a:rPr lang="ro-RO" dirty="0" smtClean="0"/>
              <a:t>Introducere în domenii de aplicație	</a:t>
            </a:r>
            <a:endParaRPr lang="en-US" dirty="0">
              <a:ln/>
              <a:gradFill flip="none">
                <a:gsLst>
                  <a:gs pos="0">
                    <a:schemeClr val="accent6">
                      <a:tint val="70000"/>
                      <a:shade val="100000"/>
                      <a:hueMod val="100000"/>
                      <a:satMod val="195000"/>
                    </a:schemeClr>
                  </a:gs>
                  <a:gs pos="46000">
                    <a:schemeClr val="accent6">
                      <a:tint val="70000"/>
                      <a:shade val="100000"/>
                      <a:hueMod val="100000"/>
                      <a:satMod val="195000"/>
                    </a:schemeClr>
                  </a:gs>
                  <a:gs pos="100000">
                    <a:schemeClr val="accent6">
                      <a:tint val="100000"/>
                      <a:shade val="60000"/>
                      <a:hueMod val="100000"/>
                      <a:satMod val="195000"/>
                    </a:schemeClr>
                  </a:gs>
                </a:gsLst>
                <a:lin ang="5400000"/>
              </a:gradFill>
            </a:endParaRPr>
          </a:p>
        </p:txBody>
      </p:sp>
      <p:sp>
        <p:nvSpPr>
          <p:cNvPr id="8" name="Rectangle 2"/>
          <p:cNvSpPr>
            <a:spLocks noGrp="1"/>
          </p:cNvSpPr>
          <p:nvPr>
            <p:ph sz="quarter" idx="1"/>
          </p:nvPr>
        </p:nvSpPr>
        <p:spPr>
          <a:xfrm>
            <a:off x="914400" y="1100666"/>
            <a:ext cx="8229600" cy="2209800"/>
          </a:xfrm>
        </p:spPr>
        <p:txBody>
          <a:bodyPr>
            <a:normAutofit fontScale="92500" lnSpcReduction="10000"/>
          </a:bodyPr>
          <a:lstStyle/>
          <a:p>
            <a:r>
              <a:rPr lang="ro-RO" b="1" dirty="0" smtClean="0"/>
              <a:t>AppDomain</a:t>
            </a:r>
          </a:p>
          <a:p>
            <a:pPr lvl="1"/>
            <a:r>
              <a:rPr lang="ro-RO" dirty="0" smtClean="0"/>
              <a:t>Fiecare proces are cel puțin un domeniu de aplicație</a:t>
            </a:r>
          </a:p>
          <a:p>
            <a:pPr lvl="1"/>
            <a:r>
              <a:rPr lang="ro-RO" dirty="0" smtClean="0"/>
              <a:t>O unitate de asamblare este încărcată într-un anumit domeniu</a:t>
            </a:r>
          </a:p>
          <a:p>
            <a:pPr lvl="1"/>
            <a:r>
              <a:rPr lang="ro-RO" dirty="0" smtClean="0"/>
              <a:t>.</a:t>
            </a:r>
            <a:r>
              <a:rPr lang="ro-RO" b="1" dirty="0" smtClean="0"/>
              <a:t>NET Remoting </a:t>
            </a:r>
          </a:p>
          <a:p>
            <a:pPr lvl="2"/>
            <a:r>
              <a:rPr lang="ro-RO" dirty="0" smtClean="0">
                <a:solidFill>
                  <a:schemeClr val="tx1">
                    <a:lumMod val="50000"/>
                    <a:lumOff val="50000"/>
                  </a:schemeClr>
                </a:solidFill>
              </a:rPr>
              <a:t>Codul</a:t>
            </a:r>
            <a:r>
              <a:rPr lang="en-US" dirty="0" smtClean="0">
                <a:solidFill>
                  <a:schemeClr val="tx1">
                    <a:lumMod val="50000"/>
                    <a:lumOff val="50000"/>
                  </a:schemeClr>
                </a:solidFill>
              </a:rPr>
              <a:t> </a:t>
            </a:r>
            <a:r>
              <a:rPr lang="en-US" dirty="0" err="1" smtClean="0">
                <a:solidFill>
                  <a:schemeClr val="tx1">
                    <a:lumMod val="50000"/>
                    <a:lumOff val="50000"/>
                  </a:schemeClr>
                </a:solidFill>
              </a:rPr>
              <a:t>dintr</a:t>
            </a:r>
            <a:r>
              <a:rPr lang="en-US" dirty="0" smtClean="0">
                <a:solidFill>
                  <a:schemeClr val="tx1">
                    <a:lumMod val="50000"/>
                    <a:lumOff val="50000"/>
                  </a:schemeClr>
                </a:solidFill>
              </a:rPr>
              <a:t>-un </a:t>
            </a:r>
            <a:r>
              <a:rPr lang="ro-RO" dirty="0" smtClean="0">
                <a:solidFill>
                  <a:schemeClr val="tx1">
                    <a:lumMod val="50000"/>
                    <a:lumOff val="50000"/>
                  </a:schemeClr>
                </a:solidFill>
              </a:rPr>
              <a:t>domeniu de aplicație poate accesa cod dintr-un alt domeniu de aplicație </a:t>
            </a:r>
            <a:endParaRPr lang="ro-RO" b="1" dirty="0" smtClean="0">
              <a:solidFill>
                <a:schemeClr val="tx1">
                  <a:lumMod val="50000"/>
                  <a:lumOff val="50000"/>
                </a:schemeClr>
              </a:solidFill>
            </a:endParaRPr>
          </a:p>
          <a:p>
            <a:pPr lvl="1"/>
            <a:endParaRPr lang="ro-RO" dirty="0" smtClean="0"/>
          </a:p>
        </p:txBody>
      </p:sp>
      <p:sp>
        <p:nvSpPr>
          <p:cNvPr id="15" name="Flowchart: Alternate Process 14"/>
          <p:cNvSpPr/>
          <p:nvPr/>
        </p:nvSpPr>
        <p:spPr>
          <a:xfrm>
            <a:off x="1752600" y="4572000"/>
            <a:ext cx="1600200" cy="1066800"/>
          </a:xfrm>
          <a:prstGeom prst="flowChartAlternateProcess">
            <a:avLst/>
          </a:prstGeom>
          <a:solidFill>
            <a:schemeClr val="accent3">
              <a:lumMod val="40000"/>
              <a:lumOff val="6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dirty="0" smtClean="0">
                <a:solidFill>
                  <a:schemeClr val="tx1"/>
                </a:solidFill>
              </a:rPr>
              <a:t>AppDomain</a:t>
            </a:r>
            <a:endParaRPr lang="en-US" dirty="0">
              <a:solidFill>
                <a:schemeClr val="tx1"/>
              </a:solidFill>
            </a:endParaRPr>
          </a:p>
        </p:txBody>
      </p:sp>
      <p:sp>
        <p:nvSpPr>
          <p:cNvPr id="16" name="Flowchart: Alternate Process 15"/>
          <p:cNvSpPr/>
          <p:nvPr/>
        </p:nvSpPr>
        <p:spPr>
          <a:xfrm>
            <a:off x="5410200" y="4648200"/>
            <a:ext cx="1600200" cy="1066800"/>
          </a:xfrm>
          <a:prstGeom prst="flowChartAlternateProcess">
            <a:avLst/>
          </a:prstGeom>
          <a:solidFill>
            <a:schemeClr val="accent3">
              <a:lumMod val="40000"/>
              <a:lumOff val="6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dirty="0" smtClean="0">
                <a:solidFill>
                  <a:schemeClr val="tx1"/>
                </a:solidFill>
              </a:rPr>
              <a:t>AppDomain</a:t>
            </a:r>
            <a:endParaRPr lang="en-US" dirty="0">
              <a:solidFill>
                <a:schemeClr val="tx1"/>
              </a:solidFill>
            </a:endParaRPr>
          </a:p>
        </p:txBody>
      </p:sp>
      <p:sp>
        <p:nvSpPr>
          <p:cNvPr id="18" name="Curved Left Arrow 17"/>
          <p:cNvSpPr/>
          <p:nvPr/>
        </p:nvSpPr>
        <p:spPr>
          <a:xfrm rot="16200000">
            <a:off x="4072351" y="2243551"/>
            <a:ext cx="694497" cy="3352800"/>
          </a:xfrm>
          <a:prstGeom prst="curvedLeftArrow">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p:cNvSpPr txBox="1"/>
          <p:nvPr/>
        </p:nvSpPr>
        <p:spPr>
          <a:xfrm>
            <a:off x="3505200" y="3810000"/>
            <a:ext cx="1676400" cy="369332"/>
          </a:xfrm>
          <a:prstGeom prst="rect">
            <a:avLst/>
          </a:prstGeom>
          <a:noFill/>
        </p:spPr>
        <p:txBody>
          <a:bodyPr wrap="square" rtlCol="0">
            <a:spAutoFit/>
          </a:bodyPr>
          <a:lstStyle/>
          <a:p>
            <a:r>
              <a:rPr lang="ro-RO" dirty="0" smtClean="0"/>
              <a:t>.NET Remoting</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p:cNvSpPr>
            <a:spLocks noGrp="1"/>
          </p:cNvSpPr>
          <p:nvPr>
            <p:ph type="title"/>
          </p:nvPr>
        </p:nvSpPr>
        <p:spPr>
          <a:xfrm>
            <a:off x="914400" y="321733"/>
            <a:ext cx="8229600" cy="762000"/>
          </a:xfrm>
        </p:spPr>
        <p:txBody>
          <a:bodyPr/>
          <a:lstStyle/>
          <a:p>
            <a:r>
              <a:rPr lang="ro-RO" dirty="0" smtClean="0"/>
              <a:t>Folosirea clasei </a:t>
            </a:r>
            <a:r>
              <a:rPr lang="ro-RO" b="1" dirty="0" smtClean="0"/>
              <a:t>AppDomain</a:t>
            </a:r>
            <a:endParaRPr lang="en-US" b="1" dirty="0">
              <a:ln/>
              <a:gradFill flip="none">
                <a:gsLst>
                  <a:gs pos="0">
                    <a:schemeClr val="accent6">
                      <a:tint val="70000"/>
                      <a:shade val="100000"/>
                      <a:hueMod val="100000"/>
                      <a:satMod val="195000"/>
                    </a:schemeClr>
                  </a:gs>
                  <a:gs pos="46000">
                    <a:schemeClr val="accent6">
                      <a:tint val="70000"/>
                      <a:shade val="100000"/>
                      <a:hueMod val="100000"/>
                      <a:satMod val="195000"/>
                    </a:schemeClr>
                  </a:gs>
                  <a:gs pos="100000">
                    <a:schemeClr val="accent6">
                      <a:tint val="100000"/>
                      <a:shade val="60000"/>
                      <a:hueMod val="100000"/>
                      <a:satMod val="195000"/>
                    </a:schemeClr>
                  </a:gs>
                </a:gsLst>
                <a:lin ang="5400000"/>
              </a:gradFill>
            </a:endParaRPr>
          </a:p>
        </p:txBody>
      </p:sp>
      <p:sp>
        <p:nvSpPr>
          <p:cNvPr id="8" name="Rectangle 2"/>
          <p:cNvSpPr>
            <a:spLocks noGrp="1"/>
          </p:cNvSpPr>
          <p:nvPr>
            <p:ph sz="quarter" idx="1"/>
          </p:nvPr>
        </p:nvSpPr>
        <p:spPr>
          <a:xfrm>
            <a:off x="914400" y="1168400"/>
            <a:ext cx="8229600" cy="2514600"/>
          </a:xfrm>
        </p:spPr>
        <p:txBody>
          <a:bodyPr>
            <a:normAutofit fontScale="92500"/>
          </a:bodyPr>
          <a:lstStyle/>
          <a:p>
            <a:r>
              <a:rPr lang="ro-RO" dirty="0" smtClean="0"/>
              <a:t>Încarcă și descarcă domenii</a:t>
            </a:r>
          </a:p>
          <a:p>
            <a:r>
              <a:rPr lang="ro-RO" dirty="0" smtClean="0"/>
              <a:t>Accesează componente și cod din alte domenii</a:t>
            </a:r>
          </a:p>
          <a:p>
            <a:r>
              <a:rPr lang="ro-RO" dirty="0" smtClean="0"/>
              <a:t>Oferă acces unităților de asamblare dintr-un domeniu</a:t>
            </a:r>
          </a:p>
          <a:p>
            <a:r>
              <a:rPr lang="ro-RO" dirty="0" smtClean="0"/>
              <a:t>Specifică politica unui domeniu</a:t>
            </a:r>
          </a:p>
          <a:p>
            <a:r>
              <a:rPr lang="ro-RO" dirty="0" smtClean="0"/>
              <a:t>Tratează excepțiile care nu au fost tratate</a:t>
            </a:r>
          </a:p>
        </p:txBody>
      </p:sp>
      <p:sp>
        <p:nvSpPr>
          <p:cNvPr id="11" name="Footer Placeholder 9"/>
          <p:cNvSpPr>
            <a:spLocks noGrp="1"/>
          </p:cNvSpPr>
          <p:nvPr>
            <p:ph type="ftr" sz="quarter" idx="11"/>
          </p:nvPr>
        </p:nvSpPr>
        <p:spPr>
          <a:xfrm>
            <a:off x="2898648" y="6356350"/>
            <a:ext cx="3505200" cy="365760"/>
          </a:xfrm>
        </p:spPr>
        <p:txBody>
          <a:bodyPr/>
          <a:lstStyle/>
          <a:p>
            <a:r>
              <a:rPr lang="en-US" u="none" dirty="0" smtClean="0"/>
              <a:t>Academia Microsoft </a:t>
            </a:r>
            <a:endParaRPr lang="en-US" u="none" dirty="0"/>
          </a:p>
        </p:txBody>
      </p:sp>
      <p:sp>
        <p:nvSpPr>
          <p:cNvPr id="5" name="AutoShape 7"/>
          <p:cNvSpPr>
            <a:spLocks noChangeArrowheads="1"/>
          </p:cNvSpPr>
          <p:nvPr/>
        </p:nvSpPr>
        <p:spPr bwMode="auto">
          <a:xfrm>
            <a:off x="1014413" y="4275138"/>
            <a:ext cx="2347231" cy="263533"/>
          </a:xfrm>
          <a:prstGeom prst="roundRect">
            <a:avLst>
              <a:gd name="adj" fmla="val 4167"/>
            </a:avLst>
          </a:prstGeom>
          <a:solidFill>
            <a:schemeClr val="accent2">
              <a:lumMod val="40000"/>
              <a:lumOff val="60000"/>
            </a:schemeClr>
          </a:solidFill>
          <a:ln w="9525">
            <a:solidFill>
              <a:srgbClr val="4D4D4D"/>
            </a:solidFill>
            <a:round/>
            <a:headEnd/>
            <a:tailEnd/>
          </a:ln>
          <a:effectLst>
            <a:outerShdw dist="35921" dir="2700000" algn="ctr" rotWithShape="0">
              <a:srgbClr val="AFAFAF"/>
            </a:outerShdw>
          </a:effectLst>
        </p:spPr>
        <p:txBody>
          <a:bodyPr wrap="square" anchor="ctr">
            <a:spAutoFit/>
          </a:bodyPr>
          <a:lstStyle/>
          <a:p>
            <a:pPr algn="l">
              <a:lnSpc>
                <a:spcPct val="90000"/>
              </a:lnSpc>
              <a:spcBef>
                <a:spcPct val="40000"/>
              </a:spcBef>
              <a:defRPr/>
            </a:pPr>
            <a:r>
              <a:rPr lang="en-US" sz="1200" dirty="0" err="1"/>
              <a:t>CreateInstance</a:t>
            </a:r>
            <a:endParaRPr lang="en-US" sz="1200" dirty="0"/>
          </a:p>
        </p:txBody>
      </p:sp>
      <p:sp>
        <p:nvSpPr>
          <p:cNvPr id="6" name="AutoShape 7"/>
          <p:cNvSpPr>
            <a:spLocks noChangeArrowheads="1"/>
          </p:cNvSpPr>
          <p:nvPr/>
        </p:nvSpPr>
        <p:spPr bwMode="auto">
          <a:xfrm>
            <a:off x="1031346" y="3789363"/>
            <a:ext cx="2347231" cy="263533"/>
          </a:xfrm>
          <a:prstGeom prst="roundRect">
            <a:avLst>
              <a:gd name="adj" fmla="val 4167"/>
            </a:avLst>
          </a:prstGeom>
          <a:solidFill>
            <a:schemeClr val="accent2">
              <a:lumMod val="40000"/>
              <a:lumOff val="60000"/>
            </a:schemeClr>
          </a:solidFill>
          <a:ln w="9525">
            <a:solidFill>
              <a:srgbClr val="4D4D4D"/>
            </a:solidFill>
            <a:round/>
            <a:headEnd/>
            <a:tailEnd/>
          </a:ln>
          <a:effectLst>
            <a:outerShdw dist="35921" dir="2700000" algn="ctr" rotWithShape="0">
              <a:srgbClr val="AFAFAF"/>
            </a:outerShdw>
          </a:effectLst>
        </p:spPr>
        <p:txBody>
          <a:bodyPr wrap="square" anchor="ctr">
            <a:spAutoFit/>
          </a:bodyPr>
          <a:lstStyle/>
          <a:p>
            <a:pPr algn="l">
              <a:lnSpc>
                <a:spcPct val="90000"/>
              </a:lnSpc>
              <a:spcBef>
                <a:spcPct val="40000"/>
              </a:spcBef>
              <a:defRPr/>
            </a:pPr>
            <a:r>
              <a:rPr lang="en-US" sz="1200" dirty="0" err="1"/>
              <a:t>CreateDomain</a:t>
            </a:r>
            <a:endParaRPr lang="en-US" sz="1200" dirty="0"/>
          </a:p>
        </p:txBody>
      </p:sp>
      <p:sp>
        <p:nvSpPr>
          <p:cNvPr id="9" name="AutoShape 7"/>
          <p:cNvSpPr>
            <a:spLocks noChangeArrowheads="1"/>
          </p:cNvSpPr>
          <p:nvPr/>
        </p:nvSpPr>
        <p:spPr bwMode="auto">
          <a:xfrm>
            <a:off x="1014413" y="5289261"/>
            <a:ext cx="2338387" cy="263533"/>
          </a:xfrm>
          <a:prstGeom prst="roundRect">
            <a:avLst>
              <a:gd name="adj" fmla="val 4167"/>
            </a:avLst>
          </a:prstGeom>
          <a:solidFill>
            <a:schemeClr val="accent2">
              <a:lumMod val="40000"/>
              <a:lumOff val="60000"/>
            </a:schemeClr>
          </a:solidFill>
          <a:ln w="9525">
            <a:solidFill>
              <a:srgbClr val="4D4D4D"/>
            </a:solidFill>
            <a:round/>
            <a:headEnd/>
            <a:tailEnd/>
          </a:ln>
          <a:effectLst>
            <a:outerShdw dist="35921" dir="2700000" algn="ctr" rotWithShape="0">
              <a:srgbClr val="AFAFAF"/>
            </a:outerShdw>
          </a:effectLst>
        </p:spPr>
        <p:txBody>
          <a:bodyPr wrap="square" anchor="ctr">
            <a:spAutoFit/>
          </a:bodyPr>
          <a:lstStyle/>
          <a:p>
            <a:pPr algn="l">
              <a:lnSpc>
                <a:spcPct val="90000"/>
              </a:lnSpc>
              <a:spcBef>
                <a:spcPct val="40000"/>
              </a:spcBef>
              <a:defRPr/>
            </a:pPr>
            <a:r>
              <a:rPr lang="en-US" sz="1200" dirty="0" err="1"/>
              <a:t>SetAppDomainPolicy</a:t>
            </a:r>
            <a:endParaRPr lang="en-US" sz="1200" dirty="0"/>
          </a:p>
        </p:txBody>
      </p:sp>
      <p:sp>
        <p:nvSpPr>
          <p:cNvPr id="10" name="AutoShape 7"/>
          <p:cNvSpPr>
            <a:spLocks noChangeArrowheads="1"/>
          </p:cNvSpPr>
          <p:nvPr/>
        </p:nvSpPr>
        <p:spPr bwMode="auto">
          <a:xfrm>
            <a:off x="1014413" y="4802189"/>
            <a:ext cx="2347231" cy="263533"/>
          </a:xfrm>
          <a:prstGeom prst="roundRect">
            <a:avLst>
              <a:gd name="adj" fmla="val 4167"/>
            </a:avLst>
          </a:prstGeom>
          <a:solidFill>
            <a:schemeClr val="accent2">
              <a:lumMod val="40000"/>
              <a:lumOff val="60000"/>
            </a:schemeClr>
          </a:solidFill>
          <a:ln w="9525">
            <a:solidFill>
              <a:srgbClr val="4D4D4D"/>
            </a:solidFill>
            <a:round/>
            <a:headEnd/>
            <a:tailEnd/>
          </a:ln>
          <a:effectLst>
            <a:outerShdw dist="35921" dir="2700000" algn="ctr" rotWithShape="0">
              <a:srgbClr val="AFAFAF"/>
            </a:outerShdw>
          </a:effectLst>
        </p:spPr>
        <p:txBody>
          <a:bodyPr wrap="square" anchor="ctr">
            <a:spAutoFit/>
          </a:bodyPr>
          <a:lstStyle/>
          <a:p>
            <a:pPr algn="l">
              <a:lnSpc>
                <a:spcPct val="90000"/>
              </a:lnSpc>
              <a:spcBef>
                <a:spcPct val="40000"/>
              </a:spcBef>
              <a:defRPr/>
            </a:pPr>
            <a:r>
              <a:rPr lang="en-US" sz="1200" dirty="0"/>
              <a:t>Load</a:t>
            </a:r>
          </a:p>
        </p:txBody>
      </p:sp>
      <p:sp>
        <p:nvSpPr>
          <p:cNvPr id="12" name="AutoShape 7"/>
          <p:cNvSpPr>
            <a:spLocks noChangeArrowheads="1"/>
          </p:cNvSpPr>
          <p:nvPr/>
        </p:nvSpPr>
        <p:spPr bwMode="auto">
          <a:xfrm>
            <a:off x="3505200" y="4249208"/>
            <a:ext cx="2122488" cy="263533"/>
          </a:xfrm>
          <a:prstGeom prst="roundRect">
            <a:avLst>
              <a:gd name="adj" fmla="val 4167"/>
            </a:avLst>
          </a:prstGeom>
          <a:solidFill>
            <a:schemeClr val="accent2">
              <a:lumMod val="40000"/>
              <a:lumOff val="60000"/>
            </a:schemeClr>
          </a:solidFill>
          <a:ln w="9525">
            <a:solidFill>
              <a:srgbClr val="4D4D4D"/>
            </a:solidFill>
            <a:round/>
            <a:headEnd/>
            <a:tailEnd/>
          </a:ln>
          <a:effectLst>
            <a:outerShdw dist="35921" dir="2700000" algn="ctr" rotWithShape="0">
              <a:srgbClr val="AFAFAF"/>
            </a:outerShdw>
          </a:effectLst>
        </p:spPr>
        <p:txBody>
          <a:bodyPr anchor="ctr">
            <a:spAutoFit/>
          </a:bodyPr>
          <a:lstStyle/>
          <a:p>
            <a:pPr algn="l">
              <a:lnSpc>
                <a:spcPct val="90000"/>
              </a:lnSpc>
              <a:spcBef>
                <a:spcPct val="40000"/>
              </a:spcBef>
              <a:defRPr/>
            </a:pPr>
            <a:r>
              <a:rPr lang="en-US" sz="1200" dirty="0" err="1"/>
              <a:t>DoCallBack</a:t>
            </a:r>
            <a:endParaRPr lang="en-US" sz="1200" dirty="0"/>
          </a:p>
        </p:txBody>
      </p:sp>
      <p:sp>
        <p:nvSpPr>
          <p:cNvPr id="13" name="AutoShape 7"/>
          <p:cNvSpPr>
            <a:spLocks noChangeArrowheads="1"/>
          </p:cNvSpPr>
          <p:nvPr/>
        </p:nvSpPr>
        <p:spPr bwMode="auto">
          <a:xfrm>
            <a:off x="3522134" y="3798888"/>
            <a:ext cx="2122488" cy="263533"/>
          </a:xfrm>
          <a:prstGeom prst="roundRect">
            <a:avLst>
              <a:gd name="adj" fmla="val 4167"/>
            </a:avLst>
          </a:prstGeom>
          <a:solidFill>
            <a:schemeClr val="accent2">
              <a:lumMod val="40000"/>
              <a:lumOff val="60000"/>
            </a:schemeClr>
          </a:solidFill>
          <a:ln w="9525">
            <a:solidFill>
              <a:srgbClr val="4D4D4D"/>
            </a:solidFill>
            <a:round/>
            <a:headEnd/>
            <a:tailEnd/>
          </a:ln>
          <a:effectLst>
            <a:outerShdw dist="35921" dir="2700000" algn="ctr" rotWithShape="0">
              <a:srgbClr val="AFAFAF"/>
            </a:outerShdw>
          </a:effectLst>
        </p:spPr>
        <p:txBody>
          <a:bodyPr anchor="ctr">
            <a:spAutoFit/>
          </a:bodyPr>
          <a:lstStyle/>
          <a:p>
            <a:pPr algn="l">
              <a:lnSpc>
                <a:spcPct val="90000"/>
              </a:lnSpc>
              <a:spcBef>
                <a:spcPct val="40000"/>
              </a:spcBef>
              <a:defRPr/>
            </a:pPr>
            <a:r>
              <a:rPr lang="en-US" sz="1200" dirty="0"/>
              <a:t>Unload</a:t>
            </a:r>
          </a:p>
        </p:txBody>
      </p:sp>
      <p:sp>
        <p:nvSpPr>
          <p:cNvPr id="14" name="AutoShape 7"/>
          <p:cNvSpPr>
            <a:spLocks noChangeArrowheads="1"/>
          </p:cNvSpPr>
          <p:nvPr/>
        </p:nvSpPr>
        <p:spPr bwMode="auto">
          <a:xfrm>
            <a:off x="3505200" y="5297488"/>
            <a:ext cx="2106613" cy="263533"/>
          </a:xfrm>
          <a:prstGeom prst="roundRect">
            <a:avLst>
              <a:gd name="adj" fmla="val 4167"/>
            </a:avLst>
          </a:prstGeom>
          <a:solidFill>
            <a:schemeClr val="accent2">
              <a:lumMod val="40000"/>
              <a:lumOff val="60000"/>
            </a:schemeClr>
          </a:solidFill>
          <a:ln w="9525">
            <a:solidFill>
              <a:srgbClr val="4D4D4D"/>
            </a:solidFill>
            <a:round/>
            <a:headEnd/>
            <a:tailEnd/>
          </a:ln>
          <a:effectLst>
            <a:outerShdw dist="35921" dir="2700000" algn="ctr" rotWithShape="0">
              <a:srgbClr val="AFAFAF"/>
            </a:outerShdw>
          </a:effectLst>
        </p:spPr>
        <p:txBody>
          <a:bodyPr anchor="ctr">
            <a:spAutoFit/>
          </a:bodyPr>
          <a:lstStyle/>
          <a:p>
            <a:pPr algn="l">
              <a:lnSpc>
                <a:spcPct val="90000"/>
              </a:lnSpc>
              <a:spcBef>
                <a:spcPct val="40000"/>
              </a:spcBef>
              <a:defRPr/>
            </a:pPr>
            <a:r>
              <a:rPr lang="en-US" sz="1200" dirty="0" err="1"/>
              <a:t>SetPrincipalPolicy</a:t>
            </a:r>
            <a:endParaRPr lang="en-US" sz="1200" dirty="0"/>
          </a:p>
        </p:txBody>
      </p:sp>
      <p:sp>
        <p:nvSpPr>
          <p:cNvPr id="15" name="AutoShape 7"/>
          <p:cNvSpPr>
            <a:spLocks noChangeArrowheads="1"/>
          </p:cNvSpPr>
          <p:nvPr/>
        </p:nvSpPr>
        <p:spPr bwMode="auto">
          <a:xfrm>
            <a:off x="3505200" y="4772024"/>
            <a:ext cx="2122488" cy="263533"/>
          </a:xfrm>
          <a:prstGeom prst="roundRect">
            <a:avLst>
              <a:gd name="adj" fmla="val 4167"/>
            </a:avLst>
          </a:prstGeom>
          <a:solidFill>
            <a:schemeClr val="accent2">
              <a:lumMod val="40000"/>
              <a:lumOff val="60000"/>
            </a:schemeClr>
          </a:solidFill>
          <a:ln w="9525">
            <a:solidFill>
              <a:srgbClr val="4D4D4D"/>
            </a:solidFill>
            <a:round/>
            <a:headEnd/>
            <a:tailEnd/>
          </a:ln>
          <a:effectLst>
            <a:outerShdw dist="35921" dir="2700000" algn="ctr" rotWithShape="0">
              <a:srgbClr val="AFAFAF"/>
            </a:outerShdw>
          </a:effectLst>
        </p:spPr>
        <p:txBody>
          <a:bodyPr anchor="ctr">
            <a:spAutoFit/>
          </a:bodyPr>
          <a:lstStyle/>
          <a:p>
            <a:pPr algn="l">
              <a:lnSpc>
                <a:spcPct val="90000"/>
              </a:lnSpc>
              <a:spcBef>
                <a:spcPct val="40000"/>
              </a:spcBef>
              <a:defRPr/>
            </a:pPr>
            <a:r>
              <a:rPr lang="en-US" sz="1200" dirty="0" err="1"/>
              <a:t>GetAssemblies</a:t>
            </a:r>
            <a:endParaRPr lang="en-US" sz="1200" dirty="0"/>
          </a:p>
        </p:txBody>
      </p:sp>
      <p:sp>
        <p:nvSpPr>
          <p:cNvPr id="16" name="AutoShape 7"/>
          <p:cNvSpPr>
            <a:spLocks noChangeArrowheads="1"/>
          </p:cNvSpPr>
          <p:nvPr/>
        </p:nvSpPr>
        <p:spPr bwMode="auto">
          <a:xfrm>
            <a:off x="5765800" y="3810000"/>
            <a:ext cx="2463800" cy="263533"/>
          </a:xfrm>
          <a:prstGeom prst="roundRect">
            <a:avLst>
              <a:gd name="adj" fmla="val 4167"/>
            </a:avLst>
          </a:prstGeom>
          <a:solidFill>
            <a:schemeClr val="accent2">
              <a:lumMod val="40000"/>
              <a:lumOff val="60000"/>
            </a:schemeClr>
          </a:solidFill>
          <a:ln w="9525">
            <a:solidFill>
              <a:srgbClr val="4D4D4D"/>
            </a:solidFill>
            <a:round/>
            <a:headEnd/>
            <a:tailEnd/>
          </a:ln>
          <a:effectLst>
            <a:outerShdw dist="35921" dir="2700000" algn="ctr" rotWithShape="0">
              <a:srgbClr val="AFAFAF"/>
            </a:outerShdw>
          </a:effectLst>
        </p:spPr>
        <p:txBody>
          <a:bodyPr wrap="square" anchor="ctr">
            <a:spAutoFit/>
          </a:bodyPr>
          <a:lstStyle/>
          <a:p>
            <a:pPr algn="l">
              <a:lnSpc>
                <a:spcPct val="90000"/>
              </a:lnSpc>
              <a:spcBef>
                <a:spcPct val="40000"/>
              </a:spcBef>
              <a:defRPr/>
            </a:pPr>
            <a:r>
              <a:rPr lang="en-US" sz="1200" dirty="0" err="1"/>
              <a:t>CurrentDomain</a:t>
            </a:r>
            <a:endParaRPr lang="en-US" sz="1200" dirty="0"/>
          </a:p>
        </p:txBody>
      </p:sp>
      <p:sp>
        <p:nvSpPr>
          <p:cNvPr id="17" name="AutoShape 7"/>
          <p:cNvSpPr>
            <a:spLocks noChangeArrowheads="1"/>
          </p:cNvSpPr>
          <p:nvPr/>
        </p:nvSpPr>
        <p:spPr bwMode="auto">
          <a:xfrm>
            <a:off x="5765800" y="4751388"/>
            <a:ext cx="2463800" cy="263533"/>
          </a:xfrm>
          <a:prstGeom prst="roundRect">
            <a:avLst>
              <a:gd name="adj" fmla="val 4167"/>
            </a:avLst>
          </a:prstGeom>
          <a:solidFill>
            <a:schemeClr val="accent2">
              <a:lumMod val="40000"/>
              <a:lumOff val="60000"/>
            </a:schemeClr>
          </a:solidFill>
          <a:ln w="9525">
            <a:solidFill>
              <a:srgbClr val="4D4D4D"/>
            </a:solidFill>
            <a:round/>
            <a:headEnd/>
            <a:tailEnd/>
          </a:ln>
          <a:effectLst>
            <a:outerShdw dist="35921" dir="2700000" algn="ctr" rotWithShape="0">
              <a:srgbClr val="AFAFAF"/>
            </a:outerShdw>
          </a:effectLst>
        </p:spPr>
        <p:txBody>
          <a:bodyPr wrap="square" anchor="ctr">
            <a:spAutoFit/>
          </a:bodyPr>
          <a:lstStyle/>
          <a:p>
            <a:pPr algn="l">
              <a:lnSpc>
                <a:spcPct val="90000"/>
              </a:lnSpc>
              <a:spcBef>
                <a:spcPct val="40000"/>
              </a:spcBef>
              <a:defRPr/>
            </a:pPr>
            <a:r>
              <a:rPr lang="en-US" sz="1200" dirty="0" err="1"/>
              <a:t>SetThreadPrincipal</a:t>
            </a:r>
            <a:endParaRPr lang="en-US" sz="1200" dirty="0"/>
          </a:p>
        </p:txBody>
      </p:sp>
      <p:sp>
        <p:nvSpPr>
          <p:cNvPr id="18" name="AutoShape 7"/>
          <p:cNvSpPr>
            <a:spLocks noChangeArrowheads="1"/>
          </p:cNvSpPr>
          <p:nvPr/>
        </p:nvSpPr>
        <p:spPr bwMode="auto">
          <a:xfrm>
            <a:off x="5765800" y="4284133"/>
            <a:ext cx="2463800" cy="263533"/>
          </a:xfrm>
          <a:prstGeom prst="roundRect">
            <a:avLst>
              <a:gd name="adj" fmla="val 4167"/>
            </a:avLst>
          </a:prstGeom>
          <a:solidFill>
            <a:schemeClr val="accent2">
              <a:lumMod val="40000"/>
              <a:lumOff val="60000"/>
            </a:schemeClr>
          </a:solidFill>
          <a:ln w="9525">
            <a:solidFill>
              <a:srgbClr val="4D4D4D"/>
            </a:solidFill>
            <a:round/>
            <a:headEnd/>
            <a:tailEnd/>
          </a:ln>
          <a:effectLst>
            <a:outerShdw dist="35921" dir="2700000" algn="ctr" rotWithShape="0">
              <a:srgbClr val="AFAFAF"/>
            </a:outerShdw>
          </a:effectLst>
        </p:spPr>
        <p:txBody>
          <a:bodyPr wrap="square" anchor="ctr">
            <a:spAutoFit/>
          </a:bodyPr>
          <a:lstStyle/>
          <a:p>
            <a:pPr algn="l">
              <a:lnSpc>
                <a:spcPct val="90000"/>
              </a:lnSpc>
              <a:spcBef>
                <a:spcPct val="40000"/>
              </a:spcBef>
              <a:defRPr/>
            </a:pPr>
            <a:r>
              <a:rPr lang="en-US" sz="1200" dirty="0" err="1"/>
              <a:t>ExecuteAssembly</a:t>
            </a:r>
            <a:endParaRPr lang="en-US" sz="1200" dirty="0"/>
          </a:p>
        </p:txBody>
      </p:sp>
      <p:sp>
        <p:nvSpPr>
          <p:cNvPr id="19" name="AutoShape 7"/>
          <p:cNvSpPr>
            <a:spLocks noChangeArrowheads="1"/>
          </p:cNvSpPr>
          <p:nvPr/>
        </p:nvSpPr>
        <p:spPr bwMode="auto">
          <a:xfrm>
            <a:off x="1014413" y="5724525"/>
            <a:ext cx="2338388" cy="263533"/>
          </a:xfrm>
          <a:prstGeom prst="roundRect">
            <a:avLst>
              <a:gd name="adj" fmla="val 4167"/>
            </a:avLst>
          </a:prstGeom>
          <a:solidFill>
            <a:schemeClr val="accent2">
              <a:lumMod val="40000"/>
              <a:lumOff val="60000"/>
            </a:schemeClr>
          </a:solidFill>
          <a:ln w="9525">
            <a:solidFill>
              <a:srgbClr val="4D4D4D"/>
            </a:solidFill>
            <a:round/>
            <a:headEnd/>
            <a:tailEnd/>
          </a:ln>
          <a:effectLst>
            <a:outerShdw dist="35921" dir="2700000" algn="ctr" rotWithShape="0">
              <a:srgbClr val="AFAFAF"/>
            </a:outerShdw>
          </a:effectLst>
        </p:spPr>
        <p:txBody>
          <a:bodyPr wrap="square" anchor="ctr">
            <a:spAutoFit/>
          </a:bodyPr>
          <a:lstStyle/>
          <a:p>
            <a:pPr algn="l">
              <a:lnSpc>
                <a:spcPct val="90000"/>
              </a:lnSpc>
              <a:spcBef>
                <a:spcPct val="40000"/>
              </a:spcBef>
              <a:defRPr/>
            </a:pPr>
            <a:r>
              <a:rPr lang="en-US" sz="1200" dirty="0" err="1"/>
              <a:t>AssemblyResolve</a:t>
            </a:r>
            <a:endParaRPr lang="en-US" sz="1200" dirty="0"/>
          </a:p>
        </p:txBody>
      </p:sp>
      <p:sp>
        <p:nvSpPr>
          <p:cNvPr id="20" name="AutoShape 7"/>
          <p:cNvSpPr>
            <a:spLocks noChangeArrowheads="1"/>
          </p:cNvSpPr>
          <p:nvPr/>
        </p:nvSpPr>
        <p:spPr bwMode="auto">
          <a:xfrm>
            <a:off x="3505200" y="5734050"/>
            <a:ext cx="2106613" cy="263533"/>
          </a:xfrm>
          <a:prstGeom prst="roundRect">
            <a:avLst>
              <a:gd name="adj" fmla="val 4167"/>
            </a:avLst>
          </a:prstGeom>
          <a:solidFill>
            <a:schemeClr val="accent2">
              <a:lumMod val="40000"/>
              <a:lumOff val="60000"/>
            </a:schemeClr>
          </a:solidFill>
          <a:ln w="9525">
            <a:solidFill>
              <a:srgbClr val="4D4D4D"/>
            </a:solidFill>
            <a:round/>
            <a:headEnd/>
            <a:tailEnd/>
          </a:ln>
          <a:effectLst>
            <a:outerShdw dist="35921" dir="2700000" algn="ctr" rotWithShape="0">
              <a:srgbClr val="AFAFAF"/>
            </a:outerShdw>
          </a:effectLst>
        </p:spPr>
        <p:txBody>
          <a:bodyPr anchor="ctr">
            <a:spAutoFit/>
          </a:bodyPr>
          <a:lstStyle/>
          <a:p>
            <a:pPr algn="l">
              <a:lnSpc>
                <a:spcPct val="90000"/>
              </a:lnSpc>
              <a:spcBef>
                <a:spcPct val="40000"/>
              </a:spcBef>
              <a:defRPr/>
            </a:pPr>
            <a:r>
              <a:rPr lang="en-US" sz="1200" dirty="0" err="1"/>
              <a:t>TypeResolve</a:t>
            </a:r>
            <a:endParaRPr lang="en-US" sz="1200" dirty="0"/>
          </a:p>
        </p:txBody>
      </p:sp>
      <p:sp>
        <p:nvSpPr>
          <p:cNvPr id="21" name="AutoShape 7"/>
          <p:cNvSpPr>
            <a:spLocks noChangeArrowheads="1"/>
          </p:cNvSpPr>
          <p:nvPr/>
        </p:nvSpPr>
        <p:spPr bwMode="auto">
          <a:xfrm>
            <a:off x="5740400" y="5341360"/>
            <a:ext cx="2463800" cy="263533"/>
          </a:xfrm>
          <a:prstGeom prst="roundRect">
            <a:avLst>
              <a:gd name="adj" fmla="val 4167"/>
            </a:avLst>
          </a:prstGeom>
          <a:solidFill>
            <a:schemeClr val="accent2">
              <a:lumMod val="40000"/>
              <a:lumOff val="60000"/>
            </a:schemeClr>
          </a:solidFill>
          <a:ln w="9525">
            <a:solidFill>
              <a:srgbClr val="4D4D4D"/>
            </a:solidFill>
            <a:round/>
            <a:headEnd/>
            <a:tailEnd/>
          </a:ln>
          <a:effectLst>
            <a:outerShdw dist="35921" dir="2700000" algn="ctr" rotWithShape="0">
              <a:srgbClr val="AFAFAF"/>
            </a:outerShdw>
          </a:effectLst>
        </p:spPr>
        <p:txBody>
          <a:bodyPr wrap="square" anchor="ctr">
            <a:spAutoFit/>
          </a:bodyPr>
          <a:lstStyle/>
          <a:p>
            <a:pPr algn="l">
              <a:lnSpc>
                <a:spcPct val="90000"/>
              </a:lnSpc>
              <a:spcBef>
                <a:spcPct val="40000"/>
              </a:spcBef>
              <a:defRPr/>
            </a:pPr>
            <a:r>
              <a:rPr lang="en-US" sz="1200" dirty="0" err="1"/>
              <a:t>UnhandledException</a:t>
            </a:r>
            <a:endParaRPr lang="en-US" sz="1200" dirty="0"/>
          </a:p>
        </p:txBody>
      </p:sp>
      <p:pic>
        <p:nvPicPr>
          <p:cNvPr id="22" name="Picture 2" descr="I:\ContentMaster\Course Development\Software\MSL_PNG_Object_Library\Electricity.png"/>
          <p:cNvPicPr>
            <a:picLocks noChangeAspect="1" noChangeArrowheads="1"/>
          </p:cNvPicPr>
          <p:nvPr/>
        </p:nvPicPr>
        <p:blipFill>
          <a:blip r:embed="rId3" cstate="print"/>
          <a:srcRect/>
          <a:stretch>
            <a:fillRect/>
          </a:stretch>
        </p:blipFill>
        <p:spPr bwMode="auto">
          <a:xfrm>
            <a:off x="7938028" y="5339292"/>
            <a:ext cx="189971" cy="261378"/>
          </a:xfrm>
          <a:prstGeom prst="rect">
            <a:avLst/>
          </a:prstGeom>
          <a:solidFill>
            <a:schemeClr val="accent2">
              <a:lumMod val="40000"/>
              <a:lumOff val="60000"/>
            </a:schemeClr>
          </a:solidFill>
          <a:ln w="9525">
            <a:noFill/>
            <a:miter lim="800000"/>
            <a:headEnd/>
            <a:tailEnd/>
          </a:ln>
        </p:spPr>
      </p:pic>
      <p:pic>
        <p:nvPicPr>
          <p:cNvPr id="23" name="Picture 2" descr="I:\ContentMaster\Course Development\Software\MSL_PNG_Object_Library\Electricity.png"/>
          <p:cNvPicPr>
            <a:picLocks noChangeAspect="1" noChangeArrowheads="1"/>
          </p:cNvPicPr>
          <p:nvPr/>
        </p:nvPicPr>
        <p:blipFill>
          <a:blip r:embed="rId4" cstate="print"/>
          <a:srcRect/>
          <a:stretch>
            <a:fillRect/>
          </a:stretch>
        </p:blipFill>
        <p:spPr bwMode="auto">
          <a:xfrm>
            <a:off x="5320243" y="5717645"/>
            <a:ext cx="175626" cy="242887"/>
          </a:xfrm>
          <a:prstGeom prst="rect">
            <a:avLst/>
          </a:prstGeom>
          <a:solidFill>
            <a:schemeClr val="accent2">
              <a:lumMod val="40000"/>
              <a:lumOff val="60000"/>
            </a:schemeClr>
          </a:solidFill>
          <a:ln w="9525">
            <a:noFill/>
            <a:miter lim="800000"/>
            <a:headEnd/>
            <a:tailEnd/>
          </a:ln>
        </p:spPr>
      </p:pic>
      <p:pic>
        <p:nvPicPr>
          <p:cNvPr id="24" name="Picture 2" descr="I:\ContentMaster\Course Development\Software\MSL_PNG_Object_Library\Electricity.png"/>
          <p:cNvPicPr>
            <a:picLocks noChangeAspect="1" noChangeArrowheads="1"/>
          </p:cNvPicPr>
          <p:nvPr/>
        </p:nvPicPr>
        <p:blipFill>
          <a:blip r:embed="rId3" cstate="print"/>
          <a:srcRect/>
          <a:stretch>
            <a:fillRect/>
          </a:stretch>
        </p:blipFill>
        <p:spPr bwMode="auto">
          <a:xfrm>
            <a:off x="3039532" y="5728757"/>
            <a:ext cx="194733" cy="267931"/>
          </a:xfrm>
          <a:prstGeom prst="rect">
            <a:avLst/>
          </a:prstGeom>
          <a:solidFill>
            <a:schemeClr val="accent2">
              <a:lumMod val="40000"/>
              <a:lumOff val="60000"/>
            </a:schemeClr>
          </a:solid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p:cNvSpPr>
            <a:spLocks noGrp="1"/>
          </p:cNvSpPr>
          <p:nvPr>
            <p:ph type="title"/>
          </p:nvPr>
        </p:nvSpPr>
        <p:spPr>
          <a:xfrm>
            <a:off x="914400" y="321733"/>
            <a:ext cx="8229600" cy="762000"/>
          </a:xfrm>
        </p:spPr>
        <p:txBody>
          <a:bodyPr/>
          <a:lstStyle/>
          <a:p>
            <a:r>
              <a:rPr lang="ro-RO" dirty="0" smtClean="0"/>
              <a:t>Folosirea clasei </a:t>
            </a:r>
            <a:r>
              <a:rPr lang="ro-RO" b="1" dirty="0" smtClean="0"/>
              <a:t>AppDomain</a:t>
            </a:r>
            <a:endParaRPr lang="en-US" b="1" dirty="0">
              <a:ln/>
              <a:gradFill flip="none">
                <a:gsLst>
                  <a:gs pos="0">
                    <a:schemeClr val="accent6">
                      <a:tint val="70000"/>
                      <a:shade val="100000"/>
                      <a:hueMod val="100000"/>
                      <a:satMod val="195000"/>
                    </a:schemeClr>
                  </a:gs>
                  <a:gs pos="46000">
                    <a:schemeClr val="accent6">
                      <a:tint val="70000"/>
                      <a:shade val="100000"/>
                      <a:hueMod val="100000"/>
                      <a:satMod val="195000"/>
                    </a:schemeClr>
                  </a:gs>
                  <a:gs pos="100000">
                    <a:schemeClr val="accent6">
                      <a:tint val="100000"/>
                      <a:shade val="60000"/>
                      <a:hueMod val="100000"/>
                      <a:satMod val="195000"/>
                    </a:schemeClr>
                  </a:gs>
                </a:gsLst>
                <a:lin ang="5400000"/>
              </a:gradFill>
            </a:endParaRPr>
          </a:p>
        </p:txBody>
      </p:sp>
      <p:sp>
        <p:nvSpPr>
          <p:cNvPr id="8" name="Rectangle 2"/>
          <p:cNvSpPr>
            <a:spLocks noGrp="1"/>
          </p:cNvSpPr>
          <p:nvPr>
            <p:ph sz="quarter" idx="1"/>
          </p:nvPr>
        </p:nvSpPr>
        <p:spPr>
          <a:xfrm>
            <a:off x="914400" y="1168399"/>
            <a:ext cx="8229600" cy="4047067"/>
          </a:xfrm>
        </p:spPr>
        <p:txBody>
          <a:bodyPr>
            <a:normAutofit/>
          </a:bodyPr>
          <a:lstStyle/>
          <a:p>
            <a:endParaRPr lang="ro-RO" b="1" dirty="0" smtClean="0"/>
          </a:p>
          <a:p>
            <a:r>
              <a:rPr lang="ro-RO" b="1" dirty="0" smtClean="0"/>
              <a:t>Evenimente</a:t>
            </a:r>
          </a:p>
          <a:p>
            <a:pPr lvl="1"/>
            <a:r>
              <a:rPr lang="ro-RO" dirty="0" smtClean="0"/>
              <a:t>8 evenimente</a:t>
            </a:r>
          </a:p>
          <a:p>
            <a:pPr lvl="1"/>
            <a:r>
              <a:rPr lang="ro-RO" i="1" dirty="0" smtClean="0"/>
              <a:t>UnhandledException</a:t>
            </a:r>
          </a:p>
          <a:p>
            <a:pPr lvl="2"/>
            <a:r>
              <a:rPr lang="ro-RO" dirty="0" smtClean="0"/>
              <a:t> </a:t>
            </a:r>
            <a:r>
              <a:rPr lang="ro-RO" dirty="0" smtClean="0"/>
              <a:t>unul din </a:t>
            </a:r>
            <a:r>
              <a:rPr lang="ro-RO" dirty="0" smtClean="0"/>
              <a:t>evenimente</a:t>
            </a:r>
          </a:p>
          <a:p>
            <a:pPr lvl="2"/>
            <a:r>
              <a:rPr lang="ro-RO" dirty="0" smtClean="0"/>
              <a:t>este ridicat atunci când o excepție este ridicată pe un thread și aceasta nu este </a:t>
            </a:r>
            <a:r>
              <a:rPr lang="ro-RO" dirty="0" smtClean="0"/>
              <a:t>tratată</a:t>
            </a:r>
          </a:p>
          <a:p>
            <a:pPr lvl="2"/>
            <a:r>
              <a:rPr lang="ro-RO" dirty="0" smtClean="0"/>
              <a:t>adăugare </a:t>
            </a:r>
            <a:r>
              <a:rPr lang="ro-RO" dirty="0" smtClean="0"/>
              <a:t>metodă handler </a:t>
            </a:r>
            <a:r>
              <a:rPr lang="ro-RO" dirty="0" smtClean="0"/>
              <a:t>pentru </a:t>
            </a:r>
            <a:r>
              <a:rPr lang="ro-RO" dirty="0" smtClean="0"/>
              <a:t>eveniment</a:t>
            </a:r>
            <a:endParaRPr lang="ro-RO" dirty="0" smtClean="0"/>
          </a:p>
          <a:p>
            <a:pPr lvl="1"/>
            <a:endParaRPr lang="ro-RO" dirty="0" smtClean="0"/>
          </a:p>
        </p:txBody>
      </p:sp>
      <p:sp>
        <p:nvSpPr>
          <p:cNvPr id="11" name="Footer Placeholder 9"/>
          <p:cNvSpPr>
            <a:spLocks noGrp="1"/>
          </p:cNvSpPr>
          <p:nvPr>
            <p:ph type="ftr" sz="quarter" idx="11"/>
          </p:nvPr>
        </p:nvSpPr>
        <p:spPr>
          <a:xfrm>
            <a:off x="2898648" y="6356350"/>
            <a:ext cx="3505200" cy="365760"/>
          </a:xfrm>
        </p:spPr>
        <p:txBody>
          <a:bodyPr/>
          <a:lstStyle/>
          <a:p>
            <a:r>
              <a:rPr lang="en-US" u="none" dirty="0" smtClean="0"/>
              <a:t>Academia Microsoft </a:t>
            </a:r>
            <a:endParaRPr lang="en-US" u="none"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p:cNvSpPr>
            <a:spLocks noGrp="1"/>
          </p:cNvSpPr>
          <p:nvPr>
            <p:ph type="title"/>
          </p:nvPr>
        </p:nvSpPr>
        <p:spPr>
          <a:xfrm>
            <a:off x="914400" y="237067"/>
            <a:ext cx="8229600" cy="762000"/>
          </a:xfrm>
        </p:spPr>
        <p:txBody>
          <a:bodyPr/>
          <a:lstStyle/>
          <a:p>
            <a:r>
              <a:rPr lang="ro-RO" dirty="0" smtClean="0"/>
              <a:t>Configurarea domeniilor de aplicație</a:t>
            </a:r>
            <a:endParaRPr lang="en-US" dirty="0">
              <a:ln/>
              <a:gradFill flip="none">
                <a:gsLst>
                  <a:gs pos="0">
                    <a:schemeClr val="accent6">
                      <a:tint val="70000"/>
                      <a:shade val="100000"/>
                      <a:hueMod val="100000"/>
                      <a:satMod val="195000"/>
                    </a:schemeClr>
                  </a:gs>
                  <a:gs pos="46000">
                    <a:schemeClr val="accent6">
                      <a:tint val="70000"/>
                      <a:shade val="100000"/>
                      <a:hueMod val="100000"/>
                      <a:satMod val="195000"/>
                    </a:schemeClr>
                  </a:gs>
                  <a:gs pos="100000">
                    <a:schemeClr val="accent6">
                      <a:tint val="100000"/>
                      <a:shade val="60000"/>
                      <a:hueMod val="100000"/>
                      <a:satMod val="195000"/>
                    </a:schemeClr>
                  </a:gs>
                </a:gsLst>
                <a:lin ang="5400000"/>
              </a:gradFill>
            </a:endParaRPr>
          </a:p>
        </p:txBody>
      </p:sp>
      <p:sp>
        <p:nvSpPr>
          <p:cNvPr id="8" name="Rectangle 2"/>
          <p:cNvSpPr>
            <a:spLocks noGrp="1"/>
          </p:cNvSpPr>
          <p:nvPr>
            <p:ph sz="quarter" idx="1"/>
          </p:nvPr>
        </p:nvSpPr>
        <p:spPr>
          <a:xfrm>
            <a:off x="914400" y="1032933"/>
            <a:ext cx="8229600" cy="2590800"/>
          </a:xfrm>
        </p:spPr>
        <p:txBody>
          <a:bodyPr>
            <a:normAutofit fontScale="92500"/>
          </a:bodyPr>
          <a:lstStyle/>
          <a:p>
            <a:r>
              <a:rPr lang="ro-RO" b="1" dirty="0" smtClean="0"/>
              <a:t>AppDomainSetup </a:t>
            </a:r>
          </a:p>
          <a:p>
            <a:pPr lvl="1"/>
            <a:r>
              <a:rPr lang="ro-RO" dirty="0" smtClean="0"/>
              <a:t>Trimisă metodei </a:t>
            </a:r>
            <a:r>
              <a:rPr lang="ro-RO" b="1" dirty="0" smtClean="0"/>
              <a:t>CreateDomain</a:t>
            </a:r>
            <a:r>
              <a:rPr lang="ro-RO" dirty="0" smtClean="0"/>
              <a:t>, la crearea unui nou domeniu</a:t>
            </a:r>
          </a:p>
          <a:p>
            <a:pPr lvl="1"/>
            <a:r>
              <a:rPr lang="ro-RO" dirty="0" smtClean="0"/>
              <a:t>Este read-only după crearea domeniului</a:t>
            </a:r>
          </a:p>
          <a:p>
            <a:pPr lvl="1"/>
            <a:r>
              <a:rPr lang="ro-RO" dirty="0" smtClean="0"/>
              <a:t>Folosită pentru localizarea unităților de asamblare</a:t>
            </a:r>
          </a:p>
          <a:p>
            <a:pPr lvl="1"/>
            <a:r>
              <a:rPr lang="ro-RO" dirty="0" smtClean="0"/>
              <a:t>Folosită pentru a specifica fișierul de configurare și pentru a modifica informații de configurare</a:t>
            </a:r>
          </a:p>
          <a:p>
            <a:pPr lvl="1">
              <a:buNone/>
            </a:pPr>
            <a:endParaRPr lang="ro-RO" dirty="0" smtClean="0"/>
          </a:p>
          <a:p>
            <a:pPr lvl="1">
              <a:buNone/>
            </a:pPr>
            <a:endParaRPr lang="ro-RO" dirty="0" smtClean="0"/>
          </a:p>
          <a:p>
            <a:pPr lvl="1"/>
            <a:endParaRPr lang="ro-RO" dirty="0" smtClean="0"/>
          </a:p>
        </p:txBody>
      </p:sp>
      <p:sp>
        <p:nvSpPr>
          <p:cNvPr id="11" name="Footer Placeholder 9"/>
          <p:cNvSpPr>
            <a:spLocks noGrp="1"/>
          </p:cNvSpPr>
          <p:nvPr>
            <p:ph type="ftr" sz="quarter" idx="11"/>
          </p:nvPr>
        </p:nvSpPr>
        <p:spPr>
          <a:xfrm>
            <a:off x="2898648" y="6356350"/>
            <a:ext cx="3505200" cy="365760"/>
          </a:xfrm>
        </p:spPr>
        <p:txBody>
          <a:bodyPr/>
          <a:lstStyle/>
          <a:p>
            <a:r>
              <a:rPr lang="en-US" u="none" dirty="0" smtClean="0"/>
              <a:t>Academia Microsoft </a:t>
            </a:r>
            <a:endParaRPr lang="en-US" u="none" dirty="0"/>
          </a:p>
        </p:txBody>
      </p:sp>
      <p:sp>
        <p:nvSpPr>
          <p:cNvPr id="5" name="AutoShape 7"/>
          <p:cNvSpPr>
            <a:spLocks noChangeArrowheads="1"/>
          </p:cNvSpPr>
          <p:nvPr/>
        </p:nvSpPr>
        <p:spPr bwMode="auto">
          <a:xfrm>
            <a:off x="1014413" y="3743325"/>
            <a:ext cx="2106612" cy="263533"/>
          </a:xfrm>
          <a:prstGeom prst="roundRect">
            <a:avLst>
              <a:gd name="adj" fmla="val 4167"/>
            </a:avLst>
          </a:prstGeom>
          <a:solidFill>
            <a:schemeClr val="accent2">
              <a:lumMod val="40000"/>
              <a:lumOff val="60000"/>
            </a:schemeClr>
          </a:solidFill>
          <a:ln w="9525">
            <a:solidFill>
              <a:srgbClr val="4D4D4D"/>
            </a:solidFill>
            <a:round/>
            <a:headEnd/>
            <a:tailEnd/>
          </a:ln>
          <a:effectLst>
            <a:outerShdw dist="35921" dir="2700000" algn="ctr" rotWithShape="0">
              <a:srgbClr val="AFAFAF"/>
            </a:outerShdw>
          </a:effectLst>
        </p:spPr>
        <p:txBody>
          <a:bodyPr anchor="ctr">
            <a:spAutoFit/>
          </a:bodyPr>
          <a:lstStyle/>
          <a:p>
            <a:pPr algn="l">
              <a:lnSpc>
                <a:spcPct val="90000"/>
              </a:lnSpc>
              <a:spcBef>
                <a:spcPct val="40000"/>
              </a:spcBef>
              <a:defRPr/>
            </a:pPr>
            <a:r>
              <a:rPr lang="en-US" sz="1200" dirty="0" err="1"/>
              <a:t>ApplicationBase</a:t>
            </a:r>
            <a:endParaRPr lang="en-US" sz="1200" dirty="0"/>
          </a:p>
        </p:txBody>
      </p:sp>
      <p:sp>
        <p:nvSpPr>
          <p:cNvPr id="6" name="AutoShape 7"/>
          <p:cNvSpPr>
            <a:spLocks noChangeArrowheads="1"/>
          </p:cNvSpPr>
          <p:nvPr/>
        </p:nvSpPr>
        <p:spPr bwMode="auto">
          <a:xfrm>
            <a:off x="3276600" y="3749675"/>
            <a:ext cx="2666999" cy="263533"/>
          </a:xfrm>
          <a:prstGeom prst="roundRect">
            <a:avLst>
              <a:gd name="adj" fmla="val 4167"/>
            </a:avLst>
          </a:prstGeom>
          <a:solidFill>
            <a:schemeClr val="accent2">
              <a:lumMod val="40000"/>
              <a:lumOff val="60000"/>
            </a:schemeClr>
          </a:solidFill>
          <a:ln w="9525">
            <a:solidFill>
              <a:srgbClr val="4D4D4D"/>
            </a:solidFill>
            <a:round/>
            <a:headEnd/>
            <a:tailEnd/>
          </a:ln>
          <a:effectLst>
            <a:outerShdw dist="35921" dir="2700000" algn="ctr" rotWithShape="0">
              <a:srgbClr val="AFAFAF"/>
            </a:outerShdw>
          </a:effectLst>
        </p:spPr>
        <p:txBody>
          <a:bodyPr wrap="square" anchor="ctr">
            <a:spAutoFit/>
          </a:bodyPr>
          <a:lstStyle/>
          <a:p>
            <a:pPr algn="l">
              <a:lnSpc>
                <a:spcPct val="90000"/>
              </a:lnSpc>
              <a:spcBef>
                <a:spcPct val="40000"/>
              </a:spcBef>
              <a:defRPr/>
            </a:pPr>
            <a:r>
              <a:rPr lang="en-US" sz="1200" dirty="0" err="1"/>
              <a:t>CachePath</a:t>
            </a:r>
            <a:endParaRPr lang="en-US" sz="1200" dirty="0"/>
          </a:p>
        </p:txBody>
      </p:sp>
      <p:sp>
        <p:nvSpPr>
          <p:cNvPr id="9" name="AutoShape 7"/>
          <p:cNvSpPr>
            <a:spLocks noChangeArrowheads="1"/>
          </p:cNvSpPr>
          <p:nvPr/>
        </p:nvSpPr>
        <p:spPr bwMode="auto">
          <a:xfrm>
            <a:off x="1014413" y="4594225"/>
            <a:ext cx="2106612" cy="263533"/>
          </a:xfrm>
          <a:prstGeom prst="roundRect">
            <a:avLst>
              <a:gd name="adj" fmla="val 4167"/>
            </a:avLst>
          </a:prstGeom>
          <a:solidFill>
            <a:schemeClr val="accent2">
              <a:lumMod val="40000"/>
              <a:lumOff val="60000"/>
            </a:schemeClr>
          </a:solidFill>
          <a:ln w="9525">
            <a:solidFill>
              <a:srgbClr val="4D4D4D"/>
            </a:solidFill>
            <a:round/>
            <a:headEnd/>
            <a:tailEnd/>
          </a:ln>
          <a:effectLst>
            <a:outerShdw dist="35921" dir="2700000" algn="ctr" rotWithShape="0">
              <a:srgbClr val="AFAFAF"/>
            </a:outerShdw>
          </a:effectLst>
        </p:spPr>
        <p:txBody>
          <a:bodyPr anchor="ctr">
            <a:spAutoFit/>
          </a:bodyPr>
          <a:lstStyle/>
          <a:p>
            <a:pPr algn="l">
              <a:lnSpc>
                <a:spcPct val="90000"/>
              </a:lnSpc>
              <a:spcBef>
                <a:spcPct val="40000"/>
              </a:spcBef>
              <a:defRPr/>
            </a:pPr>
            <a:r>
              <a:rPr lang="en-US" sz="1200" dirty="0" err="1"/>
              <a:t>ConfigurationFile</a:t>
            </a:r>
            <a:endParaRPr lang="en-US" sz="1200" dirty="0"/>
          </a:p>
        </p:txBody>
      </p:sp>
      <p:sp>
        <p:nvSpPr>
          <p:cNvPr id="10" name="AutoShape 7"/>
          <p:cNvSpPr>
            <a:spLocks noChangeArrowheads="1"/>
          </p:cNvSpPr>
          <p:nvPr/>
        </p:nvSpPr>
        <p:spPr bwMode="auto">
          <a:xfrm>
            <a:off x="6096000" y="3775075"/>
            <a:ext cx="2106612" cy="263533"/>
          </a:xfrm>
          <a:prstGeom prst="roundRect">
            <a:avLst>
              <a:gd name="adj" fmla="val 4167"/>
            </a:avLst>
          </a:prstGeom>
          <a:solidFill>
            <a:schemeClr val="accent2">
              <a:lumMod val="40000"/>
              <a:lumOff val="60000"/>
            </a:schemeClr>
          </a:solidFill>
          <a:ln w="9525">
            <a:solidFill>
              <a:srgbClr val="4D4D4D"/>
            </a:solidFill>
            <a:round/>
            <a:headEnd/>
            <a:tailEnd/>
          </a:ln>
          <a:effectLst>
            <a:outerShdw dist="35921" dir="2700000" algn="ctr" rotWithShape="0">
              <a:srgbClr val="AFAFAF"/>
            </a:outerShdw>
          </a:effectLst>
        </p:spPr>
        <p:txBody>
          <a:bodyPr anchor="ctr">
            <a:spAutoFit/>
          </a:bodyPr>
          <a:lstStyle/>
          <a:p>
            <a:pPr algn="l">
              <a:lnSpc>
                <a:spcPct val="90000"/>
              </a:lnSpc>
              <a:spcBef>
                <a:spcPct val="40000"/>
              </a:spcBef>
              <a:defRPr/>
            </a:pPr>
            <a:r>
              <a:rPr lang="en-US" sz="1200" dirty="0" err="1"/>
              <a:t>DynamicBase</a:t>
            </a:r>
            <a:endParaRPr lang="en-US" sz="1200" dirty="0"/>
          </a:p>
        </p:txBody>
      </p:sp>
      <p:sp>
        <p:nvSpPr>
          <p:cNvPr id="12" name="AutoShape 7"/>
          <p:cNvSpPr>
            <a:spLocks noChangeArrowheads="1"/>
          </p:cNvSpPr>
          <p:nvPr/>
        </p:nvSpPr>
        <p:spPr bwMode="auto">
          <a:xfrm>
            <a:off x="1014413" y="4157662"/>
            <a:ext cx="2106612" cy="263533"/>
          </a:xfrm>
          <a:prstGeom prst="roundRect">
            <a:avLst>
              <a:gd name="adj" fmla="val 4167"/>
            </a:avLst>
          </a:prstGeom>
          <a:solidFill>
            <a:schemeClr val="accent2">
              <a:lumMod val="40000"/>
              <a:lumOff val="60000"/>
            </a:schemeClr>
          </a:solidFill>
          <a:ln w="9525">
            <a:solidFill>
              <a:srgbClr val="4D4D4D"/>
            </a:solidFill>
            <a:round/>
            <a:headEnd/>
            <a:tailEnd/>
          </a:ln>
          <a:effectLst>
            <a:outerShdw dist="35921" dir="2700000" algn="ctr" rotWithShape="0">
              <a:srgbClr val="AFAFAF"/>
            </a:outerShdw>
          </a:effectLst>
        </p:spPr>
        <p:txBody>
          <a:bodyPr anchor="ctr">
            <a:spAutoFit/>
          </a:bodyPr>
          <a:lstStyle/>
          <a:p>
            <a:pPr algn="l">
              <a:lnSpc>
                <a:spcPct val="90000"/>
              </a:lnSpc>
              <a:spcBef>
                <a:spcPct val="40000"/>
              </a:spcBef>
              <a:defRPr/>
            </a:pPr>
            <a:r>
              <a:rPr lang="en-US" sz="1200" dirty="0" err="1"/>
              <a:t>PrivateBinPath</a:t>
            </a:r>
            <a:endParaRPr lang="en-US" sz="1200" dirty="0"/>
          </a:p>
        </p:txBody>
      </p:sp>
      <p:sp>
        <p:nvSpPr>
          <p:cNvPr id="13" name="AutoShape 7"/>
          <p:cNvSpPr>
            <a:spLocks noChangeArrowheads="1"/>
          </p:cNvSpPr>
          <p:nvPr/>
        </p:nvSpPr>
        <p:spPr bwMode="auto">
          <a:xfrm>
            <a:off x="3276600" y="4191000"/>
            <a:ext cx="2666999" cy="263533"/>
          </a:xfrm>
          <a:prstGeom prst="roundRect">
            <a:avLst>
              <a:gd name="adj" fmla="val 4167"/>
            </a:avLst>
          </a:prstGeom>
          <a:solidFill>
            <a:schemeClr val="accent2">
              <a:lumMod val="40000"/>
              <a:lumOff val="60000"/>
            </a:schemeClr>
          </a:solidFill>
          <a:ln w="9525">
            <a:solidFill>
              <a:srgbClr val="4D4D4D"/>
            </a:solidFill>
            <a:round/>
            <a:headEnd/>
            <a:tailEnd/>
          </a:ln>
          <a:effectLst>
            <a:outerShdw dist="35921" dir="2700000" algn="ctr" rotWithShape="0">
              <a:srgbClr val="AFAFAF"/>
            </a:outerShdw>
          </a:effectLst>
        </p:spPr>
        <p:txBody>
          <a:bodyPr wrap="square" anchor="ctr">
            <a:spAutoFit/>
          </a:bodyPr>
          <a:lstStyle/>
          <a:p>
            <a:pPr algn="l">
              <a:lnSpc>
                <a:spcPct val="90000"/>
              </a:lnSpc>
              <a:spcBef>
                <a:spcPct val="40000"/>
              </a:spcBef>
              <a:defRPr/>
            </a:pPr>
            <a:r>
              <a:rPr lang="en-US" sz="1200" dirty="0" err="1"/>
              <a:t>ShadowCopyDirectories</a:t>
            </a:r>
            <a:endParaRPr lang="en-US" sz="1200" dirty="0"/>
          </a:p>
        </p:txBody>
      </p:sp>
      <p:sp>
        <p:nvSpPr>
          <p:cNvPr id="14" name="AutoShape 7"/>
          <p:cNvSpPr>
            <a:spLocks noChangeArrowheads="1"/>
          </p:cNvSpPr>
          <p:nvPr/>
        </p:nvSpPr>
        <p:spPr bwMode="auto">
          <a:xfrm>
            <a:off x="3276600" y="4638169"/>
            <a:ext cx="2667000" cy="263533"/>
          </a:xfrm>
          <a:prstGeom prst="roundRect">
            <a:avLst>
              <a:gd name="adj" fmla="val 4167"/>
            </a:avLst>
          </a:prstGeom>
          <a:solidFill>
            <a:schemeClr val="accent2">
              <a:lumMod val="40000"/>
              <a:lumOff val="60000"/>
            </a:schemeClr>
          </a:solidFill>
          <a:ln w="9525">
            <a:solidFill>
              <a:srgbClr val="4D4D4D"/>
            </a:solidFill>
            <a:round/>
            <a:headEnd/>
            <a:tailEnd/>
          </a:ln>
          <a:effectLst>
            <a:outerShdw dist="35921" dir="2700000" algn="ctr" rotWithShape="0">
              <a:srgbClr val="AFAFAF"/>
            </a:outerShdw>
          </a:effectLst>
        </p:spPr>
        <p:txBody>
          <a:bodyPr wrap="square" anchor="ctr">
            <a:spAutoFit/>
          </a:bodyPr>
          <a:lstStyle/>
          <a:p>
            <a:pPr algn="l">
              <a:lnSpc>
                <a:spcPct val="90000"/>
              </a:lnSpc>
              <a:spcBef>
                <a:spcPct val="40000"/>
              </a:spcBef>
              <a:defRPr/>
            </a:pPr>
            <a:r>
              <a:rPr lang="en-US" sz="1200" dirty="0" err="1"/>
              <a:t>SetConfigurationBytes</a:t>
            </a:r>
            <a:endParaRPr lang="en-US" sz="1200" dirty="0"/>
          </a:p>
        </p:txBody>
      </p:sp>
      <p:sp>
        <p:nvSpPr>
          <p:cNvPr id="15" name="AutoShape 7"/>
          <p:cNvSpPr>
            <a:spLocks noChangeArrowheads="1"/>
          </p:cNvSpPr>
          <p:nvPr/>
        </p:nvSpPr>
        <p:spPr bwMode="auto">
          <a:xfrm>
            <a:off x="6096000" y="4191000"/>
            <a:ext cx="2106612" cy="263533"/>
          </a:xfrm>
          <a:prstGeom prst="roundRect">
            <a:avLst>
              <a:gd name="adj" fmla="val 4167"/>
            </a:avLst>
          </a:prstGeom>
          <a:solidFill>
            <a:schemeClr val="accent2">
              <a:lumMod val="40000"/>
              <a:lumOff val="60000"/>
            </a:schemeClr>
          </a:solidFill>
          <a:ln w="9525">
            <a:solidFill>
              <a:srgbClr val="4D4D4D"/>
            </a:solidFill>
            <a:round/>
            <a:headEnd/>
            <a:tailEnd/>
          </a:ln>
          <a:effectLst>
            <a:outerShdw dist="35921" dir="2700000" algn="ctr" rotWithShape="0">
              <a:srgbClr val="AFAFAF"/>
            </a:outerShdw>
          </a:effectLst>
        </p:spPr>
        <p:txBody>
          <a:bodyPr anchor="ctr">
            <a:spAutoFit/>
          </a:bodyPr>
          <a:lstStyle/>
          <a:p>
            <a:pPr algn="l">
              <a:lnSpc>
                <a:spcPct val="90000"/>
              </a:lnSpc>
              <a:spcBef>
                <a:spcPct val="40000"/>
              </a:spcBef>
              <a:defRPr/>
            </a:pPr>
            <a:r>
              <a:rPr lang="en-US" sz="1200" dirty="0" err="1"/>
              <a:t>ApplicationTrust</a:t>
            </a:r>
            <a:endParaRPr lang="en-US" sz="1200" dirty="0"/>
          </a:p>
        </p:txBody>
      </p:sp>
      <p:sp>
        <p:nvSpPr>
          <p:cNvPr id="16" name="Rectangle 2"/>
          <p:cNvSpPr txBox="1">
            <a:spLocks/>
          </p:cNvSpPr>
          <p:nvPr/>
        </p:nvSpPr>
        <p:spPr>
          <a:xfrm>
            <a:off x="914400" y="4986867"/>
            <a:ext cx="8229600" cy="1371600"/>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r>
              <a:rPr lang="ro-RO" sz="2600" b="1" dirty="0" smtClean="0">
                <a:latin typeface="Calibri" pitchFamily="34" charset="0"/>
                <a:cs typeface="Calibri" pitchFamily="34" charset="0"/>
              </a:rPr>
              <a:t>Evidence</a:t>
            </a:r>
            <a:endParaRPr kumimoji="0" lang="ro-RO" sz="2600" b="1" i="0" u="none" strike="noStrike" kern="1200" cap="none" spc="0" normalizeH="0" baseline="0" noProof="0" dirty="0" smtClean="0">
              <a:ln>
                <a:noFill/>
              </a:ln>
              <a:solidFill>
                <a:schemeClr val="tx1"/>
              </a:solidFill>
              <a:effectLst/>
              <a:uLnTx/>
              <a:uFillTx/>
              <a:latin typeface="Calibri" pitchFamily="34" charset="0"/>
              <a:ea typeface="+mn-ea"/>
              <a:cs typeface="Calibri" pitchFamily="34" charset="0"/>
            </a:endParaRPr>
          </a:p>
          <a:p>
            <a:pPr marL="548640" marR="0" lvl="1" indent="-274320" algn="l" defTabSz="914400" rtl="0" eaLnBrk="1" fontAlgn="auto" latinLnBrk="0" hangingPunct="1">
              <a:lnSpc>
                <a:spcPct val="100000"/>
              </a:lnSpc>
              <a:spcBef>
                <a:spcPts val="500"/>
              </a:spcBef>
              <a:spcAft>
                <a:spcPts val="0"/>
              </a:spcAft>
              <a:buClr>
                <a:schemeClr val="accent2"/>
              </a:buClr>
              <a:buSzPct val="76000"/>
              <a:buFont typeface="Wingdings 3"/>
              <a:buChar char=""/>
              <a:tabLst/>
              <a:defRPr/>
            </a:pPr>
            <a:r>
              <a:rPr kumimoji="0" lang="ro-RO" sz="2300" b="0" i="0" u="none" strike="noStrike" kern="1200" cap="none" spc="0" normalizeH="0" baseline="0" noProof="0" dirty="0" smtClean="0">
                <a:ln>
                  <a:noFill/>
                </a:ln>
                <a:solidFill>
                  <a:schemeClr val="tx2"/>
                </a:solidFill>
                <a:effectLst/>
                <a:uLnTx/>
                <a:uFillTx/>
                <a:latin typeface="Calibri" pitchFamily="34" charset="0"/>
                <a:ea typeface="+mn-ea"/>
                <a:cs typeface="Calibri" pitchFamily="34" charset="0"/>
              </a:rPr>
              <a:t>Trimisă metodei </a:t>
            </a:r>
            <a:r>
              <a:rPr kumimoji="0" lang="ro-RO" sz="2300" b="1" i="0" u="none" strike="noStrike" kern="1200" cap="none" spc="0" normalizeH="0" baseline="0" noProof="0" dirty="0" smtClean="0">
                <a:ln>
                  <a:noFill/>
                </a:ln>
                <a:solidFill>
                  <a:schemeClr val="tx2"/>
                </a:solidFill>
                <a:effectLst/>
                <a:uLnTx/>
                <a:uFillTx/>
                <a:latin typeface="Calibri" pitchFamily="34" charset="0"/>
                <a:ea typeface="+mn-ea"/>
                <a:cs typeface="Calibri" pitchFamily="34" charset="0"/>
              </a:rPr>
              <a:t>CreateDomain</a:t>
            </a:r>
            <a:r>
              <a:rPr kumimoji="0" lang="ro-RO" sz="2300" b="0" i="0" u="none" strike="noStrike" kern="1200" cap="none" spc="0" normalizeH="0" baseline="0" noProof="0" dirty="0" smtClean="0">
                <a:ln>
                  <a:noFill/>
                </a:ln>
                <a:solidFill>
                  <a:schemeClr val="tx2"/>
                </a:solidFill>
                <a:effectLst/>
                <a:uLnTx/>
                <a:uFillTx/>
                <a:latin typeface="Calibri" pitchFamily="34" charset="0"/>
                <a:ea typeface="+mn-ea"/>
                <a:cs typeface="Calibri" pitchFamily="34" charset="0"/>
              </a:rPr>
              <a:t>, la crearea unui nou domeniu</a:t>
            </a:r>
          </a:p>
          <a:p>
            <a:pPr marL="548640" marR="0" lvl="1" indent="-274320" algn="l" defTabSz="914400" rtl="0" eaLnBrk="1" fontAlgn="auto" latinLnBrk="0" hangingPunct="1">
              <a:lnSpc>
                <a:spcPct val="100000"/>
              </a:lnSpc>
              <a:spcBef>
                <a:spcPts val="500"/>
              </a:spcBef>
              <a:spcAft>
                <a:spcPts val="0"/>
              </a:spcAft>
              <a:buClr>
                <a:schemeClr val="accent2"/>
              </a:buClr>
              <a:buSzPct val="76000"/>
              <a:buFont typeface="Wingdings 3"/>
              <a:buChar char=""/>
              <a:tabLst/>
              <a:defRPr/>
            </a:pPr>
            <a:r>
              <a:rPr lang="ro-RO" sz="2300" dirty="0" smtClean="0">
                <a:solidFill>
                  <a:schemeClr val="tx2"/>
                </a:solidFill>
                <a:latin typeface="Calibri" pitchFamily="34" charset="0"/>
                <a:cs typeface="Calibri" pitchFamily="34" charset="0"/>
              </a:rPr>
              <a:t>Folosită pentru determinarea permisiunilor</a:t>
            </a:r>
            <a:endParaRPr kumimoji="0" lang="ro-RO" sz="2300" b="0" i="0" u="none" strike="noStrike" kern="1200" cap="none" spc="0" normalizeH="0" baseline="0" noProof="0" dirty="0" smtClean="0">
              <a:ln>
                <a:noFill/>
              </a:ln>
              <a:solidFill>
                <a:schemeClr val="tx2"/>
              </a:solidFill>
              <a:effectLst/>
              <a:uLnTx/>
              <a:uFillTx/>
              <a:latin typeface="Calibri" pitchFamily="34" charset="0"/>
              <a:ea typeface="+mn-ea"/>
              <a:cs typeface="Calibri" pitchFamily="34" charset="0"/>
            </a:endParaRPr>
          </a:p>
          <a:p>
            <a:pPr marL="548640" marR="0" lvl="1" indent="-274320" algn="l" defTabSz="914400" rtl="0" eaLnBrk="1" fontAlgn="auto" latinLnBrk="0" hangingPunct="1">
              <a:lnSpc>
                <a:spcPct val="100000"/>
              </a:lnSpc>
              <a:spcBef>
                <a:spcPts val="500"/>
              </a:spcBef>
              <a:spcAft>
                <a:spcPts val="0"/>
              </a:spcAft>
              <a:buClr>
                <a:schemeClr val="accent2"/>
              </a:buClr>
              <a:buSzPct val="76000"/>
              <a:buFont typeface="Wingdings 3"/>
              <a:buNone/>
              <a:tabLst/>
              <a:defRPr/>
            </a:pPr>
            <a:endParaRPr kumimoji="0" lang="ro-RO" sz="2300" b="0" i="0" u="none" strike="noStrike" kern="1200" cap="none" spc="0" normalizeH="0" baseline="0" noProof="0" dirty="0" smtClean="0">
              <a:ln>
                <a:noFill/>
              </a:ln>
              <a:solidFill>
                <a:schemeClr val="tx2"/>
              </a:solidFill>
              <a:effectLst/>
              <a:uLnTx/>
              <a:uFillTx/>
              <a:latin typeface="Calibri" pitchFamily="34" charset="0"/>
              <a:ea typeface="+mn-ea"/>
              <a:cs typeface="Calibri" pitchFamily="34" charset="0"/>
            </a:endParaRPr>
          </a:p>
          <a:p>
            <a:pPr marL="548640" marR="0" lvl="1" indent="-274320" algn="l" defTabSz="914400" rtl="0" eaLnBrk="1" fontAlgn="auto" latinLnBrk="0" hangingPunct="1">
              <a:lnSpc>
                <a:spcPct val="100000"/>
              </a:lnSpc>
              <a:spcBef>
                <a:spcPts val="500"/>
              </a:spcBef>
              <a:spcAft>
                <a:spcPts val="0"/>
              </a:spcAft>
              <a:buClr>
                <a:schemeClr val="accent2"/>
              </a:buClr>
              <a:buSzPct val="76000"/>
              <a:buFont typeface="Wingdings 3"/>
              <a:buNone/>
              <a:tabLst/>
              <a:defRPr/>
            </a:pPr>
            <a:endParaRPr kumimoji="0" lang="ro-RO" sz="2300" b="0" i="0" u="none" strike="noStrike" kern="1200" cap="none" spc="0" normalizeH="0" baseline="0" noProof="0" dirty="0" smtClean="0">
              <a:ln>
                <a:noFill/>
              </a:ln>
              <a:solidFill>
                <a:schemeClr val="tx2"/>
              </a:solidFill>
              <a:effectLst/>
              <a:uLnTx/>
              <a:uFillTx/>
              <a:latin typeface="Calibri" pitchFamily="34" charset="0"/>
              <a:ea typeface="+mn-ea"/>
              <a:cs typeface="Calibri" pitchFamily="34" charset="0"/>
            </a:endParaRPr>
          </a:p>
          <a:p>
            <a:pPr marL="548640" marR="0" lvl="1" indent="-274320" algn="l" defTabSz="914400" rtl="0" eaLnBrk="1" fontAlgn="auto" latinLnBrk="0" hangingPunct="1">
              <a:lnSpc>
                <a:spcPct val="100000"/>
              </a:lnSpc>
              <a:spcBef>
                <a:spcPts val="500"/>
              </a:spcBef>
              <a:spcAft>
                <a:spcPts val="0"/>
              </a:spcAft>
              <a:buClr>
                <a:schemeClr val="accent2"/>
              </a:buClr>
              <a:buSzPct val="76000"/>
              <a:buFont typeface="Wingdings 3"/>
              <a:buChar char=""/>
              <a:tabLst/>
              <a:defRPr/>
            </a:pPr>
            <a:endParaRPr kumimoji="0" lang="ro-RO" sz="2300" b="0" i="0" u="none" strike="noStrike" kern="1200" cap="none" spc="0" normalizeH="0" baseline="0" noProof="0" dirty="0" smtClean="0">
              <a:ln>
                <a:noFill/>
              </a:ln>
              <a:solidFill>
                <a:schemeClr val="tx2"/>
              </a:solidFill>
              <a:effectLst/>
              <a:uLnTx/>
              <a:uFillTx/>
              <a:latin typeface="Calibri" pitchFamily="34" charset="0"/>
              <a:ea typeface="+mn-ea"/>
              <a:cs typeface="Calibri"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p:cNvSpPr>
            <a:spLocks noGrp="1"/>
          </p:cNvSpPr>
          <p:nvPr>
            <p:ph type="title"/>
          </p:nvPr>
        </p:nvSpPr>
        <p:spPr>
          <a:xfrm>
            <a:off x="914400" y="287867"/>
            <a:ext cx="8229600" cy="762000"/>
          </a:xfrm>
        </p:spPr>
        <p:txBody>
          <a:bodyPr/>
          <a:lstStyle/>
          <a:p>
            <a:r>
              <a:rPr lang="ro-RO" dirty="0" smtClean="0"/>
              <a:t>Tipuri și unități de asamblare</a:t>
            </a:r>
            <a:endParaRPr lang="en-US" dirty="0">
              <a:ln/>
              <a:gradFill flip="none">
                <a:gsLst>
                  <a:gs pos="0">
                    <a:schemeClr val="accent6">
                      <a:tint val="70000"/>
                      <a:shade val="100000"/>
                      <a:hueMod val="100000"/>
                      <a:satMod val="195000"/>
                    </a:schemeClr>
                  </a:gs>
                  <a:gs pos="46000">
                    <a:schemeClr val="accent6">
                      <a:tint val="70000"/>
                      <a:shade val="100000"/>
                      <a:hueMod val="100000"/>
                      <a:satMod val="195000"/>
                    </a:schemeClr>
                  </a:gs>
                  <a:gs pos="100000">
                    <a:schemeClr val="accent6">
                      <a:tint val="100000"/>
                      <a:shade val="60000"/>
                      <a:hueMod val="100000"/>
                      <a:satMod val="195000"/>
                    </a:schemeClr>
                  </a:gs>
                </a:gsLst>
                <a:lin ang="5400000"/>
              </a:gradFill>
            </a:endParaRPr>
          </a:p>
        </p:txBody>
      </p:sp>
      <p:sp>
        <p:nvSpPr>
          <p:cNvPr id="8" name="Rectangle 2"/>
          <p:cNvSpPr>
            <a:spLocks noGrp="1"/>
          </p:cNvSpPr>
          <p:nvPr>
            <p:ph sz="quarter" idx="1"/>
          </p:nvPr>
        </p:nvSpPr>
        <p:spPr>
          <a:xfrm>
            <a:off x="914400" y="1295400"/>
            <a:ext cx="8229600" cy="3657600"/>
          </a:xfrm>
        </p:spPr>
        <p:txBody>
          <a:bodyPr>
            <a:normAutofit lnSpcReduction="10000"/>
          </a:bodyPr>
          <a:lstStyle/>
          <a:p>
            <a:r>
              <a:rPr lang="ro-RO" dirty="0" smtClean="0"/>
              <a:t>Tipurile sunt definite în cadrul unei unități de asamblare</a:t>
            </a:r>
          </a:p>
          <a:p>
            <a:endParaRPr lang="ro-RO" dirty="0" smtClean="0"/>
          </a:p>
          <a:p>
            <a:r>
              <a:rPr lang="ro-RO" dirty="0" smtClean="0"/>
              <a:t>Resursele sunt încărcate într-un anumit domeniu:</a:t>
            </a:r>
          </a:p>
          <a:p>
            <a:pPr lvl="1"/>
            <a:r>
              <a:rPr lang="ro-RO" dirty="0" smtClean="0"/>
              <a:t>Unități de asamblare, module și alte resurse</a:t>
            </a:r>
          </a:p>
          <a:p>
            <a:endParaRPr lang="ro-RO" dirty="0" smtClean="0"/>
          </a:p>
          <a:p>
            <a:r>
              <a:rPr lang="ro-RO" dirty="0" smtClean="0"/>
              <a:t>Dacă două domenii folosesc același tip, fiecare are o copie separată a unității de asamblare</a:t>
            </a:r>
          </a:p>
          <a:p>
            <a:pPr lvl="1"/>
            <a:r>
              <a:rPr lang="ro-RO" dirty="0" smtClean="0"/>
              <a:t>Câmpurile statice sunt specifice domeniului</a:t>
            </a:r>
          </a:p>
        </p:txBody>
      </p:sp>
      <p:sp>
        <p:nvSpPr>
          <p:cNvPr id="11" name="Footer Placeholder 9"/>
          <p:cNvSpPr>
            <a:spLocks noGrp="1"/>
          </p:cNvSpPr>
          <p:nvPr>
            <p:ph type="ftr" sz="quarter" idx="11"/>
          </p:nvPr>
        </p:nvSpPr>
        <p:spPr>
          <a:xfrm>
            <a:off x="2898648" y="6356350"/>
            <a:ext cx="3505200" cy="365760"/>
          </a:xfrm>
        </p:spPr>
        <p:txBody>
          <a:bodyPr/>
          <a:lstStyle/>
          <a:p>
            <a:r>
              <a:rPr lang="en-US" u="none" dirty="0" smtClean="0"/>
              <a:t>Academia Microsoft </a:t>
            </a:r>
            <a:endParaRPr lang="en-US" u="none"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p:cNvSpPr>
            <a:spLocks noGrp="1"/>
          </p:cNvSpPr>
          <p:nvPr>
            <p:ph type="title"/>
          </p:nvPr>
        </p:nvSpPr>
        <p:spPr>
          <a:xfrm>
            <a:off x="914400" y="304800"/>
            <a:ext cx="8229600" cy="762000"/>
          </a:xfrm>
        </p:spPr>
        <p:txBody>
          <a:bodyPr/>
          <a:lstStyle/>
          <a:p>
            <a:r>
              <a:rPr lang="ro-RO" dirty="0" smtClean="0"/>
              <a:t>Crearea unui domeniu de aplicație	</a:t>
            </a:r>
            <a:endParaRPr lang="en-US" dirty="0">
              <a:ln/>
              <a:gradFill flip="none">
                <a:gsLst>
                  <a:gs pos="0">
                    <a:schemeClr val="accent6">
                      <a:tint val="70000"/>
                      <a:shade val="100000"/>
                      <a:hueMod val="100000"/>
                      <a:satMod val="195000"/>
                    </a:schemeClr>
                  </a:gs>
                  <a:gs pos="46000">
                    <a:schemeClr val="accent6">
                      <a:tint val="70000"/>
                      <a:shade val="100000"/>
                      <a:hueMod val="100000"/>
                      <a:satMod val="195000"/>
                    </a:schemeClr>
                  </a:gs>
                  <a:gs pos="100000">
                    <a:schemeClr val="accent6">
                      <a:tint val="100000"/>
                      <a:shade val="60000"/>
                      <a:hueMod val="100000"/>
                      <a:satMod val="195000"/>
                    </a:schemeClr>
                  </a:gs>
                </a:gsLst>
                <a:lin ang="5400000"/>
              </a:gradFill>
            </a:endParaRPr>
          </a:p>
        </p:txBody>
      </p:sp>
      <p:sp>
        <p:nvSpPr>
          <p:cNvPr id="8" name="Rectangle 2"/>
          <p:cNvSpPr>
            <a:spLocks noGrp="1"/>
          </p:cNvSpPr>
          <p:nvPr>
            <p:ph sz="quarter" idx="1"/>
          </p:nvPr>
        </p:nvSpPr>
        <p:spPr>
          <a:xfrm>
            <a:off x="914400" y="1202266"/>
            <a:ext cx="8229600" cy="4800600"/>
          </a:xfrm>
        </p:spPr>
        <p:txBody>
          <a:bodyPr>
            <a:normAutofit/>
          </a:bodyPr>
          <a:lstStyle/>
          <a:p>
            <a:r>
              <a:rPr lang="ro-RO" dirty="0" smtClean="0"/>
              <a:t>Dacă este necesar, creați un obiect </a:t>
            </a:r>
            <a:r>
              <a:rPr lang="ro-RO" b="1" dirty="0" smtClean="0"/>
              <a:t>AppDomainSetup </a:t>
            </a:r>
            <a:r>
              <a:rPr lang="ro-RO" dirty="0" smtClean="0"/>
              <a:t>folosind informațiile de setup</a:t>
            </a:r>
          </a:p>
          <a:p>
            <a:endParaRPr lang="ro-RO" dirty="0" smtClean="0"/>
          </a:p>
          <a:p>
            <a:r>
              <a:rPr lang="ro-RO" dirty="0" smtClean="0"/>
              <a:t>Dacă este necesar, creați un obiect </a:t>
            </a:r>
            <a:r>
              <a:rPr lang="ro-RO" b="1" dirty="0" smtClean="0"/>
              <a:t>Evidence</a:t>
            </a:r>
            <a:r>
              <a:rPr lang="ro-RO" dirty="0" smtClean="0"/>
              <a:t> și un obiect </a:t>
            </a:r>
            <a:r>
              <a:rPr lang="ro-RO" b="1" dirty="0" smtClean="0"/>
              <a:t>PermissionSet</a:t>
            </a:r>
            <a:r>
              <a:rPr lang="ro-RO" dirty="0" smtClean="0"/>
              <a:t> pentru permisiunile care vor fi acordate tuturor unităților de asamblare din domeniu</a:t>
            </a:r>
          </a:p>
          <a:p>
            <a:endParaRPr lang="ro-RO" dirty="0" smtClean="0"/>
          </a:p>
          <a:p>
            <a:r>
              <a:rPr lang="ro-RO" dirty="0" smtClean="0"/>
              <a:t>Apelați metoda </a:t>
            </a:r>
            <a:r>
              <a:rPr lang="ro-RO" b="1" dirty="0" smtClean="0"/>
              <a:t>CreateDomain</a:t>
            </a:r>
            <a:r>
              <a:rPr lang="ro-RO" dirty="0" smtClean="0"/>
              <a:t> pentru a crea un domeniu de aplicație </a:t>
            </a:r>
          </a:p>
          <a:p>
            <a:endParaRPr lang="ro-RO" dirty="0" smtClean="0"/>
          </a:p>
          <a:p>
            <a:endParaRPr lang="ro-RO" b="1" dirty="0" smtClean="0"/>
          </a:p>
          <a:p>
            <a:pPr lvl="1"/>
            <a:endParaRPr lang="ro-RO" dirty="0" smtClean="0"/>
          </a:p>
        </p:txBody>
      </p:sp>
      <p:sp>
        <p:nvSpPr>
          <p:cNvPr id="11" name="Footer Placeholder 9"/>
          <p:cNvSpPr>
            <a:spLocks noGrp="1"/>
          </p:cNvSpPr>
          <p:nvPr>
            <p:ph type="ftr" sz="quarter" idx="11"/>
          </p:nvPr>
        </p:nvSpPr>
        <p:spPr>
          <a:xfrm>
            <a:off x="2898648" y="6356350"/>
            <a:ext cx="3505200" cy="365760"/>
          </a:xfrm>
        </p:spPr>
        <p:txBody>
          <a:bodyPr/>
          <a:lstStyle/>
          <a:p>
            <a:r>
              <a:rPr lang="en-US" u="none" dirty="0" smtClean="0"/>
              <a:t>Academia Microsoft </a:t>
            </a:r>
            <a:endParaRPr lang="en-US" u="none"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p:cNvSpPr>
            <a:spLocks noGrp="1"/>
          </p:cNvSpPr>
          <p:nvPr>
            <p:ph type="title"/>
          </p:nvPr>
        </p:nvSpPr>
        <p:spPr>
          <a:xfrm>
            <a:off x="914400" y="237067"/>
            <a:ext cx="8229600" cy="762000"/>
          </a:xfrm>
        </p:spPr>
        <p:txBody>
          <a:bodyPr/>
          <a:lstStyle/>
          <a:p>
            <a:r>
              <a:rPr lang="ro-RO" dirty="0" smtClean="0"/>
              <a:t>Apelarea obiectelor dintr-un alt domeniu	</a:t>
            </a:r>
            <a:endParaRPr lang="en-US" dirty="0">
              <a:ln/>
              <a:gradFill flip="none">
                <a:gsLst>
                  <a:gs pos="0">
                    <a:schemeClr val="accent6">
                      <a:tint val="70000"/>
                      <a:shade val="100000"/>
                      <a:hueMod val="100000"/>
                      <a:satMod val="195000"/>
                    </a:schemeClr>
                  </a:gs>
                  <a:gs pos="46000">
                    <a:schemeClr val="accent6">
                      <a:tint val="70000"/>
                      <a:shade val="100000"/>
                      <a:hueMod val="100000"/>
                      <a:satMod val="195000"/>
                    </a:schemeClr>
                  </a:gs>
                  <a:gs pos="100000">
                    <a:schemeClr val="accent6">
                      <a:tint val="100000"/>
                      <a:shade val="60000"/>
                      <a:hueMod val="100000"/>
                      <a:satMod val="195000"/>
                    </a:schemeClr>
                  </a:gs>
                </a:gsLst>
                <a:lin ang="5400000"/>
              </a:gradFill>
            </a:endParaRPr>
          </a:p>
        </p:txBody>
      </p:sp>
      <p:sp>
        <p:nvSpPr>
          <p:cNvPr id="8" name="Rectangle 2"/>
          <p:cNvSpPr>
            <a:spLocks noGrp="1"/>
          </p:cNvSpPr>
          <p:nvPr>
            <p:ph sz="quarter" idx="1"/>
          </p:nvPr>
        </p:nvSpPr>
        <p:spPr>
          <a:xfrm>
            <a:off x="711200" y="1219200"/>
            <a:ext cx="6781800" cy="4800600"/>
          </a:xfrm>
        </p:spPr>
        <p:txBody>
          <a:bodyPr>
            <a:normAutofit/>
          </a:bodyPr>
          <a:lstStyle/>
          <a:p>
            <a:r>
              <a:rPr lang="ro-RO" b="1" dirty="0" smtClean="0"/>
              <a:t>AppDomain</a:t>
            </a:r>
          </a:p>
          <a:p>
            <a:pPr lvl="1"/>
            <a:r>
              <a:rPr lang="ro-RO" dirty="0" smtClean="0"/>
              <a:t>Apelați metoda </a:t>
            </a:r>
            <a:r>
              <a:rPr lang="ro-RO" b="1" dirty="0" smtClean="0"/>
              <a:t>CreateInstance </a:t>
            </a:r>
            <a:endParaRPr lang="ro-RO" dirty="0" smtClean="0"/>
          </a:p>
          <a:p>
            <a:pPr lvl="1"/>
            <a:r>
              <a:rPr lang="ro-RO" dirty="0" smtClean="0"/>
              <a:t>Apelați metoda </a:t>
            </a:r>
            <a:r>
              <a:rPr lang="ro-RO" b="1" dirty="0" smtClean="0"/>
              <a:t>Unwrap</a:t>
            </a:r>
            <a:r>
              <a:rPr lang="ro-RO" dirty="0" smtClean="0"/>
              <a:t> pentru a obține un proxy</a:t>
            </a:r>
          </a:p>
          <a:p>
            <a:pPr lvl="1"/>
            <a:r>
              <a:rPr lang="ro-RO" dirty="0" smtClean="0"/>
              <a:t>Trimiteți tipul obiect și invocați</a:t>
            </a:r>
          </a:p>
          <a:p>
            <a:pPr lvl="1"/>
            <a:endParaRPr lang="ro-RO" dirty="0" smtClean="0"/>
          </a:p>
          <a:p>
            <a:r>
              <a:rPr lang="ro-RO" b="1" dirty="0" smtClean="0"/>
              <a:t>AppDomain</a:t>
            </a:r>
          </a:p>
          <a:p>
            <a:pPr lvl="1"/>
            <a:r>
              <a:rPr lang="ro-RO" dirty="0" smtClean="0"/>
              <a:t>Creați delegatul </a:t>
            </a:r>
            <a:r>
              <a:rPr lang="ro-RO" b="1" dirty="0" smtClean="0"/>
              <a:t>CrossAppDomainDelegate</a:t>
            </a:r>
          </a:p>
          <a:p>
            <a:pPr lvl="1"/>
            <a:r>
              <a:rPr lang="ro-RO" dirty="0" smtClean="0"/>
              <a:t>Metoda </a:t>
            </a:r>
            <a:r>
              <a:rPr lang="ro-RO" b="1" dirty="0" smtClean="0"/>
              <a:t>DoCallback</a:t>
            </a:r>
          </a:p>
          <a:p>
            <a:pPr lvl="1"/>
            <a:endParaRPr lang="ro-RO" dirty="0" smtClean="0"/>
          </a:p>
          <a:p>
            <a:pPr lvl="1"/>
            <a:endParaRPr lang="ro-RO" dirty="0" smtClean="0"/>
          </a:p>
        </p:txBody>
      </p:sp>
      <p:sp>
        <p:nvSpPr>
          <p:cNvPr id="11" name="Footer Placeholder 9"/>
          <p:cNvSpPr>
            <a:spLocks noGrp="1"/>
          </p:cNvSpPr>
          <p:nvPr>
            <p:ph type="ftr" sz="quarter" idx="11"/>
          </p:nvPr>
        </p:nvSpPr>
        <p:spPr>
          <a:xfrm>
            <a:off x="2898648" y="6356350"/>
            <a:ext cx="3505200" cy="365760"/>
          </a:xfrm>
        </p:spPr>
        <p:txBody>
          <a:bodyPr/>
          <a:lstStyle/>
          <a:p>
            <a:r>
              <a:rPr lang="en-US" u="none" dirty="0" smtClean="0"/>
              <a:t>Academia Microsoft </a:t>
            </a:r>
            <a:endParaRPr lang="en-US" u="none" dirty="0"/>
          </a:p>
        </p:txBody>
      </p:sp>
      <p:sp>
        <p:nvSpPr>
          <p:cNvPr id="5" name="Curved Left Arrow 4"/>
          <p:cNvSpPr/>
          <p:nvPr/>
        </p:nvSpPr>
        <p:spPr>
          <a:xfrm>
            <a:off x="7391400" y="1981200"/>
            <a:ext cx="731520" cy="2438400"/>
          </a:xfrm>
          <a:prstGeom prst="curvedLeftArrow">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p:cNvSpPr>
            <a:spLocks noGrp="1"/>
          </p:cNvSpPr>
          <p:nvPr>
            <p:ph type="title"/>
          </p:nvPr>
        </p:nvSpPr>
        <p:spPr>
          <a:xfrm>
            <a:off x="914400" y="237067"/>
            <a:ext cx="8229600" cy="762000"/>
          </a:xfrm>
        </p:spPr>
        <p:txBody>
          <a:bodyPr/>
          <a:lstStyle/>
          <a:p>
            <a:r>
              <a:rPr lang="ro-RO" dirty="0" smtClean="0"/>
              <a:t>Apelarea obiectelor dintr-un alt domeniu	</a:t>
            </a:r>
            <a:endParaRPr lang="en-US" dirty="0">
              <a:ln/>
              <a:gradFill flip="none">
                <a:gsLst>
                  <a:gs pos="0">
                    <a:schemeClr val="accent6">
                      <a:tint val="70000"/>
                      <a:shade val="100000"/>
                      <a:hueMod val="100000"/>
                      <a:satMod val="195000"/>
                    </a:schemeClr>
                  </a:gs>
                  <a:gs pos="46000">
                    <a:schemeClr val="accent6">
                      <a:tint val="70000"/>
                      <a:shade val="100000"/>
                      <a:hueMod val="100000"/>
                      <a:satMod val="195000"/>
                    </a:schemeClr>
                  </a:gs>
                  <a:gs pos="100000">
                    <a:schemeClr val="accent6">
                      <a:tint val="100000"/>
                      <a:shade val="60000"/>
                      <a:hueMod val="100000"/>
                      <a:satMod val="195000"/>
                    </a:schemeClr>
                  </a:gs>
                </a:gsLst>
                <a:lin ang="5400000"/>
              </a:gradFill>
            </a:endParaRPr>
          </a:p>
        </p:txBody>
      </p:sp>
      <p:sp>
        <p:nvSpPr>
          <p:cNvPr id="8" name="Rectangle 2"/>
          <p:cNvSpPr>
            <a:spLocks noGrp="1"/>
          </p:cNvSpPr>
          <p:nvPr>
            <p:ph sz="quarter" idx="1"/>
          </p:nvPr>
        </p:nvSpPr>
        <p:spPr>
          <a:xfrm>
            <a:off x="812800" y="1151467"/>
            <a:ext cx="6781800" cy="4800600"/>
          </a:xfrm>
        </p:spPr>
        <p:txBody>
          <a:bodyPr>
            <a:normAutofit/>
          </a:bodyPr>
          <a:lstStyle/>
          <a:p>
            <a:pPr lvl="1">
              <a:buNone/>
            </a:pPr>
            <a:r>
              <a:rPr lang="ro-RO" b="1" dirty="0" smtClean="0"/>
              <a:t>Exemplu DoCallBack</a:t>
            </a:r>
            <a:r>
              <a:rPr lang="en-US" b="1" dirty="0" smtClean="0"/>
              <a:t>:</a:t>
            </a:r>
            <a:endParaRPr lang="ro-RO" b="1" dirty="0" smtClean="0"/>
          </a:p>
          <a:p>
            <a:pPr lvl="1">
              <a:buNone/>
            </a:pPr>
            <a:r>
              <a:rPr lang="en-US" sz="1200" dirty="0" smtClean="0"/>
              <a:t>class Test</a:t>
            </a:r>
          </a:p>
          <a:p>
            <a:pPr lvl="1">
              <a:buNone/>
            </a:pPr>
            <a:r>
              <a:rPr lang="en-US" sz="1200" dirty="0" smtClean="0"/>
              <a:t>{</a:t>
            </a:r>
            <a:endParaRPr lang="ro-RO" sz="1200" dirty="0" smtClean="0"/>
          </a:p>
          <a:p>
            <a:pPr lvl="1">
              <a:buNone/>
            </a:pPr>
            <a:r>
              <a:rPr lang="en-US" sz="1200" dirty="0" smtClean="0">
                <a:latin typeface="Lucida Console" pitchFamily="49" charset="0"/>
              </a:rPr>
              <a:t>   static </a:t>
            </a:r>
            <a:r>
              <a:rPr lang="ro-RO" sz="1200" dirty="0" smtClean="0">
                <a:latin typeface="Lucida Console" pitchFamily="49" charset="0"/>
              </a:rPr>
              <a:t>void </a:t>
            </a:r>
            <a:r>
              <a:rPr lang="en-US" sz="1200" dirty="0" smtClean="0">
                <a:latin typeface="Lucida Console" pitchFamily="49" charset="0"/>
              </a:rPr>
              <a:t>Main</a:t>
            </a:r>
            <a:r>
              <a:rPr lang="ro-RO" sz="1200" dirty="0" smtClean="0">
                <a:latin typeface="Lucida Console" pitchFamily="49" charset="0"/>
              </a:rPr>
              <a:t>()</a:t>
            </a:r>
            <a:endParaRPr lang="en-US" sz="1200" dirty="0" smtClean="0">
              <a:latin typeface="Lucida Console" pitchFamily="49" charset="0"/>
            </a:endParaRPr>
          </a:p>
          <a:p>
            <a:pPr lvl="1">
              <a:buNone/>
            </a:pPr>
            <a:r>
              <a:rPr lang="en-US" sz="1200" dirty="0" smtClean="0">
                <a:latin typeface="Lucida Console" pitchFamily="49" charset="0"/>
              </a:rPr>
              <a:t>   </a:t>
            </a:r>
            <a:r>
              <a:rPr lang="ro-RO" sz="1200" dirty="0" smtClean="0">
                <a:latin typeface="Lucida Console" pitchFamily="49" charset="0"/>
              </a:rPr>
              <a:t>{</a:t>
            </a:r>
            <a:endParaRPr lang="en-US" sz="1200" dirty="0" smtClean="0">
              <a:latin typeface="Lucida Console" pitchFamily="49" charset="0"/>
            </a:endParaRPr>
          </a:p>
          <a:p>
            <a:pPr lvl="1">
              <a:buNone/>
            </a:pPr>
            <a:r>
              <a:rPr lang="ro-RO" sz="1200" dirty="0" smtClean="0">
                <a:latin typeface="Lucida Console" pitchFamily="49" charset="0"/>
              </a:rPr>
              <a:t>      Info.DomainName();</a:t>
            </a:r>
            <a:endParaRPr lang="en-US" sz="1200" dirty="0" smtClean="0">
              <a:latin typeface="Lucida Console" pitchFamily="49" charset="0"/>
            </a:endParaRPr>
          </a:p>
          <a:p>
            <a:pPr lvl="1">
              <a:buNone/>
            </a:pPr>
            <a:r>
              <a:rPr lang="ro-RO" sz="1200" dirty="0" smtClean="0">
                <a:latin typeface="Lucida Console" pitchFamily="49" charset="0"/>
              </a:rPr>
              <a:t>      AppDomain domain = AppDomain.CreateDomain(”domainOne”);</a:t>
            </a:r>
            <a:endParaRPr lang="en-US" sz="1200" dirty="0" smtClean="0">
              <a:latin typeface="Lucida Console" pitchFamily="49" charset="0"/>
            </a:endParaRPr>
          </a:p>
          <a:p>
            <a:pPr lvl="1">
              <a:buNone/>
            </a:pPr>
            <a:r>
              <a:rPr lang="ro-RO" sz="1200" dirty="0" smtClean="0">
                <a:latin typeface="Lucida Console" pitchFamily="49" charset="0"/>
              </a:rPr>
              <a:t>      domain.DoCallBack(newCrossAppDomainDelegate(Info.DomainName));</a:t>
            </a:r>
            <a:endParaRPr lang="en-US" sz="1200" dirty="0" smtClean="0">
              <a:latin typeface="Lucida Console" pitchFamily="49" charset="0"/>
            </a:endParaRPr>
          </a:p>
          <a:p>
            <a:pPr lvl="1">
              <a:buNone/>
            </a:pPr>
            <a:r>
              <a:rPr lang="ro-RO" sz="1200" dirty="0" smtClean="0">
                <a:latin typeface="Lucida Console" pitchFamily="49" charset="0"/>
              </a:rPr>
              <a:t>      AppDomain.Un</a:t>
            </a:r>
            <a:r>
              <a:rPr lang="en-US" sz="1200" dirty="0" smtClean="0">
                <a:latin typeface="Lucida Console" pitchFamily="49" charset="0"/>
              </a:rPr>
              <a:t>l</a:t>
            </a:r>
            <a:r>
              <a:rPr lang="ro-RO" sz="1200" dirty="0" smtClean="0">
                <a:latin typeface="Lucida Console" pitchFamily="49" charset="0"/>
              </a:rPr>
              <a:t>oad(domain);</a:t>
            </a:r>
            <a:endParaRPr lang="en-US" sz="1200" dirty="0" smtClean="0">
              <a:latin typeface="Lucida Console" pitchFamily="49" charset="0"/>
            </a:endParaRPr>
          </a:p>
          <a:p>
            <a:pPr lvl="1">
              <a:buNone/>
            </a:pPr>
            <a:r>
              <a:rPr lang="en-US" sz="1200" dirty="0" smtClean="0">
                <a:latin typeface="Lucida Console" pitchFamily="49" charset="0"/>
              </a:rPr>
              <a:t>   </a:t>
            </a:r>
            <a:r>
              <a:rPr lang="ro-RO" sz="1200" dirty="0" smtClean="0">
                <a:latin typeface="Lucida Console" pitchFamily="49" charset="0"/>
              </a:rPr>
              <a:t>}</a:t>
            </a:r>
            <a:endParaRPr lang="en-US" sz="1200" dirty="0" smtClean="0">
              <a:latin typeface="Lucida Console" pitchFamily="49" charset="0"/>
            </a:endParaRPr>
          </a:p>
          <a:p>
            <a:pPr lvl="1">
              <a:buNone/>
            </a:pPr>
            <a:r>
              <a:rPr lang="en-US" sz="1200" dirty="0" smtClean="0">
                <a:latin typeface="Lucida Console" pitchFamily="49" charset="0"/>
              </a:rPr>
              <a:t>}</a:t>
            </a:r>
            <a:endParaRPr lang="en-US" sz="1200" dirty="0" smtClean="0">
              <a:latin typeface="Lucida Console" pitchFamily="49" charset="0"/>
            </a:endParaRPr>
          </a:p>
          <a:p>
            <a:pPr lvl="1">
              <a:buNone/>
            </a:pPr>
            <a:r>
              <a:rPr lang="ro-RO" sz="1200" dirty="0" smtClean="0">
                <a:latin typeface="Lucida Console" pitchFamily="49" charset="0"/>
              </a:rPr>
              <a:t>class Info</a:t>
            </a:r>
            <a:endParaRPr lang="en-US" sz="1200" dirty="0" smtClean="0">
              <a:latin typeface="Lucida Console" pitchFamily="49" charset="0"/>
            </a:endParaRPr>
          </a:p>
          <a:p>
            <a:pPr lvl="1">
              <a:buNone/>
            </a:pPr>
            <a:r>
              <a:rPr lang="ro-RO" sz="1200" dirty="0" smtClean="0">
                <a:latin typeface="Lucida Console" pitchFamily="49" charset="0"/>
              </a:rPr>
              <a:t>{</a:t>
            </a:r>
            <a:endParaRPr lang="en-US" sz="1200" dirty="0" smtClean="0">
              <a:latin typeface="Lucida Console" pitchFamily="49" charset="0"/>
            </a:endParaRPr>
          </a:p>
          <a:p>
            <a:pPr lvl="1">
              <a:buNone/>
            </a:pPr>
            <a:r>
              <a:rPr lang="ro-RO" sz="1200" dirty="0" smtClean="0">
                <a:latin typeface="Lucida Console" pitchFamily="49" charset="0"/>
              </a:rPr>
              <a:t>   </a:t>
            </a:r>
            <a:r>
              <a:rPr lang="en-US" sz="1200" dirty="0" smtClean="0">
                <a:latin typeface="Lucida Console" pitchFamily="49" charset="0"/>
              </a:rPr>
              <a:t> </a:t>
            </a:r>
            <a:r>
              <a:rPr lang="ro-RO" sz="1200" dirty="0" smtClean="0">
                <a:latin typeface="Lucida Console" pitchFamily="49" charset="0"/>
              </a:rPr>
              <a:t>public static void DomainName()</a:t>
            </a:r>
            <a:endParaRPr lang="en-US" sz="1200" dirty="0" smtClean="0">
              <a:latin typeface="Lucida Console" pitchFamily="49" charset="0"/>
            </a:endParaRPr>
          </a:p>
          <a:p>
            <a:pPr lvl="1">
              <a:buNone/>
            </a:pPr>
            <a:r>
              <a:rPr lang="ro-RO" sz="1200" dirty="0" smtClean="0">
                <a:latin typeface="Lucida Console" pitchFamily="49" charset="0"/>
              </a:rPr>
              <a:t>    {</a:t>
            </a:r>
            <a:endParaRPr lang="en-US" sz="1200" dirty="0" smtClean="0">
              <a:latin typeface="Lucida Console" pitchFamily="49" charset="0"/>
            </a:endParaRPr>
          </a:p>
          <a:p>
            <a:pPr lvl="1">
              <a:buNone/>
            </a:pPr>
            <a:r>
              <a:rPr lang="en-US" sz="1200" dirty="0" smtClean="0">
                <a:latin typeface="Lucida Console" pitchFamily="49" charset="0"/>
              </a:rPr>
              <a:t>       </a:t>
            </a:r>
            <a:r>
              <a:rPr lang="ro-RO" sz="1200" dirty="0" smtClean="0">
                <a:latin typeface="Lucida Console" pitchFamily="49" charset="0"/>
              </a:rPr>
              <a:t>Console.WriteLine(AppDomain.CurrentDomain.FriendlyName);</a:t>
            </a:r>
          </a:p>
          <a:p>
            <a:pPr lvl="1">
              <a:buNone/>
            </a:pPr>
            <a:r>
              <a:rPr lang="ro-RO" sz="1200" dirty="0" smtClean="0">
                <a:latin typeface="Lucida Console" pitchFamily="49" charset="0"/>
              </a:rPr>
              <a:t>    }</a:t>
            </a:r>
            <a:endParaRPr lang="en-US" sz="1200" dirty="0" smtClean="0">
              <a:latin typeface="Lucida Console" pitchFamily="49" charset="0"/>
            </a:endParaRPr>
          </a:p>
          <a:p>
            <a:pPr lvl="1">
              <a:buNone/>
            </a:pPr>
            <a:r>
              <a:rPr lang="ro-RO" sz="1200" dirty="0" smtClean="0">
                <a:latin typeface="Lucida Console" pitchFamily="49" charset="0"/>
              </a:rPr>
              <a:t>}</a:t>
            </a:r>
            <a:endParaRPr lang="en-US" sz="1200" dirty="0" smtClean="0">
              <a:latin typeface="Lucida Console" pitchFamily="49" charset="0"/>
            </a:endParaRPr>
          </a:p>
        </p:txBody>
      </p:sp>
      <p:sp>
        <p:nvSpPr>
          <p:cNvPr id="11" name="Footer Placeholder 9"/>
          <p:cNvSpPr>
            <a:spLocks noGrp="1"/>
          </p:cNvSpPr>
          <p:nvPr>
            <p:ph type="ftr" sz="quarter" idx="11"/>
          </p:nvPr>
        </p:nvSpPr>
        <p:spPr>
          <a:xfrm>
            <a:off x="2898648" y="6356350"/>
            <a:ext cx="3505200" cy="365760"/>
          </a:xfrm>
        </p:spPr>
        <p:txBody>
          <a:bodyPr/>
          <a:lstStyle/>
          <a:p>
            <a:r>
              <a:rPr lang="en-US" u="none" dirty="0" smtClean="0"/>
              <a:t>Academia Microsoft </a:t>
            </a:r>
            <a:endParaRPr lang="en-US" u="none"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p:cNvSpPr>
            <a:spLocks noGrp="1"/>
          </p:cNvSpPr>
          <p:nvPr>
            <p:ph type="title"/>
          </p:nvPr>
        </p:nvSpPr>
        <p:spPr>
          <a:xfrm>
            <a:off x="914400" y="237067"/>
            <a:ext cx="8229600" cy="762000"/>
          </a:xfrm>
        </p:spPr>
        <p:txBody>
          <a:bodyPr/>
          <a:lstStyle/>
          <a:p>
            <a:r>
              <a:rPr lang="ro-RO" dirty="0" smtClean="0"/>
              <a:t>Apelarea obiectelor dintr-un alt domeniu	</a:t>
            </a:r>
            <a:endParaRPr lang="en-US" dirty="0">
              <a:ln/>
              <a:gradFill flip="none">
                <a:gsLst>
                  <a:gs pos="0">
                    <a:schemeClr val="accent6">
                      <a:tint val="70000"/>
                      <a:shade val="100000"/>
                      <a:hueMod val="100000"/>
                      <a:satMod val="195000"/>
                    </a:schemeClr>
                  </a:gs>
                  <a:gs pos="46000">
                    <a:schemeClr val="accent6">
                      <a:tint val="70000"/>
                      <a:shade val="100000"/>
                      <a:hueMod val="100000"/>
                      <a:satMod val="195000"/>
                    </a:schemeClr>
                  </a:gs>
                  <a:gs pos="100000">
                    <a:schemeClr val="accent6">
                      <a:tint val="100000"/>
                      <a:shade val="60000"/>
                      <a:hueMod val="100000"/>
                      <a:satMod val="195000"/>
                    </a:schemeClr>
                  </a:gs>
                </a:gsLst>
                <a:lin ang="5400000"/>
              </a:gradFill>
            </a:endParaRPr>
          </a:p>
        </p:txBody>
      </p:sp>
      <p:sp>
        <p:nvSpPr>
          <p:cNvPr id="8" name="Rectangle 2"/>
          <p:cNvSpPr>
            <a:spLocks noGrp="1"/>
          </p:cNvSpPr>
          <p:nvPr>
            <p:ph sz="quarter" idx="1"/>
          </p:nvPr>
        </p:nvSpPr>
        <p:spPr>
          <a:xfrm>
            <a:off x="1608667" y="1329266"/>
            <a:ext cx="6781800" cy="4800600"/>
          </a:xfrm>
        </p:spPr>
        <p:txBody>
          <a:bodyPr>
            <a:normAutofit/>
          </a:bodyPr>
          <a:lstStyle/>
          <a:p>
            <a:pPr lvl="1"/>
            <a:endParaRPr lang="ro-RO" dirty="0" smtClean="0"/>
          </a:p>
          <a:p>
            <a:r>
              <a:rPr lang="ro-RO" b="1" dirty="0" smtClean="0"/>
              <a:t>AppDomain</a:t>
            </a:r>
          </a:p>
          <a:p>
            <a:pPr lvl="1"/>
            <a:r>
              <a:rPr lang="ro-RO" dirty="0" smtClean="0"/>
              <a:t>CreateInstanceAndUnwrap </a:t>
            </a:r>
            <a:endParaRPr lang="ro-RO" dirty="0" smtClean="0"/>
          </a:p>
          <a:p>
            <a:pPr lvl="1"/>
            <a:r>
              <a:rPr lang="ro-RO" dirty="0" smtClean="0"/>
              <a:t>CreateInstanceFromAndUnwrap</a:t>
            </a:r>
          </a:p>
          <a:p>
            <a:pPr lvl="1"/>
            <a:endParaRPr lang="ro-RO" dirty="0" smtClean="0"/>
          </a:p>
          <a:p>
            <a:r>
              <a:rPr lang="ro-RO" dirty="0" smtClean="0"/>
              <a:t>Metodele creează și apelează automat </a:t>
            </a:r>
            <a:r>
              <a:rPr lang="ro-RO" i="1" dirty="0" smtClean="0"/>
              <a:t>Unwrap</a:t>
            </a:r>
            <a:endParaRPr lang="ro-RO" i="1" dirty="0" smtClean="0"/>
          </a:p>
        </p:txBody>
      </p:sp>
      <p:sp>
        <p:nvSpPr>
          <p:cNvPr id="11" name="Footer Placeholder 9"/>
          <p:cNvSpPr>
            <a:spLocks noGrp="1"/>
          </p:cNvSpPr>
          <p:nvPr>
            <p:ph type="ftr" sz="quarter" idx="11"/>
          </p:nvPr>
        </p:nvSpPr>
        <p:spPr>
          <a:xfrm>
            <a:off x="2898648" y="6356350"/>
            <a:ext cx="3505200" cy="365760"/>
          </a:xfrm>
        </p:spPr>
        <p:txBody>
          <a:bodyPr/>
          <a:lstStyle/>
          <a:p>
            <a:r>
              <a:rPr lang="en-US" u="none" dirty="0" smtClean="0"/>
              <a:t>Academia Microsoft </a:t>
            </a:r>
            <a:endParaRPr lang="en-US" u="none"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p:cNvSpPr>
            <a:spLocks noGrp="1"/>
          </p:cNvSpPr>
          <p:nvPr>
            <p:ph type="title"/>
          </p:nvPr>
        </p:nvSpPr>
        <p:spPr>
          <a:xfrm>
            <a:off x="914400" y="220133"/>
            <a:ext cx="8229600" cy="762000"/>
          </a:xfrm>
        </p:spPr>
        <p:txBody>
          <a:bodyPr/>
          <a:lstStyle/>
          <a:p>
            <a:r>
              <a:rPr lang="ro-RO" dirty="0" smtClean="0"/>
              <a:t>Sumar</a:t>
            </a:r>
            <a:endParaRPr lang="en-US" dirty="0">
              <a:ln/>
              <a:gradFill flip="none">
                <a:gsLst>
                  <a:gs pos="0">
                    <a:schemeClr val="accent6">
                      <a:tint val="70000"/>
                      <a:shade val="100000"/>
                      <a:hueMod val="100000"/>
                      <a:satMod val="195000"/>
                    </a:schemeClr>
                  </a:gs>
                  <a:gs pos="46000">
                    <a:schemeClr val="accent6">
                      <a:tint val="70000"/>
                      <a:shade val="100000"/>
                      <a:hueMod val="100000"/>
                      <a:satMod val="195000"/>
                    </a:schemeClr>
                  </a:gs>
                  <a:gs pos="100000">
                    <a:schemeClr val="accent6">
                      <a:tint val="100000"/>
                      <a:shade val="60000"/>
                      <a:hueMod val="100000"/>
                      <a:satMod val="195000"/>
                    </a:schemeClr>
                  </a:gs>
                </a:gsLst>
                <a:lin ang="5400000"/>
              </a:gradFill>
            </a:endParaRPr>
          </a:p>
        </p:txBody>
      </p:sp>
      <p:sp>
        <p:nvSpPr>
          <p:cNvPr id="8" name="Rectangle 2"/>
          <p:cNvSpPr>
            <a:spLocks noGrp="1"/>
          </p:cNvSpPr>
          <p:nvPr>
            <p:ph sz="quarter" idx="1"/>
          </p:nvPr>
        </p:nvSpPr>
        <p:spPr>
          <a:xfrm>
            <a:off x="914400" y="1185333"/>
            <a:ext cx="8229600" cy="4937760"/>
          </a:xfrm>
        </p:spPr>
        <p:txBody>
          <a:bodyPr/>
          <a:lstStyle/>
          <a:p>
            <a:r>
              <a:rPr lang="ro-RO" dirty="0"/>
              <a:t>Crearea şi instalarea </a:t>
            </a:r>
            <a:r>
              <a:rPr lang="en-US" dirty="0"/>
              <a:t>s</a:t>
            </a:r>
            <a:r>
              <a:rPr lang="ro-RO" dirty="0"/>
              <a:t>erviciilor</a:t>
            </a:r>
          </a:p>
          <a:p>
            <a:r>
              <a:rPr lang="ro-RO" dirty="0"/>
              <a:t>Domenii de aplicaţii</a:t>
            </a:r>
          </a:p>
        </p:txBody>
      </p:sp>
      <p:sp>
        <p:nvSpPr>
          <p:cNvPr id="11" name="Footer Placeholder 9"/>
          <p:cNvSpPr>
            <a:spLocks noGrp="1"/>
          </p:cNvSpPr>
          <p:nvPr>
            <p:ph type="ftr" sz="quarter" idx="11"/>
          </p:nvPr>
        </p:nvSpPr>
        <p:spPr>
          <a:xfrm>
            <a:off x="2898648" y="6356350"/>
            <a:ext cx="3505200" cy="365760"/>
          </a:xfrm>
        </p:spPr>
        <p:txBody>
          <a:bodyPr/>
          <a:lstStyle/>
          <a:p>
            <a:r>
              <a:rPr lang="en-US" u="none" smtClean="0"/>
              <a:t>Academia Microsoft </a:t>
            </a:r>
            <a:endParaRPr lang="en-US" u="none" dirty="0"/>
          </a:p>
        </p:txBody>
      </p:sp>
      <p:pic>
        <p:nvPicPr>
          <p:cNvPr id="5" name="Picture 3"/>
          <p:cNvPicPr>
            <a:picLocks noChangeAspect="1" noChangeArrowheads="1"/>
          </p:cNvPicPr>
          <p:nvPr/>
        </p:nvPicPr>
        <p:blipFill>
          <a:blip r:embed="rId3" cstate="print"/>
          <a:stretch>
            <a:fillRect/>
          </a:stretch>
        </p:blipFill>
        <p:spPr>
          <a:xfrm>
            <a:off x="5029200" y="1600200"/>
            <a:ext cx="3526518" cy="3810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818721" y="1083733"/>
            <a:ext cx="4989412" cy="3200400"/>
          </a:xfrm>
        </p:spPr>
        <p:txBody>
          <a:bodyPr/>
          <a:lstStyle/>
          <a:p>
            <a:r>
              <a:rPr lang="ro-RO" sz="2000" dirty="0" smtClean="0"/>
              <a:t>Introducere în serviciile </a:t>
            </a:r>
            <a:r>
              <a:rPr lang="ro-RO" sz="2000" b="1" dirty="0" smtClean="0"/>
              <a:t>Windows</a:t>
            </a:r>
          </a:p>
          <a:p>
            <a:r>
              <a:rPr lang="ro-RO" sz="2000" dirty="0" smtClean="0"/>
              <a:t>Arhitectura serviciilor</a:t>
            </a:r>
          </a:p>
          <a:p>
            <a:r>
              <a:rPr lang="ro-RO" sz="2000" dirty="0" smtClean="0"/>
              <a:t>Clasa </a:t>
            </a:r>
            <a:r>
              <a:rPr lang="ro-RO" sz="2000" b="1" dirty="0" smtClean="0"/>
              <a:t>ServiceBase</a:t>
            </a:r>
          </a:p>
          <a:p>
            <a:r>
              <a:rPr lang="ro-RO" sz="2000" dirty="0" smtClean="0"/>
              <a:t>Accesarea serviciilor</a:t>
            </a:r>
          </a:p>
          <a:p>
            <a:r>
              <a:rPr lang="ro-RO" sz="2000" dirty="0" smtClean="0"/>
              <a:t>Creare </a:t>
            </a:r>
            <a:r>
              <a:rPr lang="ro-RO" sz="2000" b="1" dirty="0" smtClean="0"/>
              <a:t>Service Application</a:t>
            </a:r>
          </a:p>
          <a:p>
            <a:r>
              <a:rPr lang="ro-RO" sz="2000" dirty="0" smtClean="0"/>
              <a:t> Instalarea serviciilor</a:t>
            </a:r>
            <a:endParaRPr lang="en-US" dirty="0" smtClean="0"/>
          </a:p>
          <a:p>
            <a:endParaRPr lang="en-US" dirty="0"/>
          </a:p>
        </p:txBody>
      </p:sp>
      <p:sp>
        <p:nvSpPr>
          <p:cNvPr id="7" name="Title 6"/>
          <p:cNvSpPr>
            <a:spLocks noGrp="1"/>
          </p:cNvSpPr>
          <p:nvPr>
            <p:ph type="title"/>
          </p:nvPr>
        </p:nvSpPr>
        <p:spPr/>
        <p:txBody>
          <a:bodyPr/>
          <a:lstStyle/>
          <a:p>
            <a:r>
              <a:rPr lang="ro-RO" dirty="0" smtClean="0"/>
              <a:t>Crearea și instalarea serviciilor </a:t>
            </a:r>
            <a:r>
              <a:rPr lang="ro-RO" b="1" dirty="0" smtClean="0"/>
              <a:t>Windows</a:t>
            </a:r>
            <a:endParaRPr lang="en-US" dirty="0"/>
          </a:p>
        </p:txBody>
      </p:sp>
      <p:sp>
        <p:nvSpPr>
          <p:cNvPr id="5" name="Date Placeholder 4"/>
          <p:cNvSpPr>
            <a:spLocks noGrp="1"/>
          </p:cNvSpPr>
          <p:nvPr>
            <p:ph type="dt" sz="half" idx="10"/>
          </p:nvPr>
        </p:nvSpPr>
        <p:spPr/>
        <p:txBody>
          <a:bodyPr/>
          <a:lstStyle/>
          <a:p>
            <a:fld id="{6CF57896-31D9-469C-8AD2-EEB8354DB3C5}" type="datetime1">
              <a:rPr lang="en-US" smtClean="0"/>
              <a:pPr/>
              <a:t>10/7/2014</a:t>
            </a:fld>
            <a:endParaRPr lang="en-US" dirty="0"/>
          </a:p>
        </p:txBody>
      </p:sp>
      <p:sp>
        <p:nvSpPr>
          <p:cNvPr id="6" name="Slide Number Placeholder 5"/>
          <p:cNvSpPr>
            <a:spLocks noGrp="1"/>
          </p:cNvSpPr>
          <p:nvPr>
            <p:ph type="sldNum" sz="quarter" idx="11"/>
          </p:nvPr>
        </p:nvSpPr>
        <p:spPr/>
        <p:txBody>
          <a:bodyPr/>
          <a:lstStyle/>
          <a:p>
            <a:fld id="{BA267FD1-D44D-4C32-8CB4-056C0540E7D4}"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818720" y="1083733"/>
            <a:ext cx="8325279" cy="5147734"/>
          </a:xfrm>
        </p:spPr>
        <p:txBody>
          <a:bodyPr/>
          <a:lstStyle/>
          <a:p>
            <a:r>
              <a:rPr lang="ro-RO" dirty="0" smtClean="0"/>
              <a:t>Instalare și dezinstalare folosind </a:t>
            </a:r>
            <a:r>
              <a:rPr lang="ro-RO" b="1" dirty="0" smtClean="0"/>
              <a:t>SCM</a:t>
            </a:r>
            <a:r>
              <a:rPr lang="ro-RO" dirty="0" smtClean="0"/>
              <a:t>:</a:t>
            </a:r>
          </a:p>
          <a:p>
            <a:pPr lvl="1"/>
            <a:r>
              <a:rPr lang="ro-RO" dirty="0" smtClean="0"/>
              <a:t>Serviciile pot depinde de alte servicii</a:t>
            </a:r>
          </a:p>
          <a:p>
            <a:pPr lvl="1"/>
            <a:r>
              <a:rPr lang="ro-RO" dirty="0" smtClean="0"/>
              <a:t>Un proces poate conține mai multe servicii</a:t>
            </a:r>
          </a:p>
          <a:p>
            <a:pPr lvl="1"/>
            <a:endParaRPr lang="ro-RO" dirty="0" smtClean="0"/>
          </a:p>
          <a:p>
            <a:r>
              <a:rPr lang="ro-RO" dirty="0" smtClean="0"/>
              <a:t>Pornite, suspendate sau oprite de </a:t>
            </a:r>
            <a:r>
              <a:rPr lang="ro-RO" b="1" dirty="0" smtClean="0"/>
              <a:t>SCM</a:t>
            </a:r>
            <a:r>
              <a:rPr lang="ro-RO" dirty="0" smtClean="0"/>
              <a:t>:</a:t>
            </a:r>
          </a:p>
          <a:p>
            <a:pPr lvl="1"/>
            <a:r>
              <a:rPr lang="ro-RO" dirty="0" smtClean="0"/>
              <a:t>Un serviciu poate fi configurat să pornească automat  la pornirea computerului</a:t>
            </a:r>
          </a:p>
          <a:p>
            <a:pPr lvl="1"/>
            <a:endParaRPr lang="ro-RO" dirty="0" smtClean="0"/>
          </a:p>
          <a:p>
            <a:r>
              <a:rPr lang="ro-RO" dirty="0" smtClean="0"/>
              <a:t>Rulează folosind un cont de securitate diferit de utilizatorul interactiv</a:t>
            </a:r>
          </a:p>
          <a:p>
            <a:pPr lvl="1"/>
            <a:r>
              <a:rPr lang="ro-RO" dirty="0" smtClean="0"/>
              <a:t>Nu are interfață</a:t>
            </a:r>
          </a:p>
          <a:p>
            <a:pPr lvl="1"/>
            <a:r>
              <a:rPr lang="ro-RO" dirty="0" smtClean="0"/>
              <a:t>Suportă comunicarea între procese</a:t>
            </a:r>
          </a:p>
        </p:txBody>
      </p:sp>
      <p:sp>
        <p:nvSpPr>
          <p:cNvPr id="7" name="Title 6"/>
          <p:cNvSpPr>
            <a:spLocks noGrp="1"/>
          </p:cNvSpPr>
          <p:nvPr>
            <p:ph type="title"/>
          </p:nvPr>
        </p:nvSpPr>
        <p:spPr/>
        <p:txBody>
          <a:bodyPr/>
          <a:lstStyle/>
          <a:p>
            <a:r>
              <a:rPr lang="ro-RO" dirty="0" smtClean="0"/>
              <a:t>Introducere în serviciile </a:t>
            </a:r>
            <a:r>
              <a:rPr lang="ro-RO" b="1" dirty="0" smtClean="0"/>
              <a:t>Windows</a:t>
            </a:r>
            <a:endParaRPr lang="en-US" dirty="0"/>
          </a:p>
        </p:txBody>
      </p:sp>
      <p:sp>
        <p:nvSpPr>
          <p:cNvPr id="5" name="Date Placeholder 4"/>
          <p:cNvSpPr>
            <a:spLocks noGrp="1"/>
          </p:cNvSpPr>
          <p:nvPr>
            <p:ph type="dt" sz="half" idx="10"/>
          </p:nvPr>
        </p:nvSpPr>
        <p:spPr/>
        <p:txBody>
          <a:bodyPr/>
          <a:lstStyle/>
          <a:p>
            <a:fld id="{6CF57896-31D9-469C-8AD2-EEB8354DB3C5}" type="datetime1">
              <a:rPr lang="en-US" smtClean="0"/>
              <a:pPr/>
              <a:t>10/7/2014</a:t>
            </a:fld>
            <a:endParaRPr lang="en-US" dirty="0"/>
          </a:p>
        </p:txBody>
      </p:sp>
      <p:sp>
        <p:nvSpPr>
          <p:cNvPr id="6" name="Slide Number Placeholder 5"/>
          <p:cNvSpPr>
            <a:spLocks noGrp="1"/>
          </p:cNvSpPr>
          <p:nvPr>
            <p:ph type="sldNum" sz="quarter" idx="11"/>
          </p:nvPr>
        </p:nvSpPr>
        <p:spPr/>
        <p:txBody>
          <a:bodyPr/>
          <a:lstStyle/>
          <a:p>
            <a:fld id="{BA267FD1-D44D-4C32-8CB4-056C0540E7D4}"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818721" y="948267"/>
            <a:ext cx="8325279" cy="5147734"/>
          </a:xfrm>
        </p:spPr>
        <p:txBody>
          <a:bodyPr/>
          <a:lstStyle/>
          <a:p>
            <a:pPr lvl="1">
              <a:buNone/>
            </a:pPr>
            <a:endParaRPr lang="ro-RO" dirty="0" smtClean="0"/>
          </a:p>
          <a:p>
            <a:r>
              <a:rPr lang="ro-RO" b="1" dirty="0" smtClean="0"/>
              <a:t>SCM</a:t>
            </a:r>
            <a:r>
              <a:rPr lang="ro-RO" dirty="0" smtClean="0"/>
              <a:t> poate trimite comenzi prin care instruiește un serviciu să realizeze anumite acțiuni precum pornirea sau oprirea. </a:t>
            </a:r>
            <a:endParaRPr lang="ro-RO" dirty="0" smtClean="0"/>
          </a:p>
          <a:p>
            <a:r>
              <a:rPr lang="ro-RO" b="1" dirty="0" smtClean="0"/>
              <a:t>SCM</a:t>
            </a:r>
            <a:r>
              <a:rPr lang="ro-RO" dirty="0" smtClean="0"/>
              <a:t> </a:t>
            </a:r>
            <a:r>
              <a:rPr lang="ro-RO" dirty="0" smtClean="0"/>
              <a:t>poate trimite și comenzi personalizate. </a:t>
            </a:r>
            <a:endParaRPr lang="ro-RO" dirty="0" smtClean="0"/>
          </a:p>
          <a:p>
            <a:pPr lvl="1"/>
            <a:r>
              <a:rPr lang="ro-RO" dirty="0" smtClean="0"/>
              <a:t>O </a:t>
            </a:r>
            <a:r>
              <a:rPr lang="ro-RO" dirty="0" smtClean="0"/>
              <a:t>comandă personalizată este un număr de 32 de biți pe ambele versiuni de Windows (32 biți sau 64 biți</a:t>
            </a:r>
            <a:r>
              <a:rPr lang="ro-RO" dirty="0" smtClean="0"/>
              <a:t>).</a:t>
            </a:r>
          </a:p>
          <a:p>
            <a:pPr lvl="1"/>
            <a:endParaRPr lang="ro-RO" dirty="0" smtClean="0"/>
          </a:p>
          <a:p>
            <a:r>
              <a:rPr lang="en-US" dirty="0" err="1" smtClean="0"/>
              <a:t>Comunicare</a:t>
            </a:r>
            <a:r>
              <a:rPr lang="en-US" dirty="0" smtClean="0"/>
              <a:t> </a:t>
            </a:r>
            <a:r>
              <a:rPr lang="en-US" dirty="0" err="1" smtClean="0"/>
              <a:t>aplica</a:t>
            </a:r>
            <a:r>
              <a:rPr lang="ro-RO" dirty="0" smtClean="0"/>
              <a:t>ție utilizator – serviciu</a:t>
            </a:r>
            <a:r>
              <a:rPr lang="en-US" dirty="0" smtClean="0"/>
              <a:t>:</a:t>
            </a:r>
          </a:p>
          <a:p>
            <a:pPr lvl="1"/>
            <a:r>
              <a:rPr lang="ro-RO" dirty="0" smtClean="0"/>
              <a:t>c</a:t>
            </a:r>
            <a:r>
              <a:rPr lang="en-US" dirty="0" err="1" smtClean="0"/>
              <a:t>omenzi</a:t>
            </a:r>
            <a:r>
              <a:rPr lang="en-US" dirty="0" smtClean="0"/>
              <a:t> SCM</a:t>
            </a:r>
          </a:p>
          <a:p>
            <a:pPr lvl="1"/>
            <a:r>
              <a:rPr lang="ro-RO" dirty="0" smtClean="0"/>
              <a:t>c</a:t>
            </a:r>
            <a:r>
              <a:rPr lang="en-US" dirty="0" err="1" smtClean="0"/>
              <a:t>omunicare</a:t>
            </a:r>
            <a:r>
              <a:rPr lang="en-US" dirty="0" smtClean="0"/>
              <a:t> </a:t>
            </a:r>
            <a:r>
              <a:rPr lang="ro-RO" dirty="0" smtClean="0"/>
              <a:t>între procese</a:t>
            </a:r>
          </a:p>
          <a:p>
            <a:pPr lvl="1"/>
            <a:endParaRPr lang="en-US" dirty="0" smtClean="0"/>
          </a:p>
          <a:p>
            <a:endParaRPr lang="ro-RO" dirty="0" smtClean="0"/>
          </a:p>
        </p:txBody>
      </p:sp>
      <p:sp>
        <p:nvSpPr>
          <p:cNvPr id="7" name="Title 6"/>
          <p:cNvSpPr>
            <a:spLocks noGrp="1"/>
          </p:cNvSpPr>
          <p:nvPr>
            <p:ph type="title"/>
          </p:nvPr>
        </p:nvSpPr>
        <p:spPr/>
        <p:txBody>
          <a:bodyPr/>
          <a:lstStyle/>
          <a:p>
            <a:r>
              <a:rPr lang="ro-RO" dirty="0" smtClean="0"/>
              <a:t>Introducere în serviciile </a:t>
            </a:r>
            <a:r>
              <a:rPr lang="ro-RO" b="1" dirty="0" smtClean="0"/>
              <a:t>Windows</a:t>
            </a:r>
            <a:endParaRPr lang="en-US" dirty="0"/>
          </a:p>
        </p:txBody>
      </p:sp>
      <p:sp>
        <p:nvSpPr>
          <p:cNvPr id="5" name="Date Placeholder 4"/>
          <p:cNvSpPr>
            <a:spLocks noGrp="1"/>
          </p:cNvSpPr>
          <p:nvPr>
            <p:ph type="dt" sz="half" idx="10"/>
          </p:nvPr>
        </p:nvSpPr>
        <p:spPr/>
        <p:txBody>
          <a:bodyPr/>
          <a:lstStyle/>
          <a:p>
            <a:fld id="{6CF57896-31D9-469C-8AD2-EEB8354DB3C5}" type="datetime1">
              <a:rPr lang="en-US" smtClean="0"/>
              <a:pPr/>
              <a:t>10/7/2014</a:t>
            </a:fld>
            <a:endParaRPr lang="en-US" dirty="0"/>
          </a:p>
        </p:txBody>
      </p:sp>
      <p:sp>
        <p:nvSpPr>
          <p:cNvPr id="6" name="Slide Number Placeholder 5"/>
          <p:cNvSpPr>
            <a:spLocks noGrp="1"/>
          </p:cNvSpPr>
          <p:nvPr>
            <p:ph type="sldNum" sz="quarter" idx="11"/>
          </p:nvPr>
        </p:nvSpPr>
        <p:spPr/>
        <p:txBody>
          <a:bodyPr/>
          <a:lstStyle/>
          <a:p>
            <a:fld id="{BA267FD1-D44D-4C32-8CB4-056C0540E7D4}"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818721" y="1473199"/>
            <a:ext cx="8325279" cy="5147734"/>
          </a:xfrm>
        </p:spPr>
        <p:txBody>
          <a:bodyPr/>
          <a:lstStyle/>
          <a:p>
            <a:pPr>
              <a:buNone/>
            </a:pPr>
            <a:r>
              <a:rPr lang="ro-RO" b="1" dirty="0" smtClean="0"/>
              <a:t>Flux</a:t>
            </a:r>
            <a:r>
              <a:rPr lang="en-US" b="1" dirty="0" smtClean="0"/>
              <a:t>:</a:t>
            </a:r>
            <a:endParaRPr lang="ro-RO" b="1" dirty="0" smtClean="0"/>
          </a:p>
          <a:p>
            <a:r>
              <a:rPr lang="ro-RO" b="1" dirty="0" smtClean="0"/>
              <a:t>SCM</a:t>
            </a:r>
            <a:r>
              <a:rPr lang="ro-RO" dirty="0" smtClean="0"/>
              <a:t> </a:t>
            </a:r>
            <a:r>
              <a:rPr lang="ro-RO" dirty="0" smtClean="0"/>
              <a:t>pornește procesul</a:t>
            </a:r>
          </a:p>
          <a:p>
            <a:r>
              <a:rPr lang="ro-RO" dirty="0" smtClean="0"/>
              <a:t>Procesul retunează informațiile serviciului </a:t>
            </a:r>
          </a:p>
          <a:p>
            <a:r>
              <a:rPr lang="ro-RO" b="1" dirty="0" smtClean="0"/>
              <a:t>SCM</a:t>
            </a:r>
            <a:r>
              <a:rPr lang="ro-RO" dirty="0" smtClean="0"/>
              <a:t> creează thread-ul pentru serviciu</a:t>
            </a:r>
          </a:p>
          <a:p>
            <a:r>
              <a:rPr lang="ro-RO" dirty="0" smtClean="0"/>
              <a:t>Serviciul returnează informațiile pentru metoda handler</a:t>
            </a:r>
          </a:p>
        </p:txBody>
      </p:sp>
      <p:sp>
        <p:nvSpPr>
          <p:cNvPr id="7" name="Title 6"/>
          <p:cNvSpPr>
            <a:spLocks noGrp="1"/>
          </p:cNvSpPr>
          <p:nvPr>
            <p:ph type="title"/>
          </p:nvPr>
        </p:nvSpPr>
        <p:spPr/>
        <p:txBody>
          <a:bodyPr/>
          <a:lstStyle/>
          <a:p>
            <a:r>
              <a:rPr lang="ro-RO" dirty="0" smtClean="0"/>
              <a:t>Arhitectura serviciilor</a:t>
            </a:r>
            <a:endParaRPr lang="en-US" dirty="0"/>
          </a:p>
        </p:txBody>
      </p:sp>
      <p:sp>
        <p:nvSpPr>
          <p:cNvPr id="5" name="Date Placeholder 4"/>
          <p:cNvSpPr>
            <a:spLocks noGrp="1"/>
          </p:cNvSpPr>
          <p:nvPr>
            <p:ph type="dt" sz="half" idx="10"/>
          </p:nvPr>
        </p:nvSpPr>
        <p:spPr/>
        <p:txBody>
          <a:bodyPr/>
          <a:lstStyle/>
          <a:p>
            <a:fld id="{6CF57896-31D9-469C-8AD2-EEB8354DB3C5}" type="datetime1">
              <a:rPr lang="en-US" smtClean="0"/>
              <a:pPr/>
              <a:t>10/7/2014</a:t>
            </a:fld>
            <a:endParaRPr lang="en-US" dirty="0"/>
          </a:p>
        </p:txBody>
      </p:sp>
      <p:sp>
        <p:nvSpPr>
          <p:cNvPr id="6" name="Slide Number Placeholder 5"/>
          <p:cNvSpPr>
            <a:spLocks noGrp="1"/>
          </p:cNvSpPr>
          <p:nvPr>
            <p:ph type="sldNum" sz="quarter" idx="11"/>
          </p:nvPr>
        </p:nvSpPr>
        <p:spPr/>
        <p:txBody>
          <a:bodyPr/>
          <a:lstStyle/>
          <a:p>
            <a:fld id="{BA267FD1-D44D-4C32-8CB4-056C0540E7D4}"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818720" y="1083733"/>
            <a:ext cx="8325279" cy="5147734"/>
          </a:xfrm>
        </p:spPr>
        <p:txBody>
          <a:bodyPr/>
          <a:lstStyle/>
          <a:p>
            <a:r>
              <a:rPr lang="ro-RO" b="1" dirty="0" smtClean="0"/>
              <a:t>Procesul </a:t>
            </a:r>
            <a:r>
              <a:rPr lang="ro-RO" b="1" dirty="0" smtClean="0"/>
              <a:t>s</a:t>
            </a:r>
            <a:r>
              <a:rPr lang="en-US" b="1" dirty="0" err="1" smtClean="0"/>
              <a:t>ervici</a:t>
            </a:r>
            <a:r>
              <a:rPr lang="ro-RO" b="1" dirty="0" smtClean="0"/>
              <a:t>u</a:t>
            </a:r>
            <a:r>
              <a:rPr lang="en-US" b="1" dirty="0" smtClean="0"/>
              <a:t> </a:t>
            </a:r>
            <a:r>
              <a:rPr lang="en-US" dirty="0" smtClean="0"/>
              <a:t>– thread principal	</a:t>
            </a:r>
          </a:p>
          <a:p>
            <a:pPr lvl="1"/>
            <a:r>
              <a:rPr lang="ro-RO" dirty="0" err="1" smtClean="0"/>
              <a:t>r</a:t>
            </a:r>
            <a:r>
              <a:rPr lang="en-US" dirty="0" err="1" smtClean="0"/>
              <a:t>uleaz</a:t>
            </a:r>
            <a:r>
              <a:rPr lang="ro-RO" dirty="0" smtClean="0"/>
              <a:t>ă </a:t>
            </a:r>
            <a:r>
              <a:rPr smtClean="0"/>
              <a:t> </a:t>
            </a:r>
            <a:r>
              <a:rPr lang="ro-RO" dirty="0" smtClean="0"/>
              <a:t>punctul de început al procesului (Main)</a:t>
            </a:r>
          </a:p>
          <a:p>
            <a:pPr lvl="1"/>
            <a:r>
              <a:rPr lang="ro-RO" dirty="0" smtClean="0"/>
              <a:t>d</a:t>
            </a:r>
            <a:r>
              <a:rPr lang="ro-RO" dirty="0" smtClean="0"/>
              <a:t>etermină durata procesului</a:t>
            </a:r>
          </a:p>
          <a:p>
            <a:pPr lvl="1"/>
            <a:r>
              <a:rPr lang="ro-RO" dirty="0" smtClean="0"/>
              <a:t>la terminarea lui, se oprește procesul</a:t>
            </a:r>
          </a:p>
          <a:p>
            <a:pPr lvl="1"/>
            <a:endParaRPr lang="ro-RO" dirty="0" smtClean="0"/>
          </a:p>
          <a:p>
            <a:r>
              <a:rPr lang="ro-RO" b="1" dirty="0" smtClean="0"/>
              <a:t>SCM</a:t>
            </a:r>
            <a:endParaRPr lang="en-US" b="1" dirty="0" smtClean="0"/>
          </a:p>
          <a:p>
            <a:pPr lvl="1"/>
            <a:r>
              <a:rPr lang="en-US" dirty="0" err="1" smtClean="0"/>
              <a:t>p</a:t>
            </a:r>
            <a:r>
              <a:rPr lang="en-US" dirty="0" err="1" smtClean="0"/>
              <a:t>reia</a:t>
            </a:r>
            <a:r>
              <a:rPr lang="en-US" dirty="0" smtClean="0"/>
              <a:t> control </a:t>
            </a:r>
            <a:r>
              <a:rPr lang="en-US" dirty="0" err="1" smtClean="0"/>
              <a:t>asupra</a:t>
            </a:r>
            <a:r>
              <a:rPr lang="en-US" dirty="0" smtClean="0"/>
              <a:t> thread principal</a:t>
            </a:r>
          </a:p>
          <a:p>
            <a:pPr lvl="1"/>
            <a:r>
              <a:rPr lang="ro-RO" dirty="0" smtClean="0"/>
              <a:t>c</a:t>
            </a:r>
            <a:r>
              <a:rPr lang="en-US" dirty="0" smtClean="0"/>
              <a:t>re</a:t>
            </a:r>
            <a:r>
              <a:rPr lang="ro-RO" dirty="0" smtClean="0"/>
              <a:t>ează un thread pentru apel metodă </a:t>
            </a:r>
            <a:r>
              <a:rPr lang="ro-RO" i="1" dirty="0" smtClean="0"/>
              <a:t>ServiceMain</a:t>
            </a:r>
            <a:r>
              <a:rPr lang="ro-RO" dirty="0" smtClean="0"/>
              <a:t> pe fiecare serviciu ce dorește să îl pornească</a:t>
            </a:r>
          </a:p>
          <a:p>
            <a:pPr lvl="1"/>
            <a:r>
              <a:rPr lang="ro-RO" dirty="0" smtClean="0"/>
              <a:t>d</a:t>
            </a:r>
            <a:r>
              <a:rPr lang="ro-RO" dirty="0" smtClean="0"/>
              <a:t>ă comenzi metodei Handler prin thread principal</a:t>
            </a:r>
          </a:p>
          <a:p>
            <a:pPr>
              <a:buNone/>
            </a:pPr>
            <a:r>
              <a:rPr lang="ro-RO" dirty="0" smtClean="0"/>
              <a:t> </a:t>
            </a:r>
            <a:endParaRPr lang="ro-RO" dirty="0" smtClean="0"/>
          </a:p>
        </p:txBody>
      </p:sp>
      <p:sp>
        <p:nvSpPr>
          <p:cNvPr id="7" name="Title 6"/>
          <p:cNvSpPr>
            <a:spLocks noGrp="1"/>
          </p:cNvSpPr>
          <p:nvPr>
            <p:ph type="title"/>
          </p:nvPr>
        </p:nvSpPr>
        <p:spPr/>
        <p:txBody>
          <a:bodyPr/>
          <a:lstStyle/>
          <a:p>
            <a:r>
              <a:rPr lang="ro-RO" dirty="0" smtClean="0"/>
              <a:t>Arhitectura serviciilor</a:t>
            </a:r>
            <a:endParaRPr lang="en-US" dirty="0"/>
          </a:p>
        </p:txBody>
      </p:sp>
      <p:sp>
        <p:nvSpPr>
          <p:cNvPr id="5" name="Date Placeholder 4"/>
          <p:cNvSpPr>
            <a:spLocks noGrp="1"/>
          </p:cNvSpPr>
          <p:nvPr>
            <p:ph type="dt" sz="half" idx="10"/>
          </p:nvPr>
        </p:nvSpPr>
        <p:spPr/>
        <p:txBody>
          <a:bodyPr/>
          <a:lstStyle/>
          <a:p>
            <a:fld id="{6CF57896-31D9-469C-8AD2-EEB8354DB3C5}" type="datetime1">
              <a:rPr lang="en-US" smtClean="0"/>
              <a:pPr/>
              <a:t>10/7/2014</a:t>
            </a:fld>
            <a:endParaRPr lang="en-US" dirty="0"/>
          </a:p>
        </p:txBody>
      </p:sp>
      <p:sp>
        <p:nvSpPr>
          <p:cNvPr id="6" name="Slide Number Placeholder 5"/>
          <p:cNvSpPr>
            <a:spLocks noGrp="1"/>
          </p:cNvSpPr>
          <p:nvPr>
            <p:ph type="sldNum" sz="quarter" idx="11"/>
          </p:nvPr>
        </p:nvSpPr>
        <p:spPr/>
        <p:txBody>
          <a:bodyPr/>
          <a:lstStyle/>
          <a:p>
            <a:fld id="{BA267FD1-D44D-4C32-8CB4-056C0540E7D4}"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818720" y="1083733"/>
            <a:ext cx="8325279" cy="5147734"/>
          </a:xfrm>
        </p:spPr>
        <p:txBody>
          <a:bodyPr/>
          <a:lstStyle/>
          <a:p>
            <a:r>
              <a:rPr lang="ro-RO" dirty="0" smtClean="0"/>
              <a:t>Metoda statică </a:t>
            </a:r>
            <a:r>
              <a:rPr lang="ro-RO" b="1" dirty="0" smtClean="0"/>
              <a:t>Run</a:t>
            </a:r>
            <a:r>
              <a:rPr lang="ro-RO" dirty="0" smtClean="0"/>
              <a:t> informează </a:t>
            </a:r>
            <a:r>
              <a:rPr lang="ro-RO" b="1" dirty="0" smtClean="0"/>
              <a:t>SCM-ul</a:t>
            </a:r>
            <a:r>
              <a:rPr lang="ro-RO" dirty="0" smtClean="0"/>
              <a:t> de rutinele metodei handler ale serviciului</a:t>
            </a:r>
          </a:p>
          <a:p>
            <a:r>
              <a:rPr lang="ro-RO" b="1" dirty="0" smtClean="0"/>
              <a:t>SCM</a:t>
            </a:r>
            <a:r>
              <a:rPr lang="ro-RO" dirty="0" smtClean="0"/>
              <a:t> apelează metodele handler pentru serviciu:</a:t>
            </a:r>
          </a:p>
          <a:p>
            <a:pPr lvl="1"/>
            <a:r>
              <a:rPr lang="ro-RO" dirty="0" smtClean="0"/>
              <a:t>Când serviciul pornește, se oprește, este suspendat sau continuă</a:t>
            </a:r>
          </a:p>
          <a:p>
            <a:pPr lvl="1"/>
            <a:r>
              <a:rPr lang="ro-RO" dirty="0" smtClean="0"/>
              <a:t>Când este ridicat un eveniment legat de sursa de energie, server terminal, sau închiderea sistemului</a:t>
            </a:r>
          </a:p>
          <a:p>
            <a:r>
              <a:rPr lang="ro-RO" b="1" dirty="0" smtClean="0"/>
              <a:t>SCM</a:t>
            </a:r>
            <a:r>
              <a:rPr lang="ro-RO" dirty="0" smtClean="0"/>
              <a:t> apelează serviciul pentru a trata comenzile personalizate</a:t>
            </a:r>
          </a:p>
        </p:txBody>
      </p:sp>
      <p:sp>
        <p:nvSpPr>
          <p:cNvPr id="7" name="Title 6"/>
          <p:cNvSpPr>
            <a:spLocks noGrp="1"/>
          </p:cNvSpPr>
          <p:nvPr>
            <p:ph type="title"/>
          </p:nvPr>
        </p:nvSpPr>
        <p:spPr/>
        <p:txBody>
          <a:bodyPr/>
          <a:lstStyle/>
          <a:p>
            <a:r>
              <a:rPr lang="ro-RO" dirty="0" smtClean="0"/>
              <a:t>Clasa </a:t>
            </a:r>
            <a:r>
              <a:rPr lang="ro-RO" b="1" dirty="0" smtClean="0"/>
              <a:t>ServiceBase</a:t>
            </a:r>
            <a:endParaRPr lang="en-US" dirty="0"/>
          </a:p>
        </p:txBody>
      </p:sp>
      <p:sp>
        <p:nvSpPr>
          <p:cNvPr id="5" name="Date Placeholder 4"/>
          <p:cNvSpPr>
            <a:spLocks noGrp="1"/>
          </p:cNvSpPr>
          <p:nvPr>
            <p:ph type="dt" sz="half" idx="10"/>
          </p:nvPr>
        </p:nvSpPr>
        <p:spPr/>
        <p:txBody>
          <a:bodyPr/>
          <a:lstStyle/>
          <a:p>
            <a:fld id="{6CF57896-31D9-469C-8AD2-EEB8354DB3C5}" type="datetime1">
              <a:rPr lang="en-US" smtClean="0"/>
              <a:pPr/>
              <a:t>10/7/2014</a:t>
            </a:fld>
            <a:endParaRPr lang="en-US" dirty="0"/>
          </a:p>
        </p:txBody>
      </p:sp>
      <p:sp>
        <p:nvSpPr>
          <p:cNvPr id="6" name="Slide Number Placeholder 5"/>
          <p:cNvSpPr>
            <a:spLocks noGrp="1"/>
          </p:cNvSpPr>
          <p:nvPr>
            <p:ph type="sldNum" sz="quarter" idx="11"/>
          </p:nvPr>
        </p:nvSpPr>
        <p:spPr/>
        <p:txBody>
          <a:bodyPr/>
          <a:lstStyle/>
          <a:p>
            <a:fld id="{BA267FD1-D44D-4C32-8CB4-056C0540E7D4}" type="slidenum">
              <a:rPr lang="en-US" smtClean="0"/>
              <a:pPr/>
              <a:t>8</a:t>
            </a:fld>
            <a:endParaRPr lang="en-US"/>
          </a:p>
        </p:txBody>
      </p:sp>
      <p:sp>
        <p:nvSpPr>
          <p:cNvPr id="9" name="AutoShape 7"/>
          <p:cNvSpPr>
            <a:spLocks noChangeArrowheads="1"/>
          </p:cNvSpPr>
          <p:nvPr/>
        </p:nvSpPr>
        <p:spPr bwMode="auto">
          <a:xfrm>
            <a:off x="1089025" y="5014913"/>
            <a:ext cx="2055812" cy="347662"/>
          </a:xfrm>
          <a:prstGeom prst="roundRect">
            <a:avLst>
              <a:gd name="adj" fmla="val 4167"/>
            </a:avLst>
          </a:prstGeom>
          <a:solidFill>
            <a:schemeClr val="accent2">
              <a:lumMod val="40000"/>
              <a:lumOff val="60000"/>
            </a:schemeClr>
          </a:solidFill>
          <a:ln w="9525">
            <a:solidFill>
              <a:srgbClr val="4D4D4D"/>
            </a:solidFill>
            <a:round/>
            <a:headEnd/>
            <a:tailEnd/>
          </a:ln>
          <a:effectLst>
            <a:outerShdw dist="35921" dir="2700000" algn="ctr" rotWithShape="0">
              <a:srgbClr val="AFAFAF"/>
            </a:outerShdw>
          </a:effectLst>
        </p:spPr>
        <p:txBody>
          <a:bodyPr anchor="ctr">
            <a:spAutoFit/>
          </a:bodyPr>
          <a:lstStyle/>
          <a:p>
            <a:pPr algn="l">
              <a:lnSpc>
                <a:spcPct val="90000"/>
              </a:lnSpc>
              <a:spcBef>
                <a:spcPct val="40000"/>
              </a:spcBef>
              <a:defRPr/>
            </a:pPr>
            <a:r>
              <a:rPr lang="en-US" dirty="0" err="1"/>
              <a:t>OnStart</a:t>
            </a:r>
            <a:endParaRPr lang="en-US" dirty="0"/>
          </a:p>
        </p:txBody>
      </p:sp>
      <p:sp>
        <p:nvSpPr>
          <p:cNvPr id="10" name="AutoShape 7"/>
          <p:cNvSpPr>
            <a:spLocks noChangeArrowheads="1"/>
          </p:cNvSpPr>
          <p:nvPr/>
        </p:nvSpPr>
        <p:spPr bwMode="auto">
          <a:xfrm>
            <a:off x="1089025" y="5467350"/>
            <a:ext cx="2055812" cy="347663"/>
          </a:xfrm>
          <a:prstGeom prst="roundRect">
            <a:avLst>
              <a:gd name="adj" fmla="val 4167"/>
            </a:avLst>
          </a:prstGeom>
          <a:solidFill>
            <a:schemeClr val="accent2">
              <a:lumMod val="40000"/>
              <a:lumOff val="60000"/>
            </a:schemeClr>
          </a:solidFill>
          <a:ln w="9525">
            <a:solidFill>
              <a:srgbClr val="4D4D4D"/>
            </a:solidFill>
            <a:round/>
            <a:headEnd/>
            <a:tailEnd/>
          </a:ln>
          <a:effectLst>
            <a:outerShdw dist="35921" dir="2700000" algn="ctr" rotWithShape="0">
              <a:srgbClr val="AFAFAF"/>
            </a:outerShdw>
          </a:effectLst>
        </p:spPr>
        <p:txBody>
          <a:bodyPr anchor="ctr">
            <a:spAutoFit/>
          </a:bodyPr>
          <a:lstStyle/>
          <a:p>
            <a:pPr algn="l">
              <a:lnSpc>
                <a:spcPct val="90000"/>
              </a:lnSpc>
              <a:spcBef>
                <a:spcPct val="40000"/>
              </a:spcBef>
              <a:defRPr/>
            </a:pPr>
            <a:r>
              <a:rPr lang="en-US" dirty="0" err="1"/>
              <a:t>OnStop</a:t>
            </a:r>
            <a:endParaRPr lang="en-US" dirty="0"/>
          </a:p>
        </p:txBody>
      </p:sp>
      <p:sp>
        <p:nvSpPr>
          <p:cNvPr id="12" name="AutoShape 7"/>
          <p:cNvSpPr>
            <a:spLocks noChangeArrowheads="1"/>
          </p:cNvSpPr>
          <p:nvPr/>
        </p:nvSpPr>
        <p:spPr bwMode="auto">
          <a:xfrm>
            <a:off x="1038225" y="5916084"/>
            <a:ext cx="2055812" cy="349250"/>
          </a:xfrm>
          <a:prstGeom prst="roundRect">
            <a:avLst>
              <a:gd name="adj" fmla="val 4167"/>
            </a:avLst>
          </a:prstGeom>
          <a:solidFill>
            <a:schemeClr val="accent2">
              <a:lumMod val="40000"/>
              <a:lumOff val="60000"/>
            </a:schemeClr>
          </a:solidFill>
          <a:ln w="9525">
            <a:solidFill>
              <a:srgbClr val="4D4D4D"/>
            </a:solidFill>
            <a:round/>
            <a:headEnd/>
            <a:tailEnd/>
          </a:ln>
          <a:effectLst>
            <a:outerShdw dist="35921" dir="2700000" algn="ctr" rotWithShape="0">
              <a:srgbClr val="AFAFAF"/>
            </a:outerShdw>
          </a:effectLst>
        </p:spPr>
        <p:txBody>
          <a:bodyPr anchor="ctr">
            <a:spAutoFit/>
          </a:bodyPr>
          <a:lstStyle/>
          <a:p>
            <a:pPr algn="l">
              <a:lnSpc>
                <a:spcPct val="90000"/>
              </a:lnSpc>
              <a:spcBef>
                <a:spcPct val="40000"/>
              </a:spcBef>
              <a:defRPr/>
            </a:pPr>
            <a:r>
              <a:rPr lang="en-US" dirty="0" err="1"/>
              <a:t>OnShutdown</a:t>
            </a:r>
            <a:endParaRPr lang="en-US" dirty="0"/>
          </a:p>
        </p:txBody>
      </p:sp>
      <p:sp>
        <p:nvSpPr>
          <p:cNvPr id="15" name="AutoShape 7"/>
          <p:cNvSpPr>
            <a:spLocks noChangeArrowheads="1"/>
          </p:cNvSpPr>
          <p:nvPr/>
        </p:nvSpPr>
        <p:spPr bwMode="auto">
          <a:xfrm>
            <a:off x="3375024" y="5014913"/>
            <a:ext cx="2111375" cy="347662"/>
          </a:xfrm>
          <a:prstGeom prst="roundRect">
            <a:avLst>
              <a:gd name="adj" fmla="val 4167"/>
            </a:avLst>
          </a:prstGeom>
          <a:solidFill>
            <a:schemeClr val="accent2">
              <a:lumMod val="40000"/>
              <a:lumOff val="60000"/>
            </a:schemeClr>
          </a:solidFill>
          <a:ln w="9525">
            <a:solidFill>
              <a:srgbClr val="4D4D4D"/>
            </a:solidFill>
            <a:round/>
            <a:headEnd/>
            <a:tailEnd/>
          </a:ln>
          <a:effectLst>
            <a:outerShdw dist="35921" dir="2700000" algn="ctr" rotWithShape="0">
              <a:srgbClr val="AFAFAF"/>
            </a:outerShdw>
          </a:effectLst>
        </p:spPr>
        <p:txBody>
          <a:bodyPr wrap="square" anchor="ctr">
            <a:spAutoFit/>
          </a:bodyPr>
          <a:lstStyle/>
          <a:p>
            <a:pPr algn="l">
              <a:lnSpc>
                <a:spcPct val="90000"/>
              </a:lnSpc>
              <a:spcBef>
                <a:spcPct val="40000"/>
              </a:spcBef>
              <a:defRPr/>
            </a:pPr>
            <a:r>
              <a:rPr lang="en-US" dirty="0" err="1"/>
              <a:t>OnContinue</a:t>
            </a:r>
            <a:endParaRPr lang="en-US" dirty="0"/>
          </a:p>
        </p:txBody>
      </p:sp>
      <p:sp>
        <p:nvSpPr>
          <p:cNvPr id="16" name="AutoShape 7"/>
          <p:cNvSpPr>
            <a:spLocks noChangeArrowheads="1"/>
          </p:cNvSpPr>
          <p:nvPr/>
        </p:nvSpPr>
        <p:spPr bwMode="auto">
          <a:xfrm>
            <a:off x="3375024" y="5467350"/>
            <a:ext cx="2111375" cy="349250"/>
          </a:xfrm>
          <a:prstGeom prst="roundRect">
            <a:avLst>
              <a:gd name="adj" fmla="val 4167"/>
            </a:avLst>
          </a:prstGeom>
          <a:solidFill>
            <a:schemeClr val="accent2">
              <a:lumMod val="40000"/>
              <a:lumOff val="60000"/>
            </a:schemeClr>
          </a:solidFill>
          <a:ln w="9525">
            <a:solidFill>
              <a:srgbClr val="4D4D4D"/>
            </a:solidFill>
            <a:round/>
            <a:headEnd/>
            <a:tailEnd/>
          </a:ln>
          <a:effectLst>
            <a:outerShdw dist="35921" dir="2700000" algn="ctr" rotWithShape="0">
              <a:srgbClr val="AFAFAF"/>
            </a:outerShdw>
          </a:effectLst>
        </p:spPr>
        <p:txBody>
          <a:bodyPr wrap="square" anchor="ctr">
            <a:spAutoFit/>
          </a:bodyPr>
          <a:lstStyle/>
          <a:p>
            <a:pPr algn="l">
              <a:lnSpc>
                <a:spcPct val="90000"/>
              </a:lnSpc>
              <a:spcBef>
                <a:spcPct val="40000"/>
              </a:spcBef>
              <a:defRPr/>
            </a:pPr>
            <a:r>
              <a:rPr lang="en-US" dirty="0" err="1"/>
              <a:t>OnPause</a:t>
            </a:r>
            <a:endParaRPr lang="en-US" dirty="0"/>
          </a:p>
        </p:txBody>
      </p:sp>
      <p:sp>
        <p:nvSpPr>
          <p:cNvPr id="17" name="AutoShape 7"/>
          <p:cNvSpPr>
            <a:spLocks noChangeArrowheads="1"/>
          </p:cNvSpPr>
          <p:nvPr/>
        </p:nvSpPr>
        <p:spPr bwMode="auto">
          <a:xfrm>
            <a:off x="3307290" y="5926666"/>
            <a:ext cx="2941110" cy="348240"/>
          </a:xfrm>
          <a:prstGeom prst="roundRect">
            <a:avLst>
              <a:gd name="adj" fmla="val 4167"/>
            </a:avLst>
          </a:prstGeom>
          <a:solidFill>
            <a:schemeClr val="accent2">
              <a:lumMod val="40000"/>
              <a:lumOff val="60000"/>
            </a:schemeClr>
          </a:solidFill>
          <a:ln w="9525">
            <a:solidFill>
              <a:srgbClr val="4D4D4D"/>
            </a:solidFill>
            <a:round/>
            <a:headEnd/>
            <a:tailEnd/>
          </a:ln>
          <a:effectLst>
            <a:outerShdw dist="35921" dir="2700000" algn="ctr" rotWithShape="0">
              <a:srgbClr val="AFAFAF"/>
            </a:outerShdw>
          </a:effectLst>
        </p:spPr>
        <p:txBody>
          <a:bodyPr wrap="square" anchor="ctr">
            <a:spAutoFit/>
          </a:bodyPr>
          <a:lstStyle/>
          <a:p>
            <a:pPr algn="l">
              <a:lnSpc>
                <a:spcPct val="90000"/>
              </a:lnSpc>
              <a:spcBef>
                <a:spcPct val="40000"/>
              </a:spcBef>
              <a:defRPr/>
            </a:pPr>
            <a:r>
              <a:rPr lang="en-US" dirty="0" err="1"/>
              <a:t>OnSessionChange</a:t>
            </a:r>
            <a:endParaRPr lang="en-US" dirty="0"/>
          </a:p>
        </p:txBody>
      </p:sp>
      <p:sp>
        <p:nvSpPr>
          <p:cNvPr id="18" name="AutoShape 7"/>
          <p:cNvSpPr>
            <a:spLocks noChangeArrowheads="1"/>
          </p:cNvSpPr>
          <p:nvPr/>
        </p:nvSpPr>
        <p:spPr bwMode="auto">
          <a:xfrm>
            <a:off x="5718174" y="5015417"/>
            <a:ext cx="3019426" cy="348240"/>
          </a:xfrm>
          <a:prstGeom prst="roundRect">
            <a:avLst>
              <a:gd name="adj" fmla="val 4167"/>
            </a:avLst>
          </a:prstGeom>
          <a:solidFill>
            <a:schemeClr val="accent2">
              <a:lumMod val="40000"/>
              <a:lumOff val="60000"/>
            </a:schemeClr>
          </a:solidFill>
          <a:ln w="9525">
            <a:solidFill>
              <a:srgbClr val="4D4D4D"/>
            </a:solidFill>
            <a:round/>
            <a:headEnd/>
            <a:tailEnd/>
          </a:ln>
          <a:effectLst>
            <a:outerShdw dist="35921" dir="2700000" algn="ctr" rotWithShape="0">
              <a:srgbClr val="AFAFAF"/>
            </a:outerShdw>
          </a:effectLst>
        </p:spPr>
        <p:txBody>
          <a:bodyPr wrap="square" anchor="ctr">
            <a:spAutoFit/>
          </a:bodyPr>
          <a:lstStyle/>
          <a:p>
            <a:pPr algn="l">
              <a:lnSpc>
                <a:spcPct val="90000"/>
              </a:lnSpc>
              <a:spcBef>
                <a:spcPct val="40000"/>
              </a:spcBef>
              <a:defRPr/>
            </a:pPr>
            <a:r>
              <a:rPr lang="en-US" dirty="0" err="1"/>
              <a:t>OnCustomCommand</a:t>
            </a:r>
            <a:endParaRPr lang="en-US" dirty="0"/>
          </a:p>
        </p:txBody>
      </p:sp>
      <p:sp>
        <p:nvSpPr>
          <p:cNvPr id="19" name="AutoShape 7"/>
          <p:cNvSpPr>
            <a:spLocks noChangeArrowheads="1"/>
          </p:cNvSpPr>
          <p:nvPr/>
        </p:nvSpPr>
        <p:spPr bwMode="auto">
          <a:xfrm>
            <a:off x="5718174" y="5475288"/>
            <a:ext cx="2359025" cy="355600"/>
          </a:xfrm>
          <a:prstGeom prst="roundRect">
            <a:avLst>
              <a:gd name="adj" fmla="val 4167"/>
            </a:avLst>
          </a:prstGeom>
          <a:solidFill>
            <a:schemeClr val="accent2">
              <a:lumMod val="40000"/>
              <a:lumOff val="60000"/>
            </a:schemeClr>
          </a:solidFill>
          <a:ln w="9525">
            <a:solidFill>
              <a:srgbClr val="4D4D4D"/>
            </a:solidFill>
            <a:round/>
            <a:headEnd/>
            <a:tailEnd/>
          </a:ln>
          <a:effectLst>
            <a:outerShdw dist="35921" dir="2700000" algn="ctr" rotWithShape="0">
              <a:srgbClr val="AFAFAF"/>
            </a:outerShdw>
          </a:effectLst>
        </p:spPr>
        <p:txBody>
          <a:bodyPr wrap="square" anchor="ctr">
            <a:spAutoFit/>
          </a:bodyPr>
          <a:lstStyle/>
          <a:p>
            <a:pPr algn="l">
              <a:lnSpc>
                <a:spcPct val="90000"/>
              </a:lnSpc>
              <a:spcBef>
                <a:spcPct val="40000"/>
              </a:spcBef>
              <a:defRPr/>
            </a:pPr>
            <a:r>
              <a:rPr lang="en-US" dirty="0" err="1"/>
              <a:t>OnPowerEvent</a:t>
            </a:r>
            <a:endParaRPr lang="en-US" dirty="0"/>
          </a:p>
        </p:txBody>
      </p:sp>
      <p:sp>
        <p:nvSpPr>
          <p:cNvPr id="20" name="AutoShape 7"/>
          <p:cNvSpPr>
            <a:spLocks noChangeArrowheads="1"/>
          </p:cNvSpPr>
          <p:nvPr/>
        </p:nvSpPr>
        <p:spPr bwMode="auto">
          <a:xfrm>
            <a:off x="6392333" y="5923491"/>
            <a:ext cx="2362366" cy="355600"/>
          </a:xfrm>
          <a:prstGeom prst="roundRect">
            <a:avLst>
              <a:gd name="adj" fmla="val 4167"/>
            </a:avLst>
          </a:prstGeom>
          <a:solidFill>
            <a:schemeClr val="accent2">
              <a:lumMod val="40000"/>
              <a:lumOff val="60000"/>
            </a:schemeClr>
          </a:solidFill>
          <a:ln w="9525">
            <a:solidFill>
              <a:srgbClr val="4D4D4D"/>
            </a:solidFill>
            <a:round/>
            <a:headEnd/>
            <a:tailEnd/>
          </a:ln>
          <a:effectLst>
            <a:outerShdw dist="35921" dir="2700000" algn="ctr" rotWithShape="0">
              <a:srgbClr val="AFAFAF"/>
            </a:outerShdw>
          </a:effectLst>
        </p:spPr>
        <p:txBody>
          <a:bodyPr wrap="square" anchor="ctr">
            <a:spAutoFit/>
          </a:bodyPr>
          <a:lstStyle/>
          <a:p>
            <a:pPr algn="l">
              <a:lnSpc>
                <a:spcPct val="90000"/>
              </a:lnSpc>
              <a:spcBef>
                <a:spcPct val="40000"/>
              </a:spcBef>
              <a:defRPr/>
            </a:pPr>
            <a:r>
              <a:rPr lang="en-US" dirty="0"/>
              <a:t>Run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818720" y="1083733"/>
            <a:ext cx="8325279" cy="5147734"/>
          </a:xfrm>
        </p:spPr>
        <p:txBody>
          <a:bodyPr/>
          <a:lstStyle/>
          <a:p>
            <a:r>
              <a:rPr lang="ro-RO" b="1" dirty="0" smtClean="0">
                <a:cs typeface="Calibri" pitchFamily="34" charset="0"/>
              </a:rPr>
              <a:t>Creare aplicație serviciu</a:t>
            </a:r>
          </a:p>
          <a:p>
            <a:pPr lvl="1"/>
            <a:r>
              <a:rPr lang="ro-RO" dirty="0" smtClean="0">
                <a:cs typeface="Calibri" pitchFamily="34" charset="0"/>
              </a:rPr>
              <a:t>Creeare  </a:t>
            </a:r>
            <a:r>
              <a:rPr lang="ro-RO" dirty="0" smtClean="0">
                <a:cs typeface="Calibri" pitchFamily="34" charset="0"/>
              </a:rPr>
              <a:t>clasă derivată din clasa </a:t>
            </a:r>
            <a:r>
              <a:rPr lang="ro-RO" i="1" dirty="0" smtClean="0">
                <a:cs typeface="Calibri" pitchFamily="34" charset="0"/>
              </a:rPr>
              <a:t>ServiceBase</a:t>
            </a:r>
            <a:endParaRPr lang="en-US" dirty="0" smtClean="0">
              <a:cs typeface="Calibri" pitchFamily="34" charset="0"/>
            </a:endParaRPr>
          </a:p>
          <a:p>
            <a:pPr lvl="1"/>
            <a:r>
              <a:rPr lang="ro-RO" dirty="0" smtClean="0">
                <a:cs typeface="Calibri" pitchFamily="34" charset="0"/>
              </a:rPr>
              <a:t> </a:t>
            </a:r>
            <a:r>
              <a:rPr lang="ro-RO" dirty="0" smtClean="0">
                <a:cs typeface="Calibri" pitchFamily="34" charset="0"/>
              </a:rPr>
              <a:t>Implementare metodă </a:t>
            </a:r>
            <a:r>
              <a:rPr lang="ro-RO" b="1" dirty="0" smtClean="0">
                <a:cs typeface="Calibri" pitchFamily="34" charset="0"/>
              </a:rPr>
              <a:t>OnStart</a:t>
            </a:r>
            <a:endParaRPr lang="en-US" dirty="0" smtClean="0">
              <a:cs typeface="Calibri" pitchFamily="34" charset="0"/>
            </a:endParaRPr>
          </a:p>
          <a:p>
            <a:pPr lvl="1"/>
            <a:r>
              <a:rPr lang="ro-RO" dirty="0" smtClean="0">
                <a:cs typeface="Calibri" pitchFamily="34" charset="0"/>
              </a:rPr>
              <a:t> </a:t>
            </a:r>
            <a:r>
              <a:rPr lang="ro-RO" dirty="0" smtClean="0">
                <a:cs typeface="Calibri" pitchFamily="34" charset="0"/>
              </a:rPr>
              <a:t>Implementare metodă </a:t>
            </a:r>
            <a:r>
              <a:rPr lang="ro-RO" b="1" dirty="0" smtClean="0">
                <a:cs typeface="Calibri" pitchFamily="34" charset="0"/>
              </a:rPr>
              <a:t>OnCustomCommand</a:t>
            </a:r>
            <a:r>
              <a:rPr lang="ro-RO" dirty="0" smtClean="0">
                <a:cs typeface="Calibri" pitchFamily="34" charset="0"/>
              </a:rPr>
              <a:t>, pentru comenzi personalizate de la </a:t>
            </a:r>
            <a:r>
              <a:rPr lang="ro-RO" dirty="0" smtClean="0">
                <a:cs typeface="Calibri" pitchFamily="34" charset="0"/>
              </a:rPr>
              <a:t>SCM</a:t>
            </a:r>
            <a:endParaRPr lang="en-US" dirty="0" smtClean="0">
              <a:cs typeface="Calibri" pitchFamily="34" charset="0"/>
            </a:endParaRPr>
          </a:p>
          <a:p>
            <a:pPr lvl="1"/>
            <a:r>
              <a:rPr lang="ro-RO" dirty="0" smtClean="0">
                <a:cs typeface="Calibri" pitchFamily="34" charset="0"/>
              </a:rPr>
              <a:t> </a:t>
            </a:r>
            <a:r>
              <a:rPr lang="ro-RO" dirty="0" smtClean="0">
                <a:cs typeface="Calibri" pitchFamily="34" charset="0"/>
              </a:rPr>
              <a:t>Suprascriere a celorlalte </a:t>
            </a:r>
            <a:r>
              <a:rPr lang="ro-RO" dirty="0" smtClean="0">
                <a:cs typeface="Calibri" pitchFamily="34" charset="0"/>
              </a:rPr>
              <a:t>metode handler pentru </a:t>
            </a:r>
            <a:r>
              <a:rPr lang="ro-RO" dirty="0" smtClean="0">
                <a:cs typeface="Calibri" pitchFamily="34" charset="0"/>
              </a:rPr>
              <a:t>comenzi, </a:t>
            </a:r>
            <a:r>
              <a:rPr lang="ro-RO" dirty="0" smtClean="0">
                <a:cs typeface="Calibri" pitchFamily="34" charset="0"/>
              </a:rPr>
              <a:t>dacă este necesar.</a:t>
            </a:r>
            <a:endParaRPr lang="en-US" dirty="0" smtClean="0">
              <a:cs typeface="Calibri" pitchFamily="34" charset="0"/>
            </a:endParaRPr>
          </a:p>
          <a:p>
            <a:r>
              <a:rPr lang="ro-RO" dirty="0" smtClean="0">
                <a:cs typeface="Calibri" pitchFamily="34" charset="0"/>
              </a:rPr>
              <a:t>Proprietate </a:t>
            </a:r>
            <a:r>
              <a:rPr lang="ro-RO" i="1" dirty="0" smtClean="0">
                <a:cs typeface="Calibri" pitchFamily="34" charset="0"/>
              </a:rPr>
              <a:t>ServiceName </a:t>
            </a:r>
            <a:r>
              <a:rPr lang="ro-RO" dirty="0" smtClean="0">
                <a:cs typeface="Calibri" pitchFamily="34" charset="0"/>
              </a:rPr>
              <a:t>pentru setare nume</a:t>
            </a:r>
          </a:p>
          <a:p>
            <a:r>
              <a:rPr lang="ro-RO" dirty="0" smtClean="0">
                <a:cs typeface="Calibri" pitchFamily="34" charset="0"/>
              </a:rPr>
              <a:t> </a:t>
            </a:r>
            <a:r>
              <a:rPr lang="ro-RO" dirty="0" smtClean="0">
                <a:cs typeface="Calibri" pitchFamily="34" charset="0"/>
              </a:rPr>
              <a:t>Metoda statică </a:t>
            </a:r>
            <a:r>
              <a:rPr lang="ro-RO" i="1" dirty="0" smtClean="0">
                <a:cs typeface="Calibri" pitchFamily="34" charset="0"/>
              </a:rPr>
              <a:t>Run</a:t>
            </a:r>
            <a:endParaRPr lang="en-US" dirty="0" smtClean="0">
              <a:cs typeface="Calibri" pitchFamily="34" charset="0"/>
            </a:endParaRPr>
          </a:p>
          <a:p>
            <a:endParaRPr lang="ro-RO" dirty="0" smtClean="0"/>
          </a:p>
        </p:txBody>
      </p:sp>
      <p:sp>
        <p:nvSpPr>
          <p:cNvPr id="7" name="Title 6"/>
          <p:cNvSpPr>
            <a:spLocks noGrp="1"/>
          </p:cNvSpPr>
          <p:nvPr>
            <p:ph type="title"/>
          </p:nvPr>
        </p:nvSpPr>
        <p:spPr/>
        <p:txBody>
          <a:bodyPr/>
          <a:lstStyle/>
          <a:p>
            <a:r>
              <a:rPr lang="ro-RO" dirty="0" smtClean="0"/>
              <a:t>Clasa </a:t>
            </a:r>
            <a:r>
              <a:rPr lang="ro-RO" b="1" dirty="0" smtClean="0"/>
              <a:t>ServiceBase</a:t>
            </a:r>
            <a:endParaRPr lang="en-US" dirty="0"/>
          </a:p>
        </p:txBody>
      </p:sp>
      <p:sp>
        <p:nvSpPr>
          <p:cNvPr id="5" name="Date Placeholder 4"/>
          <p:cNvSpPr>
            <a:spLocks noGrp="1"/>
          </p:cNvSpPr>
          <p:nvPr>
            <p:ph type="dt" sz="half" idx="10"/>
          </p:nvPr>
        </p:nvSpPr>
        <p:spPr/>
        <p:txBody>
          <a:bodyPr/>
          <a:lstStyle/>
          <a:p>
            <a:fld id="{6CF57896-31D9-469C-8AD2-EEB8354DB3C5}" type="datetime1">
              <a:rPr lang="en-US" smtClean="0"/>
              <a:pPr/>
              <a:t>10/7/2014</a:t>
            </a:fld>
            <a:endParaRPr lang="en-US" dirty="0"/>
          </a:p>
        </p:txBody>
      </p:sp>
      <p:sp>
        <p:nvSpPr>
          <p:cNvPr id="6" name="Slide Number Placeholder 5"/>
          <p:cNvSpPr>
            <a:spLocks noGrp="1"/>
          </p:cNvSpPr>
          <p:nvPr>
            <p:ph type="sldNum" sz="quarter" idx="11"/>
          </p:nvPr>
        </p:nvSpPr>
        <p:spPr/>
        <p:txBody>
          <a:bodyPr/>
          <a:lstStyle/>
          <a:p>
            <a:fld id="{BA267FD1-D44D-4C32-8CB4-056C0540E7D4}" type="slidenum">
              <a:rPr lang="en-US" smtClean="0"/>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emplateServer2008">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8302</TotalTime>
  <Words>5365</Words>
  <Application>Microsoft Office PowerPoint</Application>
  <PresentationFormat>On-screen Show (4:3)</PresentationFormat>
  <Paragraphs>655</Paragraphs>
  <Slides>29</Slides>
  <Notes>28</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templateServer2008</vt:lpstr>
      <vt:lpstr>Modulul 7</vt:lpstr>
      <vt:lpstr>Overview</vt:lpstr>
      <vt:lpstr>Crearea și instalarea serviciilor Windows</vt:lpstr>
      <vt:lpstr>Introducere în serviciile Windows</vt:lpstr>
      <vt:lpstr>Introducere în serviciile Windows</vt:lpstr>
      <vt:lpstr>Arhitectura serviciilor</vt:lpstr>
      <vt:lpstr>Arhitectura serviciilor</vt:lpstr>
      <vt:lpstr>Clasa ServiceBase</vt:lpstr>
      <vt:lpstr>Clasa ServiceBase</vt:lpstr>
      <vt:lpstr>Clasa ServiceBase</vt:lpstr>
      <vt:lpstr>Accesarea serviciilor</vt:lpstr>
      <vt:lpstr>Accesarea serviciilor</vt:lpstr>
      <vt:lpstr>Crearea Service Application</vt:lpstr>
      <vt:lpstr>Crearea Service Application</vt:lpstr>
      <vt:lpstr>Crearea Service Application</vt:lpstr>
      <vt:lpstr>Instalarea serviciilor </vt:lpstr>
      <vt:lpstr>Instalarea serviciilor </vt:lpstr>
      <vt:lpstr>Instalarea serviciilor </vt:lpstr>
      <vt:lpstr>Manipularea domeniilor de aplicație</vt:lpstr>
      <vt:lpstr>Introducere în domenii de aplicație </vt:lpstr>
      <vt:lpstr>Folosirea clasei AppDomain</vt:lpstr>
      <vt:lpstr>Folosirea clasei AppDomain</vt:lpstr>
      <vt:lpstr>Configurarea domeniilor de aplicație</vt:lpstr>
      <vt:lpstr>Tipuri și unități de asamblare</vt:lpstr>
      <vt:lpstr>Crearea unui domeniu de aplicație </vt:lpstr>
      <vt:lpstr>Apelarea obiectelor dintr-un alt domeniu </vt:lpstr>
      <vt:lpstr>Apelarea obiectelor dintr-un alt domeniu </vt:lpstr>
      <vt:lpstr>Apelarea obiectelor dintr-un alt domeniu </vt:lpstr>
      <vt:lpstr>Sumar</vt:lpstr>
    </vt:vector>
  </TitlesOfParts>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Title with Registration Microsoft® and Trademark  SQL ServerTM</dc:title>
  <dc:creator>jessieg</dc:creator>
  <cp:lastModifiedBy>Laur Neagu</cp:lastModifiedBy>
  <cp:revision>733</cp:revision>
  <dcterms:created xsi:type="dcterms:W3CDTF">2006-12-22T00:28:54Z</dcterms:created>
  <dcterms:modified xsi:type="dcterms:W3CDTF">2014-10-06T21:45:10Z</dcterms:modified>
</cp:coreProperties>
</file>