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1"/>
  </p:sldMasterIdLst>
  <p:notesMasterIdLst>
    <p:notesMasterId r:id="rId19"/>
  </p:notesMasterIdLst>
  <p:handoutMasterIdLst>
    <p:handoutMasterId r:id="rId20"/>
  </p:handoutMasterIdLst>
  <p:sldIdLst>
    <p:sldId id="256" r:id="rId2"/>
    <p:sldId id="259" r:id="rId3"/>
    <p:sldId id="260" r:id="rId4"/>
    <p:sldId id="278" r:id="rId5"/>
    <p:sldId id="279" r:id="rId6"/>
    <p:sldId id="280" r:id="rId7"/>
    <p:sldId id="281" r:id="rId8"/>
    <p:sldId id="282" r:id="rId9"/>
    <p:sldId id="292" r:id="rId10"/>
    <p:sldId id="294" r:id="rId11"/>
    <p:sldId id="308" r:id="rId12"/>
    <p:sldId id="309" r:id="rId13"/>
    <p:sldId id="310" r:id="rId14"/>
    <p:sldId id="311" r:id="rId15"/>
    <p:sldId id="312" r:id="rId16"/>
    <p:sldId id="313" r:id="rId17"/>
    <p:sldId id="331" r:id="rId18"/>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5" autoAdjust="0"/>
    <p:restoredTop sz="66075" autoAdjust="0"/>
  </p:normalViewPr>
  <p:slideViewPr>
    <p:cSldViewPr>
      <p:cViewPr varScale="1">
        <p:scale>
          <a:sx n="47" d="100"/>
          <a:sy n="47" d="100"/>
        </p:scale>
        <p:origin x="-2202" y="-102"/>
      </p:cViewPr>
      <p:guideLst>
        <p:guide orient="horz" pos="2160"/>
        <p:guide pos="2880"/>
      </p:guideLst>
    </p:cSldViewPr>
  </p:slideViewPr>
  <p:outlineViewPr>
    <p:cViewPr>
      <p:scale>
        <a:sx n="33" d="100"/>
        <a:sy n="33" d="100"/>
      </p:scale>
      <p:origin x="0" y="4746"/>
    </p:cViewPr>
  </p:outlineViewPr>
  <p:notesTextViewPr>
    <p:cViewPr>
      <p:scale>
        <a:sx n="100" d="100"/>
        <a:sy n="100" d="100"/>
      </p:scale>
      <p:origin x="0" y="0"/>
    </p:cViewPr>
  </p:notesTextViewPr>
  <p:sorterViewPr>
    <p:cViewPr>
      <p:scale>
        <a:sx n="66" d="100"/>
        <a:sy n="66" d="100"/>
      </p:scale>
      <p:origin x="0" y="1290"/>
    </p:cViewPr>
  </p:sorterViewPr>
  <p:notesViewPr>
    <p:cSldViewPr>
      <p:cViewPr>
        <p:scale>
          <a:sx n="100" d="100"/>
          <a:sy n="100" d="100"/>
        </p:scale>
        <p:origin x="-1806" y="2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77B503-C0B0-40C8-A133-4B231F4B7F26}" type="datetimeFigureOut">
              <a:rPr lang="en-US" smtClean="0"/>
              <a:pPr/>
              <a:t>12/4/2014</a:t>
            </a:fld>
            <a:endParaRPr lang="ro-R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731DA8-564B-4B57-ABBC-30F4917818E5}" type="slidenum">
              <a:rPr lang="ro-RO" smtClean="0"/>
              <a:pPr/>
              <a:t>‹#›</a:t>
            </a:fld>
            <a:endParaRPr lang="ro-RO"/>
          </a:p>
        </p:txBody>
      </p:sp>
    </p:spTree>
    <p:extLst>
      <p:ext uri="{BB962C8B-B14F-4D97-AF65-F5344CB8AC3E}">
        <p14:creationId xmlns:p14="http://schemas.microsoft.com/office/powerpoint/2010/main" val="3861258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888A7752-73DE-404C-BA6F-63DEF987950B}" type="datetimeFigureOut">
              <a:rPr lang="en-US" smtClean="0"/>
              <a:pPr/>
              <a:t>12/4/2014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dirty="0" smtClean="0"/>
              <a:t>Click to edit Master text styles</a:t>
            </a:r>
          </a:p>
          <a:p>
            <a:pPr lvl="1"/>
            <a:r>
              <a:rPr lang="ro-RO" dirty="0" smtClean="0"/>
              <a:t> </a:t>
            </a:r>
            <a:r>
              <a:rPr lang="en-US" dirty="0" smtClean="0"/>
              <a:t>Second level</a:t>
            </a:r>
          </a:p>
          <a:p>
            <a:pPr lvl="2"/>
            <a:r>
              <a:rPr lang="ro-RO" dirty="0" smtClean="0"/>
              <a:t> </a:t>
            </a:r>
            <a:r>
              <a:rPr lang="en-US" dirty="0" smtClean="0"/>
              <a:t>Third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EC00428-765A-4708-ADE2-3AAB557AF17C}" type="slidenum">
              <a:rPr lang="en-US" smtClean="0"/>
              <a:pPr/>
              <a:t>‹#›</a:t>
            </a:fld>
            <a:endParaRPr lang="en-US"/>
          </a:p>
        </p:txBody>
      </p:sp>
    </p:spTree>
    <p:extLst>
      <p:ext uri="{BB962C8B-B14F-4D97-AF65-F5344CB8AC3E}">
        <p14:creationId xmlns:p14="http://schemas.microsoft.com/office/powerpoint/2010/main" val="783422435"/>
      </p:ext>
    </p:extLst>
  </p:cSld>
  <p:clrMap bg1="lt1" tx1="dk1" bg2="lt2" tx2="dk2" accent1="accent1" accent2="accent2" accent3="accent3" accent4="accent4" accent5="accent5" accent6="accent6" hlink="hlink" folHlink="folHlink"/>
  <p:notesStyle>
    <a:lvl1pPr marL="0" algn="just" rtl="0">
      <a:buFont typeface="Wingdings" pitchFamily="2" charset="2"/>
      <a:buNone/>
      <a:defRPr sz="1200" kern="1200">
        <a:solidFill>
          <a:schemeClr val="tx1"/>
        </a:solidFill>
        <a:latin typeface="Calibri" pitchFamily="34" charset="0"/>
        <a:ea typeface="+mn-ea"/>
        <a:cs typeface="+mn-cs"/>
      </a:defRPr>
    </a:lvl1pPr>
    <a:lvl2pPr marL="457200" algn="just" rtl="0">
      <a:buFont typeface="Arial" pitchFamily="34" charset="0"/>
      <a:buChar char="•"/>
      <a:defRPr sz="1200" kern="1200">
        <a:solidFill>
          <a:schemeClr val="tx1"/>
        </a:solidFill>
        <a:latin typeface="Calibri" pitchFamily="34" charset="0"/>
        <a:ea typeface="+mn-ea"/>
        <a:cs typeface="+mn-cs"/>
      </a:defRPr>
    </a:lvl2pPr>
    <a:lvl3pPr marL="914400" algn="just" rtl="0">
      <a:buFont typeface="Courier New" pitchFamily="49" charset="0"/>
      <a:buChar char="o"/>
      <a:defRPr sz="1200" kern="1200">
        <a:solidFill>
          <a:schemeClr val="tx1"/>
        </a:solidFill>
        <a:latin typeface="Calibri" pitchFamily="34" charset="0"/>
        <a:ea typeface="+mn-ea"/>
        <a:cs typeface="+mn-cs"/>
      </a:defRPr>
    </a:lvl3pPr>
    <a:lvl4pPr marL="1371600" algn="just" rtl="0">
      <a:defRPr sz="1200" kern="1200">
        <a:solidFill>
          <a:schemeClr val="tx1"/>
        </a:solidFill>
        <a:latin typeface="+mn-lt"/>
        <a:ea typeface="+mn-ea"/>
        <a:cs typeface="+mn-cs"/>
      </a:defRPr>
    </a:lvl4pPr>
    <a:lvl5pPr marL="1828800" algn="just"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a:bodyPr>
          <a:lstStyle/>
          <a:p>
            <a:pPr algn="l">
              <a:buFont typeface="Arial" pitchFamily="34" charset="0"/>
              <a:buNone/>
            </a:pPr>
            <a:r>
              <a:rPr lang="ro-RO" dirty="0" smtClean="0">
                <a:cs typeface="Calibri" pitchFamily="34" charset="0"/>
              </a:rPr>
              <a:t>Clasele pentru bibliotecă prezintă probleme de securitate adiționale deoarece sunt proiectate pentru a fi partajate și apelate de diferiți clienți. </a:t>
            </a:r>
            <a:r>
              <a:rPr lang="ro-RO" b="1" dirty="0" smtClean="0">
                <a:cs typeface="Calibri" pitchFamily="34" charset="0"/>
              </a:rPr>
              <a:t>CAS</a:t>
            </a:r>
            <a:r>
              <a:rPr lang="ro-RO" dirty="0" smtClean="0">
                <a:cs typeface="Calibri" pitchFamily="34" charset="0"/>
              </a:rPr>
              <a:t> furnizează cereri de legături și moștenire pentru a micșora aceste cerințe suplimentare pentru biblioteci.</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Folosirea cererilor de legături</a:t>
            </a:r>
          </a:p>
          <a:p>
            <a:pPr algn="l">
              <a:buFont typeface="Arial" pitchFamily="34" charset="0"/>
              <a:buNone/>
            </a:pPr>
            <a:endParaRPr lang="ro-RO" b="1" dirty="0" smtClean="0">
              <a:cs typeface="Calibri" pitchFamily="34" charset="0"/>
            </a:endParaRPr>
          </a:p>
          <a:p>
            <a:pPr algn="l">
              <a:buFont typeface="Arial" pitchFamily="34" charset="0"/>
              <a:buNone/>
            </a:pPr>
            <a:r>
              <a:rPr lang="ro-RO" dirty="0" smtClean="0">
                <a:cs typeface="Calibri" pitchFamily="34" charset="0"/>
              </a:rPr>
              <a:t>Dacă declarați o metodă pentru a cere o permisiune, sau dacă metoda dumneavoastră apelează în mod imperativ metoda </a:t>
            </a:r>
            <a:r>
              <a:rPr lang="ro-RO" b="1" dirty="0" smtClean="0">
                <a:cs typeface="Calibri" pitchFamily="34" charset="0"/>
              </a:rPr>
              <a:t>Demand</a:t>
            </a:r>
            <a:r>
              <a:rPr lang="ro-RO" dirty="0" smtClean="0">
                <a:cs typeface="Calibri" pitchFamily="34" charset="0"/>
              </a:rPr>
              <a:t>, se realizează o parcurgere a stivei precum și o verificare a politicii. Aceasta reprezintă o problemă particulară pentru componentele dintr-o bibliotecă, care pot fi apelate de multe ori. În această situație, puteți folosi o cerere legătură pentru a indica că este realizată o verificare a setului de permisiuni la momentul de link editare, ca parte a procesului de compilare JIT. Pentru aceasta personalizați metoda prin folosirea unui atribut permisiune, care are un parametru de valoare </a:t>
            </a:r>
            <a:r>
              <a:rPr lang="ro-RO" b="1" dirty="0" smtClean="0">
                <a:cs typeface="Calibri" pitchFamily="34" charset="0"/>
              </a:rPr>
              <a:t>SecurityAction.LinkDemand</a:t>
            </a:r>
            <a:r>
              <a:rPr lang="ro-RO" dirty="0" smtClean="0">
                <a:cs typeface="Calibri" pitchFamily="34" charset="0"/>
              </a:rPr>
              <a:t>.</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Prima dată când o metodă apelează o metodă cerere de legătură, metoda apelată va fi JIT compilată. În acest moment, </a:t>
            </a:r>
            <a:r>
              <a:rPr lang="ro-RO" b="1" dirty="0" smtClean="0">
                <a:cs typeface="Calibri" pitchFamily="34" charset="0"/>
              </a:rPr>
              <a:t>CAS</a:t>
            </a:r>
            <a:r>
              <a:rPr lang="ro-RO" dirty="0" smtClean="0">
                <a:cs typeface="Calibri" pitchFamily="34" charset="0"/>
              </a:rPr>
              <a:t> realizează verificările de permisiuni și acestea vor fi realizate doar pentru unitatea de asamblare apelantă.</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Folosirea cererilor de moștenire</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În .</a:t>
            </a:r>
            <a:r>
              <a:rPr lang="ro-RO" b="1" dirty="0" smtClean="0">
                <a:cs typeface="Calibri" pitchFamily="34" charset="0"/>
              </a:rPr>
              <a:t>NET Framework</a:t>
            </a:r>
            <a:r>
              <a:rPr lang="ro-RO" dirty="0" smtClean="0">
                <a:cs typeface="Calibri" pitchFamily="34" charset="0"/>
              </a:rPr>
              <a:t>, o unitate de asamblare reprezintă o graniță de securitate. .NET Framework permite unui tip dintr-o unitate de asamblare să fie derivat dintr-un tip din o altă unitate de asamblare. </a:t>
            </a:r>
          </a:p>
        </p:txBody>
      </p:sp>
      <p:sp>
        <p:nvSpPr>
          <p:cNvPr id="4" name="Slide Number Placeholder 3"/>
          <p:cNvSpPr>
            <a:spLocks noGrp="1"/>
          </p:cNvSpPr>
          <p:nvPr>
            <p:ph type="sldNum" sz="quarter" idx="10"/>
          </p:nvPr>
        </p:nvSpPr>
        <p:spPr/>
        <p:txBody>
          <a:bodyPr/>
          <a:lstStyle/>
          <a:p>
            <a:fld id="{AEC00428-765A-4708-ADE2-3AAB557AF17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114800"/>
            <a:ext cx="5486400" cy="4648200"/>
          </a:xfrm>
        </p:spPr>
        <p:txBody>
          <a:bodyPr>
            <a:normAutofit/>
          </a:bodyPr>
          <a:lstStyle/>
          <a:p>
            <a:pPr algn="l">
              <a:buFont typeface="Arial" pitchFamily="34" charset="0"/>
              <a:buNone/>
            </a:pPr>
            <a:r>
              <a:rPr lang="ro-RO" dirty="0" smtClean="0">
                <a:cs typeface="Calibri" pitchFamily="34" charset="0"/>
              </a:rPr>
              <a:t>Autentificarea reprezintă un mecanism de verificare a utilizatorului și de validare a credențialelor acestuia. .</a:t>
            </a:r>
            <a:r>
              <a:rPr lang="ro-RO" i="1" dirty="0" smtClean="0">
                <a:cs typeface="Calibri" pitchFamily="34" charset="0"/>
              </a:rPr>
              <a:t>NET Framework </a:t>
            </a:r>
            <a:r>
              <a:rPr lang="ro-RO" dirty="0" smtClean="0">
                <a:cs typeface="Calibri" pitchFamily="34" charset="0"/>
              </a:rPr>
              <a:t>furnizează mecanisme de autentificare pentru aplicații ASP.NET, și vă permite să definiți propriile dumneavoastră scheme de utilizare și să setați principiul thread-ului la utilizatorul Windows autentificat.</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Autorizarea reprezintă verificările de acces realizate, înainte ca un utilizator să poată apela o anumită metodă sau clasă. Un utilizator este reprezentat de un obiect principial care poate fi atașat la un </a:t>
            </a:r>
            <a:r>
              <a:rPr lang="ro-RO" i="1" dirty="0" smtClean="0">
                <a:cs typeface="Calibri" pitchFamily="34" charset="0"/>
              </a:rPr>
              <a:t>thread. </a:t>
            </a:r>
            <a:r>
              <a:rPr lang="ro-RO" dirty="0" smtClean="0">
                <a:cs typeface="Calibri" pitchFamily="34" charset="0"/>
              </a:rPr>
              <a:t>Puteți utiliza atribute sau obiecte permisiune pentru a cere ca principiul de thread curent, să fie un anumit utilizator, sau un utilizator cu un anumit rol. </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Obiective</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După completarea acestui capitol veți fi capabil să:</a:t>
            </a:r>
          </a:p>
          <a:p>
            <a:pPr algn="l">
              <a:buFont typeface="Arial" pitchFamily="34" charset="0"/>
              <a:buNone/>
            </a:pPr>
            <a:endParaRPr lang="ro-RO" dirty="0" smtClean="0">
              <a:cs typeface="Calibri" pitchFamily="34" charset="0"/>
            </a:endParaRPr>
          </a:p>
          <a:p>
            <a:pPr lvl="1" algn="l"/>
            <a:r>
              <a:rPr lang="ro-RO" dirty="0" smtClean="0">
                <a:cs typeface="Calibri" pitchFamily="34" charset="0"/>
              </a:rPr>
              <a:t> Explicați conceptele de autentificare și autorizare.</a:t>
            </a:r>
          </a:p>
          <a:p>
            <a:pPr lvl="1" algn="l"/>
            <a:r>
              <a:rPr lang="ro-RO" dirty="0" smtClean="0">
                <a:cs typeface="Calibri" pitchFamily="34" charset="0"/>
              </a:rPr>
              <a:t> Explicați principiile securității bazate pe roluri în .</a:t>
            </a:r>
            <a:r>
              <a:rPr lang="ro-RO" i="1" dirty="0" smtClean="0">
                <a:cs typeface="Calibri" pitchFamily="34" charset="0"/>
              </a:rPr>
              <a:t>NET Framework.</a:t>
            </a:r>
          </a:p>
          <a:p>
            <a:pPr lvl="1" algn="l"/>
            <a:r>
              <a:rPr lang="ro-RO" dirty="0" smtClean="0">
                <a:cs typeface="Calibri" pitchFamily="34" charset="0"/>
              </a:rPr>
              <a:t> Scrieți clase personalizate pentru autentificare și autorizare folosind namespace-ul </a:t>
            </a:r>
            <a:r>
              <a:rPr lang="ro-RO" b="1" dirty="0" smtClean="0">
                <a:cs typeface="Calibri" pitchFamily="34" charset="0"/>
              </a:rPr>
              <a:t>System.Security.Principal</a:t>
            </a:r>
            <a:r>
              <a:rPr lang="ro-RO" dirty="0" smtClean="0">
                <a:cs typeface="Calibri" pitchFamily="34" charset="0"/>
              </a:rPr>
              <a:t>.</a:t>
            </a:r>
          </a:p>
        </p:txBody>
      </p:sp>
      <p:sp>
        <p:nvSpPr>
          <p:cNvPr id="4" name="Slide Number Placeholder 3"/>
          <p:cNvSpPr>
            <a:spLocks noGrp="1"/>
          </p:cNvSpPr>
          <p:nvPr>
            <p:ph type="sldNum" sz="quarter" idx="10"/>
          </p:nvPr>
        </p:nvSpPr>
        <p:spPr/>
        <p:txBody>
          <a:bodyPr/>
          <a:lstStyle/>
          <a:p>
            <a:fld id="{AEC00428-765A-4708-ADE2-3AAB557AF17C}" type="slidenum">
              <a:rPr lang="en-US" smtClean="0"/>
              <a:pPr/>
              <a:t>11</a:t>
            </a:fld>
            <a:endParaRPr lang="en-US"/>
          </a:p>
        </p:txBody>
      </p:sp>
      <p:sp>
        <p:nvSpPr>
          <p:cNvPr id="5" name="Slide Image Placeholder 1"/>
          <p:cNvSpPr>
            <a:spLocks noGrp="1" noRot="1" noChangeAspect="1"/>
          </p:cNvSpPr>
          <p:nvPr>
            <p:ph type="sldImg" idx="2"/>
          </p:nvPr>
        </p:nvSpPr>
        <p:spPr>
          <a:xfrm>
            <a:off x="1143000" y="533400"/>
            <a:ext cx="4572000" cy="342900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114800"/>
            <a:ext cx="5486400" cy="4724400"/>
          </a:xfrm>
        </p:spPr>
        <p:txBody>
          <a:bodyPr>
            <a:normAutofit/>
          </a:bodyPr>
          <a:lstStyle/>
          <a:p>
            <a:pPr>
              <a:buFont typeface="Arial" pitchFamily="34" charset="0"/>
              <a:buNone/>
            </a:pPr>
            <a:r>
              <a:rPr lang="ro-RO" dirty="0" smtClean="0">
                <a:cs typeface="Calibri" pitchFamily="34" charset="0"/>
              </a:rPr>
              <a:t>Autentificarea este un mecanism pe care îl folosiți pentru a vă asigura de identitatea unui utilizator. Sunt multe modalități de autentificare; unele sunt simple, precum o verificare de parolă, iar alte scheme pot fi foarte complexe, precum o scanare a irisului sau a amprentei digitale. Windows furnizează propria schemă de autentificare, astfel puteți folosi principiile generate de această schemă, sau să definiți propria dumneavoastră schemă de autentificare.</a:t>
            </a:r>
          </a:p>
          <a:p>
            <a:pPr>
              <a:buFont typeface="Arial" pitchFamily="34" charset="0"/>
              <a:buNone/>
            </a:pPr>
            <a:endParaRPr lang="ro-RO" dirty="0" smtClean="0">
              <a:cs typeface="Calibri" pitchFamily="34" charset="0"/>
            </a:endParaRPr>
          </a:p>
          <a:p>
            <a:pPr>
              <a:buFont typeface="Arial" pitchFamily="34" charset="0"/>
              <a:buNone/>
            </a:pPr>
            <a:r>
              <a:rPr lang="ro-RO" b="1" dirty="0" smtClean="0">
                <a:cs typeface="Calibri" pitchFamily="34" charset="0"/>
              </a:rPr>
              <a:t>Autentificare</a:t>
            </a:r>
          </a:p>
          <a:p>
            <a:pPr>
              <a:buFont typeface="Arial" pitchFamily="34" charset="0"/>
              <a:buNone/>
            </a:pPr>
            <a:endParaRPr lang="ro-RO" b="1" dirty="0" smtClean="0">
              <a:cs typeface="Calibri" pitchFamily="34" charset="0"/>
            </a:endParaRPr>
          </a:p>
          <a:p>
            <a:pPr>
              <a:buFont typeface="Arial" pitchFamily="34" charset="0"/>
              <a:buNone/>
            </a:pPr>
            <a:r>
              <a:rPr lang="ro-RO" dirty="0" smtClean="0">
                <a:cs typeface="Calibri" pitchFamily="34" charset="0"/>
              </a:rPr>
              <a:t>Cea mai potrivită schemă de autentificare este autentificarea Windows, deoarece nu trebuie să scrieți cod suplimentar. De asemenea, biblioteca .</a:t>
            </a:r>
            <a:r>
              <a:rPr lang="ro-RO" i="1" dirty="0" smtClean="0">
                <a:cs typeface="Calibri" pitchFamily="34" charset="0"/>
              </a:rPr>
              <a:t>NET Framework </a:t>
            </a:r>
            <a:r>
              <a:rPr lang="ro-RO" dirty="0" smtClean="0">
                <a:cs typeface="Calibri" pitchFamily="34" charset="0"/>
              </a:rPr>
              <a:t>oferă </a:t>
            </a:r>
            <a:r>
              <a:rPr lang="ro-RO" b="1" dirty="0" smtClean="0">
                <a:cs typeface="Calibri" pitchFamily="34" charset="0"/>
              </a:rPr>
              <a:t>Passport Authentification </a:t>
            </a:r>
            <a:r>
              <a:rPr lang="ro-RO" dirty="0" smtClean="0">
                <a:cs typeface="Calibri" pitchFamily="34" charset="0"/>
              </a:rPr>
              <a:t>și </a:t>
            </a:r>
            <a:r>
              <a:rPr lang="ro-RO" b="1" dirty="0" smtClean="0">
                <a:cs typeface="Calibri" pitchFamily="34" charset="0"/>
              </a:rPr>
              <a:t>Forms Authentification </a:t>
            </a:r>
            <a:r>
              <a:rPr lang="ro-RO" dirty="0" smtClean="0">
                <a:cs typeface="Calibri" pitchFamily="34" charset="0"/>
              </a:rPr>
              <a:t>pentru utilizatorii ASP.NET. Aspectul principal al acestor scheme este un mecanism de obținere a credențialelor (numele de utilizator și parola), autentificarea acestor credențiale, iar apoi furnizarea unei autentificări solide. </a:t>
            </a:r>
          </a:p>
          <a:p>
            <a:pPr>
              <a:buFont typeface="Arial" pitchFamily="34" charset="0"/>
              <a:buNone/>
            </a:pPr>
            <a:endParaRPr lang="ro-RO" dirty="0" smtClean="0">
              <a:cs typeface="Calibri" pitchFamily="34" charset="0"/>
            </a:endParaRPr>
          </a:p>
          <a:p>
            <a:pPr>
              <a:buFont typeface="Arial" pitchFamily="34" charset="0"/>
              <a:buNone/>
            </a:pPr>
            <a:r>
              <a:rPr lang="ro-RO" dirty="0" smtClean="0">
                <a:cs typeface="Calibri" pitchFamily="34" charset="0"/>
              </a:rPr>
              <a:t>De asemenea, puteți să implementați propria dumneavoastră schemă de autentificare, folosind clase din biblioteca .</a:t>
            </a:r>
            <a:r>
              <a:rPr lang="ro-RO" i="1" dirty="0" smtClean="0">
                <a:cs typeface="Calibri" pitchFamily="34" charset="0"/>
              </a:rPr>
              <a:t>NET Framework</a:t>
            </a:r>
            <a:r>
              <a:rPr lang="ro-RO" dirty="0" smtClean="0">
                <a:cs typeface="Calibri" pitchFamily="34" charset="0"/>
              </a:rPr>
              <a:t>. Bibliotecile criptografice .</a:t>
            </a:r>
            <a:r>
              <a:rPr lang="ro-RO" i="1" dirty="0" smtClean="0">
                <a:cs typeface="Calibri" pitchFamily="34" charset="0"/>
              </a:rPr>
              <a:t>NET Framework </a:t>
            </a:r>
            <a:r>
              <a:rPr lang="ro-RO" dirty="0" smtClean="0">
                <a:cs typeface="Calibri" pitchFamily="34" charset="0"/>
              </a:rPr>
              <a:t>furnizează clase care vă permit să stocați informații și să securizați memoria folosită de codul pentru autentificarea credențialelor.</a:t>
            </a:r>
          </a:p>
          <a:p>
            <a:pPr>
              <a:buFont typeface="Arial" pitchFamily="34" charset="0"/>
              <a:buNone/>
            </a:pPr>
            <a:endParaRPr lang="ro-RO" dirty="0" smtClean="0">
              <a:cs typeface="Calibri" pitchFamily="34" charset="0"/>
            </a:endParaRPr>
          </a:p>
          <a:p>
            <a:pPr>
              <a:buFont typeface="Arial" pitchFamily="34" charset="0"/>
              <a:buNone/>
            </a:pPr>
            <a:r>
              <a:rPr lang="ro-RO" b="1" dirty="0" smtClean="0">
                <a:cs typeface="Calibri" pitchFamily="34" charset="0"/>
              </a:rPr>
              <a:t>Autorizarea</a:t>
            </a:r>
          </a:p>
          <a:p>
            <a:pPr>
              <a:buFont typeface="Arial" pitchFamily="34" charset="0"/>
              <a:buNone/>
            </a:pPr>
            <a:endParaRPr lang="ro-RO" dirty="0" smtClean="0">
              <a:cs typeface="Calibri" pitchFamily="34" charset="0"/>
            </a:endParaRPr>
          </a:p>
          <a:p>
            <a:pPr>
              <a:buFont typeface="Arial" pitchFamily="34" charset="0"/>
              <a:buNone/>
            </a:pPr>
            <a:r>
              <a:rPr lang="ro-RO" dirty="0" smtClean="0">
                <a:cs typeface="Calibri" pitchFamily="34" charset="0"/>
              </a:rPr>
              <a:t>Autorizarea este un mecanism pe care îl folosiți pentru a oferi utilizatorilor autentificați, autoritatea de a realiza o acțiune.</a:t>
            </a:r>
          </a:p>
        </p:txBody>
      </p:sp>
      <p:sp>
        <p:nvSpPr>
          <p:cNvPr id="4" name="Slide Number Placeholder 3"/>
          <p:cNvSpPr>
            <a:spLocks noGrp="1"/>
          </p:cNvSpPr>
          <p:nvPr>
            <p:ph type="sldNum" sz="quarter" idx="10"/>
          </p:nvPr>
        </p:nvSpPr>
        <p:spPr/>
        <p:txBody>
          <a:bodyPr/>
          <a:lstStyle/>
          <a:p>
            <a:fld id="{AEC00428-765A-4708-ADE2-3AAB557AF17C}" type="slidenum">
              <a:rPr lang="en-US" smtClean="0"/>
              <a:pPr/>
              <a:t>12</a:t>
            </a:fld>
            <a:endParaRPr lang="en-US"/>
          </a:p>
        </p:txBody>
      </p:sp>
      <p:sp>
        <p:nvSpPr>
          <p:cNvPr id="5" name="Slide Image Placeholder 1"/>
          <p:cNvSpPr>
            <a:spLocks noGrp="1" noRot="1" noChangeAspect="1"/>
          </p:cNvSpPr>
          <p:nvPr>
            <p:ph type="sldImg" idx="2"/>
          </p:nvPr>
        </p:nvSpPr>
        <p:spPr>
          <a:xfrm>
            <a:off x="1143000" y="533400"/>
            <a:ext cx="4572000"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114800"/>
            <a:ext cx="5486400" cy="5029200"/>
          </a:xfrm>
        </p:spPr>
        <p:txBody>
          <a:bodyPr>
            <a:normAutofit/>
          </a:bodyPr>
          <a:lstStyle/>
          <a:p>
            <a:pPr algn="l">
              <a:buFont typeface="Arial" pitchFamily="34" charset="0"/>
              <a:buNone/>
            </a:pPr>
            <a:r>
              <a:rPr lang="ro-RO" dirty="0" smtClean="0">
                <a:cs typeface="Calibri" pitchFamily="34" charset="0"/>
              </a:rPr>
              <a:t>Securitatea bazată pe roluri implică verificări de acces realizate prin folosirea de obiecte sau atribute permisiune. Acestea nu sunt permisiuni </a:t>
            </a:r>
            <a:r>
              <a:rPr lang="ro-RO" b="1" dirty="0" smtClean="0">
                <a:cs typeface="Calibri" pitchFamily="34" charset="0"/>
              </a:rPr>
              <a:t>CAS</a:t>
            </a:r>
            <a:r>
              <a:rPr lang="ro-RO" dirty="0" smtClean="0">
                <a:cs typeface="Calibri" pitchFamily="34" charset="0"/>
              </a:rPr>
              <a:t>, astfel cererea pentru o permisiune principială nu implică o parcurgere a stivei. În schimb, cererile de permisiune verifică obiectul principial atașat thread-ului curent, pentru a vedea dacă identitatea principiului a fost autorizată sau dacă principiul reprezintă un rol autorizat. </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Securitatea bazată pe roluri</a:t>
            </a:r>
          </a:p>
          <a:p>
            <a:pPr algn="l">
              <a:buFont typeface="Arial" pitchFamily="34" charset="0"/>
              <a:buNone/>
            </a:pPr>
            <a:endParaRPr lang="ro-RO" b="1" dirty="0" smtClean="0">
              <a:cs typeface="Calibri" pitchFamily="34" charset="0"/>
            </a:endParaRPr>
          </a:p>
          <a:p>
            <a:pPr algn="l">
              <a:buFont typeface="Arial" pitchFamily="34" charset="0"/>
              <a:buNone/>
            </a:pPr>
            <a:r>
              <a:rPr lang="ro-RO" dirty="0" smtClean="0">
                <a:cs typeface="Calibri" pitchFamily="34" charset="0"/>
              </a:rPr>
              <a:t>Securitatea bazată pe roluri implică realizarea de verificări de acces asupra obiectelor principiale. Aceste verificări folosesc arhitectura de permisiuni .</a:t>
            </a:r>
            <a:r>
              <a:rPr lang="ro-RO" i="1" dirty="0" smtClean="0">
                <a:cs typeface="Calibri" pitchFamily="34" charset="0"/>
              </a:rPr>
              <a:t>NET Framework</a:t>
            </a:r>
            <a:r>
              <a:rPr lang="ro-RO" dirty="0" smtClean="0">
                <a:cs typeface="Calibri" pitchFamily="34" charset="0"/>
              </a:rPr>
              <a:t>. La runtime sunt realizate verificări asupra atributelor sau obiectelor permisiune, însă, obiectele permisiune principiale nu sunt permisiuni </a:t>
            </a:r>
            <a:r>
              <a:rPr lang="ro-RO" b="1" dirty="0" smtClean="0">
                <a:cs typeface="Calibri" pitchFamily="34" charset="0"/>
              </a:rPr>
              <a:t>CAS</a:t>
            </a:r>
            <a:r>
              <a:rPr lang="ro-RO" dirty="0" smtClean="0">
                <a:cs typeface="Calibri" pitchFamily="34" charset="0"/>
              </a:rPr>
              <a:t>, și nu implementează interfața </a:t>
            </a:r>
            <a:r>
              <a:rPr lang="ro-RO" b="1" dirty="0" smtClean="0">
                <a:cs typeface="Calibri" pitchFamily="34" charset="0"/>
              </a:rPr>
              <a:t>IStackWalk</a:t>
            </a:r>
            <a:r>
              <a:rPr lang="ro-RO" dirty="0" smtClean="0">
                <a:cs typeface="Calibri" pitchFamily="34" charset="0"/>
              </a:rPr>
              <a:t>. Astfel o cerere pentru o permisiune principială nu va cauza o parcurgere a stivei. </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Un obiect principial este atașat unui thread, astfel principiul va fi întotdeauna disponibil, indiferent de codul rulat de thread.</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Obiecte identitate</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Mecanismul de autentificare furnizează identitatea utilizatorului, care este fie o identitate autentificată, fie neautentificată. Utilizatorii autentificați sunt vitali pentru mecanismul de autorizare pe care îl veți folosi. Biblioteca .</a:t>
            </a:r>
            <a:r>
              <a:rPr lang="ro-RO" i="1" dirty="0" smtClean="0">
                <a:cs typeface="Calibri" pitchFamily="34" charset="0"/>
              </a:rPr>
              <a:t>NET Framework </a:t>
            </a:r>
            <a:r>
              <a:rPr lang="ro-RO" dirty="0" smtClean="0">
                <a:cs typeface="Calibri" pitchFamily="34" charset="0"/>
              </a:rPr>
              <a:t>oferă două clase identitate, </a:t>
            </a:r>
            <a:r>
              <a:rPr lang="ro-RO" b="1" dirty="0" smtClean="0">
                <a:cs typeface="Calibri" pitchFamily="34" charset="0"/>
              </a:rPr>
              <a:t>GenericIdentity</a:t>
            </a:r>
            <a:r>
              <a:rPr lang="ro-RO" dirty="0" smtClean="0">
                <a:cs typeface="Calibri" pitchFamily="34" charset="0"/>
              </a:rPr>
              <a:t> și </a:t>
            </a:r>
            <a:r>
              <a:rPr lang="ro-RO" b="1" dirty="0" smtClean="0">
                <a:cs typeface="Calibri" pitchFamily="34" charset="0"/>
              </a:rPr>
              <a:t>WindowsIdentity</a:t>
            </a:r>
            <a:r>
              <a:rPr lang="ro-RO" dirty="0" smtClean="0">
                <a:cs typeface="Calibri" pitchFamily="34" charset="0"/>
              </a:rPr>
              <a:t>. Pentru a defini propria dumneavoastră clasă identitate implementați interfața </a:t>
            </a:r>
            <a:r>
              <a:rPr lang="ro-RO" b="1" dirty="0" smtClean="0">
                <a:cs typeface="Calibri" pitchFamily="34" charset="0"/>
              </a:rPr>
              <a:t>I</a:t>
            </a:r>
            <a:r>
              <a:rPr lang="en-US" b="1" dirty="0" smtClean="0">
                <a:cs typeface="Calibri" pitchFamily="34" charset="0"/>
              </a:rPr>
              <a:t>I</a:t>
            </a:r>
            <a:r>
              <a:rPr lang="ro-RO" b="1" dirty="0" smtClean="0">
                <a:cs typeface="Calibri" pitchFamily="34" charset="0"/>
              </a:rPr>
              <a:t>dentity</a:t>
            </a:r>
            <a:r>
              <a:rPr lang="ro-RO" dirty="0" smtClean="0">
                <a:cs typeface="Calibri" pitchFamily="34" charset="0"/>
              </a:rPr>
              <a:t>.</a:t>
            </a:r>
          </a:p>
          <a:p>
            <a:pPr algn="l">
              <a:buFont typeface="Arial" pitchFamily="34" charset="0"/>
              <a:buNone/>
            </a:pPr>
            <a:endParaRPr lang="ro-RO" dirty="0" smtClean="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13</a:t>
            </a:fld>
            <a:endParaRPr lang="en-US" dirty="0"/>
          </a:p>
        </p:txBody>
      </p:sp>
      <p:sp>
        <p:nvSpPr>
          <p:cNvPr id="5" name="Slide Image Placeholder 1"/>
          <p:cNvSpPr>
            <a:spLocks noGrp="1" noRot="1" noChangeAspect="1"/>
          </p:cNvSpPr>
          <p:nvPr>
            <p:ph type="sldImg" idx="2"/>
          </p:nvPr>
        </p:nvSpPr>
        <p:spPr>
          <a:xfrm>
            <a:off x="1143000" y="533400"/>
            <a:ext cx="4572000"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114800"/>
            <a:ext cx="5486400" cy="4648200"/>
          </a:xfrm>
        </p:spPr>
        <p:txBody>
          <a:bodyPr>
            <a:normAutofit/>
          </a:bodyPr>
          <a:lstStyle/>
          <a:p>
            <a:pPr>
              <a:buFont typeface="Arial" pitchFamily="34" charset="0"/>
              <a:buNone/>
            </a:pPr>
            <a:r>
              <a:rPr lang="ro-RO" dirty="0" smtClean="0">
                <a:cs typeface="Calibri" pitchFamily="34" charset="0"/>
              </a:rPr>
              <a:t>Obiectele identitate sunt folosite pentru a identifica un anumit utilizator și sunt create de cod folosit pentru autentificarea credențialelor de utilizator. Dacă doriți să creați propria dumneavoastră schemă de autentificare, trebuie să creați și o clasă identitate, pentru a indica dacă utilizatorul este autentificat. Clasa </a:t>
            </a:r>
            <a:r>
              <a:rPr lang="ro-RO" b="1" dirty="0" smtClean="0">
                <a:cs typeface="Calibri" pitchFamily="34" charset="0"/>
              </a:rPr>
              <a:t>WindowsIdentity</a:t>
            </a:r>
            <a:r>
              <a:rPr lang="ro-RO" dirty="0" smtClean="0">
                <a:cs typeface="Calibri" pitchFamily="34" charset="0"/>
              </a:rPr>
              <a:t> este folosită pentru a obține informații despre utilizatorul Windows curent autentificat.</a:t>
            </a:r>
          </a:p>
          <a:p>
            <a:pPr>
              <a:buFont typeface="Arial" pitchFamily="34" charset="0"/>
              <a:buNone/>
            </a:pPr>
            <a:endParaRPr lang="ro-RO" dirty="0" smtClean="0">
              <a:cs typeface="Calibri" pitchFamily="34" charset="0"/>
            </a:endParaRPr>
          </a:p>
          <a:p>
            <a:pPr>
              <a:buFont typeface="Arial" pitchFamily="34" charset="0"/>
              <a:buNone/>
            </a:pPr>
            <a:r>
              <a:rPr lang="ro-RO" b="1" dirty="0" smtClean="0">
                <a:cs typeface="Calibri" pitchFamily="34" charset="0"/>
              </a:rPr>
              <a:t>Clasa WindowsIdentity</a:t>
            </a:r>
          </a:p>
          <a:p>
            <a:pPr>
              <a:buFont typeface="Arial" pitchFamily="34" charset="0"/>
              <a:buNone/>
            </a:pPr>
            <a:endParaRPr lang="ro-RO" dirty="0" smtClean="0">
              <a:cs typeface="Calibri" pitchFamily="34" charset="0"/>
            </a:endParaRPr>
          </a:p>
          <a:p>
            <a:pPr>
              <a:buFont typeface="Arial" pitchFamily="34" charset="0"/>
              <a:buNone/>
            </a:pPr>
            <a:r>
              <a:rPr lang="ro-RO" dirty="0" smtClean="0">
                <a:cs typeface="Calibri" pitchFamily="34" charset="0"/>
              </a:rPr>
              <a:t>Fiecare aplicație .</a:t>
            </a:r>
            <a:r>
              <a:rPr lang="ro-RO" i="1" dirty="0" smtClean="0">
                <a:cs typeface="Calibri" pitchFamily="34" charset="0"/>
              </a:rPr>
              <a:t>NET Framework </a:t>
            </a:r>
            <a:r>
              <a:rPr lang="ro-RO" dirty="0" smtClean="0">
                <a:cs typeface="Calibri" pitchFamily="34" charset="0"/>
              </a:rPr>
              <a:t>este subiectul autentificării Windows. Modul obișnuit de obținere a unei instanțe pentru această clasă este apelarea metodei </a:t>
            </a:r>
            <a:r>
              <a:rPr lang="ro-RO" b="1" dirty="0" smtClean="0">
                <a:cs typeface="Calibri" pitchFamily="34" charset="0"/>
              </a:rPr>
              <a:t>GetCurrent</a:t>
            </a:r>
            <a:r>
              <a:rPr lang="ro-RO" dirty="0" smtClean="0">
                <a:cs typeface="Calibri" pitchFamily="34" charset="0"/>
              </a:rPr>
              <a:t>. Această metodă returnează obiectul identitate Windows pentru thread-ul curent. Puteți folosi acest obiect pentru a lua decizii de autorizare, bazate pe numele de utilizator sau grupurile Windows pentru utilizator. Proprietatea </a:t>
            </a:r>
            <a:r>
              <a:rPr lang="ro-RO" b="1" dirty="0" smtClean="0">
                <a:cs typeface="Calibri" pitchFamily="34" charset="0"/>
              </a:rPr>
              <a:t>Name</a:t>
            </a:r>
            <a:r>
              <a:rPr lang="ro-RO" dirty="0" smtClean="0">
                <a:cs typeface="Calibri" pitchFamily="34" charset="0"/>
              </a:rPr>
              <a:t> a acestei clase va returna numele de utilizator Windows sub forma </a:t>
            </a:r>
            <a:r>
              <a:rPr lang="ro-RO" b="1" dirty="0" smtClean="0">
                <a:cs typeface="Calibri" pitchFamily="34" charset="0"/>
              </a:rPr>
              <a:t>UPN</a:t>
            </a:r>
            <a:r>
              <a:rPr lang="ro-RO" dirty="0" smtClean="0">
                <a:cs typeface="Calibri" pitchFamily="34" charset="0"/>
              </a:rPr>
              <a:t> (User Principal Name) : DOMAIN\USERNAME, unde DOMAIN reprezintă numele computerului curent pentru conturile locale, sau BUILTIN pentru conturile de sistem. Clasa mai prezintă o proprietate numită </a:t>
            </a:r>
            <a:r>
              <a:rPr lang="ro-RO" b="1" dirty="0" smtClean="0">
                <a:cs typeface="Calibri" pitchFamily="34" charset="0"/>
              </a:rPr>
              <a:t>Groups</a:t>
            </a:r>
            <a:r>
              <a:rPr lang="ro-RO" dirty="0" smtClean="0">
                <a:cs typeface="Calibri" pitchFamily="34" charset="0"/>
              </a:rPr>
              <a:t>, care este o colecție enumerabilă a grupurilor Windows pentru utilizator. </a:t>
            </a:r>
          </a:p>
          <a:p>
            <a:pPr>
              <a:buFont typeface="Arial" pitchFamily="34" charset="0"/>
              <a:buNone/>
            </a:pPr>
            <a:endParaRPr lang="ro-RO" dirty="0" smtClean="0">
              <a:cs typeface="Calibri" pitchFamily="34" charset="0"/>
            </a:endParaRPr>
          </a:p>
          <a:p>
            <a:pPr>
              <a:buFont typeface="Arial" pitchFamily="34" charset="0"/>
              <a:buNone/>
            </a:pPr>
            <a:r>
              <a:rPr lang="ro-RO" dirty="0" smtClean="0">
                <a:cs typeface="Calibri" pitchFamily="34" charset="0"/>
              </a:rPr>
              <a:t>Proprietatea </a:t>
            </a:r>
            <a:r>
              <a:rPr lang="ro-RO" b="1" dirty="0" smtClean="0">
                <a:cs typeface="Calibri" pitchFamily="34" charset="0"/>
              </a:rPr>
              <a:t>User</a:t>
            </a:r>
            <a:r>
              <a:rPr lang="ro-RO" dirty="0" smtClean="0">
                <a:cs typeface="Calibri" pitchFamily="34" charset="0"/>
              </a:rPr>
              <a:t> a obiectului </a:t>
            </a:r>
            <a:r>
              <a:rPr lang="ro-RO" b="1" dirty="0" smtClean="0">
                <a:cs typeface="Calibri" pitchFamily="34" charset="0"/>
              </a:rPr>
              <a:t>WindowsIdentity</a:t>
            </a:r>
            <a:r>
              <a:rPr lang="ro-RO" dirty="0" smtClean="0">
                <a:cs typeface="Calibri" pitchFamily="34" charset="0"/>
              </a:rPr>
              <a:t> este un obiect de tipul </a:t>
            </a:r>
            <a:r>
              <a:rPr lang="ro-RO" b="1" dirty="0" smtClean="0">
                <a:cs typeface="Calibri" pitchFamily="34" charset="0"/>
              </a:rPr>
              <a:t>SecurityIdentifier</a:t>
            </a:r>
            <a:r>
              <a:rPr lang="ro-RO" dirty="0" smtClean="0">
                <a:cs typeface="Calibri" pitchFamily="34" charset="0"/>
              </a:rPr>
              <a:t>, astfel aveți acces la SID-ul utilizatorului. </a:t>
            </a:r>
          </a:p>
          <a:p>
            <a:pPr>
              <a:buFont typeface="Arial" pitchFamily="34" charset="0"/>
              <a:buNone/>
            </a:pPr>
            <a:endParaRPr lang="ro-RO" dirty="0" smtClean="0">
              <a:cs typeface="Calibri" pitchFamily="34" charset="0"/>
            </a:endParaRPr>
          </a:p>
          <a:p>
            <a:pPr>
              <a:buFont typeface="Arial" pitchFamily="34" charset="0"/>
              <a:buNone/>
            </a:pPr>
            <a:r>
              <a:rPr lang="ro-RO" dirty="0" smtClean="0">
                <a:cs typeface="Calibri" pitchFamily="34" charset="0"/>
              </a:rPr>
              <a:t>În următorul exemplu, codul va afișa utilizatorul curent și grupurile Windows pentru acesta:</a:t>
            </a:r>
          </a:p>
        </p:txBody>
      </p:sp>
      <p:sp>
        <p:nvSpPr>
          <p:cNvPr id="4" name="Slide Number Placeholder 3"/>
          <p:cNvSpPr>
            <a:spLocks noGrp="1"/>
          </p:cNvSpPr>
          <p:nvPr>
            <p:ph type="sldNum" sz="quarter" idx="10"/>
          </p:nvPr>
        </p:nvSpPr>
        <p:spPr/>
        <p:txBody>
          <a:bodyPr/>
          <a:lstStyle/>
          <a:p>
            <a:fld id="{AEC00428-765A-4708-ADE2-3AAB557AF17C}" type="slidenum">
              <a:rPr lang="en-US" smtClean="0"/>
              <a:pPr/>
              <a:t>14</a:t>
            </a:fld>
            <a:endParaRPr lang="en-US"/>
          </a:p>
        </p:txBody>
      </p:sp>
      <p:sp>
        <p:nvSpPr>
          <p:cNvPr id="5" name="Slide Image Placeholder 1"/>
          <p:cNvSpPr>
            <a:spLocks noGrp="1" noRot="1" noChangeAspect="1"/>
          </p:cNvSpPr>
          <p:nvPr>
            <p:ph type="sldImg" idx="2"/>
          </p:nvPr>
        </p:nvSpPr>
        <p:spPr>
          <a:xfrm>
            <a:off x="1143000" y="533400"/>
            <a:ext cx="4572000" cy="342900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343400"/>
            <a:ext cx="5486400" cy="4648200"/>
          </a:xfrm>
        </p:spPr>
        <p:txBody>
          <a:bodyPr>
            <a:normAutofit/>
          </a:bodyPr>
          <a:lstStyle/>
          <a:p>
            <a:pPr algn="l">
              <a:buFont typeface="Arial" pitchFamily="34" charset="0"/>
              <a:buNone/>
            </a:pPr>
            <a:r>
              <a:rPr lang="en-US" dirty="0" err="1" smtClean="0">
                <a:cs typeface="Calibri" pitchFamily="34" charset="0"/>
              </a:rPr>
              <a:t>Obiectele</a:t>
            </a:r>
            <a:r>
              <a:rPr lang="en-US" dirty="0" smtClean="0">
                <a:cs typeface="Calibri" pitchFamily="34" charset="0"/>
              </a:rPr>
              <a:t> </a:t>
            </a:r>
            <a:r>
              <a:rPr lang="en-US" dirty="0" err="1" smtClean="0">
                <a:cs typeface="Calibri" pitchFamily="34" charset="0"/>
              </a:rPr>
              <a:t>principiale</a:t>
            </a:r>
            <a:r>
              <a:rPr lang="en-US" dirty="0" smtClean="0">
                <a:cs typeface="Calibri" pitchFamily="34" charset="0"/>
              </a:rPr>
              <a:t> </a:t>
            </a:r>
            <a:r>
              <a:rPr lang="ro-RO" dirty="0" smtClean="0">
                <a:cs typeface="Calibri" pitchFamily="34" charset="0"/>
              </a:rPr>
              <a:t>înglobează obiecte identitate și oferă verificări bazate pe roluri. Fiecare thread are un principiu atașat, dar trebuie să setați politica principială pentru domeniul de aplicație să folosească un principiu mai puțin important.</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Clasa WindowsPrincipal</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Această clasă înglobează clasa </a:t>
            </a:r>
            <a:r>
              <a:rPr lang="ro-RO" b="1" dirty="0" smtClean="0">
                <a:cs typeface="Calibri" pitchFamily="34" charset="0"/>
              </a:rPr>
              <a:t>WindowsIdentity</a:t>
            </a:r>
            <a:r>
              <a:rPr lang="ro-RO" dirty="0" smtClean="0">
                <a:cs typeface="Calibri" pitchFamily="34" charset="0"/>
              </a:rPr>
              <a:t>, care realizează verificări de roluri asupra grupurilor Windows ale utilizatorului. Metoda </a:t>
            </a:r>
            <a:r>
              <a:rPr lang="ro-RO" b="1" dirty="0" smtClean="0">
                <a:cs typeface="Calibri" pitchFamily="34" charset="0"/>
              </a:rPr>
              <a:t>WindowsIdentity.GetCurrent</a:t>
            </a:r>
            <a:r>
              <a:rPr lang="ro-RO" dirty="0" smtClean="0">
                <a:cs typeface="Calibri" pitchFamily="34" charset="0"/>
              </a:rPr>
              <a:t> returnează obiectul </a:t>
            </a:r>
            <a:r>
              <a:rPr lang="ro-RO" b="1" dirty="0" smtClean="0">
                <a:cs typeface="Calibri" pitchFamily="34" charset="0"/>
              </a:rPr>
              <a:t>WindowsIdentity</a:t>
            </a:r>
            <a:r>
              <a:rPr lang="ro-RO" dirty="0" smtClean="0">
                <a:cs typeface="Calibri" pitchFamily="34" charset="0"/>
              </a:rPr>
              <a:t> pentru thread-ul curent.</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 Nu există o metodă echivalentă în clasa </a:t>
            </a:r>
            <a:r>
              <a:rPr lang="ro-RO" b="1" dirty="0" smtClean="0">
                <a:cs typeface="Calibri" pitchFamily="34" charset="0"/>
              </a:rPr>
              <a:t>WindowsPrincipal</a:t>
            </a:r>
            <a:r>
              <a:rPr lang="ro-RO" dirty="0" smtClean="0">
                <a:cs typeface="Calibri" pitchFamily="34" charset="0"/>
              </a:rPr>
              <a:t>; însă puteți da ca parametru un obiect </a:t>
            </a:r>
            <a:r>
              <a:rPr lang="ro-RO" b="1" dirty="0" smtClean="0">
                <a:cs typeface="Calibri" pitchFamily="34" charset="0"/>
              </a:rPr>
              <a:t>WindowsIdentity</a:t>
            </a:r>
            <a:r>
              <a:rPr lang="ro-RO" dirty="0" smtClean="0">
                <a:cs typeface="Calibri" pitchFamily="34" charset="0"/>
              </a:rPr>
              <a:t> pentru contructorul clasei </a:t>
            </a:r>
            <a:r>
              <a:rPr lang="ro-RO" b="1" dirty="0" smtClean="0">
                <a:cs typeface="Calibri" pitchFamily="34" charset="0"/>
              </a:rPr>
              <a:t>WindowsPrincipal</a:t>
            </a:r>
            <a:r>
              <a:rPr lang="ro-RO" dirty="0" smtClean="0">
                <a:cs typeface="Calibri" pitchFamily="34" charset="0"/>
              </a:rPr>
              <a:t>. Acest lucru este ilustrat în următorul exemplu.</a:t>
            </a:r>
          </a:p>
          <a:p>
            <a:pPr algn="l">
              <a:buFont typeface="Arial" pitchFamily="34" charset="0"/>
              <a:buNone/>
            </a:pPr>
            <a:endParaRPr lang="ro-RO" dirty="0" smtClean="0">
              <a:cs typeface="Calibri" pitchFamily="34" charset="0"/>
            </a:endParaRPr>
          </a:p>
          <a:p>
            <a:pPr algn="l">
              <a:buFont typeface="Arial" pitchFamily="34" charset="0"/>
              <a:buNone/>
            </a:pPr>
            <a:r>
              <a:rPr lang="ro-RO" sz="1000" dirty="0" smtClean="0">
                <a:latin typeface="Lucida Console" pitchFamily="49" charset="0"/>
                <a:cs typeface="Calibri" pitchFamily="34" charset="0"/>
              </a:rPr>
              <a:t>WindowsPrincipal user = new WindowsPrincipal( 	WindowsIdentity.GetCurrent);</a:t>
            </a:r>
          </a:p>
          <a:p>
            <a:pPr algn="l">
              <a:buFont typeface="Arial" pitchFamily="34" charset="0"/>
              <a:buNone/>
            </a:pPr>
            <a:r>
              <a:rPr lang="ro-RO" sz="1000" dirty="0" smtClean="0">
                <a:latin typeface="Lucida Console" pitchFamily="49" charset="0"/>
                <a:cs typeface="Calibri" pitchFamily="34" charset="0"/>
              </a:rPr>
              <a:t>Console.WriteLine(”Is an administrator? {0}”, </a:t>
            </a:r>
          </a:p>
          <a:p>
            <a:pPr algn="l">
              <a:buFont typeface="Arial" pitchFamily="34" charset="0"/>
              <a:buNone/>
            </a:pPr>
            <a:r>
              <a:rPr lang="ro-RO" sz="1000" dirty="0" smtClean="0">
                <a:latin typeface="Lucida Console" pitchFamily="49" charset="0"/>
                <a:cs typeface="Calibri" pitchFamily="34" charset="0"/>
              </a:rPr>
              <a:t>	user.IsInRole(WindowsBuiltInRole.Administrator));</a:t>
            </a:r>
          </a:p>
          <a:p>
            <a:pPr algn="l">
              <a:buFont typeface="Arial" pitchFamily="34" charset="0"/>
              <a:buNone/>
            </a:pPr>
            <a:endParaRPr lang="ro-RO" sz="1000" dirty="0" smtClean="0">
              <a:latin typeface="Lucida Console" pitchFamily="49" charset="0"/>
              <a:cs typeface="Calibri" pitchFamily="34" charset="0"/>
            </a:endParaRPr>
          </a:p>
          <a:p>
            <a:pPr algn="l">
              <a:buFont typeface="Arial" pitchFamily="34" charset="0"/>
              <a:buNone/>
            </a:pPr>
            <a:r>
              <a:rPr lang="ro-RO" dirty="0" smtClean="0">
                <a:cs typeface="Calibri" pitchFamily="34" charset="0"/>
              </a:rPr>
              <a:t>Clasa </a:t>
            </a:r>
            <a:r>
              <a:rPr lang="ro-RO" b="1" dirty="0" smtClean="0">
                <a:cs typeface="Calibri" pitchFamily="34" charset="0"/>
              </a:rPr>
              <a:t>WindowsPrincipal</a:t>
            </a:r>
            <a:r>
              <a:rPr lang="ro-RO" dirty="0" smtClean="0">
                <a:cs typeface="Calibri" pitchFamily="34" charset="0"/>
              </a:rPr>
              <a:t> prezintă trei versiuni ale metodei </a:t>
            </a:r>
            <a:r>
              <a:rPr lang="ro-RO" b="1" dirty="0" smtClean="0">
                <a:cs typeface="Calibri" pitchFamily="34" charset="0"/>
              </a:rPr>
              <a:t>IsInRole</a:t>
            </a:r>
            <a:r>
              <a:rPr lang="ro-RO" dirty="0" smtClean="0">
                <a:cs typeface="Calibri" pitchFamily="34" charset="0"/>
              </a:rPr>
              <a:t>, în plus față de metoda interfeței </a:t>
            </a:r>
            <a:r>
              <a:rPr lang="ro-RO" b="1" dirty="0" smtClean="0">
                <a:cs typeface="Calibri" pitchFamily="34" charset="0"/>
              </a:rPr>
              <a:t>IPrincipal</a:t>
            </a:r>
            <a:r>
              <a:rPr lang="ro-RO" dirty="0" smtClean="0">
                <a:cs typeface="Calibri" pitchFamily="34" charset="0"/>
              </a:rPr>
              <a:t>. Codul precedent prezintă modul în care această metodă verifică dacă utilizatorul este membru al unuia dintre grupurile standard Windows. Metoda primește ca parametru una dintre valorile enumerației </a:t>
            </a:r>
            <a:r>
              <a:rPr lang="ro-RO" b="1" dirty="0" smtClean="0">
                <a:cs typeface="Calibri" pitchFamily="34" charset="0"/>
              </a:rPr>
              <a:t>WindowsBuiltInRole</a:t>
            </a:r>
            <a:r>
              <a:rPr lang="ro-RO" dirty="0" smtClean="0">
                <a:cs typeface="Calibri" pitchFamily="34" charset="0"/>
              </a:rPr>
              <a:t>.</a:t>
            </a:r>
          </a:p>
          <a:p>
            <a:pPr algn="l">
              <a:buFont typeface="Arial" pitchFamily="34" charset="0"/>
              <a:buNone/>
            </a:pPr>
            <a:endParaRPr lang="ro-RO" dirty="0" smtClean="0">
              <a:cs typeface="Calibri" pitchFamily="34" charset="0"/>
            </a:endParaRPr>
          </a:p>
          <a:p>
            <a:pPr algn="l">
              <a:buFont typeface="Arial" pitchFamily="34" charset="0"/>
              <a:buNone/>
            </a:pPr>
            <a:endParaRPr lang="ro-RO" dirty="0" smtClean="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15</a:t>
            </a:fld>
            <a:endParaRPr lang="en-US"/>
          </a:p>
        </p:txBody>
      </p:sp>
      <p:sp>
        <p:nvSpPr>
          <p:cNvPr id="5" name="Slide Image Placeholder 1"/>
          <p:cNvSpPr>
            <a:spLocks noGrp="1" noRot="1" noChangeAspect="1"/>
          </p:cNvSpPr>
          <p:nvPr>
            <p:ph type="sldImg" idx="2"/>
          </p:nvPr>
        </p:nvSpPr>
        <p:spPr>
          <a:xfrm>
            <a:off x="1143000" y="533400"/>
            <a:ext cx="4572000" cy="342900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114800"/>
            <a:ext cx="5486400" cy="4648200"/>
          </a:xfrm>
        </p:spPr>
        <p:txBody>
          <a:bodyPr>
            <a:normAutofit/>
          </a:bodyPr>
          <a:lstStyle/>
          <a:p>
            <a:pPr algn="l">
              <a:buFont typeface="Arial" pitchFamily="34" charset="0"/>
              <a:buNone/>
            </a:pPr>
            <a:r>
              <a:rPr lang="ro-RO" dirty="0" smtClean="0">
                <a:cs typeface="Calibri" pitchFamily="34" charset="0"/>
              </a:rPr>
              <a:t>Permisiunile principiale verifică principiul curent să fie un utilizator sau un rol specificat. Aceste verificări nu implică o parcurgere a stivei.</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Verificări declarative pentru permisiuni principiale</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Realizați verificări declarative folosind atributul </a:t>
            </a:r>
            <a:r>
              <a:rPr lang="ro-RO" b="1" dirty="0" smtClean="0">
                <a:cs typeface="Calibri" pitchFamily="34" charset="0"/>
              </a:rPr>
              <a:t>PrincipalPermissionAttribute</a:t>
            </a:r>
            <a:r>
              <a:rPr lang="ro-RO" dirty="0" smtClean="0">
                <a:cs typeface="Calibri" pitchFamily="34" charset="0"/>
              </a:rPr>
              <a:t> asupra unei clase sau metode. Când metoda este apelată, la runtime este realizată o verificare de permisiuni asupra principiului pe thread-ul curent, pentru a vedea dacă sunt îndeplinite criteriile specificate de atributul permisiune. Dacă verificarea de permisiune principială eșuează, atunci este ridicat un obiect </a:t>
            </a:r>
            <a:r>
              <a:rPr lang="ro-RO" b="1" dirty="0" smtClean="0">
                <a:cs typeface="Calibri" pitchFamily="34" charset="0"/>
              </a:rPr>
              <a:t>SecurityException</a:t>
            </a:r>
            <a:r>
              <a:rPr lang="ro-RO" dirty="0" smtClean="0">
                <a:cs typeface="Calibri" pitchFamily="34" charset="0"/>
              </a:rPr>
              <a:t>, și nu este rulat codul din metodă.</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cs typeface="Calibri" pitchFamily="34" charset="0"/>
              </a:rPr>
              <a:t>Atenție</a:t>
            </a:r>
            <a:r>
              <a:rPr lang="ro-RO" dirty="0" smtClean="0">
                <a:cs typeface="Calibri" pitchFamily="34" charset="0"/>
              </a:rPr>
              <a:t>! Clasa </a:t>
            </a:r>
            <a:r>
              <a:rPr lang="ro-RO" b="1" dirty="0" smtClean="0">
                <a:cs typeface="Calibri" pitchFamily="34" charset="0"/>
              </a:rPr>
              <a:t>PrincipalPermissionAttribute</a:t>
            </a:r>
            <a:r>
              <a:rPr lang="ro-RO" dirty="0" smtClean="0">
                <a:cs typeface="Calibri" pitchFamily="34" charset="0"/>
              </a:rPr>
              <a:t> este derivată din clasa </a:t>
            </a:r>
            <a:r>
              <a:rPr lang="ro-RO" b="1" dirty="0" smtClean="0">
                <a:cs typeface="Calibri" pitchFamily="34" charset="0"/>
              </a:rPr>
              <a:t>CodeAccessPermissionAttribute</a:t>
            </a:r>
            <a:r>
              <a:rPr lang="ro-RO" dirty="0" smtClean="0">
                <a:cs typeface="Calibri" pitchFamily="34" charset="0"/>
              </a:rPr>
              <a:t>; nu este realizată o parcurgere a stivei.</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Acest atribut furnizează trei proprietăți pe care le puteți folosi la verificările de permisiuni. În următorul tabel sunt descrise aceste proprietăți:</a:t>
            </a:r>
          </a:p>
          <a:p>
            <a:pPr algn="l">
              <a:buFont typeface="Arial" pitchFamily="34" charset="0"/>
              <a:buNone/>
            </a:pPr>
            <a:endParaRPr lang="ro-RO" dirty="0" smtClean="0">
              <a:cs typeface="Calibri" pitchFamily="34" charset="0"/>
            </a:endParaRPr>
          </a:p>
          <a:p>
            <a:pPr algn="l">
              <a:buFont typeface="Arial" pitchFamily="34" charset="0"/>
              <a:buNone/>
            </a:pPr>
            <a:endParaRPr lang="ro-RO" dirty="0" smtClean="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16</a:t>
            </a:fld>
            <a:endParaRPr lang="en-US"/>
          </a:p>
        </p:txBody>
      </p:sp>
      <p:sp>
        <p:nvSpPr>
          <p:cNvPr id="5" name="Slide Image Placeholder 1"/>
          <p:cNvSpPr>
            <a:spLocks noGrp="1" noRot="1" noChangeAspect="1"/>
          </p:cNvSpPr>
          <p:nvPr>
            <p:ph type="sldImg" idx="2"/>
          </p:nvPr>
        </p:nvSpPr>
        <p:spPr>
          <a:xfrm>
            <a:off x="1143000" y="533400"/>
            <a:ext cx="4572000" cy="3429000"/>
          </a:xfrm>
        </p:spPr>
      </p:sp>
      <p:graphicFrame>
        <p:nvGraphicFramePr>
          <p:cNvPr id="7" name="Table 6"/>
          <p:cNvGraphicFramePr>
            <a:graphicFrameLocks noGrp="1"/>
          </p:cNvGraphicFramePr>
          <p:nvPr/>
        </p:nvGraphicFramePr>
        <p:xfrm>
          <a:off x="609600" y="7315200"/>
          <a:ext cx="5715000" cy="1600200"/>
        </p:xfrm>
        <a:graphic>
          <a:graphicData uri="http://schemas.openxmlformats.org/drawingml/2006/table">
            <a:tbl>
              <a:tblPr firstRow="1" bandRow="1">
                <a:tableStyleId>{5FD0F851-EC5A-4D38-B0AD-8093EC10F338}</a:tableStyleId>
              </a:tblPr>
              <a:tblGrid>
                <a:gridCol w="1219200"/>
                <a:gridCol w="4495800"/>
              </a:tblGrid>
              <a:tr h="342900">
                <a:tc>
                  <a:txBody>
                    <a:bodyPr/>
                    <a:lstStyle/>
                    <a:p>
                      <a:pPr algn="ctr"/>
                      <a:r>
                        <a:rPr lang="ro-RO" sz="1200" dirty="0" smtClean="0">
                          <a:latin typeface="Calibri" pitchFamily="34" charset="0"/>
                          <a:cs typeface="Calibri" pitchFamily="34" charset="0"/>
                        </a:rPr>
                        <a:t>Proprietate</a:t>
                      </a:r>
                      <a:endParaRPr lang="en-US" sz="1200" dirty="0">
                        <a:solidFill>
                          <a:schemeClr val="tx1"/>
                        </a:solidFill>
                        <a:latin typeface="Calibri" pitchFamily="34" charset="0"/>
                        <a:cs typeface="Calibri" pitchFamily="34" charset="0"/>
                      </a:endParaRPr>
                    </a:p>
                  </a:txBody>
                  <a:tcPr/>
                </a:tc>
                <a:tc>
                  <a:txBody>
                    <a:bodyPr/>
                    <a:lstStyle/>
                    <a:p>
                      <a:pPr algn="ctr"/>
                      <a:r>
                        <a:rPr lang="ro-RO" sz="1200" dirty="0" smtClean="0">
                          <a:latin typeface="Calibri" pitchFamily="34" charset="0"/>
                          <a:cs typeface="Calibri" pitchFamily="34" charset="0"/>
                        </a:rPr>
                        <a:t>Descriere</a:t>
                      </a:r>
                      <a:endParaRPr lang="en-US" sz="1200" dirty="0">
                        <a:solidFill>
                          <a:schemeClr val="tx1"/>
                        </a:solidFill>
                        <a:latin typeface="Calibri" pitchFamily="34" charset="0"/>
                        <a:cs typeface="Calibri" pitchFamily="34" charset="0"/>
                      </a:endParaRPr>
                    </a:p>
                  </a:txBody>
                  <a:tcPr/>
                </a:tc>
              </a:tr>
              <a:tr h="342900">
                <a:tc>
                  <a:txBody>
                    <a:bodyPr/>
                    <a:lstStyle/>
                    <a:p>
                      <a:r>
                        <a:rPr lang="ro-RO" sz="1200" b="1" dirty="0" smtClean="0">
                          <a:latin typeface="Calibri" pitchFamily="34" charset="0"/>
                          <a:cs typeface="Calibri" pitchFamily="34" charset="0"/>
                        </a:rPr>
                        <a:t>Authenticated</a:t>
                      </a:r>
                      <a:endParaRPr lang="en-US" sz="1200" b="1" dirty="0">
                        <a:latin typeface="Calibri" pitchFamily="34" charset="0"/>
                        <a:cs typeface="Calibri" pitchFamily="34" charset="0"/>
                      </a:endParaRPr>
                    </a:p>
                  </a:txBody>
                  <a:tcPr/>
                </a:tc>
                <a:tc>
                  <a:txBody>
                    <a:bodyPr/>
                    <a:lstStyle/>
                    <a:p>
                      <a:r>
                        <a:rPr lang="ro-RO" sz="1200" baseline="0" dirty="0" smtClean="0">
                          <a:latin typeface="Calibri" pitchFamily="34" charset="0"/>
                          <a:cs typeface="Calibri" pitchFamily="34" charset="0"/>
                        </a:rPr>
                        <a:t>Acest  boolean indică faptul că utilizatorii trebuie să fie autentificați.</a:t>
                      </a:r>
                    </a:p>
                  </a:txBody>
                  <a:tcPr/>
                </a:tc>
              </a:tr>
              <a:tr h="342900">
                <a:tc>
                  <a:txBody>
                    <a:bodyPr/>
                    <a:lstStyle/>
                    <a:p>
                      <a:r>
                        <a:rPr lang="ro-RO" sz="1200" b="1" dirty="0" smtClean="0">
                          <a:latin typeface="Calibri" pitchFamily="34" charset="0"/>
                          <a:cs typeface="Calibri" pitchFamily="34" charset="0"/>
                        </a:rPr>
                        <a:t>Name</a:t>
                      </a:r>
                      <a:endParaRPr lang="en-US" sz="1200" b="1" dirty="0">
                        <a:latin typeface="Calibri" pitchFamily="34" charset="0"/>
                        <a:cs typeface="Calibri" pitchFamily="34" charset="0"/>
                      </a:endParaRPr>
                    </a:p>
                  </a:txBody>
                  <a:tcPr/>
                </a:tc>
                <a:tc>
                  <a:txBody>
                    <a:bodyPr/>
                    <a:lstStyle/>
                    <a:p>
                      <a:r>
                        <a:rPr lang="ro-RO" sz="1200" dirty="0" smtClean="0">
                          <a:latin typeface="Calibri" pitchFamily="34" charset="0"/>
                          <a:cs typeface="Calibri" pitchFamily="34" charset="0"/>
                        </a:rPr>
                        <a:t>Este</a:t>
                      </a:r>
                      <a:r>
                        <a:rPr lang="ro-RO" sz="1200" baseline="0" dirty="0" smtClean="0">
                          <a:latin typeface="Calibri" pitchFamily="34" charset="0"/>
                          <a:cs typeface="Calibri" pitchFamily="34" charset="0"/>
                        </a:rPr>
                        <a:t> folosită pentru a furniza numele utilizatorului care va avea permisiune de accesare a metodei.</a:t>
                      </a:r>
                    </a:p>
                  </a:txBody>
                  <a:tcPr/>
                </a:tc>
              </a:tr>
              <a:tr h="342900">
                <a:tc>
                  <a:txBody>
                    <a:bodyPr/>
                    <a:lstStyle/>
                    <a:p>
                      <a:r>
                        <a:rPr lang="ro-RO" sz="1200" b="1" dirty="0" smtClean="0">
                          <a:latin typeface="Calibri" pitchFamily="34" charset="0"/>
                          <a:cs typeface="Calibri" pitchFamily="34" charset="0"/>
                        </a:rPr>
                        <a:t>Role</a:t>
                      </a:r>
                      <a:endParaRPr lang="en-US" sz="1200" b="1"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dirty="0" smtClean="0">
                          <a:latin typeface="Calibri" pitchFamily="34" charset="0"/>
                          <a:cs typeface="Calibri" pitchFamily="34" charset="0"/>
                        </a:rPr>
                        <a:t>Este</a:t>
                      </a:r>
                      <a:r>
                        <a:rPr lang="ro-RO" sz="1200" baseline="0" dirty="0" smtClean="0">
                          <a:latin typeface="Calibri" pitchFamily="34" charset="0"/>
                          <a:cs typeface="Calibri" pitchFamily="34" charset="0"/>
                        </a:rPr>
                        <a:t> folosită pentru a furniza numele rolului care va avea permisiune de acces a metodei.</a:t>
                      </a:r>
                    </a:p>
                  </a:txBody>
                  <a:tcPr/>
                </a:tc>
              </a:tr>
            </a:tbl>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ro-RO" dirty="0" smtClean="0"/>
              <a:t>Tot codul </a:t>
            </a:r>
            <a:r>
              <a:rPr lang="ro-RO" b="1" dirty="0" smtClean="0"/>
              <a:t>Microsoft .NET Framework </a:t>
            </a:r>
            <a:r>
              <a:rPr lang="ro-RO" dirty="0" smtClean="0"/>
              <a:t>este supus verificării accesului de .</a:t>
            </a:r>
            <a:r>
              <a:rPr lang="ro-RO" b="1" dirty="0" smtClean="0"/>
              <a:t>NET Framework Code Access Security </a:t>
            </a:r>
            <a:r>
              <a:rPr lang="ro-RO" dirty="0" smtClean="0"/>
              <a:t>(</a:t>
            </a:r>
            <a:r>
              <a:rPr lang="ro-RO" b="1" dirty="0" smtClean="0"/>
              <a:t>CAS</a:t>
            </a:r>
            <a:r>
              <a:rPr lang="ro-RO" dirty="0" smtClean="0"/>
              <a:t>) și a sistemului de operare Windows. Acest modul explică modul de funcționare </a:t>
            </a:r>
            <a:r>
              <a:rPr lang="ro-RO" b="1" dirty="0" smtClean="0"/>
              <a:t>CAS</a:t>
            </a:r>
            <a:r>
              <a:rPr lang="ro-RO" dirty="0" smtClean="0"/>
              <a:t>, cum puteți realiza verificări de permisiuni CAS în codul dumneavoastră și cum să configurați politica de securitate </a:t>
            </a:r>
            <a:r>
              <a:rPr lang="ro-RO" b="1" dirty="0" smtClean="0"/>
              <a:t>CAS</a:t>
            </a:r>
            <a:r>
              <a:rPr lang="ro-RO" dirty="0" smtClean="0"/>
              <a:t>. De asemenea acest modul descrie verificările de acces Windows și modul de folosire al bibliotecii .</a:t>
            </a:r>
            <a:r>
              <a:rPr lang="ro-RO" b="1" dirty="0" smtClean="0"/>
              <a:t>NET Framework </a:t>
            </a:r>
            <a:r>
              <a:rPr lang="ro-RO" dirty="0" smtClean="0"/>
              <a:t>pentru a citi și modifica listele de control al accesului Windows (</a:t>
            </a:r>
            <a:r>
              <a:rPr lang="ro-RO" b="1" dirty="0" smtClean="0"/>
              <a:t>ACL-</a:t>
            </a:r>
            <a:r>
              <a:rPr lang="ro-RO" dirty="0" smtClean="0"/>
              <a:t>uri). </a:t>
            </a:r>
          </a:p>
          <a:p>
            <a:pPr algn="l"/>
            <a:endParaRPr lang="en-US" dirty="0" smtClean="0"/>
          </a:p>
          <a:p>
            <a:pPr algn="l"/>
            <a:r>
              <a:rPr lang="ro-RO" b="1" dirty="0" smtClean="0"/>
              <a:t>Obiective</a:t>
            </a:r>
          </a:p>
          <a:p>
            <a:pPr algn="l"/>
            <a:endParaRPr lang="en-US" sz="1400" b="1" dirty="0" smtClean="0"/>
          </a:p>
          <a:p>
            <a:pPr algn="l"/>
            <a:r>
              <a:rPr lang="ro-RO" dirty="0" smtClean="0"/>
              <a:t>După completarea acestui modul veţi fi capabili să:</a:t>
            </a:r>
          </a:p>
          <a:p>
            <a:pPr lvl="1" algn="l"/>
            <a:r>
              <a:rPr lang="ro-RO" dirty="0" smtClean="0"/>
              <a:t> Descrieți și implementați </a:t>
            </a:r>
            <a:r>
              <a:rPr lang="ro-RO" b="1" dirty="0" smtClean="0"/>
              <a:t>CAS</a:t>
            </a:r>
            <a:r>
              <a:rPr lang="ro-RO" dirty="0" smtClean="0"/>
              <a:t> folosind namespace-urile </a:t>
            </a:r>
            <a:r>
              <a:rPr lang="ro-RO" b="1" dirty="0" smtClean="0"/>
              <a:t>System.Security</a:t>
            </a:r>
            <a:r>
              <a:rPr lang="ro-RO" dirty="0" smtClean="0"/>
              <a:t> și </a:t>
            </a:r>
            <a:r>
              <a:rPr lang="ro-RO" b="1" dirty="0" smtClean="0"/>
              <a:t>System.Security.Permissions</a:t>
            </a:r>
            <a:r>
              <a:rPr lang="ro-RO" dirty="0" smtClean="0"/>
              <a:t>.</a:t>
            </a:r>
            <a:endParaRPr lang="en-US" dirty="0" smtClean="0"/>
          </a:p>
          <a:p>
            <a:pPr lvl="1" algn="l"/>
            <a:r>
              <a:rPr lang="ro-RO" dirty="0" smtClean="0"/>
              <a:t> </a:t>
            </a:r>
            <a:r>
              <a:rPr lang="ro-RO" dirty="0" smtClean="0"/>
              <a:t>Folosiți namespace-ul </a:t>
            </a:r>
            <a:r>
              <a:rPr lang="ro-RO" b="1" dirty="0" smtClean="0"/>
              <a:t>System.Security.Principal</a:t>
            </a:r>
            <a:r>
              <a:rPr lang="ro-RO" dirty="0" smtClean="0"/>
              <a:t> pentru a autentifica și autoriza utilizatori</a:t>
            </a:r>
            <a:endParaRPr lang="en-US" b="1"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a:bodyPr>
          <a:lstStyle/>
          <a:p>
            <a:pPr algn="l"/>
            <a:r>
              <a:rPr lang="en-US" b="1" dirty="0" err="1" smtClean="0"/>
              <a:t>Securitatea</a:t>
            </a:r>
            <a:r>
              <a:rPr lang="en-US" dirty="0" smtClean="0"/>
              <a:t> </a:t>
            </a:r>
            <a:r>
              <a:rPr lang="en-US" b="1" dirty="0" smtClean="0"/>
              <a:t>Windows</a:t>
            </a:r>
            <a:r>
              <a:rPr lang="en-US" dirty="0" smtClean="0"/>
              <a:t> </a:t>
            </a:r>
            <a:r>
              <a:rPr lang="en-US" dirty="0" err="1" smtClean="0"/>
              <a:t>este</a:t>
            </a:r>
            <a:r>
              <a:rPr lang="en-US" dirty="0" smtClean="0"/>
              <a:t> </a:t>
            </a:r>
            <a:r>
              <a:rPr lang="en-US" dirty="0" err="1" smtClean="0"/>
              <a:t>bazat</a:t>
            </a:r>
            <a:r>
              <a:rPr lang="ro-RO" dirty="0" smtClean="0"/>
              <a:t>ă pe verificarea accesului utilizatorilor. Tot codul .</a:t>
            </a:r>
            <a:r>
              <a:rPr lang="ro-RO" b="1" dirty="0" smtClean="0"/>
              <a:t>NET Framework </a:t>
            </a:r>
            <a:r>
              <a:rPr lang="ro-RO" dirty="0" smtClean="0"/>
              <a:t>rulează sub modelul de securitatea Windows. Codul mobil rulează folosind privilegiile de securitate ale utilizatorului curent, ceea ce este o potențială amenințare de securitate.</a:t>
            </a:r>
          </a:p>
          <a:p>
            <a:pPr algn="l"/>
            <a:endParaRPr lang="ro-RO" dirty="0" smtClean="0"/>
          </a:p>
          <a:p>
            <a:pPr algn="l"/>
            <a:r>
              <a:rPr lang="ro-RO" dirty="0" smtClean="0"/>
              <a:t>.</a:t>
            </a:r>
            <a:r>
              <a:rPr lang="ro-RO" b="1" dirty="0" smtClean="0"/>
              <a:t>NET Framework </a:t>
            </a:r>
            <a:r>
              <a:rPr lang="ro-RO" dirty="0" smtClean="0"/>
              <a:t>introduce un nou nivel de securitate unde permisiunile sunt acordate codului în funcție de unitatea de asamblare. .</a:t>
            </a:r>
            <a:r>
              <a:rPr lang="ro-RO" b="1" dirty="0" smtClean="0"/>
              <a:t>NET Framework CAS</a:t>
            </a:r>
            <a:r>
              <a:rPr lang="ro-RO" dirty="0" smtClean="0"/>
              <a:t> nu poate acorda mai multe privilegii decât cele acordate de securitatea Windows, iar </a:t>
            </a:r>
            <a:r>
              <a:rPr lang="ro-RO" b="1" dirty="0" smtClean="0"/>
              <a:t>CAS</a:t>
            </a:r>
            <a:r>
              <a:rPr lang="ro-RO" dirty="0" smtClean="0"/>
              <a:t> de obicei acordă și mai puține privilegii. </a:t>
            </a:r>
            <a:r>
              <a:rPr lang="ro-RO" b="1" dirty="0" smtClean="0"/>
              <a:t>CAS</a:t>
            </a:r>
            <a:r>
              <a:rPr lang="ro-RO" dirty="0" smtClean="0"/>
              <a:t> folosește diferite tipuri de dovezi, iar dovezile </a:t>
            </a:r>
            <a:r>
              <a:rPr lang="en-US" dirty="0" smtClean="0"/>
              <a:t>c</a:t>
            </a:r>
            <a:r>
              <a:rPr lang="ro-RO" dirty="0" smtClean="0"/>
              <a:t>el mai des folosite fac referire la originea unității de asamblare. </a:t>
            </a:r>
          </a:p>
          <a:p>
            <a:pPr algn="l"/>
            <a:endParaRPr lang="en-US" dirty="0" smtClean="0"/>
          </a:p>
          <a:p>
            <a:pPr algn="l"/>
            <a:r>
              <a:rPr lang="ro-RO" b="1" dirty="0" smtClean="0"/>
              <a:t>Obiective</a:t>
            </a:r>
          </a:p>
          <a:p>
            <a:pPr algn="l"/>
            <a:endParaRPr lang="en-US" sz="1400" b="1" dirty="0" smtClean="0"/>
          </a:p>
          <a:p>
            <a:pPr algn="l"/>
            <a:r>
              <a:rPr lang="ro-RO" dirty="0" smtClean="0"/>
              <a:t>După completarea acestui modul veţi fi capabili să:</a:t>
            </a:r>
          </a:p>
          <a:p>
            <a:pPr lvl="1" algn="l"/>
            <a:r>
              <a:rPr lang="ro-RO" dirty="0" smtClean="0"/>
              <a:t> Explicați elementele de bază </a:t>
            </a:r>
            <a:r>
              <a:rPr lang="ro-RO" b="1" dirty="0" smtClean="0"/>
              <a:t>CAS</a:t>
            </a:r>
            <a:r>
              <a:rPr lang="ro-RO" dirty="0" smtClean="0"/>
              <a:t>.</a:t>
            </a:r>
          </a:p>
          <a:p>
            <a:pPr lvl="1" algn="l"/>
            <a:r>
              <a:rPr lang="ro-RO" dirty="0" smtClean="0"/>
              <a:t> Explicați și folosiți namespace-ul </a:t>
            </a:r>
            <a:r>
              <a:rPr lang="ro-RO" b="1" dirty="0" smtClean="0"/>
              <a:t>System.Security.Policy</a:t>
            </a:r>
          </a:p>
          <a:p>
            <a:pPr lvl="1" algn="l"/>
            <a:r>
              <a:rPr lang="ro-RO" dirty="0" smtClean="0"/>
              <a:t> Folosiți clasele din namespace-ul </a:t>
            </a:r>
            <a:r>
              <a:rPr lang="ro-RO" b="1" dirty="0" smtClean="0"/>
              <a:t>System.Security</a:t>
            </a:r>
            <a:r>
              <a:rPr lang="ro-RO" dirty="0" smtClean="0"/>
              <a:t> și </a:t>
            </a:r>
            <a:r>
              <a:rPr lang="ro-RO" b="1" dirty="0" smtClean="0"/>
              <a:t>System.Security.Permissions</a:t>
            </a:r>
            <a:endParaRPr lang="en-US" b="1" dirty="0" smtClean="0">
              <a:cs typeface="Calibri" pitchFamily="34" charset="0"/>
            </a:endParaRPr>
          </a:p>
          <a:p>
            <a:pPr>
              <a:buFont typeface="Arial" pitchFamily="34" charset="0"/>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95800"/>
            <a:ext cx="5486400" cy="4495800"/>
          </a:xfrm>
        </p:spPr>
        <p:txBody>
          <a:bodyPr>
            <a:normAutofit/>
          </a:bodyPr>
          <a:lstStyle/>
          <a:p>
            <a:pPr algn="l"/>
            <a:r>
              <a:rPr lang="ro-RO" dirty="0" smtClean="0">
                <a:cs typeface="Calibri" pitchFamily="34" charset="0"/>
              </a:rPr>
              <a:t>.</a:t>
            </a:r>
            <a:r>
              <a:rPr lang="ro-RO" b="1" dirty="0" smtClean="0">
                <a:cs typeface="Calibri" pitchFamily="34" charset="0"/>
              </a:rPr>
              <a:t>NET Framework </a:t>
            </a:r>
            <a:r>
              <a:rPr lang="ro-RO" dirty="0" smtClean="0">
                <a:cs typeface="Calibri" pitchFamily="34" charset="0"/>
              </a:rPr>
              <a:t>realizează multe verificări asupra unităților de asamblare, înainte de rularea acestora. Runtime realizează verificări asupra originii unităților de asamblare și asigură faptul că acestea conțin cod valid.</a:t>
            </a:r>
          </a:p>
          <a:p>
            <a:pPr algn="l"/>
            <a:endParaRPr lang="ro-RO" dirty="0" smtClean="0">
              <a:cs typeface="Calibri" pitchFamily="34" charset="0"/>
            </a:endParaRPr>
          </a:p>
          <a:p>
            <a:pPr algn="l"/>
            <a:r>
              <a:rPr lang="ro-RO" b="1" dirty="0" smtClean="0">
                <a:cs typeface="Calibri" pitchFamily="34" charset="0"/>
              </a:rPr>
              <a:t>Încărcarea unei unități de asamblare</a:t>
            </a:r>
            <a:r>
              <a:rPr lang="ro-RO" dirty="0" smtClean="0">
                <a:cs typeface="Calibri" pitchFamily="34" charset="0"/>
              </a:rPr>
              <a:t> </a:t>
            </a:r>
          </a:p>
          <a:p>
            <a:pPr algn="l"/>
            <a:endParaRPr lang="ro-RO" dirty="0" smtClean="0">
              <a:cs typeface="Calibri" pitchFamily="34" charset="0"/>
            </a:endParaRPr>
          </a:p>
          <a:p>
            <a:pPr algn="l"/>
            <a:r>
              <a:rPr lang="ro-RO" dirty="0" smtClean="0">
                <a:cs typeface="Calibri" pitchFamily="34" charset="0"/>
              </a:rPr>
              <a:t>O unitate de asamblare .</a:t>
            </a:r>
            <a:r>
              <a:rPr lang="ro-RO" b="1" dirty="0" smtClean="0">
                <a:cs typeface="Calibri" pitchFamily="34" charset="0"/>
              </a:rPr>
              <a:t>NET Framework </a:t>
            </a:r>
            <a:r>
              <a:rPr lang="ro-RO" dirty="0" smtClean="0">
                <a:cs typeface="Calibri" pitchFamily="34" charset="0"/>
              </a:rPr>
              <a:t>este un fișier executabil portabil Windows (</a:t>
            </a:r>
            <a:r>
              <a:rPr lang="ro-RO" b="1" dirty="0" smtClean="0">
                <a:cs typeface="Calibri" pitchFamily="34" charset="0"/>
              </a:rPr>
              <a:t>PE</a:t>
            </a:r>
            <a:r>
              <a:rPr lang="ro-RO" dirty="0" smtClean="0">
                <a:cs typeface="Calibri" pitchFamily="34" charset="0"/>
              </a:rPr>
              <a:t>). Un fișier </a:t>
            </a:r>
            <a:r>
              <a:rPr lang="ro-RO" b="1" dirty="0" smtClean="0">
                <a:cs typeface="Calibri" pitchFamily="34" charset="0"/>
              </a:rPr>
              <a:t>PE</a:t>
            </a:r>
            <a:r>
              <a:rPr lang="ro-RO" dirty="0" smtClean="0">
                <a:cs typeface="Calibri" pitchFamily="34" charset="0"/>
              </a:rPr>
              <a:t> negestionat are un punct de intrare care este apelat de Windows. </a:t>
            </a:r>
          </a:p>
          <a:p>
            <a:pPr algn="l"/>
            <a:endParaRPr lang="ro-RO" dirty="0" smtClean="0">
              <a:cs typeface="Calibri" pitchFamily="34" charset="0"/>
            </a:endParaRPr>
          </a:p>
          <a:p>
            <a:pPr algn="l"/>
            <a:r>
              <a:rPr lang="ro-RO" dirty="0" smtClean="0">
                <a:cs typeface="Calibri" pitchFamily="34" charset="0"/>
              </a:rPr>
              <a:t>Acesta este un potențial risc de securitate deoarece un virus se poate atașa executabilului și schimba punctului de intrare, astfel încât să ruleze codul virusului. </a:t>
            </a:r>
          </a:p>
          <a:p>
            <a:pPr algn="l"/>
            <a:endParaRPr lang="ro-RO" dirty="0" smtClean="0">
              <a:cs typeface="Calibri" pitchFamily="34" charset="0"/>
            </a:endParaRPr>
          </a:p>
          <a:p>
            <a:pPr algn="l"/>
            <a:r>
              <a:rPr lang="ro-RO" dirty="0" smtClean="0">
                <a:cs typeface="Calibri" pitchFamily="34" charset="0"/>
              </a:rPr>
              <a:t>.</a:t>
            </a:r>
            <a:r>
              <a:rPr lang="ro-RO" b="1" dirty="0" smtClean="0">
                <a:cs typeface="Calibri" pitchFamily="34" charset="0"/>
              </a:rPr>
              <a:t>NET Framework </a:t>
            </a:r>
            <a:r>
              <a:rPr lang="ro-RO" dirty="0" smtClean="0">
                <a:cs typeface="Calibri" pitchFamily="34" charset="0"/>
              </a:rPr>
              <a:t>previne această amenințare deoarece codul .NET Framework nu este rulat de la punctul de intrare.  </a:t>
            </a:r>
          </a:p>
          <a:p>
            <a:pPr algn="l"/>
            <a:endParaRPr lang="ro-RO" dirty="0" smtClean="0">
              <a:cs typeface="Calibri" pitchFamily="34" charset="0"/>
            </a:endParaRPr>
          </a:p>
          <a:p>
            <a:pPr algn="l"/>
            <a:r>
              <a:rPr lang="ro-RO" dirty="0" smtClean="0">
                <a:cs typeface="Calibri" pitchFamily="34" charset="0"/>
              </a:rPr>
              <a:t>Runtime realizează multe verificări de securitate înainte de rularea oricărui cod. Aceste verificări sunt realizate pentru a asigura că nu există probleme în metadatele care descriu tipurile din unitatea de asamblare sau limbajul intermediar (</a:t>
            </a:r>
            <a:r>
              <a:rPr lang="ro-RO" b="1" dirty="0" smtClean="0">
                <a:cs typeface="Calibri" pitchFamily="34" charset="0"/>
              </a:rPr>
              <a:t>IL</a:t>
            </a:r>
            <a:r>
              <a:rPr lang="ro-RO" dirty="0" smtClean="0">
                <a:cs typeface="Calibri" pitchFamily="34" charset="0"/>
              </a:rPr>
              <a:t>) care este folosit pentru a implementa tipurile. </a:t>
            </a:r>
          </a:p>
          <a:p>
            <a:pPr algn="l"/>
            <a:endParaRPr lang="ro-RO" dirty="0" smtClean="0">
              <a:cs typeface="Calibri" pitchFamily="34" charset="0"/>
            </a:endParaRPr>
          </a:p>
          <a:p>
            <a:pPr algn="l"/>
            <a:r>
              <a:rPr lang="ro-RO" dirty="0" smtClean="0">
                <a:cs typeface="Calibri" pitchFamily="34" charset="0"/>
              </a:rPr>
              <a:t>Aceste verificări sunt enumerate în tabelul următor:</a:t>
            </a:r>
          </a:p>
          <a:p>
            <a:pPr algn="l"/>
            <a:endParaRPr lang="ro-RO" dirty="0" smtClean="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a:bodyPr>
          <a:lstStyle/>
          <a:p>
            <a:pPr algn="l">
              <a:buFont typeface="Arial" pitchFamily="34" charset="0"/>
              <a:buNone/>
            </a:pPr>
            <a:r>
              <a:rPr lang="ro-RO" b="1" dirty="0" smtClean="0">
                <a:latin typeface="Calibri" pitchFamily="34" charset="0"/>
                <a:cs typeface="Calibri" pitchFamily="34" charset="0"/>
              </a:rPr>
              <a:t>CAS</a:t>
            </a:r>
            <a:r>
              <a:rPr lang="ro-RO" dirty="0" smtClean="0">
                <a:latin typeface="Calibri" pitchFamily="34" charset="0"/>
                <a:cs typeface="Calibri" pitchFamily="34" charset="0"/>
              </a:rPr>
              <a:t> este bazat pe unități de asamblare, ceea ce înseamnă că unitații de asamblare îi sunt acordate permisiuni. De asemenea este bazat pe stivă, ceea ce înseamnă că atunci când o metodă rulează cod care necesită acordarea unei permisiuni, .</a:t>
            </a:r>
            <a:r>
              <a:rPr lang="ro-RO" b="1" dirty="0" smtClean="0">
                <a:latin typeface="Calibri" pitchFamily="34" charset="0"/>
                <a:cs typeface="Calibri" pitchFamily="34" charset="0"/>
              </a:rPr>
              <a:t>NET Framework</a:t>
            </a:r>
            <a:r>
              <a:rPr lang="ro-RO" dirty="0" smtClean="0">
                <a:latin typeface="Calibri" pitchFamily="34" charset="0"/>
                <a:cs typeface="Calibri" pitchFamily="34" charset="0"/>
              </a:rPr>
              <a:t> va verifica fiecare metodă din stivă, pentru a asigura că unitățile de asamblare au permisiuni. Dacă o unitate de asamblare din stivă nu are permisiunea, codul protejat nu este rulat. Acest mecanism asigură că dacă o unitate de asamblare cu permisiuni suficiente care apelează o unitate de asamblare cu mai puține permisiuni, codul de joasă încredere nu va avea permisiunile unității de asamblare apelante.</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latin typeface="Calibri" pitchFamily="34" charset="0"/>
                <a:cs typeface="Calibri" pitchFamily="34" charset="0"/>
              </a:rPr>
              <a:t>Thread-Based Access Token Security</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Securitatea </a:t>
            </a:r>
            <a:r>
              <a:rPr lang="ro-RO" b="1" dirty="0" smtClean="0">
                <a:cs typeface="Calibri" pitchFamily="34" charset="0"/>
              </a:rPr>
              <a:t>Windows</a:t>
            </a:r>
            <a:r>
              <a:rPr lang="ro-RO" dirty="0" smtClean="0">
                <a:cs typeface="Calibri" pitchFamily="34" charset="0"/>
              </a:rPr>
              <a:t> este bazată pe </a:t>
            </a:r>
            <a:r>
              <a:rPr lang="ro-RO" b="1" dirty="0" smtClean="0">
                <a:cs typeface="Calibri" pitchFamily="34" charset="0"/>
              </a:rPr>
              <a:t>thread-uri</a:t>
            </a:r>
            <a:r>
              <a:rPr lang="ro-RO" dirty="0" smtClean="0">
                <a:cs typeface="Calibri" pitchFamily="34" charset="0"/>
              </a:rPr>
              <a:t>. Windows creează un proces cu un </a:t>
            </a:r>
            <a:r>
              <a:rPr lang="ro-RO" b="1" dirty="0" smtClean="0">
                <a:cs typeface="Calibri" pitchFamily="34" charset="0"/>
              </a:rPr>
              <a:t>token</a:t>
            </a:r>
            <a:r>
              <a:rPr lang="ro-RO" dirty="0" smtClean="0">
                <a:cs typeface="Calibri" pitchFamily="34" charset="0"/>
              </a:rPr>
              <a:t> de acces la securitate, și implicit fiecare thread din proces va avea acest token de acces. Un thread Windows poate lua locul unui utilizator, dacă are credențialele corecte de logare; când acest lucru se întâmplă, thread-ul va avea </a:t>
            </a:r>
            <a:r>
              <a:rPr lang="ro-RO" b="1" dirty="0" smtClean="0">
                <a:cs typeface="Calibri" pitchFamily="34" charset="0"/>
              </a:rPr>
              <a:t>token-ul</a:t>
            </a:r>
            <a:r>
              <a:rPr lang="ro-RO" dirty="0" smtClean="0">
                <a:cs typeface="Calibri" pitchFamily="34" charset="0"/>
              </a:rPr>
              <a:t> de acces cu privilegiile respectivului utilizator.</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 Când un thread folosește obiecte de securizare Windows (fișiere, obiecte de sincronizare), Windows realizează o verificare automată a accesului pentru a vedea dacă thread-ul are permisiuni de a folosi respectivul obiect de securizare. Orice cod apelat de thread-ul current va deține </a:t>
            </a:r>
            <a:r>
              <a:rPr lang="ro-RO" b="1" dirty="0" smtClean="0">
                <a:cs typeface="Calibri" pitchFamily="34" charset="0"/>
              </a:rPr>
              <a:t>token-ul</a:t>
            </a:r>
            <a:r>
              <a:rPr lang="ro-RO" dirty="0" smtClean="0">
                <a:cs typeface="Calibri" pitchFamily="34" charset="0"/>
              </a:rPr>
              <a:t> de acces, deoarece </a:t>
            </a:r>
            <a:r>
              <a:rPr lang="ro-RO" b="1" dirty="0" smtClean="0">
                <a:cs typeface="Calibri" pitchFamily="34" charset="0"/>
              </a:rPr>
              <a:t>token-ul</a:t>
            </a:r>
            <a:r>
              <a:rPr lang="ro-RO" dirty="0" smtClean="0">
                <a:cs typeface="Calibri" pitchFamily="34" charset="0"/>
              </a:rPr>
              <a:t> de acces este bazat pe thread-uri; astfel dacă o aplicație negestionată apelează cod de bibliotecă, acest cod va avea aceleași permisiuni ca ale thread-ului.</a:t>
            </a:r>
          </a:p>
          <a:p>
            <a:pPr algn="l">
              <a:buFont typeface="Arial" pitchFamily="34" charset="0"/>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a:bodyPr>
          <a:lstStyle/>
          <a:p>
            <a:pPr algn="l">
              <a:buFont typeface="Arial" pitchFamily="34" charset="0"/>
              <a:buNone/>
            </a:pPr>
            <a:r>
              <a:rPr lang="ro-RO" dirty="0" smtClean="0">
                <a:latin typeface="Calibri" pitchFamily="34" charset="0"/>
                <a:cs typeface="Calibri" pitchFamily="34" charset="0"/>
              </a:rPr>
              <a:t>.</a:t>
            </a:r>
            <a:r>
              <a:rPr lang="ro-RO" b="1" dirty="0" smtClean="0">
                <a:latin typeface="Calibri" pitchFamily="34" charset="0"/>
                <a:cs typeface="Calibri" pitchFamily="34" charset="0"/>
              </a:rPr>
              <a:t>NET Framework CAS </a:t>
            </a:r>
            <a:r>
              <a:rPr lang="ro-RO" dirty="0" smtClean="0">
                <a:latin typeface="Calibri" pitchFamily="34" charset="0"/>
                <a:cs typeface="Calibri" pitchFamily="34" charset="0"/>
              </a:rPr>
              <a:t>este foarte flexibil și configurabil. Puteți cofigura politica de securitate pentru un grup de computere, un computer sau un utilizator individual, iar aceste grupuri sunt combinate când este realizată o verificare a permisiunilor.</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latin typeface="Calibri" pitchFamily="34" charset="0"/>
                <a:cs typeface="Calibri" pitchFamily="34" charset="0"/>
              </a:rPr>
              <a:t>Termenii politicii de securitate</a:t>
            </a:r>
          </a:p>
          <a:p>
            <a:pPr algn="l">
              <a:buFont typeface="Arial" pitchFamily="34" charset="0"/>
              <a:buNone/>
            </a:pPr>
            <a:endParaRPr lang="ro-RO" b="1" dirty="0" smtClean="0">
              <a:cs typeface="Calibri" pitchFamily="34" charset="0"/>
            </a:endParaRPr>
          </a:p>
          <a:p>
            <a:pPr algn="l"/>
            <a:r>
              <a:rPr lang="ro-RO" dirty="0" smtClean="0">
                <a:cs typeface="Calibri" pitchFamily="34" charset="0"/>
              </a:rPr>
              <a:t>Fiecare unitate de asamblare are dovezi asociate care identifică originea unității de asamblare; aceste dovezi sunt adunate la încărcarea unității de asamblare și sunt folosite la runtime ca intrare pentru politica </a:t>
            </a:r>
            <a:r>
              <a:rPr lang="ro-RO" b="1" dirty="0" smtClean="0">
                <a:cs typeface="Calibri" pitchFamily="34" charset="0"/>
              </a:rPr>
              <a:t>CAS</a:t>
            </a:r>
            <a:r>
              <a:rPr lang="ro-RO" dirty="0" smtClean="0">
                <a:cs typeface="Calibri" pitchFamily="34" charset="0"/>
              </a:rPr>
              <a:t>. Politica poate fi definită pentru întreprinderi, computer sau un utilizator particular. Fiecare politică </a:t>
            </a:r>
            <a:r>
              <a:rPr lang="ro-RO" b="1" dirty="0" smtClean="0">
                <a:cs typeface="Calibri" pitchFamily="34" charset="0"/>
              </a:rPr>
              <a:t>CAS</a:t>
            </a:r>
            <a:r>
              <a:rPr lang="ro-RO" dirty="0" smtClean="0">
                <a:cs typeface="Calibri" pitchFamily="34" charset="0"/>
              </a:rPr>
              <a:t> conține grupuri de cod și fiecare grup de cod definește seturi de permisiuni pentru o anumită dovadă. Un set de permisiuni reprezintă una sau mai multe permisiuni. Codul poate folosi </a:t>
            </a:r>
            <a:r>
              <a:rPr lang="ro-RO" b="1" dirty="0" smtClean="0">
                <a:cs typeface="Calibri" pitchFamily="34" charset="0"/>
              </a:rPr>
              <a:t>CAS</a:t>
            </a:r>
            <a:r>
              <a:rPr lang="ro-RO" dirty="0" smtClean="0">
                <a:cs typeface="Calibri" pitchFamily="34" charset="0"/>
              </a:rPr>
              <a:t> prin cererea ca o permisiune să fie acordată. Acești termeni sunt descriși în tabelul următor:</a:t>
            </a:r>
          </a:p>
          <a:p>
            <a:pPr algn="l">
              <a:buFont typeface="Arial" pitchFamily="34" charset="0"/>
              <a:buNone/>
            </a:pPr>
            <a:endParaRPr lang="ro-RO" dirty="0" smtClean="0">
              <a:cs typeface="Calibri" pitchFamily="34" charset="0"/>
            </a:endParaRPr>
          </a:p>
          <a:p>
            <a:pPr algn="l">
              <a:buFont typeface="Arial" pitchFamily="34" charset="0"/>
              <a:buNone/>
            </a:pPr>
            <a:endParaRPr lang="ro-RO" dirty="0" smtClean="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6</a:t>
            </a:fld>
            <a:endParaRPr lang="en-US"/>
          </a:p>
        </p:txBody>
      </p:sp>
      <p:graphicFrame>
        <p:nvGraphicFramePr>
          <p:cNvPr id="6" name="Table 5"/>
          <p:cNvGraphicFramePr>
            <a:graphicFrameLocks noGrp="1"/>
          </p:cNvGraphicFramePr>
          <p:nvPr/>
        </p:nvGraphicFramePr>
        <p:xfrm>
          <a:off x="609600" y="7086600"/>
          <a:ext cx="5715000" cy="1508760"/>
        </p:xfrm>
        <a:graphic>
          <a:graphicData uri="http://schemas.openxmlformats.org/drawingml/2006/table">
            <a:tbl>
              <a:tblPr firstRow="1" bandRow="1">
                <a:tableStyleId>{5FD0F851-EC5A-4D38-B0AD-8093EC10F338}</a:tableStyleId>
              </a:tblPr>
              <a:tblGrid>
                <a:gridCol w="1905000"/>
                <a:gridCol w="3810000"/>
              </a:tblGrid>
              <a:tr h="342900">
                <a:tc>
                  <a:txBody>
                    <a:bodyPr/>
                    <a:lstStyle/>
                    <a:p>
                      <a:pPr algn="ctr"/>
                      <a:r>
                        <a:rPr lang="ro-RO" sz="1200" b="1" dirty="0" smtClean="0">
                          <a:latin typeface="Calibri" pitchFamily="34" charset="0"/>
                          <a:cs typeface="Calibri" pitchFamily="34" charset="0"/>
                        </a:rPr>
                        <a:t>Termen</a:t>
                      </a:r>
                      <a:endParaRPr lang="en-US" sz="1200" b="1" dirty="0">
                        <a:solidFill>
                          <a:schemeClr val="tx1"/>
                        </a:solidFill>
                        <a:latin typeface="Calibri" pitchFamily="34" charset="0"/>
                        <a:cs typeface="Calibri" pitchFamily="34" charset="0"/>
                      </a:endParaRPr>
                    </a:p>
                  </a:txBody>
                  <a:tcPr/>
                </a:tc>
                <a:tc>
                  <a:txBody>
                    <a:bodyPr/>
                    <a:lstStyle/>
                    <a:p>
                      <a:pPr algn="ctr"/>
                      <a:r>
                        <a:rPr lang="ro-RO" sz="1200" dirty="0" smtClean="0">
                          <a:latin typeface="Calibri" pitchFamily="34" charset="0"/>
                          <a:cs typeface="Calibri" pitchFamily="34" charset="0"/>
                        </a:rPr>
                        <a:t>Descriere</a:t>
                      </a:r>
                      <a:endParaRPr lang="en-US" sz="1200" dirty="0">
                        <a:solidFill>
                          <a:schemeClr val="tx1"/>
                        </a:solidFill>
                        <a:latin typeface="Calibri" pitchFamily="34" charset="0"/>
                        <a:cs typeface="Calibri" pitchFamily="34" charset="0"/>
                      </a:endParaRPr>
                    </a:p>
                  </a:txBody>
                  <a:tcPr/>
                </a:tc>
              </a:tr>
              <a:tr h="342900">
                <a:tc>
                  <a:txBody>
                    <a:bodyPr/>
                    <a:lstStyle/>
                    <a:p>
                      <a:r>
                        <a:rPr lang="ro-RO" sz="1200" b="1" dirty="0" smtClean="0">
                          <a:latin typeface="Calibri" pitchFamily="34" charset="0"/>
                          <a:cs typeface="Calibri" pitchFamily="34" charset="0"/>
                        </a:rPr>
                        <a:t>Permisiune</a:t>
                      </a:r>
                      <a:endParaRPr lang="en-US" sz="1200" b="1" dirty="0">
                        <a:latin typeface="Calibri" pitchFamily="34" charset="0"/>
                        <a:cs typeface="Calibri" pitchFamily="34" charset="0"/>
                      </a:endParaRPr>
                    </a:p>
                  </a:txBody>
                  <a:tcPr/>
                </a:tc>
                <a:tc>
                  <a:txBody>
                    <a:bodyPr/>
                    <a:lstStyle/>
                    <a:p>
                      <a:r>
                        <a:rPr lang="ro-RO" sz="1200" dirty="0" smtClean="0">
                          <a:latin typeface="Calibri" pitchFamily="34" charset="0"/>
                          <a:cs typeface="Calibri" pitchFamily="34" charset="0"/>
                        </a:rPr>
                        <a:t>Sunt acordate u</a:t>
                      </a:r>
                      <a:r>
                        <a:rPr lang="en-US" sz="1200" dirty="0" err="1" smtClean="0">
                          <a:latin typeface="Calibri" pitchFamily="34" charset="0"/>
                          <a:cs typeface="Calibri" pitchFamily="34" charset="0"/>
                        </a:rPr>
                        <a:t>na</a:t>
                      </a:r>
                      <a:r>
                        <a:rPr lang="ro-RO" sz="1200" dirty="0" smtClean="0">
                          <a:latin typeface="Calibri" pitchFamily="34" charset="0"/>
                          <a:cs typeface="Calibri" pitchFamily="34" charset="0"/>
                        </a:rPr>
                        <a:t> sau mai multe permisiuni unităților de asamblare</a:t>
                      </a:r>
                      <a:r>
                        <a:rPr lang="ro-RO" sz="1200" baseline="0" dirty="0" smtClean="0">
                          <a:latin typeface="Calibri" pitchFamily="34" charset="0"/>
                          <a:cs typeface="Calibri" pitchFamily="34" charset="0"/>
                        </a:rPr>
                        <a:t>. Codul poate cere ca fiecare unitate de asamblare din stivă să dețină una sau mai multe permisiuni.</a:t>
                      </a:r>
                      <a:endParaRPr lang="en-US" sz="1200" dirty="0">
                        <a:latin typeface="Calibri" pitchFamily="34" charset="0"/>
                        <a:cs typeface="Calibri" pitchFamily="34" charset="0"/>
                      </a:endParaRPr>
                    </a:p>
                  </a:txBody>
                  <a:tcPr/>
                </a:tc>
              </a:tr>
              <a:tr h="342900">
                <a:tc>
                  <a:txBody>
                    <a:bodyPr/>
                    <a:lstStyle/>
                    <a:p>
                      <a:r>
                        <a:rPr lang="ro-RO" sz="1200" b="1" dirty="0" smtClean="0">
                          <a:latin typeface="Calibri" pitchFamily="34" charset="0"/>
                          <a:cs typeface="Calibri" pitchFamily="34" charset="0"/>
                        </a:rPr>
                        <a:t>Set de permisiuni</a:t>
                      </a:r>
                      <a:endParaRPr lang="en-US" sz="1200" b="1" dirty="0">
                        <a:latin typeface="Calibri" pitchFamily="34" charset="0"/>
                        <a:cs typeface="Calibri" pitchFamily="34" charset="0"/>
                      </a:endParaRPr>
                    </a:p>
                  </a:txBody>
                  <a:tcPr/>
                </a:tc>
                <a:tc>
                  <a:txBody>
                    <a:bodyPr/>
                    <a:lstStyle/>
                    <a:p>
                      <a:r>
                        <a:rPr lang="ro-RO" sz="1200" dirty="0" smtClean="0">
                          <a:latin typeface="Calibri" pitchFamily="34" charset="0"/>
                          <a:cs typeface="Calibri" pitchFamily="34" charset="0"/>
                        </a:rPr>
                        <a:t>O colecție de una sau mai multe permisiuni.</a:t>
                      </a:r>
                      <a:endParaRPr lang="en-US" sz="1200" dirty="0">
                        <a:latin typeface="Calibri" pitchFamily="34" charset="0"/>
                        <a:cs typeface="Calibri" pitchFamily="34" charset="0"/>
                      </a:endParaRPr>
                    </a:p>
                  </a:txBody>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3400" y="4343400"/>
            <a:ext cx="5791200" cy="4648200"/>
          </a:xfrm>
        </p:spPr>
        <p:txBody>
          <a:bodyPr>
            <a:normAutofit/>
          </a:bodyPr>
          <a:lstStyle/>
          <a:p>
            <a:pPr algn="l"/>
            <a:r>
              <a:rPr lang="ro-RO" dirty="0" smtClean="0">
                <a:latin typeface="Calibri" pitchFamily="34" charset="0"/>
                <a:cs typeface="Calibri" pitchFamily="34" charset="0"/>
              </a:rPr>
              <a:t>Politicile folosesc dovezile pentru a determina setul de permisiuni pentru o unitate de asamblare. Există patru tipuri de politici. Trei politici – </a:t>
            </a:r>
            <a:r>
              <a:rPr lang="ro-RO" b="1" dirty="0" smtClean="0">
                <a:cs typeface="Calibri" pitchFamily="34" charset="0"/>
              </a:rPr>
              <a:t>Enterprise</a:t>
            </a:r>
            <a:r>
              <a:rPr lang="ro-RO" dirty="0" smtClean="0">
                <a:cs typeface="Calibri" pitchFamily="34" charset="0"/>
              </a:rPr>
              <a:t>, </a:t>
            </a:r>
            <a:r>
              <a:rPr lang="ro-RO" b="1" dirty="0" smtClean="0">
                <a:cs typeface="Calibri" pitchFamily="34" charset="0"/>
              </a:rPr>
              <a:t>Machine</a:t>
            </a:r>
            <a:r>
              <a:rPr lang="ro-RO" dirty="0" smtClean="0">
                <a:cs typeface="Calibri" pitchFamily="34" charset="0"/>
              </a:rPr>
              <a:t> și </a:t>
            </a:r>
            <a:r>
              <a:rPr lang="ro-RO" b="1" dirty="0" smtClean="0">
                <a:cs typeface="Calibri" pitchFamily="34" charset="0"/>
              </a:rPr>
              <a:t>User</a:t>
            </a:r>
            <a:r>
              <a:rPr lang="ro-RO" dirty="0" smtClean="0">
                <a:latin typeface="Calibri" pitchFamily="34" charset="0"/>
                <a:cs typeface="Calibri" pitchFamily="34" charset="0"/>
              </a:rPr>
              <a:t> – sunt încărcate automat din fișiere XML. Administratorii de sistem și utilizatorii pot schimba politica prin folosirea utilitarului </a:t>
            </a:r>
            <a:r>
              <a:rPr lang="ro-RO" b="1" dirty="0" smtClean="0">
                <a:cs typeface="Calibri" pitchFamily="34" charset="0"/>
              </a:rPr>
              <a:t>caspol </a:t>
            </a:r>
            <a:r>
              <a:rPr lang="ro-RO" dirty="0" smtClean="0">
                <a:cs typeface="Calibri" pitchFamily="34" charset="0"/>
              </a:rPr>
              <a:t>sau</a:t>
            </a:r>
            <a:r>
              <a:rPr lang="ro-RO" b="1" dirty="0" smtClean="0">
                <a:cs typeface="Calibri" pitchFamily="34" charset="0"/>
              </a:rPr>
              <a:t> mscorcfg.msc  </a:t>
            </a:r>
            <a:r>
              <a:rPr lang="ro-RO" dirty="0" smtClean="0">
                <a:cs typeface="Calibri" pitchFamily="34" charset="0"/>
              </a:rPr>
              <a:t>din </a:t>
            </a:r>
            <a:r>
              <a:rPr lang="ro-RO" b="1" dirty="0" smtClean="0">
                <a:cs typeface="Calibri" pitchFamily="34" charset="0"/>
              </a:rPr>
              <a:t>SDK-ul .NET Framework</a:t>
            </a:r>
            <a:r>
              <a:rPr lang="ro-RO" dirty="0" smtClean="0">
                <a:cs typeface="Calibri" pitchFamily="34" charset="0"/>
              </a:rPr>
              <a:t>. A patra politică, </a:t>
            </a:r>
            <a:r>
              <a:rPr lang="ro-RO" b="1" dirty="0" smtClean="0">
                <a:cs typeface="Calibri" pitchFamily="34" charset="0"/>
              </a:rPr>
              <a:t>AppDomain</a:t>
            </a:r>
            <a:r>
              <a:rPr lang="ro-RO" dirty="0" smtClean="0">
                <a:cs typeface="Calibri" pitchFamily="34" charset="0"/>
              </a:rPr>
              <a:t>, este furnizată programatic, când este creat domeniul de aplicație.</a:t>
            </a:r>
          </a:p>
          <a:p>
            <a:pPr algn="l"/>
            <a:endParaRPr lang="ro-RO" b="1" dirty="0" smtClean="0">
              <a:latin typeface="Calibri" pitchFamily="34" charset="0"/>
              <a:cs typeface="Calibri" pitchFamily="34" charset="0"/>
            </a:endParaRPr>
          </a:p>
          <a:p>
            <a:pPr algn="l"/>
            <a:r>
              <a:rPr lang="ro-RO" b="1" dirty="0" smtClean="0">
                <a:cs typeface="Calibri" pitchFamily="34" charset="0"/>
              </a:rPr>
              <a:t>Politică de investigare</a:t>
            </a:r>
          </a:p>
          <a:p>
            <a:pPr algn="l"/>
            <a:endParaRPr lang="ro-RO" b="1" dirty="0" smtClean="0">
              <a:cs typeface="Calibri" pitchFamily="34" charset="0"/>
            </a:endParaRPr>
          </a:p>
          <a:p>
            <a:pPr algn="l"/>
            <a:r>
              <a:rPr lang="ro-RO" dirty="0" smtClean="0">
                <a:cs typeface="Calibri" pitchFamily="34" charset="0"/>
              </a:rPr>
              <a:t>Sunt patru niveluri de politică definite de enumerația </a:t>
            </a:r>
            <a:r>
              <a:rPr lang="ro-RO" b="1" dirty="0" smtClean="0">
                <a:cs typeface="Calibri" pitchFamily="34" charset="0"/>
              </a:rPr>
              <a:t>PolicyLevelType</a:t>
            </a:r>
            <a:r>
              <a:rPr lang="ro-RO" dirty="0" smtClean="0">
                <a:cs typeface="Calibri" pitchFamily="34" charset="0"/>
              </a:rPr>
              <a:t>: </a:t>
            </a:r>
            <a:r>
              <a:rPr lang="ro-RO" b="1" dirty="0" smtClean="0">
                <a:cs typeface="Calibri" pitchFamily="34" charset="0"/>
              </a:rPr>
              <a:t>Enterprise</a:t>
            </a:r>
            <a:r>
              <a:rPr lang="ro-RO" dirty="0" smtClean="0">
                <a:cs typeface="Calibri" pitchFamily="34" charset="0"/>
              </a:rPr>
              <a:t>, </a:t>
            </a:r>
            <a:r>
              <a:rPr lang="ro-RO" b="1" dirty="0" smtClean="0">
                <a:cs typeface="Calibri" pitchFamily="34" charset="0"/>
              </a:rPr>
              <a:t>Machine</a:t>
            </a:r>
            <a:r>
              <a:rPr lang="ro-RO" dirty="0" smtClean="0">
                <a:cs typeface="Calibri" pitchFamily="34" charset="0"/>
              </a:rPr>
              <a:t>, </a:t>
            </a:r>
            <a:r>
              <a:rPr lang="ro-RO" b="1" dirty="0" smtClean="0">
                <a:cs typeface="Calibri" pitchFamily="34" charset="0"/>
              </a:rPr>
              <a:t>User</a:t>
            </a:r>
            <a:r>
              <a:rPr lang="ro-RO" dirty="0" smtClean="0">
                <a:cs typeface="Calibri" pitchFamily="34" charset="0"/>
              </a:rPr>
              <a:t> și </a:t>
            </a:r>
            <a:r>
              <a:rPr lang="ro-RO" b="1" dirty="0" smtClean="0">
                <a:cs typeface="Calibri" pitchFamily="34" charset="0"/>
              </a:rPr>
              <a:t>AppDomain</a:t>
            </a:r>
            <a:r>
              <a:rPr lang="ro-RO" dirty="0" smtClean="0">
                <a:cs typeface="Calibri" pitchFamily="34" charset="0"/>
              </a:rPr>
              <a:t>. Valorile pentru politica </a:t>
            </a:r>
            <a:r>
              <a:rPr lang="ro-RO" b="1" dirty="0" smtClean="0">
                <a:cs typeface="Calibri" pitchFamily="34" charset="0"/>
              </a:rPr>
              <a:t>AppDomain</a:t>
            </a:r>
            <a:r>
              <a:rPr lang="ro-RO" dirty="0" smtClean="0">
                <a:cs typeface="Calibri" pitchFamily="34" charset="0"/>
              </a:rPr>
              <a:t> sunt furnizate de codul care creează domeniul de aplicație. Pentru celelalte trei politici, aceste informații sunt stocate în </a:t>
            </a:r>
            <a:r>
              <a:rPr lang="en-US" dirty="0" err="1" smtClean="0">
                <a:cs typeface="Calibri" pitchFamily="34" charset="0"/>
              </a:rPr>
              <a:t>fi</a:t>
            </a:r>
            <a:r>
              <a:rPr lang="ro-RO" dirty="0" smtClean="0">
                <a:cs typeface="Calibri" pitchFamily="34" charset="0"/>
              </a:rPr>
              <a:t>șiere XML. În următorul tabel sunt listate locația acestor fișiere.</a:t>
            </a:r>
          </a:p>
          <a:p>
            <a:pPr algn="l"/>
            <a:endParaRPr lang="ro-RO" b="1" dirty="0" smtClean="0">
              <a:latin typeface="Calibri" pitchFamily="34" charset="0"/>
              <a:cs typeface="Calibri" pitchFamily="34" charset="0"/>
            </a:endParaRPr>
          </a:p>
          <a:p>
            <a:pPr algn="l"/>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7</a:t>
            </a:fld>
            <a:endParaRPr lang="en-US"/>
          </a:p>
        </p:txBody>
      </p:sp>
      <p:graphicFrame>
        <p:nvGraphicFramePr>
          <p:cNvPr id="5" name="Table 4"/>
          <p:cNvGraphicFramePr>
            <a:graphicFrameLocks noGrp="1"/>
          </p:cNvGraphicFramePr>
          <p:nvPr/>
        </p:nvGraphicFramePr>
        <p:xfrm>
          <a:off x="533400" y="6858000"/>
          <a:ext cx="5791200" cy="1742440"/>
        </p:xfrm>
        <a:graphic>
          <a:graphicData uri="http://schemas.openxmlformats.org/drawingml/2006/table">
            <a:tbl>
              <a:tblPr firstRow="1" bandRow="1">
                <a:tableStyleId>{5FD0F851-EC5A-4D38-B0AD-8093EC10F338}</a:tableStyleId>
              </a:tblPr>
              <a:tblGrid>
                <a:gridCol w="1676400"/>
                <a:gridCol w="4114800"/>
              </a:tblGrid>
              <a:tr h="370840">
                <a:tc>
                  <a:txBody>
                    <a:bodyPr/>
                    <a:lstStyle/>
                    <a:p>
                      <a:pPr algn="ctr"/>
                      <a:r>
                        <a:rPr lang="ro-RO" sz="1200" dirty="0" smtClean="0">
                          <a:latin typeface="Calibri" pitchFamily="34" charset="0"/>
                          <a:cs typeface="Calibri" pitchFamily="34" charset="0"/>
                        </a:rPr>
                        <a:t>Politică</a:t>
                      </a:r>
                      <a:r>
                        <a:rPr lang="ro-RO" sz="1200" baseline="0" dirty="0" smtClean="0">
                          <a:latin typeface="Calibri" pitchFamily="34" charset="0"/>
                          <a:cs typeface="Calibri" pitchFamily="34" charset="0"/>
                        </a:rPr>
                        <a:t> </a:t>
                      </a:r>
                      <a:endParaRPr lang="en-US" sz="1200" dirty="0">
                        <a:solidFill>
                          <a:schemeClr val="tx1"/>
                        </a:solidFill>
                        <a:latin typeface="Calibri" pitchFamily="34" charset="0"/>
                        <a:cs typeface="Calibri" pitchFamily="34" charset="0"/>
                      </a:endParaRPr>
                    </a:p>
                  </a:txBody>
                  <a:tcPr/>
                </a:tc>
                <a:tc>
                  <a:txBody>
                    <a:bodyPr/>
                    <a:lstStyle/>
                    <a:p>
                      <a:pPr algn="ctr"/>
                      <a:r>
                        <a:rPr lang="ro-RO" sz="1200" dirty="0" smtClean="0">
                          <a:latin typeface="Calibri" pitchFamily="34" charset="0"/>
                          <a:cs typeface="Calibri" pitchFamily="34" charset="0"/>
                        </a:rPr>
                        <a:t>Locație</a:t>
                      </a:r>
                      <a:endParaRPr lang="en-US" sz="1200" dirty="0">
                        <a:solidFill>
                          <a:schemeClr val="tx1"/>
                        </a:solidFill>
                        <a:latin typeface="Calibri" pitchFamily="34" charset="0"/>
                        <a:cs typeface="Calibri" pitchFamily="34" charset="0"/>
                      </a:endParaRPr>
                    </a:p>
                  </a:txBody>
                  <a:tcPr/>
                </a:tc>
              </a:tr>
              <a:tr h="370840">
                <a:tc>
                  <a:txBody>
                    <a:bodyPr/>
                    <a:lstStyle/>
                    <a:p>
                      <a:r>
                        <a:rPr lang="ro-RO" sz="1200" b="1" dirty="0" smtClean="0">
                          <a:latin typeface="Calibri" pitchFamily="34" charset="0"/>
                          <a:cs typeface="Calibri" pitchFamily="34" charset="0"/>
                        </a:rPr>
                        <a:t>User</a:t>
                      </a:r>
                      <a:endParaRPr lang="en-US" sz="1200" b="1" dirty="0">
                        <a:latin typeface="Calibri" pitchFamily="34" charset="0"/>
                        <a:cs typeface="Calibri" pitchFamily="34" charset="0"/>
                      </a:endParaRPr>
                    </a:p>
                  </a:txBody>
                  <a:tcPr/>
                </a:tc>
                <a:tc>
                  <a:txBody>
                    <a:bodyPr/>
                    <a:lstStyle/>
                    <a:p>
                      <a:r>
                        <a:rPr lang="ro-RO" sz="1200" dirty="0" smtClean="0">
                          <a:latin typeface="Calibri" pitchFamily="34" charset="0"/>
                          <a:cs typeface="Calibri" pitchFamily="34" charset="0"/>
                        </a:rPr>
                        <a:t>%appdata%\Microsoft\CLR</a:t>
                      </a:r>
                      <a:r>
                        <a:rPr lang="ro-RO" sz="1200" baseline="0" dirty="0" smtClean="0">
                          <a:latin typeface="Calibri" pitchFamily="34" charset="0"/>
                          <a:cs typeface="Calibri" pitchFamily="34" charset="0"/>
                        </a:rPr>
                        <a:t> Security Config\%FrameworkVersion%\security.config</a:t>
                      </a:r>
                      <a:endParaRPr lang="en-US" sz="1200" dirty="0">
                        <a:latin typeface="Calibri" pitchFamily="34" charset="0"/>
                        <a:cs typeface="Calibri" pitchFamily="34" charset="0"/>
                      </a:endParaRPr>
                    </a:p>
                  </a:txBody>
                  <a:tcPr/>
                </a:tc>
              </a:tr>
              <a:tr h="370840">
                <a:tc>
                  <a:txBody>
                    <a:bodyPr/>
                    <a:lstStyle/>
                    <a:p>
                      <a:r>
                        <a:rPr lang="ro-RO" sz="1200" b="1" dirty="0" smtClean="0">
                          <a:latin typeface="Calibri" pitchFamily="34" charset="0"/>
                          <a:cs typeface="Calibri" pitchFamily="34" charset="0"/>
                        </a:rPr>
                        <a:t>Machine</a:t>
                      </a:r>
                      <a:endParaRPr lang="en-US" sz="1200" b="1"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dirty="0" smtClean="0">
                          <a:latin typeface="Calibri" pitchFamily="34" charset="0"/>
                          <a:cs typeface="Calibri" pitchFamily="34" charset="0"/>
                        </a:rPr>
                        <a:t>%windir%\Microsoft.NET\Framework\</a:t>
                      </a:r>
                      <a:r>
                        <a:rPr lang="ro-RO" sz="1200" baseline="0" dirty="0" smtClean="0">
                          <a:latin typeface="Calibri" pitchFamily="34" charset="0"/>
                          <a:cs typeface="Calibri" pitchFamily="34" charset="0"/>
                        </a:rPr>
                        <a:t>%FrameworkVersion%\config\security.config</a:t>
                      </a:r>
                      <a:endParaRPr lang="en-US" sz="1200" dirty="0">
                        <a:latin typeface="Calibri" pitchFamily="34" charset="0"/>
                        <a:cs typeface="Calibri" pitchFamily="34" charset="0"/>
                      </a:endParaRPr>
                    </a:p>
                  </a:txBody>
                  <a:tcPr/>
                </a:tc>
              </a:tr>
              <a:tr h="370840">
                <a:tc>
                  <a:txBody>
                    <a:bodyPr/>
                    <a:lstStyle/>
                    <a:p>
                      <a:r>
                        <a:rPr lang="ro-RO" sz="1200" b="1" dirty="0" smtClean="0">
                          <a:latin typeface="Calibri" pitchFamily="34" charset="0"/>
                          <a:cs typeface="Calibri" pitchFamily="34" charset="0"/>
                        </a:rPr>
                        <a:t>Enterprise</a:t>
                      </a:r>
                      <a:endParaRPr lang="en-US" sz="1200" b="1" dirty="0">
                        <a:latin typeface="Calibri" pitchFamily="34" charset="0"/>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dirty="0" smtClean="0">
                          <a:latin typeface="Calibri" pitchFamily="34" charset="0"/>
                          <a:cs typeface="Calibri" pitchFamily="34" charset="0"/>
                        </a:rPr>
                        <a:t>%windir%\Microsoft.NET\Framework\</a:t>
                      </a:r>
                      <a:r>
                        <a:rPr lang="ro-RO" sz="1200" baseline="0" dirty="0" smtClean="0">
                          <a:latin typeface="Calibri" pitchFamily="34" charset="0"/>
                          <a:cs typeface="Calibri" pitchFamily="34" charset="0"/>
                        </a:rPr>
                        <a:t>%FrameworkVersion%\config\enterprisesec.config</a:t>
                      </a:r>
                      <a:endParaRPr lang="en-US" sz="1200" dirty="0">
                        <a:latin typeface="Calibri" pitchFamily="34" charset="0"/>
                        <a:cs typeface="Calibri" pitchFamily="34" charset="0"/>
                      </a:endParaRPr>
                    </a:p>
                  </a:txBody>
                  <a:tcPr/>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lnSpcReduction="10000"/>
          </a:bodyPr>
          <a:lstStyle/>
          <a:p>
            <a:pPr algn="l">
              <a:buFont typeface="Arial" pitchFamily="34" charset="0"/>
              <a:buNone/>
            </a:pPr>
            <a:r>
              <a:rPr lang="ro-RO" dirty="0" smtClean="0">
                <a:latin typeface="Calibri" pitchFamily="34" charset="0"/>
                <a:cs typeface="Calibri" pitchFamily="34" charset="0"/>
              </a:rPr>
              <a:t>Puteți proteja codul folosind testele de permisiuni </a:t>
            </a:r>
            <a:r>
              <a:rPr lang="ro-RO" b="1" dirty="0" smtClean="0">
                <a:latin typeface="Calibri" pitchFamily="34" charset="0"/>
                <a:cs typeface="Calibri" pitchFamily="34" charset="0"/>
              </a:rPr>
              <a:t>CAS</a:t>
            </a:r>
            <a:r>
              <a:rPr lang="ro-RO" dirty="0" smtClean="0">
                <a:latin typeface="Calibri" pitchFamily="34" charset="0"/>
                <a:cs typeface="Calibri" pitchFamily="34" charset="0"/>
              </a:rPr>
              <a:t>. Aceste teste pot fi fie imperative (prin folosirea unei cereri pe un obiect permisiune), fie declarative (prin folosirea unui atribut permisiune pe o clasă sau metodă). Atunci când este apelat cod care necesită o permisiune, la runtime se realizează o parcurgere a stivei și se verifică teste asupra permisiunilor tuturor unităților de asamblare din stivă. Codul rulează doar dacă toate unitățile de asamblare au permisiunea necesară.</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latin typeface="Calibri" pitchFamily="34" charset="0"/>
                <a:cs typeface="Calibri" pitchFamily="34" charset="0"/>
              </a:rPr>
              <a:t>Realizarea testelor de acces</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cs typeface="Calibri" pitchFamily="34" charset="0"/>
              </a:rPr>
              <a:t>Când apelați o metodă folosind metoda </a:t>
            </a:r>
            <a:r>
              <a:rPr lang="ro-RO" b="1" dirty="0" smtClean="0">
                <a:cs typeface="Calibri" pitchFamily="34" charset="0"/>
              </a:rPr>
              <a:t>Assert</a:t>
            </a:r>
            <a:r>
              <a:rPr lang="ro-RO" dirty="0" smtClean="0">
                <a:cs typeface="Calibri" pitchFamily="34" charset="0"/>
              </a:rPr>
              <a:t> se întâmplă următoarele:</a:t>
            </a:r>
          </a:p>
          <a:p>
            <a:pPr algn="l">
              <a:buFont typeface="Arial" pitchFamily="34" charset="0"/>
              <a:buNone/>
            </a:pPr>
            <a:endParaRPr lang="ro-RO" dirty="0" smtClean="0">
              <a:cs typeface="Calibri" pitchFamily="34" charset="0"/>
            </a:endParaRPr>
          </a:p>
          <a:p>
            <a:pPr lvl="1" algn="l"/>
            <a:r>
              <a:rPr lang="ro-RO" dirty="0" smtClean="0">
                <a:cs typeface="Calibri" pitchFamily="34" charset="0"/>
              </a:rPr>
              <a:t> Runtime apelează metoda.</a:t>
            </a:r>
          </a:p>
          <a:p>
            <a:pPr lvl="1" algn="l"/>
            <a:r>
              <a:rPr lang="ro-RO" dirty="0" smtClean="0">
                <a:cs typeface="Calibri" pitchFamily="34" charset="0"/>
              </a:rPr>
              <a:t> </a:t>
            </a:r>
            <a:r>
              <a:rPr lang="ro-RO" b="1" dirty="0" smtClean="0">
                <a:cs typeface="Calibri" pitchFamily="34" charset="0"/>
              </a:rPr>
              <a:t>CAS</a:t>
            </a:r>
            <a:r>
              <a:rPr lang="ro-RO" dirty="0" smtClean="0">
                <a:cs typeface="Calibri" pitchFamily="34" charset="0"/>
              </a:rPr>
              <a:t> parcurge stiva, pentru a verifica că unitățile de asamblare din aceasta au permisiunea necesară.</a:t>
            </a:r>
          </a:p>
          <a:p>
            <a:pPr lvl="1" algn="l"/>
            <a:r>
              <a:rPr lang="ro-RO" dirty="0" smtClean="0">
                <a:cs typeface="Calibri" pitchFamily="34" charset="0"/>
              </a:rPr>
              <a:t> Parcurgerea stivei se oprește când este apelată metoda </a:t>
            </a:r>
            <a:r>
              <a:rPr lang="ro-RO" b="1" dirty="0" smtClean="0">
                <a:cs typeface="Calibri" pitchFamily="34" charset="0"/>
              </a:rPr>
              <a:t>Assert</a:t>
            </a:r>
            <a:r>
              <a:rPr lang="ro-RO" dirty="0" smtClean="0">
                <a:cs typeface="Calibri" pitchFamily="34" charset="0"/>
              </a:rPr>
              <a:t>.</a:t>
            </a:r>
          </a:p>
          <a:p>
            <a:pPr lvl="1" algn="l">
              <a:buNone/>
            </a:pPr>
            <a:endParaRPr lang="ro-RO" dirty="0" smtClean="0">
              <a:cs typeface="Calibri" pitchFamily="34" charset="0"/>
            </a:endParaRPr>
          </a:p>
          <a:p>
            <a:pPr algn="l"/>
            <a:r>
              <a:rPr lang="ro-RO" b="1" dirty="0" smtClean="0">
                <a:cs typeface="Calibri" pitchFamily="34" charset="0"/>
              </a:rPr>
              <a:t>Interfața IPermission și clasa PermissionSet</a:t>
            </a:r>
          </a:p>
          <a:p>
            <a:pPr algn="l"/>
            <a:endParaRPr lang="ro-RO" b="1" dirty="0" smtClean="0">
              <a:cs typeface="Calibri" pitchFamily="34" charset="0"/>
            </a:endParaRPr>
          </a:p>
          <a:p>
            <a:pPr algn="l"/>
            <a:r>
              <a:rPr lang="ro-RO" dirty="0" smtClean="0">
                <a:cs typeface="Calibri" pitchFamily="34" charset="0"/>
              </a:rPr>
              <a:t>Scopul clasei </a:t>
            </a:r>
            <a:r>
              <a:rPr lang="ro-RO" b="1" dirty="0" smtClean="0">
                <a:cs typeface="Calibri" pitchFamily="34" charset="0"/>
              </a:rPr>
              <a:t>PermissionSet</a:t>
            </a:r>
            <a:r>
              <a:rPr lang="ro-RO" dirty="0" smtClean="0">
                <a:cs typeface="Calibri" pitchFamily="34" charset="0"/>
              </a:rPr>
              <a:t> este de a conține unul sau mai multe obiecte care implementează </a:t>
            </a:r>
            <a:r>
              <a:rPr lang="ro-RO" b="1" dirty="0" smtClean="0">
                <a:cs typeface="Calibri" pitchFamily="34" charset="0"/>
              </a:rPr>
              <a:t>IPermission</a:t>
            </a:r>
            <a:r>
              <a:rPr lang="ro-RO" dirty="0" smtClean="0">
                <a:cs typeface="Calibri" pitchFamily="34" charset="0"/>
              </a:rPr>
              <a:t>, astfel acțiunile realizate asupra setului de permisiuni sunt realizate asupra tuturor obiectelor permisiune conținute. </a:t>
            </a:r>
          </a:p>
          <a:p>
            <a:pPr algn="l"/>
            <a:endParaRPr lang="ro-RO" dirty="0" smtClean="0">
              <a:cs typeface="Calibri" pitchFamily="34" charset="0"/>
            </a:endParaRPr>
          </a:p>
          <a:p>
            <a:pPr algn="l"/>
            <a:r>
              <a:rPr lang="ro-RO" dirty="0" smtClean="0">
                <a:cs typeface="Calibri" pitchFamily="34" charset="0"/>
              </a:rPr>
              <a:t>Codul apelează metoda </a:t>
            </a:r>
            <a:r>
              <a:rPr lang="ro-RO" b="1" dirty="0" smtClean="0">
                <a:cs typeface="Calibri" pitchFamily="34" charset="0"/>
              </a:rPr>
              <a:t>Demand</a:t>
            </a:r>
            <a:r>
              <a:rPr lang="ro-RO" dirty="0" smtClean="0">
                <a:cs typeface="Calibri" pitchFamily="34" charset="0"/>
              </a:rPr>
              <a:t> pe o clasă care implementează interfața </a:t>
            </a:r>
            <a:r>
              <a:rPr lang="ro-RO" b="1" dirty="0" smtClean="0">
                <a:cs typeface="Calibri" pitchFamily="34" charset="0"/>
              </a:rPr>
              <a:t>IPermission</a:t>
            </a:r>
            <a:r>
              <a:rPr lang="ro-RO" dirty="0" smtClean="0">
                <a:cs typeface="Calibri" pitchFamily="34" charset="0"/>
              </a:rPr>
              <a:t> pentru a indica realizarea unei acțiuni privilegiate, doar de codul cu o permisiune specifică. </a:t>
            </a:r>
          </a:p>
          <a:p>
            <a:pPr lvl="1" algn="l">
              <a:buNone/>
            </a:pPr>
            <a:r>
              <a:rPr lang="ro-RO" dirty="0" smtClean="0">
                <a:cs typeface="Calibri" pitchFamily="34" charset="0"/>
              </a:rPr>
              <a:t> </a:t>
            </a:r>
          </a:p>
          <a:p>
            <a:pPr algn="l">
              <a:buFont typeface="Arial" pitchFamily="34" charset="0"/>
              <a:buNone/>
            </a:pPr>
            <a:r>
              <a:rPr lang="ro-RO" dirty="0" smtClean="0">
                <a:latin typeface="Calibri" pitchFamily="34" charset="0"/>
                <a:cs typeface="Calibri" pitchFamily="34" charset="0"/>
              </a:rPr>
              <a:t> </a:t>
            </a:r>
            <a:endParaRPr lang="en-US" dirty="0" smtClean="0">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648200"/>
          </a:xfrm>
        </p:spPr>
        <p:txBody>
          <a:bodyPr>
            <a:normAutofit/>
          </a:bodyPr>
          <a:lstStyle/>
          <a:p>
            <a:pPr algn="l">
              <a:buFont typeface="Arial" pitchFamily="34" charset="0"/>
              <a:buNone/>
            </a:pPr>
            <a:r>
              <a:rPr lang="ro-RO" dirty="0" smtClean="0">
                <a:latin typeface="Calibri" pitchFamily="34" charset="0"/>
                <a:cs typeface="Calibri" pitchFamily="34" charset="0"/>
              </a:rPr>
              <a:t>Codul .NET Framework poate schimba comportamentul testelor pentru seturile de permisiuni pentru parcurgerea stivei, prin folosirea valorilor </a:t>
            </a:r>
            <a:r>
              <a:rPr lang="ro-RO" b="1" dirty="0" smtClean="0">
                <a:latin typeface="Calibri" pitchFamily="34" charset="0"/>
                <a:cs typeface="Calibri" pitchFamily="34" charset="0"/>
              </a:rPr>
              <a:t>SecurityAction</a:t>
            </a:r>
            <a:r>
              <a:rPr lang="ro-RO" dirty="0" smtClean="0">
                <a:latin typeface="Calibri" pitchFamily="34" charset="0"/>
                <a:cs typeface="Calibri" pitchFamily="34" charset="0"/>
              </a:rPr>
              <a:t> (sau metodele </a:t>
            </a:r>
            <a:r>
              <a:rPr lang="ro-RO" b="1" dirty="0" smtClean="0">
                <a:latin typeface="Calibri" pitchFamily="34" charset="0"/>
                <a:cs typeface="Calibri" pitchFamily="34" charset="0"/>
              </a:rPr>
              <a:t>IStackWalk:</a:t>
            </a:r>
            <a:r>
              <a:rPr lang="ro-RO" dirty="0" smtClean="0">
                <a:latin typeface="Calibri" pitchFamily="34" charset="0"/>
                <a:cs typeface="Calibri" pitchFamily="34" charset="0"/>
              </a:rPr>
              <a:t> </a:t>
            </a:r>
            <a:r>
              <a:rPr lang="ro-RO" b="1" dirty="0" smtClean="0">
                <a:latin typeface="Calibri" pitchFamily="34" charset="0"/>
                <a:cs typeface="Calibri" pitchFamily="34" charset="0"/>
              </a:rPr>
              <a:t>Deny</a:t>
            </a:r>
            <a:r>
              <a:rPr lang="ro-RO" dirty="0" smtClean="0">
                <a:latin typeface="Calibri" pitchFamily="34" charset="0"/>
                <a:cs typeface="Calibri" pitchFamily="34" charset="0"/>
              </a:rPr>
              <a:t>, </a:t>
            </a:r>
            <a:r>
              <a:rPr lang="ro-RO" b="1" dirty="0" smtClean="0">
                <a:latin typeface="Calibri" pitchFamily="34" charset="0"/>
                <a:cs typeface="Calibri" pitchFamily="34" charset="0"/>
              </a:rPr>
              <a:t>PermitOnly</a:t>
            </a:r>
            <a:r>
              <a:rPr lang="ro-RO" dirty="0" smtClean="0">
                <a:latin typeface="Calibri" pitchFamily="34" charset="0"/>
                <a:cs typeface="Calibri" pitchFamily="34" charset="0"/>
              </a:rPr>
              <a:t> și </a:t>
            </a:r>
            <a:r>
              <a:rPr lang="ro-RO" b="1" dirty="0" smtClean="0">
                <a:latin typeface="Calibri" pitchFamily="34" charset="0"/>
                <a:cs typeface="Calibri" pitchFamily="34" charset="0"/>
              </a:rPr>
              <a:t>Assert)</a:t>
            </a:r>
            <a:r>
              <a:rPr lang="ro-RO" dirty="0" smtClean="0">
                <a:latin typeface="Calibri" pitchFamily="34" charset="0"/>
                <a:cs typeface="Calibri" pitchFamily="34" charset="0"/>
              </a:rPr>
              <a:t>. Acești modificatori acționează numai asupra metodei curente sau până când o metodă potrivită </a:t>
            </a:r>
            <a:r>
              <a:rPr lang="ro-RO" b="1" dirty="0" smtClean="0">
                <a:latin typeface="Calibri" pitchFamily="34" charset="0"/>
                <a:cs typeface="Calibri" pitchFamily="34" charset="0"/>
              </a:rPr>
              <a:t>Revert</a:t>
            </a:r>
            <a:r>
              <a:rPr lang="ro-RO" dirty="0" smtClean="0">
                <a:latin typeface="Calibri" pitchFamily="34" charset="0"/>
                <a:cs typeface="Calibri" pitchFamily="34" charset="0"/>
              </a:rPr>
              <a:t> este apelată asupra clasei </a:t>
            </a:r>
            <a:r>
              <a:rPr lang="ro-RO" b="1" dirty="0" smtClean="0">
                <a:latin typeface="Calibri" pitchFamily="34" charset="0"/>
                <a:cs typeface="Calibri" pitchFamily="34" charset="0"/>
              </a:rPr>
              <a:t>CodeAccessPermission</a:t>
            </a:r>
            <a:r>
              <a:rPr lang="ro-RO" dirty="0" smtClean="0">
                <a:latin typeface="Calibri" pitchFamily="34" charset="0"/>
                <a:cs typeface="Calibri" pitchFamily="34" charset="0"/>
              </a:rPr>
              <a:t>.</a:t>
            </a:r>
          </a:p>
          <a:p>
            <a:pPr algn="l">
              <a:buFont typeface="Arial" pitchFamily="34" charset="0"/>
              <a:buNone/>
            </a:pPr>
            <a:endParaRPr lang="ro-RO" dirty="0" smtClean="0">
              <a:cs typeface="Calibri" pitchFamily="34" charset="0"/>
            </a:endParaRPr>
          </a:p>
          <a:p>
            <a:pPr algn="l">
              <a:buFont typeface="Arial" pitchFamily="34" charset="0"/>
              <a:buNone/>
            </a:pPr>
            <a:r>
              <a:rPr lang="ro-RO" b="1" dirty="0" smtClean="0">
                <a:latin typeface="Calibri" pitchFamily="34" charset="0"/>
                <a:cs typeface="Calibri" pitchFamily="34" charset="0"/>
              </a:rPr>
              <a:t>Respingerea unei permisiuni</a:t>
            </a:r>
          </a:p>
          <a:p>
            <a:pPr algn="l">
              <a:buFont typeface="Arial" pitchFamily="34" charset="0"/>
              <a:buNone/>
            </a:pPr>
            <a:endParaRPr lang="ro-RO" dirty="0" smtClean="0">
              <a:cs typeface="Calibri" pitchFamily="34" charset="0"/>
            </a:endParaRPr>
          </a:p>
          <a:p>
            <a:pPr algn="l">
              <a:buFont typeface="Arial" pitchFamily="34" charset="0"/>
              <a:buNone/>
            </a:pPr>
            <a:r>
              <a:rPr lang="ro-RO" dirty="0" smtClean="0">
                <a:latin typeface="Calibri" pitchFamily="34" charset="0"/>
                <a:cs typeface="Calibri" pitchFamily="34" charset="0"/>
              </a:rPr>
              <a:t>Ca dezvoltatorul unei componente, nu aveți control asupra codului care va apela respectiva componentă; astfel nu puteți garanta că practici precum privilegii minime vor fi folosite. Metoda </a:t>
            </a:r>
            <a:r>
              <a:rPr lang="ro-RO" b="1" dirty="0" smtClean="0">
                <a:latin typeface="Calibri" pitchFamily="34" charset="0"/>
                <a:cs typeface="Calibri" pitchFamily="34" charset="0"/>
              </a:rPr>
              <a:t>IStackWalk.Deny</a:t>
            </a:r>
            <a:r>
              <a:rPr lang="ro-RO" dirty="0" smtClean="0">
                <a:latin typeface="Calibri" pitchFamily="34" charset="0"/>
                <a:cs typeface="Calibri" pitchFamily="34" charset="0"/>
              </a:rPr>
              <a:t> indică faptul că orice cerere pentru  o anumită permisiune va eșua de fiecare dată indiferent dacă unitatea de asamblare deține respectiva permisiune. Acest lucru permite codului dumneavoastră să ruleze folosind permisiuni minime și este foarte util dacă sunt apelate alte părți de cod. Următorul exemplu ilustrează modul de folosire a unui modificator pentru parcurgerea stivei:</a:t>
            </a:r>
          </a:p>
          <a:p>
            <a:pPr algn="l">
              <a:buFont typeface="Arial" pitchFamily="34" charset="0"/>
              <a:buNone/>
            </a:pPr>
            <a:endParaRPr lang="ro-RO" sz="1000" dirty="0" smtClean="0">
              <a:latin typeface="Lucida Console" pitchFamily="49" charset="0"/>
              <a:cs typeface="Calibri" pitchFamily="34" charset="0"/>
            </a:endParaRPr>
          </a:p>
          <a:p>
            <a:pPr algn="l">
              <a:buFont typeface="Arial" pitchFamily="34" charset="0"/>
              <a:buNone/>
            </a:pPr>
            <a:r>
              <a:rPr lang="ro-RO" sz="1000" dirty="0" smtClean="0">
                <a:latin typeface="Lucida Console" pitchFamily="49" charset="0"/>
                <a:cs typeface="Calibri" pitchFamily="34" charset="0"/>
              </a:rPr>
              <a:t>Void MyMethod(SomeObject obj)</a:t>
            </a:r>
          </a:p>
          <a:p>
            <a:pPr algn="l">
              <a:buFont typeface="Arial" pitchFamily="34" charset="0"/>
              <a:buNone/>
            </a:pPr>
            <a:r>
              <a:rPr lang="ro-RO" sz="1000" dirty="0" smtClean="0">
                <a:latin typeface="Lucida Console" pitchFamily="49" charset="0"/>
                <a:cs typeface="Calibri" pitchFamily="34" charset="0"/>
              </a:rPr>
              <a:t>{</a:t>
            </a:r>
          </a:p>
          <a:p>
            <a:pPr algn="l">
              <a:buFont typeface="Arial" pitchFamily="34" charset="0"/>
              <a:buNone/>
            </a:pPr>
            <a:r>
              <a:rPr lang="ro-RO" sz="1000" dirty="0" smtClean="0">
                <a:latin typeface="Lucida Console" pitchFamily="49" charset="0"/>
                <a:cs typeface="Calibri" pitchFamily="34" charset="0"/>
              </a:rPr>
              <a:t>            FileIOPermission perm = new FileIOPermission(</a:t>
            </a:r>
          </a:p>
          <a:p>
            <a:pPr algn="l">
              <a:buFont typeface="Arial" pitchFamily="34" charset="0"/>
              <a:buNone/>
            </a:pPr>
            <a:r>
              <a:rPr lang="ro-RO" sz="1000" dirty="0" smtClean="0">
                <a:latin typeface="Lucida Console" pitchFamily="49" charset="0"/>
                <a:cs typeface="Calibri" pitchFamily="34" charset="0"/>
              </a:rPr>
              <a:t>	FileIOPermissionAccess.Write, @”C:\”);</a:t>
            </a:r>
          </a:p>
          <a:p>
            <a:pPr algn="l">
              <a:buFont typeface="Arial" pitchFamily="34" charset="0"/>
              <a:buNone/>
            </a:pPr>
            <a:r>
              <a:rPr lang="ro-RO" sz="1000" dirty="0" smtClean="0">
                <a:latin typeface="Lucida Console" pitchFamily="49" charset="0"/>
                <a:cs typeface="Calibri" pitchFamily="34" charset="0"/>
              </a:rPr>
              <a:t>            perm.Deny();</a:t>
            </a:r>
          </a:p>
          <a:p>
            <a:pPr algn="l">
              <a:buFont typeface="Arial" pitchFamily="34" charset="0"/>
              <a:buNone/>
            </a:pPr>
            <a:r>
              <a:rPr lang="ro-RO" sz="1000" dirty="0" smtClean="0">
                <a:latin typeface="Lucida Console" pitchFamily="49" charset="0"/>
                <a:cs typeface="Calibri" pitchFamily="34" charset="0"/>
              </a:rPr>
              <a:t>            obj.CallSomeMethod();</a:t>
            </a:r>
          </a:p>
          <a:p>
            <a:pPr algn="l">
              <a:buFont typeface="Arial" pitchFamily="34" charset="0"/>
              <a:buNone/>
            </a:pPr>
            <a:r>
              <a:rPr lang="ro-RO" sz="1000" dirty="0" smtClean="0">
                <a:latin typeface="Lucida Console" pitchFamily="49" charset="0"/>
                <a:cs typeface="Calibri" pitchFamily="34" charset="0"/>
              </a:rPr>
              <a:t>            CodeAccessPermission.RevertDeny();</a:t>
            </a:r>
          </a:p>
          <a:p>
            <a:pPr algn="l">
              <a:buFont typeface="Arial" pitchFamily="34" charset="0"/>
              <a:buNone/>
            </a:pPr>
            <a:r>
              <a:rPr lang="ro-RO" sz="1000" dirty="0" smtClean="0">
                <a:latin typeface="Lucida Console" pitchFamily="49" charset="0"/>
                <a:cs typeface="Calibri" pitchFamily="34" charset="0"/>
              </a:rPr>
              <a:t>}</a:t>
            </a:r>
            <a:endParaRPr lang="en-US" sz="1000" dirty="0" smtClean="0">
              <a:latin typeface="Lucida Console" pitchFamily="49" charset="0"/>
              <a:cs typeface="Calibri" pitchFamily="34" charset="0"/>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5334000" y="4267200"/>
            <a:ext cx="3810000" cy="457200"/>
          </a:xfrm>
        </p:spPr>
        <p:txBody>
          <a:bodyPr anchor="t" anchorCtr="0">
            <a:noAutofit/>
          </a:bodyPr>
          <a:lstStyle>
            <a:lvl1pPr algn="ctr">
              <a:defRPr sz="2400">
                <a:solidFill>
                  <a:schemeClr val="tx1"/>
                </a:solidFill>
                <a:latin typeface="Calibri" pitchFamily="34" charset="0"/>
                <a:cs typeface="Calibri"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4648200" y="5105400"/>
            <a:ext cx="4495800" cy="457200"/>
          </a:xfrm>
        </p:spPr>
        <p:txBody>
          <a:bodyPr>
            <a:noAutofit/>
          </a:bodyPr>
          <a:lstStyle>
            <a:lvl1pPr marL="0" indent="0" algn="ctr">
              <a:buNone/>
              <a:defRPr sz="2400">
                <a:solidFill>
                  <a:schemeClr val="tx2"/>
                </a:solidFill>
                <a:latin typeface="Calibri" pitchFamily="34" charset="0"/>
                <a:ea typeface="+mj-lt"/>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20" name="Rectangle 19"/>
          <p:cNvSpPr/>
          <p:nvPr userDrawn="1"/>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latin typeface="Calibri" pitchFamily="34" charset="0"/>
              <a:cs typeface="Calibri" pitchFamily="34" charset="0"/>
            </a:endParaRPr>
          </a:p>
        </p:txBody>
      </p:sp>
      <p:sp>
        <p:nvSpPr>
          <p:cNvPr id="23" name="TextBox 22"/>
          <p:cNvSpPr txBox="1"/>
          <p:nvPr userDrawn="1"/>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Calibri" pitchFamily="34" charset="0"/>
                <a:cs typeface="Calibri" pitchFamily="34" charset="0"/>
              </a:rPr>
              <a:t>Academia Microsoft</a:t>
            </a:r>
            <a:endParaRPr lang="en-US" sz="2800" i="1" dirty="0">
              <a:solidFill>
                <a:schemeClr val="tx1">
                  <a:lumMod val="75000"/>
                  <a:lumOff val="25000"/>
                </a:schemeClr>
              </a:solidFill>
              <a:latin typeface="Calibri" pitchFamily="34" charset="0"/>
              <a:cs typeface="Calibri" pitchFamily="34" charset="0"/>
            </a:endParaRPr>
          </a:p>
        </p:txBody>
      </p:sp>
      <p:sp>
        <p:nvSpPr>
          <p:cNvPr id="24" name="TextBox 23"/>
          <p:cNvSpPr txBox="1"/>
          <p:nvPr userDrawn="1"/>
        </p:nvSpPr>
        <p:spPr>
          <a:xfrm>
            <a:off x="2514600" y="1447800"/>
            <a:ext cx="6324600" cy="523220"/>
          </a:xfrm>
          <a:prstGeom prst="rect">
            <a:avLst/>
          </a:prstGeom>
          <a:noFill/>
        </p:spPr>
        <p:txBody>
          <a:bodyPr wrap="square" rtlCol="0">
            <a:spAutoFit/>
          </a:bodyPr>
          <a:lstStyle/>
          <a:p>
            <a:r>
              <a:rPr lang="en-US" sz="2800" b="1" dirty="0" smtClean="0">
                <a:solidFill>
                  <a:schemeClr val="bg2">
                    <a:lumMod val="25000"/>
                  </a:schemeClr>
                </a:solidFill>
                <a:latin typeface="Calibri" pitchFamily="34" charset="0"/>
                <a:cs typeface="Calibri" pitchFamily="34" charset="0"/>
              </a:rPr>
              <a:t>2</a:t>
            </a:r>
            <a:r>
              <a:rPr lang="en-US" sz="2800" b="1" smtClean="0">
                <a:solidFill>
                  <a:schemeClr val="bg2">
                    <a:lumMod val="25000"/>
                  </a:schemeClr>
                </a:solidFill>
                <a:latin typeface="Calibri" pitchFamily="34" charset="0"/>
                <a:cs typeface="Calibri" pitchFamily="34" charset="0"/>
              </a:rPr>
              <a:t>.NET</a:t>
            </a:r>
            <a:r>
              <a:rPr lang="en-US" sz="2800" b="1" baseline="0" smtClean="0">
                <a:solidFill>
                  <a:schemeClr val="bg2">
                    <a:lumMod val="25000"/>
                  </a:schemeClr>
                </a:solidFill>
                <a:latin typeface="Calibri" pitchFamily="34" charset="0"/>
                <a:cs typeface="Calibri" pitchFamily="34" charset="0"/>
              </a:rPr>
              <a:t> – </a:t>
            </a:r>
            <a:r>
              <a:rPr lang="ro-RO" sz="2800" b="1" smtClean="0">
                <a:solidFill>
                  <a:schemeClr val="bg2">
                    <a:lumMod val="25000"/>
                  </a:schemeClr>
                </a:solidFill>
                <a:latin typeface="Calibri" pitchFamily="34" charset="0"/>
                <a:cs typeface="Calibri" pitchFamily="34" charset="0"/>
              </a:rPr>
              <a:t>Framework Fundamentals</a:t>
            </a:r>
            <a:endParaRPr lang="en-US" sz="2800" b="1" dirty="0">
              <a:solidFill>
                <a:schemeClr val="bg2">
                  <a:lumMod val="25000"/>
                </a:schemeClr>
              </a:solidFill>
              <a:latin typeface="Calibri" pitchFamily="34" charset="0"/>
              <a:cs typeface="Calibri" pitchFamily="34" charset="0"/>
            </a:endParaRPr>
          </a:p>
        </p:txBody>
      </p:sp>
      <p:cxnSp>
        <p:nvCxnSpPr>
          <p:cNvPr id="26" name="Straight Connector 25"/>
          <p:cNvCxnSpPr/>
          <p:nvPr userDrawn="1"/>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17" name="Footer Placeholder 16"/>
          <p:cNvSpPr>
            <a:spLocks noGrp="1"/>
          </p:cNvSpPr>
          <p:nvPr>
            <p:ph type="ftr" sz="quarter" idx="11"/>
          </p:nvPr>
        </p:nvSpPr>
        <p:spPr>
          <a:xfrm>
            <a:off x="2898648" y="6355080"/>
            <a:ext cx="3474720" cy="365760"/>
          </a:xfrm>
        </p:spPr>
        <p:txBody>
          <a:bodyPr/>
          <a:lstStyle>
            <a:lvl1pPr>
              <a:defRPr i="1" u="none">
                <a:latin typeface="Calibri" pitchFamily="34" charset="0"/>
                <a:cs typeface="Calibri" pitchFamily="34" charset="0"/>
              </a:defRPr>
            </a:lvl1pPr>
          </a:lstStyle>
          <a:p>
            <a:r>
              <a:rPr lang="en-US" dirty="0" smtClean="0"/>
              <a:t>Academia Microsoft </a:t>
            </a:r>
            <a:endParaRPr lang="en-US" dirty="0"/>
          </a:p>
        </p:txBody>
      </p:sp>
      <p:pic>
        <p:nvPicPr>
          <p:cNvPr id="11" name="Picture 2" descr="D:\My documents\proiecte\ITAcad\70-536\sem2\dotnet_logo.png"/>
          <p:cNvPicPr>
            <a:picLocks noChangeAspect="1" noChangeArrowheads="1"/>
          </p:cNvPicPr>
          <p:nvPr userDrawn="1"/>
        </p:nvPicPr>
        <p:blipFill>
          <a:blip r:embed="rId2" cstate="print"/>
          <a:srcRect/>
          <a:stretch>
            <a:fillRect/>
          </a:stretch>
        </p:blipFill>
        <p:spPr bwMode="auto">
          <a:xfrm>
            <a:off x="304800" y="1524000"/>
            <a:ext cx="2152650" cy="1085850"/>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lvl1pPr>
              <a:defRPr b="0">
                <a:solidFill>
                  <a:schemeClr val="tx2"/>
                </a:solidFill>
              </a:defRPr>
            </a:lvl1pPr>
          </a:lstStyle>
          <a:p>
            <a:fld id="{D4B5ADC2-7248-4799-8E52-477E151C3EE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lvl1pPr>
              <a:defRPr u="none"/>
            </a:lvl1pPr>
          </a:lstStyle>
          <a:p>
            <a:r>
              <a:rPr lang="en-US" smtClean="0"/>
              <a:t>Academia Microsoft </a:t>
            </a:r>
            <a:endParaRPr lang="en-US" dirty="0"/>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lvl1pPr>
              <a:defRPr b="0">
                <a:solidFill>
                  <a:schemeClr val="tx2"/>
                </a:solidFill>
              </a:defRPr>
            </a:lvl1pPr>
          </a:lstStyle>
          <a:p>
            <a:fld id="{D4B5ADC2-7248-4799-8E52-477E151C3EE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lvl1pPr>
              <a:defRPr u="none"/>
            </a:lvl1pPr>
          </a:lstStyle>
          <a:p>
            <a:r>
              <a:rPr lang="en-US" smtClean="0"/>
              <a:t>Academia Microsoft </a:t>
            </a:r>
            <a:endParaRPr lang="en-US" dirty="0"/>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lvl1pPr>
              <a:defRPr b="0">
                <a:solidFill>
                  <a:schemeClr val="tx2"/>
                </a:solidFill>
              </a:defRPr>
            </a:lvl1pPr>
          </a:lstStyle>
          <a:p>
            <a:fld id="{D4B5ADC2-7248-4799-8E52-477E151C3EE9}"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
        <p:nvSpPr>
          <p:cNvPr id="9" name="Straight Connector 8"/>
          <p:cNvSpPr>
            <a:spLocks noChangeShapeType="1"/>
          </p:cNvSpPr>
          <p:nvPr/>
        </p:nvSpPr>
        <p:spPr bwMode="auto">
          <a:xfrm rot="5400000">
            <a:off x="3629607" y="3201952"/>
            <a:ext cx="585216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u="none" smtClean="0"/>
              <a:t>Academia Microsoft </a:t>
            </a:r>
            <a:endParaRPr lang="en-US" u="none" dirty="0"/>
          </a:p>
        </p:txBody>
      </p:sp>
      <p:sp>
        <p:nvSpPr>
          <p:cNvPr id="8" name="Content Placeholder 7"/>
          <p:cNvSpPr>
            <a:spLocks noGrp="1"/>
          </p:cNvSpPr>
          <p:nvPr>
            <p:ph sz="quarter" idx="1"/>
          </p:nvPr>
        </p:nvSpPr>
        <p:spPr>
          <a:xfrm>
            <a:off x="457200" y="1219200"/>
            <a:ext cx="82296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5400" y="4267200"/>
            <a:ext cx="67818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5" name="Footer Placeholder 4"/>
          <p:cNvSpPr>
            <a:spLocks noGrp="1"/>
          </p:cNvSpPr>
          <p:nvPr>
            <p:ph type="ftr" sz="quarter" idx="11"/>
          </p:nvPr>
        </p:nvSpPr>
        <p:spPr>
          <a:xfrm>
            <a:off x="2898648" y="6355080"/>
            <a:ext cx="3474720" cy="365760"/>
          </a:xfrm>
        </p:spPr>
        <p:txBody>
          <a:bodyPr/>
          <a:lstStyle>
            <a:lvl1pPr>
              <a:defRPr u="none"/>
            </a:lvl1pPr>
          </a:lstStyle>
          <a:p>
            <a:r>
              <a:rPr lang="en-US" smtClean="0"/>
              <a:t>Academia Microsoft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u="none" smtClean="0"/>
              <a:t>Academia Microsoft </a:t>
            </a:r>
            <a:endParaRPr lang="en-US" u="non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r>
              <a:rPr lang="en-US" dirty="0" smtClean="0"/>
              <a:t>Click to edit Master title style</a:t>
            </a:r>
            <a:endParaRPr lang="en-US" dirty="0"/>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8" name="Footer Placeholder 7"/>
          <p:cNvSpPr>
            <a:spLocks noGrp="1"/>
          </p:cNvSpPr>
          <p:nvPr>
            <p:ph type="ftr" sz="quarter" idx="11"/>
          </p:nvPr>
        </p:nvSpPr>
        <p:spPr/>
        <p:txBody>
          <a:bodyPr/>
          <a:lstStyle>
            <a:lvl1pPr>
              <a:defRPr u="none"/>
            </a:lvl1pPr>
          </a:lstStyle>
          <a:p>
            <a:r>
              <a:rPr lang="en-US" smtClean="0"/>
              <a:t>Academia Microsoft </a:t>
            </a:r>
            <a:endParaRPr lang="en-US" dirty="0"/>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u="none"/>
            </a:lvl1pPr>
          </a:lstStyle>
          <a:p>
            <a:r>
              <a:rPr lang="en-US" smtClean="0"/>
              <a:t>Academia Microsoft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u="none"/>
            </a:lvl1pPr>
          </a:lstStyle>
          <a:p>
            <a:r>
              <a:rPr lang="en-US" smtClean="0"/>
              <a:t>Academia Microsoft </a:t>
            </a:r>
            <a:endParaRPr lang="en-US" dirty="0"/>
          </a:p>
        </p:txBody>
      </p:sp>
      <p:sp>
        <p:nvSpPr>
          <p:cNvPr id="5" name="Straight Connector 4"/>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lt"/>
                <a:cs typeface="+mn-lt"/>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8" name="Straight Connector 7"/>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
        <p:nvSpPr>
          <p:cNvPr id="10" name="Straight Connector 9"/>
          <p:cNvSpPr>
            <a:spLocks noChangeShapeType="1"/>
          </p:cNvSpPr>
          <p:nvPr/>
        </p:nvSpPr>
        <p:spPr bwMode="auto">
          <a:xfrm rot="5400000">
            <a:off x="3160645" y="3324225"/>
            <a:ext cx="603504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dirty="0"/>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762000"/>
          </a:xfrm>
          <a:prstGeom prst="rect">
            <a:avLst/>
          </a:prstGeom>
        </p:spPr>
        <p:txBody>
          <a:bodyPr vert="horz" anchor="b" anchorCtr="0">
            <a:normAutofit/>
          </a:bodyPr>
          <a:lstStyle/>
          <a:p>
            <a:r>
              <a:rPr lang="en-US" dirty="0" smtClean="0"/>
              <a:t>Click to edit Master title style</a:t>
            </a:r>
            <a:endParaRPr lang="en-US" dirty="0"/>
          </a:p>
        </p:txBody>
      </p:sp>
      <p:sp>
        <p:nvSpPr>
          <p:cNvPr id="13" name="Text Placeholder 12"/>
          <p:cNvSpPr>
            <a:spLocks noGrp="1"/>
          </p:cNvSpPr>
          <p:nvPr>
            <p:ph type="body" idx="1"/>
          </p:nvPr>
        </p:nvSpPr>
        <p:spPr>
          <a:xfrm>
            <a:off x="457200" y="1066800"/>
            <a:ext cx="8229600" cy="5062728"/>
          </a:xfrm>
          <a:prstGeom prst="rect">
            <a:avLst/>
          </a:prstGeom>
        </p:spPr>
        <p:txBody>
          <a:bodyPr vert="horz">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a:defRPr sz="1400" b="0" i="1" u="sng" strike="noStrike">
                <a:solidFill>
                  <a:schemeClr val="tx2"/>
                </a:solidFill>
                <a:latin typeface="Calibri" pitchFamily="34" charset="0"/>
                <a:cs typeface="Calibri" pitchFamily="34" charset="0"/>
              </a:defRPr>
            </a:lvl1pPr>
          </a:lstStyle>
          <a:p>
            <a:r>
              <a:rPr lang="en-US" u="none" smtClean="0"/>
              <a:t>Academia Microsoft </a:t>
            </a:r>
            <a:endParaRPr lang="en-US" u="none" dirty="0"/>
          </a:p>
        </p:txBody>
      </p:sp>
      <p:sp>
        <p:nvSpPr>
          <p:cNvPr id="28" name="Straight Connector 27"/>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latin typeface="Calibri" pitchFamily="34" charset="0"/>
              <a:cs typeface="Calibri" pitchFamily="34" charset="0"/>
            </a:endParaRPr>
          </a:p>
        </p:txBody>
      </p:sp>
      <p:sp>
        <p:nvSpPr>
          <p:cNvPr id="29" name="Straight Connector 28"/>
          <p:cNvSpPr>
            <a:spLocks noChangeShapeType="1"/>
          </p:cNvSpPr>
          <p:nvPr/>
        </p:nvSpPr>
        <p:spPr bwMode="auto">
          <a:xfrm>
            <a:off x="457200" y="914400"/>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94"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sldNum="0" hdr="0" dt="0"/>
  <p:txStyles>
    <p:titleStyle>
      <a:lvl1pPr algn="l" rtl="0" eaLnBrk="1" latinLnBrk="0" hangingPunct="1">
        <a:spcBef>
          <a:spcPct val="0"/>
        </a:spcBef>
        <a:buNone/>
        <a:defRPr sz="3200" kern="1200">
          <a:solidFill>
            <a:schemeClr val="tx2"/>
          </a:solidFill>
          <a:latin typeface="Calibri" pitchFamily="34" charset="0"/>
          <a:ea typeface="+mj-ea"/>
          <a:cs typeface="Calibri" pitchFamily="34" charset="0"/>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Calibri" pitchFamily="34" charset="0"/>
          <a:ea typeface="+mn-ea"/>
          <a:cs typeface="Calibri" pitchFamily="34" charset="0"/>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Calibri" pitchFamily="34" charset="0"/>
          <a:ea typeface="+mn-ea"/>
          <a:cs typeface="Calibri" pitchFamily="34" charset="0"/>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Calibri" pitchFamily="34" charset="0"/>
          <a:ea typeface="+mn-ea"/>
          <a:cs typeface="Calibr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pitchFamily="34" charset="0"/>
          <a:ea typeface="+mn-ea"/>
          <a:cs typeface="Calibri" pitchFamily="34" charset="0"/>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pitchFamily="34" charset="0"/>
          <a:ea typeface="+mn-ea"/>
          <a:cs typeface="Calibri" pitchFamily="34" charset="0"/>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err="1" smtClean="0"/>
              <a:t>Modulul</a:t>
            </a:r>
            <a:r>
              <a:rPr lang="en-US" smtClean="0"/>
              <a:t> 8</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3" name="Rectangle 2"/>
          <p:cNvSpPr>
            <a:spLocks noGrp="1"/>
          </p:cNvSpPr>
          <p:nvPr>
            <p:ph type="subTitle" idx="1"/>
          </p:nvPr>
        </p:nvSpPr>
        <p:spPr>
          <a:xfrm>
            <a:off x="4343400" y="4800600"/>
            <a:ext cx="4800600" cy="762000"/>
          </a:xfrm>
        </p:spPr>
        <p:txBody>
          <a:bodyPr>
            <a:normAutofit lnSpcReduction="10000"/>
          </a:bodyPr>
          <a:lstStyle/>
          <a:p>
            <a:r>
              <a:rPr lang="en-US" dirty="0" err="1" smtClean="0"/>
              <a:t>Securizarea</a:t>
            </a:r>
            <a:r>
              <a:rPr lang="en-US" dirty="0" smtClean="0"/>
              <a:t> </a:t>
            </a:r>
            <a:r>
              <a:rPr lang="en-US" dirty="0" err="1" smtClean="0"/>
              <a:t>execu</a:t>
            </a:r>
            <a:r>
              <a:rPr lang="ro-RO" dirty="0" smtClean="0"/>
              <a:t>ției codului și a resurselor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Implementarea bibliotecilor</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
        <p:nvSpPr>
          <p:cNvPr id="7" name="TextBox 6"/>
          <p:cNvSpPr txBox="1"/>
          <p:nvPr/>
        </p:nvSpPr>
        <p:spPr>
          <a:xfrm>
            <a:off x="838200" y="1600200"/>
            <a:ext cx="4648200" cy="1323439"/>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void Method()</a:t>
            </a:r>
          </a:p>
          <a:p>
            <a:r>
              <a:rPr lang="ro-RO" sz="1600" dirty="0" smtClean="0">
                <a:latin typeface="Lucida Console" pitchFamily="49" charset="0"/>
              </a:rPr>
              <a:t>   {</a:t>
            </a:r>
          </a:p>
          <a:p>
            <a:r>
              <a:rPr lang="ro-RO" sz="1600" dirty="0" smtClean="0">
                <a:latin typeface="Lucida Console" pitchFamily="49" charset="0"/>
              </a:rPr>
              <a:t>	MyClass o as new MyClass();</a:t>
            </a:r>
          </a:p>
          <a:p>
            <a:r>
              <a:rPr lang="ro-RO" sz="1600" dirty="0" smtClean="0">
                <a:latin typeface="Lucida Console" pitchFamily="49" charset="0"/>
              </a:rPr>
              <a:t>        o.Method();</a:t>
            </a:r>
          </a:p>
          <a:p>
            <a:r>
              <a:rPr lang="ro-RO" sz="1600" dirty="0" smtClean="0">
                <a:latin typeface="Lucida Console" pitchFamily="49" charset="0"/>
              </a:rPr>
              <a:t>   }</a:t>
            </a:r>
          </a:p>
        </p:txBody>
      </p:sp>
      <p:sp>
        <p:nvSpPr>
          <p:cNvPr id="9" name="TextBox 8"/>
          <p:cNvSpPr txBox="1"/>
          <p:nvPr/>
        </p:nvSpPr>
        <p:spPr>
          <a:xfrm>
            <a:off x="2895600" y="4191000"/>
            <a:ext cx="5410200" cy="1323439"/>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[FileIOPermission(</a:t>
            </a:r>
          </a:p>
          <a:p>
            <a:r>
              <a:rPr lang="ro-RO" sz="1600" dirty="0" smtClean="0">
                <a:latin typeface="Lucida Console" pitchFamily="49" charset="0"/>
              </a:rPr>
              <a:t>	SecurityAction.LinkDemand, ...)]</a:t>
            </a:r>
          </a:p>
          <a:p>
            <a:r>
              <a:rPr lang="ro-RO" sz="1600" dirty="0" smtClean="0">
                <a:latin typeface="Lucida Console" pitchFamily="49" charset="0"/>
              </a:rPr>
              <a:t>   class MyClass{ </a:t>
            </a:r>
          </a:p>
          <a:p>
            <a:r>
              <a:rPr lang="ro-RO" sz="1600" dirty="0" smtClean="0">
                <a:latin typeface="Lucida Console" pitchFamily="49" charset="0"/>
              </a:rPr>
              <a:t>	.... </a:t>
            </a:r>
          </a:p>
          <a:p>
            <a:r>
              <a:rPr lang="ro-RO" sz="1600" dirty="0" smtClean="0">
                <a:latin typeface="Lucida Console" pitchFamily="49" charset="0"/>
              </a:rPr>
              <a:t>   }</a:t>
            </a:r>
          </a:p>
        </p:txBody>
      </p:sp>
      <p:sp>
        <p:nvSpPr>
          <p:cNvPr id="10" name="Curved Right Arrow 9"/>
          <p:cNvSpPr/>
          <p:nvPr/>
        </p:nvSpPr>
        <p:spPr>
          <a:xfrm rot="19536476">
            <a:off x="376357" y="2898142"/>
            <a:ext cx="1051662" cy="2989805"/>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rot="7959246">
            <a:off x="7071906" y="1014637"/>
            <a:ext cx="973195" cy="3190262"/>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descr="600px-symbol_ok.svg.png"/>
          <p:cNvPicPr>
            <a:picLocks noChangeAspect="1"/>
          </p:cNvPicPr>
          <p:nvPr/>
        </p:nvPicPr>
        <p:blipFill>
          <a:blip r:embed="rId3" cstate="print"/>
          <a:stretch>
            <a:fillRect/>
          </a:stretch>
        </p:blipFill>
        <p:spPr>
          <a:xfrm>
            <a:off x="4267200" y="990600"/>
            <a:ext cx="685800" cy="533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Personalizarea autentificării și autorizării</a:t>
            </a:r>
            <a:endParaRPr lang="en-GB" dirty="0" smtClean="0"/>
          </a:p>
        </p:txBody>
      </p:sp>
      <p:sp>
        <p:nvSpPr>
          <p:cNvPr id="6" name="Rectangle 5"/>
          <p:cNvSpPr>
            <a:spLocks noGrp="1"/>
          </p:cNvSpPr>
          <p:nvPr>
            <p:ph sz="quarter" idx="1"/>
          </p:nvPr>
        </p:nvSpPr>
        <p:spPr/>
        <p:txBody>
          <a:bodyPr>
            <a:normAutofit/>
          </a:bodyPr>
          <a:lstStyle/>
          <a:p>
            <a:r>
              <a:rPr lang="ro-RO" dirty="0" smtClean="0"/>
              <a:t>Ce sunt autentificarea și autorizarea?</a:t>
            </a:r>
          </a:p>
          <a:p>
            <a:r>
              <a:rPr lang="ro-RO" dirty="0" smtClean="0"/>
              <a:t>Folosirea </a:t>
            </a:r>
            <a:r>
              <a:rPr lang="ro-RO" b="1" dirty="0" smtClean="0"/>
              <a:t>Role-Based Security </a:t>
            </a:r>
            <a:r>
              <a:rPr lang="ro-RO" dirty="0" smtClean="0"/>
              <a:t>în .NET Framework</a:t>
            </a:r>
          </a:p>
          <a:p>
            <a:r>
              <a:rPr lang="ro-RO" dirty="0" smtClean="0"/>
              <a:t>Folosirea identificatorilor</a:t>
            </a:r>
          </a:p>
          <a:p>
            <a:r>
              <a:rPr lang="ro-RO" dirty="0" smtClean="0"/>
              <a:t>Folosirea principiilor</a:t>
            </a:r>
          </a:p>
          <a:p>
            <a:r>
              <a:rPr lang="ro-RO" dirty="0" smtClean="0"/>
              <a:t>Realizarea verificărilor pentru permisiuni principiale</a:t>
            </a:r>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Ce este autentificarea și autorizarea?</a:t>
            </a:r>
            <a:endParaRPr lang="en-GB" dirty="0" smtClean="0"/>
          </a:p>
        </p:txBody>
      </p:sp>
      <p:sp>
        <p:nvSpPr>
          <p:cNvPr id="6" name="Rectangle 5"/>
          <p:cNvSpPr>
            <a:spLocks noGrp="1"/>
          </p:cNvSpPr>
          <p:nvPr>
            <p:ph sz="quarter" idx="1"/>
          </p:nvPr>
        </p:nvSpPr>
        <p:spPr/>
        <p:txBody>
          <a:bodyPr>
            <a:normAutofit/>
          </a:bodyPr>
          <a:lstStyle/>
          <a:p>
            <a:r>
              <a:rPr lang="ro-RO" b="1" dirty="0" smtClean="0"/>
              <a:t>Autentificare</a:t>
            </a:r>
          </a:p>
          <a:p>
            <a:pPr lvl="1"/>
            <a:r>
              <a:rPr lang="ro-RO" dirty="0" smtClean="0"/>
              <a:t>Verifică identitatea utilizatorilor</a:t>
            </a:r>
          </a:p>
          <a:p>
            <a:pPr lvl="1"/>
            <a:r>
              <a:rPr lang="ro-RO" dirty="0" smtClean="0"/>
              <a:t>Verifică credențialele furnizate de utilizator</a:t>
            </a:r>
          </a:p>
          <a:p>
            <a:endParaRPr lang="ro-RO" dirty="0" smtClean="0"/>
          </a:p>
          <a:p>
            <a:r>
              <a:rPr lang="ro-RO" b="1" dirty="0" smtClean="0"/>
              <a:t>Autorizare</a:t>
            </a:r>
          </a:p>
          <a:p>
            <a:pPr lvl="1"/>
            <a:r>
              <a:rPr lang="ro-RO" dirty="0" smtClean="0"/>
              <a:t>Este necesară autentificarea</a:t>
            </a:r>
          </a:p>
          <a:p>
            <a:pPr lvl="1"/>
            <a:r>
              <a:rPr lang="ro-RO" dirty="0" smtClean="0"/>
              <a:t>Verifică dacă un utilizator poate realiza o acțiune</a:t>
            </a:r>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en-US" altLang="ja-JP" b="1" dirty="0" smtClean="0">
                <a:ea typeface="ＭＳ Ｐゴシック" charset="-128"/>
              </a:rPr>
              <a:t>Role-Based Security </a:t>
            </a:r>
            <a:r>
              <a:rPr lang="ro-RO" altLang="ja-JP" dirty="0" smtClean="0">
                <a:ea typeface="ＭＳ Ｐゴシック" charset="-128"/>
              </a:rPr>
              <a:t>în</a:t>
            </a:r>
            <a:r>
              <a:rPr lang="en-US" altLang="ja-JP" dirty="0" smtClean="0">
                <a:ea typeface="ＭＳ Ｐゴシック" charset="-128"/>
              </a:rPr>
              <a:t> .NET Framework</a:t>
            </a:r>
            <a:endParaRPr lang="en-GB" dirty="0" smtClean="0"/>
          </a:p>
        </p:txBody>
      </p:sp>
      <p:sp>
        <p:nvSpPr>
          <p:cNvPr id="6" name="Rectangle 5"/>
          <p:cNvSpPr>
            <a:spLocks noGrp="1"/>
          </p:cNvSpPr>
          <p:nvPr>
            <p:ph sz="quarter" idx="1"/>
          </p:nvPr>
        </p:nvSpPr>
        <p:spPr/>
        <p:txBody>
          <a:bodyPr>
            <a:normAutofit/>
          </a:bodyPr>
          <a:lstStyle/>
          <a:p>
            <a:r>
              <a:rPr lang="ro-RO" dirty="0" smtClean="0"/>
              <a:t>Securitatea </a:t>
            </a:r>
            <a:r>
              <a:rPr lang="ro-RO" i="1" dirty="0" smtClean="0"/>
              <a:t>role-based</a:t>
            </a:r>
            <a:r>
              <a:rPr lang="ro-RO" dirty="0" smtClean="0"/>
              <a:t> este bazată pe obiecte principiale</a:t>
            </a:r>
          </a:p>
          <a:p>
            <a:r>
              <a:rPr lang="ro-RO" dirty="0" smtClean="0"/>
              <a:t>Un principiu are o identitate și o colecție de roluri</a:t>
            </a:r>
          </a:p>
          <a:p>
            <a:r>
              <a:rPr lang="ro-RO" dirty="0" smtClean="0"/>
              <a:t>Autentificarea furnizează identitatea</a:t>
            </a:r>
          </a:p>
          <a:p>
            <a:r>
              <a:rPr lang="ro-RO" dirty="0" smtClean="0"/>
              <a:t>Un rol reprezintă o categorie de utilizatori care partajează aceleași privilegii de securitate</a:t>
            </a:r>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Identități</a:t>
            </a:r>
            <a:endParaRPr lang="en-GB" dirty="0" smtClean="0"/>
          </a:p>
        </p:txBody>
      </p:sp>
      <p:sp>
        <p:nvSpPr>
          <p:cNvPr id="6" name="Rectangle 5"/>
          <p:cNvSpPr>
            <a:spLocks noGrp="1"/>
          </p:cNvSpPr>
          <p:nvPr>
            <p:ph sz="quarter" idx="1"/>
          </p:nvPr>
        </p:nvSpPr>
        <p:spPr/>
        <p:txBody>
          <a:bodyPr>
            <a:normAutofit/>
          </a:bodyPr>
          <a:lstStyle/>
          <a:p>
            <a:r>
              <a:rPr lang="en-US" sz="2800" b="1" dirty="0" err="1" smtClean="0"/>
              <a:t>WindowsIdentity</a:t>
            </a:r>
            <a:endParaRPr lang="ro-RO" sz="2800" b="1" dirty="0" smtClean="0"/>
          </a:p>
          <a:p>
            <a:pPr lvl="1"/>
            <a:r>
              <a:rPr lang="ro-RO" sz="2200" dirty="0" smtClean="0"/>
              <a:t>Windows va autentifica utilizatorii logați</a:t>
            </a:r>
          </a:p>
          <a:p>
            <a:pPr lvl="1"/>
            <a:r>
              <a:rPr lang="ro-RO" sz="2200" dirty="0" smtClean="0"/>
              <a:t>Puteți obține utilizatorul Windows folosind metoda </a:t>
            </a:r>
            <a:r>
              <a:rPr lang="ro-RO" sz="2200" b="1" dirty="0" smtClean="0"/>
              <a:t>WindowsIdentity.GetCurrent</a:t>
            </a:r>
          </a:p>
          <a:p>
            <a:endParaRPr lang="ro-RO" sz="2800" dirty="0" smtClean="0"/>
          </a:p>
          <a:p>
            <a:r>
              <a:rPr lang="en-US" sz="2800" b="1" dirty="0" err="1" smtClean="0"/>
              <a:t>GenericIdentity</a:t>
            </a:r>
            <a:r>
              <a:rPr lang="en-US" sz="2800" b="1" dirty="0" smtClean="0"/>
              <a:t> </a:t>
            </a:r>
            <a:endParaRPr lang="ro-RO" sz="2800" b="1" dirty="0" smtClean="0"/>
          </a:p>
          <a:p>
            <a:pPr lvl="1"/>
            <a:r>
              <a:rPr lang="vi-VN" sz="2200" dirty="0" smtClean="0"/>
              <a:t>Furnizează</a:t>
            </a:r>
            <a:r>
              <a:rPr lang="ro-RO" sz="2200" dirty="0" smtClean="0"/>
              <a:t> propriile dumneavoastră identități autentificate</a:t>
            </a:r>
          </a:p>
          <a:p>
            <a:pPr lvl="1"/>
            <a:r>
              <a:rPr lang="ro-RO" sz="2200" dirty="0" smtClean="0"/>
              <a:t>Implementează interfața </a:t>
            </a:r>
            <a:r>
              <a:rPr lang="ro-RO" sz="2200" b="1" dirty="0" smtClean="0"/>
              <a:t>IIdentity</a:t>
            </a:r>
            <a:r>
              <a:rPr lang="ro-RO" sz="2200" dirty="0" smtClean="0"/>
              <a:t> și furnizează propria dumneavoastră clasă identitate</a:t>
            </a:r>
            <a:endParaRPr lang="ro-RO" sz="2500"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Principii	</a:t>
            </a:r>
            <a:endParaRPr lang="en-GB" dirty="0" smtClean="0"/>
          </a:p>
        </p:txBody>
      </p:sp>
      <p:sp>
        <p:nvSpPr>
          <p:cNvPr id="6" name="Rectangle 5"/>
          <p:cNvSpPr>
            <a:spLocks noGrp="1"/>
          </p:cNvSpPr>
          <p:nvPr>
            <p:ph sz="quarter" idx="1"/>
          </p:nvPr>
        </p:nvSpPr>
        <p:spPr/>
        <p:txBody>
          <a:bodyPr>
            <a:normAutofit/>
          </a:bodyPr>
          <a:lstStyle/>
          <a:p>
            <a:r>
              <a:rPr lang="ro-RO" dirty="0" smtClean="0"/>
              <a:t>Setați ca obiectul principial să permită oricărui cod să realizeze verificări pentru permisiunile principiale</a:t>
            </a:r>
          </a:p>
          <a:p>
            <a:endParaRPr lang="ro-RO" dirty="0" smtClean="0"/>
          </a:p>
          <a:p>
            <a:r>
              <a:rPr lang="ro-RO" dirty="0" smtClean="0"/>
              <a:t>Setați politica principială a domeniului de aplicație la </a:t>
            </a:r>
            <a:r>
              <a:rPr lang="ro-RO" b="1" dirty="0" smtClean="0"/>
              <a:t>WindowsPrincipal</a:t>
            </a:r>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fontScale="90000"/>
          </a:bodyPr>
          <a:lstStyle/>
          <a:p>
            <a:r>
              <a:rPr lang="ro-RO" dirty="0" smtClean="0"/>
              <a:t>Realizarea verificărilor pentru permisiuni principiale</a:t>
            </a:r>
            <a:endParaRPr lang="en-GB" dirty="0" smtClean="0"/>
          </a:p>
        </p:txBody>
      </p:sp>
      <p:sp>
        <p:nvSpPr>
          <p:cNvPr id="6" name="Rectangle 5"/>
          <p:cNvSpPr>
            <a:spLocks noGrp="1"/>
          </p:cNvSpPr>
          <p:nvPr>
            <p:ph sz="quarter" idx="1"/>
          </p:nvPr>
        </p:nvSpPr>
        <p:spPr/>
        <p:txBody>
          <a:bodyPr>
            <a:normAutofit/>
          </a:bodyPr>
          <a:lstStyle/>
          <a:p>
            <a:r>
              <a:rPr lang="ro-RO" dirty="0" smtClean="0"/>
              <a:t>Folosiți un obiect permisiune sau atribut</a:t>
            </a:r>
          </a:p>
          <a:p>
            <a:r>
              <a:rPr lang="ro-RO" dirty="0" smtClean="0"/>
              <a:t>Furnizați numele unui utilizator sau rolul </a:t>
            </a:r>
          </a:p>
          <a:p>
            <a:r>
              <a:rPr lang="ro-RO" dirty="0" smtClean="0"/>
              <a:t>Realizați o verificare de acces </a:t>
            </a:r>
            <a:r>
              <a:rPr lang="en-US" sz="2800" b="1" dirty="0" smtClean="0"/>
              <a:t>Demand</a:t>
            </a:r>
            <a:r>
              <a:rPr lang="en-US" sz="2800" dirty="0" smtClean="0"/>
              <a:t>, </a:t>
            </a:r>
            <a:r>
              <a:rPr lang="en-US" sz="2800" b="1" dirty="0" err="1" smtClean="0"/>
              <a:t>LinkDemand</a:t>
            </a:r>
            <a:r>
              <a:rPr lang="en-US" sz="2800" dirty="0" smtClean="0"/>
              <a:t>, </a:t>
            </a:r>
            <a:r>
              <a:rPr lang="ro-RO" sz="2800" dirty="0" smtClean="0"/>
              <a:t>sau</a:t>
            </a:r>
            <a:r>
              <a:rPr lang="en-US" sz="2800" dirty="0" smtClean="0"/>
              <a:t> </a:t>
            </a:r>
            <a:r>
              <a:rPr lang="en-US" sz="2800" b="1" dirty="0" err="1" smtClean="0"/>
              <a:t>InheritanceDemand</a:t>
            </a:r>
            <a:endParaRPr lang="ro-RO" sz="2800" b="1" dirty="0" smtClean="0"/>
          </a:p>
          <a:p>
            <a:r>
              <a:rPr lang="ro-RO" sz="2800" dirty="0" smtClean="0"/>
              <a:t>Verificările nu implică o parcurgere a stivei</a:t>
            </a:r>
            <a:endParaRPr lang="ro-RO"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p:cNvSpPr>
          <p:nvPr>
            <p:ph type="title"/>
          </p:nvPr>
        </p:nvSpPr>
        <p:spPr>
          <a:xfrm>
            <a:off x="457200" y="152400"/>
            <a:ext cx="8229600" cy="762000"/>
          </a:xfrm>
        </p:spPr>
        <p:txBody>
          <a:bodyPr/>
          <a:lstStyle/>
          <a:p>
            <a:r>
              <a:rPr lang="ro-RO" dirty="0" smtClean="0"/>
              <a:t>Sumar</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8" name="Rectangle 2"/>
          <p:cNvSpPr>
            <a:spLocks noGrp="1"/>
          </p:cNvSpPr>
          <p:nvPr>
            <p:ph sz="quarter" idx="1"/>
          </p:nvPr>
        </p:nvSpPr>
        <p:spPr>
          <a:xfrm>
            <a:off x="457200" y="1219200"/>
            <a:ext cx="8229600" cy="4937760"/>
          </a:xfrm>
        </p:spPr>
        <p:txBody>
          <a:bodyPr/>
          <a:lstStyle/>
          <a:p>
            <a:r>
              <a:rPr lang="ro-RO" dirty="0" smtClean="0"/>
              <a:t>Folosirea </a:t>
            </a:r>
            <a:r>
              <a:rPr lang="ro-RO" b="1" dirty="0" smtClean="0"/>
              <a:t>Code Access Security</a:t>
            </a:r>
            <a:endParaRPr lang="en-US" b="1" dirty="0" smtClean="0"/>
          </a:p>
          <a:p>
            <a:r>
              <a:rPr lang="ro-RO" dirty="0" smtClean="0"/>
              <a:t>Personalizarea  </a:t>
            </a:r>
            <a:r>
              <a:rPr lang="ro-RO" dirty="0" smtClean="0"/>
              <a:t>modului </a:t>
            </a:r>
            <a:endParaRPr lang="en-US" dirty="0" smtClean="0"/>
          </a:p>
          <a:p>
            <a:pPr marL="0" indent="0">
              <a:buNone/>
            </a:pPr>
            <a:r>
              <a:rPr lang="ro-RO" dirty="0" smtClean="0"/>
              <a:t>de </a:t>
            </a:r>
            <a:r>
              <a:rPr lang="ro-RO" dirty="0" smtClean="0"/>
              <a:t>autentificare și autorizare</a:t>
            </a:r>
          </a:p>
        </p:txBody>
      </p:sp>
      <p:sp>
        <p:nvSpPr>
          <p:cNvPr id="11" name="Footer Placeholder 9"/>
          <p:cNvSpPr>
            <a:spLocks noGrp="1"/>
          </p:cNvSpPr>
          <p:nvPr>
            <p:ph type="ftr" sz="quarter" idx="11"/>
          </p:nvPr>
        </p:nvSpPr>
        <p:spPr>
          <a:xfrm>
            <a:off x="2898648" y="6356350"/>
            <a:ext cx="3505200" cy="365760"/>
          </a:xfrm>
        </p:spPr>
        <p:txBody>
          <a:bodyPr/>
          <a:lstStyle/>
          <a:p>
            <a:r>
              <a:rPr lang="en-US" u="none" smtClean="0"/>
              <a:t>Academia Microsoft </a:t>
            </a:r>
            <a:endParaRPr lang="en-US" u="none" dirty="0"/>
          </a:p>
        </p:txBody>
      </p:sp>
      <p:pic>
        <p:nvPicPr>
          <p:cNvPr id="9" name="Picture 3"/>
          <p:cNvPicPr>
            <a:picLocks noChangeAspect="1" noChangeArrowheads="1"/>
          </p:cNvPicPr>
          <p:nvPr/>
        </p:nvPicPr>
        <p:blipFill>
          <a:blip r:embed="rId3" cstate="print"/>
          <a:stretch>
            <a:fillRect/>
          </a:stretch>
        </p:blipFill>
        <p:spPr>
          <a:xfrm>
            <a:off x="5388882" y="1600200"/>
            <a:ext cx="3526518"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Overview</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3" name="Rectangle 2"/>
          <p:cNvSpPr>
            <a:spLocks noGrp="1"/>
          </p:cNvSpPr>
          <p:nvPr>
            <p:ph sz="quarter" idx="1"/>
          </p:nvPr>
        </p:nvSpPr>
        <p:spPr/>
        <p:txBody>
          <a:bodyPr/>
          <a:lstStyle/>
          <a:p>
            <a:r>
              <a:rPr lang="ro-RO" dirty="0" smtClean="0"/>
              <a:t>Folosirea </a:t>
            </a:r>
            <a:r>
              <a:rPr lang="ro-RO" b="1" dirty="0" smtClean="0"/>
              <a:t>Code Access </a:t>
            </a:r>
            <a:r>
              <a:rPr lang="ro-RO" b="1" dirty="0" smtClean="0"/>
              <a:t>Security</a:t>
            </a:r>
            <a:endParaRPr lang="en-US" b="1" dirty="0" smtClean="0"/>
          </a:p>
          <a:p>
            <a:r>
              <a:rPr lang="ro-RO" dirty="0" smtClean="0"/>
              <a:t>Personalizarea  </a:t>
            </a:r>
            <a:r>
              <a:rPr lang="ro-RO" dirty="0" smtClean="0"/>
              <a:t>modului de autentificare și autorizare</a:t>
            </a:r>
          </a:p>
        </p:txBody>
      </p:sp>
      <p:pic>
        <p:nvPicPr>
          <p:cNvPr id="1027" name="Picture 3"/>
          <p:cNvPicPr>
            <a:picLocks noGrp="1" noChangeAspect="1" noChangeArrowheads="1"/>
          </p:cNvPicPr>
          <p:nvPr>
            <p:ph sz="quarter" idx="2"/>
          </p:nvPr>
        </p:nvPicPr>
        <p:blipFill>
          <a:blip r:embed="rId3" cstate="print"/>
          <a:stretch>
            <a:fillRect/>
          </a:stretch>
        </p:blipFill>
        <p:spPr>
          <a:xfrm>
            <a:off x="4889953" y="1216025"/>
            <a:ext cx="3526518" cy="4937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Footer Placeholder 10"/>
          <p:cNvSpPr>
            <a:spLocks noGrp="1"/>
          </p:cNvSpPr>
          <p:nvPr>
            <p:ph type="ftr" sz="quarter" idx="11"/>
          </p:nvPr>
        </p:nvSpPr>
        <p:spPr/>
        <p:txBody>
          <a:bodyPr/>
          <a:lstStyle/>
          <a:p>
            <a:r>
              <a:rPr lang="en-US" smtClean="0"/>
              <a:t>Academia Microsoft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Folosirea </a:t>
            </a:r>
            <a:r>
              <a:rPr lang="ro-RO" b="1" dirty="0" smtClean="0"/>
              <a:t>Code Access Security</a:t>
            </a:r>
            <a:endParaRPr lang="en-GB" b="1" dirty="0" smtClean="0"/>
          </a:p>
        </p:txBody>
      </p:sp>
      <p:sp>
        <p:nvSpPr>
          <p:cNvPr id="6" name="Rectangle 5"/>
          <p:cNvSpPr>
            <a:spLocks noGrp="1"/>
          </p:cNvSpPr>
          <p:nvPr>
            <p:ph sz="quarter" idx="1"/>
          </p:nvPr>
        </p:nvSpPr>
        <p:spPr/>
        <p:txBody>
          <a:bodyPr>
            <a:normAutofit/>
          </a:bodyPr>
          <a:lstStyle/>
          <a:p>
            <a:r>
              <a:rPr lang="ro-RO" dirty="0" smtClean="0"/>
              <a:t>Securizarea unităților de asamblare</a:t>
            </a:r>
          </a:p>
          <a:p>
            <a:r>
              <a:rPr lang="ro-RO" dirty="0" smtClean="0"/>
              <a:t>Verificarea accesului</a:t>
            </a:r>
            <a:endParaRPr lang="en-GB" dirty="0" smtClean="0"/>
          </a:p>
          <a:p>
            <a:r>
              <a:rPr lang="ro-RO" b="1" dirty="0" smtClean="0"/>
              <a:t>Code Access Security Policy</a:t>
            </a:r>
            <a:endParaRPr lang="en-GB" b="1" dirty="0" smtClean="0"/>
          </a:p>
          <a:p>
            <a:r>
              <a:rPr lang="ro-RO" dirty="0" smtClean="0"/>
              <a:t>Combinarea politicilor</a:t>
            </a:r>
            <a:endParaRPr lang="en-GB" dirty="0" smtClean="0"/>
          </a:p>
          <a:p>
            <a:r>
              <a:rPr lang="ro-RO" dirty="0" smtClean="0"/>
              <a:t>Cererea și acordarea permisiunilor</a:t>
            </a:r>
            <a:endParaRPr lang="en-GB" b="1" dirty="0" smtClean="0"/>
          </a:p>
          <a:p>
            <a:r>
              <a:rPr lang="ro-RO" dirty="0" smtClean="0"/>
              <a:t>Declararea și respingerea permisiunilor</a:t>
            </a:r>
          </a:p>
          <a:p>
            <a:r>
              <a:rPr lang="ro-RO" dirty="0" smtClean="0"/>
              <a:t>Implementarea claselor de bibliotecă</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Securizarea unităților de asamblare</a:t>
            </a:r>
            <a:endParaRPr lang="en-GB" dirty="0" smtClean="0"/>
          </a:p>
        </p:txBody>
      </p:sp>
      <p:sp>
        <p:nvSpPr>
          <p:cNvPr id="6" name="Rectangle 5"/>
          <p:cNvSpPr>
            <a:spLocks noGrp="1"/>
          </p:cNvSpPr>
          <p:nvPr>
            <p:ph sz="quarter" idx="1"/>
          </p:nvPr>
        </p:nvSpPr>
        <p:spPr/>
        <p:txBody>
          <a:bodyPr>
            <a:normAutofit/>
          </a:bodyPr>
          <a:lstStyle/>
          <a:p>
            <a:r>
              <a:rPr lang="ro-RO" dirty="0" smtClean="0"/>
              <a:t>Localizarea unităților de asamblare</a:t>
            </a:r>
          </a:p>
          <a:p>
            <a:pPr lvl="1"/>
            <a:r>
              <a:rPr lang="ro-RO" dirty="0" smtClean="0"/>
              <a:t>Numele tare asigură încărcarea unității de asamblare corecte</a:t>
            </a:r>
          </a:p>
          <a:p>
            <a:pPr lvl="1"/>
            <a:r>
              <a:rPr lang="ro-RO" b="1" dirty="0" smtClean="0"/>
              <a:t>Global Assembly Cache </a:t>
            </a:r>
            <a:r>
              <a:rPr lang="ro-RO" dirty="0" smtClean="0"/>
              <a:t>este securizat</a:t>
            </a:r>
          </a:p>
          <a:p>
            <a:pPr lvl="1"/>
            <a:r>
              <a:rPr lang="ro-RO" dirty="0" smtClean="0"/>
              <a:t>Identificarea este asigurată de certificate</a:t>
            </a:r>
          </a:p>
          <a:p>
            <a:pPr lvl="1">
              <a:buNone/>
            </a:pPr>
            <a:endParaRPr lang="ro-RO" dirty="0" smtClean="0"/>
          </a:p>
          <a:p>
            <a:r>
              <a:rPr lang="ro-RO" dirty="0" smtClean="0"/>
              <a:t>Validare și verificare</a:t>
            </a:r>
          </a:p>
          <a:p>
            <a:pPr lvl="1"/>
            <a:r>
              <a:rPr lang="ro-RO" dirty="0" smtClean="0"/>
              <a:t>Validare PE</a:t>
            </a:r>
          </a:p>
          <a:p>
            <a:pPr lvl="1"/>
            <a:r>
              <a:rPr lang="ro-RO" dirty="0" smtClean="0"/>
              <a:t>Validarea metadatelor</a:t>
            </a:r>
          </a:p>
          <a:p>
            <a:pPr lvl="1"/>
            <a:r>
              <a:rPr lang="ro-RO" dirty="0" smtClean="0"/>
              <a:t>Validare IL</a:t>
            </a:r>
          </a:p>
          <a:p>
            <a:pPr lvl="1"/>
            <a:r>
              <a:rPr lang="ro-RO" dirty="0" smtClean="0"/>
              <a:t>Verificare</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Realizarea verificărilor de acces</a:t>
            </a:r>
            <a:endParaRPr lang="en-GB" dirty="0" smtClean="0"/>
          </a:p>
        </p:txBody>
      </p:sp>
      <p:sp>
        <p:nvSpPr>
          <p:cNvPr id="6" name="Rectangle 5"/>
          <p:cNvSpPr>
            <a:spLocks noGrp="1"/>
          </p:cNvSpPr>
          <p:nvPr>
            <p:ph sz="quarter" idx="1"/>
          </p:nvPr>
        </p:nvSpPr>
        <p:spPr/>
        <p:txBody>
          <a:bodyPr>
            <a:normAutofit/>
          </a:bodyPr>
          <a:lstStyle/>
          <a:p>
            <a:r>
              <a:rPr lang="ro-RO" b="1" dirty="0" smtClean="0"/>
              <a:t>Windows Security</a:t>
            </a:r>
          </a:p>
          <a:p>
            <a:pPr lvl="1"/>
            <a:r>
              <a:rPr lang="ro-RO" dirty="0" smtClean="0"/>
              <a:t>Codul apelează funcția </a:t>
            </a:r>
            <a:r>
              <a:rPr lang="ro-RO" b="1" dirty="0" smtClean="0"/>
              <a:t>Windows</a:t>
            </a:r>
          </a:p>
          <a:p>
            <a:pPr lvl="1"/>
            <a:r>
              <a:rPr lang="ro-RO" dirty="0" smtClean="0"/>
              <a:t>Se realizează verificarea accesului</a:t>
            </a:r>
          </a:p>
          <a:p>
            <a:pPr lvl="1"/>
            <a:endParaRPr lang="ro-RO" dirty="0" smtClean="0"/>
          </a:p>
          <a:p>
            <a:r>
              <a:rPr lang="ro-RO" dirty="0" smtClean="0"/>
              <a:t>Securitatea accesului la cod</a:t>
            </a:r>
          </a:p>
          <a:p>
            <a:pPr lvl="1"/>
            <a:r>
              <a:rPr lang="ro-RO" dirty="0" smtClean="0"/>
              <a:t>Codul apelează funcția .</a:t>
            </a:r>
            <a:r>
              <a:rPr lang="ro-RO" b="1" dirty="0" smtClean="0"/>
              <a:t>NET Framework</a:t>
            </a:r>
          </a:p>
          <a:p>
            <a:pPr lvl="1"/>
            <a:r>
              <a:rPr lang="ro-RO" dirty="0" smtClean="0"/>
              <a:t>Verificarea permisiunilor unității de asamblare</a:t>
            </a:r>
          </a:p>
          <a:p>
            <a:pPr lvl="1"/>
            <a:r>
              <a:rPr lang="ro-RO" dirty="0" smtClean="0"/>
              <a:t>Verificarea permisiunilor tuturor unităților de asamblare din stivă</a:t>
            </a:r>
          </a:p>
          <a:p>
            <a:pPr lvl="1"/>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b="1" dirty="0" smtClean="0"/>
              <a:t>Code Access Security Policy</a:t>
            </a:r>
            <a:endParaRPr lang="en-GB" b="1" dirty="0" smtClean="0"/>
          </a:p>
        </p:txBody>
      </p:sp>
      <p:sp>
        <p:nvSpPr>
          <p:cNvPr id="6" name="Rectangle 5"/>
          <p:cNvSpPr>
            <a:spLocks noGrp="1"/>
          </p:cNvSpPr>
          <p:nvPr>
            <p:ph sz="quarter" idx="1"/>
          </p:nvPr>
        </p:nvSpPr>
        <p:spPr/>
        <p:txBody>
          <a:bodyPr>
            <a:normAutofit/>
          </a:bodyPr>
          <a:lstStyle/>
          <a:p>
            <a:r>
              <a:rPr lang="ro-RO" dirty="0" smtClean="0"/>
              <a:t>Sunt obținute dovezi pentru unitatea de asamblare </a:t>
            </a:r>
          </a:p>
          <a:p>
            <a:r>
              <a:rPr lang="ro-RO" dirty="0" smtClean="0"/>
              <a:t>Dovezile sunt folosite pentru a obține grupuri de cod</a:t>
            </a:r>
          </a:p>
          <a:p>
            <a:r>
              <a:rPr lang="ro-RO" dirty="0" smtClean="0"/>
              <a:t>Grupurile de cod oferă un set de permisiuni</a:t>
            </a:r>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ro-RO" dirty="0" smtClean="0"/>
              <a:t>Combinarea politicilor</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
        <p:nvSpPr>
          <p:cNvPr id="11" name="Isosceles Triangle 10"/>
          <p:cNvSpPr/>
          <p:nvPr/>
        </p:nvSpPr>
        <p:spPr>
          <a:xfrm>
            <a:off x="1676400" y="1219200"/>
            <a:ext cx="4191000" cy="3352800"/>
          </a:xfrm>
          <a:prstGeom prst="triangl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2438400" y="2438400"/>
            <a:ext cx="4191000" cy="3352800"/>
          </a:xfrm>
          <a:prstGeom prst="triangl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3200400" y="1219200"/>
            <a:ext cx="4191000" cy="3352800"/>
          </a:xfrm>
          <a:prstGeom prst="triangl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3200400" y="2438400"/>
            <a:ext cx="2667001" cy="2133601"/>
          </a:xfrm>
          <a:prstGeom prst="triangl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mtClean="0">
                <a:solidFill>
                  <a:schemeClr val="tx1"/>
                </a:solidFill>
              </a:rPr>
              <a:t>Permisiune </a:t>
            </a:r>
            <a:r>
              <a:rPr lang="ro-RO" dirty="0" smtClean="0">
                <a:solidFill>
                  <a:schemeClr val="tx1"/>
                </a:solidFill>
              </a:rPr>
              <a:t>acordată</a:t>
            </a:r>
            <a:endParaRPr lang="en-US" dirty="0">
              <a:solidFill>
                <a:schemeClr val="tx1"/>
              </a:solidFill>
            </a:endParaRPr>
          </a:p>
        </p:txBody>
      </p:sp>
      <p:sp>
        <p:nvSpPr>
          <p:cNvPr id="18" name="TextBox 17"/>
          <p:cNvSpPr txBox="1"/>
          <p:nvPr/>
        </p:nvSpPr>
        <p:spPr>
          <a:xfrm>
            <a:off x="1905000" y="2819400"/>
            <a:ext cx="1430584" cy="369332"/>
          </a:xfrm>
          <a:prstGeom prst="rect">
            <a:avLst/>
          </a:prstGeom>
          <a:noFill/>
        </p:spPr>
        <p:txBody>
          <a:bodyPr wrap="none" rtlCol="0">
            <a:spAutoFit/>
          </a:bodyPr>
          <a:lstStyle/>
          <a:p>
            <a:r>
              <a:rPr lang="ro-RO" dirty="0" smtClean="0"/>
              <a:t>Întreprindere</a:t>
            </a:r>
            <a:endParaRPr lang="en-US" dirty="0"/>
          </a:p>
        </p:txBody>
      </p:sp>
      <p:sp>
        <p:nvSpPr>
          <p:cNvPr id="20" name="TextBox 19"/>
          <p:cNvSpPr txBox="1"/>
          <p:nvPr/>
        </p:nvSpPr>
        <p:spPr>
          <a:xfrm>
            <a:off x="6019800" y="2907268"/>
            <a:ext cx="1162498" cy="369332"/>
          </a:xfrm>
          <a:prstGeom prst="rect">
            <a:avLst/>
          </a:prstGeom>
          <a:noFill/>
        </p:spPr>
        <p:txBody>
          <a:bodyPr wrap="none" rtlCol="0">
            <a:spAutoFit/>
          </a:bodyPr>
          <a:lstStyle/>
          <a:p>
            <a:r>
              <a:rPr lang="ro-RO" dirty="0" smtClean="0"/>
              <a:t>Computer</a:t>
            </a:r>
            <a:endParaRPr lang="en-US" dirty="0"/>
          </a:p>
        </p:txBody>
      </p:sp>
      <p:sp>
        <p:nvSpPr>
          <p:cNvPr id="21" name="TextBox 20"/>
          <p:cNvSpPr txBox="1"/>
          <p:nvPr/>
        </p:nvSpPr>
        <p:spPr>
          <a:xfrm>
            <a:off x="3962400" y="5802868"/>
            <a:ext cx="1067921" cy="369332"/>
          </a:xfrm>
          <a:prstGeom prst="rect">
            <a:avLst/>
          </a:prstGeom>
          <a:noFill/>
        </p:spPr>
        <p:txBody>
          <a:bodyPr wrap="none" rtlCol="0">
            <a:spAutoFit/>
          </a:bodyPr>
          <a:lstStyle/>
          <a:p>
            <a:r>
              <a:rPr lang="ro-RO" dirty="0" smtClean="0"/>
              <a:t>Utilizator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Exclamation_mark.gif"/>
          <p:cNvPicPr>
            <a:picLocks noChangeAspect="1"/>
          </p:cNvPicPr>
          <p:nvPr/>
        </p:nvPicPr>
        <p:blipFill>
          <a:blip r:embed="rId3" cstate="print"/>
          <a:stretch>
            <a:fillRect/>
          </a:stretch>
        </p:blipFill>
        <p:spPr>
          <a:xfrm>
            <a:off x="2057400" y="4876800"/>
            <a:ext cx="1238250" cy="1166813"/>
          </a:xfrm>
          <a:prstGeom prst="rect">
            <a:avLst/>
          </a:prstGeom>
        </p:spPr>
      </p:pic>
      <p:sp>
        <p:nvSpPr>
          <p:cNvPr id="5" name="Rectangle 4"/>
          <p:cNvSpPr>
            <a:spLocks noGrp="1"/>
          </p:cNvSpPr>
          <p:nvPr>
            <p:ph type="title"/>
          </p:nvPr>
        </p:nvSpPr>
        <p:spPr/>
        <p:txBody>
          <a:bodyPr>
            <a:normAutofit/>
          </a:bodyPr>
          <a:lstStyle/>
          <a:p>
            <a:r>
              <a:rPr lang="ro-RO" dirty="0" smtClean="0"/>
              <a:t>Cererea și acordarea permisiunilor</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
        <p:nvSpPr>
          <p:cNvPr id="7" name="TextBox 6"/>
          <p:cNvSpPr txBox="1"/>
          <p:nvPr/>
        </p:nvSpPr>
        <p:spPr>
          <a:xfrm>
            <a:off x="609600" y="1371600"/>
            <a:ext cx="2819400" cy="1077218"/>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void Method1()</a:t>
            </a:r>
          </a:p>
          <a:p>
            <a:r>
              <a:rPr lang="ro-RO" sz="1600" dirty="0" smtClean="0">
                <a:latin typeface="Lucida Console" pitchFamily="49" charset="0"/>
              </a:rPr>
              <a:t>   {</a:t>
            </a:r>
          </a:p>
          <a:p>
            <a:r>
              <a:rPr lang="ro-RO" sz="1600" dirty="0" smtClean="0">
                <a:latin typeface="Lucida Console" pitchFamily="49" charset="0"/>
              </a:rPr>
              <a:t>        Method2();</a:t>
            </a:r>
          </a:p>
          <a:p>
            <a:r>
              <a:rPr lang="ro-RO" sz="1600" dirty="0" smtClean="0">
                <a:latin typeface="Lucida Console" pitchFamily="49" charset="0"/>
              </a:rPr>
              <a:t>   }</a:t>
            </a:r>
          </a:p>
        </p:txBody>
      </p:sp>
      <p:sp>
        <p:nvSpPr>
          <p:cNvPr id="8" name="TextBox 7"/>
          <p:cNvSpPr txBox="1"/>
          <p:nvPr/>
        </p:nvSpPr>
        <p:spPr>
          <a:xfrm>
            <a:off x="3200400" y="3124200"/>
            <a:ext cx="2819400" cy="1077218"/>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void Method2()</a:t>
            </a:r>
          </a:p>
          <a:p>
            <a:r>
              <a:rPr lang="ro-RO" sz="1600" dirty="0" smtClean="0">
                <a:latin typeface="Lucida Console" pitchFamily="49" charset="0"/>
              </a:rPr>
              <a:t>   {</a:t>
            </a:r>
          </a:p>
          <a:p>
            <a:r>
              <a:rPr lang="ro-RO" sz="1600" dirty="0" smtClean="0">
                <a:latin typeface="Lucida Console" pitchFamily="49" charset="0"/>
              </a:rPr>
              <a:t>        Method3();</a:t>
            </a:r>
          </a:p>
          <a:p>
            <a:r>
              <a:rPr lang="ro-RO" sz="1600" dirty="0" smtClean="0">
                <a:latin typeface="Lucida Console" pitchFamily="49" charset="0"/>
              </a:rPr>
              <a:t>   }</a:t>
            </a:r>
            <a:endParaRPr lang="ro-RO" sz="1600" dirty="0" smtClean="0"/>
          </a:p>
        </p:txBody>
      </p:sp>
      <p:sp>
        <p:nvSpPr>
          <p:cNvPr id="9" name="TextBox 8"/>
          <p:cNvSpPr txBox="1"/>
          <p:nvPr/>
        </p:nvSpPr>
        <p:spPr>
          <a:xfrm>
            <a:off x="5791200" y="4819471"/>
            <a:ext cx="3124200" cy="1323439"/>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[FileIOPermission(...)]</a:t>
            </a:r>
          </a:p>
          <a:p>
            <a:r>
              <a:rPr lang="ro-RO" sz="1600" dirty="0" smtClean="0">
                <a:latin typeface="Lucida Console" pitchFamily="49" charset="0"/>
              </a:rPr>
              <a:t>void Method3(){ </a:t>
            </a:r>
          </a:p>
          <a:p>
            <a:r>
              <a:rPr lang="ro-RO" sz="1600" dirty="0" smtClean="0">
                <a:latin typeface="Lucida Console" pitchFamily="49" charset="0"/>
              </a:rPr>
              <a:t>	.... </a:t>
            </a:r>
          </a:p>
          <a:p>
            <a:r>
              <a:rPr lang="ro-RO" sz="1600" dirty="0" smtClean="0">
                <a:latin typeface="Lucida Console" pitchFamily="49" charset="0"/>
              </a:rPr>
              <a:t>}</a:t>
            </a:r>
          </a:p>
        </p:txBody>
      </p:sp>
      <p:sp>
        <p:nvSpPr>
          <p:cNvPr id="10" name="Curved Right Arrow 9"/>
          <p:cNvSpPr/>
          <p:nvPr/>
        </p:nvSpPr>
        <p:spPr>
          <a:xfrm rot="20031179">
            <a:off x="250634" y="1878249"/>
            <a:ext cx="855972" cy="2719602"/>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Right Arrow 10"/>
          <p:cNvSpPr/>
          <p:nvPr/>
        </p:nvSpPr>
        <p:spPr>
          <a:xfrm rot="20031179">
            <a:off x="2855793" y="3630850"/>
            <a:ext cx="855972" cy="2719602"/>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rot="8444118">
            <a:off x="6823096" y="2713325"/>
            <a:ext cx="634106" cy="2042258"/>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Right Arrow 13"/>
          <p:cNvSpPr/>
          <p:nvPr/>
        </p:nvSpPr>
        <p:spPr>
          <a:xfrm rot="8444118">
            <a:off x="4277598" y="1036925"/>
            <a:ext cx="634106" cy="2042258"/>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descr="600px-symbol_ok.svg.png"/>
          <p:cNvPicPr>
            <a:picLocks noChangeAspect="1"/>
          </p:cNvPicPr>
          <p:nvPr/>
        </p:nvPicPr>
        <p:blipFill>
          <a:blip r:embed="rId4" cstate="print"/>
          <a:stretch>
            <a:fillRect/>
          </a:stretch>
        </p:blipFill>
        <p:spPr>
          <a:xfrm>
            <a:off x="2590800" y="838200"/>
            <a:ext cx="685800" cy="533400"/>
          </a:xfrm>
          <a:prstGeom prst="rect">
            <a:avLst/>
          </a:prstGeom>
        </p:spPr>
      </p:pic>
      <p:pic>
        <p:nvPicPr>
          <p:cNvPr id="16" name="Picture 15" descr="600px-symbol_ok.svg.png"/>
          <p:cNvPicPr>
            <a:picLocks noChangeAspect="1"/>
          </p:cNvPicPr>
          <p:nvPr/>
        </p:nvPicPr>
        <p:blipFill>
          <a:blip r:embed="rId5" cstate="print"/>
          <a:stretch>
            <a:fillRect/>
          </a:stretch>
        </p:blipFill>
        <p:spPr>
          <a:xfrm>
            <a:off x="5334000" y="2514600"/>
            <a:ext cx="685800" cy="609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Exclamation_mark.gif"/>
          <p:cNvPicPr>
            <a:picLocks noChangeAspect="1"/>
          </p:cNvPicPr>
          <p:nvPr/>
        </p:nvPicPr>
        <p:blipFill>
          <a:blip r:embed="rId3" cstate="print"/>
          <a:stretch>
            <a:fillRect/>
          </a:stretch>
        </p:blipFill>
        <p:spPr>
          <a:xfrm>
            <a:off x="2209800" y="4953000"/>
            <a:ext cx="1238250" cy="1166813"/>
          </a:xfrm>
          <a:prstGeom prst="rect">
            <a:avLst/>
          </a:prstGeom>
        </p:spPr>
      </p:pic>
      <p:sp>
        <p:nvSpPr>
          <p:cNvPr id="5" name="Rectangle 4"/>
          <p:cNvSpPr>
            <a:spLocks noGrp="1"/>
          </p:cNvSpPr>
          <p:nvPr>
            <p:ph type="title"/>
          </p:nvPr>
        </p:nvSpPr>
        <p:spPr/>
        <p:txBody>
          <a:bodyPr>
            <a:normAutofit/>
          </a:bodyPr>
          <a:lstStyle/>
          <a:p>
            <a:r>
              <a:rPr lang="en-US" dirty="0" err="1" smtClean="0"/>
              <a:t>Declararea</a:t>
            </a:r>
            <a:r>
              <a:rPr lang="en-US" dirty="0" smtClean="0"/>
              <a:t> </a:t>
            </a:r>
            <a:r>
              <a:rPr lang="ro-RO" dirty="0" smtClean="0"/>
              <a:t>și respingerea permisiunilor</a:t>
            </a:r>
            <a:endParaRPr lang="en-GB" dirty="0" smtClean="0"/>
          </a:p>
        </p:txBody>
      </p:sp>
      <p:sp>
        <p:nvSpPr>
          <p:cNvPr id="12" name="Footer Placeholder 11"/>
          <p:cNvSpPr>
            <a:spLocks noGrp="1"/>
          </p:cNvSpPr>
          <p:nvPr>
            <p:ph type="ftr" sz="quarter" idx="11"/>
          </p:nvPr>
        </p:nvSpPr>
        <p:spPr/>
        <p:txBody>
          <a:bodyPr/>
          <a:lstStyle/>
          <a:p>
            <a:r>
              <a:rPr lang="en-US" u="none" smtClean="0"/>
              <a:t>Academia Microsoft </a:t>
            </a:r>
            <a:endParaRPr lang="en-US" u="none" dirty="0"/>
          </a:p>
        </p:txBody>
      </p:sp>
      <p:sp>
        <p:nvSpPr>
          <p:cNvPr id="7" name="TextBox 6"/>
          <p:cNvSpPr txBox="1"/>
          <p:nvPr/>
        </p:nvSpPr>
        <p:spPr>
          <a:xfrm>
            <a:off x="609600" y="1371600"/>
            <a:ext cx="3200400" cy="1569660"/>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void Method1()</a:t>
            </a:r>
          </a:p>
          <a:p>
            <a:r>
              <a:rPr lang="ro-RO" sz="1600" dirty="0" smtClean="0">
                <a:latin typeface="Lucida Console" pitchFamily="49" charset="0"/>
              </a:rPr>
              <a:t>{</a:t>
            </a:r>
            <a:endParaRPr lang="en-US" sz="1600" dirty="0" smtClean="0">
              <a:latin typeface="Lucida Console" pitchFamily="49" charset="0"/>
            </a:endParaRPr>
          </a:p>
          <a:p>
            <a:r>
              <a:rPr lang="en-US" sz="1600" dirty="0">
                <a:latin typeface="Lucida Console" pitchFamily="49" charset="0"/>
              </a:rPr>
              <a:t> </a:t>
            </a:r>
            <a:r>
              <a:rPr lang="en-US" sz="1600" dirty="0" smtClean="0">
                <a:latin typeface="Lucida Console" pitchFamily="49" charset="0"/>
              </a:rPr>
              <a:t>  </a:t>
            </a:r>
            <a:r>
              <a:rPr lang="en-US" sz="1600" dirty="0" err="1" smtClean="0">
                <a:latin typeface="Lucida Console" pitchFamily="49" charset="0"/>
              </a:rPr>
              <a:t>IPermission</a:t>
            </a:r>
            <a:r>
              <a:rPr lang="en-US" sz="1600" dirty="0" smtClean="0">
                <a:latin typeface="Lucida Console" pitchFamily="49" charset="0"/>
              </a:rPr>
              <a:t> perm = …;</a:t>
            </a:r>
            <a:endParaRPr lang="en-US" sz="1600" dirty="0">
              <a:latin typeface="Lucida Console" pitchFamily="49" charset="0"/>
            </a:endParaRPr>
          </a:p>
          <a:p>
            <a:r>
              <a:rPr lang="en-US" sz="1600" dirty="0" smtClean="0">
                <a:latin typeface="Lucida Console" pitchFamily="49" charset="0"/>
              </a:rPr>
              <a:t>   </a:t>
            </a:r>
            <a:r>
              <a:rPr lang="en-US" sz="1600" dirty="0" err="1" smtClean="0">
                <a:latin typeface="Lucida Console" pitchFamily="49" charset="0"/>
              </a:rPr>
              <a:t>perm.Deny</a:t>
            </a:r>
            <a:r>
              <a:rPr lang="en-US" sz="1600" dirty="0" smtClean="0">
                <a:latin typeface="Lucida Console" pitchFamily="49" charset="0"/>
              </a:rPr>
              <a:t>();</a:t>
            </a:r>
            <a:endParaRPr lang="ro-RO" sz="1600" dirty="0" smtClean="0">
              <a:latin typeface="Lucida Console" pitchFamily="49" charset="0"/>
            </a:endParaRPr>
          </a:p>
          <a:p>
            <a:r>
              <a:rPr lang="en-US" sz="1600" dirty="0" smtClean="0">
                <a:latin typeface="Lucida Console" pitchFamily="49" charset="0"/>
              </a:rPr>
              <a:t>   </a:t>
            </a:r>
            <a:r>
              <a:rPr lang="ro-RO" sz="1600" dirty="0" smtClean="0">
                <a:latin typeface="Lucida Console" pitchFamily="49" charset="0"/>
              </a:rPr>
              <a:t>Method2();</a:t>
            </a:r>
          </a:p>
          <a:p>
            <a:r>
              <a:rPr lang="ro-RO" sz="1600" dirty="0" smtClean="0">
                <a:latin typeface="Lucida Console" pitchFamily="49" charset="0"/>
              </a:rPr>
              <a:t>}</a:t>
            </a:r>
          </a:p>
        </p:txBody>
      </p:sp>
      <p:sp>
        <p:nvSpPr>
          <p:cNvPr id="8" name="TextBox 7"/>
          <p:cNvSpPr txBox="1"/>
          <p:nvPr/>
        </p:nvSpPr>
        <p:spPr>
          <a:xfrm>
            <a:off x="3200400" y="3124200"/>
            <a:ext cx="3200400" cy="1569660"/>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void Method2()</a:t>
            </a:r>
          </a:p>
          <a:p>
            <a:r>
              <a:rPr lang="ro-RO" sz="1600" dirty="0" smtClean="0">
                <a:latin typeface="Lucida Console" pitchFamily="49" charset="0"/>
              </a:rPr>
              <a:t>{</a:t>
            </a:r>
            <a:endParaRPr lang="en-US" sz="1600" dirty="0" smtClean="0">
              <a:latin typeface="Lucida Console" pitchFamily="49" charset="0"/>
            </a:endParaRPr>
          </a:p>
          <a:p>
            <a:r>
              <a:rPr lang="en-US" sz="1600" dirty="0">
                <a:latin typeface="Lucida Console" pitchFamily="49" charset="0"/>
              </a:rPr>
              <a:t> </a:t>
            </a:r>
            <a:r>
              <a:rPr lang="en-US" sz="1600" dirty="0" smtClean="0">
                <a:latin typeface="Lucida Console" pitchFamily="49" charset="0"/>
              </a:rPr>
              <a:t>  </a:t>
            </a:r>
            <a:r>
              <a:rPr lang="en-US" sz="1600" dirty="0" err="1">
                <a:latin typeface="Lucida Console" pitchFamily="49" charset="0"/>
              </a:rPr>
              <a:t>IPermission</a:t>
            </a:r>
            <a:r>
              <a:rPr lang="en-US" sz="1600" dirty="0">
                <a:latin typeface="Lucida Console" pitchFamily="49" charset="0"/>
              </a:rPr>
              <a:t> perm = </a:t>
            </a:r>
            <a:r>
              <a:rPr lang="en-US" sz="1600" dirty="0" smtClean="0">
                <a:latin typeface="Lucida Console" pitchFamily="49" charset="0"/>
              </a:rPr>
              <a:t>…;</a:t>
            </a:r>
            <a:endParaRPr lang="ro-RO" sz="1600" dirty="0" smtClean="0">
              <a:latin typeface="Lucida Console" pitchFamily="49" charset="0"/>
            </a:endParaRPr>
          </a:p>
          <a:p>
            <a:r>
              <a:rPr lang="en-US" sz="1600" dirty="0">
                <a:latin typeface="Lucida Console" pitchFamily="49" charset="0"/>
              </a:rPr>
              <a:t> </a:t>
            </a:r>
            <a:r>
              <a:rPr lang="en-US" sz="1600" dirty="0" smtClean="0">
                <a:latin typeface="Lucida Console" pitchFamily="49" charset="0"/>
              </a:rPr>
              <a:t>  p</a:t>
            </a:r>
            <a:r>
              <a:rPr lang="ro-RO" sz="1600" dirty="0" smtClean="0">
                <a:latin typeface="Lucida Console" pitchFamily="49" charset="0"/>
              </a:rPr>
              <a:t>erm.Assert();</a:t>
            </a:r>
          </a:p>
          <a:p>
            <a:r>
              <a:rPr lang="en-US" sz="1600" dirty="0" smtClean="0">
                <a:latin typeface="Lucida Console" pitchFamily="49" charset="0"/>
              </a:rPr>
              <a:t>   </a:t>
            </a:r>
            <a:r>
              <a:rPr lang="ro-RO" sz="1600" dirty="0" smtClean="0">
                <a:latin typeface="Lucida Console" pitchFamily="49" charset="0"/>
              </a:rPr>
              <a:t>Method3();</a:t>
            </a:r>
          </a:p>
          <a:p>
            <a:r>
              <a:rPr lang="ro-RO" sz="1600" dirty="0" smtClean="0">
                <a:latin typeface="Lucida Console" pitchFamily="49" charset="0"/>
              </a:rPr>
              <a:t>}</a:t>
            </a:r>
            <a:endParaRPr lang="ro-RO" sz="1600" dirty="0" smtClean="0"/>
          </a:p>
        </p:txBody>
      </p:sp>
      <p:sp>
        <p:nvSpPr>
          <p:cNvPr id="9" name="TextBox 8"/>
          <p:cNvSpPr txBox="1"/>
          <p:nvPr/>
        </p:nvSpPr>
        <p:spPr>
          <a:xfrm>
            <a:off x="5791200" y="4819471"/>
            <a:ext cx="3124200" cy="1323439"/>
          </a:xfrm>
          <a:prstGeom prst="rect">
            <a:avLst/>
          </a:prstGeom>
          <a:noFill/>
          <a:ln>
            <a:solidFill>
              <a:schemeClr val="accent1">
                <a:lumMod val="60000"/>
                <a:lumOff val="40000"/>
              </a:schemeClr>
            </a:solidFill>
          </a:ln>
        </p:spPr>
        <p:txBody>
          <a:bodyPr wrap="square" rtlCol="0">
            <a:spAutoFit/>
          </a:bodyPr>
          <a:lstStyle/>
          <a:p>
            <a:r>
              <a:rPr lang="ro-RO" sz="1600" dirty="0" smtClean="0">
                <a:latin typeface="Lucida Console" pitchFamily="49" charset="0"/>
              </a:rPr>
              <a:t>    [FileIOPermission(...)]</a:t>
            </a:r>
          </a:p>
          <a:p>
            <a:r>
              <a:rPr lang="ro-RO" sz="1600" dirty="0" smtClean="0">
                <a:latin typeface="Lucida Console" pitchFamily="49" charset="0"/>
              </a:rPr>
              <a:t>void Method3(){ </a:t>
            </a:r>
          </a:p>
          <a:p>
            <a:r>
              <a:rPr lang="ro-RO" sz="1600" dirty="0" smtClean="0">
                <a:latin typeface="Lucida Console" pitchFamily="49" charset="0"/>
              </a:rPr>
              <a:t>	.... </a:t>
            </a:r>
          </a:p>
          <a:p>
            <a:r>
              <a:rPr lang="ro-RO" sz="1600" dirty="0" smtClean="0">
                <a:latin typeface="Lucida Console" pitchFamily="49" charset="0"/>
              </a:rPr>
              <a:t>}</a:t>
            </a:r>
          </a:p>
        </p:txBody>
      </p:sp>
      <p:sp>
        <p:nvSpPr>
          <p:cNvPr id="10" name="Curved Right Arrow 9"/>
          <p:cNvSpPr/>
          <p:nvPr/>
        </p:nvSpPr>
        <p:spPr>
          <a:xfrm rot="20031179">
            <a:off x="250634" y="1878249"/>
            <a:ext cx="855972" cy="2719602"/>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Right Arrow 10"/>
          <p:cNvSpPr/>
          <p:nvPr/>
        </p:nvSpPr>
        <p:spPr>
          <a:xfrm rot="20031179">
            <a:off x="2855793" y="3630850"/>
            <a:ext cx="855972" cy="2719602"/>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rot="8444118">
            <a:off x="7036245" y="2757993"/>
            <a:ext cx="634106" cy="2042258"/>
          </a:xfrm>
          <a:prstGeom prst="curvedRight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5" descr="600px-symbol_ok.svg.png"/>
          <p:cNvPicPr>
            <a:picLocks noChangeAspect="1"/>
          </p:cNvPicPr>
          <p:nvPr/>
        </p:nvPicPr>
        <p:blipFill>
          <a:blip r:embed="rId4" cstate="print"/>
          <a:stretch>
            <a:fillRect/>
          </a:stretch>
        </p:blipFill>
        <p:spPr>
          <a:xfrm>
            <a:off x="5486400" y="2483068"/>
            <a:ext cx="685800" cy="609600"/>
          </a:xfrm>
          <a:prstGeom prst="rect">
            <a:avLst/>
          </a:prstGeom>
        </p:spPr>
      </p:pic>
      <p:pic>
        <p:nvPicPr>
          <p:cNvPr id="20" name="Picture 19" descr="Exclamation_mark.gif"/>
          <p:cNvPicPr>
            <a:picLocks noChangeAspect="1"/>
          </p:cNvPicPr>
          <p:nvPr/>
        </p:nvPicPr>
        <p:blipFill>
          <a:blip r:embed="rId3" cstate="print"/>
          <a:stretch>
            <a:fillRect/>
          </a:stretch>
        </p:blipFill>
        <p:spPr>
          <a:xfrm>
            <a:off x="3957636" y="1788478"/>
            <a:ext cx="619125" cy="58340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harp">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Csharp</Template>
  <TotalTime>0</TotalTime>
  <Words>3185</Words>
  <Application>Microsoft Office PowerPoint</Application>
  <PresentationFormat>On-screen Show (4:3)</PresentationFormat>
  <Paragraphs>331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Csharp</vt:lpstr>
      <vt:lpstr>Modulul 8</vt:lpstr>
      <vt:lpstr>Overview</vt:lpstr>
      <vt:lpstr>Folosirea Code Access Security</vt:lpstr>
      <vt:lpstr>Securizarea unităților de asamblare</vt:lpstr>
      <vt:lpstr>Realizarea verificărilor de acces</vt:lpstr>
      <vt:lpstr>Code Access Security Policy</vt:lpstr>
      <vt:lpstr>Combinarea politicilor</vt:lpstr>
      <vt:lpstr>Cererea și acordarea permisiunilor</vt:lpstr>
      <vt:lpstr>Declararea și respingerea permisiunilor</vt:lpstr>
      <vt:lpstr>Implementarea bibliotecilor</vt:lpstr>
      <vt:lpstr>Personalizarea autentificării și autorizării</vt:lpstr>
      <vt:lpstr>Ce este autentificarea și autorizarea?</vt:lpstr>
      <vt:lpstr>Role-Based Security în .NET Framework</vt:lpstr>
      <vt:lpstr>Identități</vt:lpstr>
      <vt:lpstr>Principii </vt:lpstr>
      <vt:lpstr>Realizarea verificărilor pentru permisiuni principiale</vt:lpstr>
      <vt:lpstr>Sumar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Utilizarea tipurilor si contractelor standard</dc:title>
  <dc:creator/>
  <cp:lastModifiedBy/>
  <cp:revision>1</cp:revision>
  <dcterms:created xsi:type="dcterms:W3CDTF">2009-08-27T10:44:25Z</dcterms:created>
  <dcterms:modified xsi:type="dcterms:W3CDTF">2014-12-04T19:28:16Z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TC101671261033</vt:lpwstr>
  </property>
</Properties>
</file>