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3" r:id="rId3"/>
    <p:sldId id="260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73" r:id="rId1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buClr>
        <a:srgbClr val="006699"/>
      </a:buClr>
      <a:buChar char="•"/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buClr>
        <a:srgbClr val="006699"/>
      </a:buClr>
      <a:buChar char="•"/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buClr>
        <a:srgbClr val="006699"/>
      </a:buClr>
      <a:buChar char="•"/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buClr>
        <a:srgbClr val="006699"/>
      </a:buClr>
      <a:buChar char="•"/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buClr>
        <a:srgbClr val="006699"/>
      </a:buClr>
      <a:buChar char="•"/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B44A"/>
    <a:srgbClr val="F69220"/>
    <a:srgbClr val="0A31FF"/>
    <a:srgbClr val="E4CD9A"/>
    <a:srgbClr val="D2AC56"/>
    <a:srgbClr val="F2E7CE"/>
    <a:srgbClr val="0066FF"/>
    <a:srgbClr val="E8F6E4"/>
    <a:srgbClr val="FF0000"/>
    <a:srgbClr val="EEEF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51510" autoAdjust="0"/>
  </p:normalViewPr>
  <p:slideViewPr>
    <p:cSldViewPr snapToGrid="0">
      <p:cViewPr>
        <p:scale>
          <a:sx n="62" d="100"/>
          <a:sy n="62" d="100"/>
        </p:scale>
        <p:origin x="-1608" y="162"/>
      </p:cViewPr>
      <p:guideLst>
        <p:guide orient="horz" pos="2160"/>
        <p:guide pos="28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46" y="64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962" y="0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r">
              <a:defRPr sz="1200"/>
            </a:lvl1pPr>
          </a:lstStyle>
          <a:p>
            <a:fld id="{09107AD3-CBF2-4A03-B90C-7FB930237364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173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962" y="9119173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r">
              <a:defRPr sz="1200"/>
            </a:lvl1pPr>
          </a:lstStyle>
          <a:p>
            <a:fld id="{068FB0E5-6869-4FF4-A698-29AACB685E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57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://itacad.ro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639917" y="200025"/>
            <a:ext cx="3170583" cy="35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0" rIns="94851" bIns="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rgbClr val="33669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Modul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0: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Introducere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327660" y="-167640"/>
            <a:ext cx="320040" cy="975360"/>
          </a:xfrm>
          <a:prstGeom prst="round2Same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6661" tIns="48331" rIns="96661" bIns="48331" rtlCol="0" anchor="ctr"/>
          <a:lstStyle/>
          <a:p>
            <a:pPr lvl="0" algn="ctr"/>
            <a:endParaRPr lang="en-US" dirty="0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731520" y="160020"/>
            <a:ext cx="4329854" cy="32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0" rIns="96661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6661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      Academia Microsoft </a:t>
            </a:r>
          </a:p>
          <a:p>
            <a:pPr marL="0" marR="0" lvl="0" indent="0" algn="l" defTabSz="96661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Calibri" pitchFamily="34" charset="0"/>
                <a:cs typeface="Arial" pitchFamily="34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Calibri" pitchFamily="34" charset="0"/>
                <a:cs typeface="Arial" pitchFamily="34" charset="0"/>
                <a:hlinkClick r:id="rId2"/>
              </a:rPr>
              <a:t>itacad.ro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65F91"/>
                </a:solidFill>
                <a:effectLst/>
                <a:latin typeface="Calibri" pitchFamily="34" charset="0"/>
                <a:cs typeface="Arial" pitchFamily="34" charset="0"/>
              </a:rPr>
              <a:t>                                                                                                                 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0816" y="160020"/>
            <a:ext cx="494972" cy="263805"/>
          </a:xfrm>
          <a:prstGeom prst="rect">
            <a:avLst/>
          </a:prstGeom>
          <a:noFill/>
        </p:spPr>
        <p:txBody>
          <a:bodyPr wrap="none" lIns="96661" tIns="48331" rIns="96661" bIns="48331" rtlCol="0">
            <a:spAutoFit/>
          </a:bodyPr>
          <a:lstStyle/>
          <a:p>
            <a:pPr>
              <a:buNone/>
            </a:pPr>
            <a:fld id="{7647E9C6-8F2F-43E8-8117-A5FA9C250BB7}" type="slidenum">
              <a:rPr lang="en-US" sz="1200" smtClean="0"/>
              <a:pPr>
                <a:buNone/>
              </a:pPr>
              <a:t>‹#›</a:t>
            </a:fld>
            <a:endParaRPr lang="en-US" sz="1200" dirty="0"/>
          </a:p>
        </p:txBody>
      </p:sp>
      <p:sp>
        <p:nvSpPr>
          <p:cNvPr id="1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3975" y="747713"/>
            <a:ext cx="4506913" cy="33797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27991" y="4357922"/>
            <a:ext cx="6559826" cy="4966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950110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0"/>
      </a:spcBef>
      <a:spcAft>
        <a:spcPct val="60000"/>
      </a:spcAft>
      <a:buFont typeface="Wingdings" pitchFamily="2" charset="2"/>
      <a:buChar char="q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indent="-114300" algn="l" rtl="0" eaLnBrk="0" fontAlgn="base" hangingPunct="0">
      <a:spcBef>
        <a:spcPct val="0"/>
      </a:spcBef>
      <a:spcAft>
        <a:spcPct val="60000"/>
      </a:spcAft>
      <a:buClr>
        <a:srgbClr val="336699"/>
      </a:buClr>
      <a:buFont typeface="Wingdings" pitchFamily="2" charset="2"/>
      <a:buChar char="v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60000"/>
      </a:spcAft>
      <a:buFont typeface="Wingdings" pitchFamily="2" charset="2"/>
      <a:buChar char="ü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6000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6000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906253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/>
            <a:r>
              <a:rPr lang="ro-RO" b="0" baseline="0" noProof="0" dirty="0" smtClean="0"/>
              <a:t>Exemplu de utilizare a unui obiect PropertyInfo:</a:t>
            </a:r>
          </a:p>
          <a:p>
            <a:pPr marL="0" lvl="0" indent="0">
              <a:buNone/>
            </a:pPr>
            <a:endParaRPr lang="ro-RO" b="1" baseline="0" noProof="0" dirty="0" smtClean="0"/>
          </a:p>
          <a:p>
            <a:pPr marL="0" lvl="0" indent="0">
              <a:buNone/>
            </a:pP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System;</a:t>
            </a:r>
            <a:endParaRPr lang="ro-RO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</a:t>
            </a:r>
            <a:r>
              <a:rPr lang="en-US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System.Reflection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 </a:t>
            </a:r>
            <a:endParaRPr lang="ro-RO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endParaRPr lang="ro-RO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 class Example</a:t>
            </a:r>
            <a:endParaRPr lang="ro-RO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   </a:t>
            </a:r>
            <a:endParaRPr lang="ro-RO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r>
              <a:rPr lang="ro-RO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 static void Main()   </a:t>
            </a:r>
            <a:endParaRPr lang="ro-RO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r>
              <a:rPr lang="ro-RO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 </a:t>
            </a:r>
            <a:endParaRPr lang="ro-RO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r>
              <a:rPr lang="ro-RO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Assembly </a:t>
            </a:r>
            <a:r>
              <a:rPr lang="en-US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assem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Assembly.GetExecutingAssembly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      </a:t>
            </a:r>
            <a:endParaRPr lang="ro-RO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r>
              <a:rPr lang="ro-RO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 t = </a:t>
            </a:r>
            <a:r>
              <a:rPr lang="en-US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assem.GetType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-US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Company.Employee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 </a:t>
            </a:r>
            <a:endParaRPr lang="ro-RO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r>
              <a:rPr lang="ro-RO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object employee = Activator.CreateInstance(t);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o-RO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r>
              <a:rPr lang="ro-RO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PropertyInfo</a:t>
            </a:r>
            <a:r>
              <a:rPr lang="ro-RO" sz="14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 = t.GetProperty(”Id”);</a:t>
            </a:r>
            <a:endParaRPr lang="ro-RO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r>
              <a:rPr lang="ro-RO" sz="14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Console.WriteLine(”Id: 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ro-RO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</a:t>
            </a:r>
            <a:r>
              <a:rPr lang="ro-RO" sz="14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”, id.GetValue(employee));</a:t>
            </a:r>
            <a:endParaRPr lang="ro-RO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</a:t>
            </a:r>
            <a:endParaRPr lang="ro-RO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ro-RO" b="0" baseline="0" noProof="0" dirty="0" smtClean="0"/>
          </a:p>
          <a:p>
            <a:pPr marL="0" lvl="0" indent="0">
              <a:buNone/>
            </a:pPr>
            <a:endParaRPr lang="ro-RO" b="1" baseline="0" noProof="0" dirty="0" smtClean="0"/>
          </a:p>
        </p:txBody>
      </p:sp>
    </p:spTree>
    <p:extLst>
      <p:ext uri="{BB962C8B-B14F-4D97-AF65-F5344CB8AC3E}">
        <p14:creationId xmlns:p14="http://schemas.microsoft.com/office/powerpoint/2010/main" val="1884620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/>
            <a:r>
              <a:rPr lang="ro-RO" b="0" baseline="0" noProof="0" dirty="0" smtClean="0"/>
              <a:t>Exemplu de utilizare a unui obiect FieldInfo:</a:t>
            </a:r>
          </a:p>
          <a:p>
            <a:pPr marL="0" lvl="0" indent="0">
              <a:buNone/>
            </a:pPr>
            <a:endParaRPr lang="ro-RO" b="1" baseline="0" noProof="0" dirty="0" smtClean="0"/>
          </a:p>
          <a:p>
            <a:pPr marL="0" lvl="0" indent="0">
              <a:buNone/>
            </a:pP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System;</a:t>
            </a:r>
            <a:endParaRPr lang="ro-RO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</a:t>
            </a:r>
            <a:r>
              <a:rPr lang="en-US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System.Reflection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 </a:t>
            </a:r>
            <a:endParaRPr lang="ro-RO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endParaRPr lang="ro-RO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 class Example</a:t>
            </a:r>
            <a:endParaRPr lang="ro-RO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   </a:t>
            </a:r>
            <a:endParaRPr lang="ro-RO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r>
              <a:rPr lang="ro-RO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 static void Main()   </a:t>
            </a:r>
            <a:endParaRPr lang="ro-RO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r>
              <a:rPr lang="ro-RO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 </a:t>
            </a:r>
            <a:endParaRPr lang="ro-RO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r>
              <a:rPr lang="ro-RO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Assembly </a:t>
            </a:r>
            <a:r>
              <a:rPr lang="en-US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assem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Assembly.GetExecutingAssembly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      </a:t>
            </a:r>
            <a:endParaRPr lang="ro-RO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r>
              <a:rPr lang="ro-RO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 t = </a:t>
            </a:r>
            <a:r>
              <a:rPr lang="en-US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assem.GetType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-US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Company.Employee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 </a:t>
            </a:r>
            <a:endParaRPr lang="ro-RO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r>
              <a:rPr lang="ro-RO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object employee = Activator.CreateInstance(t);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o-RO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r>
              <a:rPr lang="ro-RO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FieldInfo</a:t>
            </a:r>
            <a:r>
              <a:rPr lang="ro-RO" sz="14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 = t.GetField(”_id”);</a:t>
            </a:r>
          </a:p>
          <a:p>
            <a:pPr marL="0" lvl="0" indent="0">
              <a:buNone/>
            </a:pPr>
            <a:r>
              <a:rPr lang="ro-RO" sz="14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if(id != null)</a:t>
            </a:r>
            <a:endParaRPr lang="ro-RO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r>
              <a:rPr lang="ro-RO" sz="14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Console.WriteLine(”Id: 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ro-RO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</a:t>
            </a:r>
            <a:r>
              <a:rPr lang="ro-RO" sz="14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”, id.GetValue(employee));</a:t>
            </a:r>
          </a:p>
          <a:p>
            <a:pPr marL="0" lvl="0" indent="0">
              <a:buNone/>
            </a:pPr>
            <a:r>
              <a:rPr lang="ro-RO" sz="14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else</a:t>
            </a:r>
          </a:p>
          <a:p>
            <a:pPr marL="0" lvl="0" indent="0">
              <a:buNone/>
            </a:pPr>
            <a:r>
              <a:rPr lang="ro-RO" sz="14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Console.WriteLine(”Nu a fost găsit câmpul id”);</a:t>
            </a:r>
            <a:endParaRPr lang="ro-RO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</a:t>
            </a:r>
            <a:endParaRPr lang="ro-RO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ro-RO" b="0" baseline="0" noProof="0" dirty="0" smtClean="0"/>
          </a:p>
          <a:p>
            <a:pPr marL="0" lvl="0" indent="0">
              <a:buNone/>
            </a:pPr>
            <a:endParaRPr lang="ro-RO" b="0" baseline="0" noProof="0" dirty="0" smtClean="0"/>
          </a:p>
          <a:p>
            <a:pPr marL="285750" lvl="0" indent="-285750"/>
            <a:r>
              <a:rPr lang="ro-RO" b="0" baseline="0" noProof="0" dirty="0" smtClean="0"/>
              <a:t>De ce credeți că nu a fost găsit câmpul id?</a:t>
            </a:r>
          </a:p>
        </p:txBody>
      </p:sp>
    </p:spTree>
    <p:extLst>
      <p:ext uri="{BB962C8B-B14F-4D97-AF65-F5344CB8AC3E}">
        <p14:creationId xmlns:p14="http://schemas.microsoft.com/office/powerpoint/2010/main" val="18846208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/>
            <a:r>
              <a:rPr lang="ro-RO" b="0" baseline="0" noProof="0" dirty="0" smtClean="0"/>
              <a:t>În slide-urile anterioare am lucrat cu tipuri și obiecte deja instanțiate și am arătat cum se poate inspecta structura acestora. În continuare, vom folosi reflection pentru a instanția obiecte la runtime, cunoscând doar numele clasei pe care o vom instanția.</a:t>
            </a:r>
          </a:p>
          <a:p>
            <a:pPr marL="0" lvl="0" indent="0">
              <a:buNone/>
            </a:pPr>
            <a:endParaRPr lang="ro-RO" b="0" baseline="0" noProof="0" dirty="0" smtClean="0"/>
          </a:p>
          <a:p>
            <a:pPr marL="285750" lvl="0" indent="-285750"/>
            <a:r>
              <a:rPr lang="ro-RO" b="0" baseline="0" noProof="0" dirty="0" smtClean="0"/>
              <a:t>Există mai multe metode prin care se poate instanția o clasă, una dintre acestea fiind folosirea clasei statice </a:t>
            </a:r>
            <a:r>
              <a:rPr lang="ro-RO" b="1" baseline="0" noProof="0" dirty="0" smtClean="0"/>
              <a:t>Activator.</a:t>
            </a:r>
          </a:p>
          <a:p>
            <a:pPr marL="285750" lvl="0" indent="-285750"/>
            <a:endParaRPr lang="ro-RO" b="1" baseline="0" noProof="0" dirty="0" smtClean="0"/>
          </a:p>
          <a:p>
            <a:pPr marL="285750" lvl="0" indent="-285750"/>
            <a:r>
              <a:rPr lang="ro-RO" b="0" baseline="0" noProof="0" dirty="0" smtClean="0"/>
              <a:t>Activator este o clasă ce conține metode folosite pentru a crea instanțe de obiecte. În acest modul, noi vom folosi metoda </a:t>
            </a:r>
            <a:r>
              <a:rPr lang="ro-RO" b="1" baseline="0" noProof="0" dirty="0" smtClean="0"/>
              <a:t>CreateInstance(Type t)</a:t>
            </a:r>
            <a:r>
              <a:rPr lang="ro-RO" b="0" baseline="0" noProof="0" dirty="0" smtClean="0"/>
              <a:t>, ce va folosi constructorul default (dacă acesta nu există, se va arunca o excepție). Metoda va returna o referință a obiectului.</a:t>
            </a:r>
          </a:p>
          <a:p>
            <a:pPr marL="0" lvl="0" indent="0">
              <a:buNone/>
            </a:pPr>
            <a:endParaRPr lang="ro-RO" b="0" baseline="0" noProof="0" dirty="0" smtClean="0"/>
          </a:p>
          <a:p>
            <a:pPr marL="0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Assembly a=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Assembly.LoadFrom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("employee.dll"); </a:t>
            </a:r>
            <a:br>
              <a:rPr lang="en-US" sz="1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Type t=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a.GetType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Company.Employee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"); </a:t>
            </a:r>
            <a:endParaRPr lang="ro-RO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o-RO" sz="1400" dirty="0" smtClean="0">
                <a:latin typeface="Times New Roman" pitchFamily="18" charset="0"/>
                <a:cs typeface="Times New Roman" pitchFamily="18" charset="0"/>
              </a:rPr>
              <a:t>Employee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ro-RO" sz="1400" dirty="0" smtClean="0">
                <a:latin typeface="Times New Roman" pitchFamily="18" charset="0"/>
                <a:cs typeface="Times New Roman" pitchFamily="18" charset="0"/>
              </a:rPr>
              <a:t>(Employee)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Activator.CreateInstance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(t); </a:t>
            </a:r>
            <a:endParaRPr lang="ro-RO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None/>
            </a:pPr>
            <a:endParaRPr lang="ro-RO" b="0" baseline="0" noProof="0" dirty="0" smtClean="0"/>
          </a:p>
        </p:txBody>
      </p:sp>
    </p:spTree>
    <p:extLst>
      <p:ext uri="{BB962C8B-B14F-4D97-AF65-F5344CB8AC3E}">
        <p14:creationId xmlns:p14="http://schemas.microsoft.com/office/powerpoint/2010/main" val="1884620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/>
            <a:r>
              <a:rPr lang="ro-RO" b="0" baseline="0" noProof="0" dirty="0" smtClean="0"/>
              <a:t>Am învățat cum să obținem un obiect MethodInfo, folosind numele metodei dorite. În continuare, vom chema această metodă și ii reține rezultatul.</a:t>
            </a:r>
          </a:p>
          <a:p>
            <a:pPr marL="285750" lvl="0" indent="-285750"/>
            <a:endParaRPr lang="ro-RO" b="0" baseline="0" noProof="0" dirty="0" smtClean="0"/>
          </a:p>
          <a:p>
            <a:pPr marL="285750" lvl="0" indent="-285750"/>
            <a:r>
              <a:rPr lang="ro-RO" b="0" baseline="0" noProof="0" dirty="0" smtClean="0"/>
              <a:t>Pentru aceasta, vom folosi metoda </a:t>
            </a:r>
            <a:r>
              <a:rPr lang="ro-RO" b="1" baseline="0" noProof="0" dirty="0" smtClean="0"/>
              <a:t>Invoke </a:t>
            </a:r>
            <a:r>
              <a:rPr lang="ro-RO" b="0" baseline="0" noProof="0" dirty="0" smtClean="0"/>
              <a:t>din MethodInfo:</a:t>
            </a:r>
          </a:p>
          <a:p>
            <a:pPr marL="6286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>
                <a:srgbClr val="336699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ro-RO" sz="1400" dirty="0" smtClean="0">
                <a:latin typeface="Times New Roman" pitchFamily="18" charset="0"/>
                <a:cs typeface="Times New Roman" pitchFamily="18" charset="0"/>
              </a:rPr>
              <a:t>object result = getSalary.Invoke(emp, null);</a:t>
            </a:r>
            <a:endParaRPr lang="ro-RO" sz="1400" b="0" baseline="0" noProof="0" dirty="0" smtClean="0">
              <a:latin typeface="+mn-lt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>
                <a:srgbClr val="336699"/>
              </a:buClr>
              <a:buSzTx/>
              <a:tabLst/>
              <a:defRPr/>
            </a:pPr>
            <a:endParaRPr lang="ro-RO" sz="1400" b="0" baseline="0" noProof="0" dirty="0" smtClean="0">
              <a:latin typeface="+mn-lt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>
                <a:srgbClr val="336699"/>
              </a:buClr>
              <a:buSzTx/>
              <a:tabLst/>
              <a:defRPr/>
            </a:pPr>
            <a:r>
              <a:rPr lang="ro-RO" sz="1400" b="0" baseline="0" noProof="0" dirty="0" smtClean="0">
                <a:latin typeface="+mn-lt"/>
                <a:cs typeface="+mn-cs"/>
              </a:rPr>
              <a:t>Aceasta primește ca parametri, instanța obiectului pentru care se va apela metoda și </a:t>
            </a:r>
            <a:r>
              <a:rPr lang="en-US" sz="1400" b="0" baseline="0" noProof="0" dirty="0" smtClean="0">
                <a:latin typeface="+mn-lt"/>
                <a:cs typeface="+mn-cs"/>
              </a:rPr>
              <a:t>un vector cu </a:t>
            </a:r>
            <a:r>
              <a:rPr lang="en-US" sz="1400" b="0" baseline="0" noProof="0" dirty="0" err="1" smtClean="0">
                <a:latin typeface="+mn-lt"/>
                <a:cs typeface="+mn-cs"/>
              </a:rPr>
              <a:t>parametri</a:t>
            </a:r>
            <a:r>
              <a:rPr lang="en-US" sz="1400" b="0" baseline="0" noProof="0" dirty="0" smtClean="0">
                <a:latin typeface="+mn-lt"/>
                <a:cs typeface="+mn-cs"/>
              </a:rPr>
              <a:t> </a:t>
            </a:r>
            <a:r>
              <a:rPr lang="ro-RO" sz="1400" b="0" baseline="0" noProof="0" dirty="0" smtClean="0">
                <a:latin typeface="+mn-lt"/>
                <a:cs typeface="+mn-cs"/>
              </a:rPr>
              <a:t>pe care ii primește metoda. În exemplul curent, metoda GetSalary nu primește nici un parametru (null).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>
                <a:srgbClr val="336699"/>
              </a:buClr>
              <a:buSzTx/>
              <a:tabLst/>
              <a:defRPr/>
            </a:pPr>
            <a:endParaRPr lang="ro-RO" sz="1400" b="0" baseline="0" noProof="0" dirty="0" smtClean="0">
              <a:latin typeface="+mn-lt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>
                <a:srgbClr val="336699"/>
              </a:buClr>
              <a:buSzTx/>
              <a:tabLst/>
              <a:defRPr/>
            </a:pPr>
            <a:r>
              <a:rPr lang="ro-RO" sz="1400" b="0" baseline="0" noProof="0" dirty="0" smtClean="0">
                <a:latin typeface="+mn-lt"/>
                <a:cs typeface="+mn-cs"/>
              </a:rPr>
              <a:t>Exemplu de metodă care primește parametri:</a:t>
            </a:r>
          </a:p>
          <a:p>
            <a:pPr marL="3429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>
                <a:srgbClr val="336699"/>
              </a:buClr>
              <a:buSzTx/>
              <a:buNone/>
              <a:tabLst/>
              <a:defRPr/>
            </a:pPr>
            <a:r>
              <a:rPr lang="ro-RO" sz="1400" b="0" baseline="0" noProof="0" dirty="0" smtClean="0">
                <a:latin typeface="+mn-lt"/>
                <a:cs typeface="+mn-cs"/>
              </a:rPr>
              <a:t>setSalary.Invoke (emp, new object</a:t>
            </a:r>
            <a:r>
              <a:rPr lang="en-US" sz="1400" b="0" baseline="0" noProof="0" dirty="0" smtClean="0">
                <a:latin typeface="+mn-lt"/>
                <a:cs typeface="+mn-cs"/>
              </a:rPr>
              <a:t>[] {100});</a:t>
            </a:r>
            <a:endParaRPr lang="ro-RO" sz="1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620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/>
            <a:r>
              <a:rPr lang="ro-RO" b="0" baseline="0" noProof="0" dirty="0" smtClean="0"/>
              <a:t>O altă modalitate de a instanția un obiect este aceea de a-i folosi constructorul. Pentru aceasta, se folosește metoda </a:t>
            </a:r>
            <a:r>
              <a:rPr lang="ro-RO" b="1" baseline="0" noProof="0" dirty="0" smtClean="0"/>
              <a:t>GetCostructor(Type</a:t>
            </a:r>
            <a:r>
              <a:rPr lang="en-US" b="1" baseline="0" noProof="0" dirty="0" smtClean="0"/>
              <a:t>[] types)</a:t>
            </a:r>
            <a:r>
              <a:rPr lang="ro-RO" b="0" baseline="0" noProof="0" dirty="0" smtClean="0"/>
              <a:t>.</a:t>
            </a:r>
          </a:p>
          <a:p>
            <a:pPr marL="285750" lvl="0" indent="-285750"/>
            <a:endParaRPr lang="ro-RO" b="0" baseline="0" noProof="0" dirty="0" smtClean="0"/>
          </a:p>
          <a:p>
            <a:pPr marL="285750" lvl="0" indent="-285750"/>
            <a:r>
              <a:rPr lang="ro-RO" b="0" baseline="0" noProof="0" dirty="0" smtClean="0"/>
              <a:t>Această metodă primește ca parametru un vector de obiecte Type, reprezentând numărul, ordinea și tipul parametrilor ale constructorului dorit.</a:t>
            </a:r>
          </a:p>
          <a:p>
            <a:pPr marL="285750" lvl="0" indent="-285750"/>
            <a:endParaRPr lang="ro-RO" b="0" baseline="0" noProof="0" dirty="0" smtClean="0"/>
          </a:p>
          <a:p>
            <a:pPr marL="285750" lvl="0" indent="-285750"/>
            <a:r>
              <a:rPr lang="ro-RO" b="0" baseline="0" noProof="0" dirty="0" smtClean="0"/>
              <a:t>Dacă acel constructor nu primește nici un parametru, se folosește </a:t>
            </a:r>
            <a:r>
              <a:rPr lang="ro-RO" b="1" baseline="0" noProof="0" dirty="0" smtClean="0"/>
              <a:t>Type.EmptyTypes</a:t>
            </a:r>
            <a:r>
              <a:rPr lang="ro-RO" b="0" baseline="0" noProof="0" dirty="0" smtClean="0"/>
              <a:t>.</a:t>
            </a:r>
          </a:p>
          <a:p>
            <a:pPr marL="285750" lvl="0" indent="-285750"/>
            <a:endParaRPr lang="ro-RO" b="0" baseline="0" noProof="0" dirty="0" smtClean="0"/>
          </a:p>
          <a:p>
            <a:pPr marL="285750" lvl="0" indent="-285750"/>
            <a:r>
              <a:rPr lang="ro-RO" b="0" baseline="0" noProof="0" dirty="0" smtClean="0"/>
              <a:t>Exemplu:</a:t>
            </a:r>
          </a:p>
          <a:p>
            <a:pPr marL="285750" lvl="0" indent="-285750"/>
            <a:endParaRPr lang="ro-RO" b="0" baseline="0" noProof="0" dirty="0" smtClean="0"/>
          </a:p>
          <a:p>
            <a:pPr marL="0" lvl="0" indent="0">
              <a:buNone/>
            </a:pPr>
            <a:endParaRPr lang="ro-RO" b="0" baseline="0" noProof="0" dirty="0" smtClean="0"/>
          </a:p>
          <a:p>
            <a:pPr marL="0" lvl="0" indent="0">
              <a:buNone/>
            </a:pP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namespace Company</a:t>
            </a:r>
            <a:endParaRPr lang="ro-RO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   </a:t>
            </a:r>
            <a:endParaRPr lang="ro-RO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r>
              <a:rPr lang="ro-RO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  class Employee   </a:t>
            </a:r>
            <a:endParaRPr lang="ro-RO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r>
              <a:rPr lang="ro-RO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      </a:t>
            </a:r>
            <a:endParaRPr lang="ro-RO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r>
              <a:rPr lang="ro-RO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</a:t>
            </a:r>
            <a:r>
              <a:rPr lang="ro-RO" sz="14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public Employee() </a:t>
            </a:r>
            <a:r>
              <a:rPr lang="en-US" sz="14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{….}</a:t>
            </a:r>
          </a:p>
          <a:p>
            <a:pPr marL="0" lvl="0" indent="0">
              <a:buNone/>
            </a:pPr>
            <a:r>
              <a:rPr lang="en-US" sz="14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public Employee(string name) {….}</a:t>
            </a:r>
            <a:endParaRPr lang="ro-RO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r>
              <a:rPr lang="ro-RO" sz="14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ro-RO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ro-RO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endParaRPr lang="ro-RO" sz="1400" b="0" kern="1200" baseline="0" noProof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System;</a:t>
            </a:r>
            <a:endParaRPr lang="ro-RO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</a:t>
            </a:r>
            <a:r>
              <a:rPr lang="en-US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System.Reflection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 </a:t>
            </a:r>
            <a:endParaRPr lang="ro-RO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endParaRPr lang="ro-RO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 class Example</a:t>
            </a:r>
            <a:endParaRPr lang="ro-RO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   </a:t>
            </a:r>
            <a:endParaRPr lang="ro-RO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r>
              <a:rPr lang="ro-RO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 static void Main()   </a:t>
            </a:r>
            <a:endParaRPr lang="ro-RO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r>
              <a:rPr lang="ro-RO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 </a:t>
            </a:r>
            <a:endParaRPr lang="ro-RO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r>
              <a:rPr lang="ro-RO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Assembly </a:t>
            </a:r>
            <a:r>
              <a:rPr lang="en-US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assem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Assembly.GetExecutingAssembly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      </a:t>
            </a:r>
            <a:endParaRPr lang="ro-RO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r>
              <a:rPr lang="ro-RO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 t = </a:t>
            </a:r>
            <a:r>
              <a:rPr lang="en-US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assem.GetType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-US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Company.Employee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      </a:t>
            </a:r>
          </a:p>
          <a:p>
            <a:pPr marL="0" lvl="0" indent="0">
              <a:buNone/>
            </a:pP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</a:t>
            </a:r>
          </a:p>
          <a:p>
            <a:pPr marL="0" lvl="0" indent="0">
              <a:buNone/>
            </a:pP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// </a:t>
            </a:r>
            <a:r>
              <a:rPr lang="en-US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Obtinem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constructorul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fara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parametri</a:t>
            </a:r>
            <a:endParaRPr lang="en-US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ConstructorInfo</a:t>
            </a:r>
            <a:r>
              <a:rPr lang="en-US" sz="14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ctor1 = </a:t>
            </a:r>
            <a:r>
              <a:rPr lang="ro-RO" sz="1400" dirty="0" smtClean="0">
                <a:latin typeface="Times New Roman" pitchFamily="18" charset="0"/>
                <a:cs typeface="Times New Roman" pitchFamily="18" charset="0"/>
              </a:rPr>
              <a:t>t.GetConstructor(Type.EmptyTypes);</a:t>
            </a:r>
          </a:p>
          <a:p>
            <a:pPr marL="0" indent="0">
              <a:buNone/>
            </a:pPr>
            <a:r>
              <a:rPr lang="ro-RO" sz="14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o-RO" sz="1400" dirty="0" smtClean="0">
                <a:latin typeface="Times New Roman" pitchFamily="18" charset="0"/>
                <a:cs typeface="Times New Roman" pitchFamily="18" charset="0"/>
              </a:rPr>
              <a:t>object instance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o-RO" sz="1400" dirty="0" smtClean="0">
                <a:latin typeface="Times New Roman" pitchFamily="18" charset="0"/>
                <a:cs typeface="Times New Roman" pitchFamily="18" charset="0"/>
              </a:rPr>
              <a:t> = ctor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o-RO" sz="1400" dirty="0" smtClean="0">
                <a:latin typeface="Times New Roman" pitchFamily="18" charset="0"/>
                <a:cs typeface="Times New Roman" pitchFamily="18" charset="0"/>
              </a:rPr>
              <a:t>.Invoke(null);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None/>
            </a:pP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// </a:t>
            </a:r>
            <a:r>
              <a:rPr lang="en-US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Obtinem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constructorul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cu</a:t>
            </a:r>
            <a:r>
              <a:rPr lang="en-US" sz="14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parametri</a:t>
            </a:r>
            <a:endParaRPr lang="en-US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smtClean="0"/>
              <a:t>Type[] types = 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dirty="0" smtClean="0"/>
              <a:t> Type[1]; </a:t>
            </a:r>
          </a:p>
          <a:p>
            <a:pPr marL="0" lvl="0" indent="0">
              <a:buNone/>
            </a:pPr>
            <a:r>
              <a:rPr lang="en-US" dirty="0" smtClean="0"/>
              <a:t>         types[0] = </a:t>
            </a:r>
            <a:r>
              <a:rPr lang="en-US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typeof</a:t>
            </a:r>
            <a:r>
              <a:rPr lang="en-US" dirty="0" smtClean="0"/>
              <a:t>(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n-US" dirty="0" smtClean="0"/>
              <a:t>);</a:t>
            </a:r>
            <a:endParaRPr lang="en-US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ConstructorInfo</a:t>
            </a:r>
            <a:r>
              <a:rPr lang="en-US" sz="14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ctor2 = </a:t>
            </a:r>
            <a:r>
              <a:rPr lang="ro-RO" sz="1400" dirty="0" smtClean="0">
                <a:latin typeface="Times New Roman" pitchFamily="18" charset="0"/>
                <a:cs typeface="Times New Roman" pitchFamily="18" charset="0"/>
              </a:rPr>
              <a:t>t.GetConstructor(Type.EmptyTypes);</a:t>
            </a:r>
          </a:p>
          <a:p>
            <a:pPr marL="0" indent="0">
              <a:buNone/>
            </a:pPr>
            <a:r>
              <a:rPr lang="ro-RO" sz="14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o-RO" sz="1400" dirty="0" smtClean="0">
                <a:latin typeface="Times New Roman" pitchFamily="18" charset="0"/>
                <a:cs typeface="Times New Roman" pitchFamily="18" charset="0"/>
              </a:rPr>
              <a:t>object instance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o-RO" sz="1400" dirty="0" smtClean="0">
                <a:latin typeface="Times New Roman" pitchFamily="18" charset="0"/>
                <a:cs typeface="Times New Roman" pitchFamily="18" charset="0"/>
              </a:rPr>
              <a:t> = ctor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o-RO" sz="1400" dirty="0" smtClean="0">
                <a:latin typeface="Times New Roman" pitchFamily="18" charset="0"/>
                <a:cs typeface="Times New Roman" pitchFamily="18" charset="0"/>
              </a:rPr>
              <a:t>.Invoke(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Ionel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ro-RO" sz="14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ro-RO" sz="1400" dirty="0" smtClean="0"/>
          </a:p>
          <a:p>
            <a:pPr marL="0" lvl="0" indent="0">
              <a:buNone/>
            </a:pPr>
            <a:r>
              <a:rPr lang="ro-RO" sz="14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ro-RO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ro-RO" b="0" baseline="0" noProof="0" dirty="0" smtClean="0"/>
          </a:p>
          <a:p>
            <a:pPr marL="0" lvl="0" indent="0">
              <a:buNone/>
            </a:pPr>
            <a:endParaRPr lang="ro-RO" b="0" baseline="0" noProof="0" dirty="0" smtClean="0"/>
          </a:p>
        </p:txBody>
      </p:sp>
    </p:spTree>
    <p:extLst>
      <p:ext uri="{BB962C8B-B14F-4D97-AF65-F5344CB8AC3E}">
        <p14:creationId xmlns:p14="http://schemas.microsoft.com/office/powerpoint/2010/main" val="18846208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19839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19839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noProof="0" dirty="0" smtClean="0"/>
              <a:t> Așa</a:t>
            </a:r>
            <a:r>
              <a:rPr lang="ro-RO" baseline="0" noProof="0" dirty="0" smtClean="0"/>
              <a:t> cum ați învățat în modulele de 1.Net, platforma .Net oferă mai multe limbaje pentru dezvoltarea aplicațiilor (C#, Visual Basic, Jscript...). Fiecare limbaj are propriul compilator care transformă codul sursă în IL (Intermediate Language) și creează un </a:t>
            </a:r>
            <a:r>
              <a:rPr lang="ro-RO" b="1" baseline="0" noProof="0" dirty="0" smtClean="0"/>
              <a:t>Managed Module</a:t>
            </a:r>
            <a:r>
              <a:rPr lang="ro-RO" baseline="0" noProof="0" dirty="0" smtClean="0"/>
              <a:t>.</a:t>
            </a:r>
          </a:p>
          <a:p>
            <a:endParaRPr lang="ro-RO" baseline="0" noProof="0" dirty="0" smtClean="0"/>
          </a:p>
          <a:p>
            <a:r>
              <a:rPr lang="ro-RO" baseline="0" noProof="0" dirty="0" smtClean="0"/>
              <a:t> Un Managed Module este alcătuit din:</a:t>
            </a:r>
          </a:p>
          <a:p>
            <a:pPr lvl="1"/>
            <a:r>
              <a:rPr lang="ro-RO" baseline="0" noProof="0" dirty="0" smtClean="0"/>
              <a:t>PE (portable executable) header – indică tipul fișierului (GUI, CUI, dll), precum și un timestamp care indică momentul în care fișierul a fost creat. </a:t>
            </a:r>
          </a:p>
          <a:p>
            <a:pPr lvl="1"/>
            <a:r>
              <a:rPr lang="ro-RO" baseline="0" noProof="0" dirty="0" smtClean="0"/>
              <a:t>CLR header – conține informații despre versiunea de CLR necesară, despre metoda Main (punctul de pornire a modului), precum și locația și dimensiunea metadatei, a resurselor etc.</a:t>
            </a:r>
          </a:p>
          <a:p>
            <a:pPr lvl="1"/>
            <a:r>
              <a:rPr lang="ro-RO" baseline="0" noProof="0" dirty="0" smtClean="0"/>
              <a:t>Metadata – este alcătuită din mai multe tabele ce conțin informații despre tipurile definite în codul sursă și despre tipurile referite de cod.</a:t>
            </a:r>
          </a:p>
          <a:p>
            <a:pPr marL="228600" lvl="1" indent="0">
              <a:buNone/>
            </a:pPr>
            <a:r>
              <a:rPr lang="ro-RO" baseline="0" noProof="0" dirty="0" smtClean="0"/>
              <a:t>Exemple de tabele conținute de metadata:</a:t>
            </a:r>
          </a:p>
          <a:p>
            <a:pPr marL="228600" lvl="1" indent="0">
              <a:buNone/>
            </a:pPr>
            <a:r>
              <a:rPr lang="ro-RO" baseline="0" noProof="0" dirty="0" smtClean="0"/>
              <a:t>	- TypeDef – conține câte o intrare pentru fiecare tip definit în cod. Sunt păstrate informații precum numele tipului, tipul de bază, flag-uri (public, private, static etc), precum și pointări către metodele conținute.</a:t>
            </a:r>
          </a:p>
          <a:p>
            <a:pPr marL="228600" lvl="1" indent="0">
              <a:buNone/>
            </a:pPr>
            <a:r>
              <a:rPr lang="ro-RO" baseline="0" noProof="0" dirty="0" smtClean="0"/>
              <a:t>	- MethodDef – conține o intrare pentru fiecare metodă definită în cod. Sunt reținute date precum numele metodei, flag-uri, semnătura etc.</a:t>
            </a:r>
          </a:p>
          <a:p>
            <a:pPr marL="228600" lvl="1" indent="0">
              <a:buNone/>
            </a:pPr>
            <a:r>
              <a:rPr lang="ro-RO" baseline="0" noProof="0" dirty="0" smtClean="0"/>
              <a:t>	- PropertyDef – conține o intrare pentru fiecare proprietate definită în modul.</a:t>
            </a:r>
          </a:p>
          <a:p>
            <a:pPr marL="228600" lvl="1" indent="0">
              <a:buNone/>
            </a:pPr>
            <a:r>
              <a:rPr lang="ro-RO" baseline="0" noProof="0" dirty="0" smtClean="0"/>
              <a:t>	- EventDef – conține câte o intrare pentru fiecare eveniment definit.</a:t>
            </a:r>
          </a:p>
          <a:p>
            <a:pPr lvl="1"/>
            <a:r>
              <a:rPr lang="ro-RO" baseline="0" noProof="0" dirty="0" smtClean="0"/>
              <a:t>Intermediate language – codul rezultat în urma compilării codului sursă. Acest cod va fi transformat în instrucțiuni CPU.</a:t>
            </a:r>
          </a:p>
          <a:p>
            <a:pPr lvl="1"/>
            <a:endParaRPr lang="ro-RO" baseline="0" noProof="0" dirty="0" smtClean="0"/>
          </a:p>
          <a:p>
            <a:pPr marL="285750" lvl="0" indent="-285750"/>
            <a:r>
              <a:rPr lang="ro-RO" baseline="0" noProof="0" dirty="0" smtClean="0"/>
              <a:t>Totuși, CLR-ul nu lucrează direct cu un managed module, ci cu un assembly.</a:t>
            </a:r>
          </a:p>
          <a:p>
            <a:pPr lvl="0">
              <a:buNone/>
            </a:pPr>
            <a:r>
              <a:rPr lang="ro-RO" baseline="0" noProof="0" dirty="0" smtClean="0"/>
              <a:t>Un </a:t>
            </a:r>
            <a:r>
              <a:rPr lang="ro-RO" b="1" baseline="0" noProof="0" dirty="0" smtClean="0"/>
              <a:t>assembly </a:t>
            </a:r>
            <a:r>
              <a:rPr lang="ro-RO" b="0" baseline="0" noProof="0" dirty="0" smtClean="0"/>
              <a:t>reprezintă o grupare logică ce conține unul sau mai multe managed module și resurse. De asemenea, el este cea mai mică unitate care poate fi utilizată, securizată și versionată. </a:t>
            </a:r>
            <a:endParaRPr lang="ro-RO" baseline="0" noProof="0" dirty="0" smtClean="0"/>
          </a:p>
          <a:p>
            <a:pPr lvl="0">
              <a:buNone/>
            </a:pPr>
            <a:endParaRPr lang="ro-RO" baseline="0" noProof="0" dirty="0" smtClean="0"/>
          </a:p>
          <a:p>
            <a:pPr marL="285750" lvl="0" indent="-285750"/>
            <a:r>
              <a:rPr lang="ro-RO" baseline="0" noProof="0" dirty="0" smtClean="0"/>
              <a:t>În continuare, vom prezenta o parte din metadata obținută din compilarea programului </a:t>
            </a:r>
            <a:r>
              <a:rPr lang="ro-RO" i="1" baseline="0" noProof="0" dirty="0" smtClean="0"/>
              <a:t>HelloWorld:</a:t>
            </a:r>
          </a:p>
          <a:p>
            <a:pPr lvl="0">
              <a:buNone/>
            </a:pPr>
            <a:endParaRPr lang="ro-RO" i="0" baseline="0" noProof="0" dirty="0" smtClean="0"/>
          </a:p>
          <a:p>
            <a:pPr lvl="0">
              <a:spcAft>
                <a:spcPts val="600"/>
              </a:spcAft>
              <a:buNone/>
            </a:pPr>
            <a:r>
              <a:rPr lang="ro-RO" i="0" baseline="0" noProof="0" dirty="0" smtClean="0"/>
              <a:t>using System;</a:t>
            </a:r>
          </a:p>
          <a:p>
            <a:pPr lvl="0">
              <a:spcAft>
                <a:spcPts val="600"/>
              </a:spcAft>
              <a:buNone/>
            </a:pPr>
            <a:r>
              <a:rPr lang="ro-RO" i="0" baseline="0" noProof="0" dirty="0" smtClean="0"/>
              <a:t>public class Program</a:t>
            </a:r>
          </a:p>
          <a:p>
            <a:pPr lvl="0">
              <a:spcAft>
                <a:spcPts val="600"/>
              </a:spcAft>
              <a:buNone/>
            </a:pPr>
            <a:r>
              <a:rPr lang="ro-RO" i="0" baseline="0" noProof="0" dirty="0" smtClean="0"/>
              <a:t>{</a:t>
            </a:r>
          </a:p>
          <a:p>
            <a:pPr lvl="0">
              <a:spcAft>
                <a:spcPts val="600"/>
              </a:spcAft>
              <a:buNone/>
            </a:pPr>
            <a:r>
              <a:rPr lang="ro-RO" i="0" baseline="0" noProof="0" dirty="0" smtClean="0"/>
              <a:t>    public static void Main(String[] args)</a:t>
            </a:r>
          </a:p>
          <a:p>
            <a:pPr lvl="0">
              <a:spcAft>
                <a:spcPts val="600"/>
              </a:spcAft>
              <a:buNone/>
            </a:pPr>
            <a:r>
              <a:rPr lang="ro-RO" i="0" baseline="0" noProof="0" dirty="0" smtClean="0"/>
              <a:t>    {</a:t>
            </a:r>
          </a:p>
          <a:p>
            <a:pPr lvl="0">
              <a:spcAft>
                <a:spcPts val="600"/>
              </a:spcAft>
              <a:buNone/>
            </a:pPr>
            <a:r>
              <a:rPr lang="ro-RO" i="0" baseline="0" noProof="0" dirty="0" smtClean="0"/>
              <a:t>        Console.WriteLine("Hello World!");</a:t>
            </a:r>
          </a:p>
          <a:p>
            <a:pPr lvl="0">
              <a:spcAft>
                <a:spcPts val="600"/>
              </a:spcAft>
              <a:buNone/>
            </a:pPr>
            <a:r>
              <a:rPr lang="ro-RO" i="0" baseline="0" noProof="0" dirty="0" smtClean="0"/>
              <a:t>    }</a:t>
            </a:r>
          </a:p>
          <a:p>
            <a:pPr lvl="0">
              <a:spcAft>
                <a:spcPts val="600"/>
              </a:spcAft>
              <a:buNone/>
            </a:pPr>
            <a:r>
              <a:rPr lang="ro-RO" i="0" baseline="0" noProof="0" dirty="0" smtClean="0"/>
              <a:t>}</a:t>
            </a:r>
          </a:p>
          <a:p>
            <a:pPr lvl="0">
              <a:buNone/>
            </a:pPr>
            <a:endParaRPr lang="ro-RO" i="0" baseline="0" noProof="0" dirty="0" smtClean="0"/>
          </a:p>
          <a:p>
            <a:pPr lvl="0">
              <a:buNone/>
            </a:pPr>
            <a:r>
              <a:rPr lang="ro-RO" i="0" baseline="0" noProof="0" dirty="0" smtClean="0"/>
              <a:t>TypeDef #1 (02000002)</a:t>
            </a:r>
          </a:p>
          <a:p>
            <a:pPr lvl="0">
              <a:buNone/>
            </a:pPr>
            <a:r>
              <a:rPr lang="ro-RO" i="0" baseline="0" noProof="0" dirty="0" smtClean="0"/>
              <a:t>-------------------------------------------------------</a:t>
            </a:r>
          </a:p>
          <a:p>
            <a:pPr lvl="0">
              <a:buNone/>
            </a:pPr>
            <a:r>
              <a:rPr lang="ro-RO" i="0" baseline="0" noProof="0" dirty="0" smtClean="0"/>
              <a:t>TypDefName: Program  (02000002)</a:t>
            </a:r>
          </a:p>
          <a:p>
            <a:pPr lvl="0">
              <a:buNone/>
            </a:pPr>
            <a:r>
              <a:rPr lang="ro-RO" i="0" baseline="0" noProof="0" dirty="0" smtClean="0"/>
              <a:t>Flags     : [Public] [AutoLayout] [Class] [AnsiClass] [BeforeFieldInit](00100001)</a:t>
            </a:r>
          </a:p>
          <a:p>
            <a:pPr lvl="0">
              <a:buNone/>
            </a:pPr>
            <a:r>
              <a:rPr lang="ro-RO" i="0" baseline="0" noProof="0" dirty="0" smtClean="0"/>
              <a:t>Extends   : 01000001 [TypeRef] System.Object</a:t>
            </a:r>
          </a:p>
          <a:p>
            <a:pPr lvl="0">
              <a:buNone/>
            </a:pPr>
            <a:r>
              <a:rPr lang="ro-RO" i="0" baseline="0" noProof="0" dirty="0" smtClean="0"/>
              <a:t>Method #1 (06000001) [ENTRYPOINT]</a:t>
            </a:r>
          </a:p>
          <a:p>
            <a:pPr lvl="0">
              <a:buNone/>
            </a:pPr>
            <a:r>
              <a:rPr lang="ro-RO" i="0" baseline="0" noProof="0" dirty="0" smtClean="0"/>
              <a:t>-------------------------------------------------------</a:t>
            </a:r>
          </a:p>
          <a:p>
            <a:pPr lvl="0">
              <a:buNone/>
            </a:pPr>
            <a:r>
              <a:rPr lang="ro-RO" i="0" baseline="0" noProof="0" dirty="0" smtClean="0"/>
              <a:t>    MethodName: Main (06000001)</a:t>
            </a:r>
          </a:p>
          <a:p>
            <a:pPr lvl="0">
              <a:buNone/>
            </a:pPr>
            <a:r>
              <a:rPr lang="ro-RO" i="0" baseline="0" noProof="0" dirty="0" smtClean="0"/>
              <a:t>    Flags     : [Public] [Static] [HideBySig] [ReuseSlot]  (00000096)</a:t>
            </a:r>
          </a:p>
          <a:p>
            <a:pPr lvl="0">
              <a:buNone/>
            </a:pPr>
            <a:r>
              <a:rPr lang="ro-RO" i="0" baseline="0" noProof="0" dirty="0" smtClean="0"/>
              <a:t>    RVA       : 0x00002050</a:t>
            </a:r>
          </a:p>
          <a:p>
            <a:pPr lvl="0">
              <a:buNone/>
            </a:pPr>
            <a:r>
              <a:rPr lang="ro-RO" i="0" baseline="0" noProof="0" dirty="0" smtClean="0"/>
              <a:t>    ImplFlags : [IL] [Managed]  (00000000)</a:t>
            </a:r>
          </a:p>
          <a:p>
            <a:pPr lvl="0">
              <a:buNone/>
            </a:pPr>
            <a:r>
              <a:rPr lang="ro-RO" i="0" baseline="0" noProof="0" dirty="0" smtClean="0"/>
              <a:t>    CallCnvntn: [DEFAULT]</a:t>
            </a:r>
          </a:p>
          <a:p>
            <a:pPr lvl="0">
              <a:buNone/>
            </a:pPr>
            <a:r>
              <a:rPr lang="ro-RO" i="0" baseline="0" noProof="0" dirty="0" smtClean="0"/>
              <a:t>    ReturnType: Void</a:t>
            </a:r>
          </a:p>
          <a:p>
            <a:pPr lvl="0">
              <a:buNone/>
            </a:pPr>
            <a:r>
              <a:rPr lang="ro-RO" i="0" baseline="0" noProof="0" dirty="0" smtClean="0"/>
              <a:t>    1 Arguments</a:t>
            </a:r>
          </a:p>
          <a:p>
            <a:pPr lvl="0">
              <a:buNone/>
            </a:pPr>
            <a:r>
              <a:rPr lang="ro-RO" i="0" baseline="0" noProof="0" dirty="0" smtClean="0"/>
              <a:t>        Argument #1:  SZArray String</a:t>
            </a:r>
          </a:p>
          <a:p>
            <a:pPr lvl="0">
              <a:buNone/>
            </a:pPr>
            <a:r>
              <a:rPr lang="ro-RO" i="0" baseline="0" noProof="0" dirty="0" smtClean="0"/>
              <a:t>    1 Parameters</a:t>
            </a:r>
          </a:p>
          <a:p>
            <a:pPr lvl="0">
              <a:buNone/>
            </a:pPr>
            <a:r>
              <a:rPr lang="ro-RO" i="0" baseline="0" noProof="0" dirty="0" smtClean="0"/>
              <a:t>        (1) ParamToken : (08000001) Name : args flags: [none] (00000000)</a:t>
            </a:r>
          </a:p>
          <a:p>
            <a:pPr lvl="0">
              <a:buNone/>
            </a:pPr>
            <a:endParaRPr lang="ro-RO" i="0" baseline="0" noProof="0" dirty="0" smtClean="0"/>
          </a:p>
          <a:p>
            <a:pPr marL="285750" lvl="0" indent="-285750"/>
            <a:r>
              <a:rPr lang="ro-RO" i="0" baseline="0" noProof="0" dirty="0" smtClean="0"/>
              <a:t>În exemplul de mai sus putem observa că, în urma compilării programului, a fost creată o intrare în tabela TypeDef din metadată. Aceasta conține informații despre tipul </a:t>
            </a:r>
            <a:r>
              <a:rPr lang="ro-RO" b="1" i="0" baseline="0" noProof="0" dirty="0" smtClean="0"/>
              <a:t>Program</a:t>
            </a:r>
            <a:r>
              <a:rPr lang="ro-RO" i="1" baseline="0" noProof="0" dirty="0" smtClean="0"/>
              <a:t> </a:t>
            </a:r>
            <a:r>
              <a:rPr lang="ro-RO" i="0" baseline="0" noProof="0" dirty="0" smtClean="0"/>
              <a:t>definit în codul nostru: numele tipului (Program), flag-uri (public, class etc), tipul de bază (Object), precum și pointer către metoda Main. </a:t>
            </a:r>
          </a:p>
        </p:txBody>
      </p:sp>
    </p:spTree>
    <p:extLst>
      <p:ext uri="{BB962C8B-B14F-4D97-AF65-F5344CB8AC3E}">
        <p14:creationId xmlns:p14="http://schemas.microsoft.com/office/powerpoint/2010/main" val="1884620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noProof="0" dirty="0" smtClean="0"/>
              <a:t> În</a:t>
            </a:r>
            <a:r>
              <a:rPr lang="ro-RO" baseline="0" noProof="0" dirty="0" smtClean="0"/>
              <a:t> domeniul calculatoarelor, </a:t>
            </a:r>
            <a:r>
              <a:rPr lang="ro-RO" b="1" baseline="0" noProof="0" dirty="0" smtClean="0"/>
              <a:t>reflection</a:t>
            </a:r>
            <a:r>
              <a:rPr lang="ro-RO" baseline="0" noProof="0" dirty="0" smtClean="0"/>
              <a:t> poate fi văzut ca un proces prin care programul poate să își analizeze și să își modifice structura și comportamenul.</a:t>
            </a:r>
            <a:endParaRPr lang="en-US" baseline="0" noProof="0" dirty="0" smtClean="0"/>
          </a:p>
          <a:p>
            <a:endParaRPr lang="en-US" baseline="0" noProof="0" dirty="0" smtClean="0"/>
          </a:p>
          <a:p>
            <a:r>
              <a:rPr lang="en-US" baseline="0" noProof="0" dirty="0" smtClean="0"/>
              <a:t> Un program reflect</a:t>
            </a:r>
            <a:r>
              <a:rPr lang="ro-RO" baseline="0" noProof="0" dirty="0" smtClean="0"/>
              <a:t>ă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asupra</a:t>
            </a:r>
            <a:r>
              <a:rPr lang="en-US" baseline="0" noProof="0" dirty="0" smtClean="0"/>
              <a:t> </a:t>
            </a:r>
            <a:r>
              <a:rPr lang="ro-RO" baseline="0" noProof="0" dirty="0" smtClean="0"/>
              <a:t>sa prin extragerea metadatei din unitatea de asamblare și prin folosirea acesteia fie pentru a informa utilizatorul, fie pentru a-și modifica comportamentul.</a:t>
            </a:r>
          </a:p>
          <a:p>
            <a:endParaRPr lang="ro-RO" baseline="0" noProof="0" dirty="0" smtClean="0"/>
          </a:p>
          <a:p>
            <a:r>
              <a:rPr lang="ro-RO" baseline="0" noProof="0" dirty="0" smtClean="0"/>
              <a:t> Folosind </a:t>
            </a:r>
            <a:r>
              <a:rPr lang="ro-RO" b="1" baseline="0" noProof="0" dirty="0" smtClean="0"/>
              <a:t>Reflection</a:t>
            </a:r>
            <a:r>
              <a:rPr lang="ro-RO" b="0" baseline="0" noProof="0" dirty="0" smtClean="0"/>
              <a:t>, utilizatorul poate afla detalii despre un obiect, o metodă, poate crea obiecte și poate invoca metode la runtime.</a:t>
            </a:r>
            <a:endParaRPr lang="ro-RO" baseline="0" noProof="0" dirty="0" smtClean="0"/>
          </a:p>
          <a:p>
            <a:pPr>
              <a:buNone/>
            </a:pPr>
            <a:endParaRPr lang="ro-RO" baseline="0" noProof="0" dirty="0" smtClean="0"/>
          </a:p>
          <a:p>
            <a:r>
              <a:rPr lang="ro-RO" baseline="0" noProof="0" dirty="0" smtClean="0"/>
              <a:t> Namespace-ul </a:t>
            </a:r>
            <a:r>
              <a:rPr lang="ro-RO" b="1" baseline="0" noProof="0" dirty="0" smtClean="0"/>
              <a:t>System.Reflection </a:t>
            </a:r>
            <a:r>
              <a:rPr lang="ro-RO" b="0" baseline="0" noProof="0" dirty="0" smtClean="0"/>
              <a:t>conține clase și interfețe care permit observarea tipurilor, metodelor și câmpurilor încărcate, cu posibilitatea de a crea și invoca dinamic tipuri. </a:t>
            </a:r>
            <a:endParaRPr lang="ro-RO" baseline="0" noProof="0" dirty="0" smtClean="0"/>
          </a:p>
          <a:p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1884620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noProof="0" dirty="0" smtClean="0"/>
              <a:t> Pentru a</a:t>
            </a:r>
            <a:r>
              <a:rPr lang="ro-RO" baseline="0" noProof="0" dirty="0" smtClean="0"/>
              <a:t> putea obține informații despre tipurile conținute într-un assembly, utilizatorul trebuie să îl încarce. Acest lucru se poate realiza folosind metoda statică </a:t>
            </a:r>
            <a:r>
              <a:rPr lang="ro-RO" b="1" baseline="0" noProof="0" dirty="0" smtClean="0"/>
              <a:t>LoadFrom </a:t>
            </a:r>
            <a:r>
              <a:rPr lang="ro-RO" b="0" baseline="0" noProof="0" dirty="0" smtClean="0"/>
              <a:t>din clasa Assembly:</a:t>
            </a:r>
          </a:p>
          <a:p>
            <a:pPr marL="342900" marR="0" lvl="1" indent="-1143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>
                <a:srgbClr val="336699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ro-RO" b="0" baseline="0" noProof="0" dirty="0" smtClean="0"/>
              <a:t> </a:t>
            </a:r>
            <a:r>
              <a:rPr lang="en-US" dirty="0" smtClean="0"/>
              <a:t>Assembly </a:t>
            </a:r>
            <a:r>
              <a:rPr lang="ro-RO" dirty="0" smtClean="0"/>
              <a:t>assembly </a:t>
            </a:r>
            <a:r>
              <a:rPr lang="en-US" dirty="0" smtClean="0"/>
              <a:t>= </a:t>
            </a:r>
            <a:r>
              <a:rPr lang="en-US" dirty="0" err="1" smtClean="0"/>
              <a:t>Assembly.LoadFrom</a:t>
            </a:r>
            <a:r>
              <a:rPr lang="ro-RO" dirty="0" smtClean="0"/>
              <a:t>(dll_path</a:t>
            </a:r>
            <a:r>
              <a:rPr lang="en-US" dirty="0" smtClean="0"/>
              <a:t>)</a:t>
            </a:r>
            <a:r>
              <a:rPr lang="ro-RO" dirty="0" smtClean="0"/>
              <a:t>;</a:t>
            </a:r>
          </a:p>
          <a:p>
            <a:endParaRPr lang="ro-RO" b="0" baseline="0" noProof="0" dirty="0" smtClean="0"/>
          </a:p>
          <a:p>
            <a:r>
              <a:rPr lang="ro-RO" b="0" baseline="0" noProof="0" dirty="0" smtClean="0"/>
              <a:t> Un obiect Assembly este folosit pentru a explora metadata, pentru a descoperi tipurile conținute și pentru a crea instanțe ale acelor tipuri.</a:t>
            </a:r>
          </a:p>
          <a:p>
            <a:endParaRPr lang="ro-RO" b="0" baseline="0" noProof="0" dirty="0" smtClean="0"/>
          </a:p>
          <a:p>
            <a:r>
              <a:rPr lang="ro-RO" b="0" baseline="0" noProof="0" dirty="0" smtClean="0"/>
              <a:t> Pentru a obține obiectul de tip Assembly care conține codul ce se află în execuție, se folosește metoda </a:t>
            </a:r>
            <a:r>
              <a:rPr lang="ro-RO" b="1" baseline="0" noProof="0" dirty="0" smtClean="0"/>
              <a:t>GetExecutingAssembly()</a:t>
            </a:r>
          </a:p>
          <a:p>
            <a:pPr lvl="1"/>
            <a:r>
              <a:rPr lang="ro-RO" b="1" baseline="0" noProof="0" dirty="0" smtClean="0"/>
              <a:t> </a:t>
            </a:r>
            <a:r>
              <a:rPr lang="ro-RO" b="0" baseline="0" noProof="0" dirty="0" smtClean="0"/>
              <a:t>Assembly assembly = Assembly.GetExecutingAssembly();</a:t>
            </a:r>
          </a:p>
          <a:p>
            <a:endParaRPr lang="ro-RO" b="0" baseline="0" noProof="0" dirty="0" smtClean="0"/>
          </a:p>
          <a:p>
            <a:r>
              <a:rPr lang="ro-RO" dirty="0" smtClean="0"/>
              <a:t> De asemenea, această clasă oferă o metodă care poate fi utilizată </a:t>
            </a:r>
            <a:r>
              <a:rPr lang="ro-RO" baseline="0" dirty="0" smtClean="0"/>
              <a:t>pentru a obține informații despre numele unui assembly:</a:t>
            </a:r>
          </a:p>
          <a:p>
            <a:pPr lvl="1"/>
            <a:r>
              <a:rPr lang="ro-RO" baseline="0" dirty="0" smtClean="0"/>
              <a:t> </a:t>
            </a:r>
            <a:r>
              <a:rPr lang="ro-RO" b="1" baseline="0" dirty="0" smtClean="0"/>
              <a:t>GetName();</a:t>
            </a:r>
          </a:p>
          <a:p>
            <a:pPr lvl="1"/>
            <a:endParaRPr lang="ro-RO" b="1" baseline="0" dirty="0" smtClean="0"/>
          </a:p>
          <a:p>
            <a:pPr lvl="0"/>
            <a:r>
              <a:rPr lang="ro-RO" b="1" baseline="0" dirty="0" smtClean="0"/>
              <a:t> </a:t>
            </a:r>
            <a:r>
              <a:rPr lang="ro-RO" b="0" baseline="0" dirty="0" smtClean="0"/>
              <a:t>Următorul exemplu arată cum se pot obține numele, versiunea și punctul de intrare ale unității de asamblare curente:</a:t>
            </a:r>
            <a:r>
              <a:rPr lang="ro-RO" b="1" baseline="0" dirty="0" smtClean="0"/>
              <a:t> </a:t>
            </a:r>
          </a:p>
          <a:p>
            <a:pPr lvl="0">
              <a:buNone/>
            </a:pPr>
            <a:endParaRPr lang="ro-RO" b="1" baseline="0" dirty="0" smtClean="0"/>
          </a:p>
          <a:p>
            <a:pPr>
              <a:buNone/>
            </a:pP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</a:t>
            </a:r>
            <a:r>
              <a:rPr lang="en-US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System.Reflection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>
              <a:buNone/>
            </a:pP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</a:t>
            </a:r>
            <a:r>
              <a:rPr lang="en-US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System.Security.Permissions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>
              <a:buNone/>
            </a:pP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>
              <a:buNone/>
            </a:pP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 class Example</a:t>
            </a:r>
          </a:p>
          <a:p>
            <a:pPr>
              <a:buNone/>
            </a:pP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pPr>
              <a:buNone/>
            </a:pP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public static void Main()</a:t>
            </a:r>
          </a:p>
          <a:p>
            <a:pPr>
              <a:buNone/>
            </a:pP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{</a:t>
            </a:r>
            <a:endParaRPr lang="ro-RO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ro-RO" sz="14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// Obținerea assembly-ului care se află în execuție</a:t>
            </a:r>
            <a:endParaRPr lang="en-US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Assembly </a:t>
            </a:r>
            <a:r>
              <a:rPr lang="en-US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assem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Assembly.GetExecutingAssembly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pPr>
              <a:buNone/>
            </a:pP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>
              <a:buNone/>
            </a:pP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Console.WriteLine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("Assembly Full Name:");</a:t>
            </a:r>
          </a:p>
          <a:p>
            <a:pPr>
              <a:buNone/>
            </a:pP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Console.WriteLine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assem.FullName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pPr>
              <a:buNone/>
            </a:pP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>
              <a:buNone/>
            </a:pP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// </a:t>
            </a:r>
            <a:r>
              <a:rPr lang="ro-RO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Obținerea obiectului</a:t>
            </a:r>
            <a:r>
              <a:rPr lang="ro-RO" sz="14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AssemblyName, care conține informații despre nume și despre versiune</a:t>
            </a:r>
            <a:endParaRPr lang="en-US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AssemblyName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assemName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assem.GetName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pPr>
              <a:buNone/>
            </a:pP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Console.WriteLine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("\</a:t>
            </a:r>
            <a:r>
              <a:rPr lang="en-US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nName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{0}", </a:t>
            </a:r>
            <a:r>
              <a:rPr lang="en-US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assemName.Name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pPr>
              <a:buNone/>
            </a:pP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Console.WriteLine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("Version: {0}.{1}",  </a:t>
            </a:r>
            <a:r>
              <a:rPr lang="en-US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assemName.Version.Major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assemName.Version.Minor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pPr>
              <a:buNone/>
            </a:pP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</a:p>
          <a:p>
            <a:pPr>
              <a:buNone/>
            </a:pP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Console.WriteLine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("\</a:t>
            </a:r>
            <a:r>
              <a:rPr lang="en-US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nAssembly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entry point:");</a:t>
            </a:r>
          </a:p>
          <a:p>
            <a:pPr>
              <a:buNone/>
            </a:pP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Console.WriteLine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assem.EntryPoint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pPr>
              <a:buNone/>
            </a:pP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</a:t>
            </a:r>
          </a:p>
          <a:p>
            <a:pPr>
              <a:buNone/>
            </a:pP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pPr lvl="0">
              <a:buNone/>
            </a:pPr>
            <a:endParaRPr lang="ro-RO" dirty="0" smtClean="0"/>
          </a:p>
          <a:p>
            <a:pPr marL="342900" marR="0" lvl="1" indent="-1143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>
                <a:srgbClr val="336699"/>
              </a:buClr>
              <a:buSzTx/>
              <a:buFont typeface="Wingdings" pitchFamily="2" charset="2"/>
              <a:buChar char="v"/>
              <a:tabLst/>
              <a:defRPr/>
            </a:pPr>
            <a:endParaRPr lang="ro-RO" dirty="0" smtClean="0"/>
          </a:p>
          <a:p>
            <a:pPr marL="228600" lvl="1" indent="0">
              <a:buNone/>
            </a:pPr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1884620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-114300"/>
            <a:r>
              <a:rPr lang="ro-RO" noProof="0" dirty="0" smtClean="0"/>
              <a:t> Există</a:t>
            </a:r>
            <a:r>
              <a:rPr lang="ro-RO" baseline="0" noProof="0" dirty="0" smtClean="0"/>
              <a:t> două metode de a obține informații despre tipuri:</a:t>
            </a:r>
          </a:p>
          <a:p>
            <a:pPr marL="342900" lvl="1" indent="-114300"/>
            <a:r>
              <a:rPr lang="ro-RO" baseline="0" noProof="0" dirty="0" smtClean="0"/>
              <a:t> </a:t>
            </a:r>
            <a:r>
              <a:rPr lang="ro-RO" b="1" baseline="0" noProof="0" dirty="0" smtClean="0"/>
              <a:t>GetTypes() – </a:t>
            </a:r>
            <a:r>
              <a:rPr lang="ro-RO" b="0" baseline="0" noProof="0" dirty="0" smtClean="0"/>
              <a:t>returnează un vector de </a:t>
            </a:r>
            <a:r>
              <a:rPr lang="ro-RO" b="1" baseline="0" noProof="0" dirty="0" smtClean="0"/>
              <a:t>System.Types </a:t>
            </a:r>
          </a:p>
          <a:p>
            <a:pPr marL="342900" lvl="1" indent="-114300"/>
            <a:r>
              <a:rPr lang="ro-RO" b="0" baseline="0" noProof="0" dirty="0" smtClean="0"/>
              <a:t> </a:t>
            </a:r>
            <a:r>
              <a:rPr lang="ro-RO" b="1" baseline="0" noProof="0" dirty="0" smtClean="0"/>
              <a:t>GetType(</a:t>
            </a:r>
            <a:r>
              <a:rPr lang="en-US" b="1" dirty="0" smtClean="0"/>
              <a:t>„</a:t>
            </a:r>
            <a:r>
              <a:rPr lang="ro-RO" b="1" dirty="0" smtClean="0"/>
              <a:t>Company.</a:t>
            </a:r>
            <a:r>
              <a:rPr lang="en-US" b="1" dirty="0" smtClean="0"/>
              <a:t>Employee"</a:t>
            </a:r>
            <a:r>
              <a:rPr lang="ro-RO" b="1" baseline="0" noProof="0" dirty="0" smtClean="0"/>
              <a:t>) - </a:t>
            </a:r>
            <a:r>
              <a:rPr lang="ro-RO" b="0" baseline="0" noProof="0" dirty="0" smtClean="0"/>
              <a:t> returnează un obiect </a:t>
            </a:r>
            <a:r>
              <a:rPr lang="ro-RO" b="1" baseline="0" noProof="0" dirty="0" smtClean="0"/>
              <a:t>System.Type</a:t>
            </a:r>
            <a:r>
              <a:rPr lang="ro-RO" b="0" baseline="0" noProof="0" dirty="0" smtClean="0"/>
              <a:t>, ce va conține informații despre clasa dată ca parametru (Company.Employee). Observați ca numele clasei conține și namespace-ul din care face parte.</a:t>
            </a:r>
            <a:endParaRPr lang="ro-RO" b="0" baseline="0" noProof="0" dirty="0"/>
          </a:p>
          <a:p>
            <a:pPr marL="0" lvl="0" indent="0">
              <a:buNone/>
            </a:pPr>
            <a:endParaRPr lang="ro-RO" b="0" baseline="0" noProof="0" dirty="0" smtClean="0"/>
          </a:p>
          <a:p>
            <a:pPr marL="0" lvl="0" indent="0">
              <a:buNone/>
            </a:pP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namespace Company</a:t>
            </a:r>
            <a:endParaRPr lang="ro-RO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   </a:t>
            </a:r>
            <a:endParaRPr lang="ro-RO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r>
              <a:rPr lang="ro-RO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  class Employee   </a:t>
            </a:r>
            <a:endParaRPr lang="ro-RO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r>
              <a:rPr lang="ro-RO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      </a:t>
            </a:r>
            <a:endParaRPr lang="ro-RO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r>
              <a:rPr lang="ro-RO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</a:t>
            </a:r>
            <a:r>
              <a:rPr lang="ro-RO" sz="14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private string _name;</a:t>
            </a:r>
          </a:p>
          <a:p>
            <a:pPr marL="0" lvl="0" indent="0">
              <a:buNone/>
            </a:pPr>
            <a:r>
              <a:rPr lang="ro-RO" sz="14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private string _id, _age;</a:t>
            </a:r>
            <a:endParaRPr lang="ro-RO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r>
              <a:rPr lang="ro-RO" sz="14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 string Name { get</a:t>
            </a:r>
            <a:r>
              <a:rPr lang="ro-RO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 </a:t>
            </a:r>
            <a:r>
              <a:rPr lang="ro-RO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_name;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 set</a:t>
            </a:r>
            <a:r>
              <a:rPr lang="ro-RO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 </a:t>
            </a:r>
            <a:r>
              <a:rPr lang="ro-RO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_name = value;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 }      </a:t>
            </a:r>
            <a:endParaRPr lang="ro-RO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r>
              <a:rPr lang="ro-RO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 </a:t>
            </a:r>
            <a:r>
              <a:rPr lang="en-US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 { </a:t>
            </a:r>
            <a:r>
              <a:rPr lang="ro-RO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....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     </a:t>
            </a:r>
            <a:endParaRPr lang="ro-RO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r>
              <a:rPr lang="ro-RO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 </a:t>
            </a:r>
            <a:r>
              <a:rPr lang="ro-RO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 { </a:t>
            </a:r>
            <a:r>
              <a:rPr lang="ro-RO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  </a:t>
            </a:r>
            <a:endParaRPr lang="ro-RO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r>
              <a:rPr lang="ro-RO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public double GetSalary()</a:t>
            </a:r>
            <a:r>
              <a:rPr lang="ro-RO" sz="14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ro-RO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} </a:t>
            </a:r>
            <a:endParaRPr lang="ro-RO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r>
              <a:rPr lang="ro-RO" sz="14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ro-RO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ro-RO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endParaRPr lang="ro-RO" sz="1400" b="0" kern="1200" baseline="0" noProof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System;</a:t>
            </a:r>
            <a:endParaRPr lang="ro-RO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</a:t>
            </a:r>
            <a:r>
              <a:rPr lang="en-US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System.Reflection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 </a:t>
            </a:r>
            <a:endParaRPr lang="ro-RO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endParaRPr lang="ro-RO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 class Example</a:t>
            </a:r>
            <a:endParaRPr lang="ro-RO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   </a:t>
            </a:r>
            <a:endParaRPr lang="ro-RO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r>
              <a:rPr lang="ro-RO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 static void Main()   </a:t>
            </a:r>
            <a:endParaRPr lang="ro-RO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r>
              <a:rPr lang="ro-RO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 </a:t>
            </a:r>
            <a:endParaRPr lang="ro-RO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r>
              <a:rPr lang="ro-RO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Assembly </a:t>
            </a:r>
            <a:r>
              <a:rPr lang="en-US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assem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Assembly.GetExecutingAssembly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      </a:t>
            </a:r>
            <a:endParaRPr lang="ro-RO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r>
              <a:rPr lang="ro-RO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 t = </a:t>
            </a:r>
            <a:r>
              <a:rPr lang="en-US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assem.GetType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-US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Company.Employee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      </a:t>
            </a:r>
            <a:endParaRPr lang="ro-RO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r>
              <a:rPr lang="ro-RO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(t != null) </a:t>
            </a:r>
            <a:endParaRPr lang="ro-RO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r>
              <a:rPr lang="ro-RO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         </a:t>
            </a:r>
            <a:endParaRPr lang="ro-RO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r>
              <a:rPr lang="ro-RO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Console.WriteLine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("We have found type {0}:",</a:t>
            </a:r>
            <a:r>
              <a:rPr lang="en-US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type.FullName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      </a:t>
            </a:r>
            <a:endParaRPr lang="ro-RO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r>
              <a:rPr lang="ro-RO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ro-RO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</a:t>
            </a:r>
            <a:endParaRPr lang="ro-RO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ro-RO" b="0" baseline="0" noProof="0" dirty="0"/>
          </a:p>
        </p:txBody>
      </p:sp>
    </p:spTree>
    <p:extLst>
      <p:ext uri="{BB962C8B-B14F-4D97-AF65-F5344CB8AC3E}">
        <p14:creationId xmlns:p14="http://schemas.microsoft.com/office/powerpoint/2010/main" val="1884620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-114300"/>
            <a:r>
              <a:rPr lang="ro-RO" b="0" baseline="0" noProof="0" dirty="0" smtClean="0"/>
              <a:t> Odată obținut obiectul Type, acesta permite utilizatorului să afle informații despre acest tip:</a:t>
            </a:r>
          </a:p>
          <a:p>
            <a:pPr marL="342900" lvl="1" indent="-114300"/>
            <a:r>
              <a:rPr lang="ro-RO" b="0" baseline="0" noProof="0" dirty="0" smtClean="0"/>
              <a:t> </a:t>
            </a:r>
            <a:r>
              <a:rPr lang="ro-RO" b="1" baseline="0" noProof="0" dirty="0" smtClean="0"/>
              <a:t>Name </a:t>
            </a:r>
          </a:p>
          <a:p>
            <a:pPr marL="342900" lvl="1" indent="-114300"/>
            <a:r>
              <a:rPr lang="ro-RO" b="1" baseline="0" noProof="0" dirty="0" smtClean="0"/>
              <a:t> FullName </a:t>
            </a:r>
          </a:p>
          <a:p>
            <a:pPr marL="342900" lvl="1" indent="-114300"/>
            <a:r>
              <a:rPr lang="ro-RO" b="1" baseline="0" noProof="0" dirty="0" smtClean="0"/>
              <a:t> Assembly</a:t>
            </a:r>
          </a:p>
          <a:p>
            <a:pPr marL="342900" lvl="1" indent="-114300"/>
            <a:r>
              <a:rPr lang="ro-RO" b="1" baseline="0" noProof="0" dirty="0" smtClean="0"/>
              <a:t> Module</a:t>
            </a:r>
          </a:p>
          <a:p>
            <a:pPr marL="342900" lvl="1" indent="-114300"/>
            <a:r>
              <a:rPr lang="ro-RO" b="1" baseline="0" noProof="0" dirty="0" smtClean="0"/>
              <a:t> IsClass</a:t>
            </a:r>
          </a:p>
          <a:p>
            <a:pPr marL="342900" lvl="1" indent="-114300"/>
            <a:r>
              <a:rPr lang="ro-RO" b="1" baseline="0" noProof="0" dirty="0" smtClean="0"/>
              <a:t> IsInterface</a:t>
            </a:r>
          </a:p>
          <a:p>
            <a:pPr marL="342900" lvl="1" indent="-114300"/>
            <a:r>
              <a:rPr lang="ro-RO" b="1" baseline="0" noProof="0" dirty="0" smtClean="0"/>
              <a:t> IsEnum</a:t>
            </a:r>
          </a:p>
          <a:p>
            <a:pPr marL="342900" lvl="1" indent="-114300"/>
            <a:r>
              <a:rPr lang="ro-RO" b="1" baseline="0" noProof="0" dirty="0" smtClean="0"/>
              <a:t> IsAbstract</a:t>
            </a:r>
          </a:p>
          <a:p>
            <a:pPr marL="342900" lvl="1" indent="-114300"/>
            <a:r>
              <a:rPr lang="ro-RO" b="1" baseline="0" noProof="0" dirty="0" smtClean="0"/>
              <a:t> IsPublic</a:t>
            </a:r>
          </a:p>
          <a:p>
            <a:pPr marL="342900" lvl="1" indent="-114300"/>
            <a:r>
              <a:rPr lang="ro-RO" b="1" baseline="0" noProof="0" dirty="0" smtClean="0"/>
              <a:t> IsSealed</a:t>
            </a:r>
          </a:p>
          <a:p>
            <a:pPr marL="0" lvl="0" indent="-114300"/>
            <a:endParaRPr lang="ro-RO" b="1" baseline="0" noProof="0" dirty="0" smtClean="0"/>
          </a:p>
          <a:p>
            <a:pPr marL="0" lvl="0" indent="0">
              <a:buNone/>
            </a:pP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en-US" dirty="0" smtClean="0"/>
              <a:t> System; </a:t>
            </a:r>
            <a:endParaRPr lang="ro-RO" dirty="0" smtClean="0"/>
          </a:p>
          <a:p>
            <a:pPr marL="0" lvl="0" indent="0">
              <a:buNone/>
            </a:pP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en-US" dirty="0" smtClean="0"/>
              <a:t> </a:t>
            </a:r>
            <a:r>
              <a:rPr lang="en-US" dirty="0" err="1" smtClean="0"/>
              <a:t>System.Collections.Generic</a:t>
            </a:r>
            <a:r>
              <a:rPr lang="en-US" dirty="0" smtClean="0"/>
              <a:t>; </a:t>
            </a:r>
            <a:endParaRPr lang="ro-RO" dirty="0" smtClean="0"/>
          </a:p>
          <a:p>
            <a:pPr marL="0" lvl="0" indent="0">
              <a:buNone/>
            </a:pP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dirty="0" smtClean="0"/>
              <a:t> 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US" dirty="0" smtClean="0"/>
              <a:t> Example </a:t>
            </a:r>
            <a:endParaRPr lang="ro-RO" dirty="0" smtClean="0"/>
          </a:p>
          <a:p>
            <a:pPr marL="0" lvl="0" indent="0">
              <a:buNone/>
            </a:pPr>
            <a:r>
              <a:rPr lang="en-US" dirty="0" smtClean="0"/>
              <a:t>{ </a:t>
            </a:r>
            <a:endParaRPr lang="ro-RO" dirty="0" smtClean="0"/>
          </a:p>
          <a:p>
            <a:pPr marL="0" lvl="0" indent="0">
              <a:buNone/>
            </a:pPr>
            <a:r>
              <a:rPr lang="ro-RO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dirty="0" smtClean="0"/>
              <a:t> 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dirty="0" smtClean="0"/>
              <a:t> 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US" dirty="0" smtClean="0"/>
              <a:t> Main() </a:t>
            </a:r>
            <a:endParaRPr lang="ro-RO" dirty="0" smtClean="0"/>
          </a:p>
          <a:p>
            <a:pPr marL="0" lvl="0" indent="0">
              <a:buNone/>
            </a:pPr>
            <a:r>
              <a:rPr lang="ro-RO" dirty="0" smtClean="0"/>
              <a:t>    </a:t>
            </a:r>
            <a:r>
              <a:rPr lang="en-US" dirty="0" smtClean="0"/>
              <a:t>{</a:t>
            </a:r>
            <a:endParaRPr lang="ro-RO" dirty="0" smtClean="0"/>
          </a:p>
          <a:p>
            <a:pPr marL="0" lvl="0" indent="0">
              <a:buNone/>
            </a:pPr>
            <a:r>
              <a:rPr lang="ro-RO" b="1" baseline="0" noProof="0" dirty="0" smtClean="0"/>
              <a:t>         </a:t>
            </a:r>
            <a:r>
              <a:rPr lang="ro-RO" b="0" baseline="0" noProof="0" dirty="0" smtClean="0"/>
              <a:t>Assembly myAssem = Assembly.LoadFrom</a:t>
            </a:r>
            <a:r>
              <a:rPr lang="en-US" dirty="0" smtClean="0"/>
              <a:t>(„Employee</a:t>
            </a:r>
            <a:r>
              <a:rPr lang="ro-RO" dirty="0" smtClean="0"/>
              <a:t>.dll</a:t>
            </a:r>
            <a:r>
              <a:rPr lang="en-US" dirty="0" smtClean="0"/>
              <a:t>");</a:t>
            </a:r>
            <a:endParaRPr lang="ro-RO" dirty="0" smtClean="0"/>
          </a:p>
          <a:p>
            <a:pPr marL="0" lvl="0" indent="0">
              <a:buNone/>
            </a:pPr>
            <a:r>
              <a:rPr lang="ro-RO" b="0" baseline="0" noProof="0" dirty="0" smtClean="0"/>
              <a:t>        Type myType = myAssem.GetType</a:t>
            </a:r>
            <a:r>
              <a:rPr lang="en-US" dirty="0" smtClean="0"/>
              <a:t>(„Employee");</a:t>
            </a:r>
            <a:endParaRPr lang="ro-RO" dirty="0" smtClean="0"/>
          </a:p>
          <a:p>
            <a:pPr marL="0" lvl="0" indent="0">
              <a:buNone/>
            </a:pPr>
            <a:r>
              <a:rPr lang="ro-RO" b="1" baseline="0" noProof="0" dirty="0" smtClean="0"/>
              <a:t>         </a:t>
            </a:r>
            <a:r>
              <a:rPr lang="ro-RO" b="0" baseline="0" noProof="0" dirty="0" smtClean="0"/>
              <a:t>Console.WriteLine(”FullName: </a:t>
            </a:r>
            <a:r>
              <a:rPr lang="en-US" sz="1400" b="0" baseline="0" noProof="0" dirty="0" smtClean="0"/>
              <a:t>{</a:t>
            </a:r>
            <a:r>
              <a:rPr lang="ro-RO" sz="1400" b="0" baseline="0" noProof="0" dirty="0" smtClean="0"/>
              <a:t>0</a:t>
            </a:r>
            <a:r>
              <a:rPr lang="en-US" sz="1400" b="0" baseline="0" noProof="0" dirty="0" smtClean="0"/>
              <a:t>}</a:t>
            </a:r>
            <a:r>
              <a:rPr lang="ro-RO" b="0" baseline="0" noProof="0" dirty="0" smtClean="0"/>
              <a:t>”, myType.FullName);</a:t>
            </a:r>
            <a:endParaRPr lang="ro-RO" dirty="0" smtClean="0"/>
          </a:p>
          <a:p>
            <a:pPr marL="0" lvl="0" indent="0">
              <a:buNone/>
            </a:pPr>
            <a:r>
              <a:rPr lang="ro-RO" b="1" baseline="0" noProof="0" dirty="0" smtClean="0"/>
              <a:t>         </a:t>
            </a:r>
            <a:r>
              <a:rPr lang="ro-RO" b="0" baseline="0" noProof="0" dirty="0" smtClean="0"/>
              <a:t>Console.WriteLine(”Name: </a:t>
            </a:r>
            <a:r>
              <a:rPr lang="en-US" sz="1400" b="0" baseline="0" noProof="0" dirty="0" smtClean="0"/>
              <a:t>{</a:t>
            </a:r>
            <a:r>
              <a:rPr lang="ro-RO" sz="1400" b="0" baseline="0" noProof="0" dirty="0" smtClean="0"/>
              <a:t>0</a:t>
            </a:r>
            <a:r>
              <a:rPr lang="en-US" sz="1400" b="0" baseline="0" noProof="0" dirty="0" smtClean="0"/>
              <a:t>}</a:t>
            </a:r>
            <a:r>
              <a:rPr lang="ro-RO" b="0" baseline="0" noProof="0" dirty="0" smtClean="0"/>
              <a:t>”, myType.Name);</a:t>
            </a:r>
          </a:p>
          <a:p>
            <a:pPr marL="0" lvl="0" indent="0">
              <a:buNone/>
            </a:pPr>
            <a:r>
              <a:rPr lang="ro-RO" b="0" baseline="0" noProof="0" dirty="0" smtClean="0"/>
              <a:t>    </a:t>
            </a:r>
            <a:r>
              <a:rPr lang="en-US" b="0" baseline="0" noProof="0" dirty="0" smtClean="0"/>
              <a:t>}</a:t>
            </a:r>
          </a:p>
          <a:p>
            <a:pPr marL="0" lvl="0" indent="0">
              <a:buNone/>
            </a:pPr>
            <a:r>
              <a:rPr lang="en-US" b="0" baseline="0" noProof="0" dirty="0" smtClean="0"/>
              <a:t>}</a:t>
            </a:r>
            <a:endParaRPr lang="ro-RO" b="1" baseline="0" noProof="0" dirty="0" smtClean="0"/>
          </a:p>
          <a:p>
            <a:pPr marL="0" lvl="0" indent="0">
              <a:buNone/>
            </a:pPr>
            <a:endParaRPr lang="ro-RO" b="1" baseline="0" noProof="0" dirty="0" smtClean="0"/>
          </a:p>
        </p:txBody>
      </p:sp>
    </p:spTree>
    <p:extLst>
      <p:ext uri="{BB962C8B-B14F-4D97-AF65-F5344CB8AC3E}">
        <p14:creationId xmlns:p14="http://schemas.microsoft.com/office/powerpoint/2010/main" val="1884620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/>
            <a:r>
              <a:rPr lang="en-US" b="0" baseline="0" noProof="0" dirty="0" err="1" smtClean="0"/>
              <a:t>Fiecare</a:t>
            </a:r>
            <a:r>
              <a:rPr lang="en-US" b="0" baseline="0" noProof="0" dirty="0" smtClean="0"/>
              <a:t> tip </a:t>
            </a:r>
            <a:r>
              <a:rPr lang="ro-RO" b="0" baseline="0" noProof="0" dirty="0" smtClean="0"/>
              <a:t>poate </a:t>
            </a:r>
            <a:r>
              <a:rPr lang="en-US" b="0" baseline="0" noProof="0" dirty="0" smtClean="0"/>
              <a:t>con</a:t>
            </a:r>
            <a:r>
              <a:rPr lang="ro-RO" b="0" baseline="0" noProof="0" dirty="0" smtClean="0"/>
              <a:t>ține câmpuri, proprietăți și metode. Aceste informații despre tipuri pot fi obținute prin folosirea următoarelor metode:</a:t>
            </a:r>
          </a:p>
          <a:p>
            <a:pPr marL="628650" lvl="1" indent="-285750"/>
            <a:r>
              <a:rPr lang="ro-RO" b="0" baseline="0" noProof="0" dirty="0" smtClean="0"/>
              <a:t>GetMembers() – returnează toți membrii publici ai tipului curent</a:t>
            </a:r>
          </a:p>
          <a:p>
            <a:pPr marL="628650" lvl="1" indent="-285750"/>
            <a:r>
              <a:rPr lang="ro-RO" b="0" baseline="0" noProof="0" dirty="0" smtClean="0"/>
              <a:t>GetMember(string name) – caută membrul public cu numele dorit</a:t>
            </a:r>
          </a:p>
          <a:p>
            <a:pPr marL="342900" lvl="1" indent="0">
              <a:buNone/>
            </a:pPr>
            <a:endParaRPr lang="ro-RO" b="0" baseline="0" noProof="0" dirty="0" smtClean="0"/>
          </a:p>
          <a:p>
            <a:pPr marL="628650" lvl="1" indent="-285750"/>
            <a:r>
              <a:rPr lang="ro-RO" b="0" baseline="0" noProof="0" dirty="0" smtClean="0"/>
              <a:t>GetProperties() – returnează toate proprietățile publice ale tipului curent</a:t>
            </a:r>
          </a:p>
          <a:p>
            <a:pPr marL="628650" lvl="1" indent="-285750"/>
            <a:r>
              <a:rPr lang="ro-RO" b="0" baseline="0" noProof="0" dirty="0" smtClean="0"/>
              <a:t>GetProperty(string name) – caută și returnează proprietatea cu numele specificat</a:t>
            </a:r>
          </a:p>
          <a:p>
            <a:pPr marL="342900" lvl="1" indent="0">
              <a:buNone/>
            </a:pPr>
            <a:endParaRPr lang="ro-RO" b="0" baseline="0" noProof="0" dirty="0" smtClean="0"/>
          </a:p>
          <a:p>
            <a:pPr marL="628650" lvl="1" indent="-285750"/>
            <a:r>
              <a:rPr lang="ro-RO" b="0" baseline="0" noProof="0" dirty="0" smtClean="0"/>
              <a:t>GetFields() – returnează toate câmpurile publice ale tipului curent</a:t>
            </a:r>
          </a:p>
          <a:p>
            <a:pPr marL="628650" lvl="1" indent="-285750"/>
            <a:r>
              <a:rPr lang="ro-RO" b="0" baseline="0" noProof="0" dirty="0" smtClean="0"/>
              <a:t>GetField(string name) – returnează câmpul cu numele specificat</a:t>
            </a:r>
          </a:p>
          <a:p>
            <a:pPr marL="342900" lvl="1" indent="0">
              <a:buNone/>
            </a:pPr>
            <a:endParaRPr lang="ro-RO" b="0" baseline="0" noProof="0" dirty="0" smtClean="0"/>
          </a:p>
          <a:p>
            <a:pPr marL="628650" lvl="1" indent="-285750"/>
            <a:r>
              <a:rPr lang="ro-RO" b="0" baseline="0" noProof="0" dirty="0" smtClean="0"/>
              <a:t>GetEvents() – returnează evenimentele publice ale tipului</a:t>
            </a:r>
          </a:p>
          <a:p>
            <a:pPr marL="628650" lvl="1" indent="-285750"/>
            <a:r>
              <a:rPr lang="ro-RO" b="0" baseline="0" noProof="0" dirty="0" smtClean="0"/>
              <a:t>GetEvent(string name) – returnează evenimentul specificat</a:t>
            </a:r>
          </a:p>
          <a:p>
            <a:pPr marL="0" lvl="0" indent="0">
              <a:buNone/>
            </a:pPr>
            <a:endParaRPr lang="ro-RO" b="0" baseline="0" noProof="0" dirty="0" smtClean="0"/>
          </a:p>
          <a:p>
            <a:pPr marL="0" lvl="0" indent="0">
              <a:buNone/>
            </a:pPr>
            <a:endParaRPr lang="ro-RO" b="0" baseline="0" noProof="0" dirty="0" smtClean="0"/>
          </a:p>
        </p:txBody>
      </p:sp>
    </p:spTree>
    <p:extLst>
      <p:ext uri="{BB962C8B-B14F-4D97-AF65-F5344CB8AC3E}">
        <p14:creationId xmlns:p14="http://schemas.microsoft.com/office/powerpoint/2010/main" val="1884620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/>
            <a:r>
              <a:rPr lang="ro-RO" b="0" baseline="0" noProof="0" dirty="0" smtClean="0"/>
              <a:t>Metodele </a:t>
            </a:r>
            <a:r>
              <a:rPr lang="ro-RO" b="1" baseline="0" noProof="0" dirty="0" smtClean="0"/>
              <a:t>GetMethods() </a:t>
            </a:r>
            <a:r>
              <a:rPr lang="ro-RO" b="0" baseline="0" noProof="0" dirty="0" smtClean="0"/>
              <a:t>și </a:t>
            </a:r>
            <a:r>
              <a:rPr lang="ro-RO" b="1" baseline="0" noProof="0" dirty="0" smtClean="0"/>
              <a:t>GetMethod() </a:t>
            </a:r>
            <a:r>
              <a:rPr lang="ro-RO" b="0" baseline="0" noProof="0" dirty="0" smtClean="0"/>
              <a:t>întorc un vector de obiecte/ un obiect </a:t>
            </a:r>
            <a:r>
              <a:rPr lang="ro-RO" b="1" baseline="0" noProof="0" dirty="0" smtClean="0"/>
              <a:t>MethodInfo. </a:t>
            </a:r>
            <a:r>
              <a:rPr lang="ro-RO" b="0" baseline="0" noProof="0" dirty="0" smtClean="0"/>
              <a:t>Acesta poate fi folosit pentru a obține informații despre metoda conținută de tip-ul curent.</a:t>
            </a:r>
          </a:p>
          <a:p>
            <a:pPr marL="285750" lvl="0" indent="-285750"/>
            <a:endParaRPr lang="ro-RO" b="0" baseline="0" noProof="0" dirty="0" smtClean="0"/>
          </a:p>
          <a:p>
            <a:pPr marL="0" lvl="0" indent="0">
              <a:buNone/>
            </a:pPr>
            <a:endParaRPr lang="ro-RO" sz="1400" b="0" kern="1200" baseline="0" noProof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System;</a:t>
            </a:r>
            <a:endParaRPr lang="ro-RO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</a:t>
            </a:r>
            <a:r>
              <a:rPr lang="en-US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System.Reflection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 </a:t>
            </a:r>
            <a:endParaRPr lang="ro-RO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endParaRPr lang="ro-RO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 class Example</a:t>
            </a:r>
            <a:endParaRPr lang="ro-RO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   </a:t>
            </a:r>
            <a:endParaRPr lang="ro-RO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r>
              <a:rPr lang="ro-RO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 static void Main()   </a:t>
            </a:r>
            <a:endParaRPr lang="ro-RO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r>
              <a:rPr lang="ro-RO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 </a:t>
            </a:r>
            <a:endParaRPr lang="ro-RO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r>
              <a:rPr lang="ro-RO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Assembly </a:t>
            </a:r>
            <a:r>
              <a:rPr lang="en-US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assem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Assembly.GetExecutingAssembly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      </a:t>
            </a:r>
            <a:endParaRPr lang="ro-RO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r>
              <a:rPr lang="ro-RO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 t = </a:t>
            </a:r>
            <a:r>
              <a:rPr lang="en-US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assem.GetType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-US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Company.Employee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      </a:t>
            </a:r>
            <a:endParaRPr lang="ro-RO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r>
              <a:rPr lang="ro-RO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MethodInfo</a:t>
            </a:r>
            <a:r>
              <a:rPr lang="ro-RO" sz="14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getSalary = </a:t>
            </a:r>
            <a:r>
              <a:rPr lang="ro-RO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t.GetMethod(”GetSalary”);</a:t>
            </a:r>
          </a:p>
          <a:p>
            <a:pPr marL="0" lvl="0" indent="0">
              <a:buNone/>
            </a:pPr>
            <a:r>
              <a:rPr lang="ro-RO" sz="14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Console.WriteLine(”Return type: 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ro-RO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</a:t>
            </a:r>
            <a:r>
              <a:rPr lang="ro-RO" sz="14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”, getSalary.ReturnType);</a:t>
            </a:r>
            <a:endParaRPr lang="ro-RO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</a:t>
            </a:r>
            <a:endParaRPr lang="ro-RO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ro-RO" b="0" baseline="0" noProof="0" dirty="0" smtClean="0"/>
          </a:p>
          <a:p>
            <a:pPr marL="0" lvl="0" indent="0">
              <a:buNone/>
            </a:pPr>
            <a:endParaRPr lang="ro-RO" b="0" baseline="0" noProof="0" dirty="0" smtClean="0"/>
          </a:p>
        </p:txBody>
      </p:sp>
    </p:spTree>
    <p:extLst>
      <p:ext uri="{BB962C8B-B14F-4D97-AF65-F5344CB8AC3E}">
        <p14:creationId xmlns:p14="http://schemas.microsoft.com/office/powerpoint/2010/main" val="1884620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B4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367513"/>
            <a:ext cx="8229600" cy="1952846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 sz="44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4306172"/>
            <a:ext cx="8229600" cy="91617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buNone/>
              <a:defRPr sz="36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026" name="Picture 2" descr="E:\Dropbox\Summer 2014\ITAcad\Prezentări\PNG\.ne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943" y="434606"/>
            <a:ext cx="747581" cy="731520"/>
          </a:xfrm>
          <a:prstGeom prst="rect">
            <a:avLst/>
          </a:prstGeom>
          <a:noFill/>
        </p:spPr>
      </p:pic>
      <p:pic>
        <p:nvPicPr>
          <p:cNvPr id="1027" name="Picture 3" descr="E:\Dropbox\Summer 2014\ITAcad\Prezentări\PNG\itacad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2433" y="434606"/>
            <a:ext cx="2194560" cy="731520"/>
          </a:xfrm>
          <a:prstGeom prst="rect">
            <a:avLst/>
          </a:prstGeom>
          <a:noFill/>
        </p:spPr>
      </p:pic>
      <p:cxnSp>
        <p:nvCxnSpPr>
          <p:cNvPr id="12" name="Straight Connector 11"/>
          <p:cNvCxnSpPr/>
          <p:nvPr userDrawn="1"/>
        </p:nvCxnSpPr>
        <p:spPr>
          <a:xfrm>
            <a:off x="2998381" y="297712"/>
            <a:ext cx="0" cy="100530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16980"/>
            <a:ext cx="9144000" cy="541020"/>
          </a:xfrm>
          <a:prstGeom prst="rect">
            <a:avLst/>
          </a:prstGeom>
          <a:solidFill>
            <a:srgbClr val="3BB4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52024"/>
            <a:ext cx="8229600" cy="1788077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57200" y="4539845"/>
            <a:ext cx="8229600" cy="702007"/>
          </a:xfrm>
          <a:prstGeom prst="rect">
            <a:avLst/>
          </a:prstGeom>
        </p:spPr>
        <p:txBody>
          <a:bodyPr anchor="ctr"/>
          <a:lstStyle>
            <a:lvl1pPr algn="r">
              <a:buNone/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5" name="Picture 2" descr="E:\Dropbox\Summer 2014\ITAcad\Prezentări\PNG\.ne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53183" y="6358890"/>
            <a:ext cx="467238" cy="457200"/>
          </a:xfrm>
          <a:prstGeom prst="rect">
            <a:avLst/>
          </a:prstGeom>
          <a:noFill/>
        </p:spPr>
      </p:pic>
      <p:pic>
        <p:nvPicPr>
          <p:cNvPr id="6" name="Picture 3" descr="E:\Dropbox\Summer 2014\ITAcad\Prezentări\PNG\itacad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6173" y="6358890"/>
            <a:ext cx="1371600" cy="4572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8721" y="1219200"/>
            <a:ext cx="8229600" cy="4937760"/>
          </a:xfrm>
          <a:prstGeom prst="rect">
            <a:avLst/>
          </a:prstGeom>
        </p:spPr>
        <p:txBody>
          <a:bodyPr/>
          <a:lstStyle>
            <a:lvl1pPr>
              <a:buClr>
                <a:schemeClr val="accent4">
                  <a:lumMod val="75000"/>
                </a:schemeClr>
              </a:buClr>
              <a:defRPr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Gill Sans MT" pitchFamily="34" charset="0"/>
              </a:defRPr>
            </a:lvl4pPr>
            <a:lvl5pPr>
              <a:defRPr>
                <a:latin typeface="Gill Sans M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721" y="2286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90039-2DEA-477A-81A8-B097D805635F}" type="datetimeFigureOut">
              <a:rPr lang="en-US" smtClean="0"/>
              <a:pPr/>
              <a:t>12/12/2014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8537959" y="6356350"/>
            <a:ext cx="510362" cy="365125"/>
          </a:xfrm>
        </p:spPr>
        <p:txBody>
          <a:bodyPr/>
          <a:lstStyle/>
          <a:p>
            <a:fld id="{BA267FD1-D44D-4C32-8CB4-056C0540E7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21" y="2286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8721" y="1219200"/>
            <a:ext cx="4041648" cy="4937760"/>
          </a:xfrm>
          <a:prstGeom prst="rect">
            <a:avLst/>
          </a:prstGeom>
        </p:spPr>
        <p:txBody>
          <a:bodyPr/>
          <a:lstStyle>
            <a:lvl1pPr>
              <a:buClr>
                <a:schemeClr val="accent4">
                  <a:lumMod val="75000"/>
                </a:schemeClr>
              </a:buCl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006673" y="1216152"/>
            <a:ext cx="4041648" cy="4937760"/>
          </a:xfrm>
          <a:prstGeom prst="rect">
            <a:avLst/>
          </a:prstGeom>
        </p:spPr>
        <p:txBody>
          <a:bodyPr/>
          <a:lstStyle>
            <a:lvl1pPr>
              <a:buClr>
                <a:schemeClr val="accent4">
                  <a:lumMod val="75000"/>
                </a:schemeClr>
              </a:buCl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BF90039-2DEA-477A-81A8-B097D805635F}" type="datetimeFigureOut">
              <a:rPr lang="en-US" smtClean="0"/>
              <a:pPr/>
              <a:t>12/12/2014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8537959" y="6356350"/>
            <a:ext cx="510362" cy="365125"/>
          </a:xfr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BA267FD1-D44D-4C32-8CB4-056C0540E7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90039-2DEA-477A-81A8-B097D805635F}" type="datetimeFigureOut">
              <a:rPr lang="en-US" smtClean="0"/>
              <a:pPr/>
              <a:t>12/12/2014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67FD1-D44D-4C32-8CB4-056C0540E7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40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85800" cy="6858000"/>
          </a:xfrm>
          <a:prstGeom prst="rect">
            <a:avLst/>
          </a:prstGeom>
          <a:solidFill>
            <a:srgbClr val="3BB4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850605" y="6356350"/>
            <a:ext cx="13184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None/>
              <a:defRPr sz="1200" b="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BF90039-2DEA-477A-81A8-B097D805635F}" type="datetimeFigureOut">
              <a:rPr lang="en-US" smtClean="0"/>
              <a:pPr/>
              <a:t>12/12/2014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7959" y="6356350"/>
            <a:ext cx="510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None/>
              <a:defRPr sz="1200" b="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BA267FD1-D44D-4C32-8CB4-056C0540E7D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E:\Dropbox\Summer 2014\ITAcad\Prezentări\PNG\itacad_vertical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4300" y="121920"/>
            <a:ext cx="457200" cy="1721221"/>
          </a:xfrm>
          <a:prstGeom prst="rect">
            <a:avLst/>
          </a:prstGeom>
          <a:noFill/>
        </p:spPr>
      </p:pic>
      <p:pic>
        <p:nvPicPr>
          <p:cNvPr id="2050" name="Picture 2" descr="E:\Dropbox\Summer 2014\ITAcad\Prezentări\PNG\.net_vertical.png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4300" y="5989320"/>
            <a:ext cx="457200" cy="77384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6" r:id="rId2"/>
    <p:sldLayoutId id="2147483892" r:id="rId3"/>
    <p:sldLayoutId id="2147483894" r:id="rId4"/>
    <p:sldLayoutId id="2147483895" r:id="rId5"/>
  </p:sldLayoutIdLst>
  <p:hf hdr="0"/>
  <p:txStyles>
    <p:titleStyle>
      <a:lvl1pPr algn="l" rtl="0" eaLnBrk="1" latinLnBrk="0" hangingPunct="1">
        <a:spcBef>
          <a:spcPct val="0"/>
        </a:spcBef>
        <a:buNone/>
        <a:defRPr sz="3200" kern="1200">
          <a:solidFill>
            <a:srgbClr val="000000"/>
          </a:solidFill>
          <a:latin typeface="Calibri"/>
          <a:ea typeface="+mj-ea"/>
          <a:cs typeface="Calibri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4">
            <a:lumMod val="75000"/>
          </a:schemeClr>
        </a:buClr>
        <a:buSzPct val="76000"/>
        <a:buFont typeface="Wingdings 3"/>
        <a:buChar char=""/>
        <a:defRPr sz="2600" kern="1200">
          <a:solidFill>
            <a:srgbClr val="000000"/>
          </a:solidFill>
          <a:latin typeface="Calibri"/>
          <a:ea typeface="+mn-ea"/>
          <a:cs typeface="Calibri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sz="2300" kern="1200">
          <a:solidFill>
            <a:srgbClr val="000000"/>
          </a:solidFill>
          <a:latin typeface="Calibri"/>
          <a:ea typeface="+mn-ea"/>
          <a:cs typeface="Calibri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sz="2000" kern="1200">
          <a:solidFill>
            <a:srgbClr val="000000"/>
          </a:solidFill>
          <a:latin typeface="Calibri"/>
          <a:ea typeface="+mn-ea"/>
          <a:cs typeface="Calibri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sz="1800" kern="1200">
          <a:solidFill>
            <a:schemeClr val="tx1"/>
          </a:solidFill>
          <a:latin typeface="Calibri"/>
          <a:ea typeface="+mn-ea"/>
          <a:cs typeface="Calibri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sz="1600" kern="1200">
          <a:solidFill>
            <a:schemeClr val="tx1"/>
          </a:solidFill>
          <a:latin typeface="Calibri"/>
          <a:ea typeface="+mn-ea"/>
          <a:cs typeface="Calibri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Modul</a:t>
            </a:r>
            <a:r>
              <a:rPr lang="ro-RO" dirty="0" smtClean="0"/>
              <a:t>ul</a:t>
            </a:r>
            <a:r>
              <a:rPr lang="en-US" dirty="0" smtClean="0"/>
              <a:t> </a:t>
            </a:r>
            <a:r>
              <a:rPr lang="ro-RO" dirty="0"/>
              <a:t>9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Refl</a:t>
            </a:r>
            <a:r>
              <a:rPr lang="ro-RO" dirty="0"/>
              <a:t>e</a:t>
            </a:r>
            <a:r>
              <a:rPr lang="en-US" dirty="0" err="1" smtClean="0"/>
              <a:t>ction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1964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 smtClean="0"/>
              <a:t>PropertyInfo</a:t>
            </a:r>
            <a:endParaRPr lang="ro-RO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762000" y="1219200"/>
            <a:ext cx="8265885" cy="4937760"/>
          </a:xfrm>
        </p:spPr>
        <p:txBody>
          <a:bodyPr/>
          <a:lstStyle/>
          <a:p>
            <a:r>
              <a:rPr lang="ro-RO" dirty="0"/>
              <a:t>Pentru a obține informații despre un obiect </a:t>
            </a:r>
            <a:r>
              <a:rPr lang="ro-RO" dirty="0" smtClean="0"/>
              <a:t>PropertyInfo, </a:t>
            </a:r>
            <a:r>
              <a:rPr lang="ro-RO" dirty="0"/>
              <a:t>sunt disponibile următoarele proprietăți și metode:</a:t>
            </a:r>
          </a:p>
          <a:p>
            <a:pPr lvl="1"/>
            <a:r>
              <a:rPr lang="ro-RO" dirty="0" smtClean="0"/>
              <a:t>Name</a:t>
            </a:r>
          </a:p>
          <a:p>
            <a:pPr lvl="1"/>
            <a:r>
              <a:rPr lang="ro-RO" dirty="0" smtClean="0"/>
              <a:t>CanRead / CanWrite</a:t>
            </a:r>
          </a:p>
          <a:p>
            <a:pPr lvl="1"/>
            <a:r>
              <a:rPr lang="ro-RO" dirty="0" smtClean="0"/>
              <a:t>PropertyType</a:t>
            </a:r>
          </a:p>
          <a:p>
            <a:pPr lvl="1"/>
            <a:r>
              <a:rPr lang="ro-RO" dirty="0" smtClean="0"/>
              <a:t>GetValue()</a:t>
            </a:r>
          </a:p>
          <a:p>
            <a:pPr lvl="1"/>
            <a:r>
              <a:rPr lang="ro-RO" dirty="0" smtClean="0"/>
              <a:t>SetValue()</a:t>
            </a:r>
            <a:endParaRPr lang="ro-RO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05C1-A4D7-44A4-8EBF-C6D1CDA03BFA}" type="datetime1">
              <a:rPr lang="en-US" smtClean="0"/>
              <a:pPr/>
              <a:t>12/12/2014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67FD1-D44D-4C32-8CB4-056C0540E7D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4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 smtClean="0"/>
              <a:t>FieldInfo</a:t>
            </a:r>
            <a:endParaRPr lang="ro-RO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762000" y="1219200"/>
            <a:ext cx="8265885" cy="4937760"/>
          </a:xfrm>
        </p:spPr>
        <p:txBody>
          <a:bodyPr/>
          <a:lstStyle/>
          <a:p>
            <a:r>
              <a:rPr lang="ro-RO" dirty="0"/>
              <a:t>Pentru a obține informații despre un obiect </a:t>
            </a:r>
            <a:r>
              <a:rPr lang="ro-RO" dirty="0" smtClean="0"/>
              <a:t>FieldInfo</a:t>
            </a:r>
            <a:r>
              <a:rPr lang="ro-RO" dirty="0"/>
              <a:t>, sunt disponibile următoarele proprietăți și metode:</a:t>
            </a:r>
          </a:p>
          <a:p>
            <a:pPr lvl="1"/>
            <a:r>
              <a:rPr lang="ro-RO" dirty="0" smtClean="0"/>
              <a:t>Name</a:t>
            </a:r>
          </a:p>
          <a:p>
            <a:pPr lvl="1"/>
            <a:r>
              <a:rPr lang="ro-RO" dirty="0" smtClean="0"/>
              <a:t>FieldType</a:t>
            </a:r>
          </a:p>
          <a:p>
            <a:pPr lvl="1"/>
            <a:r>
              <a:rPr lang="ro-RO" dirty="0" smtClean="0"/>
              <a:t>IsPublic / IsPrivate / IsStatic</a:t>
            </a:r>
          </a:p>
          <a:p>
            <a:pPr lvl="1"/>
            <a:r>
              <a:rPr lang="ro-RO" dirty="0" smtClean="0"/>
              <a:t>GetValue()</a:t>
            </a:r>
          </a:p>
          <a:p>
            <a:pPr lvl="1"/>
            <a:r>
              <a:rPr lang="ro-RO" dirty="0" smtClean="0"/>
              <a:t>SetValue()</a:t>
            </a:r>
            <a:endParaRPr lang="ro-RO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05C1-A4D7-44A4-8EBF-C6D1CDA03BFA}" type="datetime1">
              <a:rPr lang="en-US" smtClean="0"/>
              <a:pPr/>
              <a:t>12/12/2014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67FD1-D44D-4C32-8CB4-056C0540E7D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8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 smtClean="0"/>
              <a:t>Crearea unei instanțe</a:t>
            </a:r>
            <a:endParaRPr lang="ro-RO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762000" y="1219200"/>
            <a:ext cx="8265885" cy="4937760"/>
          </a:xfrm>
        </p:spPr>
        <p:txBody>
          <a:bodyPr/>
          <a:lstStyle/>
          <a:p>
            <a:pPr marL="0" indent="0">
              <a:buNone/>
            </a:pPr>
            <a:endParaRPr lang="ro-RO" dirty="0" smtClean="0"/>
          </a:p>
          <a:p>
            <a:pPr marL="0" indent="0">
              <a:buNone/>
            </a:pPr>
            <a:r>
              <a:rPr lang="ro-RO" b="1" dirty="0" smtClean="0"/>
              <a:t>Exemplu instanțiere obiect:</a:t>
            </a:r>
            <a:endParaRPr lang="ro-RO" b="1" dirty="0"/>
          </a:p>
          <a:p>
            <a:pPr marL="0" indent="0">
              <a:buNone/>
            </a:pPr>
            <a:endParaRPr lang="ro-RO" dirty="0" smtClean="0"/>
          </a:p>
          <a:p>
            <a:pPr marL="0" indent="0">
              <a:buNone/>
            </a:pPr>
            <a:r>
              <a:rPr lang="ro-RO" sz="24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Assembly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a=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Assembly.LoadFrom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("employee.dll");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ro-RO" sz="24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Type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t=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a.GetType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Company.Employee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"); </a:t>
            </a:r>
            <a:endParaRPr lang="ro-RO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o-RO" sz="2400" dirty="0" smtClean="0">
                <a:latin typeface="Times New Roman" pitchFamily="18" charset="0"/>
                <a:cs typeface="Times New Roman" pitchFamily="18" charset="0"/>
              </a:rPr>
              <a:t>      Employee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ro-RO" sz="2400" dirty="0" smtClean="0">
                <a:latin typeface="Times New Roman" pitchFamily="18" charset="0"/>
                <a:cs typeface="Times New Roman" pitchFamily="18" charset="0"/>
              </a:rPr>
              <a:t>(Employee)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Activator.CreateInstance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); </a:t>
            </a:r>
            <a:endParaRPr lang="ro-RO" sz="2400" dirty="0">
              <a:latin typeface="Times New Roman" pitchFamily="18" charset="0"/>
              <a:cs typeface="Times New Roman" pitchFamily="18" charset="0"/>
            </a:endParaRPr>
          </a:p>
          <a:p>
            <a:endParaRPr lang="ro-RO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05C1-A4D7-44A4-8EBF-C6D1CDA03BFA}" type="datetime1">
              <a:rPr lang="en-US" smtClean="0"/>
              <a:pPr/>
              <a:t>12/12/2014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67FD1-D44D-4C32-8CB4-056C0540E7D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 smtClean="0"/>
              <a:t>Invocarea unei metode</a:t>
            </a:r>
            <a:endParaRPr lang="ro-RO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762000" y="1219200"/>
            <a:ext cx="8265885" cy="4937760"/>
          </a:xfrm>
        </p:spPr>
        <p:txBody>
          <a:bodyPr/>
          <a:lstStyle/>
          <a:p>
            <a:pPr marL="0" indent="0">
              <a:buNone/>
            </a:pPr>
            <a:endParaRPr lang="ro-RO" dirty="0" smtClean="0"/>
          </a:p>
          <a:p>
            <a:pPr marL="0" indent="0">
              <a:buNone/>
            </a:pPr>
            <a:r>
              <a:rPr lang="ro-RO" b="1" dirty="0"/>
              <a:t>Exemplu </a:t>
            </a:r>
            <a:r>
              <a:rPr lang="ro-RO" b="1" dirty="0" smtClean="0"/>
              <a:t>invocare metodă:</a:t>
            </a:r>
            <a:endParaRPr lang="ro-RO" b="1" dirty="0"/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r>
              <a:rPr lang="ro-RO" sz="24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Assembly a=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Assembly.LoadFrom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("employee.dll");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ro-RO" sz="24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Type t=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a.GetType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Company.Employee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"); </a:t>
            </a:r>
            <a:endParaRPr lang="ro-RO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o-RO" sz="2400" dirty="0">
                <a:latin typeface="Times New Roman" pitchFamily="18" charset="0"/>
                <a:cs typeface="Times New Roman" pitchFamily="18" charset="0"/>
              </a:rPr>
              <a:t>      Employee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400" dirty="0" smtClean="0">
                <a:latin typeface="Times New Roman" pitchFamily="18" charset="0"/>
                <a:cs typeface="Times New Roman" pitchFamily="18" charset="0"/>
              </a:rPr>
              <a:t>emp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ro-RO" sz="2400" dirty="0">
                <a:latin typeface="Times New Roman" pitchFamily="18" charset="0"/>
                <a:cs typeface="Times New Roman" pitchFamily="18" charset="0"/>
              </a:rPr>
              <a:t>(Employee)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Activator.CreateInstance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ro-RO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o-RO" sz="24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MethodInfo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get</a:t>
            </a:r>
            <a:r>
              <a:rPr lang="ro-RO" sz="24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alary=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t.GetMethod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(„</a:t>
            </a:r>
            <a:r>
              <a:rPr lang="ro-RO" sz="2400" dirty="0" smtClean="0">
                <a:latin typeface="Times New Roman" pitchFamily="18" charset="0"/>
                <a:cs typeface="Times New Roman" pitchFamily="18" charset="0"/>
              </a:rPr>
              <a:t>GetSalary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"); </a:t>
            </a:r>
            <a:endParaRPr lang="ro-RO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o-RO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400" dirty="0" smtClean="0">
                <a:latin typeface="Times New Roman" pitchFamily="18" charset="0"/>
                <a:cs typeface="Times New Roman" pitchFamily="18" charset="0"/>
              </a:rPr>
              <a:t>     object result = getSalary.Invoke(emp, null);</a:t>
            </a:r>
            <a:endParaRPr lang="ro-RO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o-RO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05C1-A4D7-44A4-8EBF-C6D1CDA03BFA}" type="datetime1">
              <a:rPr lang="en-US" smtClean="0"/>
              <a:pPr/>
              <a:t>12/12/2014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67FD1-D44D-4C32-8CB4-056C0540E7D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4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 smtClean="0"/>
              <a:t>Instanțiere folosind constructorul</a:t>
            </a:r>
            <a:endParaRPr lang="ro-RO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762000" y="1219200"/>
            <a:ext cx="8265885" cy="4937760"/>
          </a:xfrm>
        </p:spPr>
        <p:txBody>
          <a:bodyPr/>
          <a:lstStyle/>
          <a:p>
            <a:pPr marL="0" indent="0">
              <a:buNone/>
            </a:pPr>
            <a:endParaRPr lang="ro-RO" dirty="0" smtClean="0"/>
          </a:p>
          <a:p>
            <a:pPr marL="0" indent="0">
              <a:buNone/>
            </a:pPr>
            <a:r>
              <a:rPr lang="ro-RO" b="1" dirty="0" smtClean="0"/>
              <a:t>Exemplu:</a:t>
            </a:r>
          </a:p>
          <a:p>
            <a:pPr marL="0" indent="0">
              <a:buNone/>
            </a:pPr>
            <a:r>
              <a:rPr lang="ro-RO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Assembly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a=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Assembly.LoadFrom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(„</a:t>
            </a:r>
            <a:r>
              <a:rPr lang="ro-RO" sz="24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mployee.dll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");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ro-RO" sz="24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Type t=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a.GetType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Company.Employee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"); </a:t>
            </a:r>
            <a:endParaRPr lang="ro-RO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o-RO" sz="2400" dirty="0" smtClean="0">
                <a:latin typeface="Times New Roman" pitchFamily="18" charset="0"/>
                <a:cs typeface="Times New Roman" pitchFamily="18" charset="0"/>
              </a:rPr>
              <a:t>      ConstructorInfo ctor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ro-RO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400" dirty="0" smtClean="0">
                <a:latin typeface="Times New Roman" pitchFamily="18" charset="0"/>
                <a:cs typeface="Times New Roman" pitchFamily="18" charset="0"/>
              </a:rPr>
              <a:t>t.GetConstructor(Type.EmptyTypes);</a:t>
            </a:r>
          </a:p>
          <a:p>
            <a:pPr marL="0" indent="0">
              <a:buNone/>
            </a:pPr>
            <a:r>
              <a:rPr lang="ro-RO" sz="24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ro-RO" sz="2400" dirty="0">
                <a:latin typeface="Times New Roman" pitchFamily="18" charset="0"/>
                <a:cs typeface="Times New Roman" pitchFamily="18" charset="0"/>
              </a:rPr>
              <a:t>object </a:t>
            </a:r>
            <a:r>
              <a:rPr lang="ro-RO" sz="2400" dirty="0" smtClean="0">
                <a:latin typeface="Times New Roman" pitchFamily="18" charset="0"/>
                <a:cs typeface="Times New Roman" pitchFamily="18" charset="0"/>
              </a:rPr>
              <a:t>instance = ctor.Invoke(null</a:t>
            </a:r>
            <a:r>
              <a:rPr lang="ro-RO" sz="2400" dirty="0">
                <a:latin typeface="Times New Roman" pitchFamily="18" charset="0"/>
                <a:cs typeface="Times New Roman" pitchFamily="18" charset="0"/>
              </a:rPr>
              <a:t>);</a:t>
            </a:r>
            <a:endParaRPr lang="ro-RO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05C1-A4D7-44A4-8EBF-C6D1CDA03BFA}" type="datetime1">
              <a:rPr lang="en-US" smtClean="0"/>
              <a:pPr/>
              <a:t>12/12/2014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67FD1-D44D-4C32-8CB4-056C0540E7D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0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8721" y="1219200"/>
            <a:ext cx="4408599" cy="4937760"/>
          </a:xfrm>
        </p:spPr>
        <p:txBody>
          <a:bodyPr/>
          <a:lstStyle/>
          <a:p>
            <a:r>
              <a:rPr lang="ro-RO" dirty="0"/>
              <a:t>Compilarea codului sursă</a:t>
            </a:r>
          </a:p>
          <a:p>
            <a:r>
              <a:rPr lang="ro-RO" dirty="0"/>
              <a:t>Reflection</a:t>
            </a:r>
          </a:p>
          <a:p>
            <a:r>
              <a:rPr lang="ro-RO" dirty="0"/>
              <a:t>Lucrul cu unități de asamblare</a:t>
            </a:r>
          </a:p>
          <a:p>
            <a:r>
              <a:rPr lang="ro-RO" dirty="0"/>
              <a:t>Clasa Type</a:t>
            </a:r>
          </a:p>
          <a:p>
            <a:r>
              <a:rPr lang="ro-RO" dirty="0"/>
              <a:t>Metode, proprietăți, câmpuri</a:t>
            </a:r>
          </a:p>
          <a:p>
            <a:r>
              <a:rPr lang="ro-RO" dirty="0"/>
              <a:t>Crearea unei instanțe</a:t>
            </a:r>
          </a:p>
          <a:p>
            <a:r>
              <a:rPr lang="ro-RO" dirty="0"/>
              <a:t>Invocarea unei metode</a:t>
            </a:r>
          </a:p>
          <a:p>
            <a:endParaRPr lang="ro-RO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Sumar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57896-31D9-469C-8AD2-EEB8354DB3C5}" type="datetime1">
              <a:rPr lang="en-US" smtClean="0"/>
              <a:pPr/>
              <a:t>12/12/2014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67FD1-D44D-4C32-8CB4-056C0540E7D4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90160" y="272885"/>
            <a:ext cx="3944453" cy="57897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81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8721" y="1219200"/>
            <a:ext cx="4652439" cy="4937760"/>
          </a:xfrm>
        </p:spPr>
        <p:txBody>
          <a:bodyPr/>
          <a:lstStyle/>
          <a:p>
            <a:r>
              <a:rPr lang="ro-RO" dirty="0" smtClean="0"/>
              <a:t>Compilarea codului sursă</a:t>
            </a:r>
          </a:p>
          <a:p>
            <a:r>
              <a:rPr lang="ro-RO" dirty="0" smtClean="0"/>
              <a:t>Reflection</a:t>
            </a:r>
          </a:p>
          <a:p>
            <a:r>
              <a:rPr lang="ro-RO" dirty="0" smtClean="0"/>
              <a:t>Lucrul cu unități de asamblare</a:t>
            </a:r>
          </a:p>
          <a:p>
            <a:r>
              <a:rPr lang="ro-RO" dirty="0" smtClean="0"/>
              <a:t>Clasa Type</a:t>
            </a:r>
          </a:p>
          <a:p>
            <a:r>
              <a:rPr lang="ro-RO" dirty="0" smtClean="0"/>
              <a:t>Metode, proprietăți, câmpuri</a:t>
            </a:r>
          </a:p>
          <a:p>
            <a:r>
              <a:rPr lang="ro-RO" dirty="0" smtClean="0"/>
              <a:t>Crearea unei instanțe</a:t>
            </a:r>
          </a:p>
          <a:p>
            <a:r>
              <a:rPr lang="ro-RO" dirty="0" smtClean="0"/>
              <a:t>Invocarea unei metode</a:t>
            </a:r>
            <a:endParaRPr lang="ro-RO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57896-31D9-469C-8AD2-EEB8354DB3C5}" type="datetime1">
              <a:rPr lang="en-US" smtClean="0"/>
              <a:pPr/>
              <a:t>12/12/2014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67FD1-D44D-4C32-8CB4-056C0540E7D4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71160" y="272885"/>
            <a:ext cx="3563453" cy="57897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 smtClean="0"/>
              <a:t>Compilarea codului sursa</a:t>
            </a:r>
            <a:endParaRPr lang="ro-RO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762000" y="1219200"/>
            <a:ext cx="8265885" cy="4937760"/>
          </a:xfrm>
        </p:spPr>
        <p:txBody>
          <a:bodyPr/>
          <a:lstStyle/>
          <a:p>
            <a:endParaRPr lang="ro-RO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05C1-A4D7-44A4-8EBF-C6D1CDA03BFA}" type="datetime1">
              <a:rPr lang="en-US" smtClean="0"/>
              <a:pPr/>
              <a:t>12/12/2014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67FD1-D44D-4C32-8CB4-056C0540E7D4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2857" y="1278845"/>
            <a:ext cx="7912672" cy="452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Defini</a:t>
            </a:r>
            <a:r>
              <a:rPr lang="ro-RO" b="1" dirty="0" smtClean="0"/>
              <a:t>ție</a:t>
            </a:r>
            <a:endParaRPr lang="ro-RO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762000" y="1219200"/>
            <a:ext cx="8265885" cy="4937760"/>
          </a:xfrm>
        </p:spPr>
        <p:txBody>
          <a:bodyPr/>
          <a:lstStyle/>
          <a:p>
            <a:r>
              <a:rPr lang="ro-RO" dirty="0" smtClean="0"/>
              <a:t>Reflection – reprezintă procesul prin care o aplicație își poate observa și își poate modifica structura și comportamentul</a:t>
            </a:r>
          </a:p>
          <a:p>
            <a:endParaRPr lang="ro-RO" dirty="0"/>
          </a:p>
          <a:p>
            <a:r>
              <a:rPr lang="ro-RO" dirty="0" smtClean="0"/>
              <a:t>Este abilitate codului de a-și citi metadata pentru a obține informații despre unități de asamblare, module și tipuri, la runtime</a:t>
            </a:r>
            <a:endParaRPr lang="ro-RO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05C1-A4D7-44A4-8EBF-C6D1CDA03BFA}" type="datetime1">
              <a:rPr lang="en-US" smtClean="0"/>
              <a:pPr/>
              <a:t>12/12/2014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67FD1-D44D-4C32-8CB4-056C0540E7D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8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 smtClean="0"/>
              <a:t>Încărcarea unei unități de asamblare</a:t>
            </a:r>
            <a:endParaRPr lang="ro-RO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762000" y="1219200"/>
            <a:ext cx="8265885" cy="4937760"/>
          </a:xfrm>
        </p:spPr>
        <p:txBody>
          <a:bodyPr/>
          <a:lstStyle/>
          <a:p>
            <a:r>
              <a:rPr lang="ro-RO" dirty="0" smtClean="0"/>
              <a:t>Înainte de a obține informații despre tipurile conținute de un assembly, acesta trebuie să fie încărcat:</a:t>
            </a:r>
          </a:p>
          <a:p>
            <a:endParaRPr lang="ro-RO" dirty="0" smtClean="0"/>
          </a:p>
          <a:p>
            <a:pPr lvl="1"/>
            <a:r>
              <a:rPr lang="en-US" dirty="0" smtClean="0"/>
              <a:t>Assembly </a:t>
            </a:r>
            <a:r>
              <a:rPr lang="en-US" dirty="0"/>
              <a:t>my</a:t>
            </a:r>
            <a:r>
              <a:rPr lang="ro-RO" dirty="0"/>
              <a:t>A</a:t>
            </a:r>
            <a:r>
              <a:rPr lang="en-US" dirty="0"/>
              <a:t>s</a:t>
            </a:r>
            <a:r>
              <a:rPr lang="ro-RO" dirty="0"/>
              <a:t>sem</a:t>
            </a:r>
            <a:r>
              <a:rPr lang="en-US" dirty="0" smtClean="0"/>
              <a:t>= </a:t>
            </a:r>
            <a:r>
              <a:rPr lang="en-US" dirty="0" err="1" smtClean="0"/>
              <a:t>Assembly.LoadFrom</a:t>
            </a:r>
            <a:r>
              <a:rPr lang="en-US" dirty="0" smtClean="0"/>
              <a:t>(„</a:t>
            </a:r>
            <a:r>
              <a:rPr lang="ro-RO" dirty="0" smtClean="0"/>
              <a:t>E</a:t>
            </a:r>
            <a:r>
              <a:rPr lang="en-US" dirty="0" smtClean="0"/>
              <a:t>mployee.dll");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Assembly </a:t>
            </a:r>
            <a:r>
              <a:rPr lang="en-US" dirty="0" err="1" smtClean="0"/>
              <a:t>execAss</a:t>
            </a:r>
            <a:r>
              <a:rPr lang="ro-RO" dirty="0" smtClean="0"/>
              <a:t>em</a:t>
            </a:r>
            <a:r>
              <a:rPr lang="en-US" dirty="0" smtClean="0"/>
              <a:t> = </a:t>
            </a:r>
            <a:r>
              <a:rPr lang="en-US" dirty="0" err="1" smtClean="0"/>
              <a:t>Assembly.GetExecutingAssembly</a:t>
            </a:r>
            <a:r>
              <a:rPr lang="en-US" dirty="0" smtClean="0"/>
              <a:t>();</a:t>
            </a:r>
            <a:endParaRPr lang="ro-RO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05C1-A4D7-44A4-8EBF-C6D1CDA03BFA}" type="datetime1">
              <a:rPr lang="en-US" smtClean="0"/>
              <a:pPr/>
              <a:t>12/12/2014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67FD1-D44D-4C32-8CB4-056C0540E7D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1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 smtClean="0"/>
              <a:t>Tipurile conținute de assembly</a:t>
            </a:r>
            <a:endParaRPr lang="ro-RO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762000" y="1219200"/>
            <a:ext cx="8265885" cy="4937760"/>
          </a:xfrm>
        </p:spPr>
        <p:txBody>
          <a:bodyPr/>
          <a:lstStyle/>
          <a:p>
            <a:r>
              <a:rPr lang="ro-RO" dirty="0" smtClean="0"/>
              <a:t>Pentru a obține toate tipurile din assembly:</a:t>
            </a:r>
          </a:p>
          <a:p>
            <a:pPr lvl="1"/>
            <a:r>
              <a:rPr lang="en-US" dirty="0" smtClean="0"/>
              <a:t>Type[] </a:t>
            </a:r>
            <a:r>
              <a:rPr lang="en-US" dirty="0" smtClean="0"/>
              <a:t>my</a:t>
            </a:r>
            <a:r>
              <a:rPr lang="ro-RO" dirty="0" smtClean="0"/>
              <a:t>T</a:t>
            </a:r>
            <a:r>
              <a:rPr lang="en-US" dirty="0" err="1" smtClean="0"/>
              <a:t>ypes</a:t>
            </a:r>
            <a:r>
              <a:rPr lang="en-US" dirty="0" smtClean="0"/>
              <a:t> </a:t>
            </a:r>
            <a:r>
              <a:rPr lang="en-US" dirty="0"/>
              <a:t>= my</a:t>
            </a:r>
            <a:r>
              <a:rPr lang="ro-RO" dirty="0"/>
              <a:t>A</a:t>
            </a:r>
            <a:r>
              <a:rPr lang="en-US" dirty="0"/>
              <a:t>s</a:t>
            </a:r>
            <a:r>
              <a:rPr lang="ro-RO" dirty="0"/>
              <a:t>sem</a:t>
            </a:r>
            <a:r>
              <a:rPr lang="en-US" dirty="0" smtClean="0"/>
              <a:t>.</a:t>
            </a:r>
            <a:r>
              <a:rPr lang="en-US" dirty="0" err="1" smtClean="0"/>
              <a:t>GetTypes</a:t>
            </a:r>
            <a:r>
              <a:rPr lang="en-US" dirty="0" smtClean="0"/>
              <a:t>();</a:t>
            </a:r>
            <a:endParaRPr lang="ro-RO" dirty="0" smtClean="0"/>
          </a:p>
          <a:p>
            <a:endParaRPr lang="ro-RO" dirty="0" smtClean="0"/>
          </a:p>
          <a:p>
            <a:r>
              <a:rPr lang="ro-RO" dirty="0" smtClean="0"/>
              <a:t>Pentru a obține un anumit tip:</a:t>
            </a:r>
            <a:endParaRPr lang="ro-RO" dirty="0"/>
          </a:p>
          <a:p>
            <a:pPr lvl="1"/>
            <a:r>
              <a:rPr lang="en-US" dirty="0"/>
              <a:t>Type </a:t>
            </a:r>
            <a:r>
              <a:rPr lang="en-US" dirty="0" smtClean="0"/>
              <a:t>my</a:t>
            </a:r>
            <a:r>
              <a:rPr lang="ro-RO" dirty="0" smtClean="0"/>
              <a:t>T</a:t>
            </a:r>
            <a:r>
              <a:rPr lang="en-US" dirty="0" err="1" smtClean="0"/>
              <a:t>ype</a:t>
            </a:r>
            <a:r>
              <a:rPr lang="ro-RO" dirty="0" smtClean="0"/>
              <a:t> </a:t>
            </a:r>
            <a:r>
              <a:rPr lang="en-US" dirty="0" smtClean="0"/>
              <a:t>=</a:t>
            </a:r>
            <a:r>
              <a:rPr lang="ro-RO" dirty="0" smtClean="0"/>
              <a:t> </a:t>
            </a:r>
            <a:r>
              <a:rPr lang="en-US" dirty="0"/>
              <a:t>my</a:t>
            </a:r>
            <a:r>
              <a:rPr lang="ro-RO" dirty="0"/>
              <a:t>A</a:t>
            </a:r>
            <a:r>
              <a:rPr lang="en-US" dirty="0"/>
              <a:t>s</a:t>
            </a:r>
            <a:r>
              <a:rPr lang="ro-RO" dirty="0"/>
              <a:t>sem</a:t>
            </a:r>
            <a:r>
              <a:rPr lang="en-US" dirty="0" smtClean="0"/>
              <a:t>.</a:t>
            </a:r>
            <a:r>
              <a:rPr lang="en-US" dirty="0" err="1" smtClean="0"/>
              <a:t>GetType</a:t>
            </a:r>
            <a:r>
              <a:rPr lang="en-US" dirty="0" smtClean="0"/>
              <a:t>(„</a:t>
            </a:r>
            <a:r>
              <a:rPr lang="ro-RO" dirty="0" smtClean="0"/>
              <a:t>Company.</a:t>
            </a:r>
            <a:r>
              <a:rPr lang="en-US" dirty="0" smtClean="0"/>
              <a:t>Employee</a:t>
            </a:r>
            <a:r>
              <a:rPr lang="en-US" dirty="0"/>
              <a:t>");</a:t>
            </a:r>
            <a:endParaRPr lang="ro-RO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05C1-A4D7-44A4-8EBF-C6D1CDA03BFA}" type="datetime1">
              <a:rPr lang="en-US" smtClean="0"/>
              <a:pPr/>
              <a:t>12/12/2014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67FD1-D44D-4C32-8CB4-056C0540E7D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3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 smtClean="0"/>
              <a:t>Type</a:t>
            </a:r>
            <a:endParaRPr lang="ro-RO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762000" y="1219200"/>
            <a:ext cx="8265885" cy="4937760"/>
          </a:xfrm>
        </p:spPr>
        <p:txBody>
          <a:bodyPr/>
          <a:lstStyle/>
          <a:p>
            <a:r>
              <a:rPr lang="ro-RO" dirty="0" smtClean="0"/>
              <a:t>Pentru a obține informații despre un anumit tip, se folosesc următoarele proprietăți:</a:t>
            </a:r>
          </a:p>
          <a:p>
            <a:pPr lvl="1"/>
            <a:r>
              <a:rPr lang="en-US" dirty="0"/>
              <a:t>Type </a:t>
            </a:r>
            <a:r>
              <a:rPr lang="en-US" dirty="0" smtClean="0"/>
              <a:t>my</a:t>
            </a:r>
            <a:r>
              <a:rPr lang="ro-RO" dirty="0" smtClean="0"/>
              <a:t>T</a:t>
            </a:r>
            <a:r>
              <a:rPr lang="en-US" dirty="0" err="1" smtClean="0"/>
              <a:t>ype</a:t>
            </a:r>
            <a:r>
              <a:rPr lang="ro-RO" dirty="0" smtClean="0"/>
              <a:t> </a:t>
            </a:r>
            <a:r>
              <a:rPr lang="en-US" dirty="0" smtClean="0"/>
              <a:t>=</a:t>
            </a:r>
            <a:r>
              <a:rPr lang="ro-RO" dirty="0" smtClean="0"/>
              <a:t> </a:t>
            </a:r>
            <a:r>
              <a:rPr lang="en-US" dirty="0" smtClean="0"/>
              <a:t>my</a:t>
            </a:r>
            <a:r>
              <a:rPr lang="ro-RO" dirty="0" smtClean="0"/>
              <a:t>A</a:t>
            </a:r>
            <a:r>
              <a:rPr lang="en-US" dirty="0" smtClean="0"/>
              <a:t>s</a:t>
            </a:r>
            <a:r>
              <a:rPr lang="ro-RO" dirty="0" smtClean="0"/>
              <a:t>sem</a:t>
            </a:r>
            <a:r>
              <a:rPr lang="en-US" dirty="0" smtClean="0"/>
              <a:t>.</a:t>
            </a:r>
            <a:r>
              <a:rPr lang="en-US" dirty="0" err="1" smtClean="0"/>
              <a:t>GetType</a:t>
            </a:r>
            <a:r>
              <a:rPr lang="en-US" dirty="0"/>
              <a:t>(„Employee");</a:t>
            </a:r>
            <a:endParaRPr lang="ro-RO" dirty="0"/>
          </a:p>
          <a:p>
            <a:pPr lvl="1"/>
            <a:r>
              <a:rPr lang="ro-RO" dirty="0" smtClean="0"/>
              <a:t>myType.Name</a:t>
            </a:r>
          </a:p>
          <a:p>
            <a:pPr lvl="1"/>
            <a:r>
              <a:rPr lang="ro-RO" dirty="0" smtClean="0"/>
              <a:t>myType.FullName</a:t>
            </a:r>
          </a:p>
          <a:p>
            <a:pPr lvl="1"/>
            <a:r>
              <a:rPr lang="ro-RO" dirty="0" smtClean="0"/>
              <a:t>myType.Namespace</a:t>
            </a:r>
          </a:p>
          <a:p>
            <a:pPr lvl="1"/>
            <a:r>
              <a:rPr lang="ro-RO" dirty="0" smtClean="0"/>
              <a:t>myType.IsClass</a:t>
            </a:r>
          </a:p>
          <a:p>
            <a:pPr lvl="1"/>
            <a:r>
              <a:rPr lang="ro-RO" dirty="0" smtClean="0"/>
              <a:t>myType.IsInterface</a:t>
            </a:r>
          </a:p>
          <a:p>
            <a:pPr lvl="1"/>
            <a:r>
              <a:rPr lang="ro-RO" dirty="0" smtClean="0"/>
              <a:t>myType.IsEnum</a:t>
            </a:r>
          </a:p>
          <a:p>
            <a:pPr lvl="1"/>
            <a:r>
              <a:rPr lang="ro-RO" dirty="0" smtClean="0"/>
              <a:t>myType.IsAbstract</a:t>
            </a:r>
          </a:p>
          <a:p>
            <a:pPr lvl="1"/>
            <a:r>
              <a:rPr lang="ro-RO" dirty="0" smtClean="0"/>
              <a:t>myType.IsPublic</a:t>
            </a:r>
            <a:endParaRPr lang="ro-RO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05C1-A4D7-44A4-8EBF-C6D1CDA03BFA}" type="datetime1">
              <a:rPr lang="en-US" smtClean="0"/>
              <a:pPr/>
              <a:t>12/12/2014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67FD1-D44D-4C32-8CB4-056C0540E7D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8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 smtClean="0"/>
              <a:t>Metode, proprietăți, câmpuri</a:t>
            </a:r>
            <a:endParaRPr lang="ro-RO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762000" y="1219200"/>
            <a:ext cx="8265885" cy="4937760"/>
          </a:xfrm>
        </p:spPr>
        <p:txBody>
          <a:bodyPr/>
          <a:lstStyle/>
          <a:p>
            <a:r>
              <a:rPr lang="ro-RO" dirty="0" smtClean="0"/>
              <a:t>Metode</a:t>
            </a:r>
          </a:p>
          <a:p>
            <a:pPr lvl="1"/>
            <a:r>
              <a:rPr lang="en-US" dirty="0" err="1" smtClean="0"/>
              <a:t>MethodInfo</a:t>
            </a:r>
            <a:r>
              <a:rPr lang="en-US" dirty="0"/>
              <a:t>[] </a:t>
            </a:r>
            <a:r>
              <a:rPr lang="en-US" dirty="0" smtClean="0"/>
              <a:t>my</a:t>
            </a:r>
            <a:r>
              <a:rPr lang="ro-RO" dirty="0" smtClean="0"/>
              <a:t>M</a:t>
            </a:r>
            <a:r>
              <a:rPr lang="en-US" dirty="0" err="1" smtClean="0"/>
              <a:t>ethods</a:t>
            </a:r>
            <a:r>
              <a:rPr lang="ro-RO" dirty="0" smtClean="0"/>
              <a:t> </a:t>
            </a:r>
            <a:r>
              <a:rPr lang="en-US" dirty="0" smtClean="0"/>
              <a:t>= my</a:t>
            </a:r>
            <a:r>
              <a:rPr lang="ro-RO" dirty="0" smtClean="0"/>
              <a:t>T</a:t>
            </a:r>
            <a:r>
              <a:rPr lang="en-US" dirty="0" err="1" smtClean="0"/>
              <a:t>ype.GetMethods</a:t>
            </a:r>
            <a:r>
              <a:rPr lang="en-US" dirty="0" smtClean="0"/>
              <a:t>();</a:t>
            </a:r>
            <a:endParaRPr lang="ro-RO" dirty="0" smtClean="0"/>
          </a:p>
          <a:p>
            <a:pPr lvl="1"/>
            <a:r>
              <a:rPr lang="en-US" dirty="0" err="1" smtClean="0"/>
              <a:t>MethodInfo</a:t>
            </a:r>
            <a:r>
              <a:rPr lang="en-US" dirty="0" smtClean="0"/>
              <a:t> my</a:t>
            </a:r>
            <a:r>
              <a:rPr lang="ro-RO" dirty="0" smtClean="0"/>
              <a:t>M</a:t>
            </a:r>
            <a:r>
              <a:rPr lang="en-US" dirty="0" smtClean="0"/>
              <a:t>e</a:t>
            </a:r>
            <a:r>
              <a:rPr lang="ro-RO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my</a:t>
            </a:r>
            <a:r>
              <a:rPr lang="ro-RO" dirty="0"/>
              <a:t>T</a:t>
            </a:r>
            <a:r>
              <a:rPr lang="en-US" dirty="0" err="1" smtClean="0"/>
              <a:t>ype.GetMethod</a:t>
            </a:r>
            <a:r>
              <a:rPr lang="en-US" dirty="0"/>
              <a:t>("</a:t>
            </a:r>
            <a:r>
              <a:rPr lang="en-US" dirty="0" err="1"/>
              <a:t>GetSalary</a:t>
            </a:r>
            <a:r>
              <a:rPr lang="en-US" dirty="0" smtClean="0"/>
              <a:t>");</a:t>
            </a:r>
            <a:endParaRPr lang="ro-RO" dirty="0" smtClean="0"/>
          </a:p>
          <a:p>
            <a:pPr lvl="1"/>
            <a:endParaRPr lang="ro-RO" dirty="0"/>
          </a:p>
          <a:p>
            <a:r>
              <a:rPr lang="ro-RO" dirty="0" smtClean="0"/>
              <a:t>Proprietăți</a:t>
            </a:r>
          </a:p>
          <a:p>
            <a:pPr lvl="1"/>
            <a:r>
              <a:rPr lang="ro-RO" dirty="0" smtClean="0"/>
              <a:t>PropertyInfo</a:t>
            </a:r>
            <a:r>
              <a:rPr lang="en-US" dirty="0" smtClean="0"/>
              <a:t>[]</a:t>
            </a:r>
            <a:r>
              <a:rPr lang="ro-RO" dirty="0" smtClean="0"/>
              <a:t> myProps = myType.GetProperties();</a:t>
            </a:r>
          </a:p>
          <a:p>
            <a:pPr lvl="1"/>
            <a:r>
              <a:rPr lang="ro-RO" dirty="0" smtClean="0"/>
              <a:t>PropertyInfo myProp = myType.GetProperty</a:t>
            </a:r>
            <a:r>
              <a:rPr lang="en-US" dirty="0" smtClean="0"/>
              <a:t>(„</a:t>
            </a:r>
            <a:r>
              <a:rPr lang="ro-RO" dirty="0" smtClean="0"/>
              <a:t>Name</a:t>
            </a:r>
            <a:r>
              <a:rPr lang="en-US" dirty="0" smtClean="0"/>
              <a:t>")</a:t>
            </a:r>
            <a:r>
              <a:rPr lang="ro-RO" dirty="0" smtClean="0"/>
              <a:t>;</a:t>
            </a:r>
          </a:p>
          <a:p>
            <a:pPr lvl="1"/>
            <a:endParaRPr lang="ro-RO" dirty="0"/>
          </a:p>
          <a:p>
            <a:r>
              <a:rPr lang="ro-RO" dirty="0" smtClean="0"/>
              <a:t>Câmpuri</a:t>
            </a:r>
          </a:p>
          <a:p>
            <a:pPr lvl="1"/>
            <a:r>
              <a:rPr lang="ro-RO" dirty="0" smtClean="0"/>
              <a:t>FieldInfo</a:t>
            </a:r>
            <a:r>
              <a:rPr lang="en-US" dirty="0"/>
              <a:t>[]</a:t>
            </a:r>
            <a:r>
              <a:rPr lang="ro-RO" dirty="0"/>
              <a:t> </a:t>
            </a:r>
            <a:r>
              <a:rPr lang="ro-RO" dirty="0" smtClean="0"/>
              <a:t>myFields </a:t>
            </a:r>
            <a:r>
              <a:rPr lang="ro-RO" dirty="0"/>
              <a:t>= </a:t>
            </a:r>
            <a:r>
              <a:rPr lang="ro-RO" dirty="0" smtClean="0"/>
              <a:t>myType.GetFields();</a:t>
            </a:r>
          </a:p>
          <a:p>
            <a:pPr lvl="1"/>
            <a:r>
              <a:rPr lang="ro-RO" dirty="0" smtClean="0"/>
              <a:t>FieldInfo myField </a:t>
            </a:r>
            <a:r>
              <a:rPr lang="ro-RO" dirty="0"/>
              <a:t>= </a:t>
            </a:r>
            <a:r>
              <a:rPr lang="ro-RO" dirty="0" smtClean="0"/>
              <a:t>myType.GetField</a:t>
            </a:r>
            <a:r>
              <a:rPr lang="en-US" dirty="0" smtClean="0"/>
              <a:t>(„</a:t>
            </a:r>
            <a:r>
              <a:rPr lang="ro-RO" dirty="0" smtClean="0"/>
              <a:t>m_name</a:t>
            </a:r>
            <a:r>
              <a:rPr lang="en-US" dirty="0" smtClean="0"/>
              <a:t>")</a:t>
            </a:r>
            <a:r>
              <a:rPr lang="ro-RO" dirty="0" smtClean="0"/>
              <a:t>;</a:t>
            </a:r>
            <a:endParaRPr lang="ro-RO" dirty="0"/>
          </a:p>
          <a:p>
            <a:pPr lvl="1"/>
            <a:endParaRPr lang="ro-RO" dirty="0"/>
          </a:p>
          <a:p>
            <a:pPr lvl="1"/>
            <a:endParaRPr lang="ro-RO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05C1-A4D7-44A4-8EBF-C6D1CDA03BFA}" type="datetime1">
              <a:rPr lang="en-US" smtClean="0"/>
              <a:pPr/>
              <a:t>12/12/2014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67FD1-D44D-4C32-8CB4-056C0540E7D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0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 smtClean="0"/>
              <a:t>MethodInfo</a:t>
            </a:r>
            <a:endParaRPr lang="ro-RO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762000" y="1219200"/>
            <a:ext cx="8265885" cy="4937760"/>
          </a:xfrm>
        </p:spPr>
        <p:txBody>
          <a:bodyPr/>
          <a:lstStyle/>
          <a:p>
            <a:r>
              <a:rPr lang="ro-RO" dirty="0" smtClean="0"/>
              <a:t>Pentru a obține informații despre un obiect MethodInfo, sunt disponibile următoarele proprietăți și metode:</a:t>
            </a:r>
          </a:p>
          <a:p>
            <a:pPr lvl="1"/>
            <a:r>
              <a:rPr lang="ro-RO" dirty="0" smtClean="0"/>
              <a:t>Name</a:t>
            </a:r>
          </a:p>
          <a:p>
            <a:pPr lvl="1"/>
            <a:r>
              <a:rPr lang="ro-RO" dirty="0" smtClean="0"/>
              <a:t>IsPrivate / IsPublic / IsStatic</a:t>
            </a:r>
          </a:p>
          <a:p>
            <a:pPr lvl="1"/>
            <a:r>
              <a:rPr lang="ro-RO" dirty="0" smtClean="0"/>
              <a:t>IsConstructor</a:t>
            </a:r>
          </a:p>
          <a:p>
            <a:pPr lvl="1"/>
            <a:r>
              <a:rPr lang="ro-RO" dirty="0" smtClean="0"/>
              <a:t>ReturnType</a:t>
            </a:r>
          </a:p>
          <a:p>
            <a:pPr lvl="1"/>
            <a:r>
              <a:rPr lang="ro-RO" dirty="0" smtClean="0"/>
              <a:t>GetParameters()</a:t>
            </a:r>
          </a:p>
          <a:p>
            <a:pPr lvl="1"/>
            <a:r>
              <a:rPr lang="ro-RO" dirty="0" smtClean="0"/>
              <a:t>Invoke()</a:t>
            </a:r>
            <a:endParaRPr lang="ro-RO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05C1-A4D7-44A4-8EBF-C6D1CDA03BFA}" type="datetime1">
              <a:rPr lang="en-US" smtClean="0"/>
              <a:pPr/>
              <a:t>12/12/2014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67FD1-D44D-4C32-8CB4-056C0540E7D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13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plateServer200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9206</TotalTime>
  <Words>1385</Words>
  <Application>Microsoft Office PowerPoint</Application>
  <PresentationFormat>On-screen Show (4:3)</PresentationFormat>
  <Paragraphs>394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templateServer2008</vt:lpstr>
      <vt:lpstr>Modulul 9</vt:lpstr>
      <vt:lpstr>Overview</vt:lpstr>
      <vt:lpstr>Compilarea codului sursa</vt:lpstr>
      <vt:lpstr>Definiție</vt:lpstr>
      <vt:lpstr>Încărcarea unei unități de asamblare</vt:lpstr>
      <vt:lpstr>Tipurile conținute de assembly</vt:lpstr>
      <vt:lpstr>Type</vt:lpstr>
      <vt:lpstr>Metode, proprietăți, câmpuri</vt:lpstr>
      <vt:lpstr>MethodInfo</vt:lpstr>
      <vt:lpstr>PropertyInfo</vt:lpstr>
      <vt:lpstr>FieldInfo</vt:lpstr>
      <vt:lpstr>Crearea unei instanțe</vt:lpstr>
      <vt:lpstr>Invocarea unei metode</vt:lpstr>
      <vt:lpstr>Instanțiere folosind constructorul</vt:lpstr>
      <vt:lpstr>Sumar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Title with Registration Microsoft® and Trademark  SQL ServerTM</dc:title>
  <dc:creator>jessieg</dc:creator>
  <cp:lastModifiedBy>Jimy</cp:lastModifiedBy>
  <cp:revision>748</cp:revision>
  <dcterms:created xsi:type="dcterms:W3CDTF">2006-12-22T00:28:54Z</dcterms:created>
  <dcterms:modified xsi:type="dcterms:W3CDTF">2014-12-12T16:46:05Z</dcterms:modified>
</cp:coreProperties>
</file>