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84" r:id="rId6"/>
    <p:sldId id="260" r:id="rId7"/>
    <p:sldId id="261" r:id="rId8"/>
    <p:sldId id="286" r:id="rId9"/>
    <p:sldId id="293" r:id="rId10"/>
    <p:sldId id="297" r:id="rId11"/>
    <p:sldId id="263" r:id="rId12"/>
    <p:sldId id="264" r:id="rId13"/>
    <p:sldId id="265" r:id="rId14"/>
    <p:sldId id="267" r:id="rId15"/>
    <p:sldId id="271" r:id="rId16"/>
    <p:sldId id="272" r:id="rId17"/>
    <p:sldId id="273" r:id="rId18"/>
    <p:sldId id="292" r:id="rId19"/>
    <p:sldId id="294" r:id="rId20"/>
    <p:sldId id="274" r:id="rId21"/>
    <p:sldId id="285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kNuh7OoJHr4RJaBfmQEkUrDsa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033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961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rie-insert-and-search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ternary-search-tree/" TargetMode="External"/><Relationship Id="rId4" Type="http://schemas.openxmlformats.org/officeDocument/2006/relationships/hyperlink" Target="https://blog.csdn.net/fjsd155/article/details/8021114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Final Project – Essay Search</a:t>
            </a:r>
            <a:endParaRPr dirty="0"/>
          </a:p>
        </p:txBody>
      </p:sp>
      <p:sp>
        <p:nvSpPr>
          <p:cNvPr id="2" name="文字方塊 1"/>
          <p:cNvSpPr txBox="1"/>
          <p:nvPr/>
        </p:nvSpPr>
        <p:spPr>
          <a:xfrm>
            <a:off x="2206487" y="4081670"/>
            <a:ext cx="7321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FF0000"/>
                </a:solidFill>
              </a:rPr>
              <a:t>Deadline : 2022/1/19 23:59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Query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2584174"/>
            <a:ext cx="10515600" cy="37901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/>
              <a:t>Fourth query: </a:t>
            </a:r>
            <a:r>
              <a:rPr lang="en-US" altLang="zh-TW" sz="2200" b="1" dirty="0"/>
              <a:t>graph + decomposition / reflection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/>
              <a:t>Essay set A: Find essays that have words with prefix [graph]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/>
              <a:t>Essay set B: Find essays that have words with prefix [decomposition]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/>
              <a:t>Essay set C: Find essays that have words with prefix [reflection]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/>
              <a:t>We know that A + B / C = (A + B) /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/>
              <a:t>Essay set D = intersection of sets A and 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/>
              <a:t>Answer = union of sets D and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/>
              <a:t>Fifth query: </a:t>
            </a:r>
            <a:r>
              <a:rPr lang="en-US" altLang="zh-TW" sz="2200" b="1" dirty="0"/>
              <a:t>“</a:t>
            </a:r>
            <a:r>
              <a:rPr lang="en-US" altLang="zh-TW" sz="2200" b="1" dirty="0" err="1"/>
              <a:t>spiderMan</a:t>
            </a:r>
            <a:r>
              <a:rPr lang="en-US" altLang="zh-TW" sz="2200" b="1" dirty="0"/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/>
              <a:t>Find essays that have exactly the word [</a:t>
            </a:r>
            <a:r>
              <a:rPr lang="en-US" altLang="zh-TW" sz="2000" dirty="0" err="1"/>
              <a:t>spiderman</a:t>
            </a:r>
            <a:r>
              <a:rPr lang="en-US" altLang="zh-TW" sz="2000" dirty="0"/>
              <a:t>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/>
              <a:t>Keep in mind that upper- and lower-case characters are treated the same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811" y="519526"/>
            <a:ext cx="40005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3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Output file format</a:t>
            </a:r>
            <a:endParaRPr dirty="0"/>
          </a:p>
        </p:txBody>
      </p:sp>
      <p:sp>
        <p:nvSpPr>
          <p:cNvPr id="138" name="Google Shape;138;p11"/>
          <p:cNvSpPr txBox="1">
            <a:spLocks noGrp="1"/>
          </p:cNvSpPr>
          <p:nvPr>
            <p:ph type="body" idx="1"/>
          </p:nvPr>
        </p:nvSpPr>
        <p:spPr>
          <a:xfrm>
            <a:off x="838200" y="152321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Output file name is given as arguments when executing your program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Output the essay titles of the search result in output file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Every essay title should be followed with a new line character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If not found -&gt; print out “Not Found!” (</a:t>
            </a:r>
            <a:r>
              <a:rPr lang="zh-TW" altLang="en-US" dirty="0"/>
              <a:t>不用印雙引號</a:t>
            </a:r>
            <a:r>
              <a:rPr lang="en-US" altLang="zh-TW" dirty="0"/>
              <a:t>)</a:t>
            </a:r>
            <a:endParaRPr lang="en-US" dirty="0"/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Output order follows the essay order</a:t>
            </a:r>
          </a:p>
          <a:p>
            <a:pPr marL="177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    (0.txt, 1.txt, .....) 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dirty="0"/>
          </a:p>
          <a:p>
            <a:pPr marL="177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007" y="3992279"/>
            <a:ext cx="4193993" cy="28657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>
            <a:spLocks noGrp="1"/>
          </p:cNvSpPr>
          <p:nvPr>
            <p:ph type="title"/>
          </p:nvPr>
        </p:nvSpPr>
        <p:spPr>
          <a:xfrm>
            <a:off x="838200" y="39283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Test environment</a:t>
            </a:r>
            <a:endParaRPr dirty="0"/>
          </a:p>
        </p:txBody>
      </p:sp>
      <p:sp>
        <p:nvSpPr>
          <p:cNvPr id="145" name="Google Shape;14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CPU: i9-9900k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RAM: 32GB DDR4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DISK: 1TB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GCC version: 7.5.0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If you need another version of the compiler, please let us know the reason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Testing </a:t>
            </a:r>
            <a:endParaRPr dirty="0"/>
          </a:p>
        </p:txBody>
      </p:sp>
      <p:sp>
        <p:nvSpPr>
          <p:cNvPr id="151" name="Google Shape;151;p13"/>
          <p:cNvSpPr txBox="1">
            <a:spLocks noGrp="1"/>
          </p:cNvSpPr>
          <p:nvPr>
            <p:ph type="body" idx="1"/>
          </p:nvPr>
        </p:nvSpPr>
        <p:spPr>
          <a:xfrm>
            <a:off x="838200" y="83661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2400" dirty="0"/>
              <a:t>Your code should take three arguments: </a:t>
            </a:r>
          </a:p>
          <a:p>
            <a:pPr marL="800100" lvl="1">
              <a:spcBef>
                <a:spcPts val="100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altLang="zh-TW" sz="2000" dirty="0"/>
              <a:t>input folder path</a:t>
            </a:r>
          </a:p>
          <a:p>
            <a:pPr marL="800100" lvl="1">
              <a:spcBef>
                <a:spcPts val="100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altLang="zh-TW" sz="2000" dirty="0"/>
              <a:t>query file path</a:t>
            </a:r>
          </a:p>
          <a:p>
            <a:pPr marL="800100" lvl="1">
              <a:spcBef>
                <a:spcPts val="100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altLang="zh-TW" sz="2000" dirty="0"/>
              <a:t>output file name</a:t>
            </a:r>
          </a:p>
          <a:p>
            <a:pPr lvl="0"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2400" dirty="0"/>
              <a:t>Output file name should be:</a:t>
            </a:r>
          </a:p>
          <a:p>
            <a:pPr marL="800100" lvl="1">
              <a:buSzPts val="2400"/>
              <a:buFont typeface="Wingdings" panose="05000000000000000000" pitchFamily="2" charset="2"/>
              <a:buChar char="Ø"/>
            </a:pPr>
            <a:r>
              <a:rPr lang="en-US" altLang="zh-TW" sz="2000" dirty="0"/>
              <a:t>Output file with [</a:t>
            </a:r>
            <a:r>
              <a:rPr lang="en-US" altLang="zh-TW" sz="2000" dirty="0" err="1"/>
              <a:t>output_file_name</a:t>
            </a:r>
            <a:r>
              <a:rPr lang="en-US" altLang="zh-TW" sz="2000" dirty="0"/>
              <a:t>]</a:t>
            </a:r>
            <a:endParaRPr lang="en-US" altLang="zh-TW" sz="2400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sz="2400" dirty="0"/>
              <a:t>TA</a:t>
            </a:r>
            <a:r>
              <a:rPr lang="zh-TW" altLang="en-US" sz="2400" dirty="0"/>
              <a:t> </a:t>
            </a:r>
            <a:r>
              <a:rPr lang="en-US" altLang="zh-TW" sz="2400" dirty="0"/>
              <a:t>will compile your file as follows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b="1" dirty="0">
                <a:solidFill>
                  <a:srgbClr val="FF0000"/>
                </a:solidFill>
              </a:rPr>
              <a:t>g++ -</a:t>
            </a:r>
            <a:r>
              <a:rPr lang="en-US" altLang="zh-TW" sz="2000" b="1" dirty="0" err="1">
                <a:solidFill>
                  <a:srgbClr val="FF0000"/>
                </a:solidFill>
              </a:rPr>
              <a:t>std</a:t>
            </a:r>
            <a:r>
              <a:rPr lang="en-US" altLang="zh-TW" sz="2000" b="1" dirty="0">
                <a:solidFill>
                  <a:srgbClr val="FF0000"/>
                </a:solidFill>
              </a:rPr>
              <a:t>=</a:t>
            </a:r>
            <a:r>
              <a:rPr lang="en-US" altLang="zh-TW" sz="2000" b="1" dirty="0" err="1">
                <a:solidFill>
                  <a:srgbClr val="FF0000"/>
                </a:solidFill>
              </a:rPr>
              <a:t>c++</a:t>
            </a:r>
            <a:r>
              <a:rPr lang="en-US" altLang="zh-TW" sz="2000" b="1" dirty="0">
                <a:solidFill>
                  <a:srgbClr val="FF0000"/>
                </a:solidFill>
              </a:rPr>
              <a:t>17 -o essay-search.exe ./*.</a:t>
            </a:r>
            <a:r>
              <a:rPr lang="en-US" altLang="zh-TW" sz="2000" b="1" dirty="0" err="1">
                <a:solidFill>
                  <a:srgbClr val="FF0000"/>
                </a:solidFill>
              </a:rPr>
              <a:t>cpp</a:t>
            </a:r>
            <a:r>
              <a:rPr lang="en-US" altLang="zh-TW" sz="2000" b="1" dirty="0">
                <a:solidFill>
                  <a:srgbClr val="FF0000"/>
                </a:solidFill>
              </a:rPr>
              <a:t> -</a:t>
            </a:r>
            <a:r>
              <a:rPr lang="en-US" altLang="zh-TW" sz="2000" b="1" dirty="0" err="1">
                <a:solidFill>
                  <a:srgbClr val="FF0000"/>
                </a:solidFill>
              </a:rPr>
              <a:t>lstdc</a:t>
            </a:r>
            <a:r>
              <a:rPr lang="en-US" altLang="zh-TW" sz="2000" b="1" dirty="0">
                <a:solidFill>
                  <a:srgbClr val="FF0000"/>
                </a:solidFill>
              </a:rPr>
              <a:t>++fs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/>
              <a:t>If your code need to use other library so that this command cannot compile your code, please specify the compile command you used and state the reason clearly </a:t>
            </a:r>
            <a:r>
              <a:rPr lang="en-US" altLang="zh-TW" sz="2000" b="1" u="sng" dirty="0"/>
              <a:t>in the report</a:t>
            </a:r>
            <a:endParaRPr lang="en-US" altLang="zh-TW" sz="2000" dirty="0"/>
          </a:p>
          <a:p>
            <a:pPr lvl="0"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2400" dirty="0"/>
              <a:t>TA will test your code as follows</a:t>
            </a:r>
          </a:p>
          <a:p>
            <a:pPr lvl="1" indent="-457200">
              <a:spcBef>
                <a:spcPts val="100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altLang="zh-TW" sz="2000" dirty="0"/>
              <a:t> ./essay_search.exe [</a:t>
            </a:r>
            <a:r>
              <a:rPr lang="en-US" altLang="zh-TW" sz="2000" dirty="0" err="1"/>
              <a:t>input_folder_path</a:t>
            </a:r>
            <a:r>
              <a:rPr lang="en-US" altLang="zh-TW" sz="2000" dirty="0"/>
              <a:t>] [</a:t>
            </a:r>
            <a:r>
              <a:rPr lang="en-US" altLang="zh-TW" sz="2000" dirty="0" err="1"/>
              <a:t>query_file_path</a:t>
            </a:r>
            <a:r>
              <a:rPr lang="en-US" altLang="zh-TW" sz="2000" dirty="0"/>
              <a:t>] [</a:t>
            </a:r>
            <a:r>
              <a:rPr lang="en-US" altLang="zh-TW" sz="2000" dirty="0" err="1"/>
              <a:t>output_file_name</a:t>
            </a:r>
            <a:r>
              <a:rPr lang="en-US" altLang="zh-TW" sz="2000" dirty="0"/>
              <a:t>]</a:t>
            </a:r>
          </a:p>
          <a:p>
            <a:pPr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2400" dirty="0"/>
              <a:t>Time limits</a:t>
            </a:r>
          </a:p>
          <a:p>
            <a:pPr lvl="1"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2000" dirty="0"/>
              <a:t>Your program would be killed after </a:t>
            </a:r>
            <a:r>
              <a:rPr lang="en-US" altLang="zh-TW" sz="2000" dirty="0" smtClean="0">
                <a:solidFill>
                  <a:srgbClr val="FF0000"/>
                </a:solidFill>
              </a:rPr>
              <a:t>4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seconds</a:t>
            </a:r>
          </a:p>
          <a:p>
            <a:pPr lvl="1"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2000" dirty="0"/>
              <a:t>Brute-force algorithms won’t get through</a:t>
            </a:r>
            <a:endParaRPr lang="zh-TW" altLang="en-US" sz="2000" dirty="0"/>
          </a:p>
          <a:p>
            <a:pPr lvl="1" indent="-457200">
              <a:buSzPts val="2800"/>
              <a:buFont typeface="Wingdings" panose="05000000000000000000" pitchFamily="2" charset="2"/>
              <a:buChar char="Ø"/>
            </a:pPr>
            <a:endParaRPr lang="en-US" altLang="zh-TW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title"/>
          </p:nvPr>
        </p:nvSpPr>
        <p:spPr>
          <a:xfrm>
            <a:off x="838200" y="934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Scoring</a:t>
            </a:r>
            <a:endParaRPr dirty="0"/>
          </a:p>
        </p:txBody>
      </p:sp>
      <p:sp>
        <p:nvSpPr>
          <p:cNvPr id="163" name="Google Shape;163;p15"/>
          <p:cNvSpPr txBox="1">
            <a:spLocks noGrp="1"/>
          </p:cNvSpPr>
          <p:nvPr>
            <p:ph type="body" idx="1"/>
          </p:nvPr>
        </p:nvSpPr>
        <p:spPr>
          <a:xfrm>
            <a:off x="838200" y="1278835"/>
            <a:ext cx="10515600" cy="5360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/>
              <a:t>We have a small dataset (1000 files) and a bigger dataset (8000up files) </a:t>
            </a:r>
            <a:br>
              <a:rPr lang="en-US" sz="2400" dirty="0"/>
            </a:br>
            <a:endParaRPr lang="en-US"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900" dirty="0"/>
              <a:t>Exact Search + And / Or Operator (</a:t>
            </a:r>
            <a:r>
              <a:rPr lang="en-US" altLang="zh-TW" sz="2900" dirty="0"/>
              <a:t>5</a:t>
            </a:r>
            <a:r>
              <a:rPr lang="en-US" sz="2900" dirty="0"/>
              <a:t>0%)</a:t>
            </a:r>
          </a:p>
          <a:p>
            <a:pPr marL="457200" lvl="1" indent="0">
              <a:lnSpc>
                <a:spcPct val="170000"/>
              </a:lnSpc>
              <a:spcBef>
                <a:spcPts val="0"/>
              </a:spcBef>
              <a:buSzPts val="2800"/>
              <a:buNone/>
            </a:pPr>
            <a:r>
              <a:rPr lang="en-US" sz="2000" dirty="0"/>
              <a:t>	100% query output correct -&gt; get 50 points</a:t>
            </a:r>
          </a:p>
          <a:p>
            <a:pPr marL="457200" lvl="1" indent="0">
              <a:lnSpc>
                <a:spcPct val="170000"/>
              </a:lnSpc>
              <a:spcBef>
                <a:spcPts val="0"/>
              </a:spcBef>
              <a:buSzPts val="2800"/>
              <a:buNone/>
            </a:pPr>
            <a:r>
              <a:rPr lang="en-US" sz="2000" dirty="0"/>
              <a:t>            80%~99% query output correct -&gt; get 25 points</a:t>
            </a:r>
          </a:p>
          <a:p>
            <a:pPr marL="457200" lvl="1" indent="0">
              <a:lnSpc>
                <a:spcPct val="170000"/>
              </a:lnSpc>
              <a:spcBef>
                <a:spcPts val="0"/>
              </a:spcBef>
              <a:buSzPts val="2800"/>
              <a:buNone/>
            </a:pPr>
            <a:r>
              <a:rPr lang="en-US" sz="2000" dirty="0"/>
              <a:t>            less than 80% query output correct -&gt; get 0 points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900" dirty="0"/>
              <a:t>Suffix / Prefix Search (</a:t>
            </a:r>
            <a:r>
              <a:rPr lang="en-US" altLang="zh-TW" sz="2900" dirty="0"/>
              <a:t>15</a:t>
            </a:r>
            <a:r>
              <a:rPr lang="en-US" sz="2900" dirty="0"/>
              <a:t>%)</a:t>
            </a:r>
          </a:p>
          <a:p>
            <a:pPr marL="457200" lvl="1" indent="0">
              <a:lnSpc>
                <a:spcPct val="170000"/>
              </a:lnSpc>
              <a:spcBef>
                <a:spcPts val="0"/>
              </a:spcBef>
              <a:buSzPts val="2800"/>
              <a:buNone/>
            </a:pPr>
            <a:r>
              <a:rPr lang="en-US" altLang="zh-TW" sz="1900" dirty="0"/>
              <a:t>	</a:t>
            </a:r>
            <a:r>
              <a:rPr lang="en-US" altLang="zh-TW" sz="2100" dirty="0"/>
              <a:t>100% query output correct -&gt; get 15 points</a:t>
            </a:r>
          </a:p>
          <a:p>
            <a:pPr marL="457200" lvl="1" indent="0">
              <a:lnSpc>
                <a:spcPct val="170000"/>
              </a:lnSpc>
              <a:spcBef>
                <a:spcPts val="0"/>
              </a:spcBef>
              <a:buSzPts val="2800"/>
              <a:buNone/>
            </a:pPr>
            <a:r>
              <a:rPr lang="en-US" altLang="zh-TW" sz="2100" dirty="0"/>
              <a:t>            80%~99% query output correct -&gt; get 7 points</a:t>
            </a:r>
          </a:p>
          <a:p>
            <a:pPr marL="457200" lvl="1" indent="0">
              <a:lnSpc>
                <a:spcPct val="170000"/>
              </a:lnSpc>
              <a:spcBef>
                <a:spcPts val="0"/>
              </a:spcBef>
              <a:buSzPts val="2800"/>
              <a:buNone/>
            </a:pPr>
            <a:r>
              <a:rPr lang="en-US" altLang="zh-TW" sz="2100" dirty="0"/>
              <a:t>            less than 80% query output correct -&gt; get 0 points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sz="2900" dirty="0"/>
              <a:t>Scalability Test: test with more essays and queries (10%)</a:t>
            </a:r>
          </a:p>
          <a:p>
            <a:pPr marL="457200" lvl="1" indent="0">
              <a:spcBef>
                <a:spcPts val="1000"/>
              </a:spcBef>
              <a:buSzPts val="2800"/>
              <a:buNone/>
            </a:pPr>
            <a:r>
              <a:rPr lang="en-US" altLang="zh-TW" sz="2000" dirty="0"/>
              <a:t>	You get these points when the answers are all correct</a:t>
            </a:r>
          </a:p>
          <a:p>
            <a:pPr marL="457200" lvl="1" indent="0">
              <a:spcBef>
                <a:spcPts val="1000"/>
              </a:spcBef>
              <a:buSzPts val="2800"/>
              <a:buNone/>
            </a:pPr>
            <a:r>
              <a:rPr lang="en-US" altLang="zh-TW" sz="2000" dirty="0"/>
              <a:t>            We will test your code only if you pass last two test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900" dirty="0"/>
              <a:t>Speed Test: compete the speed with your classmate (1</a:t>
            </a:r>
            <a:r>
              <a:rPr lang="en-US" altLang="zh-TW" sz="2900" dirty="0"/>
              <a:t>5</a:t>
            </a:r>
            <a:r>
              <a:rPr lang="en-US" sz="2900" dirty="0"/>
              <a:t>%)</a:t>
            </a:r>
          </a:p>
          <a:p>
            <a:pPr marL="457200" lvl="1" indent="0">
              <a:buSzPts val="2800"/>
              <a:buNone/>
            </a:pPr>
            <a:r>
              <a:rPr lang="en-US" altLang="zh-TW" sz="2100" dirty="0"/>
              <a:t>            We will test your code only if you get all the points in above three tests (75 points)</a:t>
            </a:r>
          </a:p>
          <a:p>
            <a:pPr marL="571500" lvl="1" indent="0">
              <a:buNone/>
            </a:pPr>
            <a:r>
              <a:rPr lang="en-US" altLang="zh-TW" sz="2100" dirty="0"/>
              <a:t>	Last 10%: 0 points</a:t>
            </a:r>
          </a:p>
          <a:p>
            <a:pPr marL="571500" lvl="1" indent="0">
              <a:buNone/>
            </a:pPr>
            <a:r>
              <a:rPr lang="en-US" altLang="zh-TW" sz="2100" dirty="0"/>
              <a:t>	Top 50% - Top 90%: 5 points</a:t>
            </a:r>
          </a:p>
          <a:p>
            <a:pPr marL="571500" lvl="1" indent="0">
              <a:buNone/>
            </a:pPr>
            <a:r>
              <a:rPr lang="en-US" altLang="zh-TW" sz="2100" dirty="0"/>
              <a:t>	Top 20% - Top 50%: 10 points</a:t>
            </a:r>
          </a:p>
          <a:p>
            <a:pPr marL="571500" lvl="1" indent="0">
              <a:buNone/>
            </a:pPr>
            <a:r>
              <a:rPr lang="en-US" altLang="zh-TW" sz="2100" dirty="0"/>
              <a:t>	Top 20%: 15 points</a:t>
            </a:r>
            <a:endParaRPr lang="en-US" sz="21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900" dirty="0"/>
              <a:t> Report (10%) </a:t>
            </a:r>
            <a:endParaRPr sz="29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Report</a:t>
            </a:r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Your report should contain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How you implement your code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Challenges you encounter in this project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References that give you the idea (</a:t>
            </a:r>
            <a:r>
              <a:rPr lang="en-US" dirty="0" err="1"/>
              <a:t>github</a:t>
            </a:r>
            <a:r>
              <a:rPr lang="en-US" dirty="0"/>
              <a:t>/paper…)</a:t>
            </a:r>
            <a:endParaRPr dirty="0"/>
          </a:p>
          <a:p>
            <a:pPr marL="9525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No more than 2 pages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Submission </a:t>
            </a:r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Submit your 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Code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Report</a:t>
            </a:r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Submit a zip file with filename “[</a:t>
            </a:r>
            <a:r>
              <a:rPr lang="en-US" dirty="0" err="1"/>
              <a:t>student_id</a:t>
            </a:r>
            <a:r>
              <a:rPr lang="en-US" dirty="0"/>
              <a:t>]_project”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838200" y="181683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After compile command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dirty="0"/>
              <a:t>   </a:t>
            </a:r>
            <a:r>
              <a:rPr lang="en-US" altLang="zh-TW" b="1" dirty="0">
                <a:solidFill>
                  <a:srgbClr val="FF0000"/>
                </a:solidFill>
              </a:rPr>
              <a:t>g++ -</a:t>
            </a:r>
            <a:r>
              <a:rPr lang="en-US" altLang="zh-TW" b="1" dirty="0" err="1">
                <a:solidFill>
                  <a:srgbClr val="FF0000"/>
                </a:solidFill>
              </a:rPr>
              <a:t>std</a:t>
            </a:r>
            <a:r>
              <a:rPr lang="en-US" altLang="zh-TW" b="1" dirty="0">
                <a:solidFill>
                  <a:srgbClr val="FF0000"/>
                </a:solidFill>
              </a:rPr>
              <a:t>=</a:t>
            </a:r>
            <a:r>
              <a:rPr lang="en-US" altLang="zh-TW" b="1" dirty="0" err="1">
                <a:solidFill>
                  <a:srgbClr val="FF0000"/>
                </a:solidFill>
              </a:rPr>
              <a:t>c++</a:t>
            </a:r>
            <a:r>
              <a:rPr lang="en-US" altLang="zh-TW" b="1" dirty="0">
                <a:solidFill>
                  <a:srgbClr val="FF0000"/>
                </a:solidFill>
              </a:rPr>
              <a:t>17 -o essay-search.exe ./*.</a:t>
            </a:r>
            <a:r>
              <a:rPr lang="en-US" altLang="zh-TW" b="1" dirty="0" err="1">
                <a:solidFill>
                  <a:srgbClr val="FF0000"/>
                </a:solidFill>
              </a:rPr>
              <a:t>cpp</a:t>
            </a:r>
            <a:r>
              <a:rPr lang="en-US" altLang="zh-TW" b="1" dirty="0">
                <a:solidFill>
                  <a:srgbClr val="FF0000"/>
                </a:solidFill>
              </a:rPr>
              <a:t> -</a:t>
            </a:r>
            <a:r>
              <a:rPr lang="en-US" altLang="zh-TW" b="1" dirty="0" err="1">
                <a:solidFill>
                  <a:srgbClr val="FF0000"/>
                </a:solidFill>
              </a:rPr>
              <a:t>lstdc</a:t>
            </a:r>
            <a:r>
              <a:rPr lang="en-US" altLang="zh-TW" b="1" dirty="0">
                <a:solidFill>
                  <a:srgbClr val="FF0000"/>
                </a:solidFill>
              </a:rPr>
              <a:t>++fs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 a executable file “essay-search.exe” should be created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After execute, [output-file-name] should be created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Submission</a:t>
            </a: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5299213"/>
            <a:ext cx="8763000" cy="381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988" y="3502094"/>
            <a:ext cx="8096250" cy="238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9920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main.cpp: essay txt parser and some hint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query.txt: sample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output.txt: sample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data: sample essay data folder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data-more: more essay data provide for self testing (1000 files)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7707"/>
            <a:ext cx="10515600" cy="1325563"/>
          </a:xfrm>
        </p:spPr>
        <p:txBody>
          <a:bodyPr/>
          <a:lstStyle/>
          <a:p>
            <a:r>
              <a:rPr lang="en-US" altLang="zh-TW" dirty="0"/>
              <a:t>File structure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4817065"/>
            <a:ext cx="73437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74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Given main.cpp &amp; parser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We have provide some code in main.cpp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You can use these code for your implementation</a:t>
            </a:r>
          </a:p>
          <a:p>
            <a:pPr marL="114300" indent="0">
              <a:buNone/>
            </a:pPr>
            <a:r>
              <a:rPr lang="en-US" altLang="zh-TW" sz="2000" dirty="0"/>
              <a:t>      </a:t>
            </a:r>
            <a:r>
              <a:rPr lang="zh-TW" altLang="en-US" sz="2000" b="1" dirty="0"/>
              <a:t>助教提供</a:t>
            </a:r>
            <a:r>
              <a:rPr lang="en-US" altLang="zh-TW" sz="2000" b="1" dirty="0"/>
              <a:t>Parser</a:t>
            </a:r>
            <a:r>
              <a:rPr lang="zh-TW" altLang="en-US" sz="2000" b="1" dirty="0"/>
              <a:t>，如要自行</a:t>
            </a:r>
            <a:r>
              <a:rPr lang="en-US" altLang="zh-TW" sz="2000" b="1" dirty="0"/>
              <a:t>implement</a:t>
            </a:r>
            <a:r>
              <a:rPr lang="zh-TW" altLang="en-US" sz="2000" b="1" dirty="0"/>
              <a:t>，請自行確定與助教提供之</a:t>
            </a:r>
            <a:r>
              <a:rPr lang="en-US" altLang="zh-TW" sz="2000" b="1" dirty="0"/>
              <a:t>parser</a:t>
            </a:r>
            <a:r>
              <a:rPr lang="zh-TW" altLang="en-US" sz="2000" b="1" dirty="0"/>
              <a:t>輸出相同</a:t>
            </a:r>
            <a:endParaRPr lang="en-US" altLang="zh-TW" sz="2000" b="1" dirty="0"/>
          </a:p>
          <a:p>
            <a:pPr marL="114300" indent="0">
              <a:buNone/>
            </a:pPr>
            <a:r>
              <a:rPr lang="en-US" altLang="zh-TW" sz="2000" dirty="0"/>
              <a:t>	</a:t>
            </a:r>
          </a:p>
          <a:p>
            <a:pPr marL="114300" indent="0">
              <a:buNone/>
            </a:pPr>
            <a:endParaRPr lang="en-US" altLang="zh-TW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Functionality that has been provided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zh-TW" sz="2200" dirty="0"/>
              <a:t>Store variable for </a:t>
            </a:r>
            <a:r>
              <a:rPr lang="en-US" altLang="zh-TW" sz="2200" dirty="0" err="1"/>
              <a:t>argv</a:t>
            </a:r>
            <a:r>
              <a:rPr lang="en-US" altLang="zh-TW" sz="2200" dirty="0"/>
              <a:t> argument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zh-TW" sz="2200" dirty="0"/>
              <a:t>Process essay title and content, storing into two vector&lt;string&gt;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zh-TW" sz="2200" dirty="0"/>
              <a:t>Utility function for parsing and string split</a:t>
            </a:r>
          </a:p>
          <a:p>
            <a:pPr marL="11430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130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There are many search engine nowadays</a:t>
            </a:r>
            <a:endParaRPr dirty="0">
              <a:solidFill>
                <a:schemeClr val="tx1"/>
              </a:solidFill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: Google, Yahoo, Baidu… etc.</a:t>
            </a:r>
            <a:endParaRPr dirty="0">
              <a:solidFill>
                <a:schemeClr val="tx1"/>
              </a:solidFill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 this final project, we need to build a simple essay search engine</a:t>
            </a:r>
            <a:endParaRPr dirty="0">
              <a:solidFill>
                <a:schemeClr val="tx1"/>
              </a:solidFill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dirty="0">
              <a:solidFill>
                <a:srgbClr val="0070C0"/>
              </a:solidFill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dirty="0">
              <a:solidFill>
                <a:srgbClr val="0070C0"/>
              </a:solidFill>
            </a:endParaRPr>
          </a:p>
        </p:txBody>
      </p:sp>
      <p:pic>
        <p:nvPicPr>
          <p:cNvPr id="95" name="Google Shape;95;p2" descr="Google - Home | Faceboo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05955" y="4218386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 descr="Yahoo奇摩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4382" y="4521076"/>
            <a:ext cx="1748161" cy="1748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 descr="手機百度- Google Play 應用程式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7736" y="4374986"/>
            <a:ext cx="1610142" cy="1610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 descr="Bing Mobile - Wikipedi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97562" y="4647012"/>
            <a:ext cx="33623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Note</a:t>
            </a:r>
            <a:endParaRPr/>
          </a:p>
        </p:txBody>
      </p:sp>
      <p:sp>
        <p:nvSpPr>
          <p:cNvPr id="214" name="Google Shape;214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You are </a:t>
            </a:r>
            <a:r>
              <a:rPr lang="en-US" dirty="0">
                <a:solidFill>
                  <a:schemeClr val="accent5"/>
                </a:solidFill>
              </a:rPr>
              <a:t>allowed </a:t>
            </a:r>
            <a:r>
              <a:rPr lang="en-US" dirty="0"/>
              <a:t>to use STL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But </a:t>
            </a:r>
            <a:r>
              <a:rPr lang="en-US" dirty="0">
                <a:solidFill>
                  <a:srgbClr val="FF0000"/>
                </a:solidFill>
              </a:rPr>
              <a:t>don’t use </a:t>
            </a:r>
            <a:r>
              <a:rPr lang="en-US" dirty="0"/>
              <a:t>any string matching library function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How can we build data structure that efficiently support searching?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These are some common structure that we can reference 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Trie</a:t>
            </a:r>
            <a:r>
              <a:rPr lang="en-US" altLang="zh-TW" dirty="0"/>
              <a:t> (TA implemented this)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reference: </a:t>
            </a:r>
            <a:r>
              <a:rPr lang="en-US" altLang="zh-TW" sz="1600" dirty="0">
                <a:hlinkClick r:id="rId3"/>
              </a:rPr>
              <a:t>https://www.geeksforgeeks.org/trie-insert-and-search</a:t>
            </a:r>
            <a:endParaRPr lang="en-US" altLang="zh-TW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700" dirty="0"/>
              <a:t>reference: https://www.hackerearth.com/practice/data-structures/advanced-data-structures/trie-keyword-tree/tutorial/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Suffix-Tree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reference: </a:t>
            </a:r>
            <a:r>
              <a:rPr lang="en" altLang="zh-TW" sz="1600" dirty="0">
                <a:hlinkClick r:id="rId4"/>
              </a:rPr>
              <a:t>https://blog.csdn.net/fjsd155/article/details/80211145</a:t>
            </a:r>
            <a:endParaRPr kumimoji="1" lang="zh-TW" altLang="en-US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reference: https://www.geeksforgeeks.org/ukkonens-suffix-tree-construction-part-1/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Ternary Search Tree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700" dirty="0"/>
              <a:t>reference: </a:t>
            </a:r>
            <a:r>
              <a:rPr lang="en-US" altLang="zh-TW" sz="1700" dirty="0">
                <a:hlinkClick r:id="rId5"/>
              </a:rPr>
              <a:t>https://www.geeksforgeeks.org/ternary-search-tree/</a:t>
            </a:r>
            <a:endParaRPr lang="en-US" altLang="zh-TW" sz="17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700" dirty="0"/>
              <a:t>reference: https://www.cs.upc.edu/~ps/downloads/tst/tst.html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Compressed </a:t>
            </a:r>
            <a:r>
              <a:rPr lang="en-US" altLang="zh-TW" dirty="0" err="1"/>
              <a:t>Trie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reference: https://www.geeksforgeeks.org/compressed-tries/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71989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9821" y="1429397"/>
            <a:ext cx="9107750" cy="4838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Essay Search</a:t>
            </a:r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1042200" y="1994350"/>
            <a:ext cx="1031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400" dirty="0"/>
              <a:t>Input</a:t>
            </a:r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/>
              <a:t>A set of txt files (essays) in the given folder path (0.txt, 1.txt, ....)</a:t>
            </a:r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/>
              <a:t>A given txt file containing search queries</a:t>
            </a:r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/>
              <a:t>Output file name 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altLang="zh-TW" sz="2000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400" dirty="0"/>
              <a:t>Output</a:t>
            </a:r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/>
              <a:t>Output a txt file with the given name</a:t>
            </a:r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400" dirty="0"/>
              <a:t>Given a word, our objective is to list the essays that their titles or abstracts contain the word</a:t>
            </a:r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400" dirty="0"/>
              <a:t>We need to consider only the alphabetic words. You can ignore special symbols or digits</a:t>
            </a:r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400" dirty="0"/>
              <a:t>The queries are </a:t>
            </a:r>
            <a:r>
              <a:rPr lang="en-US" altLang="zh-TW" sz="2400" u="sng" dirty="0"/>
              <a:t>case insensitive</a:t>
            </a:r>
            <a:r>
              <a:rPr lang="en-US" altLang="zh-TW" sz="2400" dirty="0"/>
              <a:t>, i.e., we are treating uppercase and lowercase characters the same</a:t>
            </a:r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685800" indent="-457200">
              <a:spcBef>
                <a:spcPts val="0"/>
              </a:spcBef>
            </a:pPr>
            <a:endParaRPr dirty="0"/>
          </a:p>
          <a:p>
            <a:pPr marL="635000" indent="-457200">
              <a:buSzPts val="2800"/>
            </a:pPr>
            <a:endParaRPr dirty="0"/>
          </a:p>
          <a:p>
            <a:pPr marL="177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Query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442447"/>
            <a:ext cx="10515600" cy="50323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Exact Search: “search-word”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err="1"/>
              <a:t>Eg</a:t>
            </a:r>
            <a:r>
              <a:rPr lang="en-US" altLang="zh-TW" sz="2000" dirty="0"/>
              <a:t>: we want to search essay with </a:t>
            </a:r>
            <a:r>
              <a:rPr lang="en-US" altLang="zh-TW" sz="2000" b="1" i="1" dirty="0"/>
              <a:t>graph</a:t>
            </a:r>
            <a:r>
              <a:rPr lang="en-US" altLang="zh-TW" sz="2000" dirty="0"/>
              <a:t>, we use query - “graph”</a:t>
            </a:r>
            <a:endParaRPr lang="en-US" altLang="zh-TW" sz="2000" b="1" i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Prefix Search: search-word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err="1"/>
              <a:t>Eg</a:t>
            </a:r>
            <a:r>
              <a:rPr lang="en-US" altLang="zh-TW" sz="2000" dirty="0"/>
              <a:t>: we want to search essay with prefix </a:t>
            </a:r>
            <a:r>
              <a:rPr lang="en-US" altLang="zh-TW" sz="2000" b="1" i="1" dirty="0"/>
              <a:t>graph</a:t>
            </a:r>
            <a:r>
              <a:rPr lang="en-US" altLang="zh-TW" sz="2000" dirty="0"/>
              <a:t>, we use query - graph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Suffix Search: *search-word*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err="1"/>
              <a:t>Eg</a:t>
            </a:r>
            <a:r>
              <a:rPr lang="en-US" altLang="zh-TW" sz="2000" dirty="0"/>
              <a:t>: we want to search essay with suffix </a:t>
            </a:r>
            <a:r>
              <a:rPr lang="en-US" altLang="zh-TW" sz="2000" b="1" i="1" dirty="0"/>
              <a:t>graph</a:t>
            </a:r>
            <a:r>
              <a:rPr lang="en-US" altLang="zh-TW" sz="2000" dirty="0"/>
              <a:t>, we use query - *graph*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i="1" dirty="0"/>
              <a:t>And</a:t>
            </a:r>
            <a:r>
              <a:rPr lang="en-US" altLang="zh-TW" sz="2400" dirty="0"/>
              <a:t> operator: “+”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err="1"/>
              <a:t>Eg</a:t>
            </a:r>
            <a:r>
              <a:rPr lang="en-US" altLang="zh-TW" sz="2000" dirty="0"/>
              <a:t>: we want to search essay with </a:t>
            </a:r>
            <a:r>
              <a:rPr lang="en-US" altLang="zh-TW" sz="2000" b="1" i="1" dirty="0"/>
              <a:t>graph </a:t>
            </a:r>
            <a:r>
              <a:rPr lang="en-US" altLang="zh-TW" sz="2000" dirty="0"/>
              <a:t>and </a:t>
            </a:r>
            <a:r>
              <a:rPr lang="en-US" altLang="zh-TW" sz="2000" b="1" i="1" dirty="0"/>
              <a:t>sparsity</a:t>
            </a:r>
            <a:r>
              <a:rPr lang="en-US" altLang="zh-TW" sz="2000" dirty="0"/>
              <a:t>, </a:t>
            </a:r>
          </a:p>
          <a:p>
            <a:pPr marL="571500" lvl="1" indent="0">
              <a:buNone/>
            </a:pPr>
            <a:r>
              <a:rPr lang="en-US" altLang="zh-TW" sz="2000" dirty="0"/>
              <a:t>            we use query – “graph” + “sparsity”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i="1" dirty="0"/>
              <a:t>Or</a:t>
            </a:r>
            <a:r>
              <a:rPr lang="en-US" altLang="zh-TW" sz="2400" dirty="0"/>
              <a:t> operator: “/”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err="1"/>
              <a:t>Eg</a:t>
            </a:r>
            <a:r>
              <a:rPr lang="en-US" altLang="zh-TW" sz="2000" dirty="0"/>
              <a:t>: we want to search essay with </a:t>
            </a:r>
            <a:r>
              <a:rPr lang="en-US" altLang="zh-TW" sz="2000" b="1" i="1" dirty="0"/>
              <a:t>graph</a:t>
            </a:r>
            <a:r>
              <a:rPr lang="en-US" altLang="zh-TW" sz="2000" dirty="0"/>
              <a:t> or </a:t>
            </a:r>
            <a:r>
              <a:rPr lang="en-US" altLang="zh-TW" sz="2000" b="1" i="1" dirty="0"/>
              <a:t>quantum</a:t>
            </a:r>
            <a:r>
              <a:rPr lang="en-US" altLang="zh-TW" sz="2000" dirty="0"/>
              <a:t>, </a:t>
            </a:r>
          </a:p>
          <a:p>
            <a:pPr marL="571500" lvl="1" indent="0">
              <a:buNone/>
            </a:pPr>
            <a:r>
              <a:rPr lang="zh-TW" altLang="en-US" sz="2000" b="1" i="1" dirty="0"/>
              <a:t>             </a:t>
            </a:r>
            <a:r>
              <a:rPr lang="en-US" altLang="zh-TW" sz="2000" dirty="0"/>
              <a:t>we use query – “graph” / “quantum”</a:t>
            </a:r>
            <a:endParaRPr lang="en-US" altLang="zh-TW" sz="2000" b="1" i="1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88516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Requirements </a:t>
            </a:r>
            <a:endParaRPr dirty="0"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Implement with C/C++</a:t>
            </a:r>
            <a:endParaRPr lang="en-US" sz="2400" u="sng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Design your own data structure to make search faster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sz="2400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Strictly follow the input/output formats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Do not use any string matching library (</a:t>
            </a:r>
            <a:r>
              <a:rPr lang="en-US" sz="2400" dirty="0" err="1"/>
              <a:t>eg</a:t>
            </a:r>
            <a:r>
              <a:rPr lang="en-US" sz="2400" dirty="0"/>
              <a:t>: </a:t>
            </a:r>
            <a:r>
              <a:rPr lang="en-US" sz="2400" dirty="0" err="1"/>
              <a:t>str.find</a:t>
            </a:r>
            <a:r>
              <a:rPr lang="en-US" sz="2400" dirty="0"/>
              <a:t>,</a:t>
            </a:r>
            <a:r>
              <a:rPr lang="zh-TW" altLang="en-US" sz="2400" dirty="0"/>
              <a:t> </a:t>
            </a:r>
            <a:r>
              <a:rPr lang="en-US" altLang="zh-TW" sz="2400" dirty="0"/>
              <a:t>…</a:t>
            </a:r>
            <a:r>
              <a:rPr lang="en-US" sz="2400" dirty="0"/>
              <a:t>)</a:t>
            </a:r>
            <a:endParaRPr sz="2400" dirty="0"/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sz="2400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Do not copy/paste others’ codes</a:t>
            </a:r>
            <a:endParaRPr sz="2400" dirty="0"/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Input file – essay file</a:t>
            </a:r>
            <a:endParaRPr dirty="0"/>
          </a:p>
        </p:txBody>
      </p:sp>
      <p:sp>
        <p:nvSpPr>
          <p:cNvPr id="124" name="Google Shape;124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There are a set of essay txt files, named 0.txt, 1.txt, ........ 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Those essay txt files will be put in the given directory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Every essay txt file contains two parts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400" dirty="0"/>
              <a:t>Title (the first line)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400" dirty="0"/>
              <a:t>Abstract (the remaining sentences)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sz="2400" dirty="0"/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611" y="3614841"/>
            <a:ext cx="4886189" cy="27972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02295"/>
            <a:ext cx="9982201" cy="3584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There would be several queries in a query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One line represents one query that has to be processed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The And / Or operator is </a:t>
            </a:r>
            <a:r>
              <a:rPr lang="en-US" altLang="zh-TW" sz="2400" dirty="0">
                <a:solidFill>
                  <a:srgbClr val="FF0000"/>
                </a:solidFill>
              </a:rPr>
              <a:t>left associative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Eg</a:t>
            </a:r>
            <a:r>
              <a:rPr lang="en-US" altLang="zh-TW" sz="2400" dirty="0"/>
              <a:t>: graph + decomposition / quantum </a:t>
            </a:r>
          </a:p>
          <a:p>
            <a:pPr marL="114300" indent="0">
              <a:buNone/>
            </a:pPr>
            <a:r>
              <a:rPr lang="en-US" altLang="zh-TW" sz="2400" dirty="0"/>
              <a:t>               = (graph + decomposition) / quantum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All the queries are valid, i.e., you don’t need to worry about invalid queries</a:t>
            </a:r>
          </a:p>
          <a:p>
            <a:pPr marL="114300" indent="0">
              <a:buNone/>
            </a:pP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file – query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687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Query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2617304"/>
            <a:ext cx="10515600" cy="365097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/>
              <a:t>First query: </a:t>
            </a:r>
            <a:r>
              <a:rPr lang="en-US" altLang="zh-TW" sz="2200" b="1" dirty="0"/>
              <a:t>reflect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/>
              <a:t>Find essays that have word with prefix [reflect], </a:t>
            </a:r>
            <a:r>
              <a:rPr lang="en-US" altLang="zh-TW" sz="2000" dirty="0" err="1"/>
              <a:t>eg</a:t>
            </a:r>
            <a:r>
              <a:rPr lang="en-US" altLang="zh-TW" sz="2000" dirty="0"/>
              <a:t>: reflect, reflection.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/>
              <a:t>Second query: </a:t>
            </a:r>
            <a:r>
              <a:rPr lang="en-US" altLang="zh-TW" sz="2200" b="1" dirty="0"/>
              <a:t>“graph” / *composition*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/>
              <a:t>Essay set A: Find essays that have exactly the word [graph]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/>
              <a:t>Essay set B: Find essays that have words with suffix [composition]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/>
              <a:t>A, B set with OR operator -&gt; answer = union of sets A and 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/>
              <a:t>Third query: </a:t>
            </a:r>
            <a:r>
              <a:rPr lang="en-US" altLang="zh-TW" sz="2200" b="1" dirty="0"/>
              <a:t>“graph” + </a:t>
            </a:r>
            <a:r>
              <a:rPr lang="en-US" altLang="zh-TW" sz="2200" b="1" dirty="0" err="1"/>
              <a:t>decompos</a:t>
            </a:r>
            <a:endParaRPr lang="en-US" altLang="zh-TW" sz="22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/>
              <a:t>Essay set A : Find essays that have exactly the word [graph]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/>
              <a:t>Essay set B : Find essays that have words with prefix [</a:t>
            </a:r>
            <a:r>
              <a:rPr lang="en-US" altLang="zh-TW" sz="2000" dirty="0" err="1"/>
              <a:t>decompos</a:t>
            </a:r>
            <a:r>
              <a:rPr lang="en-US" altLang="zh-TW" sz="2000" dirty="0"/>
              <a:t>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/>
              <a:t>A, B set with AND operator -&gt; answer = intersection of sets A and B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437" y="522736"/>
            <a:ext cx="40005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0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1135</Words>
  <Application>Microsoft Office PowerPoint</Application>
  <PresentationFormat>寬螢幕</PresentationFormat>
  <Paragraphs>199</Paragraphs>
  <Slides>21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佈景主題</vt:lpstr>
      <vt:lpstr>Final Project – Essay Search</vt:lpstr>
      <vt:lpstr>Intro</vt:lpstr>
      <vt:lpstr>Dataset</vt:lpstr>
      <vt:lpstr>Essay Search</vt:lpstr>
      <vt:lpstr>Query</vt:lpstr>
      <vt:lpstr>Requirements </vt:lpstr>
      <vt:lpstr>Input file – essay file</vt:lpstr>
      <vt:lpstr>Input file – query file</vt:lpstr>
      <vt:lpstr>Query example</vt:lpstr>
      <vt:lpstr>Query example</vt:lpstr>
      <vt:lpstr>Output file format</vt:lpstr>
      <vt:lpstr>Test environment</vt:lpstr>
      <vt:lpstr>Testing </vt:lpstr>
      <vt:lpstr>Scoring</vt:lpstr>
      <vt:lpstr>Report</vt:lpstr>
      <vt:lpstr>Submission </vt:lpstr>
      <vt:lpstr>Submission</vt:lpstr>
      <vt:lpstr>File structure</vt:lpstr>
      <vt:lpstr>Given main.cpp &amp; parser</vt:lpstr>
      <vt:lpstr>Note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– Essay Search</dc:title>
  <dc:creator>真旭 楊</dc:creator>
  <cp:lastModifiedBy>Jimbo Tzeng</cp:lastModifiedBy>
  <cp:revision>542</cp:revision>
  <dcterms:created xsi:type="dcterms:W3CDTF">2019-11-04T06:38:27Z</dcterms:created>
  <dcterms:modified xsi:type="dcterms:W3CDTF">2021-12-25T12:22:51Z</dcterms:modified>
</cp:coreProperties>
</file>