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9" r:id="rId3"/>
    <p:sldId id="266" r:id="rId4"/>
    <p:sldId id="257" r:id="rId5"/>
    <p:sldId id="267" r:id="rId6"/>
    <p:sldId id="265" r:id="rId7"/>
    <p:sldId id="261" r:id="rId8"/>
    <p:sldId id="262" r:id="rId9"/>
    <p:sldId id="264" r:id="rId10"/>
    <p:sldId id="26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CDC3D-2991-C839-077F-6099B93A6D1B}" v="539" dt="2024-02-11T01:33:16.616"/>
    <p1510:client id="{F61D8F09-BE71-54F6-401C-6CF5EFCD33E2}" v="665" dt="2024-02-11T21:22:09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35126-FA77-4785-AEC7-8CD082D2E6F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15ECA3-3587-48F0-9136-B0D69612D6F1}">
      <dgm:prSet/>
      <dgm:spPr/>
      <dgm:t>
        <a:bodyPr/>
        <a:lstStyle/>
        <a:p>
          <a:pPr rtl="0"/>
          <a:r>
            <a:rPr lang="en-US" i="0" dirty="0"/>
            <a:t>OpenCV (Open Source Computer Vision Library) е </a:t>
          </a:r>
          <a:r>
            <a:rPr lang="en-US" i="0" dirty="0" err="1">
              <a:latin typeface="Corbel" panose="020B0503020204020204"/>
            </a:rPr>
            <a:t>библиотека</a:t>
          </a:r>
          <a:r>
            <a:rPr lang="en-US" i="0" dirty="0"/>
            <a:t> </a:t>
          </a:r>
          <a:r>
            <a:rPr lang="en-US" i="0" dirty="0" err="1">
              <a:latin typeface="Corbel" panose="020B0503020204020204"/>
            </a:rPr>
            <a:t>за</a:t>
          </a:r>
          <a:r>
            <a:rPr lang="en-US" i="0" dirty="0"/>
            <a:t> </a:t>
          </a:r>
          <a:r>
            <a:rPr lang="en-US" i="0" dirty="0" err="1"/>
            <a:t>компјутерска</a:t>
          </a:r>
          <a:r>
            <a:rPr lang="en-US" i="0" dirty="0"/>
            <a:t> </a:t>
          </a:r>
          <a:r>
            <a:rPr lang="en-US" i="0" dirty="0" err="1"/>
            <a:t>видео</a:t>
          </a:r>
          <a:r>
            <a:rPr lang="en-US" i="0" dirty="0"/>
            <a:t> </a:t>
          </a:r>
          <a:r>
            <a:rPr lang="en-US" i="0" dirty="0" err="1"/>
            <a:t>обработка</a:t>
          </a:r>
          <a:r>
            <a:rPr lang="en-US" i="0" dirty="0"/>
            <a:t> и </a:t>
          </a:r>
          <a:r>
            <a:rPr lang="en-US" i="0" dirty="0" err="1"/>
            <a:t>компјутерска</a:t>
          </a:r>
          <a:r>
            <a:rPr lang="en-US" i="0" dirty="0"/>
            <a:t> </a:t>
          </a:r>
          <a:r>
            <a:rPr lang="en-US" i="0" dirty="0" err="1"/>
            <a:t>визија</a:t>
          </a:r>
          <a:r>
            <a:rPr lang="en-US" i="0" dirty="0"/>
            <a:t>.</a:t>
          </a:r>
          <a:endParaRPr lang="en-US" dirty="0"/>
        </a:p>
      </dgm:t>
    </dgm:pt>
    <dgm:pt modelId="{1A5EF78D-8509-41AF-87F5-039019C12C23}" type="parTrans" cxnId="{8BA6D86C-F092-4E16-BC84-2C6F8589C721}">
      <dgm:prSet/>
      <dgm:spPr/>
      <dgm:t>
        <a:bodyPr/>
        <a:lstStyle/>
        <a:p>
          <a:endParaRPr lang="en-US"/>
        </a:p>
      </dgm:t>
    </dgm:pt>
    <dgm:pt modelId="{04EBAB55-0E72-4B49-AAFA-51A1B7D95C84}" type="sibTrans" cxnId="{8BA6D86C-F092-4E16-BC84-2C6F8589C721}">
      <dgm:prSet/>
      <dgm:spPr/>
      <dgm:t>
        <a:bodyPr/>
        <a:lstStyle/>
        <a:p>
          <a:endParaRPr lang="en-US"/>
        </a:p>
      </dgm:t>
    </dgm:pt>
    <dgm:pt modelId="{4A815814-9BC9-4B59-A119-2750C577C06C}">
      <dgm:prSet phldr="0"/>
      <dgm:spPr/>
      <dgm:t>
        <a:bodyPr/>
        <a:lstStyle/>
        <a:p>
          <a:pPr rtl="0"/>
          <a:r>
            <a:rPr lang="en-US" i="0" dirty="0"/>
            <a:t>NumPy е</a:t>
          </a:r>
          <a:r>
            <a:rPr lang="en-US" i="0" dirty="0">
              <a:latin typeface="Corbel" panose="020B0503020204020204"/>
            </a:rPr>
            <a:t> </a:t>
          </a:r>
          <a:r>
            <a:rPr lang="en-US" i="0" dirty="0" err="1">
              <a:latin typeface="Corbel" panose="020B0503020204020204"/>
            </a:rPr>
            <a:t>библиотека</a:t>
          </a:r>
          <a:r>
            <a:rPr lang="en-US" i="0" dirty="0"/>
            <a:t> </a:t>
          </a:r>
          <a:r>
            <a:rPr lang="en-US" i="0" dirty="0" err="1"/>
            <a:t>за</a:t>
          </a:r>
          <a:r>
            <a:rPr lang="en-US" i="0" dirty="0"/>
            <a:t> </a:t>
          </a:r>
          <a:r>
            <a:rPr lang="en-US" i="0" dirty="0" err="1"/>
            <a:t>научни</a:t>
          </a:r>
          <a:r>
            <a:rPr lang="en-US" i="0" dirty="0"/>
            <a:t> </a:t>
          </a:r>
          <a:r>
            <a:rPr lang="en-US" i="0" dirty="0" err="1"/>
            <a:t>израчувувања</a:t>
          </a:r>
          <a:r>
            <a:rPr lang="en-US" i="0" dirty="0"/>
            <a:t> </a:t>
          </a:r>
          <a:r>
            <a:rPr lang="en-US" i="0" dirty="0" err="1"/>
            <a:t>во</a:t>
          </a:r>
          <a:r>
            <a:rPr lang="en-US" i="0" dirty="0"/>
            <a:t> Python.</a:t>
          </a:r>
          <a:endParaRPr lang="en-US" i="1" dirty="0"/>
        </a:p>
      </dgm:t>
    </dgm:pt>
    <dgm:pt modelId="{0C9F6594-00F7-478F-9377-AF58DD335EC1}" type="parTrans" cxnId="{45CF7707-7E55-4DDF-892F-0FFCFDFE6F71}">
      <dgm:prSet/>
      <dgm:spPr/>
      <dgm:t>
        <a:bodyPr/>
        <a:lstStyle/>
        <a:p>
          <a:endParaRPr lang="en-US"/>
        </a:p>
      </dgm:t>
    </dgm:pt>
    <dgm:pt modelId="{8BA0EBB9-7974-411F-91F8-B8BE422D4B4F}" type="sibTrans" cxnId="{45CF7707-7E55-4DDF-892F-0FFCFDFE6F71}">
      <dgm:prSet/>
      <dgm:spPr/>
      <dgm:t>
        <a:bodyPr/>
        <a:lstStyle/>
        <a:p>
          <a:endParaRPr lang="en-US"/>
        </a:p>
      </dgm:t>
    </dgm:pt>
    <dgm:pt modelId="{D243CB99-7C5F-4BC8-B893-1042BEDA300E}" type="pres">
      <dgm:prSet presAssocID="{BC135126-FA77-4785-AEC7-8CD082D2E6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30A3C1-3477-4F85-BF14-A3BDA552F74D}" type="pres">
      <dgm:prSet presAssocID="{7015ECA3-3587-48F0-9136-B0D69612D6F1}" presName="hierRoot1" presStyleCnt="0"/>
      <dgm:spPr/>
    </dgm:pt>
    <dgm:pt modelId="{8570A9EB-C7E6-40CC-B783-9188FA95A5DC}" type="pres">
      <dgm:prSet presAssocID="{7015ECA3-3587-48F0-9136-B0D69612D6F1}" presName="composite" presStyleCnt="0"/>
      <dgm:spPr/>
    </dgm:pt>
    <dgm:pt modelId="{DDE7C3CC-8137-4B2F-9CB7-04B92F0937C7}" type="pres">
      <dgm:prSet presAssocID="{7015ECA3-3587-48F0-9136-B0D69612D6F1}" presName="background" presStyleLbl="node0" presStyleIdx="0" presStyleCnt="2"/>
      <dgm:spPr/>
    </dgm:pt>
    <dgm:pt modelId="{94836050-5E45-40B2-8F18-2A7043A05DCA}" type="pres">
      <dgm:prSet presAssocID="{7015ECA3-3587-48F0-9136-B0D69612D6F1}" presName="text" presStyleLbl="fgAcc0" presStyleIdx="0" presStyleCnt="2">
        <dgm:presLayoutVars>
          <dgm:chPref val="3"/>
        </dgm:presLayoutVars>
      </dgm:prSet>
      <dgm:spPr/>
    </dgm:pt>
    <dgm:pt modelId="{AC8D5D60-85EE-450F-B008-1E32661496A7}" type="pres">
      <dgm:prSet presAssocID="{7015ECA3-3587-48F0-9136-B0D69612D6F1}" presName="hierChild2" presStyleCnt="0"/>
      <dgm:spPr/>
    </dgm:pt>
    <dgm:pt modelId="{79AAD53B-7ED6-4EFD-8DC2-FF195C93EED7}" type="pres">
      <dgm:prSet presAssocID="{4A815814-9BC9-4B59-A119-2750C577C06C}" presName="hierRoot1" presStyleCnt="0"/>
      <dgm:spPr/>
    </dgm:pt>
    <dgm:pt modelId="{21AE74B6-8553-4D29-8BD8-977F20055D09}" type="pres">
      <dgm:prSet presAssocID="{4A815814-9BC9-4B59-A119-2750C577C06C}" presName="composite" presStyleCnt="0"/>
      <dgm:spPr/>
    </dgm:pt>
    <dgm:pt modelId="{064D15CB-5B2B-49F7-8919-CF86B82F991C}" type="pres">
      <dgm:prSet presAssocID="{4A815814-9BC9-4B59-A119-2750C577C06C}" presName="background" presStyleLbl="node0" presStyleIdx="1" presStyleCnt="2"/>
      <dgm:spPr/>
    </dgm:pt>
    <dgm:pt modelId="{07173187-A3CD-4AB9-819C-C7F52737B1EB}" type="pres">
      <dgm:prSet presAssocID="{4A815814-9BC9-4B59-A119-2750C577C06C}" presName="text" presStyleLbl="fgAcc0" presStyleIdx="1" presStyleCnt="2">
        <dgm:presLayoutVars>
          <dgm:chPref val="3"/>
        </dgm:presLayoutVars>
      </dgm:prSet>
      <dgm:spPr/>
    </dgm:pt>
    <dgm:pt modelId="{6588BE1B-6A6C-44C2-821B-36300CB64203}" type="pres">
      <dgm:prSet presAssocID="{4A815814-9BC9-4B59-A119-2750C577C06C}" presName="hierChild2" presStyleCnt="0"/>
      <dgm:spPr/>
    </dgm:pt>
  </dgm:ptLst>
  <dgm:cxnLst>
    <dgm:cxn modelId="{45CF7707-7E55-4DDF-892F-0FFCFDFE6F71}" srcId="{BC135126-FA77-4785-AEC7-8CD082D2E6F7}" destId="{4A815814-9BC9-4B59-A119-2750C577C06C}" srcOrd="1" destOrd="0" parTransId="{0C9F6594-00F7-478F-9377-AF58DD335EC1}" sibTransId="{8BA0EBB9-7974-411F-91F8-B8BE422D4B4F}"/>
    <dgm:cxn modelId="{8BA6D86C-F092-4E16-BC84-2C6F8589C721}" srcId="{BC135126-FA77-4785-AEC7-8CD082D2E6F7}" destId="{7015ECA3-3587-48F0-9136-B0D69612D6F1}" srcOrd="0" destOrd="0" parTransId="{1A5EF78D-8509-41AF-87F5-039019C12C23}" sibTransId="{04EBAB55-0E72-4B49-AAFA-51A1B7D95C84}"/>
    <dgm:cxn modelId="{5820FD90-41C4-4918-B83E-5039D2257158}" type="presOf" srcId="{BC135126-FA77-4785-AEC7-8CD082D2E6F7}" destId="{D243CB99-7C5F-4BC8-B893-1042BEDA300E}" srcOrd="0" destOrd="0" presId="urn:microsoft.com/office/officeart/2005/8/layout/hierarchy1"/>
    <dgm:cxn modelId="{E28CEF9C-9C21-476A-9B4E-23F033DF8DAE}" type="presOf" srcId="{7015ECA3-3587-48F0-9136-B0D69612D6F1}" destId="{94836050-5E45-40B2-8F18-2A7043A05DCA}" srcOrd="0" destOrd="0" presId="urn:microsoft.com/office/officeart/2005/8/layout/hierarchy1"/>
    <dgm:cxn modelId="{93152EC2-E208-430E-9C67-B3E90AFDA942}" type="presOf" srcId="{4A815814-9BC9-4B59-A119-2750C577C06C}" destId="{07173187-A3CD-4AB9-819C-C7F52737B1EB}" srcOrd="0" destOrd="0" presId="urn:microsoft.com/office/officeart/2005/8/layout/hierarchy1"/>
    <dgm:cxn modelId="{63839CDD-4B26-428F-8BAE-FBBC784D6B43}" type="presParOf" srcId="{D243CB99-7C5F-4BC8-B893-1042BEDA300E}" destId="{AB30A3C1-3477-4F85-BF14-A3BDA552F74D}" srcOrd="0" destOrd="0" presId="urn:microsoft.com/office/officeart/2005/8/layout/hierarchy1"/>
    <dgm:cxn modelId="{4DEB3F34-0EAE-4F9C-AD33-0516B491A277}" type="presParOf" srcId="{AB30A3C1-3477-4F85-BF14-A3BDA552F74D}" destId="{8570A9EB-C7E6-40CC-B783-9188FA95A5DC}" srcOrd="0" destOrd="0" presId="urn:microsoft.com/office/officeart/2005/8/layout/hierarchy1"/>
    <dgm:cxn modelId="{7B66763C-48BB-4618-8287-506A037B3070}" type="presParOf" srcId="{8570A9EB-C7E6-40CC-B783-9188FA95A5DC}" destId="{DDE7C3CC-8137-4B2F-9CB7-04B92F0937C7}" srcOrd="0" destOrd="0" presId="urn:microsoft.com/office/officeart/2005/8/layout/hierarchy1"/>
    <dgm:cxn modelId="{F325AAEF-C840-4E9F-83FF-D893D4FBA729}" type="presParOf" srcId="{8570A9EB-C7E6-40CC-B783-9188FA95A5DC}" destId="{94836050-5E45-40B2-8F18-2A7043A05DCA}" srcOrd="1" destOrd="0" presId="urn:microsoft.com/office/officeart/2005/8/layout/hierarchy1"/>
    <dgm:cxn modelId="{4430AF99-B6FB-44EF-8D0D-0D2C7EB7D6EB}" type="presParOf" srcId="{AB30A3C1-3477-4F85-BF14-A3BDA552F74D}" destId="{AC8D5D60-85EE-450F-B008-1E32661496A7}" srcOrd="1" destOrd="0" presId="urn:microsoft.com/office/officeart/2005/8/layout/hierarchy1"/>
    <dgm:cxn modelId="{6649DA0C-CA81-46B5-99ED-A554163A58D0}" type="presParOf" srcId="{D243CB99-7C5F-4BC8-B893-1042BEDA300E}" destId="{79AAD53B-7ED6-4EFD-8DC2-FF195C93EED7}" srcOrd="1" destOrd="0" presId="urn:microsoft.com/office/officeart/2005/8/layout/hierarchy1"/>
    <dgm:cxn modelId="{CB18C6A5-E9BF-48C0-8103-3D80CBDC105D}" type="presParOf" srcId="{79AAD53B-7ED6-4EFD-8DC2-FF195C93EED7}" destId="{21AE74B6-8553-4D29-8BD8-977F20055D09}" srcOrd="0" destOrd="0" presId="urn:microsoft.com/office/officeart/2005/8/layout/hierarchy1"/>
    <dgm:cxn modelId="{D823316D-9979-49D7-A1AB-6FCF5432DF6F}" type="presParOf" srcId="{21AE74B6-8553-4D29-8BD8-977F20055D09}" destId="{064D15CB-5B2B-49F7-8919-CF86B82F991C}" srcOrd="0" destOrd="0" presId="urn:microsoft.com/office/officeart/2005/8/layout/hierarchy1"/>
    <dgm:cxn modelId="{5BA7DAB2-C9FF-485B-8EBC-052B9FF197A8}" type="presParOf" srcId="{21AE74B6-8553-4D29-8BD8-977F20055D09}" destId="{07173187-A3CD-4AB9-819C-C7F52737B1EB}" srcOrd="1" destOrd="0" presId="urn:microsoft.com/office/officeart/2005/8/layout/hierarchy1"/>
    <dgm:cxn modelId="{83E01F61-6D0D-4C36-9084-E48444D7AA56}" type="presParOf" srcId="{79AAD53B-7ED6-4EFD-8DC2-FF195C93EED7}" destId="{6588BE1B-6A6C-44C2-821B-36300CB642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C3CC-8137-4B2F-9CB7-04B92F0937C7}">
      <dsp:nvSpPr>
        <dsp:cNvPr id="0" name=""/>
        <dsp:cNvSpPr/>
      </dsp:nvSpPr>
      <dsp:spPr>
        <a:xfrm>
          <a:off x="817" y="957434"/>
          <a:ext cx="2867754" cy="1821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36050-5E45-40B2-8F18-2A7043A05DCA}">
      <dsp:nvSpPr>
        <dsp:cNvPr id="0" name=""/>
        <dsp:cNvSpPr/>
      </dsp:nvSpPr>
      <dsp:spPr>
        <a:xfrm>
          <a:off x="319456" y="1260141"/>
          <a:ext cx="2867754" cy="1821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/>
            <a:t>OpenCV (Open Source Computer Vision Library) е </a:t>
          </a:r>
          <a:r>
            <a:rPr lang="en-US" sz="1800" i="0" kern="1200" dirty="0" err="1">
              <a:latin typeface="Corbel" panose="020B0503020204020204"/>
            </a:rPr>
            <a:t>библиотека</a:t>
          </a:r>
          <a:r>
            <a:rPr lang="en-US" sz="1800" i="0" kern="1200" dirty="0"/>
            <a:t> </a:t>
          </a:r>
          <a:r>
            <a:rPr lang="en-US" sz="1800" i="0" kern="1200" dirty="0" err="1">
              <a:latin typeface="Corbel" panose="020B0503020204020204"/>
            </a:rPr>
            <a:t>за</a:t>
          </a:r>
          <a:r>
            <a:rPr lang="en-US" sz="1800" i="0" kern="1200" dirty="0"/>
            <a:t> </a:t>
          </a:r>
          <a:r>
            <a:rPr lang="en-US" sz="1800" i="0" kern="1200" dirty="0" err="1"/>
            <a:t>компјутерска</a:t>
          </a:r>
          <a:r>
            <a:rPr lang="en-US" sz="1800" i="0" kern="1200" dirty="0"/>
            <a:t> </a:t>
          </a:r>
          <a:r>
            <a:rPr lang="en-US" sz="1800" i="0" kern="1200" dirty="0" err="1"/>
            <a:t>видео</a:t>
          </a:r>
          <a:r>
            <a:rPr lang="en-US" sz="1800" i="0" kern="1200" dirty="0"/>
            <a:t> </a:t>
          </a:r>
          <a:r>
            <a:rPr lang="en-US" sz="1800" i="0" kern="1200" dirty="0" err="1"/>
            <a:t>обработка</a:t>
          </a:r>
          <a:r>
            <a:rPr lang="en-US" sz="1800" i="0" kern="1200" dirty="0"/>
            <a:t> и </a:t>
          </a:r>
          <a:r>
            <a:rPr lang="en-US" sz="1800" i="0" kern="1200" dirty="0" err="1"/>
            <a:t>компјутерска</a:t>
          </a:r>
          <a:r>
            <a:rPr lang="en-US" sz="1800" i="0" kern="1200" dirty="0"/>
            <a:t> </a:t>
          </a:r>
          <a:r>
            <a:rPr lang="en-US" sz="1800" i="0" kern="1200" dirty="0" err="1"/>
            <a:t>визија</a:t>
          </a:r>
          <a:r>
            <a:rPr lang="en-US" sz="1800" i="0" kern="1200" dirty="0"/>
            <a:t>.</a:t>
          </a:r>
          <a:endParaRPr lang="en-US" sz="1800" kern="1200" dirty="0"/>
        </a:p>
      </dsp:txBody>
      <dsp:txXfrm>
        <a:off x="372792" y="1313477"/>
        <a:ext cx="2761082" cy="1714352"/>
      </dsp:txXfrm>
    </dsp:sp>
    <dsp:sp modelId="{064D15CB-5B2B-49F7-8919-CF86B82F991C}">
      <dsp:nvSpPr>
        <dsp:cNvPr id="0" name=""/>
        <dsp:cNvSpPr/>
      </dsp:nvSpPr>
      <dsp:spPr>
        <a:xfrm>
          <a:off x="3505850" y="957434"/>
          <a:ext cx="2867754" cy="1821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73187-A3CD-4AB9-819C-C7F52737B1EB}">
      <dsp:nvSpPr>
        <dsp:cNvPr id="0" name=""/>
        <dsp:cNvSpPr/>
      </dsp:nvSpPr>
      <dsp:spPr>
        <a:xfrm>
          <a:off x="3824489" y="1260141"/>
          <a:ext cx="2867754" cy="1821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/>
            <a:t>NumPy е</a:t>
          </a:r>
          <a:r>
            <a:rPr lang="en-US" sz="1800" i="0" kern="1200" dirty="0">
              <a:latin typeface="Corbel" panose="020B0503020204020204"/>
            </a:rPr>
            <a:t> </a:t>
          </a:r>
          <a:r>
            <a:rPr lang="en-US" sz="1800" i="0" kern="1200" dirty="0" err="1">
              <a:latin typeface="Corbel" panose="020B0503020204020204"/>
            </a:rPr>
            <a:t>библиотека</a:t>
          </a:r>
          <a:r>
            <a:rPr lang="en-US" sz="1800" i="0" kern="1200" dirty="0"/>
            <a:t> </a:t>
          </a:r>
          <a:r>
            <a:rPr lang="en-US" sz="1800" i="0" kern="1200" dirty="0" err="1"/>
            <a:t>за</a:t>
          </a:r>
          <a:r>
            <a:rPr lang="en-US" sz="1800" i="0" kern="1200" dirty="0"/>
            <a:t> </a:t>
          </a:r>
          <a:r>
            <a:rPr lang="en-US" sz="1800" i="0" kern="1200" dirty="0" err="1"/>
            <a:t>научни</a:t>
          </a:r>
          <a:r>
            <a:rPr lang="en-US" sz="1800" i="0" kern="1200" dirty="0"/>
            <a:t> </a:t>
          </a:r>
          <a:r>
            <a:rPr lang="en-US" sz="1800" i="0" kern="1200" dirty="0" err="1"/>
            <a:t>израчувувања</a:t>
          </a:r>
          <a:r>
            <a:rPr lang="en-US" sz="1800" i="0" kern="1200" dirty="0"/>
            <a:t> </a:t>
          </a:r>
          <a:r>
            <a:rPr lang="en-US" sz="1800" i="0" kern="1200" dirty="0" err="1"/>
            <a:t>во</a:t>
          </a:r>
          <a:r>
            <a:rPr lang="en-US" sz="1800" i="0" kern="1200" dirty="0"/>
            <a:t> Python.</a:t>
          </a:r>
          <a:endParaRPr lang="en-US" sz="1800" i="1" kern="1200" dirty="0"/>
        </a:p>
      </dsp:txBody>
      <dsp:txXfrm>
        <a:off x="3877825" y="1313477"/>
        <a:ext cx="2761082" cy="1714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7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1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3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4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41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0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1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6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0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1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2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D6BD3FC-0EC1-E642-C76A-467254CD8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53" r="92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918" y="1789339"/>
            <a:ext cx="4826498" cy="361062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i="1">
                <a:solidFill>
                  <a:srgbClr val="FFFFFF"/>
                </a:solidFill>
              </a:rPr>
              <a:t>Детекција на ирис, визуелни карактеристики за ирис и споредба</a:t>
            </a:r>
          </a:p>
          <a:p>
            <a:pPr>
              <a:lnSpc>
                <a:spcPct val="90000"/>
              </a:lnSpc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5721" y="6001608"/>
            <a:ext cx="4268414" cy="737140"/>
          </a:xfrm>
        </p:spPr>
        <p:txBody>
          <a:bodyPr anchor="t">
            <a:normAutofit fontScale="92500" lnSpcReduction="20000"/>
          </a:bodyPr>
          <a:lstStyle/>
          <a:p>
            <a:r>
              <a:rPr lang="en-US" b="1">
                <a:solidFill>
                  <a:srgbClr val="FFFFFF"/>
                </a:solidFill>
              </a:rPr>
              <a:t>Изработено од: </a:t>
            </a:r>
            <a:endParaRPr lang="en-US">
              <a:solidFill>
                <a:srgbClr val="FFFFFF"/>
              </a:solidFill>
            </a:endParaRPr>
          </a:p>
          <a:p>
            <a:r>
              <a:rPr lang="en-US" b="1">
                <a:solidFill>
                  <a:srgbClr val="FFFFFF"/>
                </a:solidFill>
              </a:rPr>
              <a:t>Олгица Упчева 211130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E8412B9-4498-4BDF-AA20-B5934412F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8010B4-3D5B-43B9-B1FD-B3712BB8F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1" y="3830950"/>
            <a:ext cx="9966960" cy="149047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6600" b="1" i="1">
              <a:solidFill>
                <a:schemeClr val="accent1"/>
              </a:solidFill>
            </a:endParaRPr>
          </a:p>
          <a:p>
            <a:endParaRPr lang="en-US" sz="660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5560549"/>
            <a:ext cx="8767860" cy="7214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i="1" dirty="0">
                <a:solidFill>
                  <a:schemeClr val="accent1"/>
                </a:solidFill>
              </a:rPr>
              <a:t>ЗОШТО ОВАА ТЕМА?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6BD3FC-0EC1-E642-C76A-467254CD8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" r="12120" b="2"/>
          <a:stretch/>
        </p:blipFill>
        <p:spPr>
          <a:xfrm>
            <a:off x="3766820" y="838090"/>
            <a:ext cx="4653280" cy="2796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B4E51-0D9C-99FF-4C3F-F5543CB00A5F}"/>
              </a:ext>
            </a:extLst>
          </p:cNvPr>
          <p:cNvSpPr txBox="1"/>
          <p:nvPr/>
        </p:nvSpPr>
        <p:spPr>
          <a:xfrm>
            <a:off x="4493582" y="3830932"/>
            <a:ext cx="3028800" cy="1384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УНИКАТНОСТ 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И 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НАДЕЖНОСТ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30729-2E0E-D752-0E58-94F701F2EFA9}"/>
              </a:ext>
            </a:extLst>
          </p:cNvPr>
          <p:cNvSpPr txBox="1"/>
          <p:nvPr/>
        </p:nvSpPr>
        <p:spPr>
          <a:xfrm>
            <a:off x="8699821" y="2012292"/>
            <a:ext cx="3008480" cy="95410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БИОМЕТРИЧКА 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СИГУРНОСТ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A7136-75AC-0B01-F4D0-0555EE89B705}"/>
              </a:ext>
            </a:extLst>
          </p:cNvPr>
          <p:cNvSpPr txBox="1"/>
          <p:nvPr/>
        </p:nvSpPr>
        <p:spPr>
          <a:xfrm>
            <a:off x="470221" y="1981812"/>
            <a:ext cx="3008480" cy="9845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ИСТРАЖУВАЧКИ ПОТЕНЦИЈАЛ</a:t>
            </a:r>
          </a:p>
        </p:txBody>
      </p:sp>
    </p:spTree>
    <p:extLst>
      <p:ext uri="{BB962C8B-B14F-4D97-AF65-F5344CB8AC3E}">
        <p14:creationId xmlns:p14="http://schemas.microsoft.com/office/powerpoint/2010/main" val="220176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7AAE9-7386-42EB-D7FC-2C793B24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587" y="2052084"/>
            <a:ext cx="5519556" cy="2575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4000" b="1" i="1" cap="all" err="1">
                <a:solidFill>
                  <a:schemeClr val="tx1"/>
                </a:solidFill>
              </a:rPr>
              <a:t>Ви</a:t>
            </a:r>
            <a:r>
              <a:rPr lang="en-US" sz="4000" b="1" i="1" cap="all" dirty="0">
                <a:solidFill>
                  <a:schemeClr val="tx1"/>
                </a:solidFill>
              </a:rPr>
              <a:t> </a:t>
            </a:r>
            <a:r>
              <a:rPr lang="en-US" sz="4000" b="1" i="1" cap="all" err="1">
                <a:solidFill>
                  <a:schemeClr val="tx1"/>
                </a:solidFill>
              </a:rPr>
              <a:t>благодарам</a:t>
            </a:r>
            <a:r>
              <a:rPr lang="en-US" sz="4000" b="1" i="1" cap="all" dirty="0">
                <a:solidFill>
                  <a:schemeClr val="tx1"/>
                </a:solidFill>
              </a:rPr>
              <a:t> </a:t>
            </a:r>
            <a:r>
              <a:rPr lang="en-US" sz="4000" b="1" i="1" cap="all" err="1">
                <a:solidFill>
                  <a:schemeClr val="tx1"/>
                </a:solidFill>
              </a:rPr>
              <a:t>за</a:t>
            </a:r>
            <a:r>
              <a:rPr lang="en-US" sz="4000" b="1" i="1" cap="all" dirty="0">
                <a:solidFill>
                  <a:schemeClr val="tx1"/>
                </a:solidFill>
              </a:rPr>
              <a:t> </a:t>
            </a:r>
            <a:r>
              <a:rPr lang="en-US" sz="4000" b="1" i="1" cap="all" err="1">
                <a:solidFill>
                  <a:schemeClr val="tx1"/>
                </a:solidFill>
              </a:rPr>
              <a:t>вниманието</a:t>
            </a:r>
            <a:r>
              <a:rPr lang="en-US" sz="4000" b="1" i="1" cap="all" dirty="0">
                <a:solidFill>
                  <a:schemeClr val="tx1"/>
                </a:solidFill>
              </a:rPr>
              <a:t>!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45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BCB9E2-CEA3-4AED-BDAC-BFD45CE9C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E92B39E-F855-499B-BD7E-36BAB93A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46887"/>
            <a:ext cx="731469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C72FFD-DD89-412D-B569-F9A0F3A6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843" y="4005950"/>
            <a:ext cx="531902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294E8CF-7744-4206-9889-C122C30E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3553" y="893398"/>
            <a:ext cx="6019601" cy="318720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4500" b="1" i="1" dirty="0"/>
          </a:p>
          <a:p>
            <a:endParaRPr lang="en-US" sz="4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0813" y="4487224"/>
            <a:ext cx="2961641" cy="4940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3600" b="1" dirty="0"/>
              <a:t>ЗА ТЕМАТА</a:t>
            </a:r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/>
          </a:p>
          <a:p>
            <a:pPr algn="just"/>
            <a:endParaRPr lang="en-US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6BD3FC-0EC1-E642-C76A-467254CD8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38" r="38465" b="-1"/>
          <a:stretch/>
        </p:blipFill>
        <p:spPr>
          <a:xfrm>
            <a:off x="861333" y="889872"/>
            <a:ext cx="3135414" cy="5140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624CBD-1AF0-2585-2889-F576828A31CC}"/>
              </a:ext>
            </a:extLst>
          </p:cNvPr>
          <p:cNvSpPr txBox="1"/>
          <p:nvPr/>
        </p:nvSpPr>
        <p:spPr>
          <a:xfrm>
            <a:off x="7101861" y="1994038"/>
            <a:ext cx="240176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ВОВЕД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9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BCB9E2-CEA3-4AED-BDAC-BFD45CE9C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E92B39E-F855-499B-BD7E-36BAB93A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46887"/>
            <a:ext cx="731469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C72FFD-DD89-412D-B569-F9A0F3A6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843" y="4005950"/>
            <a:ext cx="531902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294E8CF-7744-4206-9889-C122C30E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3553" y="893398"/>
            <a:ext cx="6019601" cy="318720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4500" b="1" i="1" dirty="0"/>
          </a:p>
          <a:p>
            <a:endParaRPr lang="en-US" sz="4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253" y="2241864"/>
            <a:ext cx="4505961" cy="27496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28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/>
          </a:p>
          <a:p>
            <a:pPr algn="just"/>
            <a:endParaRPr lang="en-US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6BD3FC-0EC1-E642-C76A-467254CD8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38" r="38465" b="-1"/>
          <a:stretch/>
        </p:blipFill>
        <p:spPr>
          <a:xfrm>
            <a:off x="861333" y="889872"/>
            <a:ext cx="3135414" cy="5140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624CBD-1AF0-2585-2889-F576828A31CC}"/>
              </a:ext>
            </a:extLst>
          </p:cNvPr>
          <p:cNvSpPr txBox="1"/>
          <p:nvPr/>
        </p:nvSpPr>
        <p:spPr>
          <a:xfrm>
            <a:off x="6380501" y="1760358"/>
            <a:ext cx="394608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</a:rPr>
              <a:t>ШТО Е ИРИС?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-up of a human eye&#10;&#10;Description automatically generated">
            <a:extLst>
              <a:ext uri="{FF2B5EF4-FFF2-40B4-BE49-F238E27FC236}">
                <a16:creationId xmlns:a16="http://schemas.microsoft.com/office/drawing/2014/main" id="{8FBB505E-69B8-274D-46BC-5D834923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37" y="802640"/>
            <a:ext cx="4032805" cy="523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02E077-592F-5D79-6C91-F6CD5C04AB52}"/>
              </a:ext>
            </a:extLst>
          </p:cNvPr>
          <p:cNvSpPr txBox="1"/>
          <p:nvPr/>
        </p:nvSpPr>
        <p:spPr>
          <a:xfrm>
            <a:off x="5844493" y="4007445"/>
            <a:ext cx="500350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ИРИСОТ КАКО УНИВЕРЗАЛНА БИОМЕТРИСКА ИДЕНТИФИКАЦИЈА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3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BEDE-E596-4B4F-D0B0-1494E2C4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b="1" dirty="0"/>
              <a:t>БИОМЕТРИКА</a:t>
            </a:r>
          </a:p>
        </p:txBody>
      </p:sp>
      <p:pic>
        <p:nvPicPr>
          <p:cNvPr id="4" name="Picture 3" descr="Close up of a person&amp;#39;s eye&#10;&#10;Description automatically generated">
            <a:extLst>
              <a:ext uri="{FF2B5EF4-FFF2-40B4-BE49-F238E27FC236}">
                <a16:creationId xmlns:a16="http://schemas.microsoft.com/office/drawing/2014/main" id="{0F885970-78EC-B348-BE5C-5672E5186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6" r="29016" b="-2"/>
          <a:stretch/>
        </p:blipFill>
        <p:spPr>
          <a:xfrm>
            <a:off x="223336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97DC-F279-156B-B1AA-76BE6536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783" y="2057400"/>
            <a:ext cx="669306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i="1" dirty="0"/>
              <a:t>~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студија</a:t>
            </a:r>
            <a:r>
              <a:rPr lang="en-US" i="1" dirty="0">
                <a:ea typeface="+mn-lt"/>
                <a:cs typeface="+mn-lt"/>
              </a:rPr>
              <a:t> и </a:t>
            </a:r>
            <a:r>
              <a:rPr lang="en-US" i="1" dirty="0" err="1">
                <a:ea typeface="+mn-lt"/>
                <a:cs typeface="+mn-lt"/>
              </a:rPr>
              <a:t>примена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на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научни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или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технолошки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методи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дизајнирани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да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ги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мерат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i="1" dirty="0" err="1">
                <a:ea typeface="+mn-lt"/>
                <a:cs typeface="+mn-lt"/>
              </a:rPr>
              <a:t>анализираат</a:t>
            </a:r>
            <a:r>
              <a:rPr lang="en-US" i="1" dirty="0">
                <a:ea typeface="+mn-lt"/>
                <a:cs typeface="+mn-lt"/>
              </a:rPr>
              <a:t>  </a:t>
            </a:r>
            <a:r>
              <a:rPr lang="en-US" i="1" dirty="0" err="1">
                <a:ea typeface="+mn-lt"/>
                <a:cs typeface="+mn-lt"/>
              </a:rPr>
              <a:t>или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да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ги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запишат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уникатните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физиолошки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карактеристики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или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однесувањето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на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човекот</a:t>
            </a:r>
            <a:endParaRPr lang="en-US" i="1" dirty="0">
              <a:ea typeface="+mn-lt"/>
              <a:cs typeface="+mn-lt"/>
            </a:endParaRPr>
          </a:p>
          <a:p>
            <a:endParaRPr lang="en-US" i="1"/>
          </a:p>
          <a:p>
            <a:pPr marL="45720" indent="0">
              <a:buNone/>
            </a:pPr>
            <a:r>
              <a:rPr lang="en-US" i="1" dirty="0"/>
              <a:t>~ </a:t>
            </a:r>
            <a:r>
              <a:rPr lang="en-US" i="1" dirty="0" err="1"/>
              <a:t>ф</a:t>
            </a:r>
            <a:r>
              <a:rPr lang="en-US" i="1" dirty="0" err="1">
                <a:ea typeface="+mn-lt"/>
                <a:cs typeface="+mn-lt"/>
              </a:rPr>
              <a:t>изиолошките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карактеристики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кои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се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користат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во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биометриката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се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однесуваат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на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обликот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или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составот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на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телото</a:t>
            </a:r>
            <a:r>
              <a:rPr lang="en-US" i="1" dirty="0">
                <a:ea typeface="+mn-lt"/>
                <a:cs typeface="+mn-lt"/>
              </a:rPr>
              <a:t>. </a:t>
            </a:r>
            <a:r>
              <a:rPr lang="en-US" i="1" dirty="0" err="1">
                <a:ea typeface="+mn-lt"/>
                <a:cs typeface="+mn-lt"/>
              </a:rPr>
              <a:t>Некои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примери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се</a:t>
            </a:r>
            <a:r>
              <a:rPr lang="en-US" i="1" dirty="0">
                <a:ea typeface="+mn-lt"/>
                <a:cs typeface="+mn-lt"/>
              </a:rPr>
              <a:t>: ДНК, </a:t>
            </a:r>
            <a:r>
              <a:rPr lang="en-US" i="1" dirty="0" err="1">
                <a:ea typeface="+mn-lt"/>
                <a:cs typeface="+mn-lt"/>
              </a:rPr>
              <a:t>отпечатоци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од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прст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i="1" dirty="0" err="1">
                <a:ea typeface="+mn-lt"/>
                <a:cs typeface="+mn-lt"/>
              </a:rPr>
              <a:t>ирис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i="1" dirty="0" err="1">
                <a:ea typeface="+mn-lt"/>
                <a:cs typeface="+mn-lt"/>
              </a:rPr>
              <a:t>лице</a:t>
            </a:r>
            <a:r>
              <a:rPr lang="en-US" i="1" dirty="0">
                <a:ea typeface="+mn-lt"/>
                <a:cs typeface="+mn-lt"/>
              </a:rPr>
              <a:t> и </a:t>
            </a:r>
            <a:r>
              <a:rPr lang="en-US" i="1" dirty="0" err="1">
                <a:ea typeface="+mn-lt"/>
                <a:cs typeface="+mn-lt"/>
              </a:rPr>
              <a:t>слично</a:t>
            </a:r>
            <a:r>
              <a:rPr lang="en-US" i="1" dirty="0">
                <a:ea typeface="+mn-lt"/>
                <a:cs typeface="+mn-lt"/>
              </a:rPr>
              <a:t> </a:t>
            </a:r>
            <a:endParaRPr lang="en-US" i="1" dirty="0"/>
          </a:p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75802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2ADB18-4E7C-4441-A89B-FC68F3D9C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lose up of a person&amp;#39;s eye&#10;&#10;Description automatically generated">
            <a:extLst>
              <a:ext uri="{FF2B5EF4-FFF2-40B4-BE49-F238E27FC236}">
                <a16:creationId xmlns:a16="http://schemas.microsoft.com/office/drawing/2014/main" id="{0F885970-78EC-B348-BE5C-5672E51864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71BEDE-E596-4B4F-D0B0-1494E2C4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ДЕТЕКЦИЈА НА ИРИС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97DC-F279-156B-B1AA-76BE6536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0280" y="2727960"/>
            <a:ext cx="6875671" cy="2606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i="1" dirty="0">
                <a:solidFill>
                  <a:schemeClr val="bg1"/>
                </a:solidFill>
              </a:rPr>
              <a:t>~</a:t>
            </a:r>
            <a:r>
              <a:rPr lang="en-US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i="1">
                <a:solidFill>
                  <a:schemeClr val="bg1"/>
                </a:solidFill>
                <a:ea typeface="+mn-lt"/>
                <a:cs typeface="+mn-lt"/>
              </a:rPr>
              <a:t>АВТОМАТИЗИРАН МЕТОД</a:t>
            </a:r>
            <a:endParaRPr lang="en-US" i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4572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45720" indent="0">
              <a:buNone/>
            </a:pPr>
            <a:r>
              <a:rPr lang="en-US" i="1" dirty="0">
                <a:solidFill>
                  <a:schemeClr val="bg1"/>
                </a:solidFill>
              </a:rPr>
              <a:t>~ ИНФРАЦРВЕНО ОСВЕТЛУВАЊЕ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rbe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5720" indent="0">
              <a:buNone/>
            </a:pPr>
            <a:r>
              <a:rPr lang="en-US" i="1" dirty="0">
                <a:solidFill>
                  <a:schemeClr val="bg1"/>
                </a:solidFill>
              </a:rPr>
              <a:t>~ МАТЕМАТИЧКИ И СТАТИСТИЧКИ МЕТОДИ</a:t>
            </a:r>
            <a:endParaRPr lang="en-US" dirty="0">
              <a:solidFill>
                <a:schemeClr val="bg1"/>
              </a:solidFill>
            </a:endParaRPr>
          </a:p>
          <a:p>
            <a:endParaRPr lang="en-US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34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BEDE-E596-4B4F-D0B0-1494E2C4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 КОРИСТЕНИ</a:t>
            </a:r>
            <a:br>
              <a:rPr lang="en-US" b="1" dirty="0"/>
            </a:br>
            <a:r>
              <a:rPr lang="en-US" b="1" dirty="0"/>
              <a:t>     БИБЛИОТЕКИ 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2B858E4-B94A-8328-C095-AC172128A5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41783" y="2057400"/>
          <a:ext cx="669306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7AD904-DE28-DB92-8E85-BE7B7C6766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038" r="38465" b="-1"/>
          <a:stretch/>
        </p:blipFill>
        <p:spPr>
          <a:xfrm>
            <a:off x="621251" y="618476"/>
            <a:ext cx="3417249" cy="5620832"/>
          </a:xfrm>
          <a:prstGeom prst="rect">
            <a:avLst/>
          </a:prstGeom>
        </p:spPr>
      </p:pic>
      <p:pic>
        <p:nvPicPr>
          <p:cNvPr id="15" name="Picture 14" descr="A screenshot of a video frame&#10;&#10;Description automatically generated">
            <a:extLst>
              <a:ext uri="{FF2B5EF4-FFF2-40B4-BE49-F238E27FC236}">
                <a16:creationId xmlns:a16="http://schemas.microsoft.com/office/drawing/2014/main" id="{096211FA-C154-2544-81AA-D25F1E8D832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163" t="15548" r="17906" b="10938"/>
          <a:stretch/>
        </p:blipFill>
        <p:spPr>
          <a:xfrm>
            <a:off x="622451" y="629858"/>
            <a:ext cx="3453944" cy="56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6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330" y="471947"/>
            <a:ext cx="8767860" cy="55369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dirty="0"/>
              <a:t>ИМПЛЕМЕНТАЦИЈА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CC254-14BA-4086-7845-348EE456FDC2}"/>
              </a:ext>
            </a:extLst>
          </p:cNvPr>
          <p:cNvSpPr txBox="1"/>
          <p:nvPr/>
        </p:nvSpPr>
        <p:spPr>
          <a:xfrm>
            <a:off x="5890239" y="4766853"/>
            <a:ext cx="4727574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ingdings"/>
              <a:buChar char="v"/>
            </a:pPr>
            <a:r>
              <a:rPr lang="en-US" sz="2400" dirty="0" err="1">
                <a:solidFill>
                  <a:schemeClr val="bg1"/>
                </a:solidFill>
              </a:rPr>
              <a:t>Функција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compare_irises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507AE-AD30-FD24-FE04-25D23D3AF0DE}"/>
              </a:ext>
            </a:extLst>
          </p:cNvPr>
          <p:cNvSpPr txBox="1"/>
          <p:nvPr/>
        </p:nvSpPr>
        <p:spPr>
          <a:xfrm>
            <a:off x="1558320" y="4130113"/>
            <a:ext cx="4727574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ingdings"/>
              <a:buChar char="v"/>
            </a:pPr>
            <a:r>
              <a:rPr lang="en-US" sz="2400" err="1">
                <a:solidFill>
                  <a:schemeClr val="bg1"/>
                </a:solidFill>
              </a:rPr>
              <a:t>Функција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extract_descriptor</a:t>
            </a: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9" name="Picture 8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D8CD7A28-A0A3-A963-BFA0-71264F9BE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440608"/>
            <a:ext cx="11704320" cy="2168304"/>
          </a:xfrm>
          <a:prstGeom prst="rect">
            <a:avLst/>
          </a:prstGeom>
        </p:spPr>
      </p:pic>
      <p:pic>
        <p:nvPicPr>
          <p:cNvPr id="11" name="Picture 10" descr="A green and yellow wavy lines&#10;&#10;Description automatically generated">
            <a:extLst>
              <a:ext uri="{FF2B5EF4-FFF2-40B4-BE49-F238E27FC236}">
                <a16:creationId xmlns:a16="http://schemas.microsoft.com/office/drawing/2014/main" id="{0CE80A54-9D2E-264E-D58F-05964CAAB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47" r="1" b="23331"/>
          <a:stretch/>
        </p:blipFill>
        <p:spPr>
          <a:xfrm>
            <a:off x="252304" y="1439841"/>
            <a:ext cx="11704696" cy="216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5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5400" b="1" i="1"/>
          </a:p>
          <a:p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0168" y="1635937"/>
            <a:ext cx="3519866" cy="192950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800" dirty="0"/>
              <a:t>~ Gaussian Blur</a:t>
            </a:r>
          </a:p>
          <a:p>
            <a:pPr algn="l"/>
            <a:r>
              <a:rPr lang="en-US" sz="2800"/>
              <a:t>~ Thresholding</a:t>
            </a:r>
            <a:endParaRPr lang="en-US" sz="2800" dirty="0"/>
          </a:p>
          <a:p>
            <a:pPr algn="l"/>
            <a:r>
              <a:rPr lang="en-US" sz="2800" dirty="0"/>
              <a:t>~ </a:t>
            </a:r>
            <a:r>
              <a:rPr lang="en-US" sz="2800">
                <a:ea typeface="+mn-lt"/>
                <a:cs typeface="+mn-lt"/>
              </a:rPr>
              <a:t>Euclidean Distance</a:t>
            </a:r>
            <a:endParaRPr lang="en-US" sz="2800" dirty="0"/>
          </a:p>
          <a:p>
            <a:endParaRPr lang="en-US" sz="20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6BD3FC-0EC1-E642-C76A-467254CD8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47" r="1" b="23331"/>
          <a:stretch/>
        </p:blipFill>
        <p:spPr>
          <a:xfrm>
            <a:off x="861904" y="2466001"/>
            <a:ext cx="6045576" cy="19443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B44522-ABA6-89A7-9FBF-E6521297AEB4}"/>
              </a:ext>
            </a:extLst>
          </p:cNvPr>
          <p:cNvSpPr txBox="1"/>
          <p:nvPr/>
        </p:nvSpPr>
        <p:spPr>
          <a:xfrm>
            <a:off x="1839488" y="1407466"/>
            <a:ext cx="40915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ИСКОРИСТЕНИ 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44E2D-47D7-AA2A-EC70-C2FA438F20FA}"/>
              </a:ext>
            </a:extLst>
          </p:cNvPr>
          <p:cNvSpPr txBox="1"/>
          <p:nvPr/>
        </p:nvSpPr>
        <p:spPr>
          <a:xfrm>
            <a:off x="2215408" y="4831386"/>
            <a:ext cx="33295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АЛГОРИТМИ</a:t>
            </a:r>
            <a:endParaRPr lang="en-US" dirty="0"/>
          </a:p>
        </p:txBody>
      </p:sp>
      <p:pic>
        <p:nvPicPr>
          <p:cNvPr id="6" name="Picture 5" descr="Close-up of a person&amp;#39;s eyes&#10;&#10;Description automatically generated">
            <a:extLst>
              <a:ext uri="{FF2B5EF4-FFF2-40B4-BE49-F238E27FC236}">
                <a16:creationId xmlns:a16="http://schemas.microsoft.com/office/drawing/2014/main" id="{F2A2C2FD-2C75-C7DD-09BC-645296145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39331" y="391263"/>
            <a:ext cx="1966714" cy="60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6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E455C987-ED28-46CA-ACFD-871FF101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09530D1-E1B7-4679-A6ED-D82EB77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B8372A-11C5-4BD2-B5FD-71DDEFADE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6600" b="1" i="1">
              <a:solidFill>
                <a:schemeClr val="accent1"/>
              </a:solidFill>
            </a:endParaRPr>
          </a:p>
          <a:p>
            <a:endParaRPr lang="en-US" sz="660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490" y="251968"/>
            <a:ext cx="7833140" cy="11165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 i="1" dirty="0">
                <a:solidFill>
                  <a:schemeClr val="accent1"/>
                </a:solidFill>
              </a:rPr>
              <a:t>ОСТАНАТИ АЛГОРИТМИ КОИ МОЖАТ ДА БИДАТ ИСКОРИСТЕНИ...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6BD3FC-0EC1-E642-C76A-467254CD8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47" r="1" b="23331"/>
          <a:stretch/>
        </p:blipFill>
        <p:spPr>
          <a:xfrm>
            <a:off x="243840" y="2857500"/>
            <a:ext cx="11704320" cy="3764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58373D-7977-39DC-21ED-41BA28D5BE2C}"/>
              </a:ext>
            </a:extLst>
          </p:cNvPr>
          <p:cNvSpPr txBox="1"/>
          <p:nvPr/>
        </p:nvSpPr>
        <p:spPr>
          <a:xfrm>
            <a:off x="3252075" y="1793289"/>
            <a:ext cx="78881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mk" b="1" i="1" dirty="0" err="1">
                <a:ea typeface="+mn-lt"/>
                <a:cs typeface="+mn-lt"/>
              </a:rPr>
              <a:t>Daugman's</a:t>
            </a:r>
            <a:r>
              <a:rPr lang="mk" b="1" i="1" dirty="0">
                <a:ea typeface="+mn-lt"/>
                <a:cs typeface="+mn-lt"/>
              </a:rPr>
              <a:t> </a:t>
            </a:r>
            <a:r>
              <a:rPr lang="mk" b="1" i="1" dirty="0" err="1">
                <a:ea typeface="+mn-lt"/>
                <a:cs typeface="+mn-lt"/>
              </a:rPr>
              <a:t>Rubber</a:t>
            </a:r>
            <a:r>
              <a:rPr lang="mk" b="1" i="1" dirty="0">
                <a:ea typeface="+mn-lt"/>
                <a:cs typeface="+mn-lt"/>
              </a:rPr>
              <a:t> </a:t>
            </a:r>
            <a:r>
              <a:rPr lang="mk" b="1" i="1" dirty="0" err="1">
                <a:ea typeface="+mn-lt"/>
                <a:cs typeface="+mn-lt"/>
              </a:rPr>
              <a:t>Sheet</a:t>
            </a:r>
            <a:r>
              <a:rPr lang="mk" b="1" i="1" dirty="0">
                <a:ea typeface="+mn-lt"/>
                <a:cs typeface="+mn-lt"/>
              </a:rPr>
              <a:t> </a:t>
            </a:r>
            <a:r>
              <a:rPr lang="mk" b="1" i="1" dirty="0" err="1">
                <a:ea typeface="+mn-lt"/>
                <a:cs typeface="+mn-lt"/>
              </a:rPr>
              <a:t>Model</a:t>
            </a:r>
            <a:r>
              <a:rPr lang="mk" b="1" i="1" dirty="0">
                <a:ea typeface="+mn-lt"/>
                <a:cs typeface="+mn-lt"/>
              </a:rPr>
              <a:t> </a:t>
            </a:r>
            <a:r>
              <a:rPr lang="mk" dirty="0">
                <a:ea typeface="+mn-lt"/>
                <a:cs typeface="+mn-lt"/>
              </a:rPr>
              <a:t>за детектирање на ирис</a:t>
            </a:r>
          </a:p>
          <a:p>
            <a:pPr marL="285750" indent="-285750">
              <a:buFont typeface="Wingdings"/>
              <a:buChar char="q"/>
            </a:pPr>
            <a:r>
              <a:rPr lang="mk" b="1" i="1" dirty="0" err="1">
                <a:ea typeface="+mn-lt"/>
                <a:cs typeface="+mn-lt"/>
              </a:rPr>
              <a:t>Local</a:t>
            </a:r>
            <a:r>
              <a:rPr lang="mk" b="1" i="1" dirty="0">
                <a:ea typeface="+mn-lt"/>
                <a:cs typeface="+mn-lt"/>
              </a:rPr>
              <a:t> </a:t>
            </a:r>
            <a:r>
              <a:rPr lang="mk" b="1" i="1" dirty="0" err="1">
                <a:ea typeface="+mn-lt"/>
                <a:cs typeface="+mn-lt"/>
              </a:rPr>
              <a:t>Binary</a:t>
            </a:r>
            <a:r>
              <a:rPr lang="mk" b="1" i="1" dirty="0">
                <a:ea typeface="+mn-lt"/>
                <a:cs typeface="+mn-lt"/>
              </a:rPr>
              <a:t> </a:t>
            </a:r>
            <a:r>
              <a:rPr lang="mk" b="1" i="1" dirty="0" err="1">
                <a:ea typeface="+mn-lt"/>
                <a:cs typeface="+mn-lt"/>
              </a:rPr>
              <a:t>Patterns</a:t>
            </a:r>
            <a:r>
              <a:rPr lang="mk" b="1" i="1" dirty="0">
                <a:ea typeface="+mn-lt"/>
                <a:cs typeface="+mn-lt"/>
              </a:rPr>
              <a:t> (LBP)</a:t>
            </a:r>
            <a:r>
              <a:rPr lang="mk" dirty="0">
                <a:ea typeface="+mn-lt"/>
                <a:cs typeface="+mn-lt"/>
              </a:rPr>
              <a:t> за визуелни карактеристики</a:t>
            </a:r>
          </a:p>
          <a:p>
            <a:pPr marL="285750" indent="-285750">
              <a:buFont typeface="Wingdings"/>
              <a:buChar char="q"/>
            </a:pPr>
            <a:r>
              <a:rPr lang="mk" b="1" i="1" dirty="0" err="1">
                <a:ea typeface="+mn-lt"/>
                <a:cs typeface="+mn-lt"/>
              </a:rPr>
              <a:t>Scale-Invariant</a:t>
            </a:r>
            <a:r>
              <a:rPr lang="mk" b="1" i="1" dirty="0"/>
              <a:t> </a:t>
            </a:r>
            <a:r>
              <a:rPr lang="mk" b="1" i="1" dirty="0" err="1"/>
              <a:t>Feature</a:t>
            </a:r>
            <a:r>
              <a:rPr lang="mk" b="1" i="1" dirty="0"/>
              <a:t> </a:t>
            </a:r>
            <a:r>
              <a:rPr lang="mk" b="1" i="1" dirty="0" err="1"/>
              <a:t>Transform</a:t>
            </a:r>
            <a:r>
              <a:rPr lang="mk" b="1" i="1" dirty="0"/>
              <a:t> (SIFT)</a:t>
            </a:r>
            <a:r>
              <a:rPr lang="mk" dirty="0"/>
              <a:t> за споредба на ириси</a:t>
            </a:r>
          </a:p>
          <a:p>
            <a:endParaRPr lang="mk" dirty="0"/>
          </a:p>
        </p:txBody>
      </p:sp>
    </p:spTree>
    <p:extLst>
      <p:ext uri="{BB962C8B-B14F-4D97-AF65-F5344CB8AC3E}">
        <p14:creationId xmlns:p14="http://schemas.microsoft.com/office/powerpoint/2010/main" val="45404503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Basis</vt:lpstr>
      <vt:lpstr>Детекција на ирис, визуелни карактеристики за ирис и споредба </vt:lpstr>
      <vt:lpstr> </vt:lpstr>
      <vt:lpstr> </vt:lpstr>
      <vt:lpstr>БИОМЕТРИКА</vt:lpstr>
      <vt:lpstr>ДЕТЕКЦИЈА НА ИРИС</vt:lpstr>
      <vt:lpstr> КОРИСТЕНИ      БИБЛИОТЕКИ </vt:lpstr>
      <vt:lpstr>PowerPoint Presentation</vt:lpstr>
      <vt:lpstr> </vt:lpstr>
      <vt:lpstr> </vt:lpstr>
      <vt:lpstr> </vt:lpstr>
      <vt:lpstr>Ви благодарам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426</cp:revision>
  <dcterms:created xsi:type="dcterms:W3CDTF">2024-02-09T15:23:24Z</dcterms:created>
  <dcterms:modified xsi:type="dcterms:W3CDTF">2024-02-11T21:36:04Z</dcterms:modified>
</cp:coreProperties>
</file>