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</p:sldMasterIdLst>
  <p:notesMasterIdLst>
    <p:notesMasterId r:id="rId27"/>
  </p:notesMasterIdLst>
  <p:handoutMasterIdLst>
    <p:handoutMasterId r:id="rId28"/>
  </p:handoutMasterIdLst>
  <p:sldIdLst>
    <p:sldId id="646" r:id="rId2"/>
    <p:sldId id="257" r:id="rId3"/>
    <p:sldId id="647" r:id="rId4"/>
    <p:sldId id="671" r:id="rId5"/>
    <p:sldId id="672" r:id="rId6"/>
    <p:sldId id="676" r:id="rId7"/>
    <p:sldId id="675" r:id="rId8"/>
    <p:sldId id="673" r:id="rId9"/>
    <p:sldId id="679" r:id="rId10"/>
    <p:sldId id="677" r:id="rId11"/>
    <p:sldId id="678" r:id="rId12"/>
    <p:sldId id="680" r:id="rId13"/>
    <p:sldId id="682" r:id="rId14"/>
    <p:sldId id="681" r:id="rId15"/>
    <p:sldId id="683" r:id="rId16"/>
    <p:sldId id="685" r:id="rId17"/>
    <p:sldId id="684" r:id="rId18"/>
    <p:sldId id="690" r:id="rId19"/>
    <p:sldId id="689" r:id="rId20"/>
    <p:sldId id="686" r:id="rId21"/>
    <p:sldId id="687" r:id="rId22"/>
    <p:sldId id="691" r:id="rId23"/>
    <p:sldId id="692" r:id="rId24"/>
    <p:sldId id="693" r:id="rId25"/>
    <p:sldId id="688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12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A0A-D9B9-4B4C-B156-7DAB23726B65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MS 104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2E15-6823-4E62-9112-BBEE3B051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00400" y="651974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Lopez – MA 276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sabermetrics-is-killing-bad-dugout-decisions/" TargetMode="External"/><Relationship Id="rId4" Type="http://schemas.openxmlformats.org/officeDocument/2006/relationships/hyperlink" Target="http://grantland.com/features/studying-art-pitch-framing-catchers-such-francisco-cervelli-chris-stewart-jose-molina-others/" TargetMode="External"/><Relationship Id="rId5" Type="http://schemas.openxmlformats.org/officeDocument/2006/relationships/hyperlink" Target="http://www.baseballprospectus.com/article.php?articleid=87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sabermetrics-is-killing-bad-dugout-decisions/" TargetMode="External"/><Relationship Id="rId4" Type="http://schemas.openxmlformats.org/officeDocument/2006/relationships/hyperlink" Target="http://grantland.com/features/studying-art-pitch-framing-catchers-such-francisco-cervelli-chris-stewart-jose-molina-others/" TargetMode="External"/><Relationship Id="rId5" Type="http://schemas.openxmlformats.org/officeDocument/2006/relationships/hyperlink" Target="http://www.baseballprospectus.com/article.php?articleid=87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432092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" dirty="0">
                <a:solidFill>
                  <a:schemeClr val="accent1"/>
                </a:solidFill>
              </a:rPr>
              <a:t/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MA 276: Sports and statistics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Lecture 2: Statistics in baseball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607300" cy="34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Benefits of runs created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Team level accuracy: </a:t>
            </a:r>
          </a:p>
          <a:p>
            <a:pPr lvl="2"/>
            <a:r>
              <a:rPr lang="en-US" sz="2400" dirty="0" smtClean="0"/>
              <a:t>	- Basic version can predict a team’s run total within a 5% margin of error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Individual talent: </a:t>
            </a:r>
            <a:endParaRPr lang="en-US" sz="2400" dirty="0"/>
          </a:p>
          <a:p>
            <a:pPr lvl="2"/>
            <a:r>
              <a:rPr lang="en-US" sz="2400" dirty="0"/>
              <a:t>	- </a:t>
            </a:r>
            <a:r>
              <a:rPr lang="en-US" sz="2400" dirty="0" smtClean="0"/>
              <a:t>Reflects individual performance only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Repeatability?  </a:t>
            </a:r>
            <a:endParaRPr lang="en-US" sz="2400" dirty="0"/>
          </a:p>
          <a:p>
            <a:pPr lvl="2"/>
            <a:r>
              <a:rPr lang="en-US" sz="2400" dirty="0"/>
              <a:t>	- </a:t>
            </a:r>
            <a:r>
              <a:rPr lang="en-US" sz="2400" dirty="0" smtClean="0"/>
              <a:t>To be determined in Thursday’s lab.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8279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Weaknesses of runs created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What if clutch exists?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Ballpark dependencies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Opponent dependencies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3580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What’s it look like?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19400"/>
            <a:ext cx="72248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83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5524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9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 we describe the association between runs created and actual runs?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971800"/>
            <a:ext cx="30427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39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about the association between team runs and other team variables?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1800" i="1" dirty="0" smtClean="0"/>
              <a:t>Note</a:t>
            </a:r>
            <a:r>
              <a:rPr lang="en-US" sz="1800" dirty="0" smtClean="0"/>
              <a:t>: What does the </a:t>
            </a:r>
            <a:r>
              <a:rPr lang="en-US" sz="1800" dirty="0" smtClean="0">
                <a:latin typeface="Courier New"/>
                <a:cs typeface="Courier New"/>
              </a:rPr>
              <a:t>select</a:t>
            </a:r>
            <a:r>
              <a:rPr lang="en-US" sz="1800" dirty="0" smtClean="0"/>
              <a:t> command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9400"/>
            <a:ext cx="7014339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5011685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971800"/>
            <a:ext cx="294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05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about runs created against more popular but advanced metrics?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895600"/>
            <a:ext cx="688258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06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</a:t>
            </a:r>
            <a:r>
              <a:rPr lang="en-US" dirty="0" smtClean="0">
                <a:solidFill>
                  <a:schemeClr val="accent1"/>
                </a:solidFill>
              </a:rPr>
              <a:t>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48891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4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Overview of </a:t>
            </a:r>
            <a:r>
              <a:rPr lang="en-US" sz="2800" dirty="0" err="1" smtClean="0"/>
              <a:t>sabermetrics</a:t>
            </a:r>
            <a:r>
              <a:rPr lang="en-US" sz="2800" dirty="0" smtClean="0"/>
              <a:t>: What to look for?</a:t>
            </a: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Example</a:t>
            </a:r>
            <a:r>
              <a:rPr lang="en-US" sz="2800" dirty="0" smtClean="0"/>
              <a:t>: Runs </a:t>
            </a:r>
            <a:r>
              <a:rPr lang="en-US" sz="2800" dirty="0" smtClean="0"/>
              <a:t>created </a:t>
            </a:r>
            <a:endParaRPr lang="en-US" sz="2800" dirty="0" smtClean="0"/>
          </a:p>
          <a:p>
            <a:pPr marL="514350" lvl="0" indent="-514350">
              <a:buAutoNum type="romanLcParenR"/>
            </a:pPr>
            <a:r>
              <a:rPr lang="en-US" sz="2800" dirty="0" smtClean="0"/>
              <a:t>Additional topics after lecture</a:t>
            </a:r>
            <a:endParaRPr lang="en-US" sz="2800" dirty="0" smtClean="0"/>
          </a:p>
          <a:p>
            <a:pPr lvl="0">
              <a:buNone/>
            </a:pPr>
            <a:r>
              <a:rPr lang="en-US" sz="2800" dirty="0" smtClean="0"/>
              <a:t>	-</a:t>
            </a:r>
            <a:r>
              <a:rPr lang="en-US" sz="2800" dirty="0" smtClean="0">
                <a:hlinkClick r:id="rId3"/>
              </a:rPr>
              <a:t>Bunting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smtClean="0">
                <a:hlinkClick r:id="rId3"/>
              </a:rPr>
              <a:t>pitchouts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/>
              </a:rPr>
              <a:t>Pitch framing</a:t>
            </a:r>
            <a:r>
              <a:rPr lang="en-US" sz="2800" dirty="0" smtClean="0"/>
              <a:t> 		</a:t>
            </a:r>
          </a:p>
          <a:p>
            <a:pPr lvl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</a:t>
            </a:r>
            <a:r>
              <a:rPr lang="en-US" sz="2800" dirty="0" smtClean="0">
                <a:hlinkClick r:id="rId5"/>
              </a:rPr>
              <a:t>Defensive independent pitching</a:t>
            </a:r>
            <a:endParaRPr lang="en-US" sz="1000" dirty="0" smtClean="0"/>
          </a:p>
          <a:p>
            <a:pPr lvl="0">
              <a:buNone/>
            </a:pPr>
            <a:endParaRPr lang="en-US" sz="2800" dirty="0" smtClean="0"/>
          </a:p>
          <a:p>
            <a:pPr marL="514350" lvl="0" indent="-514350">
              <a:buAutoNum type="romanLcParenR"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304800" y="358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304800" y="4419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 smtClean="0"/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Bivariate tools: scatter plots, </a:t>
            </a:r>
            <a:r>
              <a:rPr lang="en-US" sz="2800" i="1" dirty="0" smtClean="0"/>
              <a:t>r, </a:t>
            </a:r>
            <a:r>
              <a:rPr lang="en-US" sz="2800" dirty="0" smtClean="0"/>
              <a:t>R-squared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 smtClean="0"/>
              <a:t>In-sample versus out-of-sample comparisons</a:t>
            </a:r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-US" sz="2800" dirty="0" smtClean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we’ve shown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1 </a:t>
            </a:r>
            <a:r>
              <a:rPr lang="en-US" sz="2800" dirty="0" smtClean="0">
                <a:solidFill>
                  <a:schemeClr val="accent1"/>
                </a:solidFill>
              </a:rPr>
              <a:t>– Is </a:t>
            </a:r>
            <a:r>
              <a:rPr lang="en-US" sz="2800" dirty="0" smtClean="0">
                <a:solidFill>
                  <a:schemeClr val="accent1"/>
                </a:solidFill>
              </a:rPr>
              <a:t>runs created important </a:t>
            </a:r>
            <a:r>
              <a:rPr lang="en-US" sz="2800" dirty="0" smtClean="0">
                <a:solidFill>
                  <a:schemeClr val="accent1"/>
                </a:solidFill>
              </a:rPr>
              <a:t>to success</a:t>
            </a:r>
            <a:r>
              <a:rPr lang="en-US" sz="2800" dirty="0" smtClean="0">
                <a:solidFill>
                  <a:schemeClr val="accent1"/>
                </a:solidFill>
              </a:rPr>
              <a:t>?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-Yes. Strong link to team runs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-Pretty well. Other advanced formulas exist </a:t>
            </a: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-Adjustments possible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-Let’s find out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28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</a:t>
            </a:r>
            <a:r>
              <a:rPr lang="en-US" sz="2800" dirty="0" smtClean="0">
                <a:solidFill>
                  <a:schemeClr val="accent1"/>
                </a:solidFill>
              </a:rPr>
              <a:t>– Is the metric repeatable</a:t>
            </a:r>
            <a:r>
              <a:rPr lang="en-US" sz="2800" dirty="0" smtClean="0">
                <a:solidFill>
                  <a:schemeClr val="accent1"/>
                </a:solidFill>
              </a:rPr>
              <a:t>?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Explanatory power vs. Predictive power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</a:t>
            </a:r>
            <a:r>
              <a:rPr lang="en-US" sz="2800" dirty="0" smtClean="0">
                <a:solidFill>
                  <a:schemeClr val="accent1"/>
                </a:solidFill>
              </a:rPr>
              <a:t>– Is the metric repeatable</a:t>
            </a:r>
            <a:r>
              <a:rPr lang="en-US" sz="2800" dirty="0" smtClean="0">
                <a:solidFill>
                  <a:schemeClr val="accent1"/>
                </a:solidFill>
              </a:rPr>
              <a:t>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962400"/>
            <a:ext cx="855345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9" y="2438400"/>
            <a:ext cx="3643611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73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</a:t>
            </a:r>
            <a:r>
              <a:rPr lang="en-US" sz="2800" dirty="0" smtClean="0">
                <a:solidFill>
                  <a:schemeClr val="accent1"/>
                </a:solidFill>
              </a:rPr>
              <a:t>– Is the metric repeatable</a:t>
            </a:r>
            <a:r>
              <a:rPr lang="en-US" sz="2800" dirty="0" smtClean="0">
                <a:solidFill>
                  <a:schemeClr val="accent1"/>
                </a:solidFill>
              </a:rPr>
              <a:t>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4533490" cy="4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62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Implications: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Other tools for assessing error: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MSE: 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MAE: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29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Additional topics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7696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hlinkClick r:id="rId3"/>
              </a:rPr>
              <a:t>Bunting</a:t>
            </a:r>
            <a:r>
              <a:rPr lang="en-US" sz="2400" dirty="0">
                <a:hlinkClick r:id="rId3"/>
              </a:rPr>
              <a:t>, pitchouts</a:t>
            </a:r>
            <a:endParaRPr lang="en-US" sz="2400" dirty="0"/>
          </a:p>
          <a:p>
            <a:pPr lvl="0"/>
            <a:r>
              <a:rPr lang="en-US" sz="2400" dirty="0" smtClean="0">
                <a:hlinkClick r:id="rId4"/>
              </a:rPr>
              <a:t>Pitch </a:t>
            </a:r>
            <a:r>
              <a:rPr lang="en-US" sz="2400" dirty="0">
                <a:hlinkClick r:id="rId4"/>
              </a:rPr>
              <a:t>framing</a:t>
            </a:r>
            <a:endParaRPr lang="en-US" sz="2400" dirty="0"/>
          </a:p>
          <a:p>
            <a:pPr lvl="0"/>
            <a:r>
              <a:rPr lang="en-US" sz="2400" dirty="0" smtClean="0">
                <a:hlinkClick r:id="rId5"/>
              </a:rPr>
              <a:t>Defensive </a:t>
            </a:r>
            <a:r>
              <a:rPr lang="en-US" sz="2400" dirty="0">
                <a:hlinkClick r:id="rId5"/>
              </a:rPr>
              <a:t>independent pitching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708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1 – </a:t>
            </a:r>
            <a:r>
              <a:rPr lang="en-US" sz="1800" dirty="0" smtClean="0">
                <a:solidFill>
                  <a:schemeClr val="accent1"/>
                </a:solidFill>
              </a:rPr>
              <a:t>Importance 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	</a:t>
            </a:r>
          </a:p>
          <a:p>
            <a:r>
              <a:rPr lang="en-US" sz="1800" dirty="0"/>
              <a:t>	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2 – </a:t>
            </a:r>
            <a:r>
              <a:rPr lang="en-US" sz="1800" dirty="0" smtClean="0">
                <a:solidFill>
                  <a:schemeClr val="accent1"/>
                </a:solidFill>
              </a:rPr>
              <a:t>Player-specific contributions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3 – </a:t>
            </a:r>
            <a:r>
              <a:rPr lang="en-US" sz="1800" dirty="0" smtClean="0">
                <a:solidFill>
                  <a:schemeClr val="accent1"/>
                </a:solidFill>
              </a:rPr>
              <a:t>Repeatability</a:t>
            </a:r>
            <a:endParaRPr lang="en-US" sz="1800" dirty="0">
              <a:solidFill>
                <a:schemeClr val="accent1"/>
              </a:solidFill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sabermetrics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‘Search for objective knowledge about baseball’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-Bill James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Ex: Which player on the Red Sox contributed most to his team’s offense?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strike="sngStrike" dirty="0" smtClean="0"/>
              <a:t>Ex: Which player is your favorite?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Ex: Which player deserves the MVP award?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95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Questions we’ll want to answer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1 – Is the metric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3 – Is the metric repeatable? </a:t>
            </a:r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6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6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the metric </a:t>
            </a:r>
            <a:r>
              <a:rPr lang="en-US" dirty="0" smtClean="0">
                <a:solidFill>
                  <a:schemeClr val="accent1"/>
                </a:solidFill>
              </a:rPr>
              <a:t>important </a:t>
            </a:r>
            <a:r>
              <a:rPr lang="en-US" dirty="0">
                <a:solidFill>
                  <a:schemeClr val="accent1"/>
                </a:solidFill>
              </a:rPr>
              <a:t>to success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0" dirty="0" smtClean="0"/>
              <a:t>What’s “important?” What’s “success?”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>	</a:t>
            </a:r>
            <a:r>
              <a:rPr lang="en-US" sz="2400" b="0" dirty="0" smtClean="0"/>
              <a:t>-Examples</a:t>
            </a:r>
            <a:r>
              <a:rPr lang="en-US" sz="2400" b="0" dirty="0"/>
              <a:t> </a:t>
            </a:r>
            <a:r>
              <a:rPr lang="en-US" sz="2400" b="0" dirty="0" smtClean="0"/>
              <a:t>in baseball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Stolen bases	 		Batting </a:t>
            </a:r>
            <a:r>
              <a:rPr lang="en-US" sz="2400" b="0" dirty="0"/>
              <a:t>a</a:t>
            </a:r>
            <a:r>
              <a:rPr lang="en-US" sz="2400" b="0" dirty="0" smtClean="0"/>
              <a:t>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/>
              <a:t>RBIs</a:t>
            </a:r>
            <a:r>
              <a:rPr lang="en-US" sz="2400" b="0" dirty="0" smtClean="0"/>
              <a:t>	</a:t>
            </a:r>
            <a:r>
              <a:rPr lang="en-US" sz="2400" b="0" dirty="0"/>
              <a:t>		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well does the metric measure a player’s contribution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RBIs</a:t>
            </a:r>
            <a:r>
              <a:rPr lang="en-US" sz="2400" b="0" dirty="0" smtClean="0"/>
              <a:t>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r>
              <a:rPr lang="en-US" sz="2400" b="0" dirty="0" smtClean="0"/>
              <a:t>Which are impacted by a player’s teammates?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Which are impacted by a player’s ballpark?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Which are impacted by a player’s coach?	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Which are impacted by a player’s era?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17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33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Is the metric repeatable?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Stolen bases	 		Batting average	Home runs</a:t>
            </a:r>
            <a:r>
              <a:rPr lang="en-US" sz="2400" b="0" dirty="0"/>
              <a:t>	</a:t>
            </a:r>
            <a:r>
              <a:rPr lang="en-US" sz="2400" b="0" dirty="0" smtClean="0"/>
              <a:t>		Walks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/>
              <a:t>RBIs</a:t>
            </a:r>
            <a:r>
              <a:rPr lang="en-US" sz="2400" b="0" dirty="0" smtClean="0"/>
              <a:t>			</a:t>
            </a:r>
            <a:r>
              <a:rPr lang="en-US" sz="2400" b="0" dirty="0"/>
              <a:t>	</a:t>
            </a:r>
            <a:r>
              <a:rPr lang="en-US" sz="2400" b="0" dirty="0" smtClean="0"/>
              <a:t>Slugging percentage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/>
              <a:t>	</a:t>
            </a:r>
            <a:r>
              <a:rPr lang="en-US" sz="2400" b="0" dirty="0" smtClean="0"/>
              <a:t>	</a:t>
            </a:r>
            <a:br>
              <a:rPr lang="en-US" sz="2400" b="0" dirty="0" smtClean="0"/>
            </a:br>
            <a:r>
              <a:rPr lang="en-US" sz="2400" b="0" dirty="0" smtClean="0"/>
              <a:t>How to judge repeatable?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Why is repeatability (?) important?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How does sample size fit in?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56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861300" cy="257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Why runs created? </a:t>
            </a:r>
            <a:r>
              <a:rPr lang="en-US" sz="2400" dirty="0"/>
              <a:t>	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General assumptions &amp; expectations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Different valuations to different types of hits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Hitters only control their performance</a:t>
            </a:r>
          </a:p>
          <a:p>
            <a:pPr lvl="3"/>
            <a:r>
              <a:rPr lang="en-US" sz="2400" dirty="0"/>
              <a:t>	</a:t>
            </a:r>
            <a:r>
              <a:rPr lang="en-US" sz="2400" dirty="0" smtClean="0"/>
              <a:t>-What is assumed here?</a:t>
            </a:r>
          </a:p>
          <a:p>
            <a:pPr lvl="3"/>
            <a:endParaRPr lang="en-US" sz="2400" dirty="0" smtClean="0"/>
          </a:p>
          <a:p>
            <a:pPr marL="342900" lvl="3" indent="-342900">
              <a:buFont typeface="Arial"/>
              <a:buChar char="•"/>
            </a:pPr>
            <a:endParaRPr lang="en-US" sz="2400" dirty="0" smtClean="0"/>
          </a:p>
          <a:p>
            <a:pPr marL="342900" lvl="2" indent="-342900">
              <a:buFont typeface="Arial"/>
              <a:buChar char="•"/>
            </a:pPr>
            <a:r>
              <a:rPr lang="en-US" sz="2400" dirty="0" smtClean="0"/>
              <a:t>Hitters do not control when they hit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 smtClean="0"/>
              <a:t>Hitters do not control importance of at-bat relative to game’s outcome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0467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328</Words>
  <Application>Microsoft Macintosh PowerPoint</Application>
  <PresentationFormat>On-screen Show (4:3)</PresentationFormat>
  <Paragraphs>232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Theme</vt:lpstr>
      <vt:lpstr>   MA 276: Sports and statistics  Lecture 2: Statistics in baseball </vt:lpstr>
      <vt:lpstr>Goals</vt:lpstr>
      <vt:lpstr>What is sabermetrics?</vt:lpstr>
      <vt:lpstr>Questions we’ll want to answer</vt:lpstr>
      <vt:lpstr>Is the metric important to success?   What’s “important?” What’s “success?”   -Examples in baseball   Stolen bases    Batting average Home runs   Walks  RBIs    Slugging percentage        </vt:lpstr>
      <vt:lpstr>How well does the metric measure a player’s contribution?   Stolen bases    Batting average Home runs   Walks  RBIs    Slugging percentage    Which are impacted by a player’s teammates?  Which are impacted by a player’s ballpark?  Which are impacted by a player’s coach?   Which are impacted by a player’s era?    </vt:lpstr>
      <vt:lpstr>Is the metric repeatable?   Stolen bases    Batting average Home runs   Walks  RBIs    Slugging percentage    How to judge repeatable?  Why is repeatability (?) important?  How does sample size fit in?      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What we’ve shown</vt:lpstr>
      <vt:lpstr>Ex: Runs created</vt:lpstr>
      <vt:lpstr>Ex: Runs created</vt:lpstr>
      <vt:lpstr>Ex: Runs created</vt:lpstr>
      <vt:lpstr>Ex: Runs created</vt:lpstr>
      <vt:lpstr>Additional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Case Study: Treating Chronic Fatigue Syndrome</dc:title>
  <dc:creator>PubHealthGuest</dc:creator>
  <cp:lastModifiedBy>Skidmore College</cp:lastModifiedBy>
  <cp:revision>95</cp:revision>
  <dcterms:modified xsi:type="dcterms:W3CDTF">2016-01-29T20:50:11Z</dcterms:modified>
</cp:coreProperties>
</file>