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89" r:id="rId9"/>
    <p:sldId id="261" r:id="rId10"/>
    <p:sldId id="266" r:id="rId11"/>
    <p:sldId id="265" r:id="rId12"/>
    <p:sldId id="290" r:id="rId13"/>
    <p:sldId id="267" r:id="rId14"/>
    <p:sldId id="264" r:id="rId15"/>
    <p:sldId id="268" r:id="rId16"/>
    <p:sldId id="277" r:id="rId17"/>
    <p:sldId id="269" r:id="rId18"/>
    <p:sldId id="278" r:id="rId19"/>
    <p:sldId id="270" r:id="rId20"/>
    <p:sldId id="279" r:id="rId21"/>
    <p:sldId id="271" r:id="rId22"/>
    <p:sldId id="272" r:id="rId23"/>
    <p:sldId id="280" r:id="rId24"/>
    <p:sldId id="273" r:id="rId25"/>
    <p:sldId id="274" r:id="rId26"/>
    <p:sldId id="275" r:id="rId27"/>
    <p:sldId id="281" r:id="rId28"/>
    <p:sldId id="276" r:id="rId29"/>
    <p:sldId id="282" r:id="rId30"/>
    <p:sldId id="284" r:id="rId31"/>
    <p:sldId id="285" r:id="rId32"/>
    <p:sldId id="286" r:id="rId33"/>
    <p:sldId id="287" r:id="rId34"/>
    <p:sldId id="288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7" pos="7151" userDrawn="1">
          <p15:clr>
            <a:srgbClr val="A4A3A4"/>
          </p15:clr>
        </p15:guide>
        <p15:guide id="8" orient="horz" pos="391" userDrawn="1">
          <p15:clr>
            <a:srgbClr val="A4A3A4"/>
          </p15:clr>
        </p15:guide>
        <p15:guide id="9" orient="horz" pos="3929" userDrawn="1">
          <p15:clr>
            <a:srgbClr val="A4A3A4"/>
          </p15:clr>
        </p15:guide>
        <p15:guide id="10" orient="horz" pos="15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/>
    <p:restoredTop sz="69147"/>
  </p:normalViewPr>
  <p:slideViewPr>
    <p:cSldViewPr snapToGrid="0" snapToObjects="1">
      <p:cViewPr varScale="1">
        <p:scale>
          <a:sx n="141" d="100"/>
          <a:sy n="141" d="100"/>
        </p:scale>
        <p:origin x="2736" y="176"/>
      </p:cViewPr>
      <p:guideLst>
        <p:guide orient="horz" pos="2160"/>
        <p:guide pos="3840"/>
        <p:guide pos="529"/>
        <p:guide pos="7151"/>
        <p:guide orient="horz" pos="391"/>
        <p:guide orient="horz" pos="3929"/>
        <p:guide orient="horz" pos="15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157" d="100"/>
          <a:sy n="157" d="100"/>
        </p:scale>
        <p:origin x="1728" y="1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A764EE-2F3B-7F47-B718-1EBA74452312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E04282F5-7DB7-3C45-A9F5-7A2DEAF27728}">
      <dgm:prSet phldrT="[Text]"/>
      <dgm:spPr/>
      <dgm:t>
        <a:bodyPr/>
        <a:lstStyle/>
        <a:p>
          <a:r>
            <a:rPr lang="en-US" dirty="0"/>
            <a:t>1995</a:t>
          </a:r>
        </a:p>
      </dgm:t>
    </dgm:pt>
    <dgm:pt modelId="{9D81B173-1311-B747-8AD9-B374ECAF2D69}" type="parTrans" cxnId="{D2C7E8F9-3F45-CE46-B661-54C8860393E9}">
      <dgm:prSet/>
      <dgm:spPr/>
      <dgm:t>
        <a:bodyPr/>
        <a:lstStyle/>
        <a:p>
          <a:endParaRPr lang="en-US"/>
        </a:p>
      </dgm:t>
    </dgm:pt>
    <dgm:pt modelId="{6146B9B2-2969-1C4C-874A-C165494389A1}" type="sibTrans" cxnId="{D2C7E8F9-3F45-CE46-B661-54C8860393E9}">
      <dgm:prSet/>
      <dgm:spPr/>
      <dgm:t>
        <a:bodyPr/>
        <a:lstStyle/>
        <a:p>
          <a:endParaRPr lang="en-US"/>
        </a:p>
      </dgm:t>
    </dgm:pt>
    <dgm:pt modelId="{3228EEA6-41E2-3D43-ABF0-B420A950B598}">
      <dgm:prSet phldrT="[Text]"/>
      <dgm:spPr/>
      <dgm:t>
        <a:bodyPr/>
        <a:lstStyle/>
        <a:p>
          <a:r>
            <a:rPr lang="en-US" dirty="0"/>
            <a:t>1999</a:t>
          </a:r>
        </a:p>
      </dgm:t>
    </dgm:pt>
    <dgm:pt modelId="{7379EACB-9B60-0B4C-B5FA-6F79EB5E8E73}" type="parTrans" cxnId="{A179DE46-D5A6-DC40-9E54-5B9CC8D9CEEF}">
      <dgm:prSet/>
      <dgm:spPr/>
      <dgm:t>
        <a:bodyPr/>
        <a:lstStyle/>
        <a:p>
          <a:endParaRPr lang="en-US"/>
        </a:p>
      </dgm:t>
    </dgm:pt>
    <dgm:pt modelId="{FDBA1531-F878-894A-8F2C-C3F82E360451}" type="sibTrans" cxnId="{A179DE46-D5A6-DC40-9E54-5B9CC8D9CEEF}">
      <dgm:prSet/>
      <dgm:spPr/>
      <dgm:t>
        <a:bodyPr/>
        <a:lstStyle/>
        <a:p>
          <a:endParaRPr lang="en-US"/>
        </a:p>
      </dgm:t>
    </dgm:pt>
    <dgm:pt modelId="{9777BFD6-CEBD-1E45-976E-B9303E05D882}">
      <dgm:prSet phldrT="[Text]"/>
      <dgm:spPr/>
      <dgm:t>
        <a:bodyPr/>
        <a:lstStyle/>
        <a:p>
          <a:r>
            <a:rPr lang="en-US" dirty="0"/>
            <a:t>2005</a:t>
          </a:r>
        </a:p>
      </dgm:t>
    </dgm:pt>
    <dgm:pt modelId="{BBDB4830-ED9E-1346-BD9D-632F0E484397}" type="parTrans" cxnId="{4D1F0F39-8172-CA4A-B102-6137EB606EBF}">
      <dgm:prSet/>
      <dgm:spPr/>
      <dgm:t>
        <a:bodyPr/>
        <a:lstStyle/>
        <a:p>
          <a:endParaRPr lang="en-US"/>
        </a:p>
      </dgm:t>
    </dgm:pt>
    <dgm:pt modelId="{3EE8EBE0-E9C4-C24D-9CB4-0CC7F6AC93C5}" type="sibTrans" cxnId="{4D1F0F39-8172-CA4A-B102-6137EB606EBF}">
      <dgm:prSet/>
      <dgm:spPr/>
      <dgm:t>
        <a:bodyPr/>
        <a:lstStyle/>
        <a:p>
          <a:endParaRPr lang="en-US"/>
        </a:p>
      </dgm:t>
    </dgm:pt>
    <dgm:pt modelId="{5FEA8025-1BA4-CA4F-AE2D-B0596CC0F057}">
      <dgm:prSet/>
      <dgm:spPr/>
      <dgm:t>
        <a:bodyPr/>
        <a:lstStyle/>
        <a:p>
          <a:r>
            <a:rPr lang="en-US" dirty="0"/>
            <a:t>2012</a:t>
          </a:r>
        </a:p>
      </dgm:t>
    </dgm:pt>
    <dgm:pt modelId="{82924387-824B-B34F-A06C-1893528CF4FD}" type="parTrans" cxnId="{5C5CDFC3-D2F3-0444-BC93-2DAF8549932B}">
      <dgm:prSet/>
      <dgm:spPr/>
      <dgm:t>
        <a:bodyPr/>
        <a:lstStyle/>
        <a:p>
          <a:endParaRPr lang="en-US"/>
        </a:p>
      </dgm:t>
    </dgm:pt>
    <dgm:pt modelId="{D0D85A70-12CC-204E-ABEB-FB36FCEC79B4}" type="sibTrans" cxnId="{5C5CDFC3-D2F3-0444-BC93-2DAF8549932B}">
      <dgm:prSet/>
      <dgm:spPr/>
      <dgm:t>
        <a:bodyPr/>
        <a:lstStyle/>
        <a:p>
          <a:endParaRPr lang="en-US"/>
        </a:p>
      </dgm:t>
    </dgm:pt>
    <dgm:pt modelId="{315054BC-68E1-CA46-9FB4-80A82D12050C}">
      <dgm:prSet/>
      <dgm:spPr/>
      <dgm:t>
        <a:bodyPr/>
        <a:lstStyle/>
        <a:p>
          <a:r>
            <a:rPr lang="en-US" dirty="0"/>
            <a:t>2021</a:t>
          </a:r>
        </a:p>
      </dgm:t>
    </dgm:pt>
    <dgm:pt modelId="{0740CB50-7D77-AF40-A609-6C03A9FCB2A3}" type="parTrans" cxnId="{D1DBC924-163C-6647-9A41-6FDEF2C7CE93}">
      <dgm:prSet/>
      <dgm:spPr/>
      <dgm:t>
        <a:bodyPr/>
        <a:lstStyle/>
        <a:p>
          <a:endParaRPr lang="en-US"/>
        </a:p>
      </dgm:t>
    </dgm:pt>
    <dgm:pt modelId="{4C6C3789-F6F2-E041-B0E8-D5B29C931CE8}" type="sibTrans" cxnId="{D1DBC924-163C-6647-9A41-6FDEF2C7CE93}">
      <dgm:prSet/>
      <dgm:spPr/>
      <dgm:t>
        <a:bodyPr/>
        <a:lstStyle/>
        <a:p>
          <a:endParaRPr lang="en-US"/>
        </a:p>
      </dgm:t>
    </dgm:pt>
    <dgm:pt modelId="{E5E59129-D276-5041-B553-80753345669E}" type="pres">
      <dgm:prSet presAssocID="{0EA764EE-2F3B-7F47-B718-1EBA74452312}" presName="Name0" presStyleCnt="0">
        <dgm:presLayoutVars>
          <dgm:dir/>
          <dgm:animLvl val="lvl"/>
          <dgm:resizeHandles val="exact"/>
        </dgm:presLayoutVars>
      </dgm:prSet>
      <dgm:spPr/>
    </dgm:pt>
    <dgm:pt modelId="{13FED7CD-F25F-0F45-81EE-D5896359FD59}" type="pres">
      <dgm:prSet presAssocID="{E04282F5-7DB7-3C45-A9F5-7A2DEAF2772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16C1D045-212E-9E4B-B3B8-926F857E1D9D}" type="pres">
      <dgm:prSet presAssocID="{6146B9B2-2969-1C4C-874A-C165494389A1}" presName="parTxOnlySpace" presStyleCnt="0"/>
      <dgm:spPr/>
    </dgm:pt>
    <dgm:pt modelId="{87442A5D-0F5B-B04C-BB2C-E1F29068D86D}" type="pres">
      <dgm:prSet presAssocID="{3228EEA6-41E2-3D43-ABF0-B420A950B598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020A201-D207-BE4A-A5B8-08FE4A00A83F}" type="pres">
      <dgm:prSet presAssocID="{FDBA1531-F878-894A-8F2C-C3F82E360451}" presName="parTxOnlySpace" presStyleCnt="0"/>
      <dgm:spPr/>
    </dgm:pt>
    <dgm:pt modelId="{A9A26C61-4C22-3144-8CB3-DB50A912EFB5}" type="pres">
      <dgm:prSet presAssocID="{9777BFD6-CEBD-1E45-976E-B9303E05D882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890FA1C-8AB3-8241-BCFA-5CDE735DAB32}" type="pres">
      <dgm:prSet presAssocID="{3EE8EBE0-E9C4-C24D-9CB4-0CC7F6AC93C5}" presName="parTxOnlySpace" presStyleCnt="0"/>
      <dgm:spPr/>
    </dgm:pt>
    <dgm:pt modelId="{09A8E19A-77B4-BD45-8C19-579354ECFCA4}" type="pres">
      <dgm:prSet presAssocID="{5FEA8025-1BA4-CA4F-AE2D-B0596CC0F057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38833A7D-C047-8F4A-91AB-B5BEF52CBF70}" type="pres">
      <dgm:prSet presAssocID="{D0D85A70-12CC-204E-ABEB-FB36FCEC79B4}" presName="parTxOnlySpace" presStyleCnt="0"/>
      <dgm:spPr/>
    </dgm:pt>
    <dgm:pt modelId="{4C286775-94D7-4047-9041-6F294C0AD6D7}" type="pres">
      <dgm:prSet presAssocID="{315054BC-68E1-CA46-9FB4-80A82D12050C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1DBC924-163C-6647-9A41-6FDEF2C7CE93}" srcId="{0EA764EE-2F3B-7F47-B718-1EBA74452312}" destId="{315054BC-68E1-CA46-9FB4-80A82D12050C}" srcOrd="4" destOrd="0" parTransId="{0740CB50-7D77-AF40-A609-6C03A9FCB2A3}" sibTransId="{4C6C3789-F6F2-E041-B0E8-D5B29C931CE8}"/>
    <dgm:cxn modelId="{4D1F0F39-8172-CA4A-B102-6137EB606EBF}" srcId="{0EA764EE-2F3B-7F47-B718-1EBA74452312}" destId="{9777BFD6-CEBD-1E45-976E-B9303E05D882}" srcOrd="2" destOrd="0" parTransId="{BBDB4830-ED9E-1346-BD9D-632F0E484397}" sibTransId="{3EE8EBE0-E9C4-C24D-9CB4-0CC7F6AC93C5}"/>
    <dgm:cxn modelId="{A179DE46-D5A6-DC40-9E54-5B9CC8D9CEEF}" srcId="{0EA764EE-2F3B-7F47-B718-1EBA74452312}" destId="{3228EEA6-41E2-3D43-ABF0-B420A950B598}" srcOrd="1" destOrd="0" parTransId="{7379EACB-9B60-0B4C-B5FA-6F79EB5E8E73}" sibTransId="{FDBA1531-F878-894A-8F2C-C3F82E360451}"/>
    <dgm:cxn modelId="{3DD1026E-687E-8449-B2EA-129ACEBF9C80}" type="presOf" srcId="{9777BFD6-CEBD-1E45-976E-B9303E05D882}" destId="{A9A26C61-4C22-3144-8CB3-DB50A912EFB5}" srcOrd="0" destOrd="0" presId="urn:microsoft.com/office/officeart/2005/8/layout/chevron1"/>
    <dgm:cxn modelId="{78873E84-BEA8-5847-B4B7-25853DBED7A0}" type="presOf" srcId="{5FEA8025-1BA4-CA4F-AE2D-B0596CC0F057}" destId="{09A8E19A-77B4-BD45-8C19-579354ECFCA4}" srcOrd="0" destOrd="0" presId="urn:microsoft.com/office/officeart/2005/8/layout/chevron1"/>
    <dgm:cxn modelId="{343C9E9B-7690-AC48-B3D2-3015E5861A27}" type="presOf" srcId="{315054BC-68E1-CA46-9FB4-80A82D12050C}" destId="{4C286775-94D7-4047-9041-6F294C0AD6D7}" srcOrd="0" destOrd="0" presId="urn:microsoft.com/office/officeart/2005/8/layout/chevron1"/>
    <dgm:cxn modelId="{A579DA9C-6FB9-9C45-BFF5-318C1FA49919}" type="presOf" srcId="{E04282F5-7DB7-3C45-A9F5-7A2DEAF27728}" destId="{13FED7CD-F25F-0F45-81EE-D5896359FD59}" srcOrd="0" destOrd="0" presId="urn:microsoft.com/office/officeart/2005/8/layout/chevron1"/>
    <dgm:cxn modelId="{7DE530B5-3D87-1542-8043-C2AD061E4F7D}" type="presOf" srcId="{0EA764EE-2F3B-7F47-B718-1EBA74452312}" destId="{E5E59129-D276-5041-B553-80753345669E}" srcOrd="0" destOrd="0" presId="urn:microsoft.com/office/officeart/2005/8/layout/chevron1"/>
    <dgm:cxn modelId="{5C5CDFC3-D2F3-0444-BC93-2DAF8549932B}" srcId="{0EA764EE-2F3B-7F47-B718-1EBA74452312}" destId="{5FEA8025-1BA4-CA4F-AE2D-B0596CC0F057}" srcOrd="3" destOrd="0" parTransId="{82924387-824B-B34F-A06C-1893528CF4FD}" sibTransId="{D0D85A70-12CC-204E-ABEB-FB36FCEC79B4}"/>
    <dgm:cxn modelId="{06F8F7D0-5986-2E4F-A52A-00A57BD7B7F8}" type="presOf" srcId="{3228EEA6-41E2-3D43-ABF0-B420A950B598}" destId="{87442A5D-0F5B-B04C-BB2C-E1F29068D86D}" srcOrd="0" destOrd="0" presId="urn:microsoft.com/office/officeart/2005/8/layout/chevron1"/>
    <dgm:cxn modelId="{D2C7E8F9-3F45-CE46-B661-54C8860393E9}" srcId="{0EA764EE-2F3B-7F47-B718-1EBA74452312}" destId="{E04282F5-7DB7-3C45-A9F5-7A2DEAF27728}" srcOrd="0" destOrd="0" parTransId="{9D81B173-1311-B747-8AD9-B374ECAF2D69}" sibTransId="{6146B9B2-2969-1C4C-874A-C165494389A1}"/>
    <dgm:cxn modelId="{186CB787-C50C-3944-8495-1F55AE9AE4C8}" type="presParOf" srcId="{E5E59129-D276-5041-B553-80753345669E}" destId="{13FED7CD-F25F-0F45-81EE-D5896359FD59}" srcOrd="0" destOrd="0" presId="urn:microsoft.com/office/officeart/2005/8/layout/chevron1"/>
    <dgm:cxn modelId="{05A722EB-7923-3648-B01A-8FA07DA0080D}" type="presParOf" srcId="{E5E59129-D276-5041-B553-80753345669E}" destId="{16C1D045-212E-9E4B-B3B8-926F857E1D9D}" srcOrd="1" destOrd="0" presId="urn:microsoft.com/office/officeart/2005/8/layout/chevron1"/>
    <dgm:cxn modelId="{99B00173-C6F7-A34D-87D7-971CCE1D5909}" type="presParOf" srcId="{E5E59129-D276-5041-B553-80753345669E}" destId="{87442A5D-0F5B-B04C-BB2C-E1F29068D86D}" srcOrd="2" destOrd="0" presId="urn:microsoft.com/office/officeart/2005/8/layout/chevron1"/>
    <dgm:cxn modelId="{0648D71D-790C-C940-944D-895AF575EE66}" type="presParOf" srcId="{E5E59129-D276-5041-B553-80753345669E}" destId="{7020A201-D207-BE4A-A5B8-08FE4A00A83F}" srcOrd="3" destOrd="0" presId="urn:microsoft.com/office/officeart/2005/8/layout/chevron1"/>
    <dgm:cxn modelId="{97EE0C30-6747-5647-B91B-28C95FE62891}" type="presParOf" srcId="{E5E59129-D276-5041-B553-80753345669E}" destId="{A9A26C61-4C22-3144-8CB3-DB50A912EFB5}" srcOrd="4" destOrd="0" presId="urn:microsoft.com/office/officeart/2005/8/layout/chevron1"/>
    <dgm:cxn modelId="{E5E90944-43E2-064A-B911-2BCE0DB58AA4}" type="presParOf" srcId="{E5E59129-D276-5041-B553-80753345669E}" destId="{9890FA1C-8AB3-8241-BCFA-5CDE735DAB32}" srcOrd="5" destOrd="0" presId="urn:microsoft.com/office/officeart/2005/8/layout/chevron1"/>
    <dgm:cxn modelId="{99674F8A-6A5D-2F40-A435-CBF207A130EB}" type="presParOf" srcId="{E5E59129-D276-5041-B553-80753345669E}" destId="{09A8E19A-77B4-BD45-8C19-579354ECFCA4}" srcOrd="6" destOrd="0" presId="urn:microsoft.com/office/officeart/2005/8/layout/chevron1"/>
    <dgm:cxn modelId="{0A870CCD-5228-F341-A3D0-724E9F2263D3}" type="presParOf" srcId="{E5E59129-D276-5041-B553-80753345669E}" destId="{38833A7D-C047-8F4A-91AB-B5BEF52CBF70}" srcOrd="7" destOrd="0" presId="urn:microsoft.com/office/officeart/2005/8/layout/chevron1"/>
    <dgm:cxn modelId="{07BF71AF-2E34-0146-BAA8-CF6D5843261F}" type="presParOf" srcId="{E5E59129-D276-5041-B553-80753345669E}" destId="{4C286775-94D7-4047-9041-6F294C0AD6D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ED7CD-F25F-0F45-81EE-D5896359FD59}">
      <dsp:nvSpPr>
        <dsp:cNvPr id="0" name=""/>
        <dsp:cNvSpPr/>
      </dsp:nvSpPr>
      <dsp:spPr>
        <a:xfrm>
          <a:off x="1487" y="913232"/>
          <a:ext cx="1324023" cy="5296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1995</a:t>
          </a:r>
        </a:p>
      </dsp:txBody>
      <dsp:txXfrm>
        <a:off x="266292" y="913232"/>
        <a:ext cx="794414" cy="529609"/>
      </dsp:txXfrm>
    </dsp:sp>
    <dsp:sp modelId="{87442A5D-0F5B-B04C-BB2C-E1F29068D86D}">
      <dsp:nvSpPr>
        <dsp:cNvPr id="0" name=""/>
        <dsp:cNvSpPr/>
      </dsp:nvSpPr>
      <dsp:spPr>
        <a:xfrm>
          <a:off x="1193108" y="913232"/>
          <a:ext cx="1324023" cy="5296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1999</a:t>
          </a:r>
        </a:p>
      </dsp:txBody>
      <dsp:txXfrm>
        <a:off x="1457913" y="913232"/>
        <a:ext cx="794414" cy="529609"/>
      </dsp:txXfrm>
    </dsp:sp>
    <dsp:sp modelId="{A9A26C61-4C22-3144-8CB3-DB50A912EFB5}">
      <dsp:nvSpPr>
        <dsp:cNvPr id="0" name=""/>
        <dsp:cNvSpPr/>
      </dsp:nvSpPr>
      <dsp:spPr>
        <a:xfrm>
          <a:off x="2384729" y="913232"/>
          <a:ext cx="1324023" cy="5296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2005</a:t>
          </a:r>
        </a:p>
      </dsp:txBody>
      <dsp:txXfrm>
        <a:off x="2649534" y="913232"/>
        <a:ext cx="794414" cy="529609"/>
      </dsp:txXfrm>
    </dsp:sp>
    <dsp:sp modelId="{09A8E19A-77B4-BD45-8C19-579354ECFCA4}">
      <dsp:nvSpPr>
        <dsp:cNvPr id="0" name=""/>
        <dsp:cNvSpPr/>
      </dsp:nvSpPr>
      <dsp:spPr>
        <a:xfrm>
          <a:off x="3576350" y="913232"/>
          <a:ext cx="1324023" cy="5296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2012</a:t>
          </a:r>
        </a:p>
      </dsp:txBody>
      <dsp:txXfrm>
        <a:off x="3841155" y="913232"/>
        <a:ext cx="794414" cy="529609"/>
      </dsp:txXfrm>
    </dsp:sp>
    <dsp:sp modelId="{4C286775-94D7-4047-9041-6F294C0AD6D7}">
      <dsp:nvSpPr>
        <dsp:cNvPr id="0" name=""/>
        <dsp:cNvSpPr/>
      </dsp:nvSpPr>
      <dsp:spPr>
        <a:xfrm>
          <a:off x="4767971" y="913232"/>
          <a:ext cx="1324023" cy="5296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2021</a:t>
          </a:r>
        </a:p>
      </dsp:txBody>
      <dsp:txXfrm>
        <a:off x="5032776" y="913232"/>
        <a:ext cx="794414" cy="529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C67E8-3A48-6F4B-B1F2-2F6AC89F73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A2CFB-A003-9245-86C5-406ACB450C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E9F72-B429-1446-9AC6-5AE382DDA79D}" type="datetimeFigureOut">
              <a:rPr lang="en-TR" smtClean="0"/>
              <a:t>28.11.2021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97C97-DE45-B045-A830-AC8F90ECC9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0C19B-898C-4D4A-BE5D-BC2FE50CA1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811CB-1C49-7142-A8D7-48FC8846FF3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221191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4A057-F4D9-D44B-8A99-A180FD237119}" type="datetimeFigureOut">
              <a:rPr lang="en-TR" smtClean="0"/>
              <a:t>28.11.2021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A9548-70E0-BB4A-A75B-15EF375BCD6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039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sz="1200" dirty="0"/>
              <a:t>Merhaba ben olgun dutkan. </a:t>
            </a:r>
            <a:r>
              <a:rPr lang="en-US" sz="1200" dirty="0"/>
              <a:t>H</a:t>
            </a:r>
            <a:r>
              <a:rPr lang="en-TR" sz="1200" dirty="0"/>
              <a:t>avelsanda UI/ EX Takımında UI/ Web developer olarak çalışıyorum.</a:t>
            </a:r>
          </a:p>
          <a:p>
            <a:endParaRPr lang="en-TR" sz="1200" dirty="0"/>
          </a:p>
          <a:p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Sizlere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TypeScript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temelleri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​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anlatmaya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çalışacağım</a:t>
            </a:r>
            <a:endParaRPr lang="en-T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A9548-70E0-BB4A-A75B-15EF375BCD6B}" type="slidenum">
              <a:rPr lang="en-TR" smtClean="0"/>
              <a:t>1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4982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Transpiler bir kurallar dizilisine ihtiyaç duyar. </a:t>
            </a:r>
            <a:r>
              <a:rPr lang="en-US" dirty="0"/>
              <a:t>K</a:t>
            </a:r>
            <a:r>
              <a:rPr lang="en-TR" dirty="0"/>
              <a:t>od yazım kurullanıda tsconfig.json dosyasında yaparız.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A9548-70E0-BB4A-A75B-15EF375BCD6B}" type="slidenum">
              <a:rPr lang="en-TR" smtClean="0"/>
              <a:t>10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77971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Typescript ts uzantılı bir dosyada yazılıyor demiştik</a:t>
            </a:r>
          </a:p>
          <a:p>
            <a:endParaRPr lang="en-TR" dirty="0"/>
          </a:p>
          <a:p>
            <a:r>
              <a:rPr lang="en-US" dirty="0"/>
              <a:t>T</a:t>
            </a:r>
            <a:r>
              <a:rPr lang="en-TR" dirty="0"/>
              <a:t>s uzantılı bu dosyanın bulunduğu konumda tsc main.ts yazdığımızda tsc typescript compailer tranpiler eder ve js uzantılı bir dosya çıkarır. </a:t>
            </a:r>
          </a:p>
          <a:p>
            <a:endParaRPr lang="en-TR" dirty="0"/>
          </a:p>
          <a:p>
            <a:r>
              <a:rPr lang="en-TR" dirty="0"/>
              <a:t>Yukarıdaki kodun çıktısı aşağıdaki gibidir.</a:t>
            </a:r>
          </a:p>
          <a:p>
            <a:endParaRPr lang="en-TR" dirty="0"/>
          </a:p>
          <a:p>
            <a:r>
              <a:rPr lang="en-TR" dirty="0"/>
              <a:t>Bu iki kodu biraz inceleyelim. Bir birine benziyor değil mi? </a:t>
            </a:r>
          </a:p>
          <a:p>
            <a:endParaRPr lang="en-TR" dirty="0"/>
          </a:p>
          <a:p>
            <a:r>
              <a:rPr lang="en-US" dirty="0"/>
              <a:t>Bu </a:t>
            </a:r>
            <a:r>
              <a:rPr lang="en-US" dirty="0" err="1"/>
              <a:t>doğru</a:t>
            </a:r>
            <a:r>
              <a:rPr lang="en-US" dirty="0"/>
              <a:t>, </a:t>
            </a:r>
            <a:r>
              <a:rPr lang="en-US" dirty="0" err="1"/>
              <a:t>onlar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! TypeScript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eşdeğer</a:t>
            </a:r>
            <a:r>
              <a:rPr lang="en-US" dirty="0"/>
              <a:t> JavaScript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kabaca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görünür</a:t>
            </a:r>
            <a:r>
              <a:rPr lang="en-US" dirty="0"/>
              <a:t>.</a:t>
            </a:r>
          </a:p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A9548-70E0-BB4A-A75B-15EF375BCD6B}" type="slidenum">
              <a:rPr lang="en-TR" smtClean="0"/>
              <a:t>11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79360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Ø"/>
            </a:pPr>
            <a:r>
              <a:rPr lang="en-US" dirty="0"/>
              <a:t>JavaScript,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değişkene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atamamıza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verir</a:t>
            </a:r>
            <a:r>
              <a:rPr lang="en-US" dirty="0"/>
              <a:t>. Bu, </a:t>
            </a:r>
            <a:r>
              <a:rPr lang="en-US" dirty="0" err="1"/>
              <a:t>kullanımı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esnek</a:t>
            </a:r>
            <a:r>
              <a:rPr lang="en-US" dirty="0"/>
              <a:t> hale </a:t>
            </a:r>
            <a:r>
              <a:rPr lang="en-US" dirty="0" err="1"/>
              <a:t>getirir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da </a:t>
            </a:r>
            <a:r>
              <a:rPr lang="en-US" dirty="0" err="1"/>
              <a:t>kodlamaya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başlamak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 </a:t>
            </a:r>
            <a:r>
              <a:rPr lang="en-US" dirty="0" err="1"/>
              <a:t>Uygulamada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program </a:t>
            </a:r>
            <a:r>
              <a:rPr lang="en-US" dirty="0" err="1"/>
              <a:t>boyunca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türe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değerler</a:t>
            </a:r>
            <a:r>
              <a:rPr lang="en-US" dirty="0"/>
              <a:t> </a:t>
            </a:r>
            <a:r>
              <a:rPr lang="en-US" dirty="0" err="1"/>
              <a:t>atanan</a:t>
            </a:r>
            <a:r>
              <a:rPr lang="en-US" dirty="0"/>
              <a:t> </a:t>
            </a:r>
            <a:r>
              <a:rPr lang="en-US" dirty="0" err="1"/>
              <a:t>değişkenler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kafa</a:t>
            </a:r>
            <a:r>
              <a:rPr lang="en-US" dirty="0"/>
              <a:t> </a:t>
            </a:r>
            <a:r>
              <a:rPr lang="en-US" dirty="0" err="1"/>
              <a:t>karıştırıcı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hatalara</a:t>
            </a:r>
            <a:r>
              <a:rPr lang="en-US" dirty="0"/>
              <a:t> </a:t>
            </a:r>
            <a:r>
              <a:rPr lang="en-US" dirty="0" err="1"/>
              <a:t>yol</a:t>
            </a:r>
            <a:r>
              <a:rPr lang="en-US" dirty="0"/>
              <a:t> </a:t>
            </a:r>
            <a:r>
              <a:rPr lang="en-US" dirty="0" err="1"/>
              <a:t>açabilir</a:t>
            </a:r>
            <a:r>
              <a:rPr lang="en-US" dirty="0"/>
              <a:t>.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dirty="0"/>
              <a:t>TypeScript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keşfedeceğimiz</a:t>
            </a:r>
            <a:r>
              <a:rPr lang="en-US" dirty="0"/>
              <a:t> ilk </a:t>
            </a:r>
            <a:r>
              <a:rPr lang="en-US" dirty="0" err="1"/>
              <a:t>şeylerden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başlangıç</a:t>
            </a:r>
            <a:r>
              <a:rPr lang="en-US" dirty="0"/>
              <a:t> </a:t>
            </a:r>
            <a:r>
              <a:rPr lang="en-US" dirty="0" err="1"/>
              <a:t>değeri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değişken</a:t>
            </a:r>
            <a:r>
              <a:rPr lang="en-US" dirty="0"/>
              <a:t> </a:t>
            </a:r>
            <a:r>
              <a:rPr lang="en-US" dirty="0" err="1"/>
              <a:t>bildirdiğimizde</a:t>
            </a:r>
            <a:r>
              <a:rPr lang="en-US" dirty="0"/>
              <a:t>, </a:t>
            </a:r>
            <a:r>
              <a:rPr lang="en-US" dirty="0" err="1"/>
              <a:t>değişkene</a:t>
            </a:r>
            <a:r>
              <a:rPr lang="en-US" dirty="0"/>
              <a:t> </a:t>
            </a:r>
            <a:r>
              <a:rPr lang="en-US" dirty="0" err="1"/>
              <a:t>asla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türünden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atanamayacağıdır</a:t>
            </a:r>
            <a:r>
              <a:rPr lang="en-US" dirty="0"/>
              <a:t>.</a:t>
            </a:r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A9548-70E0-BB4A-A75B-15EF375BCD6B}" type="slidenum">
              <a:rPr lang="en-TR" smtClean="0"/>
              <a:t>13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40755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Ø"/>
            </a:pP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JavaScript'teki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yerleşik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türlerin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her zaman var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bilinen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özelliklere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yöntemlere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sahiptir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Örneğin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tüm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dizelerin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.length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özelliğine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toLowerCase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yöntemine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sahip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olduğu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bilinmektedir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 typeface="Wingdings" pitchFamily="2" charset="2"/>
              <a:buChar char="Ø"/>
            </a:pPr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A9548-70E0-BB4A-A75B-15EF375BCD6B}" type="slidenum">
              <a:rPr lang="en-TR" smtClean="0"/>
              <a:t>14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137927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Ø"/>
            </a:pP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TypeScript'in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şeyin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tür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olduğunu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çıkarmaya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çalışmadığı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bazı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yerler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vardır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genellikle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değişkene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başlangıç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​​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değeri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atanmadan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bildirildiğinde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TypeScript,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tür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çıkarımı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yapamadığı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durumlarda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değişkeni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herhangi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tür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olarak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kabul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 typeface="Wingdings" pitchFamily="2" charset="2"/>
              <a:buChar char="Ø"/>
            </a:pPr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A9548-70E0-BB4A-A75B-15EF375BCD6B}" type="slidenum">
              <a:rPr lang="en-TR" smtClean="0"/>
              <a:t>15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61277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Ø"/>
            </a:pP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kodumuzu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bozabilecek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yanlış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türe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yanlışlıkla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değişken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atamaktan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bizi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koruyamaz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 typeface="Wingdings" pitchFamily="2" charset="2"/>
              <a:buChar char="Ø"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TypeScript'e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tür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açıklaması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kullanarak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şeyin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tür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olduğunu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veya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olacağını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söyleyebiliriz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 typeface="Wingdings" pitchFamily="2" charset="2"/>
              <a:buChar char="Ø"/>
            </a:pPr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A9548-70E0-BB4A-A75B-15EF375BCD6B}" type="slidenum">
              <a:rPr lang="en-TR" smtClean="0"/>
              <a:t>17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655872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Ø"/>
            </a:pP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JavaScript'te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işlev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bildirdiğimizde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genellikle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belirli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türdeki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argümanlarla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çağrılmasını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bekleriz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JavaScript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beklentilerimizi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paylaşmıyor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tür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esnekliği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genellikle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işlevlerin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beklenmedik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argüman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türleri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çağrılmasına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izin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veriyor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TR" dirty="0"/>
              <a:t> </a:t>
            </a:r>
            <a:r>
              <a:rPr lang="en-US" b="0" i="0" u="none" strike="noStrike" dirty="0">
                <a:effectLst/>
              </a:rPr>
              <a:t>JavaScript </a:t>
            </a:r>
            <a:r>
              <a:rPr lang="en-US" b="0" i="0" u="none" strike="noStrike" dirty="0" err="1">
                <a:effectLst/>
              </a:rPr>
              <a:t>geliştiricileri</a:t>
            </a:r>
            <a:r>
              <a:rPr lang="en-US" b="0" i="0" u="none" strike="noStrike" dirty="0">
                <a:effectLst/>
              </a:rPr>
              <a:t>, </a:t>
            </a:r>
            <a:r>
              <a:rPr lang="en-US" b="0" i="0" u="none" strike="noStrike" dirty="0" err="1">
                <a:effectLst/>
              </a:rPr>
              <a:t>bu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tür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istenmeyen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etkilerden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kaçınmak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için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hata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işleme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çözümleri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bulmuşlardır</a:t>
            </a:r>
            <a:r>
              <a:rPr lang="en-US" b="0" i="0" u="none" strike="noStrike" dirty="0">
                <a:effectLst/>
              </a:rPr>
              <a:t>, </a:t>
            </a:r>
            <a:r>
              <a:rPr lang="en-US" b="0" i="0" u="none" strike="noStrike" dirty="0" err="1">
                <a:effectLst/>
              </a:rPr>
              <a:t>ancak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bu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teknikler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zahmetli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olabilir</a:t>
            </a:r>
            <a:r>
              <a:rPr lang="en-US" b="0" i="0" u="none" strike="noStrike" dirty="0">
                <a:effectLst/>
              </a:rPr>
              <a:t>.</a:t>
            </a:r>
          </a:p>
          <a:p>
            <a:pPr marL="171450" indent="-171450">
              <a:buFont typeface="Wingdings" pitchFamily="2" charset="2"/>
              <a:buChar char="Ø"/>
            </a:pPr>
            <a:endParaRPr lang="en-US" b="0" i="0" u="none" strike="noStrike" dirty="0">
              <a:effectLst/>
            </a:endParaRPr>
          </a:p>
          <a:p>
            <a:pPr marL="171450" indent="-171450">
              <a:buFont typeface="Wingdings" pitchFamily="2" charset="2"/>
              <a:buChar char="Ø"/>
            </a:pPr>
            <a:endParaRPr lang="en-US" b="0" i="0" u="none" strike="noStrike" dirty="0">
              <a:effectLst/>
            </a:endParaRPr>
          </a:p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itchFamily="2" charset="2"/>
              <a:buChar char="Ø"/>
            </a:pPr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A9548-70E0-BB4A-A75B-15EF375BCD6B}" type="slidenum">
              <a:rPr lang="en-TR" smtClean="0"/>
              <a:t>19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40966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Ø"/>
            </a:pP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TypeScript'te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işlev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parametrelerine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değişken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bildirimleriyle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aynı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sözdizimine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sahip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tür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açıklamaları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verilebilir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adın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yanında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iki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nokta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üst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üste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Tip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açıklamaları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parametrelerin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doğru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tipte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olmasını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sağlar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171450" indent="-171450">
              <a:buFont typeface="Wingdings" pitchFamily="2" charset="2"/>
              <a:buChar char="Ø"/>
            </a:pPr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A9548-70E0-BB4A-A75B-15EF375BCD6B}" type="slidenum">
              <a:rPr lang="en-TR" smtClean="0"/>
              <a:t>21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3022970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Ø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işlevler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tarafından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döndürülen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değer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türlerini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çıkarabilir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Bunu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fonksiyonun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dönüş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ifadelerinden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sonraki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değerlerin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türlerine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bakarak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yapar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 typeface="Wingdings" pitchFamily="2" charset="2"/>
              <a:buChar char="Ø"/>
            </a:pPr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A9548-70E0-BB4A-A75B-15EF375BCD6B}" type="slidenum">
              <a:rPr lang="en-TR" smtClean="0"/>
              <a:t>25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32840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&gt;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now, we’ve made a pretty convincing case that type annotations are very useful and should always be used unless there’s a very good reason not to. They make everything neat and aid in understanding our code.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these reasons, it is often preferred to use type annotations for functions, even when those functions don’t return anything. Example: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TR" dirty="0"/>
          </a:p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A9548-70E0-BB4A-A75B-15EF375BCD6B}" type="slidenum">
              <a:rPr lang="en-TR" smtClean="0"/>
              <a:t>28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596011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Bu eğitimi sizlerde olumlu bir etki bırakması için bağzı ön gereksinler var. Sizler geçtiğimiz haftalarda HTML CSS ve JS eğitimleri aldınız. Bunun yanında ECMASCRIPT Object Oriented Programing conseptinide kazanmış olmanız gerekiyor.</a:t>
            </a:r>
          </a:p>
          <a:p>
            <a:endParaRPr lang="en-TR" dirty="0"/>
          </a:p>
          <a:p>
            <a:r>
              <a:rPr lang="en-TR" dirty="0"/>
              <a:t>Bilgisayarınızda node, npm in kurulu olması gerekiyor.</a:t>
            </a:r>
            <a:br>
              <a:rPr lang="en-TR" dirty="0"/>
            </a:br>
            <a:br>
              <a:rPr lang="en-TR" dirty="0"/>
            </a:br>
            <a:r>
              <a:rPr lang="en-TR" dirty="0"/>
              <a:t>Sizden ricam neler öğrendiysek onları hatırlamak için söle bir soru cevap kısmı yapalım.</a:t>
            </a:r>
            <a:br>
              <a:rPr lang="en-TR" dirty="0"/>
            </a:br>
            <a:endParaRPr lang="en-TR" dirty="0"/>
          </a:p>
          <a:p>
            <a:r>
              <a:rPr lang="en-TR" dirty="0"/>
              <a:t>Neler anlatıldığını sayarak başlayabiliriz. Başlamak isteyen var mı?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A9548-70E0-BB4A-A75B-15EF375BCD6B}" type="slidenum">
              <a:rPr lang="en-TR" smtClean="0"/>
              <a:t>2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27749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A9548-70E0-BB4A-A75B-15EF375BCD6B}" type="slidenum">
              <a:rPr lang="en-TR" smtClean="0"/>
              <a:t>30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60919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Ø"/>
            </a:pPr>
            <a:r>
              <a:rPr lang="en-US" b="0" i="0" u="none" strike="noStrike" dirty="0">
                <a:effectLst/>
              </a:rPr>
              <a:t>Dizi </a:t>
            </a:r>
            <a:r>
              <a:rPr lang="en-US" b="0" i="0" u="none" strike="noStrike" dirty="0" err="1">
                <a:effectLst/>
              </a:rPr>
              <a:t>türleri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için</a:t>
            </a:r>
            <a:r>
              <a:rPr lang="en-US" b="0" i="0" u="none" strike="noStrike" dirty="0">
                <a:effectLst/>
              </a:rPr>
              <a:t> TypeScript </a:t>
            </a:r>
            <a:r>
              <a:rPr lang="en-US" b="0" i="0" u="none" strike="noStrike" dirty="0" err="1">
                <a:effectLst/>
              </a:rPr>
              <a:t>türü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açıklaması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oldukça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basittir</a:t>
            </a:r>
            <a:r>
              <a:rPr lang="en-US" b="0" i="0" u="none" strike="noStrike" dirty="0">
                <a:effectLst/>
              </a:rPr>
              <a:t>: [] </a:t>
            </a:r>
            <a:r>
              <a:rPr lang="en-US" b="0" i="0" u="none" strike="noStrike" dirty="0" err="1">
                <a:effectLst/>
              </a:rPr>
              <a:t>öğesini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öğe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türünden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sonra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koyarız</a:t>
            </a:r>
            <a:r>
              <a:rPr lang="en-US" b="0" i="0" u="none" strike="noStrike" dirty="0">
                <a:effectLst/>
              </a:rPr>
              <a:t>. Bu </a:t>
            </a:r>
            <a:r>
              <a:rPr lang="en-US" b="0" i="0" u="none" strike="noStrike" dirty="0" err="1">
                <a:effectLst/>
              </a:rPr>
              <a:t>kodda</a:t>
            </a:r>
            <a:r>
              <a:rPr lang="en-US" b="0" i="0" u="none" strike="noStrike" dirty="0">
                <a:effectLst/>
              </a:rPr>
              <a:t>, </a:t>
            </a:r>
            <a:r>
              <a:rPr lang="en-US" b="0" i="0" u="none" strike="noStrike" dirty="0" err="1">
                <a:effectLst/>
              </a:rPr>
              <a:t>adlar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yalnızca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dizeleri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içerebilen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bir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Dizidir</a:t>
            </a:r>
            <a:endParaRPr lang="en-US" b="0" i="0" u="none" strike="noStrike" dirty="0">
              <a:effectLst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en-US" b="0" i="0" u="none" strike="noStrike" dirty="0">
                <a:effectLst/>
              </a:rPr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string[][] = [['str1', 'str2'], ['more', 'strings']];</a:t>
            </a:r>
            <a:endParaRPr lang="en-US" b="0" i="0" u="none" strike="noStrike" dirty="0">
              <a:effectLst/>
            </a:endParaRPr>
          </a:p>
          <a:p>
            <a:endParaRPr lang="en-US" b="0" i="0" u="none" strike="noStrike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A9548-70E0-BB4A-A75B-15EF375BCD6B}" type="slidenum">
              <a:rPr lang="en-TR" smtClean="0"/>
              <a:t>31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71594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A9548-70E0-BB4A-A75B-15EF375BCD6B}" type="slidenum">
              <a:rPr lang="en-TR" smtClean="0"/>
              <a:t>34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725467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A9548-70E0-BB4A-A75B-15EF375BCD6B}" type="slidenum">
              <a:rPr lang="en-TR" smtClean="0"/>
              <a:t>36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081436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Peki biz bunların üzerine ben neler anlatacağım</a:t>
            </a:r>
          </a:p>
          <a:p>
            <a:endParaRPr lang="en-TR" dirty="0"/>
          </a:p>
          <a:p>
            <a:pPr marL="171450" indent="-171450">
              <a:buFont typeface="Wingdings" pitchFamily="2" charset="2"/>
              <a:buChar char="Ø"/>
            </a:pPr>
            <a:r>
              <a:rPr lang="en-TR" dirty="0"/>
              <a:t>TypeScript e giriş, nedir ne değildir neden kullanılır avantaj ve dezavantaj  tarihsel gelişimi gibi durumlarından bahsedeceğim.</a:t>
            </a:r>
          </a:p>
          <a:p>
            <a:pPr marL="171450" indent="-171450">
              <a:buFont typeface="Wingdings" pitchFamily="2" charset="2"/>
              <a:buChar char="Ø"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itchFamily="2" charset="2"/>
              <a:buChar char="Ø"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Geliştirme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Ortamını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Ayarlama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itchFamily="2" charset="2"/>
              <a:buChar char="Ø"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itchFamily="2" charset="2"/>
              <a:buChar char="Ø"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özellikler-kavramlar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syntax vs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gibi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konulara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deyineceğim</a:t>
            </a:r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A9548-70E0-BB4A-A75B-15EF375BCD6B}" type="slidenum">
              <a:rPr lang="en-TR" smtClean="0"/>
              <a:t>3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17957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JavaScript'e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türler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ekleyen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JavaScript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üst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kümesidir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kodunda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normalde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türler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yoktur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Önceki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eğitimlerinizdende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bunu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fark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etmişsinizdir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Bir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değişken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tanımlarken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fonksiyona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gönderirken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türünü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tanımlama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zorunluluğunuz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yoktur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takım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araçlar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kullanarak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stantarların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dışına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çıkmadan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kodlama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yapabileceğiniz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üst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sınıftır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A9548-70E0-BB4A-A75B-15EF375BCD6B}" type="slidenum">
              <a:rPr lang="en-TR" smtClean="0"/>
              <a:t>4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6079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2012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yılında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Microsoft'ta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Anders Hejlsberg (C#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tasarımcısı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tarafından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tasarlanmış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geliştirilmiştir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eriod"/>
            </a:pPr>
            <a:r>
              <a:rPr lang="en-US" dirty="0"/>
              <a:t>İlk </a:t>
            </a:r>
            <a:r>
              <a:rPr lang="en-US" dirty="0" err="1"/>
              <a:t>olarak</a:t>
            </a:r>
            <a:r>
              <a:rPr lang="en-US" dirty="0"/>
              <a:t> .</a:t>
            </a:r>
            <a:r>
              <a:rPr lang="en-US" dirty="0" err="1"/>
              <a:t>ts</a:t>
            </a:r>
            <a:r>
              <a:rPr lang="en-US" dirty="0"/>
              <a:t> </a:t>
            </a:r>
            <a:r>
              <a:rPr lang="en-US" dirty="0" err="1"/>
              <a:t>uzantılı</a:t>
            </a:r>
            <a:r>
              <a:rPr lang="en-US" dirty="0"/>
              <a:t> </a:t>
            </a:r>
            <a:r>
              <a:rPr lang="en-US" dirty="0" err="1"/>
              <a:t>dosyalarda</a:t>
            </a:r>
            <a:r>
              <a:rPr lang="en-US" dirty="0"/>
              <a:t> TypeScript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yazıyoruz</a:t>
            </a:r>
            <a:r>
              <a:rPr lang="en-US" dirty="0"/>
              <a:t>.</a:t>
            </a:r>
          </a:p>
          <a:p>
            <a:pPr marL="228600" indent="-228600">
              <a:buAutoNum type="arabicPeriod"/>
            </a:pPr>
            <a:r>
              <a:rPr lang="en-US" dirty="0" err="1"/>
              <a:t>Geliştirici</a:t>
            </a:r>
            <a:r>
              <a:rPr lang="en-US" dirty="0"/>
              <a:t>, </a:t>
            </a:r>
            <a:r>
              <a:rPr lang="en-US" dirty="0" err="1"/>
              <a:t>geliştirme</a:t>
            </a:r>
            <a:r>
              <a:rPr lang="en-US" dirty="0"/>
              <a:t>/</a:t>
            </a:r>
            <a:r>
              <a:rPr lang="en-US" dirty="0" err="1"/>
              <a:t>derleme</a:t>
            </a:r>
            <a:r>
              <a:rPr lang="en-US" dirty="0"/>
              <a:t> </a:t>
            </a:r>
            <a:r>
              <a:rPr lang="en-US" dirty="0" err="1"/>
              <a:t>adımı</a:t>
            </a:r>
            <a:r>
              <a:rPr lang="en-US" dirty="0"/>
              <a:t> </a:t>
            </a:r>
            <a:r>
              <a:rPr lang="en-US" dirty="0" err="1"/>
              <a:t>sırasında</a:t>
            </a:r>
            <a:r>
              <a:rPr lang="en-US" dirty="0"/>
              <a:t> </a:t>
            </a:r>
            <a:r>
              <a:rPr lang="en-US" dirty="0" err="1"/>
              <a:t>hataları</a:t>
            </a:r>
            <a:r>
              <a:rPr lang="en-US" dirty="0"/>
              <a:t> </a:t>
            </a:r>
            <a:r>
              <a:rPr lang="en-US" dirty="0" err="1"/>
              <a:t>belirleyebilir</a:t>
            </a:r>
            <a:r>
              <a:rPr lang="en-US" dirty="0"/>
              <a:t> (</a:t>
            </a:r>
            <a:r>
              <a:rPr lang="en-US" dirty="0" err="1"/>
              <a:t>değişkenin</a:t>
            </a:r>
            <a:r>
              <a:rPr lang="en-US" dirty="0"/>
              <a:t> </a:t>
            </a:r>
            <a:r>
              <a:rPr lang="en-US" dirty="0" err="1"/>
              <a:t>kapsamı</a:t>
            </a:r>
            <a:r>
              <a:rPr lang="en-US" dirty="0"/>
              <a:t>, </a:t>
            </a:r>
            <a:r>
              <a:rPr lang="en-US" dirty="0" err="1"/>
              <a:t>işlev</a:t>
            </a:r>
            <a:r>
              <a:rPr lang="en-US" dirty="0"/>
              <a:t> </a:t>
            </a:r>
            <a:r>
              <a:rPr lang="en-US" dirty="0" err="1"/>
              <a:t>parametresi</a:t>
            </a:r>
            <a:r>
              <a:rPr lang="en-US" dirty="0"/>
              <a:t>, </a:t>
            </a:r>
            <a:r>
              <a:rPr lang="en-US" dirty="0" err="1"/>
              <a:t>değişken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türü</a:t>
            </a:r>
            <a:r>
              <a:rPr lang="en-US" dirty="0"/>
              <a:t> </a:t>
            </a:r>
            <a:r>
              <a:rPr lang="en-US" dirty="0" err="1"/>
              <a:t>uyuşmazlığı</a:t>
            </a:r>
            <a:r>
              <a:rPr lang="en-US" dirty="0"/>
              <a:t> vb.)</a:t>
            </a:r>
          </a:p>
          <a:p>
            <a:pPr marL="228600" indent="-228600">
              <a:buAutoNum type="arabicPeriod"/>
            </a:pPr>
            <a:r>
              <a:rPr lang="en-US" dirty="0"/>
              <a:t> </a:t>
            </a:r>
            <a:r>
              <a:rPr lang="en-US" dirty="0" err="1"/>
              <a:t>Ardından</a:t>
            </a:r>
            <a:r>
              <a:rPr lang="en-US" dirty="0"/>
              <a:t>, </a:t>
            </a:r>
            <a:r>
              <a:rPr lang="en-US" dirty="0" err="1"/>
              <a:t>kodumuzu</a:t>
            </a:r>
            <a:r>
              <a:rPr lang="en-US" dirty="0"/>
              <a:t> TypeScript </a:t>
            </a:r>
            <a:r>
              <a:rPr lang="en-US" dirty="0" err="1"/>
              <a:t>aktarıcısı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çalıştırıyoruz</a:t>
            </a:r>
            <a:r>
              <a:rPr lang="en-US" dirty="0"/>
              <a:t>. </a:t>
            </a:r>
            <a:r>
              <a:rPr lang="en-US" dirty="0" err="1"/>
              <a:t>Aktarıcı</a:t>
            </a:r>
            <a:r>
              <a:rPr lang="en-US" dirty="0"/>
              <a:t>, </a:t>
            </a:r>
            <a:r>
              <a:rPr lang="en-US" dirty="0" err="1"/>
              <a:t>kodun</a:t>
            </a:r>
            <a:r>
              <a:rPr lang="en-US" dirty="0"/>
              <a:t> TypeScript </a:t>
            </a:r>
            <a:r>
              <a:rPr lang="en-US" dirty="0" err="1"/>
              <a:t>standartlarına</a:t>
            </a:r>
            <a:r>
              <a:rPr lang="en-US" dirty="0"/>
              <a:t> </a:t>
            </a:r>
            <a:r>
              <a:rPr lang="en-US" dirty="0" err="1"/>
              <a:t>uyup</a:t>
            </a:r>
            <a:r>
              <a:rPr lang="en-US" dirty="0"/>
              <a:t> </a:t>
            </a:r>
            <a:r>
              <a:rPr lang="en-US" dirty="0" err="1"/>
              <a:t>uymadığını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edecek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uymadığında</a:t>
            </a:r>
            <a:r>
              <a:rPr lang="en-US" dirty="0"/>
              <a:t> </a:t>
            </a:r>
            <a:r>
              <a:rPr lang="en-US" dirty="0" err="1"/>
              <a:t>hataları</a:t>
            </a:r>
            <a:r>
              <a:rPr lang="en-US" dirty="0"/>
              <a:t> </a:t>
            </a:r>
            <a:r>
              <a:rPr lang="en-US" dirty="0" err="1"/>
              <a:t>gösterecektir</a:t>
            </a:r>
            <a:r>
              <a:rPr lang="en-US" dirty="0"/>
              <a:t>.</a:t>
            </a:r>
          </a:p>
          <a:p>
            <a:pPr marL="228600" indent="-228600">
              <a:buAutoNum type="arabicPeriod"/>
            </a:pPr>
            <a:r>
              <a:rPr lang="en-US" dirty="0"/>
              <a:t>TypeScript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JavaScript'e</a:t>
            </a:r>
            <a:r>
              <a:rPr lang="en-US" dirty="0"/>
              <a:t> </a:t>
            </a:r>
            <a:r>
              <a:rPr lang="en-US" dirty="0" err="1"/>
              <a:t>dönüştürülebiliyorsa</a:t>
            </a:r>
            <a:r>
              <a:rPr lang="en-US" dirty="0"/>
              <a:t>, </a:t>
            </a:r>
            <a:r>
              <a:rPr lang="en-US" dirty="0" err="1"/>
              <a:t>aktarıcı</a:t>
            </a:r>
            <a:r>
              <a:rPr lang="en-US" dirty="0"/>
              <a:t> </a:t>
            </a:r>
            <a:r>
              <a:rPr lang="en-US" dirty="0" err="1"/>
              <a:t>dosyanın</a:t>
            </a:r>
            <a:r>
              <a:rPr lang="en-US" dirty="0"/>
              <a:t> (.</a:t>
            </a:r>
            <a:r>
              <a:rPr lang="en-US" dirty="0" err="1"/>
              <a:t>js</a:t>
            </a:r>
            <a:r>
              <a:rPr lang="en-US" dirty="0"/>
              <a:t>) </a:t>
            </a:r>
            <a:r>
              <a:rPr lang="en-US" dirty="0" err="1"/>
              <a:t>bir</a:t>
            </a:r>
            <a:r>
              <a:rPr lang="en-US" dirty="0"/>
              <a:t> JavaScript </a:t>
            </a:r>
            <a:r>
              <a:rPr lang="en-US" dirty="0" err="1"/>
              <a:t>sürümünü</a:t>
            </a:r>
            <a:r>
              <a:rPr lang="en-US" dirty="0"/>
              <a:t> </a:t>
            </a:r>
            <a:r>
              <a:rPr lang="en-US" dirty="0" err="1"/>
              <a:t>çıkaracaktır</a:t>
            </a:r>
            <a:r>
              <a:rPr lang="en-US" dirty="0"/>
              <a:t>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Şuanki</a:t>
            </a:r>
            <a:r>
              <a:rPr lang="en-US" dirty="0"/>
              <a:t> </a:t>
            </a:r>
            <a:r>
              <a:rPr lang="en-US" dirty="0" err="1"/>
              <a:t>güncel</a:t>
            </a:r>
            <a:r>
              <a:rPr lang="en-US" dirty="0"/>
              <a:t> </a:t>
            </a:r>
            <a:r>
              <a:rPr lang="en-US" dirty="0" err="1"/>
              <a:t>versiyonu</a:t>
            </a:r>
            <a:r>
              <a:rPr lang="en-US" dirty="0"/>
              <a:t> 4.5 </a:t>
            </a:r>
            <a:r>
              <a:rPr lang="en-US" dirty="0" err="1"/>
              <a:t>dir</a:t>
            </a:r>
            <a:r>
              <a:rPr lang="en-US" dirty="0"/>
              <a:t> </a:t>
            </a:r>
            <a:r>
              <a:rPr lang="en-US" dirty="0" err="1"/>
              <a:t>Yakın</a:t>
            </a:r>
            <a:r>
              <a:rPr lang="en-US" dirty="0"/>
              <a:t> </a:t>
            </a:r>
            <a:r>
              <a:rPr lang="en-US" dirty="0" err="1"/>
              <a:t>zamanda</a:t>
            </a:r>
            <a:r>
              <a:rPr lang="en-US" dirty="0"/>
              <a:t> </a:t>
            </a:r>
            <a:r>
              <a:rPr lang="en-US" dirty="0" err="1"/>
              <a:t>çıkan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sürümdür</a:t>
            </a:r>
            <a:r>
              <a:rPr lang="en-US" dirty="0"/>
              <a:t>.</a:t>
            </a:r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A9548-70E0-BB4A-A75B-15EF375BCD6B}" type="slidenum">
              <a:rPr lang="en-TR" smtClean="0"/>
              <a:t>5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08845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TypeScript'in</a:t>
            </a:r>
            <a:r>
              <a:rPr lang="en-US" dirty="0"/>
              <a:t> </a:t>
            </a:r>
            <a:r>
              <a:rPr lang="en-US" dirty="0" err="1"/>
              <a:t>kısa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tarihi</a:t>
            </a:r>
            <a:endParaRPr lang="en-US" dirty="0"/>
          </a:p>
          <a:p>
            <a:endParaRPr lang="en-US" dirty="0"/>
          </a:p>
          <a:p>
            <a:pPr marL="171450" indent="-171450">
              <a:buFont typeface="Wingdings" pitchFamily="2" charset="2"/>
              <a:buChar char="Ø"/>
            </a:pPr>
            <a:r>
              <a:rPr lang="en-US" dirty="0"/>
              <a:t>1995 </a:t>
            </a:r>
            <a:r>
              <a:rPr lang="en-US" dirty="0" err="1"/>
              <a:t>yılında</a:t>
            </a:r>
            <a:r>
              <a:rPr lang="en-US" dirty="0"/>
              <a:t> </a:t>
            </a:r>
            <a:r>
              <a:rPr lang="en-US" dirty="0" err="1"/>
              <a:t>icat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JavaScript, </a:t>
            </a:r>
            <a:r>
              <a:rPr lang="en-US" dirty="0" err="1"/>
              <a:t>tarayıcılardaki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web </a:t>
            </a:r>
            <a:r>
              <a:rPr lang="en-US" dirty="0" err="1"/>
              <a:t>sayfaları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betik</a:t>
            </a:r>
            <a:r>
              <a:rPr lang="en-US" dirty="0"/>
              <a:t> </a:t>
            </a:r>
            <a:r>
              <a:rPr lang="en-US" dirty="0" err="1"/>
              <a:t>dili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tasarlanmıştır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dirty="0"/>
              <a:t>&gt; 1999 </a:t>
            </a:r>
            <a:r>
              <a:rPr lang="en-US" dirty="0" err="1"/>
              <a:t>yılında</a:t>
            </a:r>
            <a:r>
              <a:rPr lang="en-US" dirty="0"/>
              <a:t> </a:t>
            </a:r>
            <a:r>
              <a:rPr lang="en-US" dirty="0" err="1"/>
              <a:t>dinamik</a:t>
            </a:r>
            <a:r>
              <a:rPr lang="en-US" dirty="0"/>
              <a:t> web </a:t>
            </a:r>
            <a:r>
              <a:rPr lang="en-US" dirty="0" err="1"/>
              <a:t>sayfalarını</a:t>
            </a:r>
            <a:r>
              <a:rPr lang="en-US" dirty="0"/>
              <a:t> </a:t>
            </a:r>
            <a:r>
              <a:rPr lang="en-US" dirty="0" err="1"/>
              <a:t>desteklemeye</a:t>
            </a:r>
            <a:r>
              <a:rPr lang="en-US" dirty="0"/>
              <a:t> </a:t>
            </a:r>
            <a:r>
              <a:rPr lang="en-US" dirty="0" err="1"/>
              <a:t>başladı</a:t>
            </a:r>
            <a:r>
              <a:rPr lang="en-US" dirty="0"/>
              <a:t>. </a:t>
            </a:r>
            <a:r>
              <a:rPr lang="en-US" dirty="0" err="1"/>
              <a:t>Nedir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dinamik</a:t>
            </a:r>
            <a:r>
              <a:rPr lang="en-US" dirty="0"/>
              <a:t> web </a:t>
            </a:r>
            <a:r>
              <a:rPr lang="en-US" dirty="0" err="1"/>
              <a:t>sayfaları</a:t>
            </a:r>
            <a:r>
              <a:rPr lang="en-US" dirty="0"/>
              <a:t> </a:t>
            </a:r>
            <a:r>
              <a:rPr lang="en-US" dirty="0" err="1"/>
              <a:t>diyecek</a:t>
            </a:r>
            <a:r>
              <a:rPr lang="en-US" dirty="0"/>
              <a:t> </a:t>
            </a:r>
            <a:r>
              <a:rPr lang="en-US" dirty="0" err="1"/>
              <a:t>olursak</a:t>
            </a:r>
            <a:r>
              <a:rPr lang="en-US" dirty="0"/>
              <a:t>. </a:t>
            </a:r>
            <a:r>
              <a:rPr lang="en-US" dirty="0" err="1"/>
              <a:t>Sayfa</a:t>
            </a:r>
            <a:r>
              <a:rPr lang="en-US" dirty="0"/>
              <a:t> </a:t>
            </a:r>
            <a:r>
              <a:rPr lang="en-US" dirty="0" err="1"/>
              <a:t>yenilemeden</a:t>
            </a:r>
            <a:r>
              <a:rPr lang="en-US" dirty="0"/>
              <a:t> </a:t>
            </a:r>
            <a:r>
              <a:rPr lang="en-US" dirty="0" err="1"/>
              <a:t>isteklerin</a:t>
            </a:r>
            <a:r>
              <a:rPr lang="en-US" dirty="0"/>
              <a:t> </a:t>
            </a:r>
            <a:r>
              <a:rPr lang="en-US" dirty="0" err="1"/>
              <a:t>oluşması</a:t>
            </a:r>
            <a:r>
              <a:rPr lang="en-US" dirty="0"/>
              <a:t> </a:t>
            </a:r>
            <a:r>
              <a:rPr lang="en-US" dirty="0" err="1"/>
              <a:t>istekler</a:t>
            </a:r>
            <a:r>
              <a:rPr lang="en-US" dirty="0"/>
              <a:t> </a:t>
            </a:r>
            <a:r>
              <a:rPr lang="en-US" dirty="0" err="1"/>
              <a:t>sonucu</a:t>
            </a:r>
            <a:r>
              <a:rPr lang="en-US" dirty="0"/>
              <a:t> yeni </a:t>
            </a:r>
            <a:r>
              <a:rPr lang="en-US" dirty="0" err="1"/>
              <a:t>dom</a:t>
            </a:r>
            <a:r>
              <a:rPr lang="en-US" dirty="0"/>
              <a:t> </a:t>
            </a:r>
            <a:r>
              <a:rPr lang="en-US" dirty="0" err="1"/>
              <a:t>nesnelerinin</a:t>
            </a:r>
            <a:r>
              <a:rPr lang="en-US" dirty="0"/>
              <a:t> </a:t>
            </a:r>
            <a:r>
              <a:rPr lang="en-US" dirty="0" err="1"/>
              <a:t>oluşması</a:t>
            </a:r>
            <a:r>
              <a:rPr lang="en-US" dirty="0"/>
              <a:t> yada yok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diyebiliriz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dirty="0"/>
              <a:t>&gt; 2005 </a:t>
            </a:r>
            <a:r>
              <a:rPr lang="en-US" dirty="0" err="1"/>
              <a:t>yılına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yaygın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kullanımı</a:t>
            </a:r>
            <a:r>
              <a:rPr lang="en-US" dirty="0"/>
              <a:t> </a:t>
            </a:r>
            <a:r>
              <a:rPr lang="en-US" dirty="0" err="1"/>
              <a:t>yoktu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dirty="0"/>
              <a:t>&gt;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esnek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dil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binlerce</a:t>
            </a:r>
            <a:r>
              <a:rPr lang="en-US" dirty="0"/>
              <a:t> </a:t>
            </a:r>
            <a:r>
              <a:rPr lang="en-US" dirty="0" err="1"/>
              <a:t>satırdan</a:t>
            </a:r>
            <a:r>
              <a:rPr lang="en-US" dirty="0"/>
              <a:t> be </a:t>
            </a:r>
            <a:r>
              <a:rPr lang="en-US" dirty="0" err="1"/>
              <a:t>onlarca</a:t>
            </a:r>
            <a:r>
              <a:rPr lang="en-US" dirty="0"/>
              <a:t> </a:t>
            </a:r>
            <a:r>
              <a:rPr lang="en-US" dirty="0" err="1"/>
              <a:t>dosyadan</a:t>
            </a:r>
            <a:r>
              <a:rPr lang="en-US" dirty="0"/>
              <a:t> </a:t>
            </a:r>
            <a:r>
              <a:rPr lang="en-US" dirty="0" err="1"/>
              <a:t>oluşan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projeler</a:t>
            </a:r>
            <a:r>
              <a:rPr lang="en-US" dirty="0"/>
              <a:t> </a:t>
            </a:r>
            <a:r>
              <a:rPr lang="en-US" dirty="0" err="1"/>
              <a:t>oluşturmak</a:t>
            </a:r>
            <a:r>
              <a:rPr lang="en-US" dirty="0"/>
              <a:t> </a:t>
            </a:r>
            <a:r>
              <a:rPr lang="en-US" dirty="0" err="1"/>
              <a:t>pek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değildi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tavsiyede</a:t>
            </a:r>
            <a:r>
              <a:rPr lang="en-US" dirty="0"/>
              <a:t> </a:t>
            </a:r>
            <a:r>
              <a:rPr lang="en-US" dirty="0" err="1"/>
              <a:t>edilmezdi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dirty="0"/>
              <a:t>&gt; Bu </a:t>
            </a:r>
            <a:r>
              <a:rPr lang="en-US" dirty="0" err="1"/>
              <a:t>eksiklikleri</a:t>
            </a:r>
            <a:r>
              <a:rPr lang="en-US" dirty="0"/>
              <a:t> </a:t>
            </a:r>
            <a:r>
              <a:rPr lang="en-US" dirty="0" err="1"/>
              <a:t>gidermek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Microsoft, </a:t>
            </a:r>
            <a:r>
              <a:rPr lang="en-US" dirty="0" err="1"/>
              <a:t>JavaScript'in</a:t>
            </a:r>
            <a:r>
              <a:rPr lang="en-US" dirty="0"/>
              <a:t> </a:t>
            </a:r>
            <a:r>
              <a:rPr lang="en-US" dirty="0" err="1"/>
              <a:t>esnekliğini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katı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dilin</a:t>
            </a:r>
            <a:r>
              <a:rPr lang="en-US" dirty="0"/>
              <a:t> </a:t>
            </a:r>
            <a:r>
              <a:rPr lang="en-US" dirty="0" err="1"/>
              <a:t>avantajlarıyla</a:t>
            </a:r>
            <a:r>
              <a:rPr lang="en-US" dirty="0"/>
              <a:t> </a:t>
            </a:r>
            <a:r>
              <a:rPr lang="en-US" dirty="0" err="1"/>
              <a:t>harmanlamak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TypeScript'i</a:t>
            </a:r>
            <a:r>
              <a:rPr lang="en-US" dirty="0"/>
              <a:t> </a:t>
            </a:r>
            <a:r>
              <a:rPr lang="en-US" dirty="0" err="1"/>
              <a:t>geliştirdi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2012'de </a:t>
            </a:r>
            <a:r>
              <a:rPr lang="en-US" dirty="0" err="1"/>
              <a:t>herkese</a:t>
            </a:r>
            <a:r>
              <a:rPr lang="en-US" dirty="0"/>
              <a:t>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yayınladı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dirty="0"/>
              <a:t>&gt; TypeScript, </a:t>
            </a:r>
            <a:r>
              <a:rPr lang="en-US" dirty="0" err="1"/>
              <a:t>JavaScript'e</a:t>
            </a:r>
            <a:r>
              <a:rPr lang="en-US" dirty="0"/>
              <a:t> </a:t>
            </a:r>
            <a:r>
              <a:rPr lang="en-US" dirty="0" err="1"/>
              <a:t>türler</a:t>
            </a:r>
            <a:r>
              <a:rPr lang="en-US" dirty="0"/>
              <a:t> </a:t>
            </a:r>
            <a:r>
              <a:rPr lang="en-US" dirty="0" err="1"/>
              <a:t>ekleyen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dilidir</a:t>
            </a:r>
            <a:r>
              <a:rPr lang="en-US" dirty="0"/>
              <a:t>. </a:t>
            </a:r>
            <a:r>
              <a:rPr lang="en-US" dirty="0" err="1"/>
              <a:t>Olası</a:t>
            </a:r>
            <a:r>
              <a:rPr lang="en-US" dirty="0"/>
              <a:t> </a:t>
            </a:r>
            <a:r>
              <a:rPr lang="en-US" dirty="0" err="1"/>
              <a:t>hataları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edebilen</a:t>
            </a:r>
            <a:r>
              <a:rPr lang="en-US" dirty="0"/>
              <a:t>, </a:t>
            </a:r>
            <a:r>
              <a:rPr lang="en-US" dirty="0" err="1"/>
              <a:t>yapısını</a:t>
            </a:r>
            <a:r>
              <a:rPr lang="en-US" dirty="0"/>
              <a:t> </a:t>
            </a:r>
            <a:r>
              <a:rPr lang="en-US" dirty="0" err="1"/>
              <a:t>netleştirebilen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kodumuzu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düzenlemeye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tür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adı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dizi </a:t>
            </a:r>
            <a:r>
              <a:rPr lang="en-US" dirty="0" err="1"/>
              <a:t>araçla</a:t>
            </a:r>
            <a:r>
              <a:rPr lang="en-US" dirty="0"/>
              <a:t> JavaScript </a:t>
            </a:r>
            <a:r>
              <a:rPr lang="en-US" dirty="0" err="1"/>
              <a:t>yazmamıza</a:t>
            </a:r>
            <a:r>
              <a:rPr lang="en-US" dirty="0"/>
              <a:t> </a:t>
            </a:r>
            <a:r>
              <a:rPr lang="en-US" dirty="0" err="1"/>
              <a:t>olanak</a:t>
            </a:r>
            <a:r>
              <a:rPr lang="en-US" dirty="0"/>
              <a:t> </a:t>
            </a:r>
            <a:r>
              <a:rPr lang="en-US" dirty="0" err="1"/>
              <a:t>tanır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dirty="0"/>
              <a:t>&gt; </a:t>
            </a:r>
            <a:r>
              <a:rPr lang="en-US" dirty="0" err="1"/>
              <a:t>Bugün</a:t>
            </a:r>
            <a:r>
              <a:rPr lang="en-US" dirty="0"/>
              <a:t> TypeScript, Angular </a:t>
            </a:r>
            <a:r>
              <a:rPr lang="en-US" dirty="0" err="1"/>
              <a:t>ve</a:t>
            </a:r>
            <a:r>
              <a:rPr lang="en-US" dirty="0"/>
              <a:t> Webpack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kaynaklı</a:t>
            </a:r>
            <a:r>
              <a:rPr lang="en-US" dirty="0"/>
              <a:t> </a:t>
            </a:r>
            <a:r>
              <a:rPr lang="en-US" dirty="0" err="1"/>
              <a:t>projelerden</a:t>
            </a:r>
            <a:r>
              <a:rPr lang="en-US" dirty="0"/>
              <a:t> Amazon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Google'daki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ölçekli</a:t>
            </a:r>
            <a:r>
              <a:rPr lang="en-US" dirty="0"/>
              <a:t> </a:t>
            </a:r>
            <a:r>
              <a:rPr lang="en-US" dirty="0" err="1"/>
              <a:t>geliştirmeye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dünyanın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sevilen</a:t>
            </a:r>
            <a:r>
              <a:rPr lang="en-US" dirty="0"/>
              <a:t> </a:t>
            </a:r>
            <a:r>
              <a:rPr lang="en-US" dirty="0" err="1"/>
              <a:t>dillerinden</a:t>
            </a:r>
            <a:r>
              <a:rPr lang="en-US" dirty="0"/>
              <a:t> </a:t>
            </a:r>
            <a:r>
              <a:rPr lang="en-US" dirty="0" err="1"/>
              <a:t>biridir</a:t>
            </a:r>
            <a:r>
              <a:rPr lang="en-US" dirty="0"/>
              <a:t>.</a:t>
            </a:r>
          </a:p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A9548-70E0-BB4A-A75B-15EF375BCD6B}" type="slidenum">
              <a:rPr lang="en-TR" smtClean="0"/>
              <a:t>6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27045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&gt; Yapılan tür tanımlamaları dökğmantasyonu oluşturur</a:t>
            </a:r>
          </a:p>
          <a:p>
            <a:endParaRPr lang="en-TR" dirty="0"/>
          </a:p>
          <a:p>
            <a:pPr marL="171450" indent="-171450">
              <a:buFont typeface="Wingdings" pitchFamily="2" charset="2"/>
              <a:buChar char="Ø"/>
            </a:pPr>
            <a:r>
              <a:rPr lang="en-TR" dirty="0"/>
              <a:t>TypeScript içerisinde typescript yazma zorunluluğun yok. </a:t>
            </a:r>
            <a:r>
              <a:rPr lang="en-US" dirty="0"/>
              <a:t>I</a:t>
            </a:r>
            <a:r>
              <a:rPr lang="en-TR" dirty="0"/>
              <a:t>stersen ufak değişikliklerle js yazmaya devam edebilirsin.</a:t>
            </a:r>
          </a:p>
          <a:p>
            <a:pPr marL="171450" indent="-171450">
              <a:buFont typeface="Wingdings" pitchFamily="2" charset="2"/>
              <a:buChar char="Ø"/>
            </a:pPr>
            <a:endParaRPr lang="en-TR" dirty="0"/>
          </a:p>
          <a:p>
            <a:pPr marL="171450" indent="-171450">
              <a:buFont typeface="Wingdings" pitchFamily="2" charset="2"/>
              <a:buChar char="Ø"/>
            </a:pPr>
            <a:r>
              <a:rPr lang="en-TR" dirty="0"/>
              <a:t>Transpailer compaile sırasında typescript kodunuzun üstünden geçer. Bu her zaman için daha iyi bir kod türetir.</a:t>
            </a:r>
          </a:p>
          <a:p>
            <a:pPr marL="171450" indent="-171450">
              <a:buFont typeface="Wingdings" pitchFamily="2" charset="2"/>
              <a:buChar char="Ø"/>
            </a:pPr>
            <a:endParaRPr lang="en-TR" dirty="0"/>
          </a:p>
          <a:p>
            <a:pPr marL="171450" indent="-171450">
              <a:buFont typeface="Wingdings" pitchFamily="2" charset="2"/>
              <a:buChar char="Ø"/>
            </a:pPr>
            <a:r>
              <a:rPr lang="en-TR" dirty="0"/>
              <a:t>Interfaceler datayı istediğimiz gibi bölümlemeyi dallandırmayı ve fazlalık yada eksikliklerden korunmayı sağlar</a:t>
            </a:r>
          </a:p>
          <a:p>
            <a:pPr marL="171450" indent="-171450">
              <a:buFont typeface="Wingdings" pitchFamily="2" charset="2"/>
              <a:buChar char="Ø"/>
            </a:pPr>
            <a:endParaRPr lang="en-TR" dirty="0"/>
          </a:p>
          <a:p>
            <a:pPr marL="171450" indent="-171450">
              <a:buFont typeface="Wingdings" pitchFamily="2" charset="2"/>
              <a:buChar char="Ø"/>
            </a:pPr>
            <a:r>
              <a:rPr lang="en-TR" dirty="0"/>
              <a:t>Kullandığınız toolar yda editöerleri daha iyi hale geritiri. Kullandığınız editör  sürekli çalışan bir linter özelliği kazanır ve geliştirme ve hatalardan kaçınmada bize yardımcı olur.</a:t>
            </a:r>
          </a:p>
          <a:p>
            <a:pPr marL="171450" indent="-171450">
              <a:buFont typeface="Wingdings" pitchFamily="2" charset="2"/>
              <a:buChar char="Ø"/>
            </a:pPr>
            <a:endParaRPr lang="en-TR" dirty="0"/>
          </a:p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A9548-70E0-BB4A-A75B-15EF375BCD6B}" type="slidenum">
              <a:rPr lang="en-TR" smtClean="0"/>
              <a:t>7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88389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Dil</a:t>
            </a:r>
            <a:r>
              <a:rPr lang="en-US" dirty="0"/>
              <a:t> − </a:t>
            </a:r>
            <a:r>
              <a:rPr lang="en-US" dirty="0" err="1"/>
              <a:t>sözdizimi</a:t>
            </a:r>
            <a:r>
              <a:rPr lang="en-US" dirty="0"/>
              <a:t>, 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kelimeler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tür</a:t>
            </a:r>
            <a:r>
              <a:rPr lang="en-US" dirty="0"/>
              <a:t> </a:t>
            </a:r>
            <a:r>
              <a:rPr lang="en-US" dirty="0" err="1"/>
              <a:t>ek</a:t>
            </a:r>
            <a:r>
              <a:rPr lang="en-US" dirty="0"/>
              <a:t> </a:t>
            </a:r>
            <a:r>
              <a:rPr lang="en-US" dirty="0" err="1"/>
              <a:t>açıklamaları</a:t>
            </a:r>
            <a:endParaRPr lang="en-US" dirty="0"/>
          </a:p>
          <a:p>
            <a:r>
              <a:rPr lang="en-US" dirty="0"/>
              <a:t>TSC TypeScript </a:t>
            </a:r>
            <a:r>
              <a:rPr lang="en-US" dirty="0" err="1"/>
              <a:t>Derleyici</a:t>
            </a:r>
            <a:r>
              <a:rPr lang="en-US" dirty="0"/>
              <a:t> − </a:t>
            </a:r>
            <a:r>
              <a:rPr lang="en-US" dirty="0" err="1"/>
              <a:t>TypeScript'i</a:t>
            </a:r>
            <a:r>
              <a:rPr lang="en-US" dirty="0"/>
              <a:t> JavaScript </a:t>
            </a:r>
            <a:r>
              <a:rPr lang="en-US" dirty="0" err="1"/>
              <a:t>eşdeğerine</a:t>
            </a:r>
            <a:r>
              <a:rPr lang="en-US" dirty="0"/>
              <a:t> </a:t>
            </a:r>
            <a:r>
              <a:rPr lang="en-US" dirty="0" err="1"/>
              <a:t>dönüştürür</a:t>
            </a:r>
            <a:endParaRPr lang="en-US" dirty="0"/>
          </a:p>
          <a:p>
            <a:r>
              <a:rPr lang="en-US" dirty="0"/>
              <a:t>TLS TypeScript </a:t>
            </a:r>
            <a:r>
              <a:rPr lang="en-US" dirty="0" err="1"/>
              <a:t>Dil</a:t>
            </a:r>
            <a:r>
              <a:rPr lang="en-US" dirty="0"/>
              <a:t> </a:t>
            </a:r>
            <a:r>
              <a:rPr lang="en-US" dirty="0" err="1"/>
              <a:t>Hizmeti</a:t>
            </a:r>
            <a:r>
              <a:rPr lang="en-US" dirty="0"/>
              <a:t> − </a:t>
            </a:r>
            <a:r>
              <a:rPr lang="en-US" dirty="0" err="1"/>
              <a:t>Statik</a:t>
            </a:r>
            <a:r>
              <a:rPr lang="en-US" dirty="0"/>
              <a:t> </a:t>
            </a:r>
            <a:r>
              <a:rPr lang="en-US" dirty="0" err="1"/>
              <a:t>yazma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tür</a:t>
            </a:r>
            <a:r>
              <a:rPr lang="en-US" dirty="0"/>
              <a:t> </a:t>
            </a:r>
            <a:r>
              <a:rPr lang="en-US" dirty="0" err="1"/>
              <a:t>çıkarım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,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tamamlama</a:t>
            </a:r>
            <a:r>
              <a:rPr lang="en-US" dirty="0"/>
              <a:t>,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biçimlendirme</a:t>
            </a:r>
            <a:r>
              <a:rPr lang="en-US" dirty="0"/>
              <a:t> vb.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düzenleyici</a:t>
            </a:r>
            <a:r>
              <a:rPr lang="en-US" dirty="0"/>
              <a:t> </a:t>
            </a:r>
            <a:r>
              <a:rPr lang="en-US" dirty="0" err="1"/>
              <a:t>işlemlerini</a:t>
            </a:r>
            <a:r>
              <a:rPr lang="en-US" dirty="0"/>
              <a:t> </a:t>
            </a:r>
            <a:r>
              <a:rPr lang="en-US" dirty="0" err="1"/>
              <a:t>destekler</a:t>
            </a:r>
            <a:r>
              <a:rPr lang="en-US" dirty="0"/>
              <a:t>.</a:t>
            </a:r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A9548-70E0-BB4A-A75B-15EF375BCD6B}" type="slidenum">
              <a:rPr lang="en-TR" smtClean="0"/>
              <a:t>8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94236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TR" dirty="0"/>
              <a:t>ir transpilar </a:t>
            </a:r>
            <a:r>
              <a:rPr lang="en-US" dirty="0"/>
              <a:t>I</a:t>
            </a:r>
            <a:r>
              <a:rPr lang="en-TR" dirty="0"/>
              <a:t> var dedik. Bir takım ayarlamalar gerektiriyor dedik şimdi bunlar için bağzı kurulumlar yapmamız gerekiyor. </a:t>
            </a:r>
          </a:p>
          <a:p>
            <a:endParaRPr lang="en-TR" dirty="0"/>
          </a:p>
          <a:p>
            <a:r>
              <a:rPr lang="en-TR" dirty="0"/>
              <a:t>TS kodu geliştirebilmek için öncelikle npm üzerindeyer alan typescript dependence sine ihtiyacımız var. Bunu nkurulumu için 1. resim</a:t>
            </a:r>
          </a:p>
          <a:p>
            <a:endParaRPr lang="en-TR" dirty="0"/>
          </a:p>
          <a:p>
            <a:r>
              <a:rPr lang="en-US" dirty="0"/>
              <a:t>V</a:t>
            </a:r>
            <a:r>
              <a:rPr lang="en-TR" dirty="0"/>
              <a:t>erisyonunu kontrol edebiliriz</a:t>
            </a:r>
          </a:p>
          <a:p>
            <a:endParaRPr lang="en-TR" dirty="0"/>
          </a:p>
          <a:p>
            <a:r>
              <a:rPr lang="en-US" dirty="0"/>
              <a:t>T</a:t>
            </a:r>
            <a:r>
              <a:rPr lang="en-TR" dirty="0"/>
              <a:t>ranspiler </a:t>
            </a:r>
            <a:r>
              <a:rPr lang="en-US" dirty="0"/>
              <a:t>I</a:t>
            </a:r>
            <a:r>
              <a:rPr lang="en-TR" dirty="0"/>
              <a:t> çalıştırmak için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A9548-70E0-BB4A-A75B-15EF375BCD6B}" type="slidenum">
              <a:rPr lang="en-TR" smtClean="0"/>
              <a:t>9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2973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56C3-F511-E047-9EBF-B1028A4D0A3D}" type="datetimeFigureOut">
              <a:rPr lang="en-TR" smtClean="0"/>
              <a:t>28.11.2021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385-5CD1-F94A-BEF2-70DAD73DCC1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8409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90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4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43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56C3-F511-E047-9EBF-B1028A4D0A3D}" type="datetimeFigureOut">
              <a:rPr lang="en-TR" smtClean="0"/>
              <a:t>28.11.2021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385-5CD1-F94A-BEF2-70DAD73DCC1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035159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56C3-F511-E047-9EBF-B1028A4D0A3D}" type="datetimeFigureOut">
              <a:rPr lang="en-TR" smtClean="0"/>
              <a:t>28.11.2021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385-5CD1-F94A-BEF2-70DAD73DCC1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9031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56C3-F511-E047-9EBF-B1028A4D0A3D}" type="datetimeFigureOut">
              <a:rPr lang="en-TR" smtClean="0"/>
              <a:t>28.11.2021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385-5CD1-F94A-BEF2-70DAD73DCC1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321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56C3-F511-E047-9EBF-B1028A4D0A3D}" type="datetimeFigureOut">
              <a:rPr lang="en-TR" smtClean="0"/>
              <a:t>28.11.2021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385-5CD1-F94A-BEF2-70DAD73DCC1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5158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56C3-F511-E047-9EBF-B1028A4D0A3D}" type="datetimeFigureOut">
              <a:rPr lang="en-TR" smtClean="0"/>
              <a:t>28.11.2021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385-5CD1-F94A-BEF2-70DAD73DCC1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31256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5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56C3-F511-E047-9EBF-B1028A4D0A3D}" type="datetimeFigureOut">
              <a:rPr lang="en-TR" smtClean="0"/>
              <a:t>28.11.2021</a:t>
            </a:fld>
            <a:endParaRPr lang="en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385-5CD1-F94A-BEF2-70DAD73DCC1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52635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56C3-F511-E047-9EBF-B1028A4D0A3D}" type="datetimeFigureOut">
              <a:rPr lang="en-TR" smtClean="0"/>
              <a:t>28.11.2021</a:t>
            </a:fld>
            <a:endParaRPr lang="en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385-5CD1-F94A-BEF2-70DAD73DCC1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31417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56C3-F511-E047-9EBF-B1028A4D0A3D}" type="datetimeFigureOut">
              <a:rPr lang="en-TR" smtClean="0"/>
              <a:t>28.11.2021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385-5CD1-F94A-BEF2-70DAD73DCC1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29241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6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11/28/21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6394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ypescriptlang.org/pla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typescript/index.htm" TargetMode="External"/><Relationship Id="rId2" Type="http://schemas.openxmlformats.org/officeDocument/2006/relationships/hyperlink" Target="https://www.codecademy.com/learn/learn-typescript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3773-7181-9C48-9718-6BCA4CE43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/>
          <a:p>
            <a:r>
              <a:rPr lang="en-TR" dirty="0"/>
              <a:t>TypeScript </a:t>
            </a:r>
            <a:r>
              <a:rPr lang="en-US" dirty="0"/>
              <a:t>Fundamentals</a:t>
            </a:r>
            <a:endParaRPr lang="en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0773A-94E1-9B4A-9FE0-1CE12D46A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625" y="5281613"/>
            <a:ext cx="10572750" cy="940776"/>
          </a:xfrm>
        </p:spPr>
        <p:txBody>
          <a:bodyPr>
            <a:normAutofit/>
          </a:bodyPr>
          <a:lstStyle/>
          <a:p>
            <a:r>
              <a:rPr lang="en-US" dirty="0" err="1"/>
              <a:t>Olgun</a:t>
            </a:r>
            <a:r>
              <a:rPr lang="en-US" dirty="0"/>
              <a:t> DUTKAN – UI / UX Team in HAVELSAN</a:t>
            </a:r>
          </a:p>
          <a:p>
            <a:r>
              <a:rPr lang="en-US" dirty="0" err="1"/>
              <a:t>odutkan@havelsan.com.tr</a:t>
            </a:r>
            <a:endParaRPr lang="en-US" dirty="0"/>
          </a:p>
          <a:p>
            <a:endParaRPr lang="en-TR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7CE63FC-8E9A-204B-96F9-932AAAB8C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6357" y="4380517"/>
            <a:ext cx="1802191" cy="180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74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18198-7C95-8949-99D0-D2432C18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tsconfig.json</a:t>
            </a:r>
            <a:r>
              <a:rPr lang="en-US"/>
              <a:t> </a:t>
            </a:r>
            <a:r>
              <a:rPr lang="en-US" dirty="0"/>
              <a:t>f</a:t>
            </a:r>
            <a:r>
              <a:rPr lang="en-US"/>
              <a:t>ile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3206A-17BD-E140-9499-82F363466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280701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 err="1"/>
              <a:t>tsconfig.json</a:t>
            </a:r>
            <a:r>
              <a:rPr lang="en-US" dirty="0"/>
              <a:t> file is always placed in the root of your project and you can customize what rules you want the TypeScript compiler to enforce. </a:t>
            </a:r>
            <a:endParaRPr lang="en-TR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FCD1366-DACA-D64F-B5A6-883EBBC96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4303404"/>
            <a:ext cx="10533498" cy="1933884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3A86674-8C52-014F-BA66-52722BB14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6648" y="6324624"/>
            <a:ext cx="428257" cy="4282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B2679E-0078-F445-A3F8-C666F5EF81E3}"/>
              </a:ext>
            </a:extLst>
          </p:cNvPr>
          <p:cNvSpPr txBox="1"/>
          <p:nvPr/>
        </p:nvSpPr>
        <p:spPr>
          <a:xfrm>
            <a:off x="-2686" y="6384863"/>
            <a:ext cx="839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sz="1400" dirty="0"/>
              <a:t>2.2</a:t>
            </a:r>
          </a:p>
        </p:txBody>
      </p:sp>
    </p:spTree>
    <p:extLst>
      <p:ext uri="{BB962C8B-B14F-4D97-AF65-F5344CB8AC3E}">
        <p14:creationId xmlns:p14="http://schemas.microsoft.com/office/powerpoint/2010/main" val="3105328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7C4D-76B1-AE4D-A266-BC7B15A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TypeScript code looks like?</a:t>
            </a:r>
            <a:endParaRPr lang="en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A975D5-B682-CC44-BC82-AD61E7C9E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4293" y="2569987"/>
            <a:ext cx="10460167" cy="817200"/>
          </a:xfr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484BC0D-E392-324C-AE84-40F2B6B29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93" y="4475163"/>
            <a:ext cx="10457124" cy="1746000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C2F9961-2F37-194F-9439-5AA9E0B19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6648" y="6324624"/>
            <a:ext cx="428257" cy="4282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5BECFD-914E-AC4B-9640-914F944DB58A}"/>
              </a:ext>
            </a:extLst>
          </p:cNvPr>
          <p:cNvSpPr txBox="1"/>
          <p:nvPr/>
        </p:nvSpPr>
        <p:spPr>
          <a:xfrm>
            <a:off x="-2686" y="6384863"/>
            <a:ext cx="839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sz="1400" dirty="0"/>
              <a:t>2.3</a:t>
            </a:r>
          </a:p>
        </p:txBody>
      </p:sp>
    </p:spTree>
    <p:extLst>
      <p:ext uri="{BB962C8B-B14F-4D97-AF65-F5344CB8AC3E}">
        <p14:creationId xmlns:p14="http://schemas.microsoft.com/office/powerpoint/2010/main" val="1885332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A72C-3B33-F643-B2E7-2DDEE5098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Playground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4844B-8F8F-AE40-9BA6-38E7D10FD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and test Typescript without download or install anything: 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www.typescriptlang.org</a:t>
            </a:r>
            <a:r>
              <a:rPr lang="en-US" dirty="0">
                <a:hlinkClick r:id="rId2"/>
              </a:rPr>
              <a:t>/play</a:t>
            </a:r>
            <a:endParaRPr lang="en-TR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E8BDA13-63A8-A14C-BEED-FDEDF7AB6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6648" y="6324624"/>
            <a:ext cx="428257" cy="4282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DD3655-0400-EB4F-8479-1204B89FE44E}"/>
              </a:ext>
            </a:extLst>
          </p:cNvPr>
          <p:cNvSpPr txBox="1"/>
          <p:nvPr/>
        </p:nvSpPr>
        <p:spPr>
          <a:xfrm>
            <a:off x="-2686" y="6384863"/>
            <a:ext cx="839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sz="1400" dirty="0"/>
              <a:t>2.4</a:t>
            </a:r>
          </a:p>
        </p:txBody>
      </p:sp>
    </p:spTree>
    <p:extLst>
      <p:ext uri="{BB962C8B-B14F-4D97-AF65-F5344CB8AC3E}">
        <p14:creationId xmlns:p14="http://schemas.microsoft.com/office/powerpoint/2010/main" val="2358160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05E14-69BF-294F-8D63-5B5E9F2C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Inferences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CFC0D-88D8-DD45-9C7C-180A994BA7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number</a:t>
            </a:r>
          </a:p>
          <a:p>
            <a:r>
              <a:rPr lang="en-US" dirty="0"/>
              <a:t>null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undefined</a:t>
            </a:r>
          </a:p>
        </p:txBody>
      </p:sp>
      <p:pic>
        <p:nvPicPr>
          <p:cNvPr id="12" name="Content Placeholder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E5DE423-65E8-5B48-BA69-43E7240CC9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09386" y="3429000"/>
            <a:ext cx="5256745" cy="1212011"/>
          </a:xfr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4E339C9-2312-6A49-828F-8D3692499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6648" y="6324624"/>
            <a:ext cx="428257" cy="428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D359AE-5B9C-DF44-A958-37A5F81693D9}"/>
              </a:ext>
            </a:extLst>
          </p:cNvPr>
          <p:cNvSpPr txBox="1"/>
          <p:nvPr/>
        </p:nvSpPr>
        <p:spPr>
          <a:xfrm>
            <a:off x="-2686" y="6384863"/>
            <a:ext cx="839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sz="1400" dirty="0"/>
              <a:t>3.1</a:t>
            </a:r>
          </a:p>
        </p:txBody>
      </p:sp>
    </p:spTree>
    <p:extLst>
      <p:ext uri="{BB962C8B-B14F-4D97-AF65-F5344CB8AC3E}">
        <p14:creationId xmlns:p14="http://schemas.microsoft.com/office/powerpoint/2010/main" val="1954627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3FF9-0245-B74E-ABFA-45A2DE92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Shapes</a:t>
            </a: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EF10684-8DA3-7947-A573-0DD89B6B6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4104" y="2528888"/>
            <a:ext cx="10443789" cy="2480400"/>
          </a:xfr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9DB2C75-949D-5B41-A566-C8A150A00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6648" y="6324624"/>
            <a:ext cx="428257" cy="4282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0932A4-491B-9D4C-8903-AFD094829B06}"/>
              </a:ext>
            </a:extLst>
          </p:cNvPr>
          <p:cNvSpPr txBox="1"/>
          <p:nvPr/>
        </p:nvSpPr>
        <p:spPr>
          <a:xfrm>
            <a:off x="-2686" y="6384863"/>
            <a:ext cx="839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sz="1400" dirty="0"/>
              <a:t>3.2</a:t>
            </a:r>
          </a:p>
        </p:txBody>
      </p:sp>
    </p:spTree>
    <p:extLst>
      <p:ext uri="{BB962C8B-B14F-4D97-AF65-F5344CB8AC3E}">
        <p14:creationId xmlns:p14="http://schemas.microsoft.com/office/powerpoint/2010/main" val="2651976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D960-16A9-2242-96AF-EC36C3038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Any</a:t>
            </a:r>
            <a:endParaRPr lang="en-TR" dirty="0"/>
          </a:p>
        </p:txBody>
      </p:sp>
      <p:pic>
        <p:nvPicPr>
          <p:cNvPr id="13" name="Content Placeholder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0A9CD31-1C08-A34A-86ED-C592B6920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7041" y="2546141"/>
            <a:ext cx="10499240" cy="1296000"/>
          </a:xfrm>
        </p:spPr>
      </p:pic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F70EB6B-7A3A-6D40-993F-029BD89E0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6648" y="6324624"/>
            <a:ext cx="428257" cy="4282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FC92E2-4B6E-234C-9F6E-73E9594FA496}"/>
              </a:ext>
            </a:extLst>
          </p:cNvPr>
          <p:cNvSpPr txBox="1"/>
          <p:nvPr/>
        </p:nvSpPr>
        <p:spPr>
          <a:xfrm>
            <a:off x="-2686" y="6384863"/>
            <a:ext cx="839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sz="1400" dirty="0"/>
              <a:t>3.3 - 1</a:t>
            </a:r>
          </a:p>
        </p:txBody>
      </p:sp>
    </p:spTree>
    <p:extLst>
      <p:ext uri="{BB962C8B-B14F-4D97-AF65-F5344CB8AC3E}">
        <p14:creationId xmlns:p14="http://schemas.microsoft.com/office/powerpoint/2010/main" val="874425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0090A-2040-6F45-94A3-4EF17E82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Any</a:t>
            </a:r>
            <a:endParaRPr lang="en-TR" dirty="0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BE6034C-A1A8-4745-B70C-80FF166F3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041" y="2553417"/>
            <a:ext cx="10483201" cy="1638000"/>
          </a:xfrm>
        </p:spPr>
      </p:pic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64A99BA-4227-5C4A-8489-E106718C2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6648" y="6324624"/>
            <a:ext cx="428257" cy="428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230A94-5C9F-1A47-BDDA-5630D45774AC}"/>
              </a:ext>
            </a:extLst>
          </p:cNvPr>
          <p:cNvSpPr txBox="1"/>
          <p:nvPr/>
        </p:nvSpPr>
        <p:spPr>
          <a:xfrm>
            <a:off x="-2686" y="6384863"/>
            <a:ext cx="839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sz="1400" dirty="0"/>
              <a:t>3.3 - 2</a:t>
            </a:r>
          </a:p>
        </p:txBody>
      </p:sp>
    </p:spTree>
    <p:extLst>
      <p:ext uri="{BB962C8B-B14F-4D97-AF65-F5344CB8AC3E}">
        <p14:creationId xmlns:p14="http://schemas.microsoft.com/office/powerpoint/2010/main" val="1878199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9A055-7345-2C45-BEA0-2A5762D2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 Annotations</a:t>
            </a:r>
            <a:endParaRPr lang="en-TR" dirty="0"/>
          </a:p>
        </p:txBody>
      </p:sp>
      <p:pic>
        <p:nvPicPr>
          <p:cNvPr id="9" name="Content Placeholder 8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3E263D24-F4C9-2848-907D-AFF916735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3599" y="2528888"/>
            <a:ext cx="10444800" cy="1958400"/>
          </a:xfrm>
        </p:spPr>
      </p:pic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3E220E2-674E-384F-9F86-CBDC9357F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6648" y="6324624"/>
            <a:ext cx="428257" cy="4282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7F6306-07A6-5649-AE9E-EB0AF5398A08}"/>
              </a:ext>
            </a:extLst>
          </p:cNvPr>
          <p:cNvSpPr txBox="1"/>
          <p:nvPr/>
        </p:nvSpPr>
        <p:spPr>
          <a:xfrm>
            <a:off x="-2686" y="6384863"/>
            <a:ext cx="839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sz="1400" dirty="0"/>
              <a:t>3.4</a:t>
            </a:r>
          </a:p>
        </p:txBody>
      </p:sp>
    </p:spTree>
    <p:extLst>
      <p:ext uri="{BB962C8B-B14F-4D97-AF65-F5344CB8AC3E}">
        <p14:creationId xmlns:p14="http://schemas.microsoft.com/office/powerpoint/2010/main" val="3594631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094C2-BA6F-EF46-8983-87DBD09FA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b="0" dirty="0" err="1">
                <a:solidFill>
                  <a:srgbClr val="9CDCFE"/>
                </a:solidFill>
                <a:latin typeface="Menlo" panose="020B0609030804020204" pitchFamily="49" charset="0"/>
              </a:rPr>
              <a:t>console</a:t>
            </a:r>
            <a:r>
              <a:rPr lang="en-US" sz="3000" b="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3000" b="0" dirty="0" err="1">
                <a:solidFill>
                  <a:srgbClr val="DCDCAA"/>
                </a:solidFill>
                <a:latin typeface="Menlo" panose="020B0609030804020204" pitchFamily="49" charset="0"/>
              </a:rPr>
              <a:t>info</a:t>
            </a:r>
            <a:r>
              <a:rPr lang="en-US" sz="3000" b="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3000" b="0" dirty="0">
                <a:solidFill>
                  <a:srgbClr val="CE9178"/>
                </a:solidFill>
                <a:latin typeface="Menlo" panose="020B0609030804020204" pitchFamily="49" charset="0"/>
              </a:rPr>
              <a:t>`Review`</a:t>
            </a:r>
            <a:r>
              <a:rPr lang="en-US" sz="3000" b="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  <a:br>
              <a:rPr lang="en-US" sz="3000" b="0" dirty="0"/>
            </a:br>
            <a:r>
              <a:rPr lang="en-US" sz="3000" b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// Review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590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C85F-6B4B-2843-A503-676087A5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TR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EDAAF41-2476-7E4E-B3C5-C31AF3654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8760" y="2563394"/>
            <a:ext cx="10490553" cy="1540800"/>
          </a:xfrm>
        </p:spPr>
      </p:pic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1D44BDA-DABE-A644-B887-765F7A4F3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6648" y="6324624"/>
            <a:ext cx="428257" cy="428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BECAB8-F2BD-1B4C-A79D-1007E78FFB0C}"/>
              </a:ext>
            </a:extLst>
          </p:cNvPr>
          <p:cNvSpPr txBox="1"/>
          <p:nvPr/>
        </p:nvSpPr>
        <p:spPr>
          <a:xfrm>
            <a:off x="-2686" y="6384863"/>
            <a:ext cx="839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sz="1400" dirty="0"/>
              <a:t>3.5 - 1</a:t>
            </a:r>
          </a:p>
        </p:txBody>
      </p:sp>
    </p:spTree>
    <p:extLst>
      <p:ext uri="{BB962C8B-B14F-4D97-AF65-F5344CB8AC3E}">
        <p14:creationId xmlns:p14="http://schemas.microsoft.com/office/powerpoint/2010/main" val="59558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F4F93-6DF2-5C44-BAB4-D547EBCF4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b="0" dirty="0" err="1">
                <a:solidFill>
                  <a:srgbClr val="9CDCFE"/>
                </a:solidFill>
                <a:latin typeface="Menlo" panose="020B0609030804020204" pitchFamily="49" charset="0"/>
              </a:rPr>
              <a:t>console</a:t>
            </a:r>
            <a:r>
              <a:rPr lang="en-US" sz="3000" b="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3000" b="0" dirty="0" err="1">
                <a:solidFill>
                  <a:srgbClr val="DCDCAA"/>
                </a:solidFill>
                <a:latin typeface="Menlo" panose="020B0609030804020204" pitchFamily="49" charset="0"/>
              </a:rPr>
              <a:t>info</a:t>
            </a:r>
            <a:r>
              <a:rPr lang="en-US" sz="3000" b="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3000" b="0" dirty="0">
                <a:solidFill>
                  <a:srgbClr val="CE9178"/>
                </a:solidFill>
                <a:latin typeface="Menlo" panose="020B0609030804020204" pitchFamily="49" charset="0"/>
              </a:rPr>
              <a:t>`Hello, I am </a:t>
            </a:r>
            <a:r>
              <a:rPr lang="en-US" sz="3000" b="0" dirty="0" err="1">
                <a:solidFill>
                  <a:srgbClr val="CE9178"/>
                </a:solidFill>
                <a:latin typeface="Menlo" panose="020B0609030804020204" pitchFamily="49" charset="0"/>
              </a:rPr>
              <a:t>Olgun</a:t>
            </a:r>
            <a:r>
              <a:rPr lang="en-US" sz="3000" b="0" dirty="0">
                <a:solidFill>
                  <a:srgbClr val="CE9178"/>
                </a:solidFill>
                <a:latin typeface="Menlo" panose="020B0609030804020204" pitchFamily="49" charset="0"/>
              </a:rPr>
              <a:t> DUTKAN`</a:t>
            </a:r>
            <a:r>
              <a:rPr lang="en-US" sz="3000" b="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  <a:br>
              <a:rPr lang="en-US" sz="3000" b="0" dirty="0"/>
            </a:br>
            <a:r>
              <a:rPr lang="en-US" sz="3000" b="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// Hello, I am </a:t>
            </a:r>
            <a:r>
              <a:rPr lang="en-US" sz="3000" b="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Olgun</a:t>
            </a:r>
            <a:r>
              <a:rPr lang="en-US" sz="3000" b="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DUTKAN</a:t>
            </a:r>
          </a:p>
        </p:txBody>
      </p:sp>
    </p:spTree>
    <p:extLst>
      <p:ext uri="{BB962C8B-B14F-4D97-AF65-F5344CB8AC3E}">
        <p14:creationId xmlns:p14="http://schemas.microsoft.com/office/powerpoint/2010/main" val="900711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57D5-CAC3-EA4E-BE4F-022F7A46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TR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5E6EEDD-3ACF-F249-BC76-F979810DF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775" y="2574963"/>
            <a:ext cx="10493999" cy="2098800"/>
          </a:xfrm>
        </p:spPr>
      </p:pic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EBB2DBF-A406-7A41-841F-D2D861953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6648" y="6324624"/>
            <a:ext cx="428257" cy="428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B73A37-B58A-7C42-847C-DFF1E795D24A}"/>
              </a:ext>
            </a:extLst>
          </p:cNvPr>
          <p:cNvSpPr txBox="1"/>
          <p:nvPr/>
        </p:nvSpPr>
        <p:spPr>
          <a:xfrm>
            <a:off x="-2686" y="6384863"/>
            <a:ext cx="839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sz="1400" dirty="0"/>
              <a:t>3.5 - 2</a:t>
            </a:r>
          </a:p>
        </p:txBody>
      </p:sp>
    </p:spTree>
    <p:extLst>
      <p:ext uri="{BB962C8B-B14F-4D97-AF65-F5344CB8AC3E}">
        <p14:creationId xmlns:p14="http://schemas.microsoft.com/office/powerpoint/2010/main" val="1566087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E513B-F6A6-5C4D-B6EE-B8395D5B1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Type Annotations</a:t>
            </a:r>
            <a:endParaRPr lang="en-TR" dirty="0"/>
          </a:p>
        </p:txBody>
      </p:sp>
      <p:pic>
        <p:nvPicPr>
          <p:cNvPr id="7" name="Content Placeholder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4DDEC65-AF78-C640-844F-93AF24290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5241" y="2546140"/>
            <a:ext cx="10460746" cy="1732561"/>
          </a:xfrm>
        </p:spPr>
      </p:pic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356BE85-B9A7-A34A-AC88-96D2D6B9B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6648" y="6324624"/>
            <a:ext cx="428257" cy="4282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449C09-0FC6-4941-8CAF-FDF7832E0597}"/>
              </a:ext>
            </a:extLst>
          </p:cNvPr>
          <p:cNvSpPr txBox="1"/>
          <p:nvPr/>
        </p:nvSpPr>
        <p:spPr>
          <a:xfrm>
            <a:off x="-2686" y="6384863"/>
            <a:ext cx="839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sz="1400" dirty="0"/>
              <a:t>3.5 - 3</a:t>
            </a:r>
          </a:p>
        </p:txBody>
      </p:sp>
    </p:spTree>
    <p:extLst>
      <p:ext uri="{BB962C8B-B14F-4D97-AF65-F5344CB8AC3E}">
        <p14:creationId xmlns:p14="http://schemas.microsoft.com/office/powerpoint/2010/main" val="1273969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A238-65A8-BA47-AF50-D166C4A5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  <a:endParaRPr lang="en-TR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E24BE1B-9D08-6C4A-9D13-15F0563A3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294" y="2546140"/>
            <a:ext cx="10460746" cy="1732561"/>
          </a:xfrm>
        </p:spPr>
      </p:pic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976EB03-4263-4C46-A71A-E5D4E92A1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6648" y="6324624"/>
            <a:ext cx="428257" cy="428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BC0ACF-179B-0442-B4C2-D3FD5BBAB075}"/>
              </a:ext>
            </a:extLst>
          </p:cNvPr>
          <p:cNvSpPr txBox="1"/>
          <p:nvPr/>
        </p:nvSpPr>
        <p:spPr>
          <a:xfrm>
            <a:off x="-2686" y="6384863"/>
            <a:ext cx="839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sz="1400" dirty="0"/>
              <a:t>3.5 – 4</a:t>
            </a:r>
          </a:p>
        </p:txBody>
      </p:sp>
    </p:spTree>
    <p:extLst>
      <p:ext uri="{BB962C8B-B14F-4D97-AF65-F5344CB8AC3E}">
        <p14:creationId xmlns:p14="http://schemas.microsoft.com/office/powerpoint/2010/main" val="2929455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3715-85AC-7D44-BE4E-D30C65679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  <a:endParaRPr lang="en-TR" dirty="0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76FB6EE-A456-4E43-A346-3C9DD9FE8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041" y="2546140"/>
            <a:ext cx="10460746" cy="1732561"/>
          </a:xfrm>
        </p:spPr>
      </p:pic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717789E-07D2-7E42-82B7-3FE4EFFC9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6648" y="6324624"/>
            <a:ext cx="428257" cy="428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8B476-0CF6-2B43-851D-996CF55F84E7}"/>
              </a:ext>
            </a:extLst>
          </p:cNvPr>
          <p:cNvSpPr txBox="1"/>
          <p:nvPr/>
        </p:nvSpPr>
        <p:spPr>
          <a:xfrm>
            <a:off x="-2686" y="6384863"/>
            <a:ext cx="839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sz="1400" dirty="0"/>
              <a:t>3.5 - 5</a:t>
            </a:r>
          </a:p>
        </p:txBody>
      </p:sp>
    </p:spTree>
    <p:extLst>
      <p:ext uri="{BB962C8B-B14F-4D97-AF65-F5344CB8AC3E}">
        <p14:creationId xmlns:p14="http://schemas.microsoft.com/office/powerpoint/2010/main" val="4145916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7098-475E-8C4E-9377-D173F5FF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Parameters</a:t>
            </a:r>
            <a:endParaRPr lang="en-TR" dirty="0"/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D564224-A71B-BC42-9C10-ABE00060F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041" y="2546140"/>
            <a:ext cx="10460746" cy="1732561"/>
          </a:xfrm>
        </p:spPr>
      </p:pic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2CE5F2A-23FC-2F4B-A3D9-825C8F34E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6648" y="6324624"/>
            <a:ext cx="428257" cy="4282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609E34-9D70-4544-9935-D8953B679B0E}"/>
              </a:ext>
            </a:extLst>
          </p:cNvPr>
          <p:cNvSpPr txBox="1"/>
          <p:nvPr/>
        </p:nvSpPr>
        <p:spPr>
          <a:xfrm>
            <a:off x="-2686" y="6384863"/>
            <a:ext cx="839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sz="1400" dirty="0"/>
              <a:t>3.5 - 6</a:t>
            </a:r>
          </a:p>
        </p:txBody>
      </p:sp>
    </p:spTree>
    <p:extLst>
      <p:ext uri="{BB962C8B-B14F-4D97-AF65-F5344CB8AC3E}">
        <p14:creationId xmlns:p14="http://schemas.microsoft.com/office/powerpoint/2010/main" val="2281096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8009-3D4A-E44E-B63C-0D12D57DC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Return Types</a:t>
            </a:r>
            <a:endParaRPr lang="en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DAEF48-5482-B84F-B59A-2559E6B5F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4294" y="2546140"/>
            <a:ext cx="10460746" cy="1732561"/>
          </a:xfrm>
        </p:spPr>
      </p:pic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BFC7B6-9B50-504E-8716-ADF2D46FB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6648" y="6324624"/>
            <a:ext cx="428257" cy="428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FC93AB-7BE2-8C43-9985-DB917D78AFEC}"/>
              </a:ext>
            </a:extLst>
          </p:cNvPr>
          <p:cNvSpPr txBox="1"/>
          <p:nvPr/>
        </p:nvSpPr>
        <p:spPr>
          <a:xfrm>
            <a:off x="-2686" y="6384863"/>
            <a:ext cx="839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sz="1400" dirty="0"/>
              <a:t>3.5 - 7</a:t>
            </a:r>
          </a:p>
        </p:txBody>
      </p:sp>
    </p:spTree>
    <p:extLst>
      <p:ext uri="{BB962C8B-B14F-4D97-AF65-F5344CB8AC3E}">
        <p14:creationId xmlns:p14="http://schemas.microsoft.com/office/powerpoint/2010/main" val="240102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9122D-2C10-D441-A8D0-979DC70E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Return Types</a:t>
            </a:r>
            <a:endParaRPr lang="en-TR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CC0169C-9FD8-DD4C-BCBE-F97FFBC72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294" y="2546140"/>
            <a:ext cx="10460746" cy="1732561"/>
          </a:xfrm>
        </p:spPr>
      </p:pic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09C8851-3D62-AA4C-81BB-5F9D0F686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6648" y="6324624"/>
            <a:ext cx="428257" cy="428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10CD31-A6EB-0A4C-AB1D-BEF042A9F349}"/>
              </a:ext>
            </a:extLst>
          </p:cNvPr>
          <p:cNvSpPr txBox="1"/>
          <p:nvPr/>
        </p:nvSpPr>
        <p:spPr>
          <a:xfrm>
            <a:off x="-2686" y="6384863"/>
            <a:ext cx="839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sz="1400" dirty="0"/>
              <a:t>3.5 - 8</a:t>
            </a:r>
          </a:p>
        </p:txBody>
      </p:sp>
    </p:spTree>
    <p:extLst>
      <p:ext uri="{BB962C8B-B14F-4D97-AF65-F5344CB8AC3E}">
        <p14:creationId xmlns:p14="http://schemas.microsoft.com/office/powerpoint/2010/main" val="1165100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6A3F-46F1-8246-B404-4F5D87F4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Return Types</a:t>
            </a:r>
            <a:endParaRPr lang="en-TR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1833F5E-36C9-5245-9FD1-861D34355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040" y="2546141"/>
            <a:ext cx="10474105" cy="2487600"/>
          </a:xfrm>
        </p:spPr>
      </p:pic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E4A0DD4-CD62-584E-89CB-60182FC29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6648" y="6324624"/>
            <a:ext cx="428257" cy="428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489604-A8A9-AC40-A6C6-EE8CEF1C05CE}"/>
              </a:ext>
            </a:extLst>
          </p:cNvPr>
          <p:cNvSpPr txBox="1"/>
          <p:nvPr/>
        </p:nvSpPr>
        <p:spPr>
          <a:xfrm>
            <a:off x="-2686" y="6384863"/>
            <a:ext cx="839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sz="1400" dirty="0"/>
              <a:t>3.5 - 9</a:t>
            </a:r>
          </a:p>
        </p:txBody>
      </p:sp>
    </p:spTree>
    <p:extLst>
      <p:ext uri="{BB962C8B-B14F-4D97-AF65-F5344CB8AC3E}">
        <p14:creationId xmlns:p14="http://schemas.microsoft.com/office/powerpoint/2010/main" val="2378749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E11F-AA19-B140-8C55-E0417E61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Return Type</a:t>
            </a:r>
            <a:endParaRPr lang="en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BEF354-63B1-BD45-920D-6BE8CF6B7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7040" y="2546140"/>
            <a:ext cx="10500585" cy="1197723"/>
          </a:xfrm>
        </p:spPr>
      </p:pic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7C4F2A8-347F-394C-9A73-BA05F0995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6648" y="6324624"/>
            <a:ext cx="428257" cy="428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49242-E522-9546-A7DA-42CB7B95256B}"/>
              </a:ext>
            </a:extLst>
          </p:cNvPr>
          <p:cNvSpPr txBox="1"/>
          <p:nvPr/>
        </p:nvSpPr>
        <p:spPr>
          <a:xfrm>
            <a:off x="-2686" y="6384863"/>
            <a:ext cx="839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sz="1400" dirty="0"/>
              <a:t>3.5 - 10</a:t>
            </a:r>
          </a:p>
        </p:txBody>
      </p:sp>
    </p:spTree>
    <p:extLst>
      <p:ext uri="{BB962C8B-B14F-4D97-AF65-F5344CB8AC3E}">
        <p14:creationId xmlns:p14="http://schemas.microsoft.com/office/powerpoint/2010/main" val="3494601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04579-0460-3543-BD1D-3460E417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Return Type</a:t>
            </a:r>
            <a:endParaRPr lang="en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4D97BF-480E-A34C-BE4B-790B51E70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040" y="2546140"/>
            <a:ext cx="10500585" cy="1197723"/>
          </a:xfrm>
        </p:spPr>
      </p:pic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CE3C51C-F422-1847-A404-D94C0430B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6648" y="6324624"/>
            <a:ext cx="428257" cy="428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78E6E1-1D28-B243-A511-FF47AB3118A2}"/>
              </a:ext>
            </a:extLst>
          </p:cNvPr>
          <p:cNvSpPr txBox="1"/>
          <p:nvPr/>
        </p:nvSpPr>
        <p:spPr>
          <a:xfrm>
            <a:off x="-2686" y="6384863"/>
            <a:ext cx="839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sz="1400" dirty="0"/>
              <a:t>3.5 - 11</a:t>
            </a:r>
          </a:p>
        </p:txBody>
      </p:sp>
    </p:spTree>
    <p:extLst>
      <p:ext uri="{BB962C8B-B14F-4D97-AF65-F5344CB8AC3E}">
        <p14:creationId xmlns:p14="http://schemas.microsoft.com/office/powerpoint/2010/main" val="83959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7055A-F367-3340-8255-4A3CF115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TR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67B12-0DED-7046-87B0-8286D3D24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Introduction to Typescript</a:t>
            </a:r>
          </a:p>
          <a:p>
            <a:pPr>
              <a:buFont typeface="+mj-lt"/>
              <a:buAutoNum type="arabicPeriod"/>
            </a:pPr>
            <a:r>
              <a:rPr lang="en-US" dirty="0"/>
              <a:t>Setting up Typescript Development Environment</a:t>
            </a:r>
          </a:p>
          <a:p>
            <a:pPr>
              <a:buFont typeface="+mj-lt"/>
              <a:buAutoNum type="arabicPeriod"/>
            </a:pPr>
            <a:r>
              <a:rPr lang="en-US" dirty="0"/>
              <a:t>Typescript latest features-concepts</a:t>
            </a:r>
          </a:p>
        </p:txBody>
      </p:sp>
    </p:spTree>
    <p:extLst>
      <p:ext uri="{BB962C8B-B14F-4D97-AF65-F5344CB8AC3E}">
        <p14:creationId xmlns:p14="http://schemas.microsoft.com/office/powerpoint/2010/main" val="3505851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094C2-BA6F-EF46-8983-87DBD09FA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b="0" dirty="0" err="1">
                <a:solidFill>
                  <a:srgbClr val="9CDCFE"/>
                </a:solidFill>
                <a:latin typeface="Menlo" panose="020B0609030804020204" pitchFamily="49" charset="0"/>
              </a:rPr>
              <a:t>console</a:t>
            </a:r>
            <a:r>
              <a:rPr lang="en-US" sz="3000" b="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3000" b="0" dirty="0" err="1">
                <a:solidFill>
                  <a:srgbClr val="DCDCAA"/>
                </a:solidFill>
                <a:latin typeface="Menlo" panose="020B0609030804020204" pitchFamily="49" charset="0"/>
              </a:rPr>
              <a:t>info</a:t>
            </a:r>
            <a:r>
              <a:rPr lang="en-US" sz="3000" b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3000" b="0">
                <a:solidFill>
                  <a:srgbClr val="CE9178"/>
                </a:solidFill>
                <a:latin typeface="Menlo" panose="020B0609030804020204" pitchFamily="49" charset="0"/>
              </a:rPr>
              <a:t>`Review`</a:t>
            </a:r>
            <a:r>
              <a:rPr lang="en-US" sz="3000" b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  <a:br>
              <a:rPr lang="en-US" sz="3000" b="0"/>
            </a:br>
            <a:r>
              <a:rPr lang="en-US" sz="3000" b="0">
                <a:solidFill>
                  <a:prstClr val="black">
                    <a:lumMod val="65000"/>
                    <a:lumOff val="35000"/>
                  </a:prstClr>
                </a:solidFill>
              </a:rPr>
              <a:t>// Review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47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C7522-72ED-ED45-8A9B-77A490E5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Type Annotations</a:t>
            </a:r>
            <a:endParaRPr lang="en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6D3CF3-E6E3-AB47-A254-8C614CA31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4294" y="2553659"/>
            <a:ext cx="10477920" cy="11951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850C39-DE11-1942-95F5-A88C19C9E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94" y="3800556"/>
            <a:ext cx="10477922" cy="11951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0B1035-40F8-3741-85A5-F469E3195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759" y="5034140"/>
            <a:ext cx="10477922" cy="1195138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636642-A8CD-8D4D-B909-AA0F720BBB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76648" y="6324624"/>
            <a:ext cx="428257" cy="4282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9DF2D1-F569-154D-B5E9-C69F6FE834A2}"/>
              </a:ext>
            </a:extLst>
          </p:cNvPr>
          <p:cNvSpPr txBox="1"/>
          <p:nvPr/>
        </p:nvSpPr>
        <p:spPr>
          <a:xfrm>
            <a:off x="-2686" y="6384863"/>
            <a:ext cx="839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sz="1400" dirty="0"/>
              <a:t>3.6 - 1</a:t>
            </a:r>
          </a:p>
        </p:txBody>
      </p:sp>
    </p:spTree>
    <p:extLst>
      <p:ext uri="{BB962C8B-B14F-4D97-AF65-F5344CB8AC3E}">
        <p14:creationId xmlns:p14="http://schemas.microsoft.com/office/powerpoint/2010/main" val="1659556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7099-AB40-5F45-8E77-92FE0565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Type Annotations</a:t>
            </a:r>
            <a:endParaRPr lang="en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752DB0-8524-5145-9118-969640B31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546" y="2553659"/>
            <a:ext cx="10434683" cy="11902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3160CC-67E9-5545-BD64-92F77D48B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98" y="4879886"/>
            <a:ext cx="10434683" cy="1190206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F8F34D5-2E39-AA4E-A40A-44BC9C4C3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6648" y="6324624"/>
            <a:ext cx="428257" cy="4282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3BA587-6B3F-ED4F-A031-753FB600A649}"/>
              </a:ext>
            </a:extLst>
          </p:cNvPr>
          <p:cNvSpPr txBox="1"/>
          <p:nvPr/>
        </p:nvSpPr>
        <p:spPr>
          <a:xfrm>
            <a:off x="-2686" y="6384863"/>
            <a:ext cx="839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sz="1400" dirty="0"/>
              <a:t>3.6 - 2</a:t>
            </a:r>
          </a:p>
        </p:txBody>
      </p:sp>
    </p:spTree>
    <p:extLst>
      <p:ext uri="{BB962C8B-B14F-4D97-AF65-F5344CB8AC3E}">
        <p14:creationId xmlns:p14="http://schemas.microsoft.com/office/powerpoint/2010/main" val="3053891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891A-23AF-964E-8DFE-A0F9AE84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Union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DD6B77-F71E-B048-ACA9-0B57671C2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9408" y="2567558"/>
            <a:ext cx="6033183" cy="3636963"/>
          </a:xfrm>
        </p:spPr>
      </p:pic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1A83765-C080-444F-BDDD-21873E42D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6648" y="6324624"/>
            <a:ext cx="428257" cy="428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AABC09-52DC-F547-9265-3A7592D9FFAE}"/>
              </a:ext>
            </a:extLst>
          </p:cNvPr>
          <p:cNvSpPr txBox="1"/>
          <p:nvPr/>
        </p:nvSpPr>
        <p:spPr>
          <a:xfrm>
            <a:off x="-2686" y="6384863"/>
            <a:ext cx="839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sz="1400" dirty="0"/>
              <a:t>3.7 - 1</a:t>
            </a:r>
          </a:p>
        </p:txBody>
      </p:sp>
    </p:spTree>
    <p:extLst>
      <p:ext uri="{BB962C8B-B14F-4D97-AF65-F5344CB8AC3E}">
        <p14:creationId xmlns:p14="http://schemas.microsoft.com/office/powerpoint/2010/main" val="26486856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265A-81C7-1C47-95FB-D31EA966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Types</a:t>
            </a:r>
            <a:endParaRPr lang="en-TR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99EE713-64C0-474D-BC1D-7E66342DD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7041" y="2546141"/>
            <a:ext cx="10469886" cy="2077618"/>
          </a:xfrm>
        </p:spPr>
      </p:pic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95C91D0-AB6A-EF48-B4FC-1A2612F5B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6648" y="6324624"/>
            <a:ext cx="428257" cy="428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240731-4AFC-DC49-B8A9-96BDF07C8E22}"/>
              </a:ext>
            </a:extLst>
          </p:cNvPr>
          <p:cNvSpPr txBox="1"/>
          <p:nvPr/>
        </p:nvSpPr>
        <p:spPr>
          <a:xfrm>
            <a:off x="-2686" y="6384863"/>
            <a:ext cx="839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sz="1400" dirty="0"/>
              <a:t>3.7 - 2</a:t>
            </a:r>
          </a:p>
        </p:txBody>
      </p:sp>
    </p:spTree>
    <p:extLst>
      <p:ext uri="{BB962C8B-B14F-4D97-AF65-F5344CB8AC3E}">
        <p14:creationId xmlns:p14="http://schemas.microsoft.com/office/powerpoint/2010/main" val="5748019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2F0A-2C80-6840-BFD6-D3745A12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8D865-CC2E-AC46-B97D-563E5A069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https://www.codecademy.com/learn/learn-typescript</a:t>
            </a:r>
            <a:endParaRPr lang="en-US" dirty="0"/>
          </a:p>
          <a:p>
            <a:r>
              <a:rPr lang="en-US" dirty="0">
                <a:hlinkClick r:id="rId3"/>
              </a:rPr>
              <a:t>https://www.tutorialspoint.com/typescript/index.htm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83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18">
            <a:extLst>
              <a:ext uri="{FF2B5EF4-FFF2-40B4-BE49-F238E27FC236}">
                <a16:creationId xmlns:a16="http://schemas.microsoft.com/office/drawing/2014/main" id="{B8F5419B-BCBD-42A2-BFFF-781C60733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9C4C1E-2E52-4247-BC58-328CD615C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43467"/>
            <a:ext cx="10572000" cy="3776731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Thanks for listening…</a:t>
            </a:r>
          </a:p>
        </p:txBody>
      </p:sp>
    </p:spTree>
    <p:extLst>
      <p:ext uri="{BB962C8B-B14F-4D97-AF65-F5344CB8AC3E}">
        <p14:creationId xmlns:p14="http://schemas.microsoft.com/office/powerpoint/2010/main" val="126737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56B47-C943-9A4D-95BB-440A53C8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What is TypeScript?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3ED32-0A56-1549-A5F6-E5496FFDF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TypeScript programming language is a superset of JavaScript that adds types to JavaScript using a set of tools called a type system.</a:t>
            </a:r>
          </a:p>
          <a:p>
            <a:endParaRPr lang="en-TR" dirty="0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92D5FBB-4701-5D4D-A5AE-ECC4A823C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6648" y="6324624"/>
            <a:ext cx="428257" cy="4282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95F138-5812-4E41-933E-C85FB1F2F1AE}"/>
              </a:ext>
            </a:extLst>
          </p:cNvPr>
          <p:cNvSpPr txBox="1"/>
          <p:nvPr/>
        </p:nvSpPr>
        <p:spPr>
          <a:xfrm>
            <a:off x="-2686" y="6384863"/>
            <a:ext cx="839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sz="1400" dirty="0"/>
              <a:t>1.1 - 1</a:t>
            </a:r>
          </a:p>
        </p:txBody>
      </p:sp>
    </p:spTree>
    <p:extLst>
      <p:ext uri="{BB962C8B-B14F-4D97-AF65-F5344CB8AC3E}">
        <p14:creationId xmlns:p14="http://schemas.microsoft.com/office/powerpoint/2010/main" val="298206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CF1C-3430-4D44-8E71-016ECF47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TR" dirty="0"/>
              <a:t>What is TypeScript?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E917D-C491-D543-9E05-1F46BE1EF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 was designed and developed by Anders Hejlsberg (designer of C#) at Microsoft</a:t>
            </a:r>
          </a:p>
          <a:p>
            <a:r>
              <a:rPr lang="en-US" dirty="0"/>
              <a:t>First, we write TypeScript code in files with the extension .</a:t>
            </a:r>
            <a:r>
              <a:rPr lang="en-US" dirty="0" err="1"/>
              <a:t>ts</a:t>
            </a:r>
            <a:r>
              <a:rPr lang="en-US" dirty="0"/>
              <a:t>.</a:t>
            </a:r>
          </a:p>
          <a:p>
            <a:r>
              <a:rPr lang="en-US" dirty="0"/>
              <a:t>The developer can Identify mistakes during development/compilation step (scope of the variable, function parameter, variable datatype mismatch, etc.)</a:t>
            </a:r>
          </a:p>
          <a:p>
            <a:r>
              <a:rPr lang="en-US" dirty="0"/>
              <a:t>We run our code through the TypeScript </a:t>
            </a:r>
            <a:r>
              <a:rPr lang="en-US" dirty="0" err="1"/>
              <a:t>transpiler</a:t>
            </a:r>
            <a:r>
              <a:rPr lang="en-US" dirty="0"/>
              <a:t>. The </a:t>
            </a:r>
            <a:r>
              <a:rPr lang="en-US" dirty="0" err="1"/>
              <a:t>transpiler</a:t>
            </a:r>
            <a:r>
              <a:rPr lang="en-US" dirty="0"/>
              <a:t> will check that the code adheres to TypeScript’s standards, and it will display errors when it does not.</a:t>
            </a:r>
          </a:p>
          <a:p>
            <a:r>
              <a:rPr lang="en-US" dirty="0"/>
              <a:t>If the TypeScript code can be converted into working JavaScript, the </a:t>
            </a:r>
            <a:r>
              <a:rPr lang="en-US" dirty="0" err="1"/>
              <a:t>transpiler</a:t>
            </a:r>
            <a:r>
              <a:rPr lang="en-US" dirty="0"/>
              <a:t> will output a JavaScript version of the file (.</a:t>
            </a:r>
            <a:r>
              <a:rPr lang="en-US" dirty="0" err="1"/>
              <a:t>js</a:t>
            </a:r>
            <a:r>
              <a:rPr lang="en-US" dirty="0"/>
              <a:t>).</a:t>
            </a:r>
          </a:p>
        </p:txBody>
      </p:sp>
      <p:pic>
        <p:nvPicPr>
          <p:cNvPr id="6" name="Picture 5" descr="Anders Hejlsberg">
            <a:extLst>
              <a:ext uri="{FF2B5EF4-FFF2-40B4-BE49-F238E27FC236}">
                <a16:creationId xmlns:a16="http://schemas.microsoft.com/office/drawing/2014/main" id="{86BD5106-81D0-2846-AE3A-4BCE4E16D50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138" y="3451870"/>
            <a:ext cx="2913062" cy="16385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3792F62-6B51-F947-982A-3C346B1FD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6648" y="6324624"/>
            <a:ext cx="428257" cy="4282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483B5E-C8FE-9A48-98BB-BAB0F0E15686}"/>
              </a:ext>
            </a:extLst>
          </p:cNvPr>
          <p:cNvSpPr txBox="1"/>
          <p:nvPr/>
        </p:nvSpPr>
        <p:spPr>
          <a:xfrm>
            <a:off x="-2686" y="6384863"/>
            <a:ext cx="839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sz="1400" dirty="0"/>
              <a:t>1.1 - 2</a:t>
            </a:r>
          </a:p>
        </p:txBody>
      </p:sp>
    </p:spTree>
    <p:extLst>
      <p:ext uri="{BB962C8B-B14F-4D97-AF65-F5344CB8AC3E}">
        <p14:creationId xmlns:p14="http://schemas.microsoft.com/office/powerpoint/2010/main" val="3857382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25AA2A-C5A2-0F49-B5EB-B907C2B9A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A brief history of TypeScript</a:t>
            </a:r>
            <a:endParaRPr lang="en-TR" sz="32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C231944-E966-6D4F-AB71-878907580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320986"/>
              </p:ext>
            </p:extLst>
          </p:nvPr>
        </p:nvGraphicFramePr>
        <p:xfrm>
          <a:off x="5258730" y="2250962"/>
          <a:ext cx="6093483" cy="2356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EAA62BB-26EE-BE48-896D-4862122DC8CF}"/>
              </a:ext>
            </a:extLst>
          </p:cNvPr>
          <p:cNvSpPr txBox="1"/>
          <p:nvPr/>
        </p:nvSpPr>
        <p:spPr>
          <a:xfrm>
            <a:off x="-2686" y="6384863"/>
            <a:ext cx="839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sz="1400" dirty="0"/>
              <a:t>1.2</a:t>
            </a:r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287DECA-D41A-E549-B413-F480C4B833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76648" y="6324624"/>
            <a:ext cx="428257" cy="4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6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61136-29E5-284E-ABE0-B4A533C42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TypeScript?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392C9-74F8-AC44-8A4B-EC6891B04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are documentation</a:t>
            </a:r>
          </a:p>
          <a:p>
            <a:r>
              <a:rPr lang="en-US" dirty="0"/>
              <a:t>You’re not locked in</a:t>
            </a:r>
          </a:p>
          <a:p>
            <a:r>
              <a:rPr lang="en-US" dirty="0"/>
              <a:t>We’re all processing our JavaScript before running it anyway</a:t>
            </a:r>
          </a:p>
          <a:p>
            <a:r>
              <a:rPr lang="en-US" dirty="0"/>
              <a:t>Interfaces let you remove data clumps</a:t>
            </a:r>
          </a:p>
          <a:p>
            <a:r>
              <a:rPr lang="en-US" dirty="0"/>
              <a:t>It makes the tooling better</a:t>
            </a:r>
            <a:endParaRPr lang="en-TR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29F755E-FEB5-0B42-8F6E-7A4F0A802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6648" y="6324624"/>
            <a:ext cx="428257" cy="428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563C8B-57C5-EE4F-91D6-C0DB665BFC66}"/>
              </a:ext>
            </a:extLst>
          </p:cNvPr>
          <p:cNvSpPr txBox="1"/>
          <p:nvPr/>
        </p:nvSpPr>
        <p:spPr>
          <a:xfrm>
            <a:off x="-2686" y="6384863"/>
            <a:ext cx="839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sz="1400" dirty="0"/>
              <a:t>1.3</a:t>
            </a:r>
          </a:p>
        </p:txBody>
      </p:sp>
    </p:spTree>
    <p:extLst>
      <p:ext uri="{BB962C8B-B14F-4D97-AF65-F5344CB8AC3E}">
        <p14:creationId xmlns:p14="http://schemas.microsoft.com/office/powerpoint/2010/main" val="3559389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19A35-5851-624E-B817-D82A95C7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TypeScript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811DE-7268-6B4E-BB96-60B20EE2C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 − syntax, keywords, and type annotations</a:t>
            </a:r>
          </a:p>
          <a:p>
            <a:r>
              <a:rPr lang="en-US" dirty="0"/>
              <a:t>TSC TypeScript Compiler − converts TypeScript to JavaScript equivalent</a:t>
            </a:r>
          </a:p>
          <a:p>
            <a:r>
              <a:rPr lang="en-US" dirty="0"/>
              <a:t>TLS TypeScript Language Service − Supports editor operations like static typing and type inference system, statement completion, code formatting, etc.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535E227-36F9-E441-AD93-0214A18AD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6648" y="6324624"/>
            <a:ext cx="428257" cy="4282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E509A4-C809-8F4E-9E59-4959C8C70896}"/>
              </a:ext>
            </a:extLst>
          </p:cNvPr>
          <p:cNvSpPr txBox="1"/>
          <p:nvPr/>
        </p:nvSpPr>
        <p:spPr>
          <a:xfrm>
            <a:off x="-2686" y="6384863"/>
            <a:ext cx="839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sz="1400" dirty="0"/>
              <a:t>1.4</a:t>
            </a:r>
          </a:p>
        </p:txBody>
      </p:sp>
    </p:spTree>
    <p:extLst>
      <p:ext uri="{BB962C8B-B14F-4D97-AF65-F5344CB8AC3E}">
        <p14:creationId xmlns:p14="http://schemas.microsoft.com/office/powerpoint/2010/main" val="2435983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B826-08D2-6C47-AA96-63D82A8E0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 Setup</a:t>
            </a:r>
            <a:endParaRPr lang="en-TR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0D4343E-4F17-1341-A5A9-AC721C44A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4778" y="2562975"/>
            <a:ext cx="10465640" cy="482400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DF2D012-3A00-7D45-AB50-833448188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041" y="5388970"/>
            <a:ext cx="10465627" cy="482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07CF10D-DBEF-674A-BA20-0F50A6750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778" y="3914104"/>
            <a:ext cx="10493748" cy="606137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43E2E28-5F02-5D49-807C-A22FFDA652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76648" y="6324624"/>
            <a:ext cx="428257" cy="4282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EA663F-8A56-594F-99BC-C29BAF1D49E5}"/>
              </a:ext>
            </a:extLst>
          </p:cNvPr>
          <p:cNvSpPr txBox="1"/>
          <p:nvPr/>
        </p:nvSpPr>
        <p:spPr>
          <a:xfrm>
            <a:off x="-2686" y="6384863"/>
            <a:ext cx="839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sz="1400" dirty="0"/>
              <a:t>2.1</a:t>
            </a:r>
          </a:p>
        </p:txBody>
      </p:sp>
    </p:spTree>
    <p:extLst>
      <p:ext uri="{BB962C8B-B14F-4D97-AF65-F5344CB8AC3E}">
        <p14:creationId xmlns:p14="http://schemas.microsoft.com/office/powerpoint/2010/main" val="1413580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{2C71BB25-3557-C341-B5FF-BE8199661DFB}tf10001121_mac</Template>
  <TotalTime>5848</TotalTime>
  <Words>1624</Words>
  <Application>Microsoft Macintosh PowerPoint</Application>
  <PresentationFormat>Widescreen</PresentationFormat>
  <Paragraphs>207</Paragraphs>
  <Slides>36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Calibri</vt:lpstr>
      <vt:lpstr>Century Gothic</vt:lpstr>
      <vt:lpstr>Menlo</vt:lpstr>
      <vt:lpstr>Wingdings</vt:lpstr>
      <vt:lpstr>Wingdings 2</vt:lpstr>
      <vt:lpstr>Quotable</vt:lpstr>
      <vt:lpstr>TypeScript Fundamentals</vt:lpstr>
      <vt:lpstr>console.info(`Hello, I am Olgun DUTKAN`) // Hello, I am Olgun DUTKAN</vt:lpstr>
      <vt:lpstr>Agenda</vt:lpstr>
      <vt:lpstr>What is TypeScript?</vt:lpstr>
      <vt:lpstr>What is TypeScript?</vt:lpstr>
      <vt:lpstr>A brief history of TypeScript</vt:lpstr>
      <vt:lpstr>Why TypeScript?</vt:lpstr>
      <vt:lpstr>Components of TypeScript</vt:lpstr>
      <vt:lpstr>Development Environment Setup</vt:lpstr>
      <vt:lpstr>The tsconfig.json file</vt:lpstr>
      <vt:lpstr>What TypeScript code looks like?</vt:lpstr>
      <vt:lpstr>TypeScript Playground</vt:lpstr>
      <vt:lpstr>Type Inferences</vt:lpstr>
      <vt:lpstr>Type Shapes</vt:lpstr>
      <vt:lpstr>Type Any</vt:lpstr>
      <vt:lpstr>Type Any</vt:lpstr>
      <vt:lpstr>Variable Type Annotations</vt:lpstr>
      <vt:lpstr>console.info(`Review`) // Review</vt:lpstr>
      <vt:lpstr>Functions</vt:lpstr>
      <vt:lpstr>Functions</vt:lpstr>
      <vt:lpstr>Parameter Type Annotations</vt:lpstr>
      <vt:lpstr>Optional Parameters</vt:lpstr>
      <vt:lpstr>Optional Parameters</vt:lpstr>
      <vt:lpstr>Default Parameters</vt:lpstr>
      <vt:lpstr>Inferring Return Types</vt:lpstr>
      <vt:lpstr>Explicit Return Types</vt:lpstr>
      <vt:lpstr>Explicit Return Types</vt:lpstr>
      <vt:lpstr>Void Return Type</vt:lpstr>
      <vt:lpstr>Void Return Type</vt:lpstr>
      <vt:lpstr>console.info(`Review`) // Review</vt:lpstr>
      <vt:lpstr>Array Type Annotations</vt:lpstr>
      <vt:lpstr>Array Type Annotations</vt:lpstr>
      <vt:lpstr>Union Types</vt:lpstr>
      <vt:lpstr>Union Types</vt:lpstr>
      <vt:lpstr>References</vt:lpstr>
      <vt:lpstr>Thanks for listening…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Olgun DUTKAN</dc:creator>
  <cp:lastModifiedBy>Olgun DUTKAN</cp:lastModifiedBy>
  <cp:revision>141</cp:revision>
  <dcterms:created xsi:type="dcterms:W3CDTF">2021-11-11T20:32:07Z</dcterms:created>
  <dcterms:modified xsi:type="dcterms:W3CDTF">2021-11-28T19:38:31Z</dcterms:modified>
</cp:coreProperties>
</file>