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6" r:id="rId6"/>
    <p:sldId id="267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031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489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11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78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812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092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334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121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22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11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81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478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614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12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298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uk-UA" dirty="0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83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0DC5F9-6526-400F-A650-4B4B35854116}" type="datetimeFigureOut">
              <a:rPr lang="uk-UA" smtClean="0"/>
              <a:t>23.11.2021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6FED1CB-770C-4899-B2D6-248D42897855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12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uxuXeZXgo" TargetMode="External"/><Relationship Id="rId2" Type="http://schemas.openxmlformats.org/officeDocument/2006/relationships/hyperlink" Target="https://uk.wikipedia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denet.ru/progr/cpp/Sockets.php" TargetMode="External"/><Relationship Id="rId5" Type="http://schemas.openxmlformats.org/officeDocument/2006/relationships/hyperlink" Target="https://www.youtube.com/watch?v=UbjxGvrDrbw&amp;ab_channel=javidx9" TargetMode="External"/><Relationship Id="rId4" Type="http://schemas.openxmlformats.org/officeDocument/2006/relationships/hyperlink" Target="https://www.youtube.com/watch?v=WDn-htpBlnU&amp;ab_channel=SloanKell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68555" y="690466"/>
            <a:ext cx="6046237" cy="2500604"/>
          </a:xfrm>
        </p:spPr>
        <p:txBody>
          <a:bodyPr/>
          <a:lstStyle/>
          <a:p>
            <a:pPr algn="ctr"/>
            <a:r>
              <a:rPr lang="uk-UA" dirty="0"/>
              <a:t>Організація взаємодії між процесами</a:t>
            </a:r>
            <a:endParaRPr lang="uk-UA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3478578" y="3482263"/>
            <a:ext cx="4993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bg1"/>
                </a:solidFill>
              </a:rPr>
              <a:t>Автори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uk-UA" sz="2400" dirty="0" smtClean="0">
                <a:solidFill>
                  <a:schemeClr val="bg1"/>
                </a:solidFill>
              </a:rPr>
              <a:t>студенти групи ПЗ-25</a:t>
            </a:r>
            <a:r>
              <a:rPr lang="uk-UA" sz="2400" dirty="0">
                <a:solidFill>
                  <a:schemeClr val="bg1"/>
                </a:solidFill>
              </a:rPr>
              <a:t/>
            </a:r>
            <a:br>
              <a:rPr lang="uk-UA" sz="2400" dirty="0">
                <a:solidFill>
                  <a:schemeClr val="bg1"/>
                </a:solidFill>
              </a:rPr>
            </a:br>
            <a:r>
              <a:rPr lang="uk-UA" sz="2400" dirty="0" smtClean="0">
                <a:solidFill>
                  <a:schemeClr val="bg1"/>
                </a:solidFill>
              </a:rPr>
              <a:t>Бірак</a:t>
            </a:r>
            <a:r>
              <a:rPr lang="uk-UA" sz="2400" dirty="0" smtClean="0">
                <a:solidFill>
                  <a:schemeClr val="bg1"/>
                </a:solidFill>
              </a:rPr>
              <a:t> Денис</a:t>
            </a:r>
            <a:br>
              <a:rPr lang="uk-UA" sz="2400" dirty="0" smtClean="0">
                <a:solidFill>
                  <a:schemeClr val="bg1"/>
                </a:solidFill>
              </a:rPr>
            </a:br>
            <a:r>
              <a:rPr lang="uk-UA" sz="2400" dirty="0" smtClean="0">
                <a:solidFill>
                  <a:schemeClr val="bg1"/>
                </a:solidFill>
              </a:rPr>
              <a:t>Білик Тарас</a:t>
            </a:r>
          </a:p>
          <a:p>
            <a:pPr algn="ctr"/>
            <a:r>
              <a:rPr lang="uk-UA" sz="2400" dirty="0">
                <a:solidFill>
                  <a:schemeClr val="bg1"/>
                </a:solidFill>
              </a:rPr>
              <a:t>Масюк</a:t>
            </a:r>
            <a:r>
              <a:rPr lang="uk-UA" sz="2400" dirty="0">
                <a:solidFill>
                  <a:schemeClr val="bg1"/>
                </a:solidFill>
              </a:rPr>
              <a:t> Олег</a:t>
            </a:r>
            <a:endParaRPr lang="uk-UA" sz="2400" dirty="0" smtClean="0">
              <a:solidFill>
                <a:schemeClr val="bg1"/>
              </a:solidFill>
            </a:endParaRPr>
          </a:p>
          <a:p>
            <a:pPr algn="ctr"/>
            <a:r>
              <a:rPr lang="uk-UA" sz="2400" dirty="0" smtClean="0">
                <a:solidFill>
                  <a:schemeClr val="bg1"/>
                </a:solidFill>
              </a:rPr>
              <a:t>Янович Марко</a:t>
            </a:r>
            <a:endParaRPr lang="uk-U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6429" y="466858"/>
            <a:ext cx="8807192" cy="1039570"/>
          </a:xfrm>
        </p:spPr>
        <p:txBody>
          <a:bodyPr/>
          <a:lstStyle/>
          <a:p>
            <a:pPr algn="ctr"/>
            <a:r>
              <a:rPr lang="uk-UA" dirty="0" smtClean="0"/>
              <a:t>Дякуємо за увагу!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567993" y="1730363"/>
            <a:ext cx="97500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Ресурси звідки була взята інформація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https://uk.wikipedia.org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/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3"/>
              </a:rPr>
              <a:t>www.youtube.com/watch?v=dquxuXeZXgo</a:t>
            </a:r>
            <a:r>
              <a:rPr lang="uk-UA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4"/>
              </a:rPr>
              <a:t>https://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4"/>
              </a:rPr>
              <a:t>www.youtube.com/watch?v=WDn-htpBlnU&amp;ab_channel=SloanKelly</a:t>
            </a:r>
            <a:r>
              <a:rPr lang="uk-UA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5"/>
              </a:rPr>
              <a:t>https://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5"/>
              </a:rPr>
              <a:t>www.youtube.com/watch?v=UbjxGvrDrbw&amp;ab_channel=javidx9</a:t>
            </a:r>
            <a:r>
              <a:rPr lang="uk-UA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6"/>
              </a:rPr>
              <a:t>http://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  <a:hlinkClick r:id="rId6"/>
              </a:rPr>
              <a:t>www.codenet.ru/progr/cpp/Sockets.php</a:t>
            </a:r>
            <a:r>
              <a:rPr lang="uk-UA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uk-UA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22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6860" y="459520"/>
            <a:ext cx="7301637" cy="1738248"/>
          </a:xfrm>
        </p:spPr>
        <p:txBody>
          <a:bodyPr/>
          <a:lstStyle/>
          <a:p>
            <a:pPr algn="ctr"/>
            <a:r>
              <a:rPr lang="uk-UA" noProof="1" smtClean="0"/>
              <a:t>Що</a:t>
            </a:r>
            <a:r>
              <a:rPr lang="ru-RU" dirty="0" smtClean="0"/>
              <a:t> </a:t>
            </a:r>
            <a:r>
              <a:rPr lang="uk-UA" dirty="0" smtClean="0"/>
              <a:t>таке</a:t>
            </a:r>
            <a:r>
              <a:rPr lang="ru-RU" dirty="0" smtClean="0"/>
              <a:t> </a:t>
            </a:r>
            <a:r>
              <a:rPr lang="uk-UA" dirty="0" smtClean="0"/>
              <a:t>синхронізація</a:t>
            </a:r>
            <a:r>
              <a:rPr lang="ru-RU" dirty="0" smtClean="0"/>
              <a:t> </a:t>
            </a:r>
            <a:r>
              <a:rPr lang="ru-RU" dirty="0"/>
              <a:t>процесів і </a:t>
            </a:r>
            <a:r>
              <a:rPr lang="ru-RU" dirty="0" smtClean="0"/>
              <a:t>потоків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5452444" y="2935705"/>
            <a:ext cx="6435171" cy="4553552"/>
          </a:xfrm>
        </p:spPr>
        <p:txBody>
          <a:bodyPr>
            <a:noAutofit/>
          </a:bodyPr>
          <a:lstStyle/>
          <a:p>
            <a:r>
              <a:rPr lang="uk-UA" sz="2000" dirty="0" smtClean="0">
                <a:solidFill>
                  <a:schemeClr val="tx1"/>
                </a:solidFill>
              </a:rPr>
              <a:t>П</a:t>
            </a:r>
            <a:r>
              <a:rPr lang="ru-RU" sz="2000" dirty="0" smtClean="0">
                <a:solidFill>
                  <a:schemeClr val="tx1"/>
                </a:solidFill>
              </a:rPr>
              <a:t>риведення декількох </a:t>
            </a:r>
            <a:r>
              <a:rPr lang="ru-RU" sz="2000" dirty="0">
                <a:solidFill>
                  <a:schemeClr val="tx1"/>
                </a:solidFill>
              </a:rPr>
              <a:t>процесів або потоків </a:t>
            </a:r>
            <a:r>
              <a:rPr lang="ru-RU" sz="2000" dirty="0" smtClean="0">
                <a:solidFill>
                  <a:schemeClr val="tx1"/>
                </a:solidFill>
              </a:rPr>
              <a:t>до протікання</a:t>
            </a:r>
            <a:r>
              <a:rPr lang="ru-RU" sz="2000" dirty="0">
                <a:solidFill>
                  <a:schemeClr val="tx1"/>
                </a:solidFill>
              </a:rPr>
              <a:t>, коли певні стадії </a:t>
            </a:r>
            <a:r>
              <a:rPr lang="ru-RU" sz="2000" dirty="0">
                <a:solidFill>
                  <a:schemeClr val="tx1"/>
                </a:solidFill>
              </a:rPr>
              <a:t>різних</a:t>
            </a:r>
            <a:r>
              <a:rPr lang="ru-RU" sz="2000" dirty="0">
                <a:solidFill>
                  <a:schemeClr val="tx1"/>
                </a:solidFill>
              </a:rPr>
              <a:t> процесів </a:t>
            </a:r>
            <a:r>
              <a:rPr lang="ru-RU" sz="2000" dirty="0">
                <a:solidFill>
                  <a:schemeClr val="tx1"/>
                </a:solidFill>
              </a:rPr>
              <a:t>здійснюються</a:t>
            </a:r>
            <a:r>
              <a:rPr lang="ru-RU" sz="2000" dirty="0">
                <a:solidFill>
                  <a:schemeClr val="tx1"/>
                </a:solidFill>
              </a:rPr>
              <a:t> в </a:t>
            </a:r>
            <a:r>
              <a:rPr lang="ru-RU" sz="2000" dirty="0">
                <a:solidFill>
                  <a:schemeClr val="tx1"/>
                </a:solidFill>
              </a:rPr>
              <a:t>певному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порядку, </a:t>
            </a:r>
            <a:r>
              <a:rPr lang="ru-RU" sz="2000" dirty="0">
                <a:solidFill>
                  <a:schemeClr val="tx1"/>
                </a:solidFill>
              </a:rPr>
              <a:t>для </a:t>
            </a:r>
            <a:r>
              <a:rPr lang="ru-RU" sz="2000" dirty="0">
                <a:solidFill>
                  <a:schemeClr val="tx1"/>
                </a:solidFill>
              </a:rPr>
              <a:t>уникнення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конкуренції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або </a:t>
            </a:r>
            <a:r>
              <a:rPr lang="ru-RU" sz="2000" dirty="0">
                <a:solidFill>
                  <a:schemeClr val="tx1"/>
                </a:solidFill>
              </a:rPr>
              <a:t>взаємного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блокування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Загальна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ідея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полягає</a:t>
            </a:r>
            <a:r>
              <a:rPr lang="ru-RU" sz="2000" dirty="0">
                <a:solidFill>
                  <a:schemeClr val="tx1"/>
                </a:solidFill>
              </a:rPr>
              <a:t> в тому, </a:t>
            </a:r>
            <a:r>
              <a:rPr lang="ru-RU" sz="2000" dirty="0">
                <a:solidFill>
                  <a:schemeClr val="tx1"/>
                </a:solidFill>
              </a:rPr>
              <a:t>що</a:t>
            </a:r>
            <a:r>
              <a:rPr lang="ru-RU" sz="2000" dirty="0">
                <a:solidFill>
                  <a:schemeClr val="tx1"/>
                </a:solidFill>
              </a:rPr>
              <a:t> в </a:t>
            </a:r>
            <a:r>
              <a:rPr lang="ru-RU" sz="2000" dirty="0">
                <a:solidFill>
                  <a:schemeClr val="tx1"/>
                </a:solidFill>
              </a:rPr>
              <a:t>певних</a:t>
            </a:r>
            <a:r>
              <a:rPr lang="ru-RU" sz="2000" dirty="0">
                <a:solidFill>
                  <a:schemeClr val="tx1"/>
                </a:solidFill>
              </a:rPr>
              <a:t> точках </a:t>
            </a:r>
            <a:r>
              <a:rPr lang="ru-RU" sz="2000" dirty="0">
                <a:solidFill>
                  <a:schemeClr val="tx1"/>
                </a:solidFill>
              </a:rPr>
              <a:t>процесам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необхідно</a:t>
            </a:r>
            <a:r>
              <a:rPr lang="ru-RU" sz="2000" dirty="0">
                <a:solidFill>
                  <a:schemeClr val="tx1"/>
                </a:solidFill>
              </a:rPr>
              <a:t> разом </a:t>
            </a:r>
            <a:r>
              <a:rPr lang="ru-RU" sz="2000" dirty="0">
                <a:solidFill>
                  <a:schemeClr val="tx1"/>
                </a:solidFill>
              </a:rPr>
              <a:t>домовитися</a:t>
            </a:r>
            <a:r>
              <a:rPr lang="ru-RU" sz="2000" dirty="0">
                <a:solidFill>
                  <a:schemeClr val="tx1"/>
                </a:solidFill>
              </a:rPr>
              <a:t> про </a:t>
            </a:r>
            <a:r>
              <a:rPr lang="ru-RU" sz="2000" dirty="0">
                <a:solidFill>
                  <a:schemeClr val="tx1"/>
                </a:solidFill>
              </a:rPr>
              <a:t>певний</a:t>
            </a:r>
            <a:r>
              <a:rPr lang="ru-RU" sz="2000" dirty="0">
                <a:solidFill>
                  <a:schemeClr val="tx1"/>
                </a:solidFill>
              </a:rPr>
              <a:t> порядок </a:t>
            </a:r>
            <a:r>
              <a:rPr lang="ru-RU" sz="2000" dirty="0">
                <a:solidFill>
                  <a:schemeClr val="tx1"/>
                </a:solidFill>
              </a:rPr>
              <a:t>дій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зі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спільними</a:t>
            </a:r>
            <a:r>
              <a:rPr lang="ru-RU" sz="2000" dirty="0">
                <a:solidFill>
                  <a:schemeClr val="tx1"/>
                </a:solidFill>
              </a:rPr>
              <a:t> ресурсами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uk-UA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8" y="162990"/>
            <a:ext cx="4621192" cy="27727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7" y="3092473"/>
            <a:ext cx="4680683" cy="350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2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3245" y="1081871"/>
            <a:ext cx="4200387" cy="706964"/>
          </a:xfrm>
        </p:spPr>
        <p:txBody>
          <a:bodyPr/>
          <a:lstStyle/>
          <a:p>
            <a:r>
              <a:rPr lang="uk-UA" dirty="0" smtClean="0"/>
              <a:t>Що таке </a:t>
            </a:r>
            <a:r>
              <a:rPr lang="uk-UA" dirty="0" smtClean="0"/>
              <a:t>сокет</a:t>
            </a:r>
            <a:r>
              <a:rPr lang="en-US" dirty="0" smtClean="0"/>
              <a:t>?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983291" y="2757372"/>
            <a:ext cx="6175793" cy="4369803"/>
          </a:xfrm>
        </p:spPr>
        <p:txBody>
          <a:bodyPr>
            <a:normAutofit/>
          </a:bodyPr>
          <a:lstStyle/>
          <a:p>
            <a:r>
              <a:rPr lang="uk-UA" sz="2000" dirty="0" smtClean="0"/>
              <a:t>Сокет</a:t>
            </a:r>
            <a:r>
              <a:rPr lang="uk-UA" sz="2000" dirty="0" smtClean="0"/>
              <a:t> забезпечує обмін даних між процесами, він представляє кінцеву точку</a:t>
            </a:r>
          </a:p>
          <a:p>
            <a:r>
              <a:rPr lang="uk-UA" sz="2000" dirty="0" smtClean="0"/>
              <a:t>Один </a:t>
            </a:r>
            <a:r>
              <a:rPr lang="uk-UA" sz="2000" dirty="0" smtClean="0"/>
              <a:t>сокет</a:t>
            </a:r>
            <a:r>
              <a:rPr lang="uk-UA" sz="2000" dirty="0" smtClean="0"/>
              <a:t> адрес надсилає його, а інший </a:t>
            </a:r>
            <a:r>
              <a:rPr lang="uk-UA" sz="2000" dirty="0" smtClean="0"/>
              <a:t>сокет</a:t>
            </a:r>
            <a:r>
              <a:rPr lang="uk-UA" sz="2000" dirty="0" smtClean="0"/>
              <a:t> </a:t>
            </a:r>
            <a:r>
              <a:rPr lang="uk-UA" sz="2000" dirty="0"/>
              <a:t>приймає конкретний порт і </a:t>
            </a:r>
            <a:r>
              <a:rPr lang="en-US" sz="2000" dirty="0"/>
              <a:t>IP</a:t>
            </a:r>
            <a:r>
              <a:rPr lang="uk-UA" sz="2000" dirty="0"/>
              <a:t> </a:t>
            </a:r>
            <a:endParaRPr lang="uk-UA" sz="2000" dirty="0" smtClean="0"/>
          </a:p>
          <a:p>
            <a:r>
              <a:rPr lang="uk-UA" sz="2000" dirty="0" smtClean="0"/>
              <a:t>Сервер повідомляє </a:t>
            </a:r>
            <a:r>
              <a:rPr lang="uk-UA" sz="2000" dirty="0" smtClean="0"/>
              <a:t>сокет</a:t>
            </a:r>
            <a:r>
              <a:rPr lang="uk-UA" sz="2000" dirty="0" smtClean="0"/>
              <a:t>-сервер, що до нього приходять запроси від </a:t>
            </a:r>
            <a:r>
              <a:rPr lang="uk-UA" sz="2000" dirty="0" smtClean="0"/>
              <a:t>сокет</a:t>
            </a:r>
            <a:r>
              <a:rPr lang="uk-UA" sz="2000" dirty="0" smtClean="0"/>
              <a:t>-користувачів</a:t>
            </a:r>
          </a:p>
          <a:p>
            <a:r>
              <a:rPr lang="uk-UA" sz="2000" dirty="0" smtClean="0"/>
              <a:t>Сокети</a:t>
            </a:r>
            <a:r>
              <a:rPr lang="uk-UA" sz="2000" dirty="0" smtClean="0"/>
              <a:t> позволяють приєднатись до локального </a:t>
            </a:r>
            <a:r>
              <a:rPr lang="uk-UA" sz="2000" dirty="0" smtClean="0"/>
              <a:t>сервіса</a:t>
            </a:r>
            <a:r>
              <a:rPr lang="uk-UA" sz="2000" dirty="0" smtClean="0"/>
              <a:t> при різних портах</a:t>
            </a:r>
          </a:p>
        </p:txBody>
      </p:sp>
      <p:pic>
        <p:nvPicPr>
          <p:cNvPr id="8" name="Picture 2" descr="https://cdn.discordapp.com/attachments/912611225123323974/912794115496878120/unkn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95" y="273827"/>
            <a:ext cx="3339042" cy="353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3" y="3962594"/>
            <a:ext cx="4284404" cy="25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92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19470" y="534281"/>
            <a:ext cx="8565502" cy="964519"/>
          </a:xfrm>
        </p:spPr>
        <p:txBody>
          <a:bodyPr/>
          <a:lstStyle/>
          <a:p>
            <a:pPr algn="ctr"/>
            <a:r>
              <a:rPr lang="uk-UA" dirty="0" smtClean="0"/>
              <a:t>Індивідуальне завдання лабораторної роботи №11</a:t>
            </a:r>
            <a:endParaRPr lang="uk-UA" dirty="0"/>
          </a:p>
        </p:txBody>
      </p:sp>
      <p:sp>
        <p:nvSpPr>
          <p:cNvPr id="7" name="Прямокутник 6"/>
          <p:cNvSpPr/>
          <p:nvPr/>
        </p:nvSpPr>
        <p:spPr>
          <a:xfrm>
            <a:off x="973130" y="3170284"/>
            <a:ext cx="103542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 smtClean="0"/>
              <a:t>	Реалізувати</a:t>
            </a:r>
            <a:r>
              <a:rPr lang="uk-UA" sz="2400" dirty="0"/>
              <a:t>, використовуючи </a:t>
            </a:r>
            <a:r>
              <a:rPr lang="uk-UA" sz="2400" dirty="0"/>
              <a:t>сокети</a:t>
            </a:r>
            <a:r>
              <a:rPr lang="uk-UA" sz="2400" dirty="0"/>
              <a:t>, </a:t>
            </a:r>
            <a:r>
              <a:rPr lang="uk-UA" sz="2400" dirty="0"/>
              <a:t>міжпроцесорну</a:t>
            </a:r>
            <a:r>
              <a:rPr lang="uk-UA" sz="2400" dirty="0"/>
              <a:t> взаємодію , де один із процесів має бути сервером, який дозволяє процесам клієнтам підписатись/відписатись на один із серверів розсилки (щогодинний прогноз погоди, щохвилинний курс акцій, щоденний курс валют).</a:t>
            </a:r>
            <a:endParaRPr lang="uk-UA" sz="28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gray">
          <a:xfrm>
            <a:off x="2960518" y="1498801"/>
            <a:ext cx="584608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3200" dirty="0" smtClean="0"/>
              <a:t>Варіант</a:t>
            </a:r>
            <a:r>
              <a:rPr lang="uk-UA" sz="3200" dirty="0"/>
              <a:t> </a:t>
            </a:r>
            <a:r>
              <a:rPr lang="uk-UA" sz="3200" dirty="0" smtClean="0"/>
              <a:t>№7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8089492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1617" y="839534"/>
            <a:ext cx="4534677" cy="1147531"/>
          </a:xfrm>
        </p:spPr>
        <p:txBody>
          <a:bodyPr/>
          <a:lstStyle/>
          <a:p>
            <a:pPr algn="ctr"/>
            <a:r>
              <a:rPr lang="uk-UA" dirty="0" smtClean="0"/>
              <a:t>Поділ завдання між командою </a:t>
            </a:r>
            <a:endParaRPr lang="uk-UA" dirty="0"/>
          </a:p>
        </p:txBody>
      </p:sp>
      <p:sp>
        <p:nvSpPr>
          <p:cNvPr id="5" name="Прямокутник 4"/>
          <p:cNvSpPr/>
          <p:nvPr/>
        </p:nvSpPr>
        <p:spPr>
          <a:xfrm>
            <a:off x="916488" y="2533490"/>
            <a:ext cx="9641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uk-UA" b="0" i="0" dirty="0" smtClean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uk-UA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Місце для вмісту 3"/>
          <p:cNvSpPr>
            <a:spLocks noGrp="1"/>
          </p:cNvSpPr>
          <p:nvPr>
            <p:ph sz="half" idx="2"/>
          </p:nvPr>
        </p:nvSpPr>
        <p:spPr>
          <a:xfrm>
            <a:off x="270587" y="2720102"/>
            <a:ext cx="11523306" cy="33683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Масюк</a:t>
            </a: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Олег – реалізовував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багатопоточність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, для того, щоб кожен клієнт мав свою особисту функцію розсилки, за часом життя конкретного зв’язку клієнта зі </a:t>
            </a: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сервером, рядки з 28 – 72, 173 -182, 194, 14-17, 24-25, файл серверу</a:t>
            </a:r>
            <a:endParaRPr lang="uk-UA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Бірак</a:t>
            </a: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Денис – реалізовував роботу сервера, реалізовував під’єднання з’єднання клієнтів до серверу і їхню синхронізацію за принципом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Multiple </a:t>
            </a:r>
            <a:r>
              <a:rPr lang="en-US" dirty="0" smtClean="0">
                <a:solidFill>
                  <a:srgbClr val="202122"/>
                </a:solidFill>
                <a:latin typeface="Arial" panose="020B0604020202020204" pitchFamily="34" charset="0"/>
              </a:rPr>
              <a:t>connections</a:t>
            </a: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, рядки з 19-26, 75-171, 188-201 файл серверу</a:t>
            </a:r>
            <a:endParaRPr lang="uk-UA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Янович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Марко – реалізовував створення клієнтів, реалізовував зовнішнє під’єднання конкретних клієнтів до </a:t>
            </a: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сервера, 1-48, файл клієнту</a:t>
            </a:r>
            <a:endParaRPr lang="uk-UA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Білик </a:t>
            </a:r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Тарас – реалізовував вибір типу розсилку між користувачем там сервером, реалізовував прийом типу розсилки на стороні клієнта для подальшого </a:t>
            </a:r>
            <a:r>
              <a:rPr lang="uk-UA" dirty="0" smtClean="0">
                <a:solidFill>
                  <a:srgbClr val="202122"/>
                </a:solidFill>
                <a:latin typeface="Arial" panose="020B0604020202020204" pitchFamily="34" charset="0"/>
              </a:rPr>
              <a:t>опрацювання, з 50 – 114, файл клієнту</a:t>
            </a:r>
            <a:endParaRPr lang="uk-UA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7886453" y="4645894"/>
            <a:ext cx="346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 smtClean="0"/>
              <a:t>	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67789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894" y="296699"/>
            <a:ext cx="10069773" cy="2077442"/>
          </a:xfrm>
        </p:spPr>
        <p:txBody>
          <a:bodyPr/>
          <a:lstStyle/>
          <a:p>
            <a:pPr algn="ctr"/>
            <a:r>
              <a:rPr lang="uk-UA" dirty="0"/>
              <a:t>Для організації роботи і комунікації використовували сервіси </a:t>
            </a:r>
            <a:r>
              <a:rPr lang="en-US" dirty="0"/>
              <a:t>GitHub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Discord</a:t>
            </a:r>
            <a:r>
              <a:rPr lang="uk-UA" dirty="0" smtClean="0"/>
              <a:t> та Телеграм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36729" t="12925" r="23387" b="52900"/>
          <a:stretch/>
        </p:blipFill>
        <p:spPr>
          <a:xfrm>
            <a:off x="7777411" y="2695266"/>
            <a:ext cx="4204965" cy="19140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9949" t="3153" r="2452" b="14762"/>
          <a:stretch/>
        </p:blipFill>
        <p:spPr>
          <a:xfrm>
            <a:off x="3303302" y="2503017"/>
            <a:ext cx="4310742" cy="38585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11626" b="31288"/>
          <a:stretch/>
        </p:blipFill>
        <p:spPr>
          <a:xfrm>
            <a:off x="9104961" y="4784661"/>
            <a:ext cx="1657350" cy="15768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/>
          <a:srcRect l="19854" r="49156"/>
          <a:stretch/>
        </p:blipFill>
        <p:spPr>
          <a:xfrm>
            <a:off x="587828" y="2347621"/>
            <a:ext cx="2416629" cy="41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50504" y="932564"/>
            <a:ext cx="3714784" cy="747934"/>
          </a:xfrm>
        </p:spPr>
        <p:txBody>
          <a:bodyPr/>
          <a:lstStyle/>
          <a:p>
            <a:r>
              <a:rPr lang="uk-UA" dirty="0" smtClean="0"/>
              <a:t>Основна ідея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873214" y="2401472"/>
            <a:ext cx="6669364" cy="4323348"/>
          </a:xfrm>
        </p:spPr>
        <p:txBody>
          <a:bodyPr>
            <a:normAutofit/>
          </a:bodyPr>
          <a:lstStyle/>
          <a:p>
            <a:r>
              <a:rPr lang="uk-UA" sz="2000" dirty="0" smtClean="0"/>
              <a:t>Клієнт робить запит серверу, а сервер робить відповідний відгук на його запит</a:t>
            </a:r>
            <a:endParaRPr lang="en-US" sz="2000" dirty="0" smtClean="0"/>
          </a:p>
          <a:p>
            <a:r>
              <a:rPr lang="uk-UA" dirty="0" smtClean="0"/>
              <a:t>Взаємодія реалізовано завдяки </a:t>
            </a:r>
            <a:r>
              <a:rPr lang="en-US" dirty="0" smtClean="0"/>
              <a:t>Client Server Architecture</a:t>
            </a:r>
            <a:endParaRPr lang="uk-UA" dirty="0" smtClean="0"/>
          </a:p>
          <a:p>
            <a:r>
              <a:rPr lang="uk-UA" dirty="0" smtClean="0"/>
              <a:t>Клієнт зв’язується з сервером, використовуючи порт</a:t>
            </a:r>
          </a:p>
          <a:p>
            <a:r>
              <a:rPr lang="uk-UA" dirty="0" smtClean="0"/>
              <a:t>Зв’язок між клієнтом і сервером реалізований за допомогою </a:t>
            </a:r>
            <a:r>
              <a:rPr lang="en-US" dirty="0" smtClean="0"/>
              <a:t>IP</a:t>
            </a:r>
            <a:r>
              <a:rPr lang="uk-UA" dirty="0" smtClean="0"/>
              <a:t> адресу та портів (кожен клієнт має свій </a:t>
            </a:r>
            <a:r>
              <a:rPr lang="en-US" dirty="0" smtClean="0"/>
              <a:t>IP</a:t>
            </a:r>
            <a:r>
              <a:rPr lang="uk-UA" dirty="0" smtClean="0"/>
              <a:t> адрес та порт і сервер має свій особистий </a:t>
            </a:r>
            <a:r>
              <a:rPr lang="en-US" dirty="0" smtClean="0"/>
              <a:t>IP</a:t>
            </a:r>
            <a:r>
              <a:rPr lang="uk-UA" dirty="0" smtClean="0"/>
              <a:t> адрес</a:t>
            </a:r>
            <a:r>
              <a:rPr lang="en-US" dirty="0" smtClean="0"/>
              <a:t> </a:t>
            </a:r>
            <a:r>
              <a:rPr lang="uk-UA" dirty="0" smtClean="0"/>
              <a:t>та порт)</a:t>
            </a:r>
          </a:p>
          <a:p>
            <a:r>
              <a:rPr lang="uk-UA" dirty="0" smtClean="0"/>
              <a:t>Клієнтом викликається функція с</a:t>
            </a:r>
            <a:r>
              <a:rPr lang="en-US" dirty="0" smtClean="0"/>
              <a:t>onnect</a:t>
            </a:r>
            <a:r>
              <a:rPr lang="en-US" dirty="0" smtClean="0"/>
              <a:t>()</a:t>
            </a:r>
            <a:r>
              <a:rPr lang="uk-UA" dirty="0" smtClean="0"/>
              <a:t>, що і передає на вказаний порт сервера протокол клієнта для опрацювання.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59" y="456536"/>
            <a:ext cx="3577646" cy="31820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4" y="4217630"/>
            <a:ext cx="4384903" cy="17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6382" y="419878"/>
            <a:ext cx="5934269" cy="1768887"/>
          </a:xfrm>
        </p:spPr>
        <p:txBody>
          <a:bodyPr/>
          <a:lstStyle/>
          <a:p>
            <a:pPr algn="ctr"/>
            <a:r>
              <a:rPr lang="uk-UA" dirty="0" smtClean="0"/>
              <a:t>Основні команди для комунікації клієнт</a:t>
            </a:r>
            <a:r>
              <a:rPr lang="uk-UA" dirty="0" smtClean="0"/>
              <a:t>ів</a:t>
            </a:r>
            <a:r>
              <a:rPr lang="uk-UA" dirty="0" smtClean="0"/>
              <a:t> і сервера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212815" y="2291401"/>
            <a:ext cx="9750654" cy="4307136"/>
          </a:xfrm>
        </p:spPr>
        <p:txBody>
          <a:bodyPr>
            <a:normAutofit/>
          </a:bodyPr>
          <a:lstStyle/>
          <a:p>
            <a:r>
              <a:rPr lang="en-US" dirty="0" smtClean="0"/>
              <a:t>socket(AF_INET, SOCK_STREAM, 0)</a:t>
            </a:r>
            <a:r>
              <a:rPr lang="uk-UA" dirty="0" smtClean="0"/>
              <a:t>– створює </a:t>
            </a:r>
            <a:r>
              <a:rPr lang="uk-UA" dirty="0" err="1" smtClean="0"/>
              <a:t>сокет</a:t>
            </a:r>
            <a:r>
              <a:rPr lang="en-US" dirty="0" smtClean="0"/>
              <a:t>, AF_INET </a:t>
            </a:r>
            <a:r>
              <a:rPr lang="uk-UA" dirty="0" smtClean="0"/>
              <a:t>використовується для роботи з </a:t>
            </a:r>
            <a:r>
              <a:rPr lang="en-US" dirty="0" smtClean="0"/>
              <a:t>IPv4</a:t>
            </a:r>
            <a:r>
              <a:rPr lang="uk-UA" dirty="0" smtClean="0"/>
              <a:t>, </a:t>
            </a:r>
            <a:r>
              <a:rPr lang="en-US" dirty="0" smtClean="0"/>
              <a:t>SOCK_STREAM </a:t>
            </a:r>
            <a:r>
              <a:rPr lang="uk-UA" dirty="0" smtClean="0"/>
              <a:t>– стандартне налаштування для роботи з </a:t>
            </a:r>
            <a:r>
              <a:rPr lang="en-US" dirty="0" smtClean="0"/>
              <a:t>TCP</a:t>
            </a:r>
            <a:r>
              <a:rPr lang="uk-UA" dirty="0" smtClean="0"/>
              <a:t> </a:t>
            </a:r>
            <a:r>
              <a:rPr lang="en-US" dirty="0" smtClean="0"/>
              <a:t>&amp; AF_INET</a:t>
            </a:r>
            <a:r>
              <a:rPr lang="uk-UA" dirty="0" smtClean="0"/>
              <a:t> а також з </a:t>
            </a:r>
            <a:r>
              <a:rPr lang="en-US" dirty="0" smtClean="0"/>
              <a:t>AF_INET</a:t>
            </a:r>
            <a:r>
              <a:rPr lang="uk-UA" dirty="0" smtClean="0"/>
              <a:t>6</a:t>
            </a:r>
          </a:p>
          <a:p>
            <a:r>
              <a:rPr lang="en-US" dirty="0"/>
              <a:t>bind(listening, (</a:t>
            </a:r>
            <a:r>
              <a:rPr lang="en-US" dirty="0" err="1"/>
              <a:t>sockaddr</a:t>
            </a:r>
            <a:r>
              <a:rPr lang="en-US" dirty="0"/>
              <a:t>*)&amp;hint, </a:t>
            </a:r>
            <a:r>
              <a:rPr lang="en-US" dirty="0" err="1"/>
              <a:t>sizeof</a:t>
            </a:r>
            <a:r>
              <a:rPr lang="en-US" dirty="0"/>
              <a:t>(hint</a:t>
            </a:r>
            <a:r>
              <a:rPr lang="en-US" dirty="0" smtClean="0"/>
              <a:t>)) - 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bind</a:t>
            </a:r>
            <a:r>
              <a:rPr lang="ru-RU" dirty="0"/>
              <a:t> </a:t>
            </a:r>
            <a:r>
              <a:rPr lang="ru-RU" dirty="0" err="1"/>
              <a:t>пов'язує</a:t>
            </a:r>
            <a:r>
              <a:rPr lang="ru-RU" dirty="0"/>
              <a:t> </a:t>
            </a:r>
            <a:r>
              <a:rPr lang="ru-RU" dirty="0" err="1"/>
              <a:t>локальну</a:t>
            </a:r>
            <a:r>
              <a:rPr lang="ru-RU" dirty="0"/>
              <a:t> адресу з сокетом</a:t>
            </a:r>
            <a:endParaRPr lang="en-US" dirty="0" smtClean="0"/>
          </a:p>
          <a:p>
            <a:r>
              <a:rPr lang="en-US" dirty="0" smtClean="0"/>
              <a:t>l</a:t>
            </a:r>
            <a:r>
              <a:rPr lang="en-US" dirty="0" smtClean="0"/>
              <a:t>isten()  - </a:t>
            </a:r>
            <a:r>
              <a:rPr lang="uk-UA" dirty="0" err="1"/>
              <a:t>ф</a:t>
            </a:r>
            <a:r>
              <a:rPr lang="ru-RU" dirty="0" err="1" smtClean="0"/>
              <a:t>ункція</a:t>
            </a:r>
            <a:r>
              <a:rPr lang="ru-RU" dirty="0" smtClean="0"/>
              <a:t> </a:t>
            </a:r>
            <a:r>
              <a:rPr lang="ru-RU" dirty="0" err="1"/>
              <a:t>прослуховування</a:t>
            </a:r>
            <a:r>
              <a:rPr lang="ru-RU" dirty="0"/>
              <a:t> </a:t>
            </a:r>
            <a:r>
              <a:rPr lang="ru-RU" dirty="0" err="1"/>
              <a:t>передає</a:t>
            </a:r>
            <a:r>
              <a:rPr lang="ru-RU" dirty="0"/>
              <a:t> сокет у стан,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прослуховує</a:t>
            </a:r>
            <a:r>
              <a:rPr lang="ru-RU" dirty="0"/>
              <a:t> </a:t>
            </a:r>
            <a:r>
              <a:rPr lang="ru-RU" dirty="0" err="1"/>
              <a:t>вхідне</a:t>
            </a:r>
            <a:r>
              <a:rPr lang="ru-RU" dirty="0"/>
              <a:t> </a:t>
            </a:r>
            <a:r>
              <a:rPr lang="ru-RU" dirty="0" err="1"/>
              <a:t>з’єднання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accept() - </a:t>
            </a:r>
            <a:r>
              <a:rPr lang="uk-UA" dirty="0" err="1" smtClean="0"/>
              <a:t>ф</a:t>
            </a:r>
            <a:r>
              <a:rPr lang="ru-RU" dirty="0" err="1" smtClean="0"/>
              <a:t>ункція</a:t>
            </a:r>
            <a:r>
              <a:rPr lang="ru-RU" dirty="0" smtClean="0"/>
              <a:t> </a:t>
            </a:r>
            <a:r>
              <a:rPr lang="ru-RU" dirty="0" err="1"/>
              <a:t>accept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вхідну</a:t>
            </a:r>
            <a:r>
              <a:rPr lang="ru-RU" dirty="0"/>
              <a:t> </a:t>
            </a:r>
            <a:r>
              <a:rPr lang="ru-RU" dirty="0" err="1"/>
              <a:t>спробу</a:t>
            </a:r>
            <a:r>
              <a:rPr lang="ru-RU" dirty="0"/>
              <a:t> </a:t>
            </a:r>
            <a:r>
              <a:rPr lang="ru-RU" dirty="0" err="1"/>
              <a:t>підключення</a:t>
            </a:r>
            <a:r>
              <a:rPr lang="ru-RU" dirty="0"/>
              <a:t> до сокету</a:t>
            </a:r>
            <a:r>
              <a:rPr lang="ru-RU" dirty="0" smtClean="0"/>
              <a:t>.</a:t>
            </a:r>
          </a:p>
          <a:p>
            <a:r>
              <a:rPr lang="en-US" dirty="0" smtClean="0"/>
              <a:t>send() - </a:t>
            </a:r>
            <a:r>
              <a:rPr lang="uk-UA" dirty="0" err="1"/>
              <a:t>ф</a:t>
            </a:r>
            <a:r>
              <a:rPr lang="ru-RU" dirty="0" err="1" smtClean="0"/>
              <a:t>ункція</a:t>
            </a:r>
            <a:r>
              <a:rPr lang="ru-RU" dirty="0" smtClean="0"/>
              <a:t> </a:t>
            </a:r>
            <a:r>
              <a:rPr lang="ru-RU" dirty="0" err="1"/>
              <a:t>відправлення</a:t>
            </a:r>
            <a:r>
              <a:rPr lang="ru-RU" dirty="0"/>
              <a:t> </a:t>
            </a:r>
            <a:r>
              <a:rPr lang="ru-RU" dirty="0" err="1"/>
              <a:t>надсилає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на </a:t>
            </a:r>
            <a:r>
              <a:rPr lang="ru-RU" dirty="0" err="1"/>
              <a:t>підключений</a:t>
            </a:r>
            <a:r>
              <a:rPr lang="ru-RU" dirty="0"/>
              <a:t> сокет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recv</a:t>
            </a:r>
            <a:r>
              <a:rPr lang="en-US" dirty="0" smtClean="0"/>
              <a:t>() - </a:t>
            </a:r>
            <a:r>
              <a:rPr lang="uk-UA" dirty="0" err="1" smtClean="0"/>
              <a:t>ф</a:t>
            </a:r>
            <a:r>
              <a:rPr lang="ru-RU" dirty="0" err="1" smtClean="0"/>
              <a:t>ункція</a:t>
            </a:r>
            <a:r>
              <a:rPr lang="ru-RU" dirty="0" smtClean="0"/>
              <a:t> </a:t>
            </a:r>
            <a:r>
              <a:rPr lang="ru-RU" dirty="0" err="1"/>
              <a:t>recv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з </a:t>
            </a:r>
            <a:r>
              <a:rPr lang="ru-RU" dirty="0" err="1"/>
              <a:t>підключеного</a:t>
            </a:r>
            <a:r>
              <a:rPr lang="ru-RU" dirty="0"/>
              <a:t> сокета або </a:t>
            </a:r>
            <a:r>
              <a:rPr lang="ru-RU" dirty="0" err="1"/>
              <a:t>зв'язаного</a:t>
            </a:r>
            <a:r>
              <a:rPr lang="ru-RU" dirty="0"/>
              <a:t> сокета без </a:t>
            </a:r>
            <a:r>
              <a:rPr lang="ru-RU" dirty="0" err="1"/>
              <a:t>з'єднання</a:t>
            </a:r>
            <a:r>
              <a:rPr lang="ru-RU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onnect() – </a:t>
            </a:r>
            <a:r>
              <a:rPr lang="ru-RU" dirty="0" err="1" smtClean="0"/>
              <a:t>ф</a:t>
            </a:r>
            <a:r>
              <a:rPr lang="ru-RU" dirty="0" err="1" smtClean="0"/>
              <a:t>ункція</a:t>
            </a:r>
            <a:r>
              <a:rPr lang="ru-RU" dirty="0" smtClean="0"/>
              <a:t> </a:t>
            </a:r>
            <a:r>
              <a:rPr lang="ru-RU" dirty="0" err="1"/>
              <a:t>connect</a:t>
            </a:r>
            <a:r>
              <a:rPr lang="ru-RU" dirty="0"/>
              <a:t> </a:t>
            </a:r>
            <a:r>
              <a:rPr lang="ru-RU" dirty="0" err="1"/>
              <a:t>встановлює</a:t>
            </a:r>
            <a:r>
              <a:rPr lang="ru-RU" dirty="0"/>
              <a:t> </a:t>
            </a:r>
            <a:r>
              <a:rPr lang="ru-RU" dirty="0" err="1"/>
              <a:t>з'єднання</a:t>
            </a:r>
            <a:r>
              <a:rPr lang="ru-RU" dirty="0"/>
              <a:t> з </a:t>
            </a:r>
            <a:r>
              <a:rPr lang="ru-RU" dirty="0" err="1"/>
              <a:t>вказаним</a:t>
            </a:r>
            <a:r>
              <a:rPr lang="ru-RU" dirty="0"/>
              <a:t> </a:t>
            </a:r>
            <a:r>
              <a:rPr lang="ru-RU" dirty="0" smtClean="0"/>
              <a:t>сокетом.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80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3663" y="1049488"/>
            <a:ext cx="2986178" cy="706964"/>
          </a:xfrm>
        </p:spPr>
        <p:txBody>
          <a:bodyPr/>
          <a:lstStyle/>
          <a:p>
            <a:pPr algn="ctr"/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Місце для вмісту 3"/>
          <p:cNvSpPr txBox="1">
            <a:spLocks/>
          </p:cNvSpPr>
          <p:nvPr/>
        </p:nvSpPr>
        <p:spPr>
          <a:xfrm>
            <a:off x="417095" y="2277979"/>
            <a:ext cx="11534274" cy="43233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775853" y="2494117"/>
            <a:ext cx="108167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	</a:t>
            </a:r>
            <a:r>
              <a:rPr lang="uk-UA" sz="2000" dirty="0"/>
              <a:t>Ознайомилися </a:t>
            </a:r>
            <a:r>
              <a:rPr lang="uk-UA" sz="2000" dirty="0"/>
              <a:t>зі способами міжпроцесної </a:t>
            </a:r>
            <a:r>
              <a:rPr lang="uk-UA" sz="2000" dirty="0" smtClean="0"/>
              <a:t>взаємодії. Ознайомилися з </a:t>
            </a:r>
            <a:r>
              <a:rPr lang="ru-RU" sz="2000" dirty="0" err="1" smtClean="0"/>
              <a:t>класичним</a:t>
            </a:r>
            <a:r>
              <a:rPr lang="ru-RU" sz="2000" dirty="0" smtClean="0"/>
              <a:t> </a:t>
            </a:r>
            <a:r>
              <a:rPr lang="ru-RU" sz="2000" dirty="0"/>
              <a:t>прикладом </a:t>
            </a:r>
            <a:r>
              <a:rPr lang="ru-RU" sz="2000" dirty="0"/>
              <a:t>взаємодії між процесами на </a:t>
            </a:r>
            <a:r>
              <a:rPr lang="ru-RU" sz="2000" dirty="0" err="1"/>
              <a:t>прикладі</a:t>
            </a:r>
            <a:r>
              <a:rPr lang="ru-RU" sz="2000" dirty="0"/>
              <a:t> </a:t>
            </a:r>
            <a:r>
              <a:rPr lang="ru-RU" sz="2000" dirty="0" err="1" smtClean="0"/>
              <a:t>задачі</a:t>
            </a:r>
            <a:r>
              <a:rPr lang="ru-RU" sz="2000" dirty="0" smtClean="0"/>
              <a:t> «</a:t>
            </a:r>
            <a:r>
              <a:rPr lang="ru-RU" sz="2000" dirty="0" err="1" smtClean="0"/>
              <a:t>виробник</a:t>
            </a:r>
            <a:r>
              <a:rPr lang="ru-RU" sz="2000" dirty="0" smtClean="0"/>
              <a:t> </a:t>
            </a:r>
            <a:r>
              <a:rPr lang="ru-RU" sz="2000" dirty="0"/>
              <a:t>– </a:t>
            </a:r>
            <a:r>
              <a:rPr lang="ru-RU" sz="2000" dirty="0" err="1"/>
              <a:t>споживач</a:t>
            </a:r>
            <a:r>
              <a:rPr lang="ru-RU" sz="2000" dirty="0"/>
              <a:t>». </a:t>
            </a:r>
            <a:r>
              <a:rPr lang="ru-RU" sz="2000" dirty="0" err="1"/>
              <a:t>Навчилися</a:t>
            </a:r>
            <a:r>
              <a:rPr lang="ru-RU" sz="2000" dirty="0"/>
              <a:t> </a:t>
            </a:r>
            <a:r>
              <a:rPr lang="ru-RU" sz="2000" dirty="0"/>
              <a:t>працювати із процесами з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dirty="0" err="1"/>
              <a:t>способів</a:t>
            </a:r>
            <a:r>
              <a:rPr lang="ru-RU" sz="2000" dirty="0"/>
              <a:t> </a:t>
            </a:r>
            <a:r>
              <a:rPr lang="uk-UA" sz="2000" dirty="0"/>
              <a:t>міжпроцесної </a:t>
            </a:r>
            <a:r>
              <a:rPr lang="uk-UA" sz="2000" dirty="0"/>
              <a:t>взаємодії, синхронізувати їхню роботу</a:t>
            </a:r>
            <a:r>
              <a:rPr lang="uk-UA" sz="2000" dirty="0"/>
              <a:t>. </a:t>
            </a:r>
          </a:p>
          <a:p>
            <a:r>
              <a:rPr lang="uk-UA" sz="2000" dirty="0"/>
              <a:t>	</a:t>
            </a:r>
            <a:r>
              <a:rPr lang="uk-UA" sz="2000" dirty="0" smtClean="0"/>
              <a:t>Також розвинули навички роботи у команді, комунікації між одногрупниками. При розробці  врахували думку кожного під час розробки програми. </a:t>
            </a:r>
            <a:r>
              <a:rPr lang="uk-UA" sz="2000" dirty="0" smtClean="0"/>
              <a:t>Навчилися висловлювати власну думку у команді та приймати критику з боку колег.</a:t>
            </a:r>
          </a:p>
          <a:p>
            <a:r>
              <a:rPr lang="uk-UA" sz="2000" dirty="0" smtClean="0"/>
              <a:t>	Поділили наші обов’язки та завдання, щоб успішно реалізувати лабораторну роботу, проаналізували свої помилки та виправили їх.</a:t>
            </a:r>
          </a:p>
          <a:p>
            <a:endParaRPr lang="uk-UA" sz="2000" dirty="0"/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24401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Зал засідань">
  <a:themeElements>
    <a:clrScheme name="Зал засідань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Зал засідань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Зал засідань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1243</TotalTime>
  <Words>637</Words>
  <Application>Microsoft Office PowerPoint</Application>
  <PresentationFormat>Широкий екран</PresentationFormat>
  <Paragraphs>47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Зал засідань</vt:lpstr>
      <vt:lpstr>Організація взаємодії між процесами</vt:lpstr>
      <vt:lpstr>Що таке синхронізація процесів і потоків?</vt:lpstr>
      <vt:lpstr>Що таке сокет?</vt:lpstr>
      <vt:lpstr>Індивідуальне завдання лабораторної роботи №11</vt:lpstr>
      <vt:lpstr>Поділ завдання між командою </vt:lpstr>
      <vt:lpstr>Для організації роботи і комунікації використовували сервіси GitHub, Discord та Телеграм</vt:lpstr>
      <vt:lpstr>Основна ідея</vt:lpstr>
      <vt:lpstr>Основні команди для комунікації клієнтів і сервера</vt:lpstr>
      <vt:lpstr>Висновок</vt:lpstr>
      <vt:lpstr>Дякуємо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dc:creator>Acer</dc:creator>
  <cp:lastModifiedBy>Acer</cp:lastModifiedBy>
  <cp:revision>56</cp:revision>
  <dcterms:created xsi:type="dcterms:W3CDTF">2021-05-25T13:13:03Z</dcterms:created>
  <dcterms:modified xsi:type="dcterms:W3CDTF">2021-11-23T21:48:09Z</dcterms:modified>
</cp:coreProperties>
</file>