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47"/>
    <a:srgbClr val="327DC3"/>
    <a:srgbClr val="2D72B1"/>
    <a:srgbClr val="73A9DB"/>
    <a:srgbClr val="488FD0"/>
    <a:srgbClr val="464646"/>
    <a:srgbClr val="8DBAE3"/>
    <a:srgbClr val="CA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3F451C-AC6F-7089-072D-6276FD0CB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6A5DF0-5181-0076-ADF7-C4AFCA0FC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A4B917-5412-0AC0-78AC-70D6792C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9B94D91-7F14-22F4-E84F-1A1C35ED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90B3E9-808D-56BD-8ACF-3684D15C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05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767B57-F8C3-EB0F-D6CB-5D7CDE33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36C5CF-ED20-7481-F7BD-670A9244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B25106-1CA0-9D48-ABCF-85C0404F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B09C19-D28A-933E-56FD-1A8164C5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A98A37-BD92-3DE0-2FA1-8DA14D2F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68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FB842CE-CDBA-361E-9278-238CB3C80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79F2DE-8E9B-51D7-1BB1-9B9C18FC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4E6F5E-800C-8DED-2C21-69261324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DB8A5A-A5C7-B84B-1218-9A399C6A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F9AF35-2CE4-CC21-FEBA-1DBE0096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904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EFBF7-BB9E-BE1F-038B-31F4E20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7B1A02-4631-3198-BB41-EB00D3BA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587A31A-0C95-EBA6-E712-24CEAE31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277DF3-1477-84BD-1FA2-595C3765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E745CE-88A9-8E5A-2474-056FA813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B45E44-834F-B982-7C44-29E5EA45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1BBE09C-BB26-52A8-A26E-5FF84B4B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90EFC-4A91-6B12-F562-BC2B6A21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F78D1F-4B2C-3471-7CC8-1469DB0D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88C13C-3424-3DF7-3F0F-72A0A127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86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93A07E-E9DC-BA29-812E-8800E1DA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6DF9CF-E224-027F-E670-BD8D039E5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CCC181-C7DA-7A22-65B4-FAB507869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7500A19-A8FE-AB87-0BF1-2829CB11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923D51-FE8F-8F71-3336-581807A9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82B4102-A06D-D779-C77E-FA1514F6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642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D89F59-1A4A-CFAE-EF8B-164F9D54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228A57-C897-9CD7-421A-159420360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8E7D1BB-79CF-08BD-1393-4F1DDB20E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55040EE-BED8-0D93-7E5E-4C5A63E5B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44FFDA-9BBF-D821-7759-18A8703B6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58A84B9-061E-4931-B77C-B0CD3D07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FB7FA1D-B723-F685-273B-11BB4D01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7FAF1B-F302-DC6E-5804-DA7B9621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68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C809AE-E691-BE41-30D3-769616B7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71F4DDD-C694-35A0-9241-0EDB83F0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9968E60-9C4C-4B69-3AA4-046AEBE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D0B2B90-015D-3350-A6CA-7F34C01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1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6C588C-6C44-6BBD-4387-C5848DE5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6AC1BAF-82D9-2C16-6361-5B82082C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C861851-E0ED-E70A-C996-0B2C6524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367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B9C221-2BD5-3DD2-A191-1E9775D0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011665-647C-2D41-6244-EB6964B83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0A3E742-9C92-D3D0-1FBD-42B6FC5D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8C979C-6A4A-A0B0-4859-0771FE7A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D7AB65E-3BCA-08F3-6420-167E3626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84DAE6F-10B3-9A04-59B6-16DF0AC4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458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2B4D16-B23D-31BE-41D5-B8310707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2AF01B1-8F7C-8788-FBE6-419636A9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AC33041-93AF-0A0A-EA00-73D11CC37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CCF4BA-E04E-1F17-F64B-7C80FCFF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DD9945-B43A-ABA5-6D13-5741A1D2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CA362B-6B6F-2E8C-C273-4508D805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13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9000">
              <a:schemeClr val="tx1">
                <a:lumMod val="75000"/>
                <a:lumOff val="25000"/>
              </a:schemeClr>
            </a:gs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348A9056-9DE7-A5CD-5D99-AFA805E24DDA}"/>
              </a:ext>
            </a:extLst>
          </p:cNvPr>
          <p:cNvSpPr/>
          <p:nvPr userDrawn="1"/>
        </p:nvSpPr>
        <p:spPr>
          <a:xfrm>
            <a:off x="1" y="0"/>
            <a:ext cx="12192000" cy="974035"/>
          </a:xfrm>
          <a:prstGeom prst="rect">
            <a:avLst/>
          </a:prstGeom>
          <a:solidFill>
            <a:srgbClr val="DDFF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9310ECCE-5E9B-676F-7F69-5F2BC5A4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05" y="51007"/>
            <a:ext cx="9989389" cy="90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err="1"/>
              <a:t>CodeLingo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D0B03F-040B-F4F5-BB62-0B5DEF9E1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B1138F-7237-9C1B-99B2-0E1B5DB04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EB2A6-CAA0-4CCE-B120-88132FF27924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A075E9-0051-9640-93C0-607DEE321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63C67B-02D3-A931-1C18-76224567D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987F8-B4BF-4E7C-8F52-E119E4F75CB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1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Light SemiConde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CCB764-E1B3-AC61-96DC-41F6AF7E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DDBC6B9F-6662-70A5-5F88-5E198A9E3D00}"/>
              </a:ext>
            </a:extLst>
          </p:cNvPr>
          <p:cNvSpPr/>
          <p:nvPr/>
        </p:nvSpPr>
        <p:spPr>
          <a:xfrm>
            <a:off x="9665208" y="231242"/>
            <a:ext cx="1493250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Log in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F405301-3409-9CB8-4AA0-BC4FAF98FDA4}"/>
              </a:ext>
            </a:extLst>
          </p:cNvPr>
          <p:cNvSpPr txBox="1"/>
          <p:nvPr/>
        </p:nvSpPr>
        <p:spPr>
          <a:xfrm>
            <a:off x="1305305" y="1304675"/>
            <a:ext cx="95813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Level</a:t>
            </a:r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up</a:t>
            </a:r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your</a:t>
            </a:r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coding</a:t>
            </a:r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skills</a:t>
            </a:r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with</a:t>
            </a:r>
            <a:endParaRPr lang="hu-HU" sz="54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hu-HU" sz="5400" dirty="0" err="1">
                <a:solidFill>
                  <a:srgbClr val="DDFF47"/>
                </a:solidFill>
              </a:rPr>
              <a:t>CodeLingo</a:t>
            </a:r>
            <a:endParaRPr lang="hu-HU" sz="5400" dirty="0">
              <a:solidFill>
                <a:srgbClr val="DDFF47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2F61595-9ED3-69FB-8063-E68AEE26EAD4}"/>
              </a:ext>
            </a:extLst>
          </p:cNvPr>
          <p:cNvSpPr txBox="1"/>
          <p:nvPr/>
        </p:nvSpPr>
        <p:spPr>
          <a:xfrm>
            <a:off x="2277128" y="3059001"/>
            <a:ext cx="763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>
                <a:solidFill>
                  <a:schemeClr val="bg1">
                    <a:lumMod val="75000"/>
                  </a:schemeClr>
                </a:solidFill>
              </a:rPr>
              <a:t>Complete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bg1">
                    <a:lumMod val="75000"/>
                  </a:schemeClr>
                </a:solidFill>
              </a:rPr>
              <a:t>programming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bg1">
                    <a:lumMod val="75000"/>
                  </a:schemeClr>
                </a:solidFill>
              </a:rPr>
              <a:t>challanges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hu-HU" sz="2000" dirty="0" err="1">
                <a:solidFill>
                  <a:schemeClr val="bg1">
                    <a:lumMod val="75000"/>
                  </a:schemeClr>
                </a:solidFill>
              </a:rPr>
              <a:t>improve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bg1">
                    <a:lumMod val="75000"/>
                  </a:schemeClr>
                </a:solidFill>
              </a:rPr>
              <a:t>your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bg1">
                    <a:lumMod val="75000"/>
                  </a:schemeClr>
                </a:solidFill>
              </a:rPr>
              <a:t>knowledge</a:t>
            </a:r>
            <a:endParaRPr lang="hu-HU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6" name="Ábra 15" descr="Csipeszes írótábla pipákkal, ikszekkel és vonásokkal körvonalas">
            <a:extLst>
              <a:ext uri="{FF2B5EF4-FFF2-40B4-BE49-F238E27FC236}">
                <a16:creationId xmlns:a16="http://schemas.microsoft.com/office/drawing/2014/main" id="{089D92AE-0E72-A0B2-ADCB-EA1636DC0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0278" y="4689092"/>
            <a:ext cx="914400" cy="914400"/>
          </a:xfrm>
          <a:prstGeom prst="rect">
            <a:avLst/>
          </a:prstGeom>
        </p:spPr>
      </p:pic>
      <p:pic>
        <p:nvPicPr>
          <p:cNvPr id="22" name="Ábra 21" descr="Felfelé ívelő tendencia körvonalas">
            <a:extLst>
              <a:ext uri="{FF2B5EF4-FFF2-40B4-BE49-F238E27FC236}">
                <a16:creationId xmlns:a16="http://schemas.microsoft.com/office/drawing/2014/main" id="{4C00CDBA-FCBE-C9F4-EDAB-D5DA996E7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4694918"/>
            <a:ext cx="914400" cy="914400"/>
          </a:xfrm>
          <a:prstGeom prst="rect">
            <a:avLst/>
          </a:prstGeom>
        </p:spPr>
      </p:pic>
      <p:pic>
        <p:nvPicPr>
          <p:cNvPr id="24" name="Ábra 23" descr="Trófea körvonalas">
            <a:extLst>
              <a:ext uri="{FF2B5EF4-FFF2-40B4-BE49-F238E27FC236}">
                <a16:creationId xmlns:a16="http://schemas.microsoft.com/office/drawing/2014/main" id="{3B6388D4-2842-91C3-EAD4-7AF662B4F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7322" y="4689092"/>
            <a:ext cx="914400" cy="914400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B7C3080B-CE4A-D04B-08B3-B4DA1A363E41}"/>
              </a:ext>
            </a:extLst>
          </p:cNvPr>
          <p:cNvSpPr txBox="1"/>
          <p:nvPr/>
        </p:nvSpPr>
        <p:spPr>
          <a:xfrm>
            <a:off x="1352058" y="5603492"/>
            <a:ext cx="291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algn="ctr"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 dirty="0" err="1"/>
              <a:t>Exercise</a:t>
            </a:r>
            <a:br>
              <a:rPr lang="hu-HU" dirty="0"/>
            </a:br>
            <a:r>
              <a:rPr lang="hu-HU" sz="1800" b="0" dirty="0" err="1"/>
              <a:t>Sharpen</a:t>
            </a:r>
            <a:r>
              <a:rPr lang="hu-HU" sz="1800" b="0" dirty="0"/>
              <a:t> </a:t>
            </a:r>
            <a:r>
              <a:rPr lang="hu-HU" sz="1800" b="0" dirty="0" err="1"/>
              <a:t>your</a:t>
            </a:r>
            <a:r>
              <a:rPr lang="hu-HU" sz="1800" b="0" dirty="0"/>
              <a:t> </a:t>
            </a:r>
            <a:r>
              <a:rPr lang="hu-HU" sz="1800" b="0" dirty="0" err="1"/>
              <a:t>coding</a:t>
            </a:r>
            <a:r>
              <a:rPr lang="hu-HU" sz="1800" b="0" dirty="0"/>
              <a:t> </a:t>
            </a:r>
            <a:r>
              <a:rPr lang="hu-HU" sz="1800" b="0" dirty="0" err="1"/>
              <a:t>skills</a:t>
            </a:r>
            <a:r>
              <a:rPr lang="hu-HU" sz="1800" b="0" dirty="0"/>
              <a:t> </a:t>
            </a:r>
            <a:r>
              <a:rPr lang="hu-HU" sz="1800" b="0" dirty="0" err="1"/>
              <a:t>with</a:t>
            </a:r>
            <a:r>
              <a:rPr lang="hu-HU" sz="1800" b="0" dirty="0"/>
              <a:t> </a:t>
            </a:r>
            <a:r>
              <a:rPr lang="hu-HU" sz="1800" b="0" dirty="0" err="1"/>
              <a:t>hands-on</a:t>
            </a:r>
            <a:r>
              <a:rPr lang="hu-HU" sz="1800" b="0" dirty="0"/>
              <a:t> </a:t>
            </a:r>
            <a:r>
              <a:rPr lang="hu-HU" sz="1800" b="0" dirty="0" err="1"/>
              <a:t>exercises</a:t>
            </a:r>
            <a:r>
              <a:rPr lang="hu-HU" sz="1800" b="0" dirty="0"/>
              <a:t>.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2902A59E-B897-2F51-34A1-35F2AAF7DF65}"/>
              </a:ext>
            </a:extLst>
          </p:cNvPr>
          <p:cNvSpPr txBox="1"/>
          <p:nvPr/>
        </p:nvSpPr>
        <p:spPr>
          <a:xfrm>
            <a:off x="4640579" y="5603492"/>
            <a:ext cx="291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Track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Progress</a:t>
            </a:r>
            <a:endParaRPr lang="hu-HU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Gain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experience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earn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points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correct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answers</a:t>
            </a:r>
            <a:endParaRPr lang="hu-H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ED70A65-1999-B5E7-7277-0E007E89AD1D}"/>
              </a:ext>
            </a:extLst>
          </p:cNvPr>
          <p:cNvSpPr txBox="1"/>
          <p:nvPr/>
        </p:nvSpPr>
        <p:spPr>
          <a:xfrm>
            <a:off x="7929100" y="5603492"/>
            <a:ext cx="291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Compete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hu-HU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Others</a:t>
            </a:r>
            <a:br>
              <a:rPr lang="hu-HU" dirty="0"/>
            </a:b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Climb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leaderboard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compare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your</a:t>
            </a:r>
            <a:r>
              <a:rPr lang="hu-H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performance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6A11247D-5CB7-2CA0-496D-A3773148E962}"/>
              </a:ext>
            </a:extLst>
          </p:cNvPr>
          <p:cNvSpPr/>
          <p:nvPr/>
        </p:nvSpPr>
        <p:spPr>
          <a:xfrm>
            <a:off x="7891270" y="231242"/>
            <a:ext cx="1493250" cy="544552"/>
          </a:xfrm>
          <a:prstGeom prst="roundRect">
            <a:avLst>
              <a:gd name="adj" fmla="val 50000"/>
            </a:avLst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bg1"/>
                </a:solidFill>
              </a:rPr>
              <a:t>Sign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up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48EB3B4E-2294-7051-43FB-5A99EC56E082}"/>
              </a:ext>
            </a:extLst>
          </p:cNvPr>
          <p:cNvSpPr/>
          <p:nvPr/>
        </p:nvSpPr>
        <p:spPr>
          <a:xfrm>
            <a:off x="4712204" y="3648457"/>
            <a:ext cx="2767588" cy="773510"/>
          </a:xfrm>
          <a:prstGeom prst="roundRect">
            <a:avLst>
              <a:gd name="adj" fmla="val 50000"/>
            </a:avLst>
          </a:prstGeom>
          <a:solidFill>
            <a:srgbClr val="327D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/>
              <a:t>Start </a:t>
            </a:r>
            <a:r>
              <a:rPr lang="hu-HU" sz="2800" dirty="0" err="1"/>
              <a:t>Practicing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91623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A6FD1-4379-D1EA-D781-791EBCADE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B29675-1B06-4560-237F-461EA88F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8EB9080-38AB-A39C-6D14-5271DE5EC102}"/>
              </a:ext>
            </a:extLst>
          </p:cNvPr>
          <p:cNvSpPr txBox="1"/>
          <p:nvPr/>
        </p:nvSpPr>
        <p:spPr>
          <a:xfrm>
            <a:off x="10514622" y="303463"/>
            <a:ext cx="116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Profile</a:t>
            </a:r>
            <a:endParaRPr lang="hu-HU" sz="20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372F17C-53B9-6AD0-3CA9-0572EB977B5A}"/>
              </a:ext>
            </a:extLst>
          </p:cNvPr>
          <p:cNvSpPr txBox="1"/>
          <p:nvPr/>
        </p:nvSpPr>
        <p:spPr>
          <a:xfrm>
            <a:off x="8765508" y="30346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Leaderboard</a:t>
            </a:r>
            <a:endParaRPr lang="hu-HU" sz="2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28B11D3-F1A7-A92B-2311-A3A6157E0050}"/>
              </a:ext>
            </a:extLst>
          </p:cNvPr>
          <p:cNvSpPr txBox="1"/>
          <p:nvPr/>
        </p:nvSpPr>
        <p:spPr>
          <a:xfrm>
            <a:off x="7594369" y="303463"/>
            <a:ext cx="116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Admin</a:t>
            </a:r>
            <a:endParaRPr lang="hu-HU" sz="20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D9FAF0B-E2E0-7BA3-7A8E-C3AC885142D4}"/>
              </a:ext>
            </a:extLst>
          </p:cNvPr>
          <p:cNvSpPr txBox="1"/>
          <p:nvPr/>
        </p:nvSpPr>
        <p:spPr>
          <a:xfrm>
            <a:off x="449580" y="1215322"/>
            <a:ext cx="474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Level</a:t>
            </a: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5</a:t>
            </a:r>
          </a:p>
          <a:p>
            <a:pPr algn="ctr"/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XP: 3200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93966D4-4062-914B-575C-A64F4C22DB30}"/>
              </a:ext>
            </a:extLst>
          </p:cNvPr>
          <p:cNvSpPr txBox="1"/>
          <p:nvPr/>
        </p:nvSpPr>
        <p:spPr>
          <a:xfrm>
            <a:off x="7307040" y="1452413"/>
            <a:ext cx="474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Streak</a:t>
            </a: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: 7 </a:t>
            </a:r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challenges</a:t>
            </a:r>
            <a:endParaRPr lang="hu-HU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C61BCFC4-C1BF-C515-1458-3166FD3693B3}"/>
              </a:ext>
            </a:extLst>
          </p:cNvPr>
          <p:cNvSpPr/>
          <p:nvPr/>
        </p:nvSpPr>
        <p:spPr>
          <a:xfrm>
            <a:off x="4087368" y="2670479"/>
            <a:ext cx="4017264" cy="894659"/>
          </a:xfrm>
          <a:prstGeom prst="roundRect">
            <a:avLst>
              <a:gd name="adj" fmla="val 50000"/>
            </a:avLst>
          </a:prstGeom>
          <a:solidFill>
            <a:srgbClr val="327D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Start </a:t>
            </a:r>
            <a:r>
              <a:rPr lang="hu-HU" sz="4000" dirty="0" err="1"/>
              <a:t>Practicing</a:t>
            </a:r>
            <a:endParaRPr lang="hu-HU" sz="40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397392C-DCE0-6F86-5530-FA300CFE8C47}"/>
              </a:ext>
            </a:extLst>
          </p:cNvPr>
          <p:cNvSpPr txBox="1"/>
          <p:nvPr/>
        </p:nvSpPr>
        <p:spPr>
          <a:xfrm>
            <a:off x="1866900" y="3819966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err="1">
                <a:solidFill>
                  <a:srgbClr val="DDFF47"/>
                </a:solidFill>
              </a:rPr>
              <a:t>Leaderboard</a:t>
            </a:r>
            <a:endParaRPr lang="hu-HU" sz="3200" dirty="0">
              <a:solidFill>
                <a:srgbClr val="DDFF47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F3A202D-3FB4-7FB4-CA20-8EB741037E03}"/>
              </a:ext>
            </a:extLst>
          </p:cNvPr>
          <p:cNvSpPr txBox="1"/>
          <p:nvPr/>
        </p:nvSpPr>
        <p:spPr>
          <a:xfrm>
            <a:off x="3180832" y="4562548"/>
            <a:ext cx="5830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1. Jatekos76				5200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2. Jatekos14				4900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3. Jatekos23				4700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11. Jatekos88				3400 XP</a:t>
            </a:r>
          </a:p>
          <a:p>
            <a:r>
              <a:rPr lang="hu-HU" sz="2000" b="1" i="1" dirty="0">
                <a:solidFill>
                  <a:srgbClr val="DDFF47"/>
                </a:solidFill>
              </a:rPr>
              <a:t>12. ÉN					3200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13. Jatekos21				2900 XP</a:t>
            </a:r>
          </a:p>
        </p:txBody>
      </p:sp>
    </p:spTree>
    <p:extLst>
      <p:ext uri="{BB962C8B-B14F-4D97-AF65-F5344CB8AC3E}">
        <p14:creationId xmlns:p14="http://schemas.microsoft.com/office/powerpoint/2010/main" val="350108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98565-C097-84D8-A033-DEA64BF37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48283-0964-D7BC-FE3D-6F332203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4ECCBDF-6668-2B47-2DB5-35AFDCC7391A}"/>
              </a:ext>
            </a:extLst>
          </p:cNvPr>
          <p:cNvSpPr txBox="1"/>
          <p:nvPr/>
        </p:nvSpPr>
        <p:spPr>
          <a:xfrm>
            <a:off x="10514622" y="303463"/>
            <a:ext cx="116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Profile</a:t>
            </a:r>
            <a:endParaRPr lang="hu-HU" sz="20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36E4DD8-474A-8B3B-3DC8-B5A8E3E1D693}"/>
              </a:ext>
            </a:extLst>
          </p:cNvPr>
          <p:cNvSpPr txBox="1"/>
          <p:nvPr/>
        </p:nvSpPr>
        <p:spPr>
          <a:xfrm>
            <a:off x="8765508" y="30346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Leaderboard</a:t>
            </a:r>
            <a:endParaRPr lang="hu-HU" sz="20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1D437E9-F797-F6E8-D3B1-5C44682CA2A9}"/>
              </a:ext>
            </a:extLst>
          </p:cNvPr>
          <p:cNvSpPr txBox="1"/>
          <p:nvPr/>
        </p:nvSpPr>
        <p:spPr>
          <a:xfrm>
            <a:off x="7594369" y="303463"/>
            <a:ext cx="116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Admin</a:t>
            </a:r>
            <a:endParaRPr lang="hu-HU" sz="2000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21BFBDD-2D17-6BAA-73B2-25D84B01BA23}"/>
              </a:ext>
            </a:extLst>
          </p:cNvPr>
          <p:cNvSpPr txBox="1"/>
          <p:nvPr/>
        </p:nvSpPr>
        <p:spPr>
          <a:xfrm>
            <a:off x="1866899" y="1204782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rgbClr val="DDFF47"/>
                </a:solidFill>
              </a:rPr>
              <a:t>Leaderboard</a:t>
            </a:r>
            <a:endParaRPr lang="hu-HU" sz="5400" dirty="0">
              <a:solidFill>
                <a:srgbClr val="DDFF47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AC69E62-6251-E00C-8A71-59872CDAA09D}"/>
              </a:ext>
            </a:extLst>
          </p:cNvPr>
          <p:cNvSpPr txBox="1"/>
          <p:nvPr/>
        </p:nvSpPr>
        <p:spPr>
          <a:xfrm>
            <a:off x="3180831" y="2149019"/>
            <a:ext cx="58303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1. Jatekos76				5200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2. Jatekos14				4900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3. Jatekos23				4700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4. Jatekos75				4650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5. Jatekos45				4600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6. Jatekos65				4500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7. Jatekos34				4430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8. Jatekos76				4390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9. Jatekos87				4330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10. Jatekos26				4200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11. Jatekos56				4000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12. Jatekos88				3400 XP</a:t>
            </a:r>
          </a:p>
          <a:p>
            <a:r>
              <a:rPr lang="hu-HU" sz="2000" b="1" i="1" dirty="0">
                <a:solidFill>
                  <a:srgbClr val="DDFF47"/>
                </a:solidFill>
              </a:rPr>
              <a:t>13. ÉN</a:t>
            </a:r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					</a:t>
            </a:r>
            <a:r>
              <a:rPr lang="hu-HU" sz="2000" b="1" i="1" dirty="0">
                <a:solidFill>
                  <a:srgbClr val="DDFF47"/>
                </a:solidFill>
              </a:rPr>
              <a:t>3200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14. Jatekos21				2900 XP</a:t>
            </a:r>
          </a:p>
          <a:p>
            <a:r>
              <a:rPr lang="hu-HU" sz="2000" dirty="0">
                <a:solidFill>
                  <a:schemeClr val="bg1">
                    <a:lumMod val="75000"/>
                  </a:schemeClr>
                </a:solidFill>
              </a:rPr>
              <a:t>14. Jatekos74				2000 XP</a:t>
            </a:r>
          </a:p>
        </p:txBody>
      </p:sp>
    </p:spTree>
    <p:extLst>
      <p:ext uri="{BB962C8B-B14F-4D97-AF65-F5344CB8AC3E}">
        <p14:creationId xmlns:p14="http://schemas.microsoft.com/office/powerpoint/2010/main" val="217177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C6880-5449-E8B2-6D5C-027D7E6A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FB01F0-B047-A4EC-D2C8-176816B5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A1A44EE1-7C23-7ADE-C9F6-8FBC9BFA0F63}"/>
              </a:ext>
            </a:extLst>
          </p:cNvPr>
          <p:cNvSpPr/>
          <p:nvPr/>
        </p:nvSpPr>
        <p:spPr>
          <a:xfrm>
            <a:off x="10296144" y="231242"/>
            <a:ext cx="1493250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Vissza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B2E9E6B3-62B2-4E77-57A5-3AA47C233203}"/>
              </a:ext>
            </a:extLst>
          </p:cNvPr>
          <p:cNvGrpSpPr/>
          <p:nvPr/>
        </p:nvGrpSpPr>
        <p:grpSpPr>
          <a:xfrm>
            <a:off x="1866900" y="1399032"/>
            <a:ext cx="8458200" cy="923330"/>
            <a:chOff x="2313432" y="1801368"/>
            <a:chExt cx="8458200" cy="923330"/>
          </a:xfrm>
        </p:grpSpPr>
        <p:pic>
          <p:nvPicPr>
            <p:cNvPr id="7" name="Ábra 6" descr="Egy fogaskerék körvonalas">
              <a:extLst>
                <a:ext uri="{FF2B5EF4-FFF2-40B4-BE49-F238E27FC236}">
                  <a16:creationId xmlns:a16="http://schemas.microsoft.com/office/drawing/2014/main" id="{38509995-920C-25E9-C699-258AA578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2072" y="1810298"/>
              <a:ext cx="914400" cy="914400"/>
            </a:xfrm>
            <a:prstGeom prst="rect">
              <a:avLst/>
            </a:prstGeom>
          </p:spPr>
        </p:pic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5360AB88-E817-0459-9C8C-7C5D43D8B811}"/>
                </a:ext>
              </a:extLst>
            </p:cNvPr>
            <p:cNvSpPr txBox="1"/>
            <p:nvPr/>
          </p:nvSpPr>
          <p:spPr>
            <a:xfrm>
              <a:off x="2313432" y="1801368"/>
              <a:ext cx="8458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5400" dirty="0" err="1">
                  <a:solidFill>
                    <a:schemeClr val="bg1">
                      <a:lumMod val="85000"/>
                    </a:schemeClr>
                  </a:solidFill>
                </a:rPr>
                <a:t>Challange</a:t>
              </a:r>
              <a:r>
                <a:rPr lang="hu-HU" sz="54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hu-HU" sz="5400" dirty="0" err="1">
                  <a:solidFill>
                    <a:schemeClr val="bg1">
                      <a:lumMod val="85000"/>
                    </a:schemeClr>
                  </a:solidFill>
                </a:rPr>
                <a:t>settings</a:t>
              </a:r>
              <a:endParaRPr lang="hu-HU" sz="5400" dirty="0">
                <a:solidFill>
                  <a:srgbClr val="DDFF47"/>
                </a:solidFill>
              </a:endParaRPr>
            </a:p>
          </p:txBody>
        </p:sp>
      </p:grp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52E6FA23-FA7E-5856-E8C9-A713692AFDE7}"/>
              </a:ext>
            </a:extLst>
          </p:cNvPr>
          <p:cNvSpPr txBox="1"/>
          <p:nvPr/>
        </p:nvSpPr>
        <p:spPr>
          <a:xfrm>
            <a:off x="425958" y="2658799"/>
            <a:ext cx="580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Number</a:t>
            </a: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of </a:t>
            </a:r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questions</a:t>
            </a: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hu-HU" sz="3600" dirty="0">
              <a:solidFill>
                <a:srgbClr val="DDFF47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30F6BAE-513F-7713-4CE0-BE0991FCCD7C}"/>
              </a:ext>
            </a:extLst>
          </p:cNvPr>
          <p:cNvSpPr/>
          <p:nvPr/>
        </p:nvSpPr>
        <p:spPr>
          <a:xfrm>
            <a:off x="6690739" y="2709688"/>
            <a:ext cx="704090" cy="544552"/>
          </a:xfrm>
          <a:prstGeom prst="roundRect">
            <a:avLst>
              <a:gd name="adj" fmla="val 24462"/>
            </a:avLst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E1791728-13F5-906F-6564-C5D668C88661}"/>
              </a:ext>
            </a:extLst>
          </p:cNvPr>
          <p:cNvSpPr/>
          <p:nvPr/>
        </p:nvSpPr>
        <p:spPr>
          <a:xfrm>
            <a:off x="8097771" y="2709688"/>
            <a:ext cx="704090" cy="544552"/>
          </a:xfrm>
          <a:prstGeom prst="roundRect">
            <a:avLst>
              <a:gd name="adj" fmla="val 24462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1C303F0C-7FB5-51B9-54CF-FF10BE574522}"/>
              </a:ext>
            </a:extLst>
          </p:cNvPr>
          <p:cNvSpPr/>
          <p:nvPr/>
        </p:nvSpPr>
        <p:spPr>
          <a:xfrm>
            <a:off x="9504803" y="2704394"/>
            <a:ext cx="704090" cy="544552"/>
          </a:xfrm>
          <a:prstGeom prst="roundRect">
            <a:avLst>
              <a:gd name="adj" fmla="val 24462"/>
            </a:avLst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4162DEAC-8638-12B1-88DE-57006128C0CC}"/>
              </a:ext>
            </a:extLst>
          </p:cNvPr>
          <p:cNvSpPr txBox="1"/>
          <p:nvPr/>
        </p:nvSpPr>
        <p:spPr>
          <a:xfrm>
            <a:off x="425958" y="3535680"/>
            <a:ext cx="580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Difficulty</a:t>
            </a: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hu-HU" sz="3600" dirty="0">
              <a:solidFill>
                <a:srgbClr val="DDFF47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1E25BC96-EF6F-9849-D070-863BBA49B28B}"/>
              </a:ext>
            </a:extLst>
          </p:cNvPr>
          <p:cNvSpPr/>
          <p:nvPr/>
        </p:nvSpPr>
        <p:spPr>
          <a:xfrm>
            <a:off x="7851646" y="3584817"/>
            <a:ext cx="1196340" cy="544552"/>
          </a:xfrm>
          <a:prstGeom prst="roundRect">
            <a:avLst>
              <a:gd name="adj" fmla="val 24462"/>
            </a:avLst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bg1"/>
                </a:solidFill>
              </a:rPr>
              <a:t>Medium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707604E9-EBBD-406D-B75D-37DC65914238}"/>
              </a:ext>
            </a:extLst>
          </p:cNvPr>
          <p:cNvSpPr/>
          <p:nvPr/>
        </p:nvSpPr>
        <p:spPr>
          <a:xfrm>
            <a:off x="6444614" y="3584817"/>
            <a:ext cx="1196340" cy="544552"/>
          </a:xfrm>
          <a:prstGeom prst="roundRect">
            <a:avLst>
              <a:gd name="adj" fmla="val 24462"/>
            </a:avLst>
          </a:prstGeom>
          <a:solidFill>
            <a:srgbClr val="73A9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bg1"/>
                </a:solidFill>
              </a:rPr>
              <a:t>Easy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5202DBE4-AC4D-7613-E4C4-CF94FC01F951}"/>
              </a:ext>
            </a:extLst>
          </p:cNvPr>
          <p:cNvSpPr/>
          <p:nvPr/>
        </p:nvSpPr>
        <p:spPr>
          <a:xfrm>
            <a:off x="9258678" y="3584817"/>
            <a:ext cx="1196340" cy="544552"/>
          </a:xfrm>
          <a:prstGeom prst="roundRect">
            <a:avLst>
              <a:gd name="adj" fmla="val 24462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bg1"/>
                </a:solidFill>
              </a:rPr>
              <a:t>Hard</a:t>
            </a:r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8B9EB23-BA24-BF34-2A50-45B34B1ABD0E}"/>
              </a:ext>
            </a:extLst>
          </p:cNvPr>
          <p:cNvSpPr txBox="1"/>
          <p:nvPr/>
        </p:nvSpPr>
        <p:spPr>
          <a:xfrm>
            <a:off x="425958" y="4305300"/>
            <a:ext cx="580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Language</a:t>
            </a: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hu-HU" sz="3600" dirty="0">
              <a:solidFill>
                <a:srgbClr val="DDFF47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6DDE4D74-F6AB-8434-20F9-A42D303BD0DA}"/>
              </a:ext>
            </a:extLst>
          </p:cNvPr>
          <p:cNvSpPr txBox="1"/>
          <p:nvPr/>
        </p:nvSpPr>
        <p:spPr>
          <a:xfrm>
            <a:off x="425958" y="5074920"/>
            <a:ext cx="5807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 err="1">
                <a:solidFill>
                  <a:schemeClr val="bg1">
                    <a:lumMod val="85000"/>
                  </a:schemeClr>
                </a:solidFill>
              </a:rPr>
              <a:t>Type</a:t>
            </a: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hu-HU" sz="3600" dirty="0">
              <a:solidFill>
                <a:srgbClr val="DDFF47"/>
              </a:solidFill>
            </a:endParaRP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F4B522C8-41E9-1EA6-F42E-241AEB9786D9}"/>
              </a:ext>
            </a:extLst>
          </p:cNvPr>
          <p:cNvSpPr/>
          <p:nvPr/>
        </p:nvSpPr>
        <p:spPr>
          <a:xfrm>
            <a:off x="7298528" y="4398090"/>
            <a:ext cx="2302573" cy="544552"/>
          </a:xfrm>
          <a:prstGeom prst="roundRect">
            <a:avLst>
              <a:gd name="adj" fmla="val 24462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DropdownMenu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endParaRPr lang="hu-HU" sz="2000" dirty="0">
              <a:solidFill>
                <a:srgbClr val="DDFF47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1396C621-87F6-D608-6266-C919E2D48DDA}"/>
              </a:ext>
            </a:extLst>
          </p:cNvPr>
          <p:cNvSpPr/>
          <p:nvPr/>
        </p:nvSpPr>
        <p:spPr>
          <a:xfrm>
            <a:off x="7298528" y="5131385"/>
            <a:ext cx="2302573" cy="544552"/>
          </a:xfrm>
          <a:prstGeom prst="roundRect">
            <a:avLst>
              <a:gd name="adj" fmla="val 24462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>
                <a:solidFill>
                  <a:schemeClr val="bg1">
                    <a:lumMod val="85000"/>
                  </a:schemeClr>
                </a:solidFill>
              </a:rPr>
              <a:t>DropdownMenu</a:t>
            </a:r>
            <a:r>
              <a:rPr lang="hu-HU" sz="2000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endParaRPr lang="hu-HU" sz="2000" dirty="0">
              <a:solidFill>
                <a:srgbClr val="DDF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6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C8F46-F006-CDBD-CC67-CD1695D2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F43CF4-FEFE-C27E-E030-1C02503E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98F143FC-B1B6-CE94-A881-A478B5F62EDA}"/>
              </a:ext>
            </a:extLst>
          </p:cNvPr>
          <p:cNvSpPr/>
          <p:nvPr/>
        </p:nvSpPr>
        <p:spPr>
          <a:xfrm>
            <a:off x="10164064" y="231242"/>
            <a:ext cx="1712976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Kérdés 2/10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E772E58-CB96-1931-7C7C-6473E07539D8}"/>
              </a:ext>
            </a:extLst>
          </p:cNvPr>
          <p:cNvSpPr txBox="1"/>
          <p:nvPr/>
        </p:nvSpPr>
        <p:spPr>
          <a:xfrm>
            <a:off x="2213610" y="1399598"/>
            <a:ext cx="776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What’s</a:t>
            </a:r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5400" dirty="0" err="1">
                <a:solidFill>
                  <a:schemeClr val="bg1">
                    <a:lumMod val="85000"/>
                  </a:schemeClr>
                </a:solidFill>
              </a:rPr>
              <a:t>the</a:t>
            </a:r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 output?</a:t>
            </a:r>
            <a:endParaRPr lang="hu-HU" sz="5400" dirty="0">
              <a:solidFill>
                <a:srgbClr val="DDFF47"/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CD1BFEBC-DF8B-67BD-9A18-8E1C37474905}"/>
              </a:ext>
            </a:extLst>
          </p:cNvPr>
          <p:cNvSpPr/>
          <p:nvPr/>
        </p:nvSpPr>
        <p:spPr>
          <a:xfrm>
            <a:off x="6096000" y="2766495"/>
            <a:ext cx="3434080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A: 20 and 62.83185307179586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98F72FC-57A6-90A9-7952-5C64A16C2E32}"/>
              </a:ext>
            </a:extLst>
          </p:cNvPr>
          <p:cNvSpPr txBox="1"/>
          <p:nvPr/>
        </p:nvSpPr>
        <p:spPr>
          <a:xfrm>
            <a:off x="709930" y="2766495"/>
            <a:ext cx="39636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DDFF47"/>
                </a:solidFill>
              </a:rPr>
              <a:t>const </a:t>
            </a:r>
            <a:r>
              <a:rPr lang="hu-HU" dirty="0" err="1">
                <a:solidFill>
                  <a:srgbClr val="DDFF47"/>
                </a:solidFill>
              </a:rPr>
              <a:t>shape</a:t>
            </a:r>
            <a:r>
              <a:rPr lang="hu-HU" dirty="0">
                <a:solidFill>
                  <a:srgbClr val="DDFF47"/>
                </a:solidFill>
              </a:rPr>
              <a:t> = {</a:t>
            </a:r>
          </a:p>
          <a:p>
            <a:r>
              <a:rPr lang="hu-HU" dirty="0">
                <a:solidFill>
                  <a:srgbClr val="DDFF47"/>
                </a:solidFill>
              </a:rPr>
              <a:t>  </a:t>
            </a:r>
            <a:r>
              <a:rPr lang="hu-HU" dirty="0" err="1">
                <a:solidFill>
                  <a:srgbClr val="DDFF47"/>
                </a:solidFill>
              </a:rPr>
              <a:t>radius</a:t>
            </a:r>
            <a:r>
              <a:rPr lang="hu-HU" dirty="0">
                <a:solidFill>
                  <a:srgbClr val="DDFF47"/>
                </a:solidFill>
              </a:rPr>
              <a:t>: 10,</a:t>
            </a:r>
          </a:p>
          <a:p>
            <a:r>
              <a:rPr lang="hu-HU" dirty="0">
                <a:solidFill>
                  <a:srgbClr val="DDFF47"/>
                </a:solidFill>
              </a:rPr>
              <a:t>  </a:t>
            </a:r>
            <a:r>
              <a:rPr lang="hu-HU" dirty="0" err="1">
                <a:solidFill>
                  <a:srgbClr val="DDFF47"/>
                </a:solidFill>
              </a:rPr>
              <a:t>diameter</a:t>
            </a:r>
            <a:r>
              <a:rPr lang="hu-HU" dirty="0">
                <a:solidFill>
                  <a:srgbClr val="DDFF47"/>
                </a:solidFill>
              </a:rPr>
              <a:t>() {</a:t>
            </a:r>
          </a:p>
          <a:p>
            <a:r>
              <a:rPr lang="hu-HU" dirty="0">
                <a:solidFill>
                  <a:srgbClr val="DDFF47"/>
                </a:solidFill>
              </a:rPr>
              <a:t>    </a:t>
            </a:r>
            <a:r>
              <a:rPr lang="hu-HU" dirty="0" err="1">
                <a:solidFill>
                  <a:srgbClr val="DDFF47"/>
                </a:solidFill>
              </a:rPr>
              <a:t>return</a:t>
            </a:r>
            <a:r>
              <a:rPr lang="hu-HU" dirty="0">
                <a:solidFill>
                  <a:srgbClr val="DDFF47"/>
                </a:solidFill>
              </a:rPr>
              <a:t> </a:t>
            </a:r>
            <a:r>
              <a:rPr lang="hu-HU" dirty="0" err="1">
                <a:solidFill>
                  <a:srgbClr val="DDFF47"/>
                </a:solidFill>
              </a:rPr>
              <a:t>this.radius</a:t>
            </a:r>
            <a:r>
              <a:rPr lang="hu-HU" dirty="0">
                <a:solidFill>
                  <a:srgbClr val="DDFF47"/>
                </a:solidFill>
              </a:rPr>
              <a:t> * 2;</a:t>
            </a:r>
          </a:p>
          <a:p>
            <a:r>
              <a:rPr lang="hu-HU" dirty="0">
                <a:solidFill>
                  <a:srgbClr val="DDFF47"/>
                </a:solidFill>
              </a:rPr>
              <a:t>  },</a:t>
            </a:r>
          </a:p>
          <a:p>
            <a:r>
              <a:rPr lang="hu-HU" dirty="0">
                <a:solidFill>
                  <a:srgbClr val="DDFF47"/>
                </a:solidFill>
              </a:rPr>
              <a:t>  </a:t>
            </a:r>
            <a:r>
              <a:rPr lang="hu-HU" dirty="0" err="1">
                <a:solidFill>
                  <a:srgbClr val="DDFF47"/>
                </a:solidFill>
              </a:rPr>
              <a:t>perimeter</a:t>
            </a:r>
            <a:r>
              <a:rPr lang="hu-HU" dirty="0">
                <a:solidFill>
                  <a:srgbClr val="DDFF47"/>
                </a:solidFill>
              </a:rPr>
              <a:t>: () =&gt; 2 * </a:t>
            </a:r>
            <a:r>
              <a:rPr lang="hu-HU" dirty="0" err="1">
                <a:solidFill>
                  <a:srgbClr val="DDFF47"/>
                </a:solidFill>
              </a:rPr>
              <a:t>Math.PI</a:t>
            </a:r>
            <a:r>
              <a:rPr lang="hu-HU" dirty="0">
                <a:solidFill>
                  <a:srgbClr val="DDFF47"/>
                </a:solidFill>
              </a:rPr>
              <a:t> * </a:t>
            </a:r>
            <a:r>
              <a:rPr lang="hu-HU" dirty="0" err="1">
                <a:solidFill>
                  <a:srgbClr val="DDFF47"/>
                </a:solidFill>
              </a:rPr>
              <a:t>this.radius</a:t>
            </a:r>
            <a:r>
              <a:rPr lang="hu-HU" dirty="0">
                <a:solidFill>
                  <a:srgbClr val="DDFF47"/>
                </a:solidFill>
              </a:rPr>
              <a:t>,</a:t>
            </a:r>
          </a:p>
          <a:p>
            <a:r>
              <a:rPr lang="hu-HU" dirty="0">
                <a:solidFill>
                  <a:srgbClr val="DDFF47"/>
                </a:solidFill>
              </a:rPr>
              <a:t>};</a:t>
            </a:r>
          </a:p>
          <a:p>
            <a:endParaRPr lang="hu-HU" dirty="0">
              <a:solidFill>
                <a:srgbClr val="DDFF47"/>
              </a:solidFill>
            </a:endParaRPr>
          </a:p>
          <a:p>
            <a:r>
              <a:rPr lang="hu-HU" dirty="0">
                <a:solidFill>
                  <a:srgbClr val="DDFF47"/>
                </a:solidFill>
              </a:rPr>
              <a:t>console.log(</a:t>
            </a:r>
            <a:r>
              <a:rPr lang="hu-HU" dirty="0" err="1">
                <a:solidFill>
                  <a:srgbClr val="DDFF47"/>
                </a:solidFill>
              </a:rPr>
              <a:t>shape.diameter</a:t>
            </a:r>
            <a:r>
              <a:rPr lang="hu-HU" dirty="0">
                <a:solidFill>
                  <a:srgbClr val="DDFF47"/>
                </a:solidFill>
              </a:rPr>
              <a:t>());</a:t>
            </a:r>
          </a:p>
          <a:p>
            <a:r>
              <a:rPr lang="hu-HU" dirty="0">
                <a:solidFill>
                  <a:srgbClr val="DDFF47"/>
                </a:solidFill>
              </a:rPr>
              <a:t>console.log(</a:t>
            </a:r>
            <a:r>
              <a:rPr lang="hu-HU" dirty="0" err="1">
                <a:solidFill>
                  <a:srgbClr val="DDFF47"/>
                </a:solidFill>
              </a:rPr>
              <a:t>shape.perimeter</a:t>
            </a:r>
            <a:r>
              <a:rPr lang="hu-HU" dirty="0">
                <a:solidFill>
                  <a:srgbClr val="DDFF47"/>
                </a:solidFill>
              </a:rPr>
              <a:t>());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95B0CE0B-8036-C418-2FCC-C8892CDCB619}"/>
              </a:ext>
            </a:extLst>
          </p:cNvPr>
          <p:cNvSpPr/>
          <p:nvPr/>
        </p:nvSpPr>
        <p:spPr>
          <a:xfrm>
            <a:off x="6096000" y="3546954"/>
            <a:ext cx="1798320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B: 20 and </a:t>
            </a:r>
            <a:r>
              <a:rPr lang="hu-HU" dirty="0" err="1"/>
              <a:t>NaN</a:t>
            </a:r>
            <a:endParaRPr lang="hu-HU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0C5814C5-204B-0B6B-EFEB-41D5D6E65546}"/>
              </a:ext>
            </a:extLst>
          </p:cNvPr>
          <p:cNvSpPr/>
          <p:nvPr/>
        </p:nvSpPr>
        <p:spPr>
          <a:xfrm>
            <a:off x="6096000" y="4327413"/>
            <a:ext cx="1574800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C: 20 and 63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222B0192-2B2E-78C4-BF68-35C7F86FCDD4}"/>
              </a:ext>
            </a:extLst>
          </p:cNvPr>
          <p:cNvSpPr/>
          <p:nvPr/>
        </p:nvSpPr>
        <p:spPr>
          <a:xfrm>
            <a:off x="6096000" y="5092632"/>
            <a:ext cx="1798320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dirty="0"/>
              <a:t>D: </a:t>
            </a:r>
            <a:r>
              <a:rPr lang="hu-HU" dirty="0" err="1"/>
              <a:t>NaN</a:t>
            </a:r>
            <a:r>
              <a:rPr lang="hu-HU" dirty="0"/>
              <a:t> and 63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2566D967-7032-5817-E76D-559F377C1D42}"/>
              </a:ext>
            </a:extLst>
          </p:cNvPr>
          <p:cNvSpPr/>
          <p:nvPr/>
        </p:nvSpPr>
        <p:spPr>
          <a:xfrm>
            <a:off x="6255512" y="6156540"/>
            <a:ext cx="1479296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/>
              <a:t>Exit</a:t>
            </a:r>
            <a:endParaRPr lang="hu-HU" sz="2000" dirty="0"/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279338D0-6099-8822-1086-EB39DBC1FCBE}"/>
              </a:ext>
            </a:extLst>
          </p:cNvPr>
          <p:cNvSpPr/>
          <p:nvPr/>
        </p:nvSpPr>
        <p:spPr>
          <a:xfrm>
            <a:off x="8047228" y="6156540"/>
            <a:ext cx="1712976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/>
              <a:t>Check</a:t>
            </a:r>
            <a:endParaRPr lang="hu-HU" sz="2000" dirty="0"/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D5412CA8-4F97-A727-685C-21F5D8036661}"/>
              </a:ext>
            </a:extLst>
          </p:cNvPr>
          <p:cNvSpPr/>
          <p:nvPr/>
        </p:nvSpPr>
        <p:spPr>
          <a:xfrm>
            <a:off x="10072624" y="6156540"/>
            <a:ext cx="1712976" cy="544552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 err="1"/>
              <a:t>Next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899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6A7F9-4665-48C1-C90A-D6537BCA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894A47-C97D-485D-666A-65A18B93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AA510B72-168A-9A9B-D8AD-5E8852D961C5}"/>
              </a:ext>
            </a:extLst>
          </p:cNvPr>
          <p:cNvSpPr/>
          <p:nvPr/>
        </p:nvSpPr>
        <p:spPr>
          <a:xfrm>
            <a:off x="6645676" y="5458402"/>
            <a:ext cx="4968240" cy="826130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Return</a:t>
            </a:r>
            <a:r>
              <a:rPr lang="hu-HU" sz="3600" dirty="0"/>
              <a:t> </a:t>
            </a:r>
            <a:r>
              <a:rPr lang="hu-HU" sz="3600" dirty="0" err="1"/>
              <a:t>to</a:t>
            </a:r>
            <a:r>
              <a:rPr lang="hu-HU" sz="3600" dirty="0"/>
              <a:t> main </a:t>
            </a:r>
            <a:r>
              <a:rPr lang="hu-HU" sz="3600" dirty="0" err="1"/>
              <a:t>menu</a:t>
            </a:r>
            <a:endParaRPr lang="hu-HU" sz="3600" dirty="0"/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4EAEFB64-40BF-A9EA-44D6-594A5187902B}"/>
              </a:ext>
            </a:extLst>
          </p:cNvPr>
          <p:cNvGrpSpPr/>
          <p:nvPr/>
        </p:nvGrpSpPr>
        <p:grpSpPr>
          <a:xfrm>
            <a:off x="2213610" y="1229645"/>
            <a:ext cx="7764780" cy="830997"/>
            <a:chOff x="2213610" y="1399598"/>
            <a:chExt cx="7764780" cy="830997"/>
          </a:xfrm>
        </p:grpSpPr>
        <p:sp>
          <p:nvSpPr>
            <p:cNvPr id="14" name="Szövegdoboz 13">
              <a:extLst>
                <a:ext uri="{FF2B5EF4-FFF2-40B4-BE49-F238E27FC236}">
                  <a16:creationId xmlns:a16="http://schemas.microsoft.com/office/drawing/2014/main" id="{2C67B858-9054-CA3E-B025-6FC6D0F9D3B7}"/>
                </a:ext>
              </a:extLst>
            </p:cNvPr>
            <p:cNvSpPr txBox="1"/>
            <p:nvPr/>
          </p:nvSpPr>
          <p:spPr>
            <a:xfrm>
              <a:off x="2213610" y="1399598"/>
              <a:ext cx="77647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 err="1">
                  <a:solidFill>
                    <a:schemeClr val="bg1">
                      <a:lumMod val="85000"/>
                    </a:schemeClr>
                  </a:solidFill>
                </a:rPr>
                <a:t>Congratulations</a:t>
              </a:r>
              <a:r>
                <a:rPr lang="hu-HU" sz="4800" dirty="0">
                  <a:solidFill>
                    <a:schemeClr val="bg1">
                      <a:lumMod val="85000"/>
                    </a:schemeClr>
                  </a:solidFill>
                </a:rPr>
                <a:t>!</a:t>
              </a:r>
              <a:endParaRPr lang="hu-HU" sz="4800" dirty="0">
                <a:solidFill>
                  <a:srgbClr val="DDFF47"/>
                </a:solidFill>
              </a:endParaRPr>
            </a:p>
          </p:txBody>
        </p:sp>
        <p:pic>
          <p:nvPicPr>
            <p:cNvPr id="9" name="Ábra 8" descr="Pipa jelvény egyszínű kitöltéssel">
              <a:extLst>
                <a:ext uri="{FF2B5EF4-FFF2-40B4-BE49-F238E27FC236}">
                  <a16:creationId xmlns:a16="http://schemas.microsoft.com/office/drawing/2014/main" id="{2FAF1701-DE76-404A-4798-131443CCD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8000" y="1406163"/>
              <a:ext cx="801370" cy="801370"/>
            </a:xfrm>
            <a:prstGeom prst="rect">
              <a:avLst/>
            </a:prstGeom>
          </p:spPr>
        </p:pic>
      </p:grp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3677C3B1-5152-A282-2EBD-11E2142E93ED}"/>
              </a:ext>
            </a:extLst>
          </p:cNvPr>
          <p:cNvSpPr/>
          <p:nvPr/>
        </p:nvSpPr>
        <p:spPr>
          <a:xfrm>
            <a:off x="578084" y="5458402"/>
            <a:ext cx="4968240" cy="826130"/>
          </a:xfrm>
          <a:prstGeom prst="roundRect">
            <a:avLst>
              <a:gd name="adj" fmla="val 50000"/>
            </a:avLst>
          </a:prstGeom>
          <a:solidFill>
            <a:srgbClr val="2D72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600" dirty="0"/>
              <a:t>Start a </a:t>
            </a:r>
            <a:r>
              <a:rPr lang="hu-HU" sz="3600" dirty="0" err="1"/>
              <a:t>new</a:t>
            </a:r>
            <a:r>
              <a:rPr lang="hu-HU" sz="3600" dirty="0"/>
              <a:t> game</a:t>
            </a: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F97AE4FF-EA39-8D02-18B3-E3331B6FCE2D}"/>
              </a:ext>
            </a:extLst>
          </p:cNvPr>
          <p:cNvGrpSpPr/>
          <p:nvPr/>
        </p:nvGrpSpPr>
        <p:grpSpPr>
          <a:xfrm>
            <a:off x="2534285" y="4001919"/>
            <a:ext cx="7123430" cy="894006"/>
            <a:chOff x="2466660" y="4001919"/>
            <a:chExt cx="7123430" cy="894006"/>
          </a:xfrm>
        </p:grpSpPr>
        <p:pic>
          <p:nvPicPr>
            <p:cNvPr id="20" name="Ábra 19" descr="Tűz egyszínű kitöltéssel">
              <a:extLst>
                <a:ext uri="{FF2B5EF4-FFF2-40B4-BE49-F238E27FC236}">
                  <a16:creationId xmlns:a16="http://schemas.microsoft.com/office/drawing/2014/main" id="{BFB83F3F-D8CD-6291-4161-861441C79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2555" y="4001919"/>
              <a:ext cx="826130" cy="826130"/>
            </a:xfrm>
            <a:prstGeom prst="rect">
              <a:avLst/>
            </a:prstGeom>
          </p:spPr>
        </p:pic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23786DE2-15BB-CEF2-804C-F4342B784303}"/>
                </a:ext>
              </a:extLst>
            </p:cNvPr>
            <p:cNvSpPr txBox="1"/>
            <p:nvPr/>
          </p:nvSpPr>
          <p:spPr>
            <a:xfrm>
              <a:off x="2466660" y="4064928"/>
              <a:ext cx="71234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 err="1">
                  <a:solidFill>
                    <a:schemeClr val="bg1">
                      <a:lumMod val="85000"/>
                    </a:schemeClr>
                  </a:solidFill>
                </a:rPr>
                <a:t>Streak</a:t>
              </a:r>
              <a:r>
                <a:rPr lang="hu-HU" sz="4800" dirty="0">
                  <a:solidFill>
                    <a:schemeClr val="bg1">
                      <a:lumMod val="85000"/>
                    </a:schemeClr>
                  </a:solidFill>
                </a:rPr>
                <a:t>: </a:t>
              </a:r>
              <a:r>
                <a:rPr lang="hu-HU" sz="4800" b="1" dirty="0">
                  <a:solidFill>
                    <a:schemeClr val="bg1">
                      <a:lumMod val="85000"/>
                    </a:schemeClr>
                  </a:solidFill>
                </a:rPr>
                <a:t>8</a:t>
              </a:r>
              <a:r>
                <a:rPr lang="hu-HU" sz="4800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lang="hu-HU" sz="4800" dirty="0" err="1">
                  <a:solidFill>
                    <a:schemeClr val="bg1">
                      <a:lumMod val="85000"/>
                    </a:schemeClr>
                  </a:solidFill>
                </a:rPr>
                <a:t>challanges</a:t>
              </a:r>
              <a:endParaRPr lang="hu-HU" sz="4800" dirty="0">
                <a:solidFill>
                  <a:srgbClr val="DDFF47"/>
                </a:solidFill>
              </a:endParaRPr>
            </a:p>
          </p:txBody>
        </p:sp>
      </p:grp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26CCEB8A-19D9-95BC-D6F9-DF8543A76F36}"/>
              </a:ext>
            </a:extLst>
          </p:cNvPr>
          <p:cNvSpPr txBox="1"/>
          <p:nvPr/>
        </p:nvSpPr>
        <p:spPr>
          <a:xfrm>
            <a:off x="2213610" y="2168721"/>
            <a:ext cx="776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 err="1">
                <a:solidFill>
                  <a:schemeClr val="bg1">
                    <a:lumMod val="85000"/>
                  </a:schemeClr>
                </a:solidFill>
              </a:rPr>
              <a:t>Correct</a:t>
            </a:r>
            <a:r>
              <a:rPr lang="hu-HU" sz="48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hu-HU" sz="4800" dirty="0" err="1">
                <a:solidFill>
                  <a:schemeClr val="bg1">
                    <a:lumMod val="85000"/>
                  </a:schemeClr>
                </a:solidFill>
              </a:rPr>
              <a:t>answers</a:t>
            </a:r>
            <a:r>
              <a:rPr lang="hu-HU" sz="48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hu-HU" sz="4800" b="1" dirty="0">
                <a:solidFill>
                  <a:schemeClr val="bg1">
                    <a:lumMod val="85000"/>
                  </a:schemeClr>
                </a:solidFill>
              </a:rPr>
              <a:t>10/10</a:t>
            </a:r>
            <a:endParaRPr lang="hu-HU" sz="4800" b="1" dirty="0">
              <a:solidFill>
                <a:srgbClr val="DDFF47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F862936-4C70-4BCE-9A67-867D53AA6D6D}"/>
              </a:ext>
            </a:extLst>
          </p:cNvPr>
          <p:cNvSpPr txBox="1"/>
          <p:nvPr/>
        </p:nvSpPr>
        <p:spPr>
          <a:xfrm>
            <a:off x="2213610" y="3070780"/>
            <a:ext cx="776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dirty="0">
                <a:solidFill>
                  <a:schemeClr val="bg1">
                    <a:lumMod val="85000"/>
                  </a:schemeClr>
                </a:solidFill>
              </a:rPr>
              <a:t>New XP: </a:t>
            </a:r>
            <a:r>
              <a:rPr lang="hu-HU" sz="4800" b="1" dirty="0">
                <a:solidFill>
                  <a:schemeClr val="bg1">
                    <a:lumMod val="85000"/>
                  </a:schemeClr>
                </a:solidFill>
              </a:rPr>
              <a:t>+80 </a:t>
            </a:r>
            <a:r>
              <a:rPr lang="hu-HU" sz="4800" dirty="0">
                <a:solidFill>
                  <a:schemeClr val="bg1">
                    <a:lumMod val="85000"/>
                  </a:schemeClr>
                </a:solidFill>
              </a:rPr>
              <a:t>(Total: 3280)</a:t>
            </a:r>
            <a:endParaRPr lang="hu-HU" sz="4800" b="1" dirty="0">
              <a:solidFill>
                <a:srgbClr val="DDF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3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78F78-FABF-2716-1B50-5DB206D2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62D142-77B6-2EB0-C753-23779B95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17AC3E8-33AD-832F-7CF9-057F5A205196}"/>
              </a:ext>
            </a:extLst>
          </p:cNvPr>
          <p:cNvSpPr txBox="1"/>
          <p:nvPr/>
        </p:nvSpPr>
        <p:spPr>
          <a:xfrm>
            <a:off x="2213610" y="1399598"/>
            <a:ext cx="776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PROFILE</a:t>
            </a:r>
            <a:endParaRPr lang="hu-HU" sz="5400" dirty="0">
              <a:solidFill>
                <a:srgbClr val="DDF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76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4346B-18BA-2AED-F7C4-F488C32FF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F6745E-26E1-EBCB-4859-97452CDD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112FCC0-DDD1-22DE-84A6-15D7C41F4862}"/>
              </a:ext>
            </a:extLst>
          </p:cNvPr>
          <p:cNvSpPr txBox="1"/>
          <p:nvPr/>
        </p:nvSpPr>
        <p:spPr>
          <a:xfrm>
            <a:off x="2213610" y="1399598"/>
            <a:ext cx="776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ADMIN</a:t>
            </a:r>
            <a:endParaRPr lang="hu-HU" sz="5400" dirty="0">
              <a:solidFill>
                <a:srgbClr val="DDF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7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05AE9-D988-125C-8E33-134DDC2F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685344-804D-4C58-8BF7-B1C08AEC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77" y="51006"/>
            <a:ext cx="2769655" cy="905025"/>
          </a:xfrm>
        </p:spPr>
        <p:txBody>
          <a:bodyPr>
            <a:normAutofit/>
          </a:bodyPr>
          <a:lstStyle/>
          <a:p>
            <a:r>
              <a:rPr lang="hu-HU" spc="-300" dirty="0" err="1">
                <a:latin typeface="+mj-lt"/>
              </a:rPr>
              <a:t>CodeLingo</a:t>
            </a:r>
            <a:endParaRPr lang="hu-HU" spc="-300" dirty="0">
              <a:latin typeface="+mj-lt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A16868A-6189-12B8-4365-003D04A64628}"/>
              </a:ext>
            </a:extLst>
          </p:cNvPr>
          <p:cNvSpPr txBox="1"/>
          <p:nvPr/>
        </p:nvSpPr>
        <p:spPr>
          <a:xfrm>
            <a:off x="2213610" y="1399598"/>
            <a:ext cx="7764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>
                <a:solidFill>
                  <a:schemeClr val="bg1">
                    <a:lumMod val="85000"/>
                  </a:schemeClr>
                </a:solidFill>
              </a:rPr>
              <a:t>SIGN UP / LOG IN</a:t>
            </a:r>
            <a:endParaRPr lang="hu-HU" sz="5400" dirty="0">
              <a:solidFill>
                <a:srgbClr val="DDFF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7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411</Words>
  <Application>Microsoft Office PowerPoint</Application>
  <PresentationFormat>Szélesvásznú</PresentationFormat>
  <Paragraphs>94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Arial</vt:lpstr>
      <vt:lpstr>Bahnschrift SemiLight SemiConde</vt:lpstr>
      <vt:lpstr>Office-téma</vt:lpstr>
      <vt:lpstr>CodeLingo</vt:lpstr>
      <vt:lpstr>CodeLingo</vt:lpstr>
      <vt:lpstr>CodeLingo</vt:lpstr>
      <vt:lpstr>CodeLingo</vt:lpstr>
      <vt:lpstr>CodeLingo</vt:lpstr>
      <vt:lpstr>CodeLingo</vt:lpstr>
      <vt:lpstr>CodeLingo</vt:lpstr>
      <vt:lpstr>CodeLingo</vt:lpstr>
      <vt:lpstr>CodeLingo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Olivér Tolnai</dc:creator>
  <cp:lastModifiedBy>Olivér Tolnai</cp:lastModifiedBy>
  <cp:revision>8</cp:revision>
  <dcterms:created xsi:type="dcterms:W3CDTF">2025-09-24T12:20:54Z</dcterms:created>
  <dcterms:modified xsi:type="dcterms:W3CDTF">2025-09-24T15:23:24Z</dcterms:modified>
</cp:coreProperties>
</file>