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6"/>
  </p:notesMasterIdLst>
  <p:sldIdLst>
    <p:sldId id="256" r:id="rId2"/>
    <p:sldId id="278" r:id="rId3"/>
    <p:sldId id="257" r:id="rId4"/>
    <p:sldId id="258" r:id="rId5"/>
    <p:sldId id="261" r:id="rId6"/>
    <p:sldId id="259" r:id="rId7"/>
    <p:sldId id="269" r:id="rId8"/>
    <p:sldId id="268" r:id="rId9"/>
    <p:sldId id="260" r:id="rId10"/>
    <p:sldId id="280" r:id="rId11"/>
    <p:sldId id="281" r:id="rId12"/>
    <p:sldId id="270" r:id="rId13"/>
    <p:sldId id="262" r:id="rId14"/>
    <p:sldId id="263" r:id="rId15"/>
    <p:sldId id="264" r:id="rId16"/>
    <p:sldId id="271" r:id="rId17"/>
    <p:sldId id="272" r:id="rId18"/>
    <p:sldId id="274" r:id="rId19"/>
    <p:sldId id="275" r:id="rId20"/>
    <p:sldId id="276" r:id="rId21"/>
    <p:sldId id="279" r:id="rId22"/>
    <p:sldId id="277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6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BB4E7-60C0-074D-BC8E-B600CD83B3A1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A3933-9FB3-9840-9ACC-89AE4FC1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5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1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13F5-6BD8-1743-9F15-43C706C4CA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78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6" r:id="rId6"/>
    <p:sldLayoutId id="2147483731" r:id="rId7"/>
    <p:sldLayoutId id="2147483732" r:id="rId8"/>
    <p:sldLayoutId id="2147483733" r:id="rId9"/>
    <p:sldLayoutId id="2147483735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42913-C297-2A72-3009-0B85889FD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35" y="681317"/>
            <a:ext cx="3463721" cy="340618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Driver Safety in Formula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D7215-CB89-CF7F-C86C-E5FD76E6C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43" y="4800600"/>
            <a:ext cx="3230603" cy="1538784"/>
          </a:xfrm>
        </p:spPr>
        <p:txBody>
          <a:bodyPr>
            <a:normAutofit/>
          </a:bodyPr>
          <a:lstStyle/>
          <a:p>
            <a:pPr algn="r"/>
            <a:r>
              <a:rPr lang="en-AU" sz="1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Analysing the changes in driver safety in Formula 1 over time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OT] Spectacular Formula 1 crash during the Historic Grand Prix at the  Laguna Seca Corkscrew : r/formula1">
            <a:extLst>
              <a:ext uri="{FF2B5EF4-FFF2-40B4-BE49-F238E27FC236}">
                <a16:creationId xmlns:a16="http://schemas.microsoft.com/office/drawing/2014/main" id="{873E5665-36B1-E62C-B570-D3AD74A2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5642" y="708992"/>
            <a:ext cx="8135593" cy="54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9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A31A2C-F871-F08C-40FC-AA098FE4AAF4}"/>
              </a:ext>
            </a:extLst>
          </p:cNvPr>
          <p:cNvSpPr txBox="1"/>
          <p:nvPr/>
        </p:nvSpPr>
        <p:spPr>
          <a:xfrm>
            <a:off x="1118973" y="614763"/>
            <a:ext cx="1009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spc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Fatalities over the years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1DC233-AD9D-B419-3AE5-A2913CFE3FBC}"/>
              </a:ext>
            </a:extLst>
          </p:cNvPr>
          <p:cNvSpPr txBox="1">
            <a:spLocks/>
          </p:cNvSpPr>
          <p:nvPr/>
        </p:nvSpPr>
        <p:spPr>
          <a:xfrm>
            <a:off x="346841" y="2073008"/>
            <a:ext cx="5286703" cy="34659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Fatalities predominately happened in 50s to 70s</a:t>
            </a:r>
          </a:p>
          <a:p>
            <a:r>
              <a:rPr lang="en-AU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80s to 00s only had one fatality per decade</a:t>
            </a:r>
          </a:p>
          <a:p>
            <a:r>
              <a:rPr lang="en-AU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2014 saw two deaths</a:t>
            </a:r>
          </a:p>
          <a:p>
            <a:r>
              <a:rPr lang="en-AU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 was the most recent death in F1 racing</a:t>
            </a:r>
            <a:endParaRPr lang="en-US" sz="1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0B2F156-0BE8-007D-73C5-7116CD8D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1836604"/>
            <a:ext cx="4777188" cy="31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4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23BA-11BB-D124-B715-1BE4C20E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795528"/>
            <a:ext cx="11645462" cy="707451"/>
          </a:xfrm>
        </p:spPr>
        <p:txBody>
          <a:bodyPr/>
          <a:lstStyle/>
          <a:p>
            <a:pPr algn="ctr"/>
            <a:r>
              <a:rPr lang="en-US" sz="3600" b="1" cap="all" spc="7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Fatalities vs number of drivers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D3E44C2-8C67-5553-460D-A8976422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99" y="2249932"/>
            <a:ext cx="4787901" cy="31919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3F5321-F2FF-3EB1-B151-6D22C261BE1F}"/>
              </a:ext>
            </a:extLst>
          </p:cNvPr>
          <p:cNvSpPr txBox="1">
            <a:spLocks/>
          </p:cNvSpPr>
          <p:nvPr/>
        </p:nvSpPr>
        <p:spPr>
          <a:xfrm>
            <a:off x="753618" y="2727960"/>
            <a:ext cx="4529582" cy="24739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Significant fluctuation</a:t>
            </a:r>
          </a:p>
          <a:p>
            <a:r>
              <a:rPr lang="en-AU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Changes in both numbers of drivers per race AND number of drivers involved in the F1 sport</a:t>
            </a:r>
          </a:p>
          <a:p>
            <a:pPr marL="0" indent="0">
              <a:buNone/>
            </a:pPr>
            <a:endParaRPr lang="en-AU" sz="1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5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A264-F78B-A2C3-CB0D-07616E7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1876"/>
            <a:ext cx="9601200" cy="3149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Has the rate of injury due to accidents in Formula 1 events decreased over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13D60-8411-F7FA-8D52-9C26F3AE0659}"/>
              </a:ext>
            </a:extLst>
          </p:cNvPr>
          <p:cNvSpPr txBox="1"/>
          <p:nvPr/>
        </p:nvSpPr>
        <p:spPr>
          <a:xfrm>
            <a:off x="4477408" y="1051035"/>
            <a:ext cx="3422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82274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185"/>
            <a:ext cx="11003280" cy="8374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Injuries per Year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19BC591-1EA9-D4E9-ACC1-8EBAD7F9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" y="1712211"/>
            <a:ext cx="5647862" cy="40934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8F70D-A376-33C3-0778-F6A8107C4909}"/>
              </a:ext>
            </a:extLst>
          </p:cNvPr>
          <p:cNvSpPr txBox="1"/>
          <p:nvPr/>
        </p:nvSpPr>
        <p:spPr>
          <a:xfrm>
            <a:off x="6096000" y="2020823"/>
            <a:ext cx="588264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 recorded injuries to drivers.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aximum number of injuries in one season was 3 in 1994. There were two large periods of time where no injuries were recorded, 1950 - 1965 and 2012 to 2022.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would show that Formula One has had a relatively safe record across the 73 seasons of competition.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800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data does not include qualifying or practice sessions nor any test events.</a:t>
            </a:r>
          </a:p>
        </p:txBody>
      </p:sp>
    </p:spTree>
    <p:extLst>
      <p:ext uri="{BB962C8B-B14F-4D97-AF65-F5344CB8AC3E}">
        <p14:creationId xmlns:p14="http://schemas.microsoft.com/office/powerpoint/2010/main" val="231068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81B5-81C5-46A6-390C-187BBE23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429768"/>
            <a:ext cx="10919197" cy="8630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Driver injuries vs participants</a:t>
            </a:r>
            <a:endParaRPr lang="en-AU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BE54C85-EB31-0123-42F8-CDAABA38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" y="2088292"/>
            <a:ext cx="5487650" cy="37440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E3301-DF3E-18C7-4FD1-5246555EE63F}"/>
              </a:ext>
            </a:extLst>
          </p:cNvPr>
          <p:cNvSpPr txBox="1"/>
          <p:nvPr/>
        </p:nvSpPr>
        <p:spPr>
          <a:xfrm>
            <a:off x="5807676" y="2238725"/>
            <a:ext cx="620754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total there have been 25,840 entrants (total drivers) across 1,079 races and only 21 recorded injuries across the 73 seasons of Formula One.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Drivers entered into races varied from 13 -14 to a high of 55. </a:t>
            </a:r>
          </a:p>
          <a:p>
            <a:b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number of drivers entered in races bares no correlation to the number of injuries to drivers over the 73 seasons of Formula One.</a:t>
            </a:r>
          </a:p>
          <a:p>
            <a:endParaRPr lang="en-US" b="0" dirty="0">
              <a:solidFill>
                <a:schemeClr val="bg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data does not include qualifying or practice sessions nor any test events</a:t>
            </a:r>
          </a:p>
        </p:txBody>
      </p:sp>
    </p:spTree>
    <p:extLst>
      <p:ext uri="{BB962C8B-B14F-4D97-AF65-F5344CB8AC3E}">
        <p14:creationId xmlns:p14="http://schemas.microsoft.com/office/powerpoint/2010/main" val="37576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F6F3-D0B6-D1B2-0C8C-78A302F1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07" y="560750"/>
            <a:ext cx="10496511" cy="12344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Driver accidents vs</a:t>
            </a:r>
            <a:b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driver injuries</a:t>
            </a:r>
            <a:endParaRPr lang="en-AU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DA9F61B-F850-835E-44B2-1CE014701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38" y="2263359"/>
            <a:ext cx="5487650" cy="36584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22FFD-EA10-77D8-4044-EEF915778DEE}"/>
              </a:ext>
            </a:extLst>
          </p:cNvPr>
          <p:cNvSpPr txBox="1"/>
          <p:nvPr/>
        </p:nvSpPr>
        <p:spPr>
          <a:xfrm>
            <a:off x="6096000" y="2263359"/>
            <a:ext cx="5516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ccidents took a sharp up turn through the 1970s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 injuries have been recorded across the years of 1950 - 1965 and 2012 to 2022</a:t>
            </a:r>
          </a:p>
          <a:p>
            <a:endParaRPr lang="en-US" b="0" dirty="0">
              <a:solidFill>
                <a:schemeClr val="bg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latter part of 2000's showed accidents in the mid to high 30's per year compared to low to mid 20's per year in the last 10 years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data does not include qualifying or practice sessions nor any test events</a:t>
            </a:r>
          </a:p>
        </p:txBody>
      </p:sp>
    </p:spTree>
    <p:extLst>
      <p:ext uri="{BB962C8B-B14F-4D97-AF65-F5344CB8AC3E}">
        <p14:creationId xmlns:p14="http://schemas.microsoft.com/office/powerpoint/2010/main" val="157364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A264-F78B-A2C3-CB0D-07616E7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1876"/>
            <a:ext cx="9601200" cy="3149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400" dirty="0">
                <a:solidFill>
                  <a:schemeClr val="bg1"/>
                </a:solidFill>
                <a:latin typeface="Menlo" panose="020B0609030804020204" pitchFamily="49" charset="0"/>
              </a:rPr>
              <a:t>Have</a:t>
            </a:r>
            <a:r>
              <a:rPr lang="en-AU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street or road circuits been less safe for drivers than dedicated race circuits?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13D60-8411-F7FA-8D52-9C26F3AE0659}"/>
              </a:ext>
            </a:extLst>
          </p:cNvPr>
          <p:cNvSpPr txBox="1"/>
          <p:nvPr/>
        </p:nvSpPr>
        <p:spPr>
          <a:xfrm>
            <a:off x="4235669" y="903890"/>
            <a:ext cx="3422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42603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4"/>
            <a:ext cx="10698480" cy="8689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 of circuits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8F70D-A376-33C3-0778-F6A8107C4909}"/>
              </a:ext>
            </a:extLst>
          </p:cNvPr>
          <p:cNvSpPr txBox="1"/>
          <p:nvPr/>
        </p:nvSpPr>
        <p:spPr>
          <a:xfrm>
            <a:off x="2259724" y="2120517"/>
            <a:ext cx="78512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Formula 1 circuits can be categorised into one of three categories:</a:t>
            </a:r>
          </a:p>
          <a:p>
            <a:endParaRPr lang="en-US" sz="2400" b="0" dirty="0">
              <a:solidFill>
                <a:schemeClr val="bg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Race Circuit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Road Circuit</a:t>
            </a:r>
          </a:p>
          <a:p>
            <a:pPr marL="457200" indent="-457200">
              <a:buAutoNum type="arabicPeriod"/>
            </a:pPr>
            <a:endParaRPr lang="en-US" sz="2400" b="0" dirty="0">
              <a:solidFill>
                <a:schemeClr val="bg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Street Circuit</a:t>
            </a:r>
            <a:endParaRPr lang="en-US" sz="2400" b="0" dirty="0">
              <a:solidFill>
                <a:schemeClr val="bg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6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34778"/>
            <a:ext cx="10698480" cy="70390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 Race circuits</a:t>
            </a:r>
          </a:p>
        </p:txBody>
      </p:sp>
      <p:pic>
        <p:nvPicPr>
          <p:cNvPr id="4" name="Picture 3" descr="A race track with cars on it&#10;&#10;Description automatically generated with low confidence">
            <a:extLst>
              <a:ext uri="{FF2B5EF4-FFF2-40B4-BE49-F238E27FC236}">
                <a16:creationId xmlns:a16="http://schemas.microsoft.com/office/drawing/2014/main" id="{30F25550-4180-9CCC-B0D3-21D4CD8A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570" y="1393339"/>
            <a:ext cx="7164859" cy="47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96562"/>
            <a:ext cx="10698480" cy="642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 Road circuits</a:t>
            </a:r>
          </a:p>
        </p:txBody>
      </p:sp>
      <p:pic>
        <p:nvPicPr>
          <p:cNvPr id="5" name="Picture 4" descr="A group of race cars on a race track&#10;&#10;Description automatically generated with medium confidence">
            <a:extLst>
              <a:ext uri="{FF2B5EF4-FFF2-40B4-BE49-F238E27FC236}">
                <a16:creationId xmlns:a16="http://schemas.microsoft.com/office/drawing/2014/main" id="{E533B8FF-7C5C-E516-0D31-F41CDF86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58" y="1210535"/>
            <a:ext cx="6907684" cy="49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426C-E212-EA45-8C98-9E4D710A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468815"/>
            <a:ext cx="3274541" cy="5425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0" i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Formula 1 is the world’s premiere motor racing category.</a:t>
            </a:r>
            <a:endParaRPr lang="en-US" sz="3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050" name="Picture 2" descr="Ferrari fans boo as Max Verstappen wins from Charles Leclerc after race ends behind safety car">
            <a:extLst>
              <a:ext uri="{FF2B5EF4-FFF2-40B4-BE49-F238E27FC236}">
                <a16:creationId xmlns:a16="http://schemas.microsoft.com/office/drawing/2014/main" id="{16B06B14-D042-5E95-CDEA-B4801B11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302" y="1796364"/>
            <a:ext cx="8163697" cy="459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5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96562"/>
            <a:ext cx="10698480" cy="642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 street circuits</a:t>
            </a:r>
          </a:p>
        </p:txBody>
      </p:sp>
      <p:pic>
        <p:nvPicPr>
          <p:cNvPr id="7" name="Picture 6" descr="A picture containing sky, outdoor, crowd&#10;&#10;Description automatically generated">
            <a:extLst>
              <a:ext uri="{FF2B5EF4-FFF2-40B4-BE49-F238E27FC236}">
                <a16:creationId xmlns:a16="http://schemas.microsoft.com/office/drawing/2014/main" id="{42E1B6C6-47C6-29E0-2256-E2FE8527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32" y="1309817"/>
            <a:ext cx="8138135" cy="49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4"/>
            <a:ext cx="10698480" cy="8689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circuit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94CA8-722C-0ACC-735D-CC8DB393D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879600"/>
            <a:ext cx="3505200" cy="317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6E441B-C005-32B7-F74B-941128F30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42" y="1879600"/>
            <a:ext cx="3429000" cy="317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35402-A6BB-767D-F9B5-06D80B383BEA}"/>
              </a:ext>
            </a:extLst>
          </p:cNvPr>
          <p:cNvSpPr txBox="1"/>
          <p:nvPr/>
        </p:nvSpPr>
        <p:spPr>
          <a:xfrm>
            <a:off x="1668168" y="536668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1,079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DEF2A-4CCF-B5D9-1A13-A9800662ED67}"/>
              </a:ext>
            </a:extLst>
          </p:cNvPr>
          <p:cNvSpPr txBox="1"/>
          <p:nvPr/>
        </p:nvSpPr>
        <p:spPr>
          <a:xfrm>
            <a:off x="5601074" y="5366689"/>
            <a:ext cx="170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0B71D-B3E3-70EB-7B40-A2BC3F81DCC1}"/>
              </a:ext>
            </a:extLst>
          </p:cNvPr>
          <p:cNvSpPr txBox="1"/>
          <p:nvPr/>
        </p:nvSpPr>
        <p:spPr>
          <a:xfrm>
            <a:off x="8519160" y="199644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Race circuits account for majority of Formula 1 events…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But also the majority of fatalities</a:t>
            </a:r>
          </a:p>
        </p:txBody>
      </p:sp>
    </p:spTree>
    <p:extLst>
      <p:ext uri="{BB962C8B-B14F-4D97-AF65-F5344CB8AC3E}">
        <p14:creationId xmlns:p14="http://schemas.microsoft.com/office/powerpoint/2010/main" val="245345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62638"/>
            <a:ext cx="10698480" cy="8689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Fatalities per event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9EA84C1A-C5DE-347D-8AB0-4F86BE73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07" y="1550391"/>
            <a:ext cx="6331106" cy="4220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A01A12-61E3-EDDC-CC0B-AEF761ED771A}"/>
              </a:ext>
            </a:extLst>
          </p:cNvPr>
          <p:cNvSpPr txBox="1"/>
          <p:nvPr/>
        </p:nvSpPr>
        <p:spPr>
          <a:xfrm>
            <a:off x="8046720" y="2413337"/>
            <a:ext cx="3718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Road circuits have the highest incidence of fatalities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Street circuits have the lowest.</a:t>
            </a:r>
          </a:p>
        </p:txBody>
      </p:sp>
    </p:spTree>
    <p:extLst>
      <p:ext uri="{BB962C8B-B14F-4D97-AF65-F5344CB8AC3E}">
        <p14:creationId xmlns:p14="http://schemas.microsoft.com/office/powerpoint/2010/main" val="864613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A264-F78B-A2C3-CB0D-07616E7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411480"/>
            <a:ext cx="10149840" cy="566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has the sport of Formula 1 become safer for competing drivers?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Driver fatalities were higher in the 1950’s and 1960’s and progressively declined throughout the proceeding decades.</a:t>
            </a:r>
          </a:p>
          <a:p>
            <a:endParaRPr lang="en-US" sz="1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Driver injuries spiked in the 1990’s, but have since declined.</a:t>
            </a:r>
          </a:p>
          <a:p>
            <a:endParaRPr lang="en-US" sz="1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Road circuits (highest fatality rate) are not longer in existence. But dedicated race circuits are more dangerous than </a:t>
            </a:r>
            <a:r>
              <a:rPr lang="en-US" sz="18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street circuits.</a:t>
            </a:r>
            <a:endParaRPr lang="en-US" sz="1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46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560005"/>
            <a:ext cx="10698480" cy="8689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54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426C-E212-EA45-8C98-9E4D710A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468815"/>
            <a:ext cx="3274541" cy="5425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0" i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recent decades, the sport of Formula 1 has prided itself on driver safety. </a:t>
            </a:r>
            <a:endParaRPr lang="en-US" sz="3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 descr="A person wearing a helmet&#10;&#10;Description automatically generated with low confidence">
            <a:extLst>
              <a:ext uri="{FF2B5EF4-FFF2-40B4-BE49-F238E27FC236}">
                <a16:creationId xmlns:a16="http://schemas.microsoft.com/office/drawing/2014/main" id="{EEDF0617-3455-8F24-04A0-C5717AF6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819294"/>
            <a:ext cx="7086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6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C47B-AC1E-82E4-5D2F-E410055C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778" y="1234935"/>
            <a:ext cx="4827372" cy="3959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0" i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the early decades of the sport (1950-1990) Formula 1 was extremely high risk for drivers. 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074" name="Picture 2" descr="Tom Harrison (bad_ger09) - Profile | Pinterest">
            <a:extLst>
              <a:ext uri="{FF2B5EF4-FFF2-40B4-BE49-F238E27FC236}">
                <a16:creationId xmlns:a16="http://schemas.microsoft.com/office/drawing/2014/main" id="{CB7BED23-3F29-F174-49F9-2AB92119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49790" cy="63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63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A264-F78B-A2C3-CB0D-07616E7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3070"/>
            <a:ext cx="9601200" cy="3748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 the sport of Formula 1 become safer for competing drivers?</a:t>
            </a:r>
          </a:p>
        </p:txBody>
      </p:sp>
    </p:spTree>
    <p:extLst>
      <p:ext uri="{BB962C8B-B14F-4D97-AF65-F5344CB8AC3E}">
        <p14:creationId xmlns:p14="http://schemas.microsoft.com/office/powerpoint/2010/main" val="333657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F5B2-30B8-CE50-6BE4-1DE740E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460" y="444844"/>
            <a:ext cx="9882110" cy="1347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0" i="0" dirty="0">
                <a:solidFill>
                  <a:schemeClr val="bg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analysing driver fatality and injury data, we seek to answer this question.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098" name="Picture 2" descr="Sainz struggling with Ferrari pressure - Speedcafe">
            <a:extLst>
              <a:ext uri="{FF2B5EF4-FFF2-40B4-BE49-F238E27FC236}">
                <a16:creationId xmlns:a16="http://schemas.microsoft.com/office/drawing/2014/main" id="{0C11713D-0F8E-48A8-6887-5D01C01C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32" y="2165177"/>
            <a:ext cx="6371968" cy="424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516EF3E4-C397-20E7-8893-B79DE73E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91" y="2167137"/>
            <a:ext cx="3749811" cy="4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A264-F78B-A2C3-CB0D-07616E7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454" y="178676"/>
            <a:ext cx="6968360" cy="5892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Analysed: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Rate of Fatal Accidents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Rate of Injury due to 	Accidents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Fatalities at Different 	Types of Circuits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33AF79-305E-9E59-CF9A-A84967BA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1" y="984250"/>
            <a:ext cx="34163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A264-F78B-A2C3-CB0D-07616E7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1876"/>
            <a:ext cx="9601200" cy="3149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Has the rate of fatal accidents in Formula 1 events decreased over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13D60-8411-F7FA-8D52-9C26F3AE0659}"/>
              </a:ext>
            </a:extLst>
          </p:cNvPr>
          <p:cNvSpPr txBox="1"/>
          <p:nvPr/>
        </p:nvSpPr>
        <p:spPr>
          <a:xfrm>
            <a:off x="4384634" y="1019504"/>
            <a:ext cx="3422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99890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96B-585B-3AAC-FC5B-3C14E5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87" y="238672"/>
            <a:ext cx="10241280" cy="96842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Fatalities in f1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FDB9-8AA0-DE02-F8AB-518B057A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2073007"/>
            <a:ext cx="4560467" cy="2711984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1950 to 2022 data</a:t>
            </a:r>
          </a:p>
          <a:p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F1 Races only</a:t>
            </a:r>
          </a:p>
          <a:p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Safety measures constantly under review</a:t>
            </a:r>
          </a:p>
          <a:p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Significant changes to car requirements from 1990’s onward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026" name="Picture 2" descr="French driver David Ferrer dies after Zandvoort Historic GP crash">
            <a:extLst>
              <a:ext uri="{FF2B5EF4-FFF2-40B4-BE49-F238E27FC236}">
                <a16:creationId xmlns:a16="http://schemas.microsoft.com/office/drawing/2014/main" id="{CF8B75E1-7A75-CB87-8331-1ABC4D3E5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27" y="1917700"/>
            <a:ext cx="4959027" cy="33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935F1-E169-B95F-46A1-BFF0B67822B2}"/>
              </a:ext>
            </a:extLst>
          </p:cNvPr>
          <p:cNvSpPr txBox="1"/>
          <p:nvPr/>
        </p:nvSpPr>
        <p:spPr>
          <a:xfrm>
            <a:off x="5949614" y="5562925"/>
            <a:ext cx="380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David Ferrer at </a:t>
            </a:r>
            <a:r>
              <a:rPr lang="en-US" dirty="0" err="1">
                <a:solidFill>
                  <a:schemeClr val="bg1"/>
                </a:solidFill>
              </a:rPr>
              <a:t>Zandvoort</a:t>
            </a:r>
            <a:r>
              <a:rPr lang="en-US" dirty="0">
                <a:solidFill>
                  <a:schemeClr val="bg1"/>
                </a:solidFill>
              </a:rPr>
              <a:t>, 2017 </a:t>
            </a:r>
          </a:p>
        </p:txBody>
      </p:sp>
    </p:spTree>
    <p:extLst>
      <p:ext uri="{BB962C8B-B14F-4D97-AF65-F5344CB8AC3E}">
        <p14:creationId xmlns:p14="http://schemas.microsoft.com/office/powerpoint/2010/main" val="12009544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282</TotalTime>
  <Words>639</Words>
  <Application>Microsoft Macintosh PowerPoint</Application>
  <PresentationFormat>Widescreen</PresentationFormat>
  <Paragraphs>92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Menlo</vt:lpstr>
      <vt:lpstr>GradientRiseVTI</vt:lpstr>
      <vt:lpstr>Driver Safety in Formula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Fatalities in f1 Races</vt:lpstr>
      <vt:lpstr>PowerPoint Presentation</vt:lpstr>
      <vt:lpstr>Fatalities vs number of drivers</vt:lpstr>
      <vt:lpstr>PowerPoint Presentation</vt:lpstr>
      <vt:lpstr>Injuries per Year</vt:lpstr>
      <vt:lpstr>Driver injuries vs participants</vt:lpstr>
      <vt:lpstr>Driver accidents vs driver injuries</vt:lpstr>
      <vt:lpstr>PowerPoint Presentation</vt:lpstr>
      <vt:lpstr>Types of circuits</vt:lpstr>
      <vt:lpstr>1. Race circuits</vt:lpstr>
      <vt:lpstr>2. Road circuits</vt:lpstr>
      <vt:lpstr>3. street circuits</vt:lpstr>
      <vt:lpstr>circuit type</vt:lpstr>
      <vt:lpstr>Fatalities per event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Safety in Formula 1</dc:title>
  <dc:creator>Oliver King</dc:creator>
  <cp:lastModifiedBy>Oliver King</cp:lastModifiedBy>
  <cp:revision>12</cp:revision>
  <dcterms:created xsi:type="dcterms:W3CDTF">2023-01-31T11:29:50Z</dcterms:created>
  <dcterms:modified xsi:type="dcterms:W3CDTF">2023-02-02T09:57:31Z</dcterms:modified>
</cp:coreProperties>
</file>