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619-38EC-437A-BFE9-4E2AC8309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FC6D7-82E7-4452-ABBE-DA18CD15B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4A0E-80DA-4072-904D-68212ED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1B7F-F0DC-45AC-B486-F5017C92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072D-8ED1-450D-A7E4-64353D55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233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BA53-12BB-4987-9A0C-1B2D0B2B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3A19C-7680-4826-97B1-BEB206C0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0E5E8-2BF0-4FD7-A362-CE4D8A62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5962-0889-4260-A622-52A1E08F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1091-0CE6-4976-8E8B-2FD19A99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903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0B789-2E81-4FC7-8E17-526E77CD5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AFC26-8D9E-4F88-9E94-37CC37596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C92F-DF38-4B24-963F-0E6103E9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26CE-8F1C-44B8-9AC9-111A6FA3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9D0E-31F2-409D-8E1F-0137B92D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21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4AF-28F5-4FEB-B7CB-CD73A1C4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21D2-4D31-4104-89A6-1769D20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7A33-84A7-49F3-A5FA-579344D5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EA5A-55AE-4C5B-9C2E-20C260D7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8AED-B1B9-4DF0-A72B-70E5781A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605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3DF-AE77-4CE9-A5A2-065CF98C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6A52B-1028-47D8-A831-9022C102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4AF7-BDE0-4225-BBB8-588F8BAD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CB33-7BB3-4828-A22B-1B67DC9F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E08DF-CD55-4E78-AFFD-FFAF5CA5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2F94-4C17-460A-8440-5FC02D42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070F-6476-4266-B03F-FADC40185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EBDE-88B7-43A1-9C1C-D6A84B603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49818-BEC7-4F42-ABA3-744CC5B1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EE45-E149-46A5-9CD8-824442F3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506C5-285A-4E6C-9D22-4AEAB423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868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8446-DA73-4E82-99D2-243E2BFE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723E7-1B93-4E43-A133-7EA8BF5B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9DF1F-5447-4CA1-AA09-BFA44199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1720C-B368-4F07-A4E6-9429CF7E5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98B40-DD2D-465A-A6FF-65FDE7984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BBEDA-290F-42ED-A1FE-47978ACE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8ED0A-4561-4B53-AFAB-97945924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D5A64-6F31-4202-BE4E-B777B5B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90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BB3E-8579-4679-8D11-1103BC1B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6B41E-0EA3-4204-BD59-7F07DB2E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C6FC-314A-4057-B8E7-DEC91E38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72289-1E02-42B9-9F6C-41EA87EB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483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9F952-7BAB-4C41-9DAC-BEB34D6F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3A5D0-4FC8-4E74-BC95-F21A0502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2AA89-DAA9-442A-BC43-18911FDA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51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B512-26F1-4F91-A452-0AD2564C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8AC6-7285-4C29-90BC-AF36C4BB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7CAA9-3282-44F0-B424-060CC873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F1215-39C3-4F5D-AC6D-802BF289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9264A-B1B5-45D3-B753-E12D23E3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146E1-EA45-46A7-A417-82A138F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805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2BD3-5610-4319-84AD-65B757F4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88408-95F6-442A-912B-AB65381EE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343F-A76D-4994-814D-A61A3E7C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9F8FF-887D-4A2A-828D-20770EC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1FEC-9A2A-422F-BAF7-F7FEBB95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48911-F5EC-4C22-B41C-1816A785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316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37E65-EA3D-4EE0-9466-2E89AD92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D8941-BFCE-43CA-853F-169AB430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D73B-509F-46B9-8D6F-76304DBEE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930A-44B8-437C-8689-8D43FA9A83F0}" type="datetimeFigureOut">
              <a:rPr lang="en-CH" smtClean="0"/>
              <a:t>24/05/2021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980B-3655-4014-B5C6-3814FC14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9587-865E-4015-83B0-6EDFCD711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8D81-E69A-4C31-B44C-8D5872198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24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D7D9-5454-4C44-B9E0-D68879D48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Biopsychologie</a:t>
            </a:r>
            <a:r>
              <a:rPr lang="en-GB" dirty="0"/>
              <a:t> 2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28D3B-CD6A-4EF4-8601-23607E6A1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Kapitel</a:t>
            </a:r>
            <a:r>
              <a:rPr lang="en-GB" dirty="0"/>
              <a:t> 2</a:t>
            </a:r>
          </a:p>
          <a:p>
            <a:r>
              <a:rPr lang="en-GB" dirty="0"/>
              <a:t> </a:t>
            </a:r>
            <a:r>
              <a:rPr lang="en-GB" dirty="0" err="1"/>
              <a:t>Genetik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4237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FE43E-CA81-470D-975C-9B561154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4100" dirty="0"/>
              <a:t>2.2.3 IQ-</a:t>
            </a:r>
            <a:r>
              <a:rPr lang="en-GB" sz="4100" dirty="0" err="1"/>
              <a:t>Koorelation</a:t>
            </a:r>
            <a:r>
              <a:rPr lang="en-GB" sz="4100" dirty="0"/>
              <a:t> von </a:t>
            </a:r>
            <a:r>
              <a:rPr lang="en-GB" sz="4100" dirty="0" err="1"/>
              <a:t>Zwillingen</a:t>
            </a:r>
            <a:endParaRPr lang="en-CH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60B4-C968-4BA8-88A0-0C841F0C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GB" sz="2000" dirty="0"/>
              <a:t>Minnesota-</a:t>
            </a:r>
            <a:r>
              <a:rPr lang="en-GB" sz="2000" dirty="0" err="1"/>
              <a:t>Studie</a:t>
            </a:r>
            <a:endParaRPr lang="en-GB" sz="2000" dirty="0"/>
          </a:p>
          <a:p>
            <a:r>
              <a:rPr lang="en-GB" sz="2000" dirty="0" err="1"/>
              <a:t>Höhere</a:t>
            </a:r>
            <a:r>
              <a:rPr lang="en-GB" sz="2000" dirty="0"/>
              <a:t> </a:t>
            </a:r>
            <a:r>
              <a:rPr lang="en-GB" sz="2000" dirty="0" err="1"/>
              <a:t>Korrelation</a:t>
            </a:r>
            <a:r>
              <a:rPr lang="en-GB" sz="2000" dirty="0"/>
              <a:t> </a:t>
            </a:r>
            <a:r>
              <a:rPr lang="en-GB" sz="2000" dirty="0" err="1"/>
              <a:t>bei</a:t>
            </a:r>
            <a:r>
              <a:rPr lang="en-GB" sz="2000" dirty="0"/>
              <a:t> </a:t>
            </a:r>
            <a:r>
              <a:rPr lang="en-GB" sz="2000" dirty="0" err="1"/>
              <a:t>gemeinsam</a:t>
            </a:r>
            <a:r>
              <a:rPr lang="en-GB" sz="2000" dirty="0"/>
              <a:t> </a:t>
            </a:r>
            <a:r>
              <a:rPr lang="en-GB" sz="2000" dirty="0" err="1"/>
              <a:t>aufgewachsenen</a:t>
            </a:r>
            <a:r>
              <a:rPr lang="en-GB" sz="2000" dirty="0"/>
              <a:t> </a:t>
            </a:r>
            <a:r>
              <a:rPr lang="en-GB" sz="2000" dirty="0" err="1"/>
              <a:t>Zwillingen</a:t>
            </a:r>
            <a:endParaRPr lang="en-GB" sz="2000" dirty="0"/>
          </a:p>
          <a:p>
            <a:endParaRPr lang="en-C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FEB6C-E7E7-4F89-B55C-978C5BC1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961" y="361931"/>
            <a:ext cx="7551991" cy="58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6B89D-250D-4D11-8F36-EAC7FC61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2.2.4 Einfluss von SES auf Intelligenz-Erblichkeit</a:t>
            </a:r>
            <a:endParaRPr lang="en-CH" sz="3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FBB1EE-1975-4B37-95A4-D28F0A2E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Je </a:t>
            </a:r>
            <a:r>
              <a:rPr lang="en-US" sz="2000" dirty="0" err="1"/>
              <a:t>höher</a:t>
            </a:r>
            <a:r>
              <a:rPr lang="en-US" sz="2000" dirty="0"/>
              <a:t> der </a:t>
            </a:r>
            <a:r>
              <a:rPr lang="en-US" sz="2000" dirty="0" err="1"/>
              <a:t>sozioökonomische</a:t>
            </a:r>
            <a:r>
              <a:rPr lang="en-US" sz="2000" dirty="0"/>
              <a:t> Status (SES), </a:t>
            </a:r>
            <a:r>
              <a:rPr lang="en-US" sz="2000" dirty="0" err="1"/>
              <a:t>desto</a:t>
            </a:r>
            <a:r>
              <a:rPr lang="en-US" sz="2000" dirty="0"/>
              <a:t> </a:t>
            </a:r>
            <a:r>
              <a:rPr lang="en-US" sz="2000" dirty="0" err="1"/>
              <a:t>mehr</a:t>
            </a:r>
            <a:r>
              <a:rPr lang="en-US" sz="2000" dirty="0"/>
              <a:t> </a:t>
            </a:r>
            <a:r>
              <a:rPr lang="en-US" sz="2000" dirty="0" err="1"/>
              <a:t>ist</a:t>
            </a:r>
            <a:r>
              <a:rPr lang="en-US" sz="2000" dirty="0"/>
              <a:t> </a:t>
            </a:r>
            <a:r>
              <a:rPr lang="en-US" sz="2000" dirty="0" err="1"/>
              <a:t>Intelligenz</a:t>
            </a:r>
            <a:r>
              <a:rPr lang="en-US" sz="2000" dirty="0"/>
              <a:t> </a:t>
            </a:r>
            <a:r>
              <a:rPr lang="en-US" sz="2000" dirty="0" err="1"/>
              <a:t>genetisch</a:t>
            </a:r>
            <a:r>
              <a:rPr lang="en-US" sz="2000" dirty="0"/>
              <a:t> </a:t>
            </a:r>
            <a:r>
              <a:rPr lang="en-US" sz="2000" dirty="0" err="1"/>
              <a:t>abhängig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fik 140">
            <a:extLst>
              <a:ext uri="{FF2B5EF4-FFF2-40B4-BE49-F238E27FC236}">
                <a16:creationId xmlns:a16="http://schemas.microsoft.com/office/drawing/2014/main" id="{9B76252D-7912-458D-B2E0-943CDFCBAA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73" y="1779205"/>
            <a:ext cx="7224025" cy="439398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35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DE8B-62C9-479A-B9F5-5F5473F9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2.2.5 </a:t>
            </a:r>
            <a:r>
              <a:rPr lang="en-GB" dirty="0" err="1"/>
              <a:t>Ähnlichkeit</a:t>
            </a:r>
            <a:r>
              <a:rPr lang="en-GB" dirty="0"/>
              <a:t> der </a:t>
            </a:r>
            <a:r>
              <a:rPr lang="en-GB" dirty="0" err="1"/>
              <a:t>Gehirne</a:t>
            </a:r>
            <a:r>
              <a:rPr lang="en-GB" dirty="0"/>
              <a:t> von </a:t>
            </a:r>
            <a:r>
              <a:rPr lang="en-GB" dirty="0" err="1"/>
              <a:t>Zwillingen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F847-D4CD-4798-8B41-B55DA831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Studie</a:t>
            </a:r>
            <a:r>
              <a:rPr lang="en-GB" dirty="0"/>
              <a:t> von Thompson</a:t>
            </a:r>
          </a:p>
          <a:p>
            <a:r>
              <a:rPr lang="en-GB" dirty="0"/>
              <a:t>10 MZ &amp; 10 DZ</a:t>
            </a:r>
          </a:p>
          <a:p>
            <a:r>
              <a:rPr lang="en-GB" dirty="0" err="1"/>
              <a:t>Vergleich</a:t>
            </a:r>
            <a:r>
              <a:rPr lang="en-GB" dirty="0"/>
              <a:t>: </a:t>
            </a:r>
            <a:r>
              <a:rPr lang="en-GB" dirty="0" err="1"/>
              <a:t>Grösse</a:t>
            </a:r>
            <a:r>
              <a:rPr lang="en-GB" dirty="0"/>
              <a:t> von </a:t>
            </a:r>
            <a:r>
              <a:rPr lang="en-GB" dirty="0" err="1"/>
              <a:t>Hirnbereichen</a:t>
            </a:r>
            <a:r>
              <a:rPr lang="en-GB" dirty="0"/>
              <a:t> und </a:t>
            </a:r>
            <a:r>
              <a:rPr lang="en-GB" dirty="0" err="1"/>
              <a:t>Menge</a:t>
            </a:r>
            <a:r>
              <a:rPr lang="en-GB" dirty="0"/>
              <a:t> an </a:t>
            </a:r>
            <a:r>
              <a:rPr lang="en-GB" dirty="0" err="1"/>
              <a:t>grauer</a:t>
            </a:r>
            <a:r>
              <a:rPr lang="en-GB" dirty="0"/>
              <a:t> &amp; </a:t>
            </a:r>
            <a:r>
              <a:rPr lang="en-GB" dirty="0" err="1"/>
              <a:t>weisser</a:t>
            </a:r>
            <a:r>
              <a:rPr lang="en-GB" dirty="0"/>
              <a:t> </a:t>
            </a:r>
            <a:r>
              <a:rPr lang="en-GB" dirty="0" err="1"/>
              <a:t>Hirnmasse</a:t>
            </a:r>
            <a:endParaRPr lang="en-GB" dirty="0"/>
          </a:p>
          <a:p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stärkere</a:t>
            </a:r>
            <a:r>
              <a:rPr lang="en-GB" dirty="0"/>
              <a:t> </a:t>
            </a:r>
            <a:r>
              <a:rPr lang="en-GB" dirty="0" err="1"/>
              <a:t>Ähnlichkeit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Frontallappen</a:t>
            </a:r>
            <a:r>
              <a:rPr lang="en-GB" dirty="0"/>
              <a:t> und Wernicke-Areal </a:t>
            </a:r>
            <a:r>
              <a:rPr lang="en-GB" dirty="0" err="1"/>
              <a:t>bei</a:t>
            </a:r>
            <a:r>
              <a:rPr lang="en-GB" dirty="0"/>
              <a:t> MZ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DZ</a:t>
            </a:r>
          </a:p>
        </p:txBody>
      </p:sp>
    </p:spTree>
    <p:extLst>
      <p:ext uri="{BB962C8B-B14F-4D97-AF65-F5344CB8AC3E}">
        <p14:creationId xmlns:p14="http://schemas.microsoft.com/office/powerpoint/2010/main" val="2260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F3C6-AC69-4BD5-9B1B-3E7D5315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2.2.6 </a:t>
            </a:r>
            <a:r>
              <a:rPr lang="en-GB" dirty="0" err="1"/>
              <a:t>Stirnhirn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E2CE-440C-4EA8-B869-7FACD29B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grauer</a:t>
            </a:r>
            <a:r>
              <a:rPr lang="en-GB" dirty="0"/>
              <a:t> </a:t>
            </a:r>
            <a:r>
              <a:rPr lang="en-GB" dirty="0" err="1"/>
              <a:t>Hirnsubstanz</a:t>
            </a:r>
            <a:r>
              <a:rPr lang="en-GB" dirty="0"/>
              <a:t> in </a:t>
            </a:r>
            <a:r>
              <a:rPr lang="en-GB" dirty="0" err="1"/>
              <a:t>Frontallappen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bessere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Ergebnisse</a:t>
            </a:r>
            <a:r>
              <a:rPr lang="en-GB" dirty="0">
                <a:sym typeface="Wingdings" panose="05000000000000000000" pitchFamily="2" charset="2"/>
              </a:rPr>
              <a:t> in </a:t>
            </a:r>
            <a:r>
              <a:rPr lang="en-GB" dirty="0" err="1">
                <a:sym typeface="Wingdings" panose="05000000000000000000" pitchFamily="2" charset="2"/>
              </a:rPr>
              <a:t>Intelligenztests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Frontallappen</a:t>
            </a:r>
            <a:r>
              <a:rPr lang="en-GB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Höhere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kognitive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Funktionen</a:t>
            </a:r>
            <a:endParaRPr lang="en-GB" dirty="0">
              <a:sym typeface="Wingdings" panose="05000000000000000000" pitchFamily="2" charset="2"/>
            </a:endParaRPr>
          </a:p>
          <a:p>
            <a:pPr lvl="2"/>
            <a:r>
              <a:rPr lang="en-GB" dirty="0">
                <a:sym typeface="Wingdings" panose="05000000000000000000" pitchFamily="2" charset="2"/>
              </a:rPr>
              <a:t>Z.B. </a:t>
            </a:r>
            <a:r>
              <a:rPr lang="en-GB" dirty="0" err="1">
                <a:sym typeface="Wingdings" panose="05000000000000000000" pitchFamily="2" charset="2"/>
              </a:rPr>
              <a:t>Planung</a:t>
            </a:r>
            <a:r>
              <a:rPr lang="en-GB" dirty="0">
                <a:sym typeface="Wingdings" panose="05000000000000000000" pitchFamily="2" charset="2"/>
              </a:rPr>
              <a:t> &amp; </a:t>
            </a:r>
            <a:r>
              <a:rPr lang="en-GB" dirty="0" err="1">
                <a:sym typeface="Wingdings" panose="05000000000000000000" pitchFamily="2" charset="2"/>
              </a:rPr>
              <a:t>Risikoabschätzung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644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177F-9195-41A9-BDD9-AC75556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2.2.7 </a:t>
            </a:r>
            <a:r>
              <a:rPr lang="en-GB" dirty="0" err="1"/>
              <a:t>Abnahme</a:t>
            </a:r>
            <a:r>
              <a:rPr lang="en-GB" dirty="0"/>
              <a:t> der </a:t>
            </a:r>
            <a:r>
              <a:rPr lang="en-GB" dirty="0" err="1"/>
              <a:t>Intelligenz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höheren</a:t>
            </a:r>
            <a:r>
              <a:rPr lang="en-GB" dirty="0"/>
              <a:t> Alter?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77F6-9799-414E-A092-56807BC5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Neue </a:t>
            </a:r>
            <a:r>
              <a:rPr lang="en-GB" dirty="0" err="1"/>
              <a:t>Befunde</a:t>
            </a:r>
            <a:r>
              <a:rPr lang="en-GB" dirty="0"/>
              <a:t> </a:t>
            </a:r>
            <a:r>
              <a:rPr lang="en-GB" dirty="0" err="1"/>
              <a:t>widersprechen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Annahme</a:t>
            </a:r>
            <a:endParaRPr lang="en-GB" dirty="0"/>
          </a:p>
          <a:p>
            <a:r>
              <a:rPr lang="en-GB" dirty="0" err="1"/>
              <a:t>Intelligenz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Alter </a:t>
            </a:r>
            <a:r>
              <a:rPr lang="en-GB" dirty="0" err="1"/>
              <a:t>stabil</a:t>
            </a:r>
            <a:endParaRPr lang="en-GB" dirty="0"/>
          </a:p>
          <a:p>
            <a:r>
              <a:rPr lang="en-GB" dirty="0" err="1"/>
              <a:t>Verbale</a:t>
            </a:r>
            <a:r>
              <a:rPr lang="en-GB" dirty="0"/>
              <a:t> </a:t>
            </a:r>
            <a:r>
              <a:rPr lang="en-GB" dirty="0" err="1"/>
              <a:t>Fähigkeiten</a:t>
            </a:r>
            <a:r>
              <a:rPr lang="en-GB" dirty="0"/>
              <a:t> </a:t>
            </a:r>
            <a:r>
              <a:rPr lang="en-GB" dirty="0" err="1"/>
              <a:t>wachsen</a:t>
            </a:r>
            <a:r>
              <a:rPr lang="en-GB" dirty="0"/>
              <a:t> </a:t>
            </a:r>
            <a:r>
              <a:rPr lang="en-GB" dirty="0" err="1"/>
              <a:t>stetig</a:t>
            </a:r>
            <a:r>
              <a:rPr lang="en-GB" dirty="0"/>
              <a:t> ab 20. </a:t>
            </a:r>
            <a:r>
              <a:rPr lang="en-GB" dirty="0" err="1"/>
              <a:t>Lebensjahr</a:t>
            </a:r>
            <a:endParaRPr lang="en-GB" dirty="0"/>
          </a:p>
          <a:p>
            <a:pPr lvl="1"/>
            <a:r>
              <a:rPr lang="en-GB" dirty="0" err="1"/>
              <a:t>Entsteht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Übung</a:t>
            </a:r>
            <a:endParaRPr lang="en-GB" dirty="0"/>
          </a:p>
          <a:p>
            <a:r>
              <a:rPr lang="en-GB" dirty="0" err="1"/>
              <a:t>Mathematische</a:t>
            </a:r>
            <a:r>
              <a:rPr lang="en-GB" dirty="0"/>
              <a:t> </a:t>
            </a:r>
            <a:r>
              <a:rPr lang="en-GB" dirty="0" err="1"/>
              <a:t>Fähigkeiten</a:t>
            </a:r>
            <a:r>
              <a:rPr lang="en-GB" dirty="0"/>
              <a:t> </a:t>
            </a:r>
            <a:r>
              <a:rPr lang="en-GB" dirty="0" err="1"/>
              <a:t>bleiben</a:t>
            </a:r>
            <a:r>
              <a:rPr lang="en-GB" dirty="0"/>
              <a:t> </a:t>
            </a:r>
            <a:r>
              <a:rPr lang="en-GB" dirty="0" err="1"/>
              <a:t>stabil</a:t>
            </a:r>
            <a:endParaRPr lang="en-GB" dirty="0"/>
          </a:p>
          <a:p>
            <a:r>
              <a:rPr lang="en-GB" dirty="0" err="1"/>
              <a:t>Trotz</a:t>
            </a:r>
            <a:r>
              <a:rPr lang="en-GB" dirty="0"/>
              <a:t> </a:t>
            </a:r>
            <a:r>
              <a:rPr lang="en-GB" dirty="0" err="1"/>
              <a:t>Zellenabbau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Hirnfunktion</a:t>
            </a:r>
            <a:r>
              <a:rPr lang="en-GB" dirty="0"/>
              <a:t> </a:t>
            </a:r>
            <a:r>
              <a:rPr lang="en-GB" dirty="0" err="1"/>
              <a:t>erhalten</a:t>
            </a:r>
            <a:r>
              <a:rPr lang="en-GB" dirty="0"/>
              <a:t> </a:t>
            </a:r>
            <a:r>
              <a:rPr lang="en-GB" dirty="0" err="1"/>
              <a:t>bleiben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3366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02B7-FECE-44B4-B093-DD014C86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2.2.8 </a:t>
            </a:r>
            <a:r>
              <a:rPr lang="en-GB" dirty="0" err="1"/>
              <a:t>Kortikale</a:t>
            </a:r>
            <a:r>
              <a:rPr lang="en-GB" dirty="0"/>
              <a:t> </a:t>
            </a:r>
            <a:r>
              <a:rPr lang="en-GB" dirty="0" err="1"/>
              <a:t>Ausdünnung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Personen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erhöhtem</a:t>
            </a:r>
            <a:r>
              <a:rPr lang="en-GB" dirty="0"/>
              <a:t> </a:t>
            </a:r>
            <a:r>
              <a:rPr lang="en-GB" dirty="0" err="1"/>
              <a:t>familiärem</a:t>
            </a:r>
            <a:r>
              <a:rPr lang="en-GB" dirty="0"/>
              <a:t> </a:t>
            </a:r>
            <a:r>
              <a:rPr lang="en-GB" dirty="0" err="1"/>
              <a:t>Risiko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Depression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E548-66B9-4EB0-A8E3-F415FA8B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Untersuchung</a:t>
            </a:r>
            <a:r>
              <a:rPr lang="en-GB" dirty="0"/>
              <a:t> von </a:t>
            </a:r>
            <a:r>
              <a:rPr lang="en-GB" dirty="0" err="1"/>
              <a:t>Kindern</a:t>
            </a:r>
            <a:r>
              <a:rPr lang="en-GB" dirty="0"/>
              <a:t> und </a:t>
            </a:r>
            <a:r>
              <a:rPr lang="en-GB" dirty="0" err="1"/>
              <a:t>Enkeln</a:t>
            </a:r>
            <a:r>
              <a:rPr lang="en-GB" dirty="0"/>
              <a:t> </a:t>
            </a:r>
            <a:r>
              <a:rPr lang="en-GB" dirty="0" err="1"/>
              <a:t>depressiver</a:t>
            </a:r>
            <a:r>
              <a:rPr lang="en-GB" dirty="0"/>
              <a:t> Menschen</a:t>
            </a:r>
          </a:p>
          <a:p>
            <a:r>
              <a:rPr lang="en-GB" dirty="0" err="1"/>
              <a:t>Nachfahren</a:t>
            </a:r>
            <a:r>
              <a:rPr lang="en-GB" dirty="0"/>
              <a:t> </a:t>
            </a:r>
            <a:r>
              <a:rPr lang="en-GB" dirty="0" err="1"/>
              <a:t>dünneren</a:t>
            </a:r>
            <a:r>
              <a:rPr lang="en-GB" dirty="0"/>
              <a:t> Cortex in </a:t>
            </a:r>
            <a:r>
              <a:rPr lang="en-GB" dirty="0" err="1"/>
              <a:t>ausgedehnten</a:t>
            </a:r>
            <a:r>
              <a:rPr lang="en-GB" dirty="0"/>
              <a:t> </a:t>
            </a:r>
            <a:r>
              <a:rPr lang="en-GB" dirty="0" err="1"/>
              <a:t>Gebeiten</a:t>
            </a:r>
            <a:r>
              <a:rPr lang="en-GB" dirty="0"/>
              <a:t> der </a:t>
            </a:r>
            <a:r>
              <a:rPr lang="en-GB" dirty="0" err="1"/>
              <a:t>rechten</a:t>
            </a:r>
            <a:r>
              <a:rPr lang="en-GB" dirty="0"/>
              <a:t> </a:t>
            </a:r>
            <a:r>
              <a:rPr lang="en-GB" dirty="0" err="1"/>
              <a:t>Hemisphäre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Kontrollgruppe</a:t>
            </a:r>
            <a:endParaRPr lang="en-GB" dirty="0"/>
          </a:p>
          <a:p>
            <a:r>
              <a:rPr lang="en-GB" dirty="0" err="1"/>
              <a:t>Vulnerabilitätsmerkmal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Depressionsentwicklung</a:t>
            </a:r>
            <a:r>
              <a:rPr lang="en-GB" dirty="0"/>
              <a:t>?</a:t>
            </a:r>
          </a:p>
          <a:p>
            <a:r>
              <a:rPr lang="en-GB" dirty="0" err="1"/>
              <a:t>Unklar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genetischen</a:t>
            </a:r>
            <a:r>
              <a:rPr lang="en-GB" dirty="0"/>
              <a:t> </a:t>
            </a:r>
            <a:r>
              <a:rPr lang="en-GB" dirty="0" err="1"/>
              <a:t>Ursprung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veränderte</a:t>
            </a:r>
            <a:r>
              <a:rPr lang="en-GB" dirty="0"/>
              <a:t> Umwelt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5902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37CE-03AD-4AA0-BD8B-30ABED4D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2.3 </a:t>
            </a:r>
            <a:r>
              <a:rPr lang="en-GB" dirty="0" err="1"/>
              <a:t>Anwendungsbereiche</a:t>
            </a:r>
            <a:r>
              <a:rPr lang="en-GB" dirty="0"/>
              <a:t> </a:t>
            </a:r>
            <a:r>
              <a:rPr lang="en-GB" dirty="0" err="1"/>
              <a:t>genanalytischer</a:t>
            </a:r>
            <a:r>
              <a:rPr lang="en-GB" dirty="0"/>
              <a:t> </a:t>
            </a:r>
            <a:r>
              <a:rPr lang="en-GB" dirty="0" err="1"/>
              <a:t>Methoden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7FEC-481C-43A1-9D49-3F9D8624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Strafverfolgung</a:t>
            </a:r>
            <a:endParaRPr lang="en-GB" dirty="0"/>
          </a:p>
          <a:p>
            <a:r>
              <a:rPr lang="en-GB" dirty="0"/>
              <a:t>Definition der </a:t>
            </a:r>
            <a:r>
              <a:rPr lang="en-GB" dirty="0" err="1"/>
              <a:t>Blutgruppenzugehörigkeit</a:t>
            </a:r>
            <a:endParaRPr lang="en-GB" dirty="0"/>
          </a:p>
          <a:p>
            <a:pPr lvl="0"/>
            <a:r>
              <a:rPr lang="de-CH" dirty="0"/>
              <a:t>Krankheitsrisikoabschätzung, z.B. bei Chorea Huntington (Krankheit, die von einem einzelnen dominanten Gen auf Chromosom 4 verursacht wird)</a:t>
            </a:r>
            <a:endParaRPr lang="en-CH" dirty="0"/>
          </a:p>
          <a:p>
            <a:pPr lvl="0"/>
            <a:r>
              <a:rPr lang="de-CH" dirty="0"/>
              <a:t>Chromosomenanomalien</a:t>
            </a:r>
            <a:endParaRPr lang="en-CH" dirty="0"/>
          </a:p>
          <a:p>
            <a:pPr lvl="0"/>
            <a:r>
              <a:rPr lang="de-CH" dirty="0"/>
              <a:t>Tiermanipulation durch Applikation genetischen Materials</a:t>
            </a:r>
            <a:endParaRPr lang="en-CH" dirty="0"/>
          </a:p>
          <a:p>
            <a:pPr lvl="0"/>
            <a:r>
              <a:rPr lang="de-CH" dirty="0"/>
              <a:t>Stammzellforschung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6414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2A79-EE5C-4536-80BB-B4EFD257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6A82-7995-4363-B6EB-EAA446AD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Unterschiedliche</a:t>
            </a:r>
            <a:r>
              <a:rPr lang="en-GB" dirty="0"/>
              <a:t> </a:t>
            </a:r>
            <a:r>
              <a:rPr lang="en-GB" dirty="0" err="1"/>
              <a:t>Methoden</a:t>
            </a:r>
            <a:r>
              <a:rPr lang="en-GB" dirty="0"/>
              <a:t> an Tier und Mensch</a:t>
            </a:r>
          </a:p>
          <a:p>
            <a:r>
              <a:rPr lang="en-GB" dirty="0" err="1"/>
              <a:t>Familien</a:t>
            </a:r>
            <a:r>
              <a:rPr lang="en-GB" dirty="0"/>
              <a:t>- &amp; </a:t>
            </a:r>
            <a:r>
              <a:rPr lang="en-GB" dirty="0" err="1"/>
              <a:t>Zwillingsstudien</a:t>
            </a:r>
            <a:endParaRPr lang="en-GB" dirty="0"/>
          </a:p>
          <a:p>
            <a:r>
              <a:rPr lang="en-GB" dirty="0" err="1"/>
              <a:t>Kandidatengen-Assoziations-studien</a:t>
            </a:r>
            <a:endParaRPr lang="en-GB" dirty="0"/>
          </a:p>
          <a:p>
            <a:r>
              <a:rPr lang="en-GB" dirty="0"/>
              <a:t>SES </a:t>
            </a:r>
            <a:r>
              <a:rPr lang="en-GB" dirty="0" err="1"/>
              <a:t>beeinflusst</a:t>
            </a:r>
            <a:r>
              <a:rPr lang="en-GB" dirty="0"/>
              <a:t> </a:t>
            </a:r>
            <a:r>
              <a:rPr lang="en-GB" dirty="0" err="1"/>
              <a:t>genetische</a:t>
            </a:r>
            <a:r>
              <a:rPr lang="en-GB" dirty="0"/>
              <a:t> </a:t>
            </a:r>
            <a:r>
              <a:rPr lang="en-GB" dirty="0" err="1"/>
              <a:t>Abhängigkeit</a:t>
            </a:r>
            <a:r>
              <a:rPr lang="en-GB" dirty="0"/>
              <a:t> von </a:t>
            </a:r>
            <a:r>
              <a:rPr lang="en-GB" dirty="0" err="1"/>
              <a:t>Intelligenz</a:t>
            </a:r>
            <a:endParaRPr lang="en-GB" dirty="0"/>
          </a:p>
          <a:p>
            <a:r>
              <a:rPr lang="en-GB" dirty="0" err="1"/>
              <a:t>Gehirne</a:t>
            </a:r>
            <a:r>
              <a:rPr lang="en-GB" dirty="0"/>
              <a:t> von </a:t>
            </a:r>
            <a:r>
              <a:rPr lang="en-GB" dirty="0" err="1"/>
              <a:t>Zwillingen</a:t>
            </a:r>
            <a:r>
              <a:rPr lang="en-GB" dirty="0"/>
              <a:t> </a:t>
            </a:r>
            <a:r>
              <a:rPr lang="en-GB" dirty="0" err="1"/>
              <a:t>ähnlicher</a:t>
            </a:r>
            <a:endParaRPr lang="en-GB" dirty="0"/>
          </a:p>
          <a:p>
            <a:r>
              <a:rPr lang="en-GB" dirty="0" err="1"/>
              <a:t>Intelligenz</a:t>
            </a:r>
            <a:r>
              <a:rPr lang="en-GB" dirty="0"/>
              <a:t> </a:t>
            </a: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Alter </a:t>
            </a:r>
            <a:r>
              <a:rPr lang="en-GB" dirty="0" err="1"/>
              <a:t>nicht</a:t>
            </a:r>
            <a:r>
              <a:rPr lang="en-GB" dirty="0"/>
              <a:t> ab</a:t>
            </a:r>
          </a:p>
          <a:p>
            <a:r>
              <a:rPr lang="en-GB" dirty="0" err="1"/>
              <a:t>Kortikale</a:t>
            </a:r>
            <a:r>
              <a:rPr lang="en-GB" dirty="0"/>
              <a:t> </a:t>
            </a:r>
            <a:r>
              <a:rPr lang="en-GB" dirty="0" err="1"/>
              <a:t>Ausdünnung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Depressionsrisiko</a:t>
            </a:r>
            <a:endParaRPr lang="en-GB" dirty="0"/>
          </a:p>
          <a:p>
            <a:r>
              <a:rPr lang="en-GB" dirty="0"/>
              <a:t>Diverse </a:t>
            </a:r>
            <a:r>
              <a:rPr lang="en-GB" dirty="0" err="1"/>
              <a:t>Anwendungsbereiche</a:t>
            </a:r>
            <a:r>
              <a:rPr lang="en-GB" dirty="0"/>
              <a:t> von </a:t>
            </a:r>
            <a:r>
              <a:rPr lang="en-GB" dirty="0" err="1"/>
              <a:t>genanalytischen</a:t>
            </a:r>
            <a:r>
              <a:rPr lang="en-GB" dirty="0"/>
              <a:t> </a:t>
            </a:r>
            <a:r>
              <a:rPr lang="en-GB" dirty="0" err="1"/>
              <a:t>Methoden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62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5E3C-9AB0-400C-853E-74296EF0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04A4-F699-46E5-8343-C8732F62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Genetik</a:t>
            </a:r>
            <a:r>
              <a:rPr lang="en-GB" dirty="0"/>
              <a:t> – Umwelt – </a:t>
            </a:r>
            <a:r>
              <a:rPr lang="en-GB" dirty="0" err="1"/>
              <a:t>Verhalten</a:t>
            </a:r>
            <a:endParaRPr lang="en-GB" dirty="0"/>
          </a:p>
          <a:p>
            <a:r>
              <a:rPr lang="en-GB" dirty="0" err="1"/>
              <a:t>Forschungsmethoden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Erfassung</a:t>
            </a:r>
            <a:r>
              <a:rPr lang="en-GB" dirty="0"/>
              <a:t> </a:t>
            </a:r>
            <a:r>
              <a:rPr lang="en-GB" dirty="0" err="1"/>
              <a:t>genetischer</a:t>
            </a:r>
            <a:r>
              <a:rPr lang="en-GB" dirty="0"/>
              <a:t> </a:t>
            </a:r>
            <a:r>
              <a:rPr lang="en-GB" dirty="0" err="1"/>
              <a:t>Faktoren</a:t>
            </a:r>
            <a:endParaRPr lang="en-GB" dirty="0"/>
          </a:p>
          <a:p>
            <a:pPr lvl="1"/>
            <a:r>
              <a:rPr lang="en-GB" dirty="0" err="1"/>
              <a:t>Tiermodell</a:t>
            </a:r>
            <a:endParaRPr lang="en-GB" dirty="0"/>
          </a:p>
          <a:p>
            <a:pPr lvl="1"/>
            <a:r>
              <a:rPr lang="en-GB" dirty="0" err="1"/>
              <a:t>Humanmodell</a:t>
            </a:r>
            <a:endParaRPr lang="en-GB" dirty="0"/>
          </a:p>
          <a:p>
            <a:r>
              <a:rPr lang="en-GB" dirty="0" err="1"/>
              <a:t>Anwendungsbereiche</a:t>
            </a:r>
            <a:r>
              <a:rPr lang="en-GB" dirty="0"/>
              <a:t> </a:t>
            </a:r>
            <a:r>
              <a:rPr lang="en-GB" dirty="0" err="1"/>
              <a:t>genanalytischer</a:t>
            </a:r>
            <a:r>
              <a:rPr lang="en-GB" dirty="0"/>
              <a:t> </a:t>
            </a:r>
            <a:r>
              <a:rPr lang="en-GB" dirty="0" err="1"/>
              <a:t>Methoden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7626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2B2B9-79EB-4C58-8E6B-79DC3217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5962784" cy="1800526"/>
          </a:xfrm>
        </p:spPr>
        <p:txBody>
          <a:bodyPr>
            <a:normAutofit/>
          </a:bodyPr>
          <a:lstStyle/>
          <a:p>
            <a:r>
              <a:rPr lang="en-GB" sz="4100" dirty="0"/>
              <a:t>1. </a:t>
            </a:r>
            <a:r>
              <a:rPr lang="en-GB" sz="4100" dirty="0" err="1"/>
              <a:t>Genetik</a:t>
            </a:r>
            <a:r>
              <a:rPr lang="en-GB" sz="4100" dirty="0"/>
              <a:t> – Umwelt - </a:t>
            </a:r>
            <a:r>
              <a:rPr lang="en-GB" sz="4100" dirty="0" err="1"/>
              <a:t>Verhalten</a:t>
            </a:r>
            <a:endParaRPr lang="en-CH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87B4-1BE3-4B29-B845-4A8E1DB9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5962784" cy="35535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Evolution </a:t>
            </a:r>
            <a:r>
              <a:rPr lang="en-GB" sz="2000" dirty="0" err="1"/>
              <a:t>verändert</a:t>
            </a:r>
            <a:r>
              <a:rPr lang="en-GB" sz="2000" dirty="0"/>
              <a:t> den </a:t>
            </a:r>
            <a:r>
              <a:rPr lang="en-GB" sz="2000" dirty="0" err="1"/>
              <a:t>Genpool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Individuelle</a:t>
            </a:r>
            <a:r>
              <a:rPr lang="en-GB" sz="2000" dirty="0"/>
              <a:t> Gene </a:t>
            </a:r>
            <a:r>
              <a:rPr lang="en-GB" sz="2000" dirty="0" err="1"/>
              <a:t>initiieren</a:t>
            </a:r>
            <a:r>
              <a:rPr lang="en-GB" sz="2000" dirty="0"/>
              <a:t> </a:t>
            </a:r>
            <a:r>
              <a:rPr lang="en-GB" sz="2000" dirty="0" err="1"/>
              <a:t>einzigartiges</a:t>
            </a:r>
            <a:r>
              <a:rPr lang="en-GB" sz="2000" dirty="0"/>
              <a:t> </a:t>
            </a:r>
            <a:r>
              <a:rPr lang="en-GB" sz="2000" dirty="0" err="1"/>
              <a:t>Programm</a:t>
            </a:r>
            <a:r>
              <a:rPr lang="en-GB" sz="2000" dirty="0"/>
              <a:t> </a:t>
            </a:r>
            <a:r>
              <a:rPr lang="en-GB" sz="2000" dirty="0" err="1"/>
              <a:t>neuronaler</a:t>
            </a:r>
            <a:r>
              <a:rPr lang="en-GB" sz="2000" dirty="0"/>
              <a:t> </a:t>
            </a:r>
            <a:r>
              <a:rPr lang="en-GB" sz="2000" dirty="0" err="1"/>
              <a:t>Entwicklung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Entwicklung</a:t>
            </a:r>
            <a:r>
              <a:rPr lang="en-GB" sz="2000" dirty="0"/>
              <a:t> des NS </a:t>
            </a:r>
            <a:r>
              <a:rPr lang="en-GB" sz="2000" dirty="0" err="1"/>
              <a:t>hängt</a:t>
            </a:r>
            <a:r>
              <a:rPr lang="en-GB" sz="2000" dirty="0"/>
              <a:t> </a:t>
            </a:r>
            <a:r>
              <a:rPr lang="en-GB" sz="2000" dirty="0" err="1"/>
              <a:t>auch</a:t>
            </a:r>
            <a:r>
              <a:rPr lang="en-GB" sz="2000" dirty="0"/>
              <a:t> von </a:t>
            </a:r>
            <a:r>
              <a:rPr lang="en-GB" sz="2000" dirty="0" err="1"/>
              <a:t>Interaktionen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Umwelt </a:t>
            </a:r>
            <a:r>
              <a:rPr lang="en-GB" sz="2000" dirty="0" err="1"/>
              <a:t>zusammen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Aktueller</a:t>
            </a:r>
            <a:r>
              <a:rPr lang="en-GB" sz="2000" dirty="0"/>
              <a:t> </a:t>
            </a:r>
            <a:r>
              <a:rPr lang="en-GB" sz="2000" dirty="0" err="1"/>
              <a:t>Organismus</a:t>
            </a:r>
            <a:r>
              <a:rPr lang="en-GB" sz="2000" dirty="0"/>
              <a:t> hat </a:t>
            </a:r>
            <a:r>
              <a:rPr lang="en-GB" sz="2000" dirty="0" err="1"/>
              <a:t>bestimmte</a:t>
            </a:r>
            <a:r>
              <a:rPr lang="en-GB" sz="2000" dirty="0"/>
              <a:t> </a:t>
            </a:r>
            <a:r>
              <a:rPr lang="en-GB" sz="2000" dirty="0" err="1"/>
              <a:t>Verhaltens</a:t>
            </a:r>
            <a:r>
              <a:rPr lang="en-GB" sz="2000" dirty="0"/>
              <a:t>-muster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Dadurch</a:t>
            </a:r>
            <a:r>
              <a:rPr lang="en-GB" sz="2000" dirty="0"/>
              <a:t> </a:t>
            </a:r>
            <a:r>
              <a:rPr lang="en-GB" sz="2000" dirty="0" err="1"/>
              <a:t>entsteht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aktuellen</a:t>
            </a:r>
            <a:r>
              <a:rPr lang="en-GB" sz="2000" dirty="0"/>
              <a:t> </a:t>
            </a:r>
            <a:r>
              <a:rPr lang="en-GB" sz="2000" dirty="0" err="1"/>
              <a:t>Umständen</a:t>
            </a:r>
            <a:r>
              <a:rPr lang="en-GB" sz="2000" dirty="0"/>
              <a:t> </a:t>
            </a:r>
            <a:r>
              <a:rPr lang="en-GB" sz="2000" dirty="0" err="1"/>
              <a:t>ein</a:t>
            </a:r>
            <a:r>
              <a:rPr lang="en-GB" sz="2000" dirty="0"/>
              <a:t> </a:t>
            </a:r>
            <a:r>
              <a:rPr lang="en-GB" sz="2000" dirty="0" err="1"/>
              <a:t>Verhalten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Dieses </a:t>
            </a:r>
            <a:r>
              <a:rPr lang="en-GB" sz="2000" dirty="0" err="1"/>
              <a:t>Verhalten</a:t>
            </a:r>
            <a:r>
              <a:rPr lang="en-GB" sz="2000" dirty="0"/>
              <a:t> </a:t>
            </a:r>
            <a:r>
              <a:rPr lang="en-GB" sz="2000" dirty="0" err="1"/>
              <a:t>verändert</a:t>
            </a:r>
            <a:r>
              <a:rPr lang="en-GB" sz="2000" dirty="0"/>
              <a:t> den </a:t>
            </a:r>
            <a:r>
              <a:rPr lang="en-GB" sz="2000" dirty="0" err="1"/>
              <a:t>Organismus</a:t>
            </a:r>
            <a:r>
              <a:rPr lang="en-GB" sz="2000" dirty="0"/>
              <a:t> und die Gene, die </a:t>
            </a:r>
            <a:r>
              <a:rPr lang="en-GB" sz="2000" dirty="0" err="1"/>
              <a:t>weitergegeben</a:t>
            </a:r>
            <a:r>
              <a:rPr lang="en-GB" sz="2000" dirty="0"/>
              <a:t> </a:t>
            </a:r>
            <a:r>
              <a:rPr lang="en-GB" sz="2000" dirty="0" err="1"/>
              <a:t>werden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C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55E92-5EF7-471F-AAC0-C2B0C75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63" y="67750"/>
            <a:ext cx="4196988" cy="644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07BC5-BB98-4A65-9778-2E32740B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5124583" cy="1800526"/>
          </a:xfrm>
        </p:spPr>
        <p:txBody>
          <a:bodyPr>
            <a:normAutofit/>
          </a:bodyPr>
          <a:lstStyle/>
          <a:p>
            <a:r>
              <a:rPr lang="en-GB" dirty="0"/>
              <a:t>1.1 DUF1220</a:t>
            </a:r>
            <a:endParaRPr lang="en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DA8EDF-2114-4673-8EC1-3E0E1DC7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5124584" cy="3553581"/>
          </a:xfrm>
        </p:spPr>
        <p:txBody>
          <a:bodyPr>
            <a:normAutofit/>
          </a:bodyPr>
          <a:lstStyle/>
          <a:p>
            <a:r>
              <a:rPr lang="en-US" sz="2000" dirty="0"/>
              <a:t>DUF1220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</a:t>
            </a:r>
            <a:r>
              <a:rPr lang="en-US" sz="2000" dirty="0" err="1"/>
              <a:t>Intelligenz</a:t>
            </a:r>
            <a:r>
              <a:rPr lang="en-US" sz="2000" dirty="0"/>
              <a:t>-Gen </a:t>
            </a:r>
            <a:r>
              <a:rPr lang="en-US" sz="2000" dirty="0" err="1"/>
              <a:t>angesehen</a:t>
            </a:r>
            <a:endParaRPr lang="en-US" sz="2000" dirty="0"/>
          </a:p>
          <a:p>
            <a:r>
              <a:rPr lang="en-US" sz="2000" dirty="0" err="1"/>
              <a:t>Besonders</a:t>
            </a:r>
            <a:r>
              <a:rPr lang="en-US" sz="2000" dirty="0"/>
              <a:t> </a:t>
            </a:r>
            <a:r>
              <a:rPr lang="en-US" sz="2000" dirty="0" err="1"/>
              <a:t>starke</a:t>
            </a:r>
            <a:r>
              <a:rPr lang="en-US" sz="2000" dirty="0"/>
              <a:t> </a:t>
            </a:r>
            <a:r>
              <a:rPr lang="en-US" sz="2000" dirty="0" err="1"/>
              <a:t>Amplifikation</a:t>
            </a:r>
            <a:r>
              <a:rPr lang="en-US" sz="2000" dirty="0"/>
              <a:t> (</a:t>
            </a:r>
            <a:r>
              <a:rPr lang="en-US" sz="2000" dirty="0" err="1"/>
              <a:t>Vermehrung</a:t>
            </a:r>
            <a:r>
              <a:rPr lang="en-US" sz="2000" dirty="0"/>
              <a:t>) </a:t>
            </a:r>
            <a:r>
              <a:rPr lang="en-US" sz="2000" dirty="0" err="1"/>
              <a:t>eines</a:t>
            </a:r>
            <a:r>
              <a:rPr lang="en-US" sz="2000" dirty="0"/>
              <a:t> </a:t>
            </a:r>
            <a:r>
              <a:rPr lang="en-US" sz="2000" dirty="0" err="1"/>
              <a:t>bestimmten</a:t>
            </a:r>
            <a:r>
              <a:rPr lang="en-US" sz="2000" dirty="0"/>
              <a:t> Gens </a:t>
            </a:r>
            <a:r>
              <a:rPr lang="en-US" sz="2000" dirty="0" err="1"/>
              <a:t>beim</a:t>
            </a:r>
            <a:r>
              <a:rPr lang="en-US" sz="2000" dirty="0"/>
              <a:t> Menschen</a:t>
            </a:r>
          </a:p>
          <a:p>
            <a:r>
              <a:rPr lang="en-US" sz="2000" dirty="0"/>
              <a:t>Dieses Gen </a:t>
            </a:r>
            <a:r>
              <a:rPr lang="en-US" sz="2000" dirty="0" err="1"/>
              <a:t>enkodiert</a:t>
            </a:r>
            <a:r>
              <a:rPr lang="en-US" sz="2000" dirty="0"/>
              <a:t> </a:t>
            </a:r>
            <a:r>
              <a:rPr lang="en-US" sz="2000" dirty="0" err="1"/>
              <a:t>Kopien</a:t>
            </a:r>
            <a:r>
              <a:rPr lang="en-US" sz="2000" dirty="0"/>
              <a:t> der </a:t>
            </a:r>
            <a:r>
              <a:rPr lang="en-US" sz="2000" dirty="0" err="1"/>
              <a:t>Proteindomäne</a:t>
            </a:r>
            <a:r>
              <a:rPr lang="en-US" sz="2000" dirty="0"/>
              <a:t> DUF1220</a:t>
            </a:r>
          </a:p>
          <a:p>
            <a:endParaRPr lang="en-US" sz="2000" dirty="0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99411227-EDDB-46A5-BFB3-CB32685E9F0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17" y="1398959"/>
            <a:ext cx="5765002" cy="40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2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A140-17D1-42E3-BAAD-0D369423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Forschungsmethoden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Erfassung</a:t>
            </a:r>
            <a:r>
              <a:rPr lang="en-GB" dirty="0"/>
              <a:t> </a:t>
            </a:r>
            <a:r>
              <a:rPr lang="en-GB" dirty="0" err="1"/>
              <a:t>genetischer</a:t>
            </a:r>
            <a:r>
              <a:rPr lang="en-GB" dirty="0"/>
              <a:t> </a:t>
            </a:r>
            <a:r>
              <a:rPr lang="en-GB" dirty="0" err="1"/>
              <a:t>Faktoren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3B8B-E361-4A77-945D-621B1E84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Quantitative </a:t>
            </a:r>
            <a:r>
              <a:rPr lang="en-GB" dirty="0" err="1"/>
              <a:t>Genetik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Tiermodell</a:t>
            </a:r>
            <a:endParaRPr lang="en-GB" dirty="0"/>
          </a:p>
          <a:p>
            <a:r>
              <a:rPr lang="en-GB" dirty="0"/>
              <a:t>Quantitative </a:t>
            </a:r>
            <a:r>
              <a:rPr lang="en-GB" dirty="0" err="1"/>
              <a:t>Genetik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Humanbereich</a:t>
            </a:r>
            <a:endParaRPr lang="en-GB" dirty="0"/>
          </a:p>
          <a:p>
            <a:pPr lvl="1"/>
            <a:r>
              <a:rPr lang="en-GB" dirty="0" err="1"/>
              <a:t>Arten</a:t>
            </a:r>
            <a:r>
              <a:rPr lang="en-GB" dirty="0"/>
              <a:t> von </a:t>
            </a:r>
            <a:r>
              <a:rPr lang="en-GB" dirty="0" err="1"/>
              <a:t>Studien</a:t>
            </a:r>
            <a:endParaRPr lang="en-GB" dirty="0"/>
          </a:p>
          <a:p>
            <a:pPr lvl="1"/>
            <a:r>
              <a:rPr lang="en-GB" dirty="0" err="1"/>
              <a:t>Zwillingsgruppen</a:t>
            </a:r>
            <a:endParaRPr lang="en-GB" dirty="0"/>
          </a:p>
          <a:p>
            <a:pPr lvl="1"/>
            <a:r>
              <a:rPr lang="en-GB" dirty="0"/>
              <a:t>IQ-</a:t>
            </a:r>
            <a:r>
              <a:rPr lang="en-GB" dirty="0" err="1"/>
              <a:t>Korrelation</a:t>
            </a:r>
            <a:r>
              <a:rPr lang="en-GB" dirty="0"/>
              <a:t> von </a:t>
            </a:r>
            <a:r>
              <a:rPr lang="en-GB" dirty="0" err="1"/>
              <a:t>Zwillingen</a:t>
            </a:r>
            <a:endParaRPr lang="en-GB" dirty="0"/>
          </a:p>
          <a:p>
            <a:pPr lvl="1"/>
            <a:r>
              <a:rPr lang="en-GB" dirty="0" err="1"/>
              <a:t>Einfluss</a:t>
            </a:r>
            <a:r>
              <a:rPr lang="en-GB" dirty="0"/>
              <a:t> von SES auf </a:t>
            </a:r>
            <a:r>
              <a:rPr lang="en-GB" dirty="0" err="1"/>
              <a:t>Intelligenz</a:t>
            </a:r>
            <a:endParaRPr lang="en-GB" dirty="0"/>
          </a:p>
          <a:p>
            <a:pPr lvl="1"/>
            <a:r>
              <a:rPr lang="en-GB" dirty="0" err="1"/>
              <a:t>Ähnlichkeit</a:t>
            </a:r>
            <a:r>
              <a:rPr lang="en-GB" dirty="0"/>
              <a:t> von </a:t>
            </a:r>
            <a:r>
              <a:rPr lang="en-GB" dirty="0" err="1"/>
              <a:t>Gehirnen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Zwillingen</a:t>
            </a:r>
            <a:endParaRPr lang="en-GB" dirty="0"/>
          </a:p>
          <a:p>
            <a:pPr lvl="1"/>
            <a:r>
              <a:rPr lang="en-GB" dirty="0" err="1"/>
              <a:t>Stirnhirn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  <a:p>
            <a:pPr lvl="1"/>
            <a:r>
              <a:rPr lang="en-GB" dirty="0" err="1"/>
              <a:t>Kortikale</a:t>
            </a:r>
            <a:r>
              <a:rPr lang="en-GB" dirty="0"/>
              <a:t> </a:t>
            </a:r>
            <a:r>
              <a:rPr lang="en-GB" dirty="0" err="1"/>
              <a:t>Ausdünnung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Depression</a:t>
            </a:r>
          </a:p>
        </p:txBody>
      </p:sp>
    </p:spTree>
    <p:extLst>
      <p:ext uri="{BB962C8B-B14F-4D97-AF65-F5344CB8AC3E}">
        <p14:creationId xmlns:p14="http://schemas.microsoft.com/office/powerpoint/2010/main" val="296811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391C-6765-490E-836F-F19C0EA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 Quantitative </a:t>
            </a:r>
            <a:r>
              <a:rPr lang="en-GB" dirty="0" err="1"/>
              <a:t>Genetik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Tiermodell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392C-919C-4EF3-BED8-077C0325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Knock-out-</a:t>
            </a:r>
            <a:r>
              <a:rPr lang="en-GB" dirty="0" err="1"/>
              <a:t>Experimente</a:t>
            </a:r>
            <a:endParaRPr lang="en-GB" dirty="0"/>
          </a:p>
          <a:p>
            <a:r>
              <a:rPr lang="en-GB" dirty="0"/>
              <a:t>Transgene </a:t>
            </a:r>
            <a:r>
              <a:rPr lang="en-GB" dirty="0" err="1"/>
              <a:t>Tiere</a:t>
            </a:r>
            <a:endParaRPr lang="en-GB" dirty="0"/>
          </a:p>
          <a:p>
            <a:r>
              <a:rPr lang="en-GB" dirty="0"/>
              <a:t>Inbred Strains</a:t>
            </a:r>
          </a:p>
          <a:p>
            <a:r>
              <a:rPr lang="en-GB" dirty="0" err="1"/>
              <a:t>Selektionsstudien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0268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4432-C41F-432F-AD44-0DA5DFFC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 Quantitative </a:t>
            </a:r>
            <a:r>
              <a:rPr lang="en-GB" dirty="0" err="1"/>
              <a:t>Genetik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Humanbereich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1231-50DE-4DF4-8D82-E031AFD4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948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77B2-6F95-4AF1-B242-6A43F829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2.2.1 </a:t>
            </a:r>
            <a:r>
              <a:rPr lang="en-GB" dirty="0" err="1"/>
              <a:t>Arten</a:t>
            </a:r>
            <a:r>
              <a:rPr lang="en-GB" dirty="0"/>
              <a:t> von </a:t>
            </a:r>
            <a:r>
              <a:rPr lang="en-GB" dirty="0" err="1"/>
              <a:t>Studien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DD5A-5F36-464D-BF40-633A3522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Familienstudien</a:t>
            </a:r>
            <a:endParaRPr lang="en-GB" dirty="0"/>
          </a:p>
          <a:p>
            <a:pPr lvl="1"/>
            <a:r>
              <a:rPr lang="en-GB" dirty="0" err="1"/>
              <a:t>Vergleich</a:t>
            </a:r>
            <a:r>
              <a:rPr lang="en-GB" dirty="0"/>
              <a:t> von </a:t>
            </a:r>
            <a:r>
              <a:rPr lang="en-GB" dirty="0" err="1"/>
              <a:t>Ähnlichkeiten</a:t>
            </a:r>
            <a:r>
              <a:rPr lang="en-GB" dirty="0"/>
              <a:t> von </a:t>
            </a:r>
            <a:r>
              <a:rPr lang="en-GB" dirty="0" err="1"/>
              <a:t>Verwandten</a:t>
            </a:r>
            <a:endParaRPr lang="en-GB" dirty="0"/>
          </a:p>
          <a:p>
            <a:r>
              <a:rPr lang="en-GB" dirty="0" err="1"/>
              <a:t>Adoptionsstudien</a:t>
            </a:r>
            <a:endParaRPr lang="en-GB" dirty="0"/>
          </a:p>
          <a:p>
            <a:pPr lvl="1"/>
            <a:r>
              <a:rPr lang="en-GB" dirty="0" err="1"/>
              <a:t>Vergleich</a:t>
            </a:r>
            <a:r>
              <a:rPr lang="en-GB" dirty="0"/>
              <a:t> von </a:t>
            </a:r>
            <a:r>
              <a:rPr lang="en-GB" dirty="0" err="1"/>
              <a:t>adoptierten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biologischen</a:t>
            </a:r>
            <a:r>
              <a:rPr lang="en-GB" dirty="0"/>
              <a:t> </a:t>
            </a:r>
            <a:r>
              <a:rPr lang="en-GB" dirty="0" err="1"/>
              <a:t>Kindern</a:t>
            </a:r>
            <a:endParaRPr lang="en-GB" dirty="0"/>
          </a:p>
          <a:p>
            <a:r>
              <a:rPr lang="en-GB" dirty="0" err="1"/>
              <a:t>Zwillingsstudien</a:t>
            </a:r>
            <a:endParaRPr lang="en-GB" dirty="0"/>
          </a:p>
          <a:p>
            <a:pPr lvl="1"/>
            <a:r>
              <a:rPr lang="en-GB" dirty="0" err="1"/>
              <a:t>Vergleich</a:t>
            </a:r>
            <a:r>
              <a:rPr lang="en-GB" dirty="0"/>
              <a:t> von </a:t>
            </a:r>
            <a:r>
              <a:rPr lang="en-GB" dirty="0" err="1"/>
              <a:t>Zwillingen</a:t>
            </a:r>
            <a:endParaRPr lang="en-GB" dirty="0"/>
          </a:p>
          <a:p>
            <a:r>
              <a:rPr lang="en-GB" dirty="0" err="1"/>
              <a:t>Kandidatengen-Assoziationsstudien</a:t>
            </a:r>
            <a:endParaRPr lang="en-GB" dirty="0"/>
          </a:p>
          <a:p>
            <a:pPr lvl="1"/>
            <a:r>
              <a:rPr lang="en-GB" dirty="0" err="1"/>
              <a:t>Ausprägungsformen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Gens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untersucht</a:t>
            </a:r>
            <a:endParaRPr lang="en-GB" dirty="0"/>
          </a:p>
          <a:p>
            <a:r>
              <a:rPr lang="en-GB" dirty="0" err="1"/>
              <a:t>Genomweite</a:t>
            </a:r>
            <a:r>
              <a:rPr lang="en-GB" dirty="0"/>
              <a:t> </a:t>
            </a:r>
            <a:r>
              <a:rPr lang="en-GB" dirty="0" err="1"/>
              <a:t>Assoziation</a:t>
            </a:r>
            <a:endParaRPr lang="en-GB" dirty="0"/>
          </a:p>
          <a:p>
            <a:pPr lvl="1"/>
            <a:r>
              <a:rPr lang="en-GB" dirty="0" err="1"/>
              <a:t>Gesamtes</a:t>
            </a:r>
            <a:r>
              <a:rPr lang="en-GB" dirty="0"/>
              <a:t> </a:t>
            </a:r>
            <a:r>
              <a:rPr lang="en-GB" dirty="0" err="1"/>
              <a:t>Genom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auf SNP </a:t>
            </a:r>
            <a:r>
              <a:rPr lang="en-GB" dirty="0" err="1"/>
              <a:t>untersucht</a:t>
            </a:r>
            <a:endParaRPr lang="en-GB" dirty="0"/>
          </a:p>
          <a:p>
            <a:pPr lvl="1"/>
            <a:r>
              <a:rPr lang="en-GB" dirty="0"/>
              <a:t>SNP= single nucleotide polymorphism</a:t>
            </a:r>
          </a:p>
          <a:p>
            <a:r>
              <a:rPr lang="en-GB" dirty="0" err="1"/>
              <a:t>Monogene</a:t>
            </a:r>
            <a:r>
              <a:rPr lang="en-GB" dirty="0"/>
              <a:t> </a:t>
            </a:r>
            <a:r>
              <a:rPr lang="en-GB" dirty="0" err="1"/>
              <a:t>Erkrankung</a:t>
            </a:r>
            <a:endParaRPr lang="en-GB" dirty="0"/>
          </a:p>
          <a:p>
            <a:pPr lvl="1"/>
            <a:r>
              <a:rPr lang="en-GB" dirty="0" err="1"/>
              <a:t>Krankheiten</a:t>
            </a:r>
            <a:r>
              <a:rPr lang="en-GB" dirty="0"/>
              <a:t> </a:t>
            </a:r>
            <a:r>
              <a:rPr lang="en-GB" dirty="0" err="1"/>
              <a:t>aufgrund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Gens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4605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3EC4-85E4-4218-A883-F457F3AE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2.2.2 </a:t>
            </a:r>
            <a:r>
              <a:rPr lang="en-GB" dirty="0" err="1"/>
              <a:t>Arten</a:t>
            </a:r>
            <a:r>
              <a:rPr lang="en-GB" dirty="0"/>
              <a:t> von </a:t>
            </a:r>
            <a:r>
              <a:rPr lang="en-GB" dirty="0" err="1"/>
              <a:t>Zwillingen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B848-B1A5-4B9E-A4BA-184D76F4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Eineiige</a:t>
            </a:r>
            <a:r>
              <a:rPr lang="en-GB" dirty="0"/>
              <a:t> </a:t>
            </a:r>
            <a:r>
              <a:rPr lang="en-GB" dirty="0" err="1"/>
              <a:t>Zwillinge</a:t>
            </a:r>
            <a:r>
              <a:rPr lang="en-GB" dirty="0"/>
              <a:t> (</a:t>
            </a:r>
            <a:r>
              <a:rPr lang="en-GB" dirty="0" err="1"/>
              <a:t>monozygotisch</a:t>
            </a:r>
            <a:r>
              <a:rPr lang="en-GB" dirty="0"/>
              <a:t>)</a:t>
            </a:r>
          </a:p>
          <a:p>
            <a:r>
              <a:rPr lang="en-GB" dirty="0" err="1"/>
              <a:t>Zweieiige</a:t>
            </a:r>
            <a:r>
              <a:rPr lang="en-GB" dirty="0"/>
              <a:t> </a:t>
            </a:r>
            <a:r>
              <a:rPr lang="en-GB" dirty="0" err="1"/>
              <a:t>Zwillinge</a:t>
            </a:r>
            <a:r>
              <a:rPr lang="en-GB" dirty="0"/>
              <a:t> (</a:t>
            </a:r>
            <a:r>
              <a:rPr lang="en-GB" dirty="0" err="1"/>
              <a:t>dizygotisch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Getrennt</a:t>
            </a:r>
            <a:r>
              <a:rPr lang="en-GB" dirty="0"/>
              <a:t> </a:t>
            </a:r>
            <a:r>
              <a:rPr lang="en-GB" dirty="0" err="1"/>
              <a:t>aufgewachsene</a:t>
            </a:r>
            <a:r>
              <a:rPr lang="en-GB" dirty="0"/>
              <a:t> MZ</a:t>
            </a:r>
          </a:p>
          <a:p>
            <a:r>
              <a:rPr lang="en-GB" dirty="0" err="1"/>
              <a:t>Getrennt</a:t>
            </a:r>
            <a:r>
              <a:rPr lang="en-GB" dirty="0"/>
              <a:t> </a:t>
            </a:r>
            <a:r>
              <a:rPr lang="en-GB" dirty="0" err="1"/>
              <a:t>aufgewachsene</a:t>
            </a:r>
            <a:r>
              <a:rPr lang="en-GB" dirty="0"/>
              <a:t> DZ</a:t>
            </a:r>
          </a:p>
          <a:p>
            <a:r>
              <a:rPr lang="en-GB" dirty="0" err="1"/>
              <a:t>Gemeinsam</a:t>
            </a:r>
            <a:r>
              <a:rPr lang="en-GB" dirty="0"/>
              <a:t> </a:t>
            </a:r>
            <a:r>
              <a:rPr lang="en-GB" dirty="0" err="1"/>
              <a:t>aufgewachsene</a:t>
            </a:r>
            <a:r>
              <a:rPr lang="en-GB" dirty="0"/>
              <a:t> MZ</a:t>
            </a:r>
          </a:p>
          <a:p>
            <a:r>
              <a:rPr lang="en-GB" dirty="0" err="1"/>
              <a:t>Gemeinsam</a:t>
            </a:r>
            <a:r>
              <a:rPr lang="en-GB" dirty="0"/>
              <a:t> </a:t>
            </a:r>
            <a:r>
              <a:rPr lang="en-GB" dirty="0" err="1"/>
              <a:t>aufgewachsene</a:t>
            </a:r>
            <a:r>
              <a:rPr lang="en-GB" dirty="0"/>
              <a:t> DZ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7955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Biopsychologie 2</vt:lpstr>
      <vt:lpstr>Inhalt</vt:lpstr>
      <vt:lpstr>1. Genetik – Umwelt - Verhalten</vt:lpstr>
      <vt:lpstr>1.1 DUF1220</vt:lpstr>
      <vt:lpstr>2. Forschungsmethoden zur Erfassung genetischer Faktoren</vt:lpstr>
      <vt:lpstr>2.1 Quantitative Genetik im Tiermodell</vt:lpstr>
      <vt:lpstr>2.2 Quantitative Genetik im Humanbereich</vt:lpstr>
      <vt:lpstr>2.2.1 Arten von Studien</vt:lpstr>
      <vt:lpstr>2.2.2 Arten von Zwillingen</vt:lpstr>
      <vt:lpstr>2.2.3 IQ-Koorelation von Zwillingen</vt:lpstr>
      <vt:lpstr>2.2.4 Einfluss von SES auf Intelligenz-Erblichkeit</vt:lpstr>
      <vt:lpstr>2.2.5 Ähnlichkeit der Gehirne von Zwillingen</vt:lpstr>
      <vt:lpstr>2.2.6 Stirnhirn und Intelligenz</vt:lpstr>
      <vt:lpstr>2.2.7 Abnahme der Intelligenz im höheren Alter?</vt:lpstr>
      <vt:lpstr>2.2.8 Kortikale Ausdünnung bei Personen mit erhöhtem familiärem Risiko für Depression</vt:lpstr>
      <vt:lpstr>2.3 Anwendungsbereiche genanalytischer Methoden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Biopsychologie 2</dc:title>
  <dc:creator>Oliver Hliddal</dc:creator>
  <cp:lastModifiedBy>Oliver Hliddal</cp:lastModifiedBy>
  <cp:revision>20</cp:revision>
  <dcterms:created xsi:type="dcterms:W3CDTF">2021-05-23T10:59:04Z</dcterms:created>
  <dcterms:modified xsi:type="dcterms:W3CDTF">2021-05-24T13:26:07Z</dcterms:modified>
</cp:coreProperties>
</file>