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656" autoAdjust="0"/>
  </p:normalViewPr>
  <p:slideViewPr>
    <p:cSldViewPr snapToGrid="0">
      <p:cViewPr varScale="1">
        <p:scale>
          <a:sx n="69" d="100"/>
          <a:sy n="69" d="100"/>
        </p:scale>
        <p:origin x="157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CDCC-5575-450F-9C25-C9310B1E03A6}" type="datetimeFigureOut">
              <a:rPr lang="de-CH" smtClean="0"/>
              <a:t>29.03.2021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0BE9-24B8-4FB6-8667-E43E419E210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139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CDCC-5575-450F-9C25-C9310B1E03A6}" type="datetimeFigureOut">
              <a:rPr lang="de-CH" smtClean="0"/>
              <a:t>29.03.2021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0BE9-24B8-4FB6-8667-E43E419E210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118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CDCC-5575-450F-9C25-C9310B1E03A6}" type="datetimeFigureOut">
              <a:rPr lang="de-CH" smtClean="0"/>
              <a:t>29.03.2021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0BE9-24B8-4FB6-8667-E43E419E210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7851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CDCC-5575-450F-9C25-C9310B1E03A6}" type="datetimeFigureOut">
              <a:rPr lang="de-CH" smtClean="0"/>
              <a:t>29.03.2021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0BE9-24B8-4FB6-8667-E43E419E210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2621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CDCC-5575-450F-9C25-C9310B1E03A6}" type="datetimeFigureOut">
              <a:rPr lang="de-CH" smtClean="0"/>
              <a:t>29.03.2021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0BE9-24B8-4FB6-8667-E43E419E210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5856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CDCC-5575-450F-9C25-C9310B1E03A6}" type="datetimeFigureOut">
              <a:rPr lang="de-CH" smtClean="0"/>
              <a:t>29.03.2021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0BE9-24B8-4FB6-8667-E43E419E210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188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CDCC-5575-450F-9C25-C9310B1E03A6}" type="datetimeFigureOut">
              <a:rPr lang="de-CH" smtClean="0"/>
              <a:t>29.03.2021</a:t>
            </a:fld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0BE9-24B8-4FB6-8667-E43E419E210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35943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CDCC-5575-450F-9C25-C9310B1E03A6}" type="datetimeFigureOut">
              <a:rPr lang="de-CH" smtClean="0"/>
              <a:t>29.03.2021</a:t>
            </a:fld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0BE9-24B8-4FB6-8667-E43E419E210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715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CDCC-5575-450F-9C25-C9310B1E03A6}" type="datetimeFigureOut">
              <a:rPr lang="de-CH" smtClean="0"/>
              <a:t>29.03.2021</a:t>
            </a:fld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0BE9-24B8-4FB6-8667-E43E419E210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5815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CDCC-5575-450F-9C25-C9310B1E03A6}" type="datetimeFigureOut">
              <a:rPr lang="de-CH" smtClean="0"/>
              <a:t>29.03.2021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0BE9-24B8-4FB6-8667-E43E419E210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663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CDCC-5575-450F-9C25-C9310B1E03A6}" type="datetimeFigureOut">
              <a:rPr lang="de-CH" smtClean="0"/>
              <a:t>29.03.2021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0BE9-24B8-4FB6-8667-E43E419E210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8323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7CDCC-5575-450F-9C25-C9310B1E03A6}" type="datetimeFigureOut">
              <a:rPr lang="de-CH" smtClean="0"/>
              <a:t>29.03.2021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30BE9-24B8-4FB6-8667-E43E419E210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991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dirty="0"/>
              <a:t>Biopsychologie 1</a:t>
            </a:r>
          </a:p>
          <a:p>
            <a:pPr algn="ctr"/>
            <a:endParaRPr lang="de-CH" sz="1400" dirty="0"/>
          </a:p>
          <a:p>
            <a:pPr algn="ctr"/>
            <a:r>
              <a:rPr lang="de-CH" sz="1400" dirty="0"/>
              <a:t>Vorlesung 1</a:t>
            </a:r>
          </a:p>
          <a:p>
            <a:pPr algn="ctr"/>
            <a:endParaRPr lang="de-CH" sz="1400" dirty="0"/>
          </a:p>
          <a:p>
            <a:pPr algn="ctr"/>
            <a:r>
              <a:rPr lang="de-CH" sz="1400" dirty="0"/>
              <a:t>Evolution, Genetik &amp; Erfahrung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1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Anlage-Umwelt-Interaktion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6509540-C085-4C5B-BB02-3513C7FC240B}"/>
              </a:ext>
            </a:extLst>
          </p:cNvPr>
          <p:cNvSpPr txBox="1"/>
          <p:nvPr/>
        </p:nvSpPr>
        <p:spPr>
          <a:xfrm>
            <a:off x="3429000" y="2201025"/>
            <a:ext cx="2624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Evolution, Genetik &amp; Erfahrung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6D34CF0-8517-4F3E-9F68-9D9268586DEB}"/>
              </a:ext>
            </a:extLst>
          </p:cNvPr>
          <p:cNvSpPr txBox="1"/>
          <p:nvPr/>
        </p:nvSpPr>
        <p:spPr>
          <a:xfrm>
            <a:off x="6053036" y="2201393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7"/>
            <a:ext cx="3233056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Anlage-Umwelt-Interaktionen sind…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323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Ansichten über Gehirn und Verhalten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5E081CF-EA9A-4EDE-A4A5-ECC06F4EB9A4}"/>
              </a:ext>
            </a:extLst>
          </p:cNvPr>
          <p:cNvSpPr txBox="1"/>
          <p:nvPr/>
        </p:nvSpPr>
        <p:spPr>
          <a:xfrm>
            <a:off x="2624036" y="4652740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398A58-1C2C-406C-852A-3AF866841B0D}"/>
              </a:ext>
            </a:extLst>
          </p:cNvPr>
          <p:cNvSpPr txBox="1"/>
          <p:nvPr/>
        </p:nvSpPr>
        <p:spPr>
          <a:xfrm>
            <a:off x="3429000" y="4658469"/>
            <a:ext cx="2624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Evolution, Genetik &amp; Erfahrung</a:t>
            </a:r>
          </a:p>
          <a:p>
            <a:endParaRPr lang="de-CH" sz="12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CC93F33-BFAE-4145-B0FD-D54238EC9328}"/>
              </a:ext>
            </a:extLst>
          </p:cNvPr>
          <p:cNvSpPr txBox="1"/>
          <p:nvPr/>
        </p:nvSpPr>
        <p:spPr>
          <a:xfrm>
            <a:off x="6053036" y="4658837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39" y="5051061"/>
            <a:ext cx="3233055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Mentalismus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59"/>
            <a:ext cx="323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Dualismus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BD13A1-2752-4F0B-96C8-F7B5F5F03D76}"/>
              </a:ext>
            </a:extLst>
          </p:cNvPr>
          <p:cNvSpPr txBox="1"/>
          <p:nvPr/>
        </p:nvSpPr>
        <p:spPr>
          <a:xfrm>
            <a:off x="0" y="7102297"/>
            <a:ext cx="2415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Evolution, Genetik &amp; Erfahrung</a:t>
            </a:r>
          </a:p>
          <a:p>
            <a:endParaRPr lang="de-CH" sz="12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A9F8954-93DC-4964-A7D9-EB481B8115E8}"/>
              </a:ext>
            </a:extLst>
          </p:cNvPr>
          <p:cNvSpPr txBox="1"/>
          <p:nvPr/>
        </p:nvSpPr>
        <p:spPr>
          <a:xfrm>
            <a:off x="2624036" y="7102665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FE3D02C-F03B-41C7-A8E0-05E7BBC53C29}"/>
              </a:ext>
            </a:extLst>
          </p:cNvPr>
          <p:cNvSpPr txBox="1"/>
          <p:nvPr/>
        </p:nvSpPr>
        <p:spPr>
          <a:xfrm>
            <a:off x="3429000" y="7108394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Evolution, Genetik &amp; Erfahrung</a:t>
            </a:r>
          </a:p>
          <a:p>
            <a:endParaRPr lang="de-CH" sz="12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C6B50D9-91C1-4382-AA26-E2B06E9DF8AA}"/>
              </a:ext>
            </a:extLst>
          </p:cNvPr>
          <p:cNvSpPr txBox="1"/>
          <p:nvPr/>
        </p:nvSpPr>
        <p:spPr>
          <a:xfrm>
            <a:off x="6053036" y="7108762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Materialismus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2" y="7526034"/>
            <a:ext cx="323305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Zeitspanne der Evolution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20EE9C0-2AF0-483D-B916-6C838030A220}"/>
              </a:ext>
            </a:extLst>
          </p:cNvPr>
          <p:cNvSpPr txBox="1"/>
          <p:nvPr/>
        </p:nvSpPr>
        <p:spPr>
          <a:xfrm>
            <a:off x="0" y="9577271"/>
            <a:ext cx="219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Evolution, Genetik &amp; Erfahrung</a:t>
            </a:r>
          </a:p>
          <a:p>
            <a:endParaRPr lang="de-CH" sz="1200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C38250D-5C08-4ABF-AAAA-8959B42B2F15}"/>
              </a:ext>
            </a:extLst>
          </p:cNvPr>
          <p:cNvSpPr txBox="1"/>
          <p:nvPr/>
        </p:nvSpPr>
        <p:spPr>
          <a:xfrm>
            <a:off x="2624036" y="9577639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874614D-C1E3-4C20-AE8D-7E5F6E8C5BED}"/>
              </a:ext>
            </a:extLst>
          </p:cNvPr>
          <p:cNvSpPr txBox="1"/>
          <p:nvPr/>
        </p:nvSpPr>
        <p:spPr>
          <a:xfrm>
            <a:off x="3429000" y="9583368"/>
            <a:ext cx="219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Evolution, Genetik &amp; Erfahrung</a:t>
            </a:r>
          </a:p>
          <a:p>
            <a:endParaRPr lang="de-CH" sz="12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E1A035D-EAFA-4D5B-BA67-3F4EF093A7D0}"/>
              </a:ext>
            </a:extLst>
          </p:cNvPr>
          <p:cNvSpPr txBox="1"/>
          <p:nvPr/>
        </p:nvSpPr>
        <p:spPr>
          <a:xfrm>
            <a:off x="6053036" y="9583736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E80406C-68CA-491C-A894-F129B0B35EF4}"/>
              </a:ext>
            </a:extLst>
          </p:cNvPr>
          <p:cNvSpPr txBox="1"/>
          <p:nvPr/>
        </p:nvSpPr>
        <p:spPr>
          <a:xfrm>
            <a:off x="0" y="4658469"/>
            <a:ext cx="2624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Evolution, Genetik &amp; Erfahrung</a:t>
            </a:r>
          </a:p>
          <a:p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1675031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3" y="14369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40" y="50510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3" y="50510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3" y="75260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58698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1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1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784520-7982-447C-8D51-CB599FEE03A1}"/>
              </a:ext>
            </a:extLst>
          </p:cNvPr>
          <p:cNvSpPr txBox="1"/>
          <p:nvPr/>
        </p:nvSpPr>
        <p:spPr>
          <a:xfrm>
            <a:off x="0" y="2194928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FB90AFF-605F-4540-8650-A82A6BF53E9B}"/>
              </a:ext>
            </a:extLst>
          </p:cNvPr>
          <p:cNvSpPr txBox="1"/>
          <p:nvPr/>
        </p:nvSpPr>
        <p:spPr>
          <a:xfrm>
            <a:off x="2624036" y="2195296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6509540-C085-4C5B-BB02-3513C7FC240B}"/>
              </a:ext>
            </a:extLst>
          </p:cNvPr>
          <p:cNvSpPr txBox="1"/>
          <p:nvPr/>
        </p:nvSpPr>
        <p:spPr>
          <a:xfrm>
            <a:off x="3429000" y="2201025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6D34CF0-8517-4F3E-9F68-9D9268586DEB}"/>
              </a:ext>
            </a:extLst>
          </p:cNvPr>
          <p:cNvSpPr txBox="1"/>
          <p:nvPr/>
        </p:nvSpPr>
        <p:spPr>
          <a:xfrm>
            <a:off x="6053036" y="2201393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7"/>
            <a:ext cx="3233056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323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4153458-6E32-43A3-979B-5AE3F82ECC7E}"/>
              </a:ext>
            </a:extLst>
          </p:cNvPr>
          <p:cNvSpPr txBox="1"/>
          <p:nvPr/>
        </p:nvSpPr>
        <p:spPr>
          <a:xfrm>
            <a:off x="0" y="4652372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5E081CF-EA9A-4EDE-A4A5-ECC06F4EB9A4}"/>
              </a:ext>
            </a:extLst>
          </p:cNvPr>
          <p:cNvSpPr txBox="1"/>
          <p:nvPr/>
        </p:nvSpPr>
        <p:spPr>
          <a:xfrm>
            <a:off x="2624036" y="4652740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398A58-1C2C-406C-852A-3AF866841B0D}"/>
              </a:ext>
            </a:extLst>
          </p:cNvPr>
          <p:cNvSpPr txBox="1"/>
          <p:nvPr/>
        </p:nvSpPr>
        <p:spPr>
          <a:xfrm>
            <a:off x="3429000" y="4658469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CC93F33-BFAE-4145-B0FD-D54238EC9328}"/>
              </a:ext>
            </a:extLst>
          </p:cNvPr>
          <p:cNvSpPr txBox="1"/>
          <p:nvPr/>
        </p:nvSpPr>
        <p:spPr>
          <a:xfrm>
            <a:off x="6053036" y="4658837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39" y="5051061"/>
            <a:ext cx="3233055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59"/>
            <a:ext cx="323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BD13A1-2752-4F0B-96C8-F7B5F5F03D76}"/>
              </a:ext>
            </a:extLst>
          </p:cNvPr>
          <p:cNvSpPr txBox="1"/>
          <p:nvPr/>
        </p:nvSpPr>
        <p:spPr>
          <a:xfrm>
            <a:off x="0" y="7102297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A9F8954-93DC-4964-A7D9-EB481B8115E8}"/>
              </a:ext>
            </a:extLst>
          </p:cNvPr>
          <p:cNvSpPr txBox="1"/>
          <p:nvPr/>
        </p:nvSpPr>
        <p:spPr>
          <a:xfrm>
            <a:off x="2624036" y="7102665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FE3D02C-F03B-41C7-A8E0-05E7BBC53C29}"/>
              </a:ext>
            </a:extLst>
          </p:cNvPr>
          <p:cNvSpPr txBox="1"/>
          <p:nvPr/>
        </p:nvSpPr>
        <p:spPr>
          <a:xfrm>
            <a:off x="3429000" y="7108394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C6B50D9-91C1-4382-AA26-E2B06E9DF8AA}"/>
              </a:ext>
            </a:extLst>
          </p:cNvPr>
          <p:cNvSpPr txBox="1"/>
          <p:nvPr/>
        </p:nvSpPr>
        <p:spPr>
          <a:xfrm>
            <a:off x="6053036" y="7108762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2" y="7526034"/>
            <a:ext cx="323305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20EE9C0-2AF0-483D-B916-6C838030A220}"/>
              </a:ext>
            </a:extLst>
          </p:cNvPr>
          <p:cNvSpPr txBox="1"/>
          <p:nvPr/>
        </p:nvSpPr>
        <p:spPr>
          <a:xfrm>
            <a:off x="0" y="9577271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C38250D-5C08-4ABF-AAAA-8959B42B2F15}"/>
              </a:ext>
            </a:extLst>
          </p:cNvPr>
          <p:cNvSpPr txBox="1"/>
          <p:nvPr/>
        </p:nvSpPr>
        <p:spPr>
          <a:xfrm>
            <a:off x="2624036" y="9577639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874614D-C1E3-4C20-AE8D-7E5F6E8C5BED}"/>
              </a:ext>
            </a:extLst>
          </p:cNvPr>
          <p:cNvSpPr txBox="1"/>
          <p:nvPr/>
        </p:nvSpPr>
        <p:spPr>
          <a:xfrm>
            <a:off x="3429000" y="9583368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E1A035D-EAFA-4D5B-BA67-3F4EF093A7D0}"/>
              </a:ext>
            </a:extLst>
          </p:cNvPr>
          <p:cNvSpPr txBox="1"/>
          <p:nvPr/>
        </p:nvSpPr>
        <p:spPr>
          <a:xfrm>
            <a:off x="6053036" y="9583736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</p:spTree>
    <p:extLst>
      <p:ext uri="{BB962C8B-B14F-4D97-AF65-F5344CB8AC3E}">
        <p14:creationId xmlns:p14="http://schemas.microsoft.com/office/powerpoint/2010/main" val="1560385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3" y="14369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40" y="50510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3" y="50510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3" y="75260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48353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1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1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784520-7982-447C-8D51-CB599FEE03A1}"/>
              </a:ext>
            </a:extLst>
          </p:cNvPr>
          <p:cNvSpPr txBox="1"/>
          <p:nvPr/>
        </p:nvSpPr>
        <p:spPr>
          <a:xfrm>
            <a:off x="0" y="2194928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FB90AFF-605F-4540-8650-A82A6BF53E9B}"/>
              </a:ext>
            </a:extLst>
          </p:cNvPr>
          <p:cNvSpPr txBox="1"/>
          <p:nvPr/>
        </p:nvSpPr>
        <p:spPr>
          <a:xfrm>
            <a:off x="2624036" y="2195296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6509540-C085-4C5B-BB02-3513C7FC240B}"/>
              </a:ext>
            </a:extLst>
          </p:cNvPr>
          <p:cNvSpPr txBox="1"/>
          <p:nvPr/>
        </p:nvSpPr>
        <p:spPr>
          <a:xfrm>
            <a:off x="3429000" y="2201025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6D34CF0-8517-4F3E-9F68-9D9268586DEB}"/>
              </a:ext>
            </a:extLst>
          </p:cNvPr>
          <p:cNvSpPr txBox="1"/>
          <p:nvPr/>
        </p:nvSpPr>
        <p:spPr>
          <a:xfrm>
            <a:off x="6053036" y="2201393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7"/>
            <a:ext cx="3233056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323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4153458-6E32-43A3-979B-5AE3F82ECC7E}"/>
              </a:ext>
            </a:extLst>
          </p:cNvPr>
          <p:cNvSpPr txBox="1"/>
          <p:nvPr/>
        </p:nvSpPr>
        <p:spPr>
          <a:xfrm>
            <a:off x="0" y="4652372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5E081CF-EA9A-4EDE-A4A5-ECC06F4EB9A4}"/>
              </a:ext>
            </a:extLst>
          </p:cNvPr>
          <p:cNvSpPr txBox="1"/>
          <p:nvPr/>
        </p:nvSpPr>
        <p:spPr>
          <a:xfrm>
            <a:off x="2624036" y="4652740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398A58-1C2C-406C-852A-3AF866841B0D}"/>
              </a:ext>
            </a:extLst>
          </p:cNvPr>
          <p:cNvSpPr txBox="1"/>
          <p:nvPr/>
        </p:nvSpPr>
        <p:spPr>
          <a:xfrm>
            <a:off x="3429000" y="4658469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CC93F33-BFAE-4145-B0FD-D54238EC9328}"/>
              </a:ext>
            </a:extLst>
          </p:cNvPr>
          <p:cNvSpPr txBox="1"/>
          <p:nvPr/>
        </p:nvSpPr>
        <p:spPr>
          <a:xfrm>
            <a:off x="6053036" y="4658837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39" y="5051061"/>
            <a:ext cx="3233055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59"/>
            <a:ext cx="323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BD13A1-2752-4F0B-96C8-F7B5F5F03D76}"/>
              </a:ext>
            </a:extLst>
          </p:cNvPr>
          <p:cNvSpPr txBox="1"/>
          <p:nvPr/>
        </p:nvSpPr>
        <p:spPr>
          <a:xfrm>
            <a:off x="0" y="7102297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A9F8954-93DC-4964-A7D9-EB481B8115E8}"/>
              </a:ext>
            </a:extLst>
          </p:cNvPr>
          <p:cNvSpPr txBox="1"/>
          <p:nvPr/>
        </p:nvSpPr>
        <p:spPr>
          <a:xfrm>
            <a:off x="2624036" y="7102665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FE3D02C-F03B-41C7-A8E0-05E7BBC53C29}"/>
              </a:ext>
            </a:extLst>
          </p:cNvPr>
          <p:cNvSpPr txBox="1"/>
          <p:nvPr/>
        </p:nvSpPr>
        <p:spPr>
          <a:xfrm>
            <a:off x="3429000" y="7108394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C6B50D9-91C1-4382-AA26-E2B06E9DF8AA}"/>
              </a:ext>
            </a:extLst>
          </p:cNvPr>
          <p:cNvSpPr txBox="1"/>
          <p:nvPr/>
        </p:nvSpPr>
        <p:spPr>
          <a:xfrm>
            <a:off x="6053036" y="7108762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2" y="7526034"/>
            <a:ext cx="323305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20EE9C0-2AF0-483D-B916-6C838030A220}"/>
              </a:ext>
            </a:extLst>
          </p:cNvPr>
          <p:cNvSpPr txBox="1"/>
          <p:nvPr/>
        </p:nvSpPr>
        <p:spPr>
          <a:xfrm>
            <a:off x="0" y="9577271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C38250D-5C08-4ABF-AAAA-8959B42B2F15}"/>
              </a:ext>
            </a:extLst>
          </p:cNvPr>
          <p:cNvSpPr txBox="1"/>
          <p:nvPr/>
        </p:nvSpPr>
        <p:spPr>
          <a:xfrm>
            <a:off x="2624036" y="9577639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874614D-C1E3-4C20-AE8D-7E5F6E8C5BED}"/>
              </a:ext>
            </a:extLst>
          </p:cNvPr>
          <p:cNvSpPr txBox="1"/>
          <p:nvPr/>
        </p:nvSpPr>
        <p:spPr>
          <a:xfrm>
            <a:off x="3429000" y="9583368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E1A035D-EAFA-4D5B-BA67-3F4EF093A7D0}"/>
              </a:ext>
            </a:extLst>
          </p:cNvPr>
          <p:cNvSpPr txBox="1"/>
          <p:nvPr/>
        </p:nvSpPr>
        <p:spPr>
          <a:xfrm>
            <a:off x="6053036" y="9583736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</p:spTree>
    <p:extLst>
      <p:ext uri="{BB962C8B-B14F-4D97-AF65-F5344CB8AC3E}">
        <p14:creationId xmlns:p14="http://schemas.microsoft.com/office/powerpoint/2010/main" val="1174183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3" y="14369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40" y="50510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3" y="50510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3" y="75260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50324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1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1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784520-7982-447C-8D51-CB599FEE03A1}"/>
              </a:ext>
            </a:extLst>
          </p:cNvPr>
          <p:cNvSpPr txBox="1"/>
          <p:nvPr/>
        </p:nvSpPr>
        <p:spPr>
          <a:xfrm>
            <a:off x="0" y="2194928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FB90AFF-605F-4540-8650-A82A6BF53E9B}"/>
              </a:ext>
            </a:extLst>
          </p:cNvPr>
          <p:cNvSpPr txBox="1"/>
          <p:nvPr/>
        </p:nvSpPr>
        <p:spPr>
          <a:xfrm>
            <a:off x="2624036" y="2195296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6509540-C085-4C5B-BB02-3513C7FC240B}"/>
              </a:ext>
            </a:extLst>
          </p:cNvPr>
          <p:cNvSpPr txBox="1"/>
          <p:nvPr/>
        </p:nvSpPr>
        <p:spPr>
          <a:xfrm>
            <a:off x="3429000" y="2201025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6D34CF0-8517-4F3E-9F68-9D9268586DEB}"/>
              </a:ext>
            </a:extLst>
          </p:cNvPr>
          <p:cNvSpPr txBox="1"/>
          <p:nvPr/>
        </p:nvSpPr>
        <p:spPr>
          <a:xfrm>
            <a:off x="6053036" y="2201393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7"/>
            <a:ext cx="3233056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323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4153458-6E32-43A3-979B-5AE3F82ECC7E}"/>
              </a:ext>
            </a:extLst>
          </p:cNvPr>
          <p:cNvSpPr txBox="1"/>
          <p:nvPr/>
        </p:nvSpPr>
        <p:spPr>
          <a:xfrm>
            <a:off x="0" y="4652372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5E081CF-EA9A-4EDE-A4A5-ECC06F4EB9A4}"/>
              </a:ext>
            </a:extLst>
          </p:cNvPr>
          <p:cNvSpPr txBox="1"/>
          <p:nvPr/>
        </p:nvSpPr>
        <p:spPr>
          <a:xfrm>
            <a:off x="2624036" y="4652740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398A58-1C2C-406C-852A-3AF866841B0D}"/>
              </a:ext>
            </a:extLst>
          </p:cNvPr>
          <p:cNvSpPr txBox="1"/>
          <p:nvPr/>
        </p:nvSpPr>
        <p:spPr>
          <a:xfrm>
            <a:off x="3429000" y="4658469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CC93F33-BFAE-4145-B0FD-D54238EC9328}"/>
              </a:ext>
            </a:extLst>
          </p:cNvPr>
          <p:cNvSpPr txBox="1"/>
          <p:nvPr/>
        </p:nvSpPr>
        <p:spPr>
          <a:xfrm>
            <a:off x="6053036" y="4658837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39" y="5051061"/>
            <a:ext cx="3233055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59"/>
            <a:ext cx="323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BD13A1-2752-4F0B-96C8-F7B5F5F03D76}"/>
              </a:ext>
            </a:extLst>
          </p:cNvPr>
          <p:cNvSpPr txBox="1"/>
          <p:nvPr/>
        </p:nvSpPr>
        <p:spPr>
          <a:xfrm>
            <a:off x="0" y="7102297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A9F8954-93DC-4964-A7D9-EB481B8115E8}"/>
              </a:ext>
            </a:extLst>
          </p:cNvPr>
          <p:cNvSpPr txBox="1"/>
          <p:nvPr/>
        </p:nvSpPr>
        <p:spPr>
          <a:xfrm>
            <a:off x="2624036" y="7102665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FE3D02C-F03B-41C7-A8E0-05E7BBC53C29}"/>
              </a:ext>
            </a:extLst>
          </p:cNvPr>
          <p:cNvSpPr txBox="1"/>
          <p:nvPr/>
        </p:nvSpPr>
        <p:spPr>
          <a:xfrm>
            <a:off x="3429000" y="7108394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C6B50D9-91C1-4382-AA26-E2B06E9DF8AA}"/>
              </a:ext>
            </a:extLst>
          </p:cNvPr>
          <p:cNvSpPr txBox="1"/>
          <p:nvPr/>
        </p:nvSpPr>
        <p:spPr>
          <a:xfrm>
            <a:off x="6053036" y="7108762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2" y="7526034"/>
            <a:ext cx="323305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20EE9C0-2AF0-483D-B916-6C838030A220}"/>
              </a:ext>
            </a:extLst>
          </p:cNvPr>
          <p:cNvSpPr txBox="1"/>
          <p:nvPr/>
        </p:nvSpPr>
        <p:spPr>
          <a:xfrm>
            <a:off x="0" y="9577271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C38250D-5C08-4ABF-AAAA-8959B42B2F15}"/>
              </a:ext>
            </a:extLst>
          </p:cNvPr>
          <p:cNvSpPr txBox="1"/>
          <p:nvPr/>
        </p:nvSpPr>
        <p:spPr>
          <a:xfrm>
            <a:off x="2624036" y="9577639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874614D-C1E3-4C20-AE8D-7E5F6E8C5BED}"/>
              </a:ext>
            </a:extLst>
          </p:cNvPr>
          <p:cNvSpPr txBox="1"/>
          <p:nvPr/>
        </p:nvSpPr>
        <p:spPr>
          <a:xfrm>
            <a:off x="3429000" y="9583368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E1A035D-EAFA-4D5B-BA67-3F4EF093A7D0}"/>
              </a:ext>
            </a:extLst>
          </p:cNvPr>
          <p:cNvSpPr txBox="1"/>
          <p:nvPr/>
        </p:nvSpPr>
        <p:spPr>
          <a:xfrm>
            <a:off x="6053036" y="9583736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</p:spTree>
    <p:extLst>
      <p:ext uri="{BB962C8B-B14F-4D97-AF65-F5344CB8AC3E}">
        <p14:creationId xmlns:p14="http://schemas.microsoft.com/office/powerpoint/2010/main" val="2769387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3" y="14369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40" y="50510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3" y="50510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3" y="75260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12124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1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1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784520-7982-447C-8D51-CB599FEE03A1}"/>
              </a:ext>
            </a:extLst>
          </p:cNvPr>
          <p:cNvSpPr txBox="1"/>
          <p:nvPr/>
        </p:nvSpPr>
        <p:spPr>
          <a:xfrm>
            <a:off x="0" y="2194928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FB90AFF-605F-4540-8650-A82A6BF53E9B}"/>
              </a:ext>
            </a:extLst>
          </p:cNvPr>
          <p:cNvSpPr txBox="1"/>
          <p:nvPr/>
        </p:nvSpPr>
        <p:spPr>
          <a:xfrm>
            <a:off x="2624036" y="2195296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6509540-C085-4C5B-BB02-3513C7FC240B}"/>
              </a:ext>
            </a:extLst>
          </p:cNvPr>
          <p:cNvSpPr txBox="1"/>
          <p:nvPr/>
        </p:nvSpPr>
        <p:spPr>
          <a:xfrm>
            <a:off x="3429000" y="2201025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6D34CF0-8517-4F3E-9F68-9D9268586DEB}"/>
              </a:ext>
            </a:extLst>
          </p:cNvPr>
          <p:cNvSpPr txBox="1"/>
          <p:nvPr/>
        </p:nvSpPr>
        <p:spPr>
          <a:xfrm>
            <a:off x="6053036" y="2201393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7"/>
            <a:ext cx="3233056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323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4153458-6E32-43A3-979B-5AE3F82ECC7E}"/>
              </a:ext>
            </a:extLst>
          </p:cNvPr>
          <p:cNvSpPr txBox="1"/>
          <p:nvPr/>
        </p:nvSpPr>
        <p:spPr>
          <a:xfrm>
            <a:off x="0" y="4652372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5E081CF-EA9A-4EDE-A4A5-ECC06F4EB9A4}"/>
              </a:ext>
            </a:extLst>
          </p:cNvPr>
          <p:cNvSpPr txBox="1"/>
          <p:nvPr/>
        </p:nvSpPr>
        <p:spPr>
          <a:xfrm>
            <a:off x="2624036" y="4652740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398A58-1C2C-406C-852A-3AF866841B0D}"/>
              </a:ext>
            </a:extLst>
          </p:cNvPr>
          <p:cNvSpPr txBox="1"/>
          <p:nvPr/>
        </p:nvSpPr>
        <p:spPr>
          <a:xfrm>
            <a:off x="3429000" y="4658469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CC93F33-BFAE-4145-B0FD-D54238EC9328}"/>
              </a:ext>
            </a:extLst>
          </p:cNvPr>
          <p:cNvSpPr txBox="1"/>
          <p:nvPr/>
        </p:nvSpPr>
        <p:spPr>
          <a:xfrm>
            <a:off x="6053036" y="4658837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39" y="5051061"/>
            <a:ext cx="3233055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59"/>
            <a:ext cx="323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BD13A1-2752-4F0B-96C8-F7B5F5F03D76}"/>
              </a:ext>
            </a:extLst>
          </p:cNvPr>
          <p:cNvSpPr txBox="1"/>
          <p:nvPr/>
        </p:nvSpPr>
        <p:spPr>
          <a:xfrm>
            <a:off x="0" y="7102297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A9F8954-93DC-4964-A7D9-EB481B8115E8}"/>
              </a:ext>
            </a:extLst>
          </p:cNvPr>
          <p:cNvSpPr txBox="1"/>
          <p:nvPr/>
        </p:nvSpPr>
        <p:spPr>
          <a:xfrm>
            <a:off x="2624036" y="7102665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FE3D02C-F03B-41C7-A8E0-05E7BBC53C29}"/>
              </a:ext>
            </a:extLst>
          </p:cNvPr>
          <p:cNvSpPr txBox="1"/>
          <p:nvPr/>
        </p:nvSpPr>
        <p:spPr>
          <a:xfrm>
            <a:off x="3429000" y="7108394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C6B50D9-91C1-4382-AA26-E2B06E9DF8AA}"/>
              </a:ext>
            </a:extLst>
          </p:cNvPr>
          <p:cNvSpPr txBox="1"/>
          <p:nvPr/>
        </p:nvSpPr>
        <p:spPr>
          <a:xfrm>
            <a:off x="6053036" y="7108762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2" y="7526034"/>
            <a:ext cx="323305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20EE9C0-2AF0-483D-B916-6C838030A220}"/>
              </a:ext>
            </a:extLst>
          </p:cNvPr>
          <p:cNvSpPr txBox="1"/>
          <p:nvPr/>
        </p:nvSpPr>
        <p:spPr>
          <a:xfrm>
            <a:off x="0" y="9577271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C38250D-5C08-4ABF-AAAA-8959B42B2F15}"/>
              </a:ext>
            </a:extLst>
          </p:cNvPr>
          <p:cNvSpPr txBox="1"/>
          <p:nvPr/>
        </p:nvSpPr>
        <p:spPr>
          <a:xfrm>
            <a:off x="2624036" y="9577639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874614D-C1E3-4C20-AE8D-7E5F6E8C5BED}"/>
              </a:ext>
            </a:extLst>
          </p:cNvPr>
          <p:cNvSpPr txBox="1"/>
          <p:nvPr/>
        </p:nvSpPr>
        <p:spPr>
          <a:xfrm>
            <a:off x="3429000" y="9583368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E1A035D-EAFA-4D5B-BA67-3F4EF093A7D0}"/>
              </a:ext>
            </a:extLst>
          </p:cNvPr>
          <p:cNvSpPr txBox="1"/>
          <p:nvPr/>
        </p:nvSpPr>
        <p:spPr>
          <a:xfrm>
            <a:off x="6053036" y="9583736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</p:spTree>
    <p:extLst>
      <p:ext uri="{BB962C8B-B14F-4D97-AF65-F5344CB8AC3E}">
        <p14:creationId xmlns:p14="http://schemas.microsoft.com/office/powerpoint/2010/main" val="3479826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3" y="14369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40" y="50510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3" y="50510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3" y="75260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84440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1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1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784520-7982-447C-8D51-CB599FEE03A1}"/>
              </a:ext>
            </a:extLst>
          </p:cNvPr>
          <p:cNvSpPr txBox="1"/>
          <p:nvPr/>
        </p:nvSpPr>
        <p:spPr>
          <a:xfrm>
            <a:off x="0" y="2194928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FB90AFF-605F-4540-8650-A82A6BF53E9B}"/>
              </a:ext>
            </a:extLst>
          </p:cNvPr>
          <p:cNvSpPr txBox="1"/>
          <p:nvPr/>
        </p:nvSpPr>
        <p:spPr>
          <a:xfrm>
            <a:off x="2624036" y="2195296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6509540-C085-4C5B-BB02-3513C7FC240B}"/>
              </a:ext>
            </a:extLst>
          </p:cNvPr>
          <p:cNvSpPr txBox="1"/>
          <p:nvPr/>
        </p:nvSpPr>
        <p:spPr>
          <a:xfrm>
            <a:off x="3429000" y="2201025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6D34CF0-8517-4F3E-9F68-9D9268586DEB}"/>
              </a:ext>
            </a:extLst>
          </p:cNvPr>
          <p:cNvSpPr txBox="1"/>
          <p:nvPr/>
        </p:nvSpPr>
        <p:spPr>
          <a:xfrm>
            <a:off x="6053036" y="2201393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7"/>
            <a:ext cx="3233056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323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4153458-6E32-43A3-979B-5AE3F82ECC7E}"/>
              </a:ext>
            </a:extLst>
          </p:cNvPr>
          <p:cNvSpPr txBox="1"/>
          <p:nvPr/>
        </p:nvSpPr>
        <p:spPr>
          <a:xfrm>
            <a:off x="0" y="4652372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5E081CF-EA9A-4EDE-A4A5-ECC06F4EB9A4}"/>
              </a:ext>
            </a:extLst>
          </p:cNvPr>
          <p:cNvSpPr txBox="1"/>
          <p:nvPr/>
        </p:nvSpPr>
        <p:spPr>
          <a:xfrm>
            <a:off x="2624036" y="4652740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398A58-1C2C-406C-852A-3AF866841B0D}"/>
              </a:ext>
            </a:extLst>
          </p:cNvPr>
          <p:cNvSpPr txBox="1"/>
          <p:nvPr/>
        </p:nvSpPr>
        <p:spPr>
          <a:xfrm>
            <a:off x="3429000" y="4658469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CC93F33-BFAE-4145-B0FD-D54238EC9328}"/>
              </a:ext>
            </a:extLst>
          </p:cNvPr>
          <p:cNvSpPr txBox="1"/>
          <p:nvPr/>
        </p:nvSpPr>
        <p:spPr>
          <a:xfrm>
            <a:off x="6053036" y="4658837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39" y="5051061"/>
            <a:ext cx="3233055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59"/>
            <a:ext cx="323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BD13A1-2752-4F0B-96C8-F7B5F5F03D76}"/>
              </a:ext>
            </a:extLst>
          </p:cNvPr>
          <p:cNvSpPr txBox="1"/>
          <p:nvPr/>
        </p:nvSpPr>
        <p:spPr>
          <a:xfrm>
            <a:off x="0" y="7102297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A9F8954-93DC-4964-A7D9-EB481B8115E8}"/>
              </a:ext>
            </a:extLst>
          </p:cNvPr>
          <p:cNvSpPr txBox="1"/>
          <p:nvPr/>
        </p:nvSpPr>
        <p:spPr>
          <a:xfrm>
            <a:off x="2624036" y="7102665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FE3D02C-F03B-41C7-A8E0-05E7BBC53C29}"/>
              </a:ext>
            </a:extLst>
          </p:cNvPr>
          <p:cNvSpPr txBox="1"/>
          <p:nvPr/>
        </p:nvSpPr>
        <p:spPr>
          <a:xfrm>
            <a:off x="3429000" y="7108394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C6B50D9-91C1-4382-AA26-E2B06E9DF8AA}"/>
              </a:ext>
            </a:extLst>
          </p:cNvPr>
          <p:cNvSpPr txBox="1"/>
          <p:nvPr/>
        </p:nvSpPr>
        <p:spPr>
          <a:xfrm>
            <a:off x="6053036" y="7108762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2" y="7526034"/>
            <a:ext cx="323305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20EE9C0-2AF0-483D-B916-6C838030A220}"/>
              </a:ext>
            </a:extLst>
          </p:cNvPr>
          <p:cNvSpPr txBox="1"/>
          <p:nvPr/>
        </p:nvSpPr>
        <p:spPr>
          <a:xfrm>
            <a:off x="0" y="9577271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C38250D-5C08-4ABF-AAAA-8959B42B2F15}"/>
              </a:ext>
            </a:extLst>
          </p:cNvPr>
          <p:cNvSpPr txBox="1"/>
          <p:nvPr/>
        </p:nvSpPr>
        <p:spPr>
          <a:xfrm>
            <a:off x="2624036" y="9577639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874614D-C1E3-4C20-AE8D-7E5F6E8C5BED}"/>
              </a:ext>
            </a:extLst>
          </p:cNvPr>
          <p:cNvSpPr txBox="1"/>
          <p:nvPr/>
        </p:nvSpPr>
        <p:spPr>
          <a:xfrm>
            <a:off x="3429000" y="9583368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E1A035D-EAFA-4D5B-BA67-3F4EF093A7D0}"/>
              </a:ext>
            </a:extLst>
          </p:cNvPr>
          <p:cNvSpPr txBox="1"/>
          <p:nvPr/>
        </p:nvSpPr>
        <p:spPr>
          <a:xfrm>
            <a:off x="6053036" y="9583736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</p:spTree>
    <p:extLst>
      <p:ext uri="{BB962C8B-B14F-4D97-AF65-F5344CB8AC3E}">
        <p14:creationId xmlns:p14="http://schemas.microsoft.com/office/powerpoint/2010/main" val="284124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-9144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5"/>
            <a:ext cx="23680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Aristoteles – Mentalismus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Descartes – Dualismus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Darwin - Materialismus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32330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Nicht additiv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Nicht linear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Überwiegend nicht verstanden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Komplex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Und systematisch miteinander verbunden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40" y="5051060"/>
            <a:ext cx="32330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Descartes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Immaterielle Psyche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Materieller Körper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Psyche wirkt mechanisch auf den Körper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Zirbeldrüse von immenser Bedeutung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3" y="5051059"/>
            <a:ext cx="32330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Aristoteles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Verhalten durch Psycho (Seele) bestimmt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Mentale Vorgänge sind nicht untersuchbar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Psychische Funktionen unter anderem: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200" dirty="0"/>
              <a:t>Wahrnehmung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200" dirty="0"/>
              <a:t>Empfindung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200" dirty="0"/>
              <a:t>Aufmerksamkeit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200" dirty="0"/>
              <a:t>Emotion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200" dirty="0"/>
              <a:t>Motivation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200" dirty="0"/>
              <a:t>Gedächtnis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200" dirty="0"/>
              <a:t>Wille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4"/>
            <a:ext cx="32330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4,5 Mrd. Ursprung der Erde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3,5 Mrd. Erstes Leben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700 Mio. Tiere mit ersten Hirnzellen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250 Mio. Erstes Gehirn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4 Mio. Erstes menschenähnliches Gehirn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200k-100k Modernes Menschengehirn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3" y="7526033"/>
            <a:ext cx="24785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Darwin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Evolutionstheorie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Gene bestimmen Verhalten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7565699-16C4-41EC-9EB1-D3129965EB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440" y="420293"/>
            <a:ext cx="3131820" cy="157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6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3" y="14369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40" y="50510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3" y="50510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3" y="75260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4361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1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Evolution der Wirbeltiere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1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Belege für die Evolutionstheorie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FB90AFF-605F-4540-8650-A82A6BF53E9B}"/>
              </a:ext>
            </a:extLst>
          </p:cNvPr>
          <p:cNvSpPr txBox="1"/>
          <p:nvPr/>
        </p:nvSpPr>
        <p:spPr>
          <a:xfrm>
            <a:off x="2624036" y="2195296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6D34CF0-8517-4F3E-9F68-9D9268586DEB}"/>
              </a:ext>
            </a:extLst>
          </p:cNvPr>
          <p:cNvSpPr txBox="1"/>
          <p:nvPr/>
        </p:nvSpPr>
        <p:spPr>
          <a:xfrm>
            <a:off x="6053036" y="2201393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7"/>
            <a:ext cx="3233056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Domänen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323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/>
              <a:t>Cladogramm</a:t>
            </a:r>
            <a:endParaRPr lang="de-CH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5E081CF-EA9A-4EDE-A4A5-ECC06F4EB9A4}"/>
              </a:ext>
            </a:extLst>
          </p:cNvPr>
          <p:cNvSpPr txBox="1"/>
          <p:nvPr/>
        </p:nvSpPr>
        <p:spPr>
          <a:xfrm>
            <a:off x="2624036" y="4652740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CC93F33-BFAE-4145-B0FD-D54238EC9328}"/>
              </a:ext>
            </a:extLst>
          </p:cNvPr>
          <p:cNvSpPr txBox="1"/>
          <p:nvPr/>
        </p:nvSpPr>
        <p:spPr>
          <a:xfrm>
            <a:off x="6053036" y="4658837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39" y="5051061"/>
            <a:ext cx="3233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Zoologisch- taxonomisches Ordnungsprinzip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59"/>
            <a:ext cx="323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Fünf Primatenfamilien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A9F8954-93DC-4964-A7D9-EB481B8115E8}"/>
              </a:ext>
            </a:extLst>
          </p:cNvPr>
          <p:cNvSpPr txBox="1"/>
          <p:nvPr/>
        </p:nvSpPr>
        <p:spPr>
          <a:xfrm>
            <a:off x="2624036" y="7102665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C6B50D9-91C1-4382-AA26-E2B06E9DF8AA}"/>
              </a:ext>
            </a:extLst>
          </p:cNvPr>
          <p:cNvSpPr txBox="1"/>
          <p:nvPr/>
        </p:nvSpPr>
        <p:spPr>
          <a:xfrm>
            <a:off x="6053036" y="7108762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Evolution des Gehirns und des Verhaltens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2" y="7526034"/>
            <a:ext cx="323305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Wanderung des Menschen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C38250D-5C08-4ABF-AAAA-8959B42B2F15}"/>
              </a:ext>
            </a:extLst>
          </p:cNvPr>
          <p:cNvSpPr txBox="1"/>
          <p:nvPr/>
        </p:nvSpPr>
        <p:spPr>
          <a:xfrm>
            <a:off x="2624036" y="9577639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E1A035D-EAFA-4D5B-BA67-3F4EF093A7D0}"/>
              </a:ext>
            </a:extLst>
          </p:cNvPr>
          <p:cNvSpPr txBox="1"/>
          <p:nvPr/>
        </p:nvSpPr>
        <p:spPr>
          <a:xfrm>
            <a:off x="6053036" y="9583736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70D00B3-3E71-49F0-ACE0-9755686A471E}"/>
              </a:ext>
            </a:extLst>
          </p:cNvPr>
          <p:cNvSpPr txBox="1"/>
          <p:nvPr/>
        </p:nvSpPr>
        <p:spPr>
          <a:xfrm>
            <a:off x="3429000" y="2201025"/>
            <a:ext cx="2624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Evolution, Genetik &amp; Erfahrung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07DD683-DCA6-4332-9952-112E47185B11}"/>
              </a:ext>
            </a:extLst>
          </p:cNvPr>
          <p:cNvSpPr txBox="1"/>
          <p:nvPr/>
        </p:nvSpPr>
        <p:spPr>
          <a:xfrm>
            <a:off x="3429000" y="4658469"/>
            <a:ext cx="2624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Evolution, Genetik &amp; Erfahrung</a:t>
            </a:r>
          </a:p>
          <a:p>
            <a:endParaRPr lang="de-CH" sz="12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1EC39D8-AE20-4108-9660-79894DA1357D}"/>
              </a:ext>
            </a:extLst>
          </p:cNvPr>
          <p:cNvSpPr txBox="1"/>
          <p:nvPr/>
        </p:nvSpPr>
        <p:spPr>
          <a:xfrm>
            <a:off x="0" y="7102297"/>
            <a:ext cx="2415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Evolution, Genetik &amp; Erfahrung</a:t>
            </a:r>
          </a:p>
          <a:p>
            <a:endParaRPr lang="de-CH" sz="12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E4B31973-FBE2-4DA5-85BB-366C7B5FB285}"/>
              </a:ext>
            </a:extLst>
          </p:cNvPr>
          <p:cNvSpPr txBox="1"/>
          <p:nvPr/>
        </p:nvSpPr>
        <p:spPr>
          <a:xfrm>
            <a:off x="3429000" y="7108394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Evolution, Genetik &amp; Erfahrung</a:t>
            </a:r>
          </a:p>
          <a:p>
            <a:endParaRPr lang="de-CH" sz="1200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1CE71C12-0435-42FE-99AF-E5C97797243E}"/>
              </a:ext>
            </a:extLst>
          </p:cNvPr>
          <p:cNvSpPr txBox="1"/>
          <p:nvPr/>
        </p:nvSpPr>
        <p:spPr>
          <a:xfrm>
            <a:off x="0" y="9577271"/>
            <a:ext cx="219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Evolution, Genetik &amp; Erfahrung</a:t>
            </a:r>
          </a:p>
          <a:p>
            <a:endParaRPr lang="de-CH" sz="1200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4DC910CE-F725-406E-ACAE-9418C57FE322}"/>
              </a:ext>
            </a:extLst>
          </p:cNvPr>
          <p:cNvSpPr txBox="1"/>
          <p:nvPr/>
        </p:nvSpPr>
        <p:spPr>
          <a:xfrm>
            <a:off x="3429000" y="9583368"/>
            <a:ext cx="219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Evolution, Genetik &amp; Erfahrung</a:t>
            </a:r>
          </a:p>
          <a:p>
            <a:endParaRPr lang="de-CH" sz="1200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1E4E0E6B-E2D3-49E4-91B6-8237EBAB64F2}"/>
              </a:ext>
            </a:extLst>
          </p:cNvPr>
          <p:cNvSpPr txBox="1"/>
          <p:nvPr/>
        </p:nvSpPr>
        <p:spPr>
          <a:xfrm>
            <a:off x="0" y="4658469"/>
            <a:ext cx="2624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Evolution, Genetik &amp; Erfahrung</a:t>
            </a:r>
          </a:p>
          <a:p>
            <a:endParaRPr lang="de-CH" sz="1200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04749F9A-98D1-45A9-8E95-E998B7DE71CF}"/>
              </a:ext>
            </a:extLst>
          </p:cNvPr>
          <p:cNvSpPr txBox="1"/>
          <p:nvPr/>
        </p:nvSpPr>
        <p:spPr>
          <a:xfrm>
            <a:off x="-104504" y="2201024"/>
            <a:ext cx="2624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Evolution, Genetik &amp; Erfahrung</a:t>
            </a:r>
          </a:p>
        </p:txBody>
      </p:sp>
    </p:spTree>
    <p:extLst>
      <p:ext uri="{BB962C8B-B14F-4D97-AF65-F5344CB8AC3E}">
        <p14:creationId xmlns:p14="http://schemas.microsoft.com/office/powerpoint/2010/main" val="153193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Homologie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400" dirty="0"/>
              <a:t>Ähnlichkeiten durch Gene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Analogie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400" dirty="0"/>
              <a:t>Ähnlichkeiten durch Selektionsdrücke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Fitness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400" dirty="0"/>
              <a:t>Fähigkeit zu überleben und Gene weiterzugeben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3" y="143690"/>
            <a:ext cx="211615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600 Mio. Zellkomplexe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450 Mio. Chordatiere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425 Mio. Wirbeltiere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400 Mio. Amphibien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300 Mio. Reptilien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180 Mio. Säugetiere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150 Mio. Vögel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6 Mio. Hominiden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234224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Archaebakterien (</a:t>
            </a:r>
            <a:r>
              <a:rPr lang="de-CH" sz="1400" dirty="0" err="1"/>
              <a:t>Archae</a:t>
            </a:r>
            <a:r>
              <a:rPr lang="de-CH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Bakterien (Bacteria)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Eukaryoten (</a:t>
            </a:r>
            <a:r>
              <a:rPr lang="de-CH" sz="1400" dirty="0" err="1"/>
              <a:t>Eukarya</a:t>
            </a:r>
            <a:r>
              <a:rPr lang="de-CH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400" dirty="0"/>
              <a:t>Tiere (Animalia)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400" dirty="0"/>
              <a:t>Pflanzen (</a:t>
            </a:r>
            <a:r>
              <a:rPr lang="de-CH" sz="1400" dirty="0" err="1"/>
              <a:t>Plantae</a:t>
            </a:r>
            <a:r>
              <a:rPr lang="de-CH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400" dirty="0"/>
              <a:t>Pilze (Fungi)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400" dirty="0"/>
              <a:t>Protisten (</a:t>
            </a:r>
            <a:r>
              <a:rPr lang="de-CH" sz="1400" dirty="0" err="1"/>
              <a:t>Protista</a:t>
            </a:r>
            <a:r>
              <a:rPr lang="de-CH" sz="1400" dirty="0"/>
              <a:t>)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41" y="4987064"/>
            <a:ext cx="32609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Menschenaffen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Hominide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Halbaffe: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200" dirty="0"/>
              <a:t>Madagaskar / Südostasien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Altweltaffe: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200" dirty="0"/>
              <a:t>Afrika &amp; Asien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200" dirty="0"/>
              <a:t>Kommaförmige Nasenlöcher und schmalen Nasensteg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Neuweltaffe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200" dirty="0"/>
              <a:t>Süd- &amp; Lateinamerika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200" dirty="0"/>
              <a:t>Runde Nasenlöcher und breiten Nasensteg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3" y="50510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3" y="7526033"/>
            <a:ext cx="32330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Starke Grössenunterschiede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Viele zentrale Gehirnstrukturen bei allen Gehirnen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70FA437D-F10D-4C88-911B-F4A5865DE7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529372"/>
            <a:ext cx="3429000" cy="21923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532205C-55CB-43D6-BE0B-4C9CA367F3B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05659" y="5051058"/>
            <a:ext cx="3260901" cy="229104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7D898459-B28A-4473-BFD6-778AB35C229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78841" y="8077200"/>
            <a:ext cx="3145657" cy="135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2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1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Biologische Grundlagen von Verhalten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1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Leistungen des Menschen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784520-7982-447C-8D51-CB599FEE03A1}"/>
              </a:ext>
            </a:extLst>
          </p:cNvPr>
          <p:cNvSpPr txBox="1"/>
          <p:nvPr/>
        </p:nvSpPr>
        <p:spPr>
          <a:xfrm>
            <a:off x="0" y="2194928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FB90AFF-605F-4540-8650-A82A6BF53E9B}"/>
              </a:ext>
            </a:extLst>
          </p:cNvPr>
          <p:cNvSpPr txBox="1"/>
          <p:nvPr/>
        </p:nvSpPr>
        <p:spPr>
          <a:xfrm>
            <a:off x="2624036" y="2195296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6509540-C085-4C5B-BB02-3513C7FC240B}"/>
              </a:ext>
            </a:extLst>
          </p:cNvPr>
          <p:cNvSpPr txBox="1"/>
          <p:nvPr/>
        </p:nvSpPr>
        <p:spPr>
          <a:xfrm>
            <a:off x="3429000" y="2201025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6D34CF0-8517-4F3E-9F68-9D9268586DEB}"/>
              </a:ext>
            </a:extLst>
          </p:cNvPr>
          <p:cNvSpPr txBox="1"/>
          <p:nvPr/>
        </p:nvSpPr>
        <p:spPr>
          <a:xfrm>
            <a:off x="6053036" y="2201393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7"/>
            <a:ext cx="3233056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Mendels Theorie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323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Chromosom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4153458-6E32-43A3-979B-5AE3F82ECC7E}"/>
              </a:ext>
            </a:extLst>
          </p:cNvPr>
          <p:cNvSpPr txBox="1"/>
          <p:nvPr/>
        </p:nvSpPr>
        <p:spPr>
          <a:xfrm>
            <a:off x="0" y="4652372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5E081CF-EA9A-4EDE-A4A5-ECC06F4EB9A4}"/>
              </a:ext>
            </a:extLst>
          </p:cNvPr>
          <p:cNvSpPr txBox="1"/>
          <p:nvPr/>
        </p:nvSpPr>
        <p:spPr>
          <a:xfrm>
            <a:off x="2624036" y="4652740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398A58-1C2C-406C-852A-3AF866841B0D}"/>
              </a:ext>
            </a:extLst>
          </p:cNvPr>
          <p:cNvSpPr txBox="1"/>
          <p:nvPr/>
        </p:nvSpPr>
        <p:spPr>
          <a:xfrm>
            <a:off x="3429000" y="4658469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CC93F33-BFAE-4145-B0FD-D54238EC9328}"/>
              </a:ext>
            </a:extLst>
          </p:cNvPr>
          <p:cNvSpPr txBox="1"/>
          <p:nvPr/>
        </p:nvSpPr>
        <p:spPr>
          <a:xfrm>
            <a:off x="6053036" y="4658837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39" y="5051061"/>
            <a:ext cx="3233055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Genexpression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59"/>
            <a:ext cx="323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BD13A1-2752-4F0B-96C8-F7B5F5F03D76}"/>
              </a:ext>
            </a:extLst>
          </p:cNvPr>
          <p:cNvSpPr txBox="1"/>
          <p:nvPr/>
        </p:nvSpPr>
        <p:spPr>
          <a:xfrm>
            <a:off x="0" y="7102297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A9F8954-93DC-4964-A7D9-EB481B8115E8}"/>
              </a:ext>
            </a:extLst>
          </p:cNvPr>
          <p:cNvSpPr txBox="1"/>
          <p:nvPr/>
        </p:nvSpPr>
        <p:spPr>
          <a:xfrm>
            <a:off x="2624036" y="7102665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FE3D02C-F03B-41C7-A8E0-05E7BBC53C29}"/>
              </a:ext>
            </a:extLst>
          </p:cNvPr>
          <p:cNvSpPr txBox="1"/>
          <p:nvPr/>
        </p:nvSpPr>
        <p:spPr>
          <a:xfrm>
            <a:off x="3429000" y="7108394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C6B50D9-91C1-4382-AA26-E2B06E9DF8AA}"/>
              </a:ext>
            </a:extLst>
          </p:cNvPr>
          <p:cNvSpPr txBox="1"/>
          <p:nvPr/>
        </p:nvSpPr>
        <p:spPr>
          <a:xfrm>
            <a:off x="6053036" y="7108762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2" y="7526034"/>
            <a:ext cx="323305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20EE9C0-2AF0-483D-B916-6C838030A220}"/>
              </a:ext>
            </a:extLst>
          </p:cNvPr>
          <p:cNvSpPr txBox="1"/>
          <p:nvPr/>
        </p:nvSpPr>
        <p:spPr>
          <a:xfrm>
            <a:off x="0" y="9577271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C38250D-5C08-4ABF-AAAA-8959B42B2F15}"/>
              </a:ext>
            </a:extLst>
          </p:cNvPr>
          <p:cNvSpPr txBox="1"/>
          <p:nvPr/>
        </p:nvSpPr>
        <p:spPr>
          <a:xfrm>
            <a:off x="2624036" y="9577639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874614D-C1E3-4C20-AE8D-7E5F6E8C5BED}"/>
              </a:ext>
            </a:extLst>
          </p:cNvPr>
          <p:cNvSpPr txBox="1"/>
          <p:nvPr/>
        </p:nvSpPr>
        <p:spPr>
          <a:xfrm>
            <a:off x="3429000" y="9583368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E1A035D-EAFA-4D5B-BA67-3F4EF093A7D0}"/>
              </a:ext>
            </a:extLst>
          </p:cNvPr>
          <p:cNvSpPr txBox="1"/>
          <p:nvPr/>
        </p:nvSpPr>
        <p:spPr>
          <a:xfrm>
            <a:off x="6053036" y="9583736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</p:spTree>
    <p:extLst>
      <p:ext uri="{BB962C8B-B14F-4D97-AF65-F5344CB8AC3E}">
        <p14:creationId xmlns:p14="http://schemas.microsoft.com/office/powerpoint/2010/main" val="875915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6000 Sprachen (20k Dialekte)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Verschiedene ökologische Nischen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Aussergewöhnliche Leistungen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0"/>
            <a:ext cx="3233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Grundsatz des Verhaltens: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Weitergabe der Gene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Stärkung der eigenen Fitness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400" dirty="0"/>
              <a:t>Kooperation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400" dirty="0"/>
              <a:t>Wettbewerb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400" dirty="0"/>
              <a:t>Fürsorge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400" dirty="0"/>
              <a:t>Empathie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400" dirty="0"/>
              <a:t>Aggression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400" dirty="0"/>
              <a:t>…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5"/>
            <a:ext cx="32931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Gene lokalisiert auf Chromosomen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23 Chromosomenpaare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22 Autosome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1 Gonosom (</a:t>
            </a:r>
            <a:r>
              <a:rPr lang="de-CH" sz="1400" dirty="0" err="1"/>
              <a:t>Geschlechtschromosome</a:t>
            </a:r>
            <a:r>
              <a:rPr lang="de-CH" sz="1400" dirty="0"/>
              <a:t>)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40" y="50510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3" y="5051059"/>
            <a:ext cx="32330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CH" sz="1400" dirty="0"/>
              <a:t>Molekül trennt sich teilweise auf</a:t>
            </a:r>
          </a:p>
          <a:p>
            <a:pPr marL="342900" indent="-342900">
              <a:buFont typeface="+mj-lt"/>
              <a:buAutoNum type="arabicPeriod"/>
            </a:pPr>
            <a:r>
              <a:rPr lang="de-CH" sz="1400" dirty="0"/>
              <a:t>Messenger-RNA wird vom freigelegten Teil transkribiert</a:t>
            </a:r>
          </a:p>
          <a:p>
            <a:pPr marL="342900" indent="-342900">
              <a:buFont typeface="+mj-lt"/>
              <a:buAutoNum type="arabicPeriod"/>
            </a:pPr>
            <a:r>
              <a:rPr lang="de-CH" sz="1400" dirty="0"/>
              <a:t>mRNA geht zu einem Ribosom</a:t>
            </a:r>
          </a:p>
          <a:p>
            <a:pPr marL="342900" indent="-342900">
              <a:buFont typeface="+mj-lt"/>
              <a:buAutoNum type="arabicPeriod"/>
            </a:pPr>
            <a:r>
              <a:rPr lang="de-CH" sz="1400" dirty="0"/>
              <a:t>Aminosäuren werden transfer-RNA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3" y="75260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7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4CC9D19-DFC9-4FE2-A678-99E0767917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35530" y="2487878"/>
            <a:ext cx="3429000" cy="246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1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1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1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784520-7982-447C-8D51-CB599FEE03A1}"/>
              </a:ext>
            </a:extLst>
          </p:cNvPr>
          <p:cNvSpPr txBox="1"/>
          <p:nvPr/>
        </p:nvSpPr>
        <p:spPr>
          <a:xfrm>
            <a:off x="0" y="2194928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FB90AFF-605F-4540-8650-A82A6BF53E9B}"/>
              </a:ext>
            </a:extLst>
          </p:cNvPr>
          <p:cNvSpPr txBox="1"/>
          <p:nvPr/>
        </p:nvSpPr>
        <p:spPr>
          <a:xfrm>
            <a:off x="2624036" y="2195296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6509540-C085-4C5B-BB02-3513C7FC240B}"/>
              </a:ext>
            </a:extLst>
          </p:cNvPr>
          <p:cNvSpPr txBox="1"/>
          <p:nvPr/>
        </p:nvSpPr>
        <p:spPr>
          <a:xfrm>
            <a:off x="3429000" y="2201025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6D34CF0-8517-4F3E-9F68-9D9268586DEB}"/>
              </a:ext>
            </a:extLst>
          </p:cNvPr>
          <p:cNvSpPr txBox="1"/>
          <p:nvPr/>
        </p:nvSpPr>
        <p:spPr>
          <a:xfrm>
            <a:off x="6053036" y="2201393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7"/>
            <a:ext cx="3233056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323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4153458-6E32-43A3-979B-5AE3F82ECC7E}"/>
              </a:ext>
            </a:extLst>
          </p:cNvPr>
          <p:cNvSpPr txBox="1"/>
          <p:nvPr/>
        </p:nvSpPr>
        <p:spPr>
          <a:xfrm>
            <a:off x="0" y="4652372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5E081CF-EA9A-4EDE-A4A5-ECC06F4EB9A4}"/>
              </a:ext>
            </a:extLst>
          </p:cNvPr>
          <p:cNvSpPr txBox="1"/>
          <p:nvPr/>
        </p:nvSpPr>
        <p:spPr>
          <a:xfrm>
            <a:off x="2624036" y="4652740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398A58-1C2C-406C-852A-3AF866841B0D}"/>
              </a:ext>
            </a:extLst>
          </p:cNvPr>
          <p:cNvSpPr txBox="1"/>
          <p:nvPr/>
        </p:nvSpPr>
        <p:spPr>
          <a:xfrm>
            <a:off x="3429000" y="4658469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CC93F33-BFAE-4145-B0FD-D54238EC9328}"/>
              </a:ext>
            </a:extLst>
          </p:cNvPr>
          <p:cNvSpPr txBox="1"/>
          <p:nvPr/>
        </p:nvSpPr>
        <p:spPr>
          <a:xfrm>
            <a:off x="6053036" y="4658837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39" y="5051061"/>
            <a:ext cx="3233055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59"/>
            <a:ext cx="323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BD13A1-2752-4F0B-96C8-F7B5F5F03D76}"/>
              </a:ext>
            </a:extLst>
          </p:cNvPr>
          <p:cNvSpPr txBox="1"/>
          <p:nvPr/>
        </p:nvSpPr>
        <p:spPr>
          <a:xfrm>
            <a:off x="0" y="7102297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A9F8954-93DC-4964-A7D9-EB481B8115E8}"/>
              </a:ext>
            </a:extLst>
          </p:cNvPr>
          <p:cNvSpPr txBox="1"/>
          <p:nvPr/>
        </p:nvSpPr>
        <p:spPr>
          <a:xfrm>
            <a:off x="2624036" y="7102665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FE3D02C-F03B-41C7-A8E0-05E7BBC53C29}"/>
              </a:ext>
            </a:extLst>
          </p:cNvPr>
          <p:cNvSpPr txBox="1"/>
          <p:nvPr/>
        </p:nvSpPr>
        <p:spPr>
          <a:xfrm>
            <a:off x="3429000" y="7108394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C6B50D9-91C1-4382-AA26-E2B06E9DF8AA}"/>
              </a:ext>
            </a:extLst>
          </p:cNvPr>
          <p:cNvSpPr txBox="1"/>
          <p:nvPr/>
        </p:nvSpPr>
        <p:spPr>
          <a:xfrm>
            <a:off x="6053036" y="7108762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2" y="7526034"/>
            <a:ext cx="323305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20EE9C0-2AF0-483D-B916-6C838030A220}"/>
              </a:ext>
            </a:extLst>
          </p:cNvPr>
          <p:cNvSpPr txBox="1"/>
          <p:nvPr/>
        </p:nvSpPr>
        <p:spPr>
          <a:xfrm>
            <a:off x="0" y="9577271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C38250D-5C08-4ABF-AAAA-8959B42B2F15}"/>
              </a:ext>
            </a:extLst>
          </p:cNvPr>
          <p:cNvSpPr txBox="1"/>
          <p:nvPr/>
        </p:nvSpPr>
        <p:spPr>
          <a:xfrm>
            <a:off x="2624036" y="9577639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874614D-C1E3-4C20-AE8D-7E5F6E8C5BED}"/>
              </a:ext>
            </a:extLst>
          </p:cNvPr>
          <p:cNvSpPr txBox="1"/>
          <p:nvPr/>
        </p:nvSpPr>
        <p:spPr>
          <a:xfrm>
            <a:off x="3429000" y="9583368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E1A035D-EAFA-4D5B-BA67-3F4EF093A7D0}"/>
              </a:ext>
            </a:extLst>
          </p:cNvPr>
          <p:cNvSpPr txBox="1"/>
          <p:nvPr/>
        </p:nvSpPr>
        <p:spPr>
          <a:xfrm>
            <a:off x="6053036" y="9583736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</p:spTree>
    <p:extLst>
      <p:ext uri="{BB962C8B-B14F-4D97-AF65-F5344CB8AC3E}">
        <p14:creationId xmlns:p14="http://schemas.microsoft.com/office/powerpoint/2010/main" val="214308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3" y="14369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40" y="50510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3" y="50510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3" y="75260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938794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1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1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784520-7982-447C-8D51-CB599FEE03A1}"/>
              </a:ext>
            </a:extLst>
          </p:cNvPr>
          <p:cNvSpPr txBox="1"/>
          <p:nvPr/>
        </p:nvSpPr>
        <p:spPr>
          <a:xfrm>
            <a:off x="0" y="2194928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FB90AFF-605F-4540-8650-A82A6BF53E9B}"/>
              </a:ext>
            </a:extLst>
          </p:cNvPr>
          <p:cNvSpPr txBox="1"/>
          <p:nvPr/>
        </p:nvSpPr>
        <p:spPr>
          <a:xfrm>
            <a:off x="2624036" y="2195296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6509540-C085-4C5B-BB02-3513C7FC240B}"/>
              </a:ext>
            </a:extLst>
          </p:cNvPr>
          <p:cNvSpPr txBox="1"/>
          <p:nvPr/>
        </p:nvSpPr>
        <p:spPr>
          <a:xfrm>
            <a:off x="3429000" y="2201025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6D34CF0-8517-4F3E-9F68-9D9268586DEB}"/>
              </a:ext>
            </a:extLst>
          </p:cNvPr>
          <p:cNvSpPr txBox="1"/>
          <p:nvPr/>
        </p:nvSpPr>
        <p:spPr>
          <a:xfrm>
            <a:off x="6053036" y="2201393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7"/>
            <a:ext cx="3233056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323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4153458-6E32-43A3-979B-5AE3F82ECC7E}"/>
              </a:ext>
            </a:extLst>
          </p:cNvPr>
          <p:cNvSpPr txBox="1"/>
          <p:nvPr/>
        </p:nvSpPr>
        <p:spPr>
          <a:xfrm>
            <a:off x="0" y="4652372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5E081CF-EA9A-4EDE-A4A5-ECC06F4EB9A4}"/>
              </a:ext>
            </a:extLst>
          </p:cNvPr>
          <p:cNvSpPr txBox="1"/>
          <p:nvPr/>
        </p:nvSpPr>
        <p:spPr>
          <a:xfrm>
            <a:off x="2624036" y="4652740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398A58-1C2C-406C-852A-3AF866841B0D}"/>
              </a:ext>
            </a:extLst>
          </p:cNvPr>
          <p:cNvSpPr txBox="1"/>
          <p:nvPr/>
        </p:nvSpPr>
        <p:spPr>
          <a:xfrm>
            <a:off x="3429000" y="4658469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CC93F33-BFAE-4145-B0FD-D54238EC9328}"/>
              </a:ext>
            </a:extLst>
          </p:cNvPr>
          <p:cNvSpPr txBox="1"/>
          <p:nvPr/>
        </p:nvSpPr>
        <p:spPr>
          <a:xfrm>
            <a:off x="6053036" y="4658837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39" y="5051061"/>
            <a:ext cx="3233055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59"/>
            <a:ext cx="323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BD13A1-2752-4F0B-96C8-F7B5F5F03D76}"/>
              </a:ext>
            </a:extLst>
          </p:cNvPr>
          <p:cNvSpPr txBox="1"/>
          <p:nvPr/>
        </p:nvSpPr>
        <p:spPr>
          <a:xfrm>
            <a:off x="0" y="7102297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A9F8954-93DC-4964-A7D9-EB481B8115E8}"/>
              </a:ext>
            </a:extLst>
          </p:cNvPr>
          <p:cNvSpPr txBox="1"/>
          <p:nvPr/>
        </p:nvSpPr>
        <p:spPr>
          <a:xfrm>
            <a:off x="2624036" y="7102665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FE3D02C-F03B-41C7-A8E0-05E7BBC53C29}"/>
              </a:ext>
            </a:extLst>
          </p:cNvPr>
          <p:cNvSpPr txBox="1"/>
          <p:nvPr/>
        </p:nvSpPr>
        <p:spPr>
          <a:xfrm>
            <a:off x="3429000" y="7108394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C6B50D9-91C1-4382-AA26-E2B06E9DF8AA}"/>
              </a:ext>
            </a:extLst>
          </p:cNvPr>
          <p:cNvSpPr txBox="1"/>
          <p:nvPr/>
        </p:nvSpPr>
        <p:spPr>
          <a:xfrm>
            <a:off x="6053036" y="7108762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2" y="7526034"/>
            <a:ext cx="323305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20EE9C0-2AF0-483D-B916-6C838030A220}"/>
              </a:ext>
            </a:extLst>
          </p:cNvPr>
          <p:cNvSpPr txBox="1"/>
          <p:nvPr/>
        </p:nvSpPr>
        <p:spPr>
          <a:xfrm>
            <a:off x="0" y="9577271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C38250D-5C08-4ABF-AAAA-8959B42B2F15}"/>
              </a:ext>
            </a:extLst>
          </p:cNvPr>
          <p:cNvSpPr txBox="1"/>
          <p:nvPr/>
        </p:nvSpPr>
        <p:spPr>
          <a:xfrm>
            <a:off x="2624036" y="9577639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874614D-C1E3-4C20-AE8D-7E5F6E8C5BED}"/>
              </a:ext>
            </a:extLst>
          </p:cNvPr>
          <p:cNvSpPr txBox="1"/>
          <p:nvPr/>
        </p:nvSpPr>
        <p:spPr>
          <a:xfrm>
            <a:off x="3429000" y="9583368"/>
            <a:ext cx="1927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E1A035D-EAFA-4D5B-BA67-3F4EF093A7D0}"/>
              </a:ext>
            </a:extLst>
          </p:cNvPr>
          <p:cNvSpPr txBox="1"/>
          <p:nvPr/>
        </p:nvSpPr>
        <p:spPr>
          <a:xfrm>
            <a:off x="6053036" y="9583736"/>
            <a:ext cx="804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Vorlesung</a:t>
            </a:r>
          </a:p>
        </p:txBody>
      </p:sp>
    </p:spTree>
    <p:extLst>
      <p:ext uri="{BB962C8B-B14F-4D97-AF65-F5344CB8AC3E}">
        <p14:creationId xmlns:p14="http://schemas.microsoft.com/office/powerpoint/2010/main" val="107108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664</Words>
  <Application>Microsoft Office PowerPoint</Application>
  <PresentationFormat>A4-Papier (210 x 297 mm)</PresentationFormat>
  <Paragraphs>390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Hliddal</dc:creator>
  <cp:lastModifiedBy>Oliver Hliddal</cp:lastModifiedBy>
  <cp:revision>27</cp:revision>
  <dcterms:created xsi:type="dcterms:W3CDTF">2021-03-23T09:47:45Z</dcterms:created>
  <dcterms:modified xsi:type="dcterms:W3CDTF">2021-03-29T17:19:23Z</dcterms:modified>
</cp:coreProperties>
</file>