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4656" autoAdjust="0"/>
  </p:normalViewPr>
  <p:slideViewPr>
    <p:cSldViewPr snapToGrid="0">
      <p:cViewPr varScale="1">
        <p:scale>
          <a:sx n="75" d="100"/>
          <a:sy n="75" d="100"/>
        </p:scale>
        <p:origin x="7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11.04.2021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3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11.04.2021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1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11.04.2021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851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11.04.2021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2621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11.04.2021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856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11.04.2021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188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11.04.2021</a:t>
            </a:fld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594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11.04.2021</a:t>
            </a:fld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715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11.04.2021</a:t>
            </a:fld>
            <a:endParaRPr lang="de-C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815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11.04.2021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663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CDCC-5575-450F-9C25-C9310B1E03A6}" type="datetimeFigureOut">
              <a:rPr lang="de-CH" smtClean="0"/>
              <a:t>11.04.2021</a:t>
            </a:fld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0BE9-24B8-4FB6-8667-E43E419E210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323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7CDCC-5575-450F-9C25-C9310B1E03A6}" type="datetimeFigureOut">
              <a:rPr lang="de-CH" smtClean="0"/>
              <a:t>11.04.2021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30BE9-24B8-4FB6-8667-E43E419E2105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99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Entwicklung 2</a:t>
            </a:r>
          </a:p>
          <a:p>
            <a:pPr algn="ctr"/>
            <a:endParaRPr lang="de-CH" sz="1400" dirty="0"/>
          </a:p>
          <a:p>
            <a:pPr algn="ctr"/>
            <a:r>
              <a:rPr lang="de-CH" sz="1400" dirty="0"/>
              <a:t>Vorlesung 1</a:t>
            </a:r>
          </a:p>
          <a:p>
            <a:pPr algn="ctr"/>
            <a:endParaRPr lang="de-CH" sz="1400" dirty="0"/>
          </a:p>
          <a:p>
            <a:pPr algn="ctr"/>
            <a:r>
              <a:rPr lang="de-CH" sz="1400" dirty="0"/>
              <a:t>Entwicklung im Erwachsenenalter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Aufteilung der Lebensspanne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Entwicklung im Erwachsenenalter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Zwei Definitionen von Lebenserwartung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Lebensspanne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Entwicklung im Erwachsenenalter</a:t>
            </a:r>
          </a:p>
          <a:p>
            <a:endParaRPr lang="de-CH" sz="12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Entwicklung im Erwachsenenalter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Modale Lebensdauer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Zentrale Konzepte der Lebensspannen-psychologie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Entwicklung im Erwachsenenalter</a:t>
            </a:r>
          </a:p>
          <a:p>
            <a:endParaRPr lang="de-CH" sz="12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Entwicklung im Erwachsenenalter</a:t>
            </a:r>
          </a:p>
          <a:p>
            <a:endParaRPr lang="de-CH" sz="12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Einflussfaktoren auf Entwicklung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Veränderung der Wichtigkeit von </a:t>
            </a:r>
            <a:r>
              <a:rPr lang="de-CH" sz="1400" dirty="0" err="1"/>
              <a:t>EInflussfaktoren</a:t>
            </a:r>
            <a:endParaRPr lang="de-CH" sz="14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Entwicklung im Erwachsenenalter</a:t>
            </a:r>
          </a:p>
          <a:p>
            <a:endParaRPr lang="de-CH" sz="12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Entwicklung im Erwachsenenalter</a:t>
            </a:r>
          </a:p>
          <a:p>
            <a:endParaRPr lang="de-CH" sz="12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167503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7051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392548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2804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310587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1139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348535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5164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189598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397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363352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18-35: Junges Erwachsenenalter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35-60: Mittleres Erwachsenenalter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60-85: Junge 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85+: Alte </a:t>
            </a:r>
            <a:r>
              <a:rPr lang="de-CH" sz="1400" dirty="0" err="1"/>
              <a:t>Alte</a:t>
            </a:r>
            <a:endParaRPr lang="de-CH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Zeit von Geburt bis zum Tod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1400" dirty="0"/>
              <a:t>Durchschnittliche Anzahl Jahren bis zum Tod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1400" dirty="0"/>
              <a:t>Durchschnittlich zu erwartendes Todesalter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Entwicklungsverläufe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Interindividuelle </a:t>
            </a:r>
            <a:r>
              <a:rPr lang="de-CH" sz="1400" dirty="0" err="1"/>
              <a:t>Variablilität</a:t>
            </a:r>
            <a:endParaRPr lang="de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Interindividuelle Unterschiede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 err="1"/>
              <a:t>Multidirektionalität</a:t>
            </a:r>
            <a:endParaRPr lang="de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Einflussfaktoren der Entwicklung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Alter der meisten Personen, wenn sie sterben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dirty="0"/>
              <a:t>Normativ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b="1" dirty="0"/>
              <a:t>Altersgradient</a:t>
            </a:r>
            <a:r>
              <a:rPr lang="de-CH" sz="1400" dirty="0"/>
              <a:t>: Biologische Reifung, Soziale Normen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b="1" dirty="0"/>
              <a:t>Historisch</a:t>
            </a:r>
            <a:r>
              <a:rPr lang="de-CH" sz="1400" dirty="0"/>
              <a:t>: Krieg, Umweltkatastrophen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dirty="0"/>
              <a:t>Idiosynkratisch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b="1" dirty="0"/>
              <a:t>Non-normativ</a:t>
            </a:r>
            <a:r>
              <a:rPr lang="de-CH" sz="1400" dirty="0"/>
              <a:t>: Genetische Einzigartigkeit, Unfall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0C55D7-994D-4332-893C-18B20D23A3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188" y="7526033"/>
            <a:ext cx="3242310" cy="20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6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61767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1269427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54289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2291065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37890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3547573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93397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2160907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9919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373735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Rolle von Kultur &amp; Gesellschaft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Theoretische Propositionen der Lebensspannenpsychologie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Entwicklung im Erwachsenenalter</a:t>
            </a:r>
          </a:p>
          <a:p>
            <a:endParaRPr lang="de-CH" sz="12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Entwicklung im Erwachsenenalter</a:t>
            </a:r>
          </a:p>
          <a:p>
            <a:endParaRPr lang="de-CH" sz="12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Lebensspannenentwicklung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Kontextualismus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Entwicklung im Erwachsenenalter</a:t>
            </a:r>
          </a:p>
          <a:p>
            <a:endParaRPr lang="de-CH" sz="12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Entwicklung im Erwachsenenalter</a:t>
            </a:r>
          </a:p>
          <a:p>
            <a:endParaRPr lang="de-CH" sz="12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Entwicklung 2</a:t>
            </a:r>
          </a:p>
          <a:p>
            <a:pPr algn="ctr"/>
            <a:endParaRPr lang="de-CH" sz="1400" dirty="0"/>
          </a:p>
          <a:p>
            <a:pPr algn="ctr"/>
            <a:r>
              <a:rPr lang="de-CH" sz="1400" dirty="0"/>
              <a:t>Vorlesung 2</a:t>
            </a:r>
          </a:p>
          <a:p>
            <a:pPr algn="ctr"/>
            <a:endParaRPr lang="de-CH" sz="1400" dirty="0"/>
          </a:p>
          <a:p>
            <a:pPr algn="ctr"/>
            <a:r>
              <a:rPr lang="de-CH" sz="1400" dirty="0"/>
              <a:t>Körperliche Veränderungen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Muskeln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Körperliche Veränderungen</a:t>
            </a:r>
          </a:p>
          <a:p>
            <a:endParaRPr lang="de-CH" sz="12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Körperliche Veränderungen</a:t>
            </a:r>
          </a:p>
          <a:p>
            <a:endParaRPr lang="de-CH" sz="12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Körperliche Veränderungen</a:t>
            </a:r>
          </a:p>
          <a:p>
            <a:endParaRPr lang="de-CH" sz="12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202353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77363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2998645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48576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1554005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5245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1699384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52819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3930928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41097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382352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Lebensspannenentwicklung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 err="1"/>
              <a:t>Multidirektionalität</a:t>
            </a:r>
            <a:endParaRPr lang="de-CH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Entwicklung umfasst Gewinne &amp; Verluste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Plastizität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Historische Eingebundenheit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Kontextualismus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dirty="0"/>
              <a:t>Ressourcen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Erziehungssystem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Verrentungssystem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dirty="0"/>
              <a:t>Institutionen/ Soziale Normen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Altersgrenzen für bestimmte Berufe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Altersgrenzen bei Adoption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b="1" dirty="0"/>
              <a:t>Altersbezogene Erwartungen/ Stereotype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400" dirty="0"/>
              <a:t>Soziale Sanktionierung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Individuelle Entwicklung ist das Ergebnis der Interaktion von altersgradienten, historischen und non-normativen Einflüssen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Ontogenetische Entwicklung ist ein lebenslanger Prozess</a:t>
            </a:r>
          </a:p>
          <a:p>
            <a:r>
              <a:rPr lang="de-CH" sz="1400" dirty="0"/>
              <a:t>Keine Altersperiode hat Vorrang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400" dirty="0"/>
              <a:t>Stark </a:t>
            </a:r>
            <a:r>
              <a:rPr lang="de-CH" sz="1400"/>
              <a:t>von </a:t>
            </a:r>
            <a:r>
              <a:rPr lang="de-CH" sz="1400" dirty="0"/>
              <a:t>T</a:t>
            </a:r>
            <a:r>
              <a:rPr lang="de-CH" sz="1400"/>
              <a:t>raining </a:t>
            </a:r>
            <a:r>
              <a:rPr lang="de-CH" sz="1400" dirty="0"/>
              <a:t>abhängig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16007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49944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3389968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84451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3297760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82594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1469653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05249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2946755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85223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23131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3839085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3305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3173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425542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0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5"/>
            <a:ext cx="3233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5"/>
            <a:ext cx="323305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40" y="5051061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60"/>
            <a:ext cx="3233055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8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3" y="7526033"/>
            <a:ext cx="3233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932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7B2FAA-95CC-4C33-85FF-C018218A80FC}"/>
              </a:ext>
            </a:extLst>
          </p:cNvPr>
          <p:cNvCxnSpPr>
            <a:cxnSpLocks/>
          </p:cNvCxnSpPr>
          <p:nvPr/>
        </p:nvCxnSpPr>
        <p:spPr>
          <a:xfrm flipV="1">
            <a:off x="0" y="4953000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23F0CC5-C36B-4786-B08A-7D175C2B6E49}"/>
              </a:ext>
            </a:extLst>
          </p:cNvPr>
          <p:cNvCxnSpPr>
            <a:cxnSpLocks/>
          </p:cNvCxnSpPr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8421472-EC90-4E53-BB9A-9A1FA68FE550}"/>
              </a:ext>
            </a:extLst>
          </p:cNvPr>
          <p:cNvCxnSpPr>
            <a:cxnSpLocks/>
          </p:cNvCxnSpPr>
          <p:nvPr/>
        </p:nvCxnSpPr>
        <p:spPr>
          <a:xfrm flipH="1" flipV="1">
            <a:off x="0" y="7434072"/>
            <a:ext cx="68580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10932-B932-424E-8FF3-C515D5BC2F37}"/>
              </a:ext>
            </a:extLst>
          </p:cNvPr>
          <p:cNvCxnSpPr>
            <a:cxnSpLocks/>
          </p:cNvCxnSpPr>
          <p:nvPr/>
        </p:nvCxnSpPr>
        <p:spPr>
          <a:xfrm>
            <a:off x="0" y="2478024"/>
            <a:ext cx="685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C3FEE56-8116-42A3-8847-3743D49FAA2D}"/>
              </a:ext>
            </a:extLst>
          </p:cNvPr>
          <p:cNvSpPr txBox="1"/>
          <p:nvPr/>
        </p:nvSpPr>
        <p:spPr>
          <a:xfrm>
            <a:off x="91440" y="143691"/>
            <a:ext cx="3233058" cy="314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453F69D-DBC6-474A-9310-0A3FA7DB5EB2}"/>
              </a:ext>
            </a:extLst>
          </p:cNvPr>
          <p:cNvSpPr txBox="1"/>
          <p:nvPr/>
        </p:nvSpPr>
        <p:spPr>
          <a:xfrm>
            <a:off x="3533502" y="143691"/>
            <a:ext cx="323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D784520-7982-447C-8D51-CB599FEE03A1}"/>
              </a:ext>
            </a:extLst>
          </p:cNvPr>
          <p:cNvSpPr txBox="1"/>
          <p:nvPr/>
        </p:nvSpPr>
        <p:spPr>
          <a:xfrm>
            <a:off x="0" y="2194928"/>
            <a:ext cx="2654300" cy="2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FB90AFF-605F-4540-8650-A82A6BF53E9B}"/>
              </a:ext>
            </a:extLst>
          </p:cNvPr>
          <p:cNvSpPr txBox="1"/>
          <p:nvPr/>
        </p:nvSpPr>
        <p:spPr>
          <a:xfrm>
            <a:off x="2849802" y="219529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509540-C085-4C5B-BB02-3513C7FC240B}"/>
              </a:ext>
            </a:extLst>
          </p:cNvPr>
          <p:cNvSpPr txBox="1"/>
          <p:nvPr/>
        </p:nvSpPr>
        <p:spPr>
          <a:xfrm>
            <a:off x="3429000" y="2201025"/>
            <a:ext cx="2654300" cy="28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6D34CF0-8517-4F3E-9F68-9D9268586DEB}"/>
              </a:ext>
            </a:extLst>
          </p:cNvPr>
          <p:cNvSpPr txBox="1"/>
          <p:nvPr/>
        </p:nvSpPr>
        <p:spPr>
          <a:xfrm>
            <a:off x="6278802" y="2201393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5993667-8777-4B17-A3BE-77738F54B939}"/>
              </a:ext>
            </a:extLst>
          </p:cNvPr>
          <p:cNvSpPr txBox="1"/>
          <p:nvPr/>
        </p:nvSpPr>
        <p:spPr>
          <a:xfrm>
            <a:off x="91440" y="2601137"/>
            <a:ext cx="3233056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E9B2F38-FDC2-424A-A473-D78FA5846689}"/>
              </a:ext>
            </a:extLst>
          </p:cNvPr>
          <p:cNvSpPr txBox="1"/>
          <p:nvPr/>
        </p:nvSpPr>
        <p:spPr>
          <a:xfrm>
            <a:off x="3533503" y="2601134"/>
            <a:ext cx="323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4153458-6E32-43A3-979B-5AE3F82ECC7E}"/>
              </a:ext>
            </a:extLst>
          </p:cNvPr>
          <p:cNvSpPr txBox="1"/>
          <p:nvPr/>
        </p:nvSpPr>
        <p:spPr>
          <a:xfrm>
            <a:off x="0" y="4652372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5E081CF-EA9A-4EDE-A4A5-ECC06F4EB9A4}"/>
              </a:ext>
            </a:extLst>
          </p:cNvPr>
          <p:cNvSpPr txBox="1"/>
          <p:nvPr/>
        </p:nvSpPr>
        <p:spPr>
          <a:xfrm>
            <a:off x="2849802" y="4652740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398A58-1C2C-406C-852A-3AF866841B0D}"/>
              </a:ext>
            </a:extLst>
          </p:cNvPr>
          <p:cNvSpPr txBox="1"/>
          <p:nvPr/>
        </p:nvSpPr>
        <p:spPr>
          <a:xfrm>
            <a:off x="3429000" y="4658838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CC93F33-BFAE-4145-B0FD-D54238EC9328}"/>
              </a:ext>
            </a:extLst>
          </p:cNvPr>
          <p:cNvSpPr txBox="1"/>
          <p:nvPr/>
        </p:nvSpPr>
        <p:spPr>
          <a:xfrm>
            <a:off x="6278802" y="4658837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C0AC84-1899-46CB-AD66-B9132E480F28}"/>
              </a:ext>
            </a:extLst>
          </p:cNvPr>
          <p:cNvSpPr txBox="1"/>
          <p:nvPr/>
        </p:nvSpPr>
        <p:spPr>
          <a:xfrm>
            <a:off x="91439" y="5051061"/>
            <a:ext cx="3233055" cy="30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BDE006F-939D-4F16-9AA7-8FEAB83168A9}"/>
              </a:ext>
            </a:extLst>
          </p:cNvPr>
          <p:cNvSpPr txBox="1"/>
          <p:nvPr/>
        </p:nvSpPr>
        <p:spPr>
          <a:xfrm>
            <a:off x="3533502" y="5051059"/>
            <a:ext cx="323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6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DBD13A1-2752-4F0B-96C8-F7B5F5F03D76}"/>
              </a:ext>
            </a:extLst>
          </p:cNvPr>
          <p:cNvSpPr txBox="1"/>
          <p:nvPr/>
        </p:nvSpPr>
        <p:spPr>
          <a:xfrm>
            <a:off x="0" y="7102298"/>
            <a:ext cx="2654300" cy="27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A9F8954-93DC-4964-A7D9-EB481B8115E8}"/>
              </a:ext>
            </a:extLst>
          </p:cNvPr>
          <p:cNvSpPr txBox="1"/>
          <p:nvPr/>
        </p:nvSpPr>
        <p:spPr>
          <a:xfrm>
            <a:off x="2849802" y="7102665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FE3D02C-F03B-41C7-A8E0-05E7BBC53C29}"/>
              </a:ext>
            </a:extLst>
          </p:cNvPr>
          <p:cNvSpPr txBox="1"/>
          <p:nvPr/>
        </p:nvSpPr>
        <p:spPr>
          <a:xfrm>
            <a:off x="3429000" y="7108394"/>
            <a:ext cx="265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C6B50D9-91C1-4382-AA26-E2B06E9DF8AA}"/>
              </a:ext>
            </a:extLst>
          </p:cNvPr>
          <p:cNvSpPr txBox="1"/>
          <p:nvPr/>
        </p:nvSpPr>
        <p:spPr>
          <a:xfrm>
            <a:off x="6278802" y="7108762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E16F746-1EB5-4001-BCF0-F4082FED4276}"/>
              </a:ext>
            </a:extLst>
          </p:cNvPr>
          <p:cNvSpPr txBox="1"/>
          <p:nvPr/>
        </p:nvSpPr>
        <p:spPr>
          <a:xfrm>
            <a:off x="91440" y="7526035"/>
            <a:ext cx="3233054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7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861948-CB55-4FC6-B9E7-C54EF32CD3E2}"/>
              </a:ext>
            </a:extLst>
          </p:cNvPr>
          <p:cNvSpPr txBox="1"/>
          <p:nvPr/>
        </p:nvSpPr>
        <p:spPr>
          <a:xfrm>
            <a:off x="3533502" y="7526034"/>
            <a:ext cx="323305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8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0EE9C0-2AF0-483D-B916-6C838030A220}"/>
              </a:ext>
            </a:extLst>
          </p:cNvPr>
          <p:cNvSpPr txBox="1"/>
          <p:nvPr/>
        </p:nvSpPr>
        <p:spPr>
          <a:xfrm>
            <a:off x="0" y="9577272"/>
            <a:ext cx="265430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C38250D-5C08-4ABF-AAAA-8959B42B2F15}"/>
              </a:ext>
            </a:extLst>
          </p:cNvPr>
          <p:cNvSpPr txBox="1"/>
          <p:nvPr/>
        </p:nvSpPr>
        <p:spPr>
          <a:xfrm>
            <a:off x="2849802" y="9577639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74614D-C1E3-4C20-AE8D-7E5F6E8C5BED}"/>
              </a:ext>
            </a:extLst>
          </p:cNvPr>
          <p:cNvSpPr txBox="1"/>
          <p:nvPr/>
        </p:nvSpPr>
        <p:spPr>
          <a:xfrm>
            <a:off x="3429000" y="9583368"/>
            <a:ext cx="2654300" cy="27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Kapitel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2E1A035D-EAFA-4D5B-BA67-3F4EF093A7D0}"/>
              </a:ext>
            </a:extLst>
          </p:cNvPr>
          <p:cNvSpPr txBox="1"/>
          <p:nvPr/>
        </p:nvSpPr>
        <p:spPr>
          <a:xfrm>
            <a:off x="6278802" y="9583736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/>
              <a:t>Entw2</a:t>
            </a:r>
          </a:p>
        </p:txBody>
      </p:sp>
    </p:spTree>
    <p:extLst>
      <p:ext uri="{BB962C8B-B14F-4D97-AF65-F5344CB8AC3E}">
        <p14:creationId xmlns:p14="http://schemas.microsoft.com/office/powerpoint/2010/main" val="289064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970</Words>
  <Application>Microsoft Office PowerPoint</Application>
  <PresentationFormat>A4 Paper (210x297 mm)</PresentationFormat>
  <Paragraphs>828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Hliddal</dc:creator>
  <cp:lastModifiedBy>Oliver Hliddal</cp:lastModifiedBy>
  <cp:revision>14</cp:revision>
  <dcterms:created xsi:type="dcterms:W3CDTF">2021-03-23T09:47:45Z</dcterms:created>
  <dcterms:modified xsi:type="dcterms:W3CDTF">2021-04-11T15:34:52Z</dcterms:modified>
</cp:coreProperties>
</file>