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8"/>
  </p:notesMasterIdLst>
  <p:sldIdLst>
    <p:sldId id="256" r:id="rId2"/>
    <p:sldId id="269" r:id="rId3"/>
    <p:sldId id="306" r:id="rId4"/>
    <p:sldId id="271" r:id="rId5"/>
    <p:sldId id="277" r:id="rId6"/>
    <p:sldId id="320" r:id="rId7"/>
    <p:sldId id="322" r:id="rId8"/>
    <p:sldId id="323" r:id="rId9"/>
    <p:sldId id="325" r:id="rId10"/>
    <p:sldId id="324" r:id="rId11"/>
    <p:sldId id="326" r:id="rId12"/>
    <p:sldId id="282" r:id="rId13"/>
    <p:sldId id="319" r:id="rId14"/>
    <p:sldId id="318" r:id="rId15"/>
    <p:sldId id="310" r:id="rId16"/>
    <p:sldId id="334" r:id="rId17"/>
    <p:sldId id="335" r:id="rId18"/>
    <p:sldId id="336" r:id="rId19"/>
    <p:sldId id="270" r:id="rId20"/>
    <p:sldId id="315" r:id="rId21"/>
    <p:sldId id="316" r:id="rId22"/>
    <p:sldId id="314" r:id="rId23"/>
    <p:sldId id="337" r:id="rId24"/>
    <p:sldId id="331" r:id="rId25"/>
    <p:sldId id="333" r:id="rId26"/>
    <p:sldId id="332"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70"/>
    <p:restoredTop sz="71638"/>
  </p:normalViewPr>
  <p:slideViewPr>
    <p:cSldViewPr snapToGrid="0" snapToObjects="1">
      <p:cViewPr varScale="1">
        <p:scale>
          <a:sx n="87" d="100"/>
          <a:sy n="87" d="100"/>
        </p:scale>
        <p:origin x="2496" y="2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0A1DA2-4679-4449-8B65-3952528C409A}" type="datetimeFigureOut">
              <a:rPr lang="en-US" smtClean="0"/>
              <a:t>7/12/17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2525C3-8E80-4947-BEA5-AFCBD3DD9540}" type="slidenum">
              <a:rPr lang="en-US" smtClean="0"/>
              <a:t>‹#›</a:t>
            </a:fld>
            <a:endParaRPr lang="en-US"/>
          </a:p>
        </p:txBody>
      </p:sp>
    </p:spTree>
    <p:extLst>
      <p:ext uri="{BB962C8B-B14F-4D97-AF65-F5344CB8AC3E}">
        <p14:creationId xmlns:p14="http://schemas.microsoft.com/office/powerpoint/2010/main" val="120748322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046AEA-9BD5-2941-8B7E-777822B334BA}" type="slidenum">
              <a:rPr lang="en-US" smtClean="0"/>
              <a:t>2</a:t>
            </a:fld>
            <a:endParaRPr lang="en-US"/>
          </a:p>
        </p:txBody>
      </p:sp>
    </p:spTree>
    <p:extLst>
      <p:ext uri="{BB962C8B-B14F-4D97-AF65-F5344CB8AC3E}">
        <p14:creationId xmlns:p14="http://schemas.microsoft.com/office/powerpoint/2010/main" val="4089567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64CEC3-E694-8F4D-8C24-41F96C9CCFCD}" type="slidenum">
              <a:rPr lang="en-US" smtClean="0"/>
              <a:t>11</a:t>
            </a:fld>
            <a:endParaRPr lang="en-US"/>
          </a:p>
        </p:txBody>
      </p:sp>
    </p:spTree>
    <p:extLst>
      <p:ext uri="{BB962C8B-B14F-4D97-AF65-F5344CB8AC3E}">
        <p14:creationId xmlns:p14="http://schemas.microsoft.com/office/powerpoint/2010/main" val="12033688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2525C3-8E80-4947-BEA5-AFCBD3DD9540}" type="slidenum">
              <a:rPr lang="en-US" smtClean="0"/>
              <a:t>12</a:t>
            </a:fld>
            <a:endParaRPr lang="en-US"/>
          </a:p>
        </p:txBody>
      </p:sp>
    </p:spTree>
    <p:extLst>
      <p:ext uri="{BB962C8B-B14F-4D97-AF65-F5344CB8AC3E}">
        <p14:creationId xmlns:p14="http://schemas.microsoft.com/office/powerpoint/2010/main" val="982066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046AEA-9BD5-2941-8B7E-777822B334BA}" type="slidenum">
              <a:rPr lang="en-US" smtClean="0"/>
              <a:t>3</a:t>
            </a:fld>
            <a:endParaRPr lang="en-US"/>
          </a:p>
        </p:txBody>
      </p:sp>
    </p:spTree>
    <p:extLst>
      <p:ext uri="{BB962C8B-B14F-4D97-AF65-F5344CB8AC3E}">
        <p14:creationId xmlns:p14="http://schemas.microsoft.com/office/powerpoint/2010/main" val="1427738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64CEC3-E694-8F4D-8C24-41F96C9CCFCD}" type="slidenum">
              <a:rPr lang="en-US" smtClean="0"/>
              <a:t>4</a:t>
            </a:fld>
            <a:endParaRPr lang="en-US"/>
          </a:p>
        </p:txBody>
      </p:sp>
    </p:spTree>
    <p:extLst>
      <p:ext uri="{BB962C8B-B14F-4D97-AF65-F5344CB8AC3E}">
        <p14:creationId xmlns:p14="http://schemas.microsoft.com/office/powerpoint/2010/main" val="1721201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just"/>
            <a:endParaRPr lang="en-US" dirty="0"/>
          </a:p>
        </p:txBody>
      </p:sp>
      <p:sp>
        <p:nvSpPr>
          <p:cNvPr id="4" name="Slide Number Placeholder 3"/>
          <p:cNvSpPr>
            <a:spLocks noGrp="1"/>
          </p:cNvSpPr>
          <p:nvPr>
            <p:ph type="sldNum" sz="quarter" idx="10"/>
          </p:nvPr>
        </p:nvSpPr>
        <p:spPr/>
        <p:txBody>
          <a:bodyPr/>
          <a:lstStyle/>
          <a:p>
            <a:fld id="{A6046AEA-9BD5-2941-8B7E-777822B334BA}" type="slidenum">
              <a:rPr lang="en-US" smtClean="0"/>
              <a:t>5</a:t>
            </a:fld>
            <a:endParaRPr lang="en-US"/>
          </a:p>
        </p:txBody>
      </p:sp>
    </p:spTree>
    <p:extLst>
      <p:ext uri="{BB962C8B-B14F-4D97-AF65-F5344CB8AC3E}">
        <p14:creationId xmlns:p14="http://schemas.microsoft.com/office/powerpoint/2010/main" val="14493672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64CEC3-E694-8F4D-8C24-41F96C9CCFCD}" type="slidenum">
              <a:rPr lang="en-US" smtClean="0"/>
              <a:t>6</a:t>
            </a:fld>
            <a:endParaRPr lang="en-US"/>
          </a:p>
        </p:txBody>
      </p:sp>
    </p:spTree>
    <p:extLst>
      <p:ext uri="{BB962C8B-B14F-4D97-AF65-F5344CB8AC3E}">
        <p14:creationId xmlns:p14="http://schemas.microsoft.com/office/powerpoint/2010/main" val="21103454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2525C3-8E80-4947-BEA5-AFCBD3DD9540}" type="slidenum">
              <a:rPr lang="en-US" smtClean="0"/>
              <a:t>7</a:t>
            </a:fld>
            <a:endParaRPr lang="en-US"/>
          </a:p>
        </p:txBody>
      </p:sp>
    </p:spTree>
    <p:extLst>
      <p:ext uri="{BB962C8B-B14F-4D97-AF65-F5344CB8AC3E}">
        <p14:creationId xmlns:p14="http://schemas.microsoft.com/office/powerpoint/2010/main" val="651622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64CEC3-E694-8F4D-8C24-41F96C9CCFCD}" type="slidenum">
              <a:rPr lang="en-US" smtClean="0"/>
              <a:t>8</a:t>
            </a:fld>
            <a:endParaRPr lang="en-US"/>
          </a:p>
        </p:txBody>
      </p:sp>
    </p:spTree>
    <p:extLst>
      <p:ext uri="{BB962C8B-B14F-4D97-AF65-F5344CB8AC3E}">
        <p14:creationId xmlns:p14="http://schemas.microsoft.com/office/powerpoint/2010/main" val="11704457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64CEC3-E694-8F4D-8C24-41F96C9CCFCD}" type="slidenum">
              <a:rPr lang="en-US" smtClean="0"/>
              <a:t>9</a:t>
            </a:fld>
            <a:endParaRPr lang="en-US"/>
          </a:p>
        </p:txBody>
      </p:sp>
    </p:spTree>
    <p:extLst>
      <p:ext uri="{BB962C8B-B14F-4D97-AF65-F5344CB8AC3E}">
        <p14:creationId xmlns:p14="http://schemas.microsoft.com/office/powerpoint/2010/main" val="20886708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64CEC3-E694-8F4D-8C24-41F96C9CCFCD}" type="slidenum">
              <a:rPr lang="en-US" smtClean="0"/>
              <a:t>10</a:t>
            </a:fld>
            <a:endParaRPr lang="en-US"/>
          </a:p>
        </p:txBody>
      </p:sp>
    </p:spTree>
    <p:extLst>
      <p:ext uri="{BB962C8B-B14F-4D97-AF65-F5344CB8AC3E}">
        <p14:creationId xmlns:p14="http://schemas.microsoft.com/office/powerpoint/2010/main" val="1214702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6B84B7E-A9FD-7C49-B41B-28E06A5D4D8A}" type="datetimeFigureOut">
              <a:rPr lang="en-US" smtClean="0"/>
              <a:t>7/12/17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ED86C5-B395-3B49-BFAF-16C1B1206491}" type="slidenum">
              <a:rPr lang="en-US" smtClean="0"/>
              <a:t>‹#›</a:t>
            </a:fld>
            <a:endParaRPr lang="en-US"/>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B84B7E-A9FD-7C49-B41B-28E06A5D4D8A}" type="datetimeFigureOut">
              <a:rPr lang="en-US" smtClean="0"/>
              <a:t>7/12/17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ED86C5-B395-3B49-BFAF-16C1B1206491}" type="slidenum">
              <a:rPr lang="en-US" smtClean="0"/>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B84B7E-A9FD-7C49-B41B-28E06A5D4D8A}" type="datetimeFigureOut">
              <a:rPr lang="en-US" smtClean="0"/>
              <a:t>7/12/17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ED86C5-B395-3B49-BFAF-16C1B1206491}" type="slidenum">
              <a:rPr lang="en-US" smtClean="0"/>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B84B7E-A9FD-7C49-B41B-28E06A5D4D8A}" type="datetimeFigureOut">
              <a:rPr lang="en-US" smtClean="0"/>
              <a:t>7/12/17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ED86C5-B395-3B49-BFAF-16C1B1206491}" type="slidenum">
              <a:rPr lang="en-US" smtClean="0"/>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B84B7E-A9FD-7C49-B41B-28E06A5D4D8A}" type="datetimeFigureOut">
              <a:rPr lang="en-US" smtClean="0"/>
              <a:t>7/12/17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ED86C5-B395-3B49-BFAF-16C1B1206491}" type="slidenum">
              <a:rPr lang="en-US" smtClean="0"/>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6B84B7E-A9FD-7C49-B41B-28E06A5D4D8A}" type="datetimeFigureOut">
              <a:rPr lang="en-US" smtClean="0"/>
              <a:t>7/12/17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ED86C5-B395-3B49-BFAF-16C1B1206491}" type="slidenum">
              <a:rPr lang="en-US" smtClean="0"/>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6B84B7E-A9FD-7C49-B41B-28E06A5D4D8A}" type="datetimeFigureOut">
              <a:rPr lang="en-US" smtClean="0"/>
              <a:t>7/12/17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ED86C5-B395-3B49-BFAF-16C1B1206491}" type="slidenum">
              <a:rPr lang="en-US" smtClean="0"/>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6B84B7E-A9FD-7C49-B41B-28E06A5D4D8A}" type="datetimeFigureOut">
              <a:rPr lang="en-US" smtClean="0"/>
              <a:t>7/12/17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ED86C5-B395-3B49-BFAF-16C1B1206491}" type="slidenum">
              <a:rPr lang="en-US" smtClean="0"/>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B84B7E-A9FD-7C49-B41B-28E06A5D4D8A}" type="datetimeFigureOut">
              <a:rPr lang="en-US" smtClean="0"/>
              <a:t>7/12/17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ED86C5-B395-3B49-BFAF-16C1B1206491}" type="slidenum">
              <a:rPr lang="en-US" smtClean="0"/>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B84B7E-A9FD-7C49-B41B-28E06A5D4D8A}" type="datetimeFigureOut">
              <a:rPr lang="en-US" smtClean="0"/>
              <a:t>7/12/17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ED86C5-B395-3B49-BFAF-16C1B1206491}" type="slidenum">
              <a:rPr lang="en-US" smtClean="0"/>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B84B7E-A9FD-7C49-B41B-28E06A5D4D8A}" type="datetimeFigureOut">
              <a:rPr lang="en-US" smtClean="0"/>
              <a:t>7/12/17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ED86C5-B395-3B49-BFAF-16C1B1206491}" type="slidenum">
              <a:rPr lang="en-US" smtClean="0"/>
              <a:t>‹#›</a:t>
            </a:fld>
            <a:endParaRPr 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B84B7E-A9FD-7C49-B41B-28E06A5D4D8A}" type="datetimeFigureOut">
              <a:rPr lang="en-US" smtClean="0"/>
              <a:t>7/12/17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ED86C5-B395-3B49-BFAF-16C1B1206491}" type="slidenum">
              <a:rPr lang="en-US" smtClean="0"/>
              <a:t>‹#›</a:t>
            </a:fld>
            <a:endParaRPr lang="en-US"/>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3.emf"/><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3.emf"/><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emf"/></Relationships>
</file>

<file path=ppt/slides/_rels/slide16.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8.emf"/><Relationship Id="rId5" Type="http://schemas.openxmlformats.org/officeDocument/2006/relationships/image" Target="../media/image2.emf"/><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8.emf"/><Relationship Id="rId4" Type="http://schemas.openxmlformats.org/officeDocument/2006/relationships/image" Target="../media/image2.emf"/><Relationship Id="rId5" Type="http://schemas.openxmlformats.org/officeDocument/2006/relationships/image" Target="../media/image3.emf"/><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8.emf"/><Relationship Id="rId4" Type="http://schemas.openxmlformats.org/officeDocument/2006/relationships/image" Target="../media/image2.emf"/><Relationship Id="rId5" Type="http://schemas.openxmlformats.org/officeDocument/2006/relationships/image" Target="../media/image3.emf"/><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3.emf"/><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3.emf"/><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6558" y="2861945"/>
            <a:ext cx="7772400" cy="1470025"/>
          </a:xfrm>
        </p:spPr>
        <p:txBody>
          <a:bodyPr>
            <a:normAutofit fontScale="90000"/>
          </a:bodyPr>
          <a:lstStyle/>
          <a:p>
            <a:r>
              <a:rPr lang="en-US" sz="5300" dirty="0" smtClean="0"/>
              <a:t>Modular Norm Models </a:t>
            </a:r>
            <a:r>
              <a:rPr lang="en-US" dirty="0" smtClean="0"/>
              <a:t/>
            </a:r>
            <a:br>
              <a:rPr lang="en-US" dirty="0" smtClean="0"/>
            </a:br>
            <a:r>
              <a:rPr lang="en-US" sz="3600" dirty="0"/>
              <a:t>A Lightweight Approach for Modeling and Reasoning about Legal Compliance </a:t>
            </a:r>
            <a:r>
              <a:rPr lang="en-US" dirty="0"/>
              <a:t/>
            </a:r>
            <a:br>
              <a:rPr lang="en-US" dirty="0"/>
            </a:br>
            <a:endParaRPr lang="en-US" dirty="0"/>
          </a:p>
        </p:txBody>
      </p:sp>
      <p:sp>
        <p:nvSpPr>
          <p:cNvPr id="3" name="Rectangle 2"/>
          <p:cNvSpPr/>
          <p:nvPr/>
        </p:nvSpPr>
        <p:spPr>
          <a:xfrm>
            <a:off x="1498002" y="5160545"/>
            <a:ext cx="6169511" cy="369332"/>
          </a:xfrm>
          <a:prstGeom prst="rect">
            <a:avLst/>
          </a:prstGeom>
        </p:spPr>
        <p:txBody>
          <a:bodyPr wrap="square">
            <a:spAutoFit/>
          </a:bodyPr>
          <a:lstStyle/>
          <a:p>
            <a:pPr algn="ctr"/>
            <a:r>
              <a:rPr lang="en-US" dirty="0"/>
              <a:t>https://</a:t>
            </a:r>
            <a:r>
              <a:rPr lang="en-US" dirty="0" err="1"/>
              <a:t>github.com</a:t>
            </a:r>
            <a:r>
              <a:rPr lang="en-US" dirty="0"/>
              <a:t>/</a:t>
            </a:r>
            <a:r>
              <a:rPr lang="en-US" dirty="0" err="1"/>
              <a:t>robinagandhi</a:t>
            </a:r>
            <a:r>
              <a:rPr lang="en-US" dirty="0"/>
              <a:t>/</a:t>
            </a:r>
            <a:r>
              <a:rPr lang="en-US" dirty="0" err="1"/>
              <a:t>modularnorms</a:t>
            </a:r>
            <a:endParaRPr lang="en-US" dirty="0"/>
          </a:p>
        </p:txBody>
      </p:sp>
    </p:spTree>
    <p:extLst>
      <p:ext uri="{BB962C8B-B14F-4D97-AF65-F5344CB8AC3E}">
        <p14:creationId xmlns:p14="http://schemas.microsoft.com/office/powerpoint/2010/main" val="16422686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1190150" y="1717970"/>
            <a:ext cx="6024486" cy="4183072"/>
          </a:xfrm>
          <a:prstGeom prst="rect">
            <a:avLst/>
          </a:prstGeom>
          <a:solidFill>
            <a:schemeClr val="tx1"/>
          </a:solidFill>
          <a:ln w="28575">
            <a:solidFill>
              <a:schemeClr val="bg1"/>
            </a:solidFill>
          </a:ln>
        </p:spPr>
        <p:style>
          <a:lnRef idx="2">
            <a:schemeClr val="dk1"/>
          </a:lnRef>
          <a:fillRef idx="1">
            <a:schemeClr val="lt1"/>
          </a:fillRef>
          <a:effectRef idx="0">
            <a:schemeClr val="dk1"/>
          </a:effectRef>
          <a:fontRef idx="minor">
            <a:schemeClr val="dk1"/>
          </a:fontRef>
        </p:style>
        <p:txBody>
          <a:bodyPr rtlCol="0" anchor="b"/>
          <a:lstStyle/>
          <a:p>
            <a:pPr algn="ctr"/>
            <a:r>
              <a:rPr lang="en-US" smtClean="0"/>
              <a:t>ELT 4.0</a:t>
            </a:r>
            <a:endParaRPr lang="en-US" dirty="0"/>
          </a:p>
        </p:txBody>
      </p:sp>
      <p:sp>
        <p:nvSpPr>
          <p:cNvPr id="2" name="Title 1"/>
          <p:cNvSpPr>
            <a:spLocks noGrp="1"/>
          </p:cNvSpPr>
          <p:nvPr>
            <p:ph type="title"/>
          </p:nvPr>
        </p:nvSpPr>
        <p:spPr>
          <a:xfrm>
            <a:off x="457200" y="73726"/>
            <a:ext cx="8229600" cy="1143000"/>
          </a:xfrm>
        </p:spPr>
        <p:txBody>
          <a:bodyPr/>
          <a:lstStyle/>
          <a:p>
            <a:r>
              <a:rPr lang="en-US" dirty="0" smtClean="0"/>
              <a:t>Modular Norm Model</a:t>
            </a:r>
            <a:endParaRPr lang="en-US" dirty="0"/>
          </a:p>
        </p:txBody>
      </p:sp>
      <p:sp>
        <p:nvSpPr>
          <p:cNvPr id="3" name="Slide Number Placeholder 2"/>
          <p:cNvSpPr>
            <a:spLocks noGrp="1"/>
          </p:cNvSpPr>
          <p:nvPr>
            <p:ph type="sldNum" sz="quarter" idx="12"/>
          </p:nvPr>
        </p:nvSpPr>
        <p:spPr/>
        <p:txBody>
          <a:bodyPr/>
          <a:lstStyle/>
          <a:p>
            <a:fld id="{AA6A4578-B0B2-2649-A7D7-8F6F87258344}" type="slidenum">
              <a:rPr lang="en-US" smtClean="0"/>
              <a:t>10</a:t>
            </a:fld>
            <a:endParaRPr lang="en-US"/>
          </a:p>
        </p:txBody>
      </p:sp>
      <p:sp>
        <p:nvSpPr>
          <p:cNvPr id="17" name="Triangle 16"/>
          <p:cNvSpPr/>
          <p:nvPr/>
        </p:nvSpPr>
        <p:spPr>
          <a:xfrm>
            <a:off x="4581679" y="1872062"/>
            <a:ext cx="1668321" cy="1438208"/>
          </a:xfrm>
          <a:prstGeom prst="triangl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rPr>
              <a:t>Duty</a:t>
            </a:r>
            <a:endParaRPr lang="en-US" dirty="0">
              <a:solidFill>
                <a:schemeClr val="bg1"/>
              </a:solidFill>
            </a:endParaRPr>
          </a:p>
        </p:txBody>
      </p:sp>
      <p:cxnSp>
        <p:nvCxnSpPr>
          <p:cNvPr id="18" name="Straight Arrow Connector 17"/>
          <p:cNvCxnSpPr/>
          <p:nvPr/>
        </p:nvCxnSpPr>
        <p:spPr>
          <a:xfrm flipV="1">
            <a:off x="2894546" y="2793430"/>
            <a:ext cx="1983347" cy="1"/>
          </a:xfrm>
          <a:prstGeom prst="straightConnector1">
            <a:avLst/>
          </a:prstGeom>
          <a:ln>
            <a:tailEnd type="arrow" w="lg" len="lg"/>
          </a:ln>
        </p:spPr>
        <p:style>
          <a:lnRef idx="2">
            <a:schemeClr val="dk1"/>
          </a:lnRef>
          <a:fillRef idx="1">
            <a:schemeClr val="lt1"/>
          </a:fillRef>
          <a:effectRef idx="0">
            <a:schemeClr val="dk1"/>
          </a:effectRef>
          <a:fontRef idx="minor">
            <a:schemeClr val="dk1"/>
          </a:fontRef>
        </p:style>
      </p:cxnSp>
      <p:cxnSp>
        <p:nvCxnSpPr>
          <p:cNvPr id="19" name="Straight Arrow Connector 18"/>
          <p:cNvCxnSpPr>
            <a:endCxn id="22" idx="3"/>
          </p:cNvCxnSpPr>
          <p:nvPr/>
        </p:nvCxnSpPr>
        <p:spPr>
          <a:xfrm flipV="1">
            <a:off x="5415839" y="3310270"/>
            <a:ext cx="1" cy="921368"/>
          </a:xfrm>
          <a:prstGeom prst="straightConnector1">
            <a:avLst/>
          </a:prstGeom>
          <a:ln>
            <a:tailEnd type="arrow" w="lg" len="lg"/>
          </a:ln>
        </p:spPr>
        <p:style>
          <a:lnRef idx="2">
            <a:schemeClr val="dk1"/>
          </a:lnRef>
          <a:fillRef idx="1">
            <a:schemeClr val="lt1"/>
          </a:fillRef>
          <a:effectRef idx="0">
            <a:schemeClr val="dk1"/>
          </a:effectRef>
          <a:fontRef idx="minor">
            <a:schemeClr val="dk1"/>
          </a:fontRef>
        </p:style>
      </p:cxnSp>
      <p:sp>
        <p:nvSpPr>
          <p:cNvPr id="21" name="TextBox 20"/>
          <p:cNvSpPr txBox="1"/>
          <p:nvPr/>
        </p:nvSpPr>
        <p:spPr>
          <a:xfrm>
            <a:off x="5403806" y="3512534"/>
            <a:ext cx="846194" cy="338554"/>
          </a:xfrm>
          <a:prstGeom prst="rect">
            <a:avLst/>
          </a:prstGeom>
          <a:noFill/>
          <a:ln>
            <a:noFill/>
          </a:ln>
        </p:spPr>
        <p:txBody>
          <a:bodyPr wrap="none" rtlCol="0">
            <a:spAutoFit/>
          </a:bodyPr>
          <a:lstStyle/>
          <a:p>
            <a:r>
              <a:rPr lang="en-US" sz="1600" smtClean="0">
                <a:solidFill>
                  <a:schemeClr val="bg1"/>
                </a:solidFill>
              </a:rPr>
              <a:t>satisfies</a:t>
            </a:r>
            <a:endParaRPr lang="en-US" sz="1600" dirty="0">
              <a:solidFill>
                <a:schemeClr val="bg1"/>
              </a:solidFill>
            </a:endParaRPr>
          </a:p>
        </p:txBody>
      </p:sp>
      <p:sp>
        <p:nvSpPr>
          <p:cNvPr id="22" name="TextBox 21"/>
          <p:cNvSpPr txBox="1"/>
          <p:nvPr/>
        </p:nvSpPr>
        <p:spPr>
          <a:xfrm>
            <a:off x="6593324" y="1672034"/>
            <a:ext cx="2093476" cy="1569660"/>
          </a:xfrm>
          <a:prstGeom prst="rect">
            <a:avLst/>
          </a:prstGeom>
          <a:solidFill>
            <a:srgbClr val="FFFF00"/>
          </a:solidFill>
        </p:spPr>
        <p:txBody>
          <a:bodyPr wrap="square" rtlCol="0">
            <a:spAutoFit/>
          </a:bodyPr>
          <a:lstStyle/>
          <a:p>
            <a:pPr algn="r"/>
            <a:r>
              <a:rPr lang="en-US" sz="1600" dirty="0">
                <a:solidFill>
                  <a:schemeClr val="bg1"/>
                </a:solidFill>
              </a:rPr>
              <a:t>You </a:t>
            </a:r>
            <a:r>
              <a:rPr lang="en-US" sz="1600" b="1" dirty="0">
                <a:solidFill>
                  <a:schemeClr val="bg1"/>
                </a:solidFill>
              </a:rPr>
              <a:t>must</a:t>
            </a:r>
            <a:r>
              <a:rPr lang="en-US" sz="1600" dirty="0">
                <a:solidFill>
                  <a:schemeClr val="bg1"/>
                </a:solidFill>
              </a:rPr>
              <a:t> retain, </a:t>
            </a:r>
            <a:br>
              <a:rPr lang="en-US" sz="1600" dirty="0">
                <a:solidFill>
                  <a:schemeClr val="bg1"/>
                </a:solidFill>
              </a:rPr>
            </a:br>
            <a:r>
              <a:rPr lang="en-US" sz="1600" dirty="0">
                <a:solidFill>
                  <a:schemeClr val="bg1"/>
                </a:solidFill>
              </a:rPr>
              <a:t>in the Source form</a:t>
            </a:r>
            <a:r>
              <a:rPr lang="mr-IN" sz="1600" dirty="0">
                <a:solidFill>
                  <a:schemeClr val="bg1"/>
                </a:solidFill>
              </a:rPr>
              <a:t>…</a:t>
            </a:r>
            <a:endParaRPr lang="en-US" sz="1600" dirty="0">
              <a:solidFill>
                <a:schemeClr val="bg1"/>
              </a:solidFill>
            </a:endParaRPr>
          </a:p>
          <a:p>
            <a:pPr algn="r"/>
            <a:endParaRPr lang="en-US" sz="1600" dirty="0">
              <a:solidFill>
                <a:schemeClr val="bg1"/>
              </a:solidFill>
            </a:endParaRPr>
          </a:p>
          <a:p>
            <a:pPr algn="r"/>
            <a:r>
              <a:rPr lang="en-US" sz="1600" dirty="0">
                <a:solidFill>
                  <a:schemeClr val="bg1"/>
                </a:solidFill>
              </a:rPr>
              <a:t>Holder: User</a:t>
            </a:r>
          </a:p>
          <a:p>
            <a:pPr algn="r"/>
            <a:r>
              <a:rPr lang="en-US" sz="1600" dirty="0">
                <a:solidFill>
                  <a:schemeClr val="bg1"/>
                </a:solidFill>
              </a:rPr>
              <a:t>Beneficiary: Copyright Holder</a:t>
            </a:r>
          </a:p>
        </p:txBody>
      </p:sp>
      <p:cxnSp>
        <p:nvCxnSpPr>
          <p:cNvPr id="25" name="Straight Connector 24"/>
          <p:cNvCxnSpPr>
            <a:stCxn id="22" idx="5"/>
          </p:cNvCxnSpPr>
          <p:nvPr/>
        </p:nvCxnSpPr>
        <p:spPr>
          <a:xfrm flipV="1">
            <a:off x="5832920" y="2228241"/>
            <a:ext cx="791838" cy="362925"/>
          </a:xfrm>
          <a:prstGeom prst="line">
            <a:avLst/>
          </a:prstGeom>
          <a:ln w="19050">
            <a:solidFill>
              <a:srgbClr val="FFFF00"/>
            </a:solidFill>
          </a:ln>
        </p:spPr>
        <p:style>
          <a:lnRef idx="1">
            <a:schemeClr val="dk1"/>
          </a:lnRef>
          <a:fillRef idx="0">
            <a:schemeClr val="dk1"/>
          </a:fillRef>
          <a:effectRef idx="0">
            <a:schemeClr val="dk1"/>
          </a:effectRef>
          <a:fontRef idx="minor">
            <a:schemeClr val="tx1"/>
          </a:fontRef>
        </p:style>
      </p:cxnSp>
      <p:sp>
        <p:nvSpPr>
          <p:cNvPr id="28" name="TextBox 27"/>
          <p:cNvSpPr txBox="1"/>
          <p:nvPr/>
        </p:nvSpPr>
        <p:spPr>
          <a:xfrm>
            <a:off x="3318295" y="2431908"/>
            <a:ext cx="920060" cy="338554"/>
          </a:xfrm>
          <a:prstGeom prst="rect">
            <a:avLst/>
          </a:prstGeom>
          <a:noFill/>
          <a:ln>
            <a:noFill/>
          </a:ln>
        </p:spPr>
        <p:txBody>
          <a:bodyPr wrap="none" rtlCol="0">
            <a:spAutoFit/>
          </a:bodyPr>
          <a:lstStyle/>
          <a:p>
            <a:r>
              <a:rPr lang="en-US" sz="1600" dirty="0" smtClean="0">
                <a:solidFill>
                  <a:schemeClr val="bg1"/>
                </a:solidFill>
              </a:rPr>
              <a:t>activates</a:t>
            </a:r>
            <a:endParaRPr lang="en-US" sz="1600" dirty="0">
              <a:solidFill>
                <a:schemeClr val="bg1"/>
              </a:solidFill>
            </a:endParaRPr>
          </a:p>
        </p:txBody>
      </p:sp>
      <p:sp>
        <p:nvSpPr>
          <p:cNvPr id="29" name="TextBox 28"/>
          <p:cNvSpPr txBox="1"/>
          <p:nvPr/>
        </p:nvSpPr>
        <p:spPr>
          <a:xfrm>
            <a:off x="4859089" y="2863674"/>
            <a:ext cx="1089434" cy="307777"/>
          </a:xfrm>
          <a:prstGeom prst="rect">
            <a:avLst/>
          </a:prstGeom>
          <a:solidFill>
            <a:schemeClr val="tx1"/>
          </a:solidFill>
        </p:spPr>
        <p:txBody>
          <a:bodyPr wrap="square" rtlCol="0">
            <a:spAutoFit/>
          </a:bodyPr>
          <a:lstStyle/>
          <a:p>
            <a:pPr algn="ctr"/>
            <a:r>
              <a:rPr lang="en-US" sz="1400" dirty="0" smtClean="0">
                <a:solidFill>
                  <a:schemeClr val="bg1"/>
                </a:solidFill>
              </a:rPr>
              <a:t>Duty | VIO</a:t>
            </a:r>
            <a:endParaRPr lang="en-US" sz="1400" dirty="0">
              <a:solidFill>
                <a:schemeClr val="bg1"/>
              </a:solidFill>
            </a:endParaRPr>
          </a:p>
        </p:txBody>
      </p:sp>
      <p:sp>
        <p:nvSpPr>
          <p:cNvPr id="30" name="Rectangle 29"/>
          <p:cNvSpPr/>
          <p:nvPr/>
        </p:nvSpPr>
        <p:spPr>
          <a:xfrm>
            <a:off x="1361812" y="2265233"/>
            <a:ext cx="1532734" cy="1214258"/>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rPr>
              <a:t>[You intend to] Reproduce </a:t>
            </a:r>
            <a:r>
              <a:rPr lang="en-US" dirty="0">
                <a:solidFill>
                  <a:schemeClr val="bg1"/>
                </a:solidFill>
              </a:rPr>
              <a:t>and Distribute Copies</a:t>
            </a:r>
          </a:p>
        </p:txBody>
      </p:sp>
      <p:sp>
        <p:nvSpPr>
          <p:cNvPr id="31" name="Rectangle 30"/>
          <p:cNvSpPr/>
          <p:nvPr/>
        </p:nvSpPr>
        <p:spPr>
          <a:xfrm>
            <a:off x="4121481" y="4231638"/>
            <a:ext cx="2596754" cy="1214258"/>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rPr>
              <a:t>[You retained] in </a:t>
            </a:r>
            <a:r>
              <a:rPr lang="en-US" dirty="0">
                <a:solidFill>
                  <a:schemeClr val="bg1"/>
                </a:solidFill>
              </a:rPr>
              <a:t>Source form</a:t>
            </a:r>
            <a:r>
              <a:rPr lang="is-IS" dirty="0">
                <a:solidFill>
                  <a:schemeClr val="bg1"/>
                </a:solidFill>
              </a:rPr>
              <a:t>…</a:t>
            </a:r>
            <a:r>
              <a:rPr lang="en-US" dirty="0">
                <a:solidFill>
                  <a:schemeClr val="bg1"/>
                </a:solidFill>
              </a:rPr>
              <a:t> copyright, patent, trademark, and attribution notices </a:t>
            </a:r>
          </a:p>
        </p:txBody>
      </p:sp>
      <p:pic>
        <p:nvPicPr>
          <p:cNvPr id="15" name="Picture 14"/>
          <p:cNvPicPr>
            <a:picLocks noChangeAspect="1"/>
          </p:cNvPicPr>
          <p:nvPr/>
        </p:nvPicPr>
        <p:blipFill>
          <a:blip r:embed="rId3"/>
          <a:stretch>
            <a:fillRect/>
          </a:stretch>
        </p:blipFill>
        <p:spPr>
          <a:xfrm>
            <a:off x="83371" y="238968"/>
            <a:ext cx="1924077" cy="977758"/>
          </a:xfrm>
          <a:prstGeom prst="rect">
            <a:avLst/>
          </a:prstGeom>
        </p:spPr>
      </p:pic>
      <p:pic>
        <p:nvPicPr>
          <p:cNvPr id="16" name="Picture 15"/>
          <p:cNvPicPr>
            <a:picLocks noChangeAspect="1"/>
          </p:cNvPicPr>
          <p:nvPr/>
        </p:nvPicPr>
        <p:blipFill>
          <a:blip r:embed="rId4"/>
          <a:stretch>
            <a:fillRect/>
          </a:stretch>
        </p:blipFill>
        <p:spPr>
          <a:xfrm>
            <a:off x="155585" y="6026918"/>
            <a:ext cx="1779647" cy="750736"/>
          </a:xfrm>
          <a:prstGeom prst="rect">
            <a:avLst/>
          </a:prstGeom>
        </p:spPr>
      </p:pic>
      <p:sp>
        <p:nvSpPr>
          <p:cNvPr id="20" name="TextBox 19"/>
          <p:cNvSpPr txBox="1"/>
          <p:nvPr/>
        </p:nvSpPr>
        <p:spPr>
          <a:xfrm>
            <a:off x="5826903" y="6173550"/>
            <a:ext cx="2561470" cy="369332"/>
          </a:xfrm>
          <a:prstGeom prst="rect">
            <a:avLst/>
          </a:prstGeom>
          <a:noFill/>
        </p:spPr>
        <p:txBody>
          <a:bodyPr wrap="none" rtlCol="0">
            <a:spAutoFit/>
          </a:bodyPr>
          <a:lstStyle/>
          <a:p>
            <a:r>
              <a:rPr lang="en-US" b="1" dirty="0" smtClean="0"/>
              <a:t>Scenario: </a:t>
            </a:r>
            <a:r>
              <a:rPr lang="en-US" dirty="0" smtClean="0"/>
              <a:t>Not Compliant!</a:t>
            </a:r>
            <a:endParaRPr lang="en-US" dirty="0"/>
          </a:p>
        </p:txBody>
      </p:sp>
    </p:spTree>
    <p:extLst>
      <p:ext uri="{BB962C8B-B14F-4D97-AF65-F5344CB8AC3E}">
        <p14:creationId xmlns:p14="http://schemas.microsoft.com/office/powerpoint/2010/main" val="125289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30"/>
                                        </p:tgtEl>
                                        <p:attrNameLst>
                                          <p:attrName>fillcolor</p:attrName>
                                        </p:attrNameLst>
                                      </p:cBhvr>
                                      <p:to>
                                        <a:srgbClr val="91D050"/>
                                      </p:to>
                                    </p:animClr>
                                    <p:set>
                                      <p:cBhvr>
                                        <p:cTn id="7" dur="500" fill="hold"/>
                                        <p:tgtEl>
                                          <p:spTgt spid="30"/>
                                        </p:tgtEl>
                                        <p:attrNameLst>
                                          <p:attrName>fill.type</p:attrName>
                                        </p:attrNameLst>
                                      </p:cBhvr>
                                      <p:to>
                                        <p:strVal val="solid"/>
                                      </p:to>
                                    </p:set>
                                    <p:set>
                                      <p:cBhvr>
                                        <p:cTn id="8" dur="500" fill="hold"/>
                                        <p:tgtEl>
                                          <p:spTgt spid="30"/>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500" fill="hold"/>
                                        <p:tgtEl>
                                          <p:spTgt spid="31"/>
                                        </p:tgtEl>
                                        <p:attrNameLst>
                                          <p:attrName>fillcolor</p:attrName>
                                        </p:attrNameLst>
                                      </p:cBhvr>
                                      <p:to>
                                        <a:srgbClr val="D8420F"/>
                                      </p:to>
                                    </p:animClr>
                                    <p:set>
                                      <p:cBhvr>
                                        <p:cTn id="13" dur="500" fill="hold"/>
                                        <p:tgtEl>
                                          <p:spTgt spid="31"/>
                                        </p:tgtEl>
                                        <p:attrNameLst>
                                          <p:attrName>fill.type</p:attrName>
                                        </p:attrNameLst>
                                      </p:cBhvr>
                                      <p:to>
                                        <p:strVal val="solid"/>
                                      </p:to>
                                    </p:set>
                                    <p:set>
                                      <p:cBhvr>
                                        <p:cTn id="14" dur="500" fill="hold"/>
                                        <p:tgtEl>
                                          <p:spTgt spid="31"/>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6" presetClass="emph" presetSubtype="0" repeatCount="2000" autoRev="1" fill="hold" grpId="0" nodeType="withEffect">
                                  <p:stCondLst>
                                    <p:cond delay="0"/>
                                  </p:stCondLst>
                                  <p:childTnLst>
                                    <p:animScale>
                                      <p:cBhvr>
                                        <p:cTn id="20" dur="500" fill="hold"/>
                                        <p:tgtEl>
                                          <p:spTgt spid="29"/>
                                        </p:tgtEl>
                                      </p:cBhvr>
                                      <p:by x="150000" y="150000"/>
                                    </p:animScale>
                                  </p:childTnLst>
                                </p:cTn>
                              </p:par>
                            </p:childTnLst>
                          </p:cTn>
                        </p:par>
                      </p:childTnLst>
                    </p:cTn>
                  </p:par>
                  <p:par>
                    <p:cTn id="21" fill="hold">
                      <p:stCondLst>
                        <p:cond delay="indefinite"/>
                      </p:stCondLst>
                      <p:childTnLst>
                        <p:par>
                          <p:cTn id="22" fill="hold">
                            <p:stCondLst>
                              <p:cond delay="0"/>
                            </p:stCondLst>
                            <p:childTnLst>
                              <p:par>
                                <p:cTn id="23" presetID="1" presetClass="emph" presetSubtype="2" fill="hold" nodeType="clickEffect">
                                  <p:stCondLst>
                                    <p:cond delay="0"/>
                                  </p:stCondLst>
                                  <p:childTnLst>
                                    <p:animClr clrSpc="rgb" dir="cw">
                                      <p:cBhvr>
                                        <p:cTn id="24" dur="500" fill="hold"/>
                                        <p:tgtEl>
                                          <p:spTgt spid="32"/>
                                        </p:tgtEl>
                                        <p:attrNameLst>
                                          <p:attrName>fillcolor</p:attrName>
                                        </p:attrNameLst>
                                      </p:cBhvr>
                                      <p:to>
                                        <a:srgbClr val="D8420F"/>
                                      </p:to>
                                    </p:animClr>
                                    <p:set>
                                      <p:cBhvr>
                                        <p:cTn id="25" dur="500" fill="hold"/>
                                        <p:tgtEl>
                                          <p:spTgt spid="32"/>
                                        </p:tgtEl>
                                        <p:attrNameLst>
                                          <p:attrName>fill.type</p:attrName>
                                        </p:attrNameLst>
                                      </p:cBhvr>
                                      <p:to>
                                        <p:strVal val="solid"/>
                                      </p:to>
                                    </p:set>
                                    <p:set>
                                      <p:cBhvr>
                                        <p:cTn id="26" dur="500" fill="hold"/>
                                        <p:tgtEl>
                                          <p:spTgt spid="32"/>
                                        </p:tgtEl>
                                        <p:attrNameLst>
                                          <p:attrName>fill.on</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9" grpId="1" animBg="1"/>
      <p:bldP spid="2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1190150" y="1717970"/>
            <a:ext cx="6024486" cy="4183072"/>
          </a:xfrm>
          <a:prstGeom prst="rect">
            <a:avLst/>
          </a:prstGeom>
          <a:solidFill>
            <a:schemeClr val="tx1"/>
          </a:solidFill>
          <a:ln w="28575">
            <a:solidFill>
              <a:schemeClr val="bg1"/>
            </a:solidFill>
          </a:ln>
        </p:spPr>
        <p:style>
          <a:lnRef idx="2">
            <a:schemeClr val="dk1"/>
          </a:lnRef>
          <a:fillRef idx="1">
            <a:schemeClr val="lt1"/>
          </a:fillRef>
          <a:effectRef idx="0">
            <a:schemeClr val="dk1"/>
          </a:effectRef>
          <a:fontRef idx="minor">
            <a:schemeClr val="dk1"/>
          </a:fontRef>
        </p:style>
        <p:txBody>
          <a:bodyPr rtlCol="0" anchor="b"/>
          <a:lstStyle/>
          <a:p>
            <a:pPr algn="ctr"/>
            <a:r>
              <a:rPr lang="en-US" smtClean="0"/>
              <a:t>ELT 4.0</a:t>
            </a:r>
            <a:endParaRPr lang="en-US" dirty="0"/>
          </a:p>
        </p:txBody>
      </p:sp>
      <p:sp>
        <p:nvSpPr>
          <p:cNvPr id="2" name="Title 1"/>
          <p:cNvSpPr>
            <a:spLocks noGrp="1"/>
          </p:cNvSpPr>
          <p:nvPr>
            <p:ph type="title"/>
          </p:nvPr>
        </p:nvSpPr>
        <p:spPr>
          <a:xfrm>
            <a:off x="457200" y="73726"/>
            <a:ext cx="8229600" cy="1143000"/>
          </a:xfrm>
        </p:spPr>
        <p:txBody>
          <a:bodyPr/>
          <a:lstStyle/>
          <a:p>
            <a:r>
              <a:rPr lang="en-US" dirty="0" smtClean="0"/>
              <a:t>Modular Norm Model</a:t>
            </a:r>
            <a:endParaRPr lang="en-US" dirty="0"/>
          </a:p>
        </p:txBody>
      </p:sp>
      <p:sp>
        <p:nvSpPr>
          <p:cNvPr id="3" name="Slide Number Placeholder 2"/>
          <p:cNvSpPr>
            <a:spLocks noGrp="1"/>
          </p:cNvSpPr>
          <p:nvPr>
            <p:ph type="sldNum" sz="quarter" idx="12"/>
          </p:nvPr>
        </p:nvSpPr>
        <p:spPr/>
        <p:txBody>
          <a:bodyPr/>
          <a:lstStyle/>
          <a:p>
            <a:fld id="{AA6A4578-B0B2-2649-A7D7-8F6F87258344}" type="slidenum">
              <a:rPr lang="en-US" smtClean="0"/>
              <a:t>11</a:t>
            </a:fld>
            <a:endParaRPr lang="en-US"/>
          </a:p>
        </p:txBody>
      </p:sp>
      <p:sp>
        <p:nvSpPr>
          <p:cNvPr id="17" name="Triangle 16"/>
          <p:cNvSpPr/>
          <p:nvPr/>
        </p:nvSpPr>
        <p:spPr>
          <a:xfrm>
            <a:off x="4581679" y="1872062"/>
            <a:ext cx="1668321" cy="1438208"/>
          </a:xfrm>
          <a:prstGeom prst="triangl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rPr>
              <a:t>Duty</a:t>
            </a:r>
            <a:endParaRPr lang="en-US" dirty="0">
              <a:solidFill>
                <a:schemeClr val="bg1"/>
              </a:solidFill>
            </a:endParaRPr>
          </a:p>
        </p:txBody>
      </p:sp>
      <p:cxnSp>
        <p:nvCxnSpPr>
          <p:cNvPr id="18" name="Straight Arrow Connector 17"/>
          <p:cNvCxnSpPr/>
          <p:nvPr/>
        </p:nvCxnSpPr>
        <p:spPr>
          <a:xfrm flipV="1">
            <a:off x="2894546" y="2793430"/>
            <a:ext cx="1983347" cy="1"/>
          </a:xfrm>
          <a:prstGeom prst="straightConnector1">
            <a:avLst/>
          </a:prstGeom>
          <a:ln>
            <a:tailEnd type="arrow" w="lg" len="lg"/>
          </a:ln>
        </p:spPr>
        <p:style>
          <a:lnRef idx="2">
            <a:schemeClr val="dk1"/>
          </a:lnRef>
          <a:fillRef idx="1">
            <a:schemeClr val="lt1"/>
          </a:fillRef>
          <a:effectRef idx="0">
            <a:schemeClr val="dk1"/>
          </a:effectRef>
          <a:fontRef idx="minor">
            <a:schemeClr val="dk1"/>
          </a:fontRef>
        </p:style>
      </p:cxnSp>
      <p:cxnSp>
        <p:nvCxnSpPr>
          <p:cNvPr id="19" name="Straight Arrow Connector 18"/>
          <p:cNvCxnSpPr>
            <a:endCxn id="22" idx="3"/>
          </p:cNvCxnSpPr>
          <p:nvPr/>
        </p:nvCxnSpPr>
        <p:spPr>
          <a:xfrm flipV="1">
            <a:off x="5415839" y="3310270"/>
            <a:ext cx="1" cy="921368"/>
          </a:xfrm>
          <a:prstGeom prst="straightConnector1">
            <a:avLst/>
          </a:prstGeom>
          <a:ln>
            <a:tailEnd type="arrow" w="lg" len="lg"/>
          </a:ln>
        </p:spPr>
        <p:style>
          <a:lnRef idx="2">
            <a:schemeClr val="dk1"/>
          </a:lnRef>
          <a:fillRef idx="1">
            <a:schemeClr val="lt1"/>
          </a:fillRef>
          <a:effectRef idx="0">
            <a:schemeClr val="dk1"/>
          </a:effectRef>
          <a:fontRef idx="minor">
            <a:schemeClr val="dk1"/>
          </a:fontRef>
        </p:style>
      </p:cxnSp>
      <p:sp>
        <p:nvSpPr>
          <p:cNvPr id="21" name="TextBox 20"/>
          <p:cNvSpPr txBox="1"/>
          <p:nvPr/>
        </p:nvSpPr>
        <p:spPr>
          <a:xfrm>
            <a:off x="5403806" y="3512534"/>
            <a:ext cx="846194" cy="338554"/>
          </a:xfrm>
          <a:prstGeom prst="rect">
            <a:avLst/>
          </a:prstGeom>
          <a:noFill/>
          <a:ln>
            <a:noFill/>
          </a:ln>
        </p:spPr>
        <p:txBody>
          <a:bodyPr wrap="none" rtlCol="0">
            <a:spAutoFit/>
          </a:bodyPr>
          <a:lstStyle/>
          <a:p>
            <a:r>
              <a:rPr lang="en-US" sz="1600" smtClean="0">
                <a:solidFill>
                  <a:schemeClr val="bg1"/>
                </a:solidFill>
              </a:rPr>
              <a:t>satisfies</a:t>
            </a:r>
            <a:endParaRPr lang="en-US" sz="1600" dirty="0">
              <a:solidFill>
                <a:schemeClr val="bg1"/>
              </a:solidFill>
            </a:endParaRPr>
          </a:p>
        </p:txBody>
      </p:sp>
      <p:sp>
        <p:nvSpPr>
          <p:cNvPr id="22" name="TextBox 21"/>
          <p:cNvSpPr txBox="1"/>
          <p:nvPr/>
        </p:nvSpPr>
        <p:spPr>
          <a:xfrm>
            <a:off x="6593324" y="1672034"/>
            <a:ext cx="2093476" cy="1569660"/>
          </a:xfrm>
          <a:prstGeom prst="rect">
            <a:avLst/>
          </a:prstGeom>
          <a:solidFill>
            <a:srgbClr val="FFFF00"/>
          </a:solidFill>
        </p:spPr>
        <p:txBody>
          <a:bodyPr wrap="square" rtlCol="0">
            <a:spAutoFit/>
          </a:bodyPr>
          <a:lstStyle/>
          <a:p>
            <a:pPr algn="r"/>
            <a:r>
              <a:rPr lang="en-US" sz="1600" dirty="0">
                <a:solidFill>
                  <a:schemeClr val="bg1"/>
                </a:solidFill>
              </a:rPr>
              <a:t>You </a:t>
            </a:r>
            <a:r>
              <a:rPr lang="en-US" sz="1600" b="1" dirty="0">
                <a:solidFill>
                  <a:schemeClr val="bg1"/>
                </a:solidFill>
              </a:rPr>
              <a:t>must</a:t>
            </a:r>
            <a:r>
              <a:rPr lang="en-US" sz="1600" dirty="0">
                <a:solidFill>
                  <a:schemeClr val="bg1"/>
                </a:solidFill>
              </a:rPr>
              <a:t> retain, </a:t>
            </a:r>
            <a:br>
              <a:rPr lang="en-US" sz="1600" dirty="0">
                <a:solidFill>
                  <a:schemeClr val="bg1"/>
                </a:solidFill>
              </a:rPr>
            </a:br>
            <a:r>
              <a:rPr lang="en-US" sz="1600" dirty="0">
                <a:solidFill>
                  <a:schemeClr val="bg1"/>
                </a:solidFill>
              </a:rPr>
              <a:t>in the Source form</a:t>
            </a:r>
            <a:r>
              <a:rPr lang="mr-IN" sz="1600" dirty="0">
                <a:solidFill>
                  <a:schemeClr val="bg1"/>
                </a:solidFill>
              </a:rPr>
              <a:t>…</a:t>
            </a:r>
            <a:endParaRPr lang="en-US" sz="1600" dirty="0">
              <a:solidFill>
                <a:schemeClr val="bg1"/>
              </a:solidFill>
            </a:endParaRPr>
          </a:p>
          <a:p>
            <a:pPr algn="r"/>
            <a:endParaRPr lang="en-US" sz="1600" dirty="0">
              <a:solidFill>
                <a:schemeClr val="bg1"/>
              </a:solidFill>
            </a:endParaRPr>
          </a:p>
          <a:p>
            <a:pPr algn="r"/>
            <a:r>
              <a:rPr lang="en-US" sz="1600" dirty="0">
                <a:solidFill>
                  <a:schemeClr val="bg1"/>
                </a:solidFill>
              </a:rPr>
              <a:t>Holder: User</a:t>
            </a:r>
          </a:p>
          <a:p>
            <a:pPr algn="r"/>
            <a:r>
              <a:rPr lang="en-US" sz="1600" dirty="0">
                <a:solidFill>
                  <a:schemeClr val="bg1"/>
                </a:solidFill>
              </a:rPr>
              <a:t>Beneficiary: Copyright Holder</a:t>
            </a:r>
          </a:p>
        </p:txBody>
      </p:sp>
      <p:cxnSp>
        <p:nvCxnSpPr>
          <p:cNvPr id="25" name="Straight Connector 24"/>
          <p:cNvCxnSpPr>
            <a:stCxn id="22" idx="5"/>
          </p:cNvCxnSpPr>
          <p:nvPr/>
        </p:nvCxnSpPr>
        <p:spPr>
          <a:xfrm flipV="1">
            <a:off x="5832920" y="2228241"/>
            <a:ext cx="791838" cy="362925"/>
          </a:xfrm>
          <a:prstGeom prst="line">
            <a:avLst/>
          </a:prstGeom>
          <a:ln w="19050">
            <a:solidFill>
              <a:srgbClr val="FFFF00"/>
            </a:solidFill>
          </a:ln>
        </p:spPr>
        <p:style>
          <a:lnRef idx="1">
            <a:schemeClr val="dk1"/>
          </a:lnRef>
          <a:fillRef idx="0">
            <a:schemeClr val="dk1"/>
          </a:fillRef>
          <a:effectRef idx="0">
            <a:schemeClr val="dk1"/>
          </a:effectRef>
          <a:fontRef idx="minor">
            <a:schemeClr val="tx1"/>
          </a:fontRef>
        </p:style>
      </p:cxnSp>
      <p:sp>
        <p:nvSpPr>
          <p:cNvPr id="28" name="TextBox 27"/>
          <p:cNvSpPr txBox="1"/>
          <p:nvPr/>
        </p:nvSpPr>
        <p:spPr>
          <a:xfrm>
            <a:off x="3318295" y="2431908"/>
            <a:ext cx="920060" cy="338554"/>
          </a:xfrm>
          <a:prstGeom prst="rect">
            <a:avLst/>
          </a:prstGeom>
          <a:noFill/>
          <a:ln>
            <a:noFill/>
          </a:ln>
        </p:spPr>
        <p:txBody>
          <a:bodyPr wrap="none" rtlCol="0">
            <a:spAutoFit/>
          </a:bodyPr>
          <a:lstStyle/>
          <a:p>
            <a:r>
              <a:rPr lang="en-US" sz="1600" dirty="0" smtClean="0">
                <a:solidFill>
                  <a:schemeClr val="bg1"/>
                </a:solidFill>
              </a:rPr>
              <a:t>activates</a:t>
            </a:r>
            <a:endParaRPr lang="en-US" sz="1600" dirty="0">
              <a:solidFill>
                <a:schemeClr val="bg1"/>
              </a:solidFill>
            </a:endParaRPr>
          </a:p>
        </p:txBody>
      </p:sp>
      <p:sp>
        <p:nvSpPr>
          <p:cNvPr id="29" name="TextBox 28"/>
          <p:cNvSpPr txBox="1"/>
          <p:nvPr/>
        </p:nvSpPr>
        <p:spPr>
          <a:xfrm>
            <a:off x="4859089" y="2863674"/>
            <a:ext cx="1089434" cy="307777"/>
          </a:xfrm>
          <a:prstGeom prst="rect">
            <a:avLst/>
          </a:prstGeom>
          <a:solidFill>
            <a:schemeClr val="tx1"/>
          </a:solidFill>
        </p:spPr>
        <p:txBody>
          <a:bodyPr wrap="square" rtlCol="0">
            <a:spAutoFit/>
          </a:bodyPr>
          <a:lstStyle/>
          <a:p>
            <a:pPr algn="ctr"/>
            <a:r>
              <a:rPr lang="en-US" sz="1400" dirty="0" smtClean="0">
                <a:solidFill>
                  <a:schemeClr val="bg1"/>
                </a:solidFill>
              </a:rPr>
              <a:t>Duty | INC</a:t>
            </a:r>
            <a:endParaRPr lang="en-US" sz="1400" dirty="0">
              <a:solidFill>
                <a:schemeClr val="bg1"/>
              </a:solidFill>
            </a:endParaRPr>
          </a:p>
        </p:txBody>
      </p:sp>
      <p:sp>
        <p:nvSpPr>
          <p:cNvPr id="30" name="Rectangle 29"/>
          <p:cNvSpPr/>
          <p:nvPr/>
        </p:nvSpPr>
        <p:spPr>
          <a:xfrm>
            <a:off x="1361812" y="2265233"/>
            <a:ext cx="1532734" cy="1214258"/>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rPr>
              <a:t>[You intend to] Reproduce </a:t>
            </a:r>
            <a:r>
              <a:rPr lang="en-US" dirty="0">
                <a:solidFill>
                  <a:schemeClr val="bg1"/>
                </a:solidFill>
              </a:rPr>
              <a:t>and Distribute Copies</a:t>
            </a:r>
          </a:p>
        </p:txBody>
      </p:sp>
      <p:sp>
        <p:nvSpPr>
          <p:cNvPr id="31" name="Rectangle 30"/>
          <p:cNvSpPr/>
          <p:nvPr/>
        </p:nvSpPr>
        <p:spPr>
          <a:xfrm>
            <a:off x="4121481" y="4231638"/>
            <a:ext cx="2596754" cy="1214258"/>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rPr>
              <a:t>[You retained] in </a:t>
            </a:r>
            <a:r>
              <a:rPr lang="en-US" dirty="0">
                <a:solidFill>
                  <a:schemeClr val="bg1"/>
                </a:solidFill>
              </a:rPr>
              <a:t>Source form</a:t>
            </a:r>
            <a:r>
              <a:rPr lang="is-IS" dirty="0">
                <a:solidFill>
                  <a:schemeClr val="bg1"/>
                </a:solidFill>
              </a:rPr>
              <a:t>…</a:t>
            </a:r>
            <a:r>
              <a:rPr lang="en-US" dirty="0">
                <a:solidFill>
                  <a:schemeClr val="bg1"/>
                </a:solidFill>
              </a:rPr>
              <a:t> copyright, patent, trademark, and attribution notices </a:t>
            </a:r>
          </a:p>
        </p:txBody>
      </p:sp>
      <p:pic>
        <p:nvPicPr>
          <p:cNvPr id="15" name="Picture 14"/>
          <p:cNvPicPr>
            <a:picLocks noChangeAspect="1"/>
          </p:cNvPicPr>
          <p:nvPr/>
        </p:nvPicPr>
        <p:blipFill>
          <a:blip r:embed="rId3"/>
          <a:stretch>
            <a:fillRect/>
          </a:stretch>
        </p:blipFill>
        <p:spPr>
          <a:xfrm>
            <a:off x="83371" y="238968"/>
            <a:ext cx="1924077" cy="977758"/>
          </a:xfrm>
          <a:prstGeom prst="rect">
            <a:avLst/>
          </a:prstGeom>
        </p:spPr>
      </p:pic>
      <p:pic>
        <p:nvPicPr>
          <p:cNvPr id="16" name="Picture 15"/>
          <p:cNvPicPr>
            <a:picLocks noChangeAspect="1"/>
          </p:cNvPicPr>
          <p:nvPr/>
        </p:nvPicPr>
        <p:blipFill>
          <a:blip r:embed="rId4"/>
          <a:stretch>
            <a:fillRect/>
          </a:stretch>
        </p:blipFill>
        <p:spPr>
          <a:xfrm>
            <a:off x="155585" y="6026918"/>
            <a:ext cx="1779647" cy="750736"/>
          </a:xfrm>
          <a:prstGeom prst="rect">
            <a:avLst/>
          </a:prstGeom>
        </p:spPr>
      </p:pic>
      <p:sp>
        <p:nvSpPr>
          <p:cNvPr id="20" name="TextBox 19"/>
          <p:cNvSpPr txBox="1"/>
          <p:nvPr/>
        </p:nvSpPr>
        <p:spPr>
          <a:xfrm>
            <a:off x="5415839" y="6096926"/>
            <a:ext cx="3410293" cy="369332"/>
          </a:xfrm>
          <a:prstGeom prst="rect">
            <a:avLst/>
          </a:prstGeom>
          <a:noFill/>
        </p:spPr>
        <p:txBody>
          <a:bodyPr wrap="none" rtlCol="0">
            <a:spAutoFit/>
          </a:bodyPr>
          <a:lstStyle/>
          <a:p>
            <a:r>
              <a:rPr lang="en-US" b="1" dirty="0" smtClean="0"/>
              <a:t>Scenario: </a:t>
            </a:r>
            <a:r>
              <a:rPr lang="en-US" dirty="0" smtClean="0"/>
              <a:t>Need </a:t>
            </a:r>
            <a:r>
              <a:rPr lang="en-US" smtClean="0"/>
              <a:t>more information!</a:t>
            </a:r>
            <a:endParaRPr lang="en-US" dirty="0"/>
          </a:p>
        </p:txBody>
      </p:sp>
    </p:spTree>
    <p:extLst>
      <p:ext uri="{BB962C8B-B14F-4D97-AF65-F5344CB8AC3E}">
        <p14:creationId xmlns:p14="http://schemas.microsoft.com/office/powerpoint/2010/main" val="1216727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30"/>
                                        </p:tgtEl>
                                        <p:attrNameLst>
                                          <p:attrName>fillcolor</p:attrName>
                                        </p:attrNameLst>
                                      </p:cBhvr>
                                      <p:to>
                                        <a:srgbClr val="91D050"/>
                                      </p:to>
                                    </p:animClr>
                                    <p:set>
                                      <p:cBhvr>
                                        <p:cTn id="7" dur="500" fill="hold"/>
                                        <p:tgtEl>
                                          <p:spTgt spid="30"/>
                                        </p:tgtEl>
                                        <p:attrNameLst>
                                          <p:attrName>fill.type</p:attrName>
                                        </p:attrNameLst>
                                      </p:cBhvr>
                                      <p:to>
                                        <p:strVal val="solid"/>
                                      </p:to>
                                    </p:set>
                                    <p:set>
                                      <p:cBhvr>
                                        <p:cTn id="8" dur="500" fill="hold"/>
                                        <p:tgtEl>
                                          <p:spTgt spid="30"/>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500" fill="hold"/>
                                        <p:tgtEl>
                                          <p:spTgt spid="31"/>
                                        </p:tgtEl>
                                        <p:attrNameLst>
                                          <p:attrName>fillcolor</p:attrName>
                                        </p:attrNameLst>
                                      </p:cBhvr>
                                      <p:to>
                                        <a:srgbClr val="FFFD94"/>
                                      </p:to>
                                    </p:animClr>
                                    <p:set>
                                      <p:cBhvr>
                                        <p:cTn id="13" dur="500" fill="hold"/>
                                        <p:tgtEl>
                                          <p:spTgt spid="31"/>
                                        </p:tgtEl>
                                        <p:attrNameLst>
                                          <p:attrName>fill.type</p:attrName>
                                        </p:attrNameLst>
                                      </p:cBhvr>
                                      <p:to>
                                        <p:strVal val="solid"/>
                                      </p:to>
                                    </p:set>
                                    <p:set>
                                      <p:cBhvr>
                                        <p:cTn id="14" dur="500" fill="hold"/>
                                        <p:tgtEl>
                                          <p:spTgt spid="31"/>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6" presetClass="emph" presetSubtype="0" repeatCount="2000" autoRev="1" fill="hold" grpId="0" nodeType="withEffect">
                                  <p:stCondLst>
                                    <p:cond delay="0"/>
                                  </p:stCondLst>
                                  <p:childTnLst>
                                    <p:animScale>
                                      <p:cBhvr>
                                        <p:cTn id="20" dur="500" fill="hold"/>
                                        <p:tgtEl>
                                          <p:spTgt spid="29"/>
                                        </p:tgtEl>
                                      </p:cBhvr>
                                      <p:by x="150000" y="150000"/>
                                    </p:animScale>
                                  </p:childTnLst>
                                </p:cTn>
                              </p:par>
                            </p:childTnLst>
                          </p:cTn>
                        </p:par>
                      </p:childTnLst>
                    </p:cTn>
                  </p:par>
                  <p:par>
                    <p:cTn id="21" fill="hold">
                      <p:stCondLst>
                        <p:cond delay="indefinite"/>
                      </p:stCondLst>
                      <p:childTnLst>
                        <p:par>
                          <p:cTn id="22" fill="hold">
                            <p:stCondLst>
                              <p:cond delay="0"/>
                            </p:stCondLst>
                            <p:childTnLst>
                              <p:par>
                                <p:cTn id="23" presetID="1" presetClass="emph" presetSubtype="2" fill="hold" nodeType="clickEffect">
                                  <p:stCondLst>
                                    <p:cond delay="0"/>
                                  </p:stCondLst>
                                  <p:childTnLst>
                                    <p:animClr clrSpc="rgb" dir="cw">
                                      <p:cBhvr>
                                        <p:cTn id="24" dur="500" fill="hold"/>
                                        <p:tgtEl>
                                          <p:spTgt spid="32"/>
                                        </p:tgtEl>
                                        <p:attrNameLst>
                                          <p:attrName>fillcolor</p:attrName>
                                        </p:attrNameLst>
                                      </p:cBhvr>
                                      <p:to>
                                        <a:srgbClr val="FFFD94"/>
                                      </p:to>
                                    </p:animClr>
                                    <p:set>
                                      <p:cBhvr>
                                        <p:cTn id="25" dur="500" fill="hold"/>
                                        <p:tgtEl>
                                          <p:spTgt spid="32"/>
                                        </p:tgtEl>
                                        <p:attrNameLst>
                                          <p:attrName>fill.type</p:attrName>
                                        </p:attrNameLst>
                                      </p:cBhvr>
                                      <p:to>
                                        <p:strVal val="solid"/>
                                      </p:to>
                                    </p:set>
                                    <p:set>
                                      <p:cBhvr>
                                        <p:cTn id="26" dur="500" fill="hold"/>
                                        <p:tgtEl>
                                          <p:spTgt spid="32"/>
                                        </p:tgtEl>
                                        <p:attrNameLst>
                                          <p:attrName>fill.on</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9" grpId="1" animBg="1"/>
      <p:bldP spid="2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962382" y="2207723"/>
            <a:ext cx="1382785" cy="40638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1362208" y="4361046"/>
            <a:ext cx="1230385" cy="40638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(yet another) Legal </a:t>
            </a:r>
            <a:r>
              <a:rPr lang="en-US" dirty="0"/>
              <a:t>Statement</a:t>
            </a:r>
          </a:p>
        </p:txBody>
      </p:sp>
      <p:sp>
        <p:nvSpPr>
          <p:cNvPr id="4" name="Content Placeholder 4"/>
          <p:cNvSpPr>
            <a:spLocks noGrp="1"/>
          </p:cNvSpPr>
          <p:nvPr>
            <p:ph idx="1"/>
          </p:nvPr>
        </p:nvSpPr>
        <p:spPr/>
        <p:txBody>
          <a:bodyPr>
            <a:normAutofit/>
          </a:bodyPr>
          <a:lstStyle/>
          <a:p>
            <a:pPr marL="0" lvl="1" indent="0">
              <a:buNone/>
            </a:pPr>
            <a:r>
              <a:rPr lang="en-US" dirty="0" smtClean="0"/>
              <a:t>Your Public License (</a:t>
            </a:r>
            <a:r>
              <a:rPr lang="en-US" dirty="0"/>
              <a:t>Y</a:t>
            </a:r>
            <a:r>
              <a:rPr lang="en-US" dirty="0" smtClean="0"/>
              <a:t>PL) </a:t>
            </a:r>
            <a:r>
              <a:rPr lang="en-US" dirty="0"/>
              <a:t>v1.0</a:t>
            </a:r>
          </a:p>
          <a:p>
            <a:pPr marL="514350" lvl="1" indent="-514350">
              <a:buFont typeface="+mj-lt"/>
              <a:buAutoNum type="arabicPeriod" startAt="4"/>
            </a:pPr>
            <a:r>
              <a:rPr lang="en-US" dirty="0"/>
              <a:t>You may reproduce and distribute copies of the Work or Derivative Works thereof in any medium, with or without modifications, and in Source or Object form, provided that You meet the following condition:</a:t>
            </a:r>
          </a:p>
          <a:p>
            <a:pPr marL="857250" lvl="2" indent="-457200">
              <a:buFont typeface="+mj-lt"/>
              <a:buAutoNum type="alphaLcPeriod"/>
            </a:pPr>
            <a:r>
              <a:rPr lang="en-US" dirty="0"/>
              <a:t>You must retain, in the Source form of any Derivative Works that You distribute, all copyright, patent, trademark, and attribution notices from the Source form of the Work</a:t>
            </a:r>
          </a:p>
        </p:txBody>
      </p:sp>
    </p:spTree>
    <p:extLst>
      <p:ext uri="{BB962C8B-B14F-4D97-AF65-F5344CB8AC3E}">
        <p14:creationId xmlns:p14="http://schemas.microsoft.com/office/powerpoint/2010/main" val="734941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YPL 4 Norm Model</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2169" y="1673352"/>
            <a:ext cx="7147975" cy="4525963"/>
          </a:xfrm>
        </p:spPr>
      </p:pic>
      <p:sp>
        <p:nvSpPr>
          <p:cNvPr id="7" name="Rectangle 6"/>
          <p:cNvSpPr/>
          <p:nvPr/>
        </p:nvSpPr>
        <p:spPr>
          <a:xfrm>
            <a:off x="1042416" y="3575304"/>
            <a:ext cx="3236976" cy="1984248"/>
          </a:xfrm>
          <a:prstGeom prst="rect">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5020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6" presetClass="emph" presetSubtype="0" repeatCount="2000" autoRev="1" fill="hold" grpId="1" nodeType="withEffect">
                                  <p:stCondLst>
                                    <p:cond delay="0"/>
                                  </p:stCondLst>
                                  <p:childTnLst>
                                    <p:animScale>
                                      <p:cBhvr>
                                        <p:cTn id="8" dur="300" fill="hold"/>
                                        <p:tgtEl>
                                          <p:spTgt spid="7"/>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YPL 4 and YPL 4a</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7784" y="2320920"/>
            <a:ext cx="8229600" cy="3029658"/>
          </a:xfrm>
        </p:spPr>
      </p:pic>
      <p:sp>
        <p:nvSpPr>
          <p:cNvPr id="5" name="Rectangle 4"/>
          <p:cNvSpPr/>
          <p:nvPr/>
        </p:nvSpPr>
        <p:spPr>
          <a:xfrm>
            <a:off x="557784" y="2320920"/>
            <a:ext cx="4608576" cy="3029658"/>
          </a:xfrm>
          <a:prstGeom prst="rect">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 name="Rectangle 5"/>
          <p:cNvSpPr/>
          <p:nvPr/>
        </p:nvSpPr>
        <p:spPr>
          <a:xfrm>
            <a:off x="5285232" y="4069080"/>
            <a:ext cx="987552" cy="438912"/>
          </a:xfrm>
          <a:prstGeom prst="rect">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8" name="Straight Arrow Connector 7"/>
          <p:cNvCxnSpPr/>
          <p:nvPr/>
        </p:nvCxnSpPr>
        <p:spPr>
          <a:xfrm flipH="1" flipV="1">
            <a:off x="5166360" y="3542493"/>
            <a:ext cx="459889" cy="526587"/>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47711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Compliance Values - </a:t>
            </a:r>
            <a:r>
              <a:rPr lang="en-US" dirty="0" smtClean="0"/>
              <a:t>Right</a:t>
            </a:r>
            <a:endParaRPr lang="en-US" dirty="0"/>
          </a:p>
        </p:txBody>
      </p:sp>
      <p:pic>
        <p:nvPicPr>
          <p:cNvPr id="7" name="Picture 6"/>
          <p:cNvPicPr>
            <a:picLocks noChangeAspect="1"/>
          </p:cNvPicPr>
          <p:nvPr/>
        </p:nvPicPr>
        <p:blipFill rotWithShape="1">
          <a:blip r:embed="rId2"/>
          <a:srcRect l="1058" r="10663"/>
          <a:stretch/>
        </p:blipFill>
        <p:spPr>
          <a:xfrm>
            <a:off x="649897" y="1553733"/>
            <a:ext cx="7844206" cy="3986455"/>
          </a:xfrm>
          <a:prstGeom prst="rect">
            <a:avLst/>
          </a:prstGeom>
          <a:solidFill>
            <a:schemeClr val="tx1"/>
          </a:solidFill>
        </p:spPr>
      </p:pic>
      <p:sp>
        <p:nvSpPr>
          <p:cNvPr id="4" name="Triangle 3"/>
          <p:cNvSpPr/>
          <p:nvPr/>
        </p:nvSpPr>
        <p:spPr>
          <a:xfrm rot="5400000">
            <a:off x="1818042" y="2345167"/>
            <a:ext cx="677732" cy="584252"/>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Content Placeholder 2"/>
          <p:cNvSpPr>
            <a:spLocks noGrp="1"/>
          </p:cNvSpPr>
          <p:nvPr>
            <p:ph idx="1"/>
          </p:nvPr>
        </p:nvSpPr>
        <p:spPr>
          <a:xfrm>
            <a:off x="457200" y="5676283"/>
            <a:ext cx="8229600" cy="864366"/>
          </a:xfrm>
        </p:spPr>
        <p:txBody>
          <a:bodyPr>
            <a:normAutofit fontScale="55000" lnSpcReduction="20000"/>
          </a:bodyPr>
          <a:lstStyle/>
          <a:p>
            <a:pPr marL="0" indent="0" algn="ctr">
              <a:buNone/>
            </a:pPr>
            <a:r>
              <a:rPr lang="en-US" b="1" dirty="0" smtClean="0"/>
              <a:t>ST: </a:t>
            </a:r>
            <a:r>
              <a:rPr lang="en-US" dirty="0" smtClean="0"/>
              <a:t>Satisfied</a:t>
            </a:r>
          </a:p>
          <a:p>
            <a:pPr marL="0" indent="0" algn="ctr">
              <a:buNone/>
            </a:pPr>
            <a:r>
              <a:rPr lang="en-US" b="1" dirty="0" smtClean="0"/>
              <a:t>SF: </a:t>
            </a:r>
            <a:r>
              <a:rPr lang="en-US" dirty="0" smtClean="0"/>
              <a:t>Not Satisfied</a:t>
            </a:r>
          </a:p>
          <a:p>
            <a:pPr marL="0" indent="0" algn="ctr">
              <a:buNone/>
            </a:pPr>
            <a:r>
              <a:rPr lang="en-US" b="1" dirty="0" smtClean="0"/>
              <a:t>SU: </a:t>
            </a:r>
            <a:r>
              <a:rPr lang="en-US" dirty="0" smtClean="0"/>
              <a:t>Satisfiability Undefined</a:t>
            </a:r>
            <a:endParaRPr lang="en-US" dirty="0"/>
          </a:p>
        </p:txBody>
      </p:sp>
    </p:spTree>
    <p:extLst>
      <p:ext uri="{BB962C8B-B14F-4D97-AF65-F5344CB8AC3E}">
        <p14:creationId xmlns:p14="http://schemas.microsoft.com/office/powerpoint/2010/main" val="14083910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YPL 4 and YPL 4a</a:t>
            </a:r>
            <a:endParaRPr lang="en-US" dirty="0"/>
          </a:p>
        </p:txBody>
      </p:sp>
      <p:pic>
        <p:nvPicPr>
          <p:cNvPr id="7" name="Picture 6"/>
          <p:cNvPicPr>
            <a:picLocks noChangeAspect="1"/>
          </p:cNvPicPr>
          <p:nvPr/>
        </p:nvPicPr>
        <p:blipFill>
          <a:blip r:embed="rId2"/>
          <a:stretch>
            <a:fillRect/>
          </a:stretch>
        </p:blipFill>
        <p:spPr>
          <a:xfrm>
            <a:off x="317350" y="2101426"/>
            <a:ext cx="8509299" cy="3151593"/>
          </a:xfrm>
          <a:prstGeom prst="rect">
            <a:avLst/>
          </a:prstGeom>
        </p:spPr>
      </p:pic>
      <p:pic>
        <p:nvPicPr>
          <p:cNvPr id="4" name="Picture 3"/>
          <p:cNvPicPr>
            <a:picLocks noChangeAspect="1"/>
          </p:cNvPicPr>
          <p:nvPr/>
        </p:nvPicPr>
        <p:blipFill>
          <a:blip r:embed="rId3"/>
          <a:stretch>
            <a:fillRect/>
          </a:stretch>
        </p:blipFill>
        <p:spPr>
          <a:xfrm>
            <a:off x="155585" y="6026918"/>
            <a:ext cx="1779647" cy="750736"/>
          </a:xfrm>
          <a:prstGeom prst="rect">
            <a:avLst/>
          </a:prstGeom>
        </p:spPr>
      </p:pic>
      <p:pic>
        <p:nvPicPr>
          <p:cNvPr id="3" name="Picture 2"/>
          <p:cNvPicPr>
            <a:picLocks noChangeAspect="1"/>
          </p:cNvPicPr>
          <p:nvPr/>
        </p:nvPicPr>
        <p:blipFill>
          <a:blip r:embed="rId4"/>
          <a:stretch>
            <a:fillRect/>
          </a:stretch>
        </p:blipFill>
        <p:spPr>
          <a:xfrm>
            <a:off x="6933936" y="238968"/>
            <a:ext cx="1924377" cy="977758"/>
          </a:xfrm>
          <a:prstGeom prst="rect">
            <a:avLst/>
          </a:prstGeom>
        </p:spPr>
      </p:pic>
      <p:pic>
        <p:nvPicPr>
          <p:cNvPr id="6" name="Picture 5"/>
          <p:cNvPicPr>
            <a:picLocks noChangeAspect="1"/>
          </p:cNvPicPr>
          <p:nvPr/>
        </p:nvPicPr>
        <p:blipFill>
          <a:blip r:embed="rId5"/>
          <a:stretch>
            <a:fillRect/>
          </a:stretch>
        </p:blipFill>
        <p:spPr>
          <a:xfrm>
            <a:off x="83371" y="238968"/>
            <a:ext cx="1924077" cy="977758"/>
          </a:xfrm>
          <a:prstGeom prst="rect">
            <a:avLst/>
          </a:prstGeom>
        </p:spPr>
      </p:pic>
    </p:spTree>
    <p:extLst>
      <p:ext uri="{BB962C8B-B14F-4D97-AF65-F5344CB8AC3E}">
        <p14:creationId xmlns:p14="http://schemas.microsoft.com/office/powerpoint/2010/main" val="8683801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YPL 4 and YPL 4a</a:t>
            </a:r>
            <a:endParaRPr lang="en-US" dirty="0"/>
          </a:p>
        </p:txBody>
      </p:sp>
      <p:pic>
        <p:nvPicPr>
          <p:cNvPr id="3" name="Picture 2"/>
          <p:cNvPicPr>
            <a:picLocks noChangeAspect="1"/>
          </p:cNvPicPr>
          <p:nvPr/>
        </p:nvPicPr>
        <p:blipFill>
          <a:blip r:embed="rId2"/>
          <a:stretch>
            <a:fillRect/>
          </a:stretch>
        </p:blipFill>
        <p:spPr>
          <a:xfrm>
            <a:off x="317349" y="2101426"/>
            <a:ext cx="8509303" cy="3151594"/>
          </a:xfrm>
          <a:prstGeom prst="rect">
            <a:avLst/>
          </a:prstGeom>
        </p:spPr>
      </p:pic>
      <p:pic>
        <p:nvPicPr>
          <p:cNvPr id="4" name="Picture 3"/>
          <p:cNvPicPr>
            <a:picLocks noChangeAspect="1"/>
          </p:cNvPicPr>
          <p:nvPr/>
        </p:nvPicPr>
        <p:blipFill>
          <a:blip r:embed="rId3"/>
          <a:stretch>
            <a:fillRect/>
          </a:stretch>
        </p:blipFill>
        <p:spPr>
          <a:xfrm>
            <a:off x="6933936" y="238968"/>
            <a:ext cx="1924377" cy="977758"/>
          </a:xfrm>
          <a:prstGeom prst="rect">
            <a:avLst/>
          </a:prstGeom>
        </p:spPr>
      </p:pic>
      <p:pic>
        <p:nvPicPr>
          <p:cNvPr id="5" name="Picture 4"/>
          <p:cNvPicPr>
            <a:picLocks noChangeAspect="1"/>
          </p:cNvPicPr>
          <p:nvPr/>
        </p:nvPicPr>
        <p:blipFill>
          <a:blip r:embed="rId4"/>
          <a:stretch>
            <a:fillRect/>
          </a:stretch>
        </p:blipFill>
        <p:spPr>
          <a:xfrm>
            <a:off x="83371" y="238968"/>
            <a:ext cx="1924077" cy="977758"/>
          </a:xfrm>
          <a:prstGeom prst="rect">
            <a:avLst/>
          </a:prstGeom>
        </p:spPr>
      </p:pic>
      <p:pic>
        <p:nvPicPr>
          <p:cNvPr id="6" name="Picture 5"/>
          <p:cNvPicPr>
            <a:picLocks noChangeAspect="1"/>
          </p:cNvPicPr>
          <p:nvPr/>
        </p:nvPicPr>
        <p:blipFill>
          <a:blip r:embed="rId5"/>
          <a:stretch>
            <a:fillRect/>
          </a:stretch>
        </p:blipFill>
        <p:spPr>
          <a:xfrm>
            <a:off x="155585" y="6026918"/>
            <a:ext cx="1779647" cy="750736"/>
          </a:xfrm>
          <a:prstGeom prst="rect">
            <a:avLst/>
          </a:prstGeom>
        </p:spPr>
      </p:pic>
    </p:spTree>
    <p:extLst>
      <p:ext uri="{BB962C8B-B14F-4D97-AF65-F5344CB8AC3E}">
        <p14:creationId xmlns:p14="http://schemas.microsoft.com/office/powerpoint/2010/main" val="5654756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17349" y="2101427"/>
            <a:ext cx="8549152" cy="3151594"/>
          </a:xfrm>
          <a:prstGeom prst="rect">
            <a:avLst/>
          </a:prstGeom>
        </p:spPr>
      </p:pic>
      <p:sp>
        <p:nvSpPr>
          <p:cNvPr id="2" name="Title 1"/>
          <p:cNvSpPr>
            <a:spLocks noGrp="1"/>
          </p:cNvSpPr>
          <p:nvPr>
            <p:ph type="title"/>
          </p:nvPr>
        </p:nvSpPr>
        <p:spPr/>
        <p:txBody>
          <a:bodyPr>
            <a:normAutofit/>
          </a:bodyPr>
          <a:lstStyle/>
          <a:p>
            <a:r>
              <a:rPr lang="en-US" dirty="0" smtClean="0"/>
              <a:t>YPL 4 and YPL 4a</a:t>
            </a:r>
            <a:endParaRPr lang="en-US" dirty="0"/>
          </a:p>
        </p:txBody>
      </p:sp>
      <p:pic>
        <p:nvPicPr>
          <p:cNvPr id="5" name="Picture 4"/>
          <p:cNvPicPr>
            <a:picLocks noChangeAspect="1"/>
          </p:cNvPicPr>
          <p:nvPr/>
        </p:nvPicPr>
        <p:blipFill>
          <a:blip r:embed="rId3"/>
          <a:stretch>
            <a:fillRect/>
          </a:stretch>
        </p:blipFill>
        <p:spPr>
          <a:xfrm>
            <a:off x="6933936" y="238968"/>
            <a:ext cx="1924377" cy="977758"/>
          </a:xfrm>
          <a:prstGeom prst="rect">
            <a:avLst/>
          </a:prstGeom>
        </p:spPr>
      </p:pic>
      <p:pic>
        <p:nvPicPr>
          <p:cNvPr id="6" name="Picture 5"/>
          <p:cNvPicPr>
            <a:picLocks noChangeAspect="1"/>
          </p:cNvPicPr>
          <p:nvPr/>
        </p:nvPicPr>
        <p:blipFill>
          <a:blip r:embed="rId4"/>
          <a:stretch>
            <a:fillRect/>
          </a:stretch>
        </p:blipFill>
        <p:spPr>
          <a:xfrm>
            <a:off x="83371" y="238968"/>
            <a:ext cx="1924077" cy="977758"/>
          </a:xfrm>
          <a:prstGeom prst="rect">
            <a:avLst/>
          </a:prstGeom>
        </p:spPr>
      </p:pic>
      <p:pic>
        <p:nvPicPr>
          <p:cNvPr id="7" name="Picture 6"/>
          <p:cNvPicPr>
            <a:picLocks noChangeAspect="1"/>
          </p:cNvPicPr>
          <p:nvPr/>
        </p:nvPicPr>
        <p:blipFill>
          <a:blip r:embed="rId5"/>
          <a:stretch>
            <a:fillRect/>
          </a:stretch>
        </p:blipFill>
        <p:spPr>
          <a:xfrm>
            <a:off x="155585" y="6026918"/>
            <a:ext cx="1779647" cy="750736"/>
          </a:xfrm>
          <a:prstGeom prst="rect">
            <a:avLst/>
          </a:prstGeom>
        </p:spPr>
      </p:pic>
    </p:spTree>
    <p:extLst>
      <p:ext uri="{BB962C8B-B14F-4D97-AF65-F5344CB8AC3E}">
        <p14:creationId xmlns:p14="http://schemas.microsoft.com/office/powerpoint/2010/main" val="13347502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x-none" dirty="0"/>
          </a:p>
        </p:txBody>
      </p:sp>
      <p:sp>
        <p:nvSpPr>
          <p:cNvPr id="3" name="Content Placeholder 2"/>
          <p:cNvSpPr>
            <a:spLocks noGrp="1"/>
          </p:cNvSpPr>
          <p:nvPr>
            <p:ph idx="1"/>
          </p:nvPr>
        </p:nvSpPr>
        <p:spPr/>
        <p:txBody>
          <a:bodyPr>
            <a:normAutofit/>
          </a:bodyPr>
          <a:lstStyle/>
          <a:p>
            <a:r>
              <a:rPr lang="en-US" dirty="0"/>
              <a:t>Scenario</a:t>
            </a:r>
          </a:p>
          <a:p>
            <a:pPr lvl="1"/>
            <a:r>
              <a:rPr lang="en-US" dirty="0"/>
              <a:t>Sam is using a </a:t>
            </a:r>
            <a:r>
              <a:rPr lang="en-US" dirty="0" err="1" smtClean="0"/>
              <a:t>YourPublicLicense</a:t>
            </a:r>
            <a:r>
              <a:rPr lang="en-US" dirty="0" smtClean="0"/>
              <a:t> v1.0 licensed </a:t>
            </a:r>
            <a:r>
              <a:rPr lang="en-US" dirty="0"/>
              <a:t>codebase in his organization. He wants to modify the codebase and distribute it to his customers. </a:t>
            </a:r>
            <a:r>
              <a:rPr lang="en-US" dirty="0" smtClean="0"/>
              <a:t>The original codebase has several copyright</a:t>
            </a:r>
            <a:r>
              <a:rPr lang="en-US" dirty="0"/>
              <a:t>, patent, trademark, and attribution </a:t>
            </a:r>
            <a:r>
              <a:rPr lang="en-US" dirty="0" smtClean="0"/>
              <a:t>notices.</a:t>
            </a:r>
            <a:endParaRPr lang="en-US" dirty="0"/>
          </a:p>
        </p:txBody>
      </p:sp>
    </p:spTree>
    <p:extLst>
      <p:ext uri="{BB962C8B-B14F-4D97-AF65-F5344CB8AC3E}">
        <p14:creationId xmlns:p14="http://schemas.microsoft.com/office/powerpoint/2010/main" val="1108409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Example Legal Text</a:t>
            </a:r>
            <a:endParaRPr lang="en-US" dirty="0"/>
          </a:p>
        </p:txBody>
      </p:sp>
      <p:sp>
        <p:nvSpPr>
          <p:cNvPr id="4" name="Slide Number Placeholder 3"/>
          <p:cNvSpPr>
            <a:spLocks noGrp="1"/>
          </p:cNvSpPr>
          <p:nvPr>
            <p:ph type="sldNum" sz="quarter" idx="12"/>
          </p:nvPr>
        </p:nvSpPr>
        <p:spPr/>
        <p:txBody>
          <a:bodyPr/>
          <a:lstStyle/>
          <a:p>
            <a:fld id="{5C30AA0B-A8BF-4743-8CFC-C143D19AE2EE}" type="slidenum">
              <a:rPr lang="en-US" smtClean="0"/>
              <a:pPr/>
              <a:t>2</a:t>
            </a:fld>
            <a:endParaRPr lang="en-US"/>
          </a:p>
        </p:txBody>
      </p:sp>
      <p:sp>
        <p:nvSpPr>
          <p:cNvPr id="5" name="Content Placeholder 4"/>
          <p:cNvSpPr>
            <a:spLocks noGrp="1"/>
          </p:cNvSpPr>
          <p:nvPr>
            <p:ph idx="1"/>
          </p:nvPr>
        </p:nvSpPr>
        <p:spPr>
          <a:xfrm>
            <a:off x="457199" y="2060028"/>
            <a:ext cx="7919545" cy="4083677"/>
          </a:xfrm>
        </p:spPr>
        <p:txBody>
          <a:bodyPr>
            <a:normAutofit/>
          </a:bodyPr>
          <a:lstStyle/>
          <a:p>
            <a:pPr marL="342900" lvl="1" indent="-342900">
              <a:buFont typeface="Arial" pitchFamily="34" charset="0"/>
              <a:buChar char="•"/>
            </a:pPr>
            <a:r>
              <a:rPr lang="en-US" b="1" dirty="0" smtClean="0"/>
              <a:t>ELT 4.0: </a:t>
            </a:r>
            <a:r>
              <a:rPr lang="en-US" dirty="0" smtClean="0"/>
              <a:t>To </a:t>
            </a:r>
            <a:r>
              <a:rPr lang="en-US" dirty="0"/>
              <a:t>reproduce and distribute the Work </a:t>
            </a:r>
            <a:r>
              <a:rPr lang="en-US" dirty="0" smtClean="0"/>
              <a:t/>
            </a:r>
            <a:br>
              <a:rPr lang="en-US" dirty="0" smtClean="0"/>
            </a:br>
            <a:r>
              <a:rPr lang="en-US" dirty="0" smtClean="0"/>
              <a:t>you </a:t>
            </a:r>
            <a:r>
              <a:rPr lang="en-US" dirty="0"/>
              <a:t>must</a:t>
            </a:r>
            <a:r>
              <a:rPr lang="en-US" dirty="0">
                <a:solidFill>
                  <a:srgbClr val="FFFF00"/>
                </a:solidFill>
              </a:rPr>
              <a:t> </a:t>
            </a:r>
            <a:r>
              <a:rPr lang="en-US" dirty="0"/>
              <a:t>retain, in the Source form of any Derivative Works that you distribute, all copyright, patent, trademark, and attribution notices from the Source form of the Work</a:t>
            </a:r>
          </a:p>
          <a:p>
            <a:endParaRPr lang="en-US" dirty="0"/>
          </a:p>
        </p:txBody>
      </p:sp>
    </p:spTree>
    <p:extLst>
      <p:ext uri="{BB962C8B-B14F-4D97-AF65-F5344CB8AC3E}">
        <p14:creationId xmlns:p14="http://schemas.microsoft.com/office/powerpoint/2010/main" val="806492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1</a:t>
            </a:r>
            <a:endParaRPr lang="en-US" dirty="0"/>
          </a:p>
        </p:txBody>
      </p:sp>
      <p:sp>
        <p:nvSpPr>
          <p:cNvPr id="3" name="Content Placeholder 2"/>
          <p:cNvSpPr>
            <a:spLocks noGrp="1"/>
          </p:cNvSpPr>
          <p:nvPr>
            <p:ph idx="1"/>
          </p:nvPr>
        </p:nvSpPr>
        <p:spPr/>
        <p:txBody>
          <a:bodyPr/>
          <a:lstStyle/>
          <a:p>
            <a:r>
              <a:rPr lang="en-US" dirty="0" smtClean="0"/>
              <a:t>In his modified copy, Sam excluded trademark notices from the original source code. Is Sam compliant with YPL v1.0?</a:t>
            </a:r>
          </a:p>
          <a:p>
            <a:pPr lvl="1"/>
            <a:r>
              <a:rPr lang="en-US" dirty="0" smtClean="0"/>
              <a:t>Yes, </a:t>
            </a:r>
            <a:r>
              <a:rPr lang="en-US" dirty="0"/>
              <a:t>Sam is compliant with YPL </a:t>
            </a:r>
            <a:r>
              <a:rPr lang="en-US" dirty="0" smtClean="0"/>
              <a:t>v1.0</a:t>
            </a:r>
          </a:p>
          <a:p>
            <a:pPr lvl="1"/>
            <a:r>
              <a:rPr lang="en-US" dirty="0" smtClean="0"/>
              <a:t>No, Sam in not compliant with YPL v1.0</a:t>
            </a:r>
          </a:p>
          <a:p>
            <a:pPr lvl="1"/>
            <a:r>
              <a:rPr lang="en-US" dirty="0" smtClean="0"/>
              <a:t>Need more information</a:t>
            </a:r>
            <a:endParaRPr lang="en-US" dirty="0"/>
          </a:p>
        </p:txBody>
      </p:sp>
    </p:spTree>
    <p:extLst>
      <p:ext uri="{BB962C8B-B14F-4D97-AF65-F5344CB8AC3E}">
        <p14:creationId xmlns:p14="http://schemas.microsoft.com/office/powerpoint/2010/main" val="18906554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7698"/>
            <a:ext cx="8229600" cy="1143000"/>
          </a:xfrm>
        </p:spPr>
        <p:txBody>
          <a:bodyPr/>
          <a:lstStyle/>
          <a:p>
            <a:r>
              <a:rPr lang="en-US" dirty="0" smtClean="0"/>
              <a:t>Steps to Follow</a:t>
            </a:r>
            <a:endParaRPr lang="en-US" dirty="0"/>
          </a:p>
        </p:txBody>
      </p:sp>
      <p:sp>
        <p:nvSpPr>
          <p:cNvPr id="3" name="Content Placeholder 2"/>
          <p:cNvSpPr>
            <a:spLocks noGrp="1"/>
          </p:cNvSpPr>
          <p:nvPr>
            <p:ph idx="1"/>
          </p:nvPr>
        </p:nvSpPr>
        <p:spPr>
          <a:xfrm>
            <a:off x="457200" y="1015302"/>
            <a:ext cx="8229600" cy="5650674"/>
          </a:xfrm>
        </p:spPr>
        <p:txBody>
          <a:bodyPr>
            <a:normAutofit fontScale="85000" lnSpcReduction="20000"/>
          </a:bodyPr>
          <a:lstStyle/>
          <a:p>
            <a:pPr marL="0" indent="0">
              <a:buNone/>
            </a:pPr>
            <a:r>
              <a:rPr lang="en-US" dirty="0" smtClean="0">
                <a:solidFill>
                  <a:srgbClr val="FFFF00"/>
                </a:solidFill>
              </a:rPr>
              <a:t>Visit this link: </a:t>
            </a:r>
            <a:r>
              <a:rPr lang="en-US" dirty="0"/>
              <a:t>https://</a:t>
            </a:r>
            <a:r>
              <a:rPr lang="en-US" dirty="0" smtClean="0"/>
              <a:t>goo.gl/ejhjp9</a:t>
            </a:r>
          </a:p>
          <a:p>
            <a:pPr marL="0" indent="0">
              <a:buNone/>
            </a:pPr>
            <a:endParaRPr lang="en-US" dirty="0" smtClean="0"/>
          </a:p>
          <a:p>
            <a:pPr marL="514350" indent="-514350">
              <a:buFont typeface="+mj-lt"/>
              <a:buAutoNum type="arabicPeriod"/>
            </a:pPr>
            <a:r>
              <a:rPr lang="en-US" dirty="0" smtClean="0"/>
              <a:t>Determine the most relevant norm</a:t>
            </a:r>
          </a:p>
          <a:p>
            <a:pPr marL="914400" lvl="1" indent="-514350"/>
            <a:r>
              <a:rPr lang="en-US" dirty="0" smtClean="0"/>
              <a:t>Hover over Duties and Rights to read relevant text</a:t>
            </a:r>
          </a:p>
          <a:p>
            <a:pPr marL="514350" indent="-514350">
              <a:buFont typeface="+mj-lt"/>
              <a:buAutoNum type="arabicPeriod"/>
            </a:pPr>
            <a:r>
              <a:rPr lang="en-US" dirty="0" smtClean="0"/>
              <a:t>Trace activating situations for the norm in Step 1</a:t>
            </a:r>
          </a:p>
          <a:p>
            <a:pPr lvl="1"/>
            <a:r>
              <a:rPr lang="en-US" dirty="0" smtClean="0"/>
              <a:t>Follow links to other norms and situations </a:t>
            </a:r>
          </a:p>
          <a:p>
            <a:pPr lvl="1"/>
            <a:r>
              <a:rPr lang="en-US" dirty="0" smtClean="0"/>
              <a:t>Assign truth values of situations with respect to the scenario and the question</a:t>
            </a:r>
          </a:p>
          <a:p>
            <a:pPr marL="514350" indent="-514350">
              <a:buFont typeface="+mj-lt"/>
              <a:buAutoNum type="arabicPeriod"/>
            </a:pPr>
            <a:r>
              <a:rPr lang="en-US" dirty="0" smtClean="0"/>
              <a:t>Trace satisfying situations for the norm in Step 1</a:t>
            </a:r>
          </a:p>
          <a:p>
            <a:pPr marL="857250" lvl="1" indent="-457200"/>
            <a:r>
              <a:rPr lang="en-US" dirty="0" smtClean="0"/>
              <a:t>Assign </a:t>
            </a:r>
            <a:r>
              <a:rPr lang="en-US" dirty="0"/>
              <a:t>truth values of situations with respect to the scenario and the </a:t>
            </a:r>
            <a:r>
              <a:rPr lang="en-US" dirty="0" smtClean="0"/>
              <a:t>question</a:t>
            </a:r>
          </a:p>
          <a:p>
            <a:pPr marL="514350" indent="-514350">
              <a:buFont typeface="+mj-lt"/>
              <a:buAutoNum type="arabicPeriod"/>
            </a:pPr>
            <a:r>
              <a:rPr lang="en-US" dirty="0" smtClean="0"/>
              <a:t>Hit the SOLVE button.</a:t>
            </a:r>
          </a:p>
          <a:p>
            <a:pPr marL="514350" indent="-514350">
              <a:buFont typeface="+mj-lt"/>
              <a:buAutoNum type="arabicPeriod"/>
            </a:pPr>
            <a:r>
              <a:rPr lang="en-US" dirty="0" smtClean="0"/>
              <a:t>Note the color of the situation containing the norm in Step 1.</a:t>
            </a: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12199803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Question 2</a:t>
            </a:r>
            <a:endParaRPr lang="en-US" dirty="0"/>
          </a:p>
        </p:txBody>
      </p:sp>
      <p:sp>
        <p:nvSpPr>
          <p:cNvPr id="3" name="Content Placeholder 2"/>
          <p:cNvSpPr>
            <a:spLocks noGrp="1"/>
          </p:cNvSpPr>
          <p:nvPr>
            <p:ph idx="1"/>
          </p:nvPr>
        </p:nvSpPr>
        <p:spPr/>
        <p:txBody>
          <a:bodyPr/>
          <a:lstStyle/>
          <a:p>
            <a:pPr marL="514350" lvl="1" indent="-457200">
              <a:buFont typeface="Arial" pitchFamily="34" charset="0"/>
              <a:buChar char="•"/>
            </a:pPr>
            <a:r>
              <a:rPr lang="en-US" dirty="0" smtClean="0"/>
              <a:t>Sam includes all previous notices (from the original codebase) in to the modified codebase. Sam now distributed the modified source code. Is Sam compliant YPL v1.0?</a:t>
            </a:r>
          </a:p>
          <a:p>
            <a:pPr lvl="1"/>
            <a:r>
              <a:rPr lang="en-US" dirty="0" smtClean="0"/>
              <a:t>Yes, Sam is compliant with YPL v1.0</a:t>
            </a:r>
          </a:p>
          <a:p>
            <a:pPr lvl="1"/>
            <a:r>
              <a:rPr lang="en-US" dirty="0" smtClean="0"/>
              <a:t>No, Sam is not compliant with YPL v1.0</a:t>
            </a:r>
          </a:p>
          <a:p>
            <a:pPr lvl="1"/>
            <a:r>
              <a:rPr lang="en-US" dirty="0" smtClean="0"/>
              <a:t>Need more information</a:t>
            </a:r>
          </a:p>
          <a:p>
            <a:pPr marL="514350" indent="-457200"/>
            <a:endParaRPr lang="en-US" dirty="0" smtClean="0"/>
          </a:p>
          <a:p>
            <a:endParaRPr lang="en-US" dirty="0"/>
          </a:p>
        </p:txBody>
      </p:sp>
    </p:spTree>
    <p:extLst>
      <p:ext uri="{BB962C8B-B14F-4D97-AF65-F5344CB8AC3E}">
        <p14:creationId xmlns:p14="http://schemas.microsoft.com/office/powerpoint/2010/main" val="900060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2668308"/>
            <a:ext cx="7772400" cy="1470025"/>
          </a:xfrm>
        </p:spPr>
        <p:txBody>
          <a:bodyPr/>
          <a:lstStyle/>
          <a:p>
            <a:r>
              <a:rPr lang="en-US" dirty="0" smtClean="0"/>
              <a:t>Enough with Toy Examples!</a:t>
            </a:r>
            <a:endParaRPr lang="en-US" dirty="0"/>
          </a:p>
        </p:txBody>
      </p:sp>
    </p:spTree>
    <p:extLst>
      <p:ext uri="{BB962C8B-B14F-4D97-AF65-F5344CB8AC3E}">
        <p14:creationId xmlns:p14="http://schemas.microsoft.com/office/powerpoint/2010/main" val="17824927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Scenario for AGPL Analysis</a:t>
            </a:r>
            <a:endParaRPr lang="en-US" dirty="0"/>
          </a:p>
        </p:txBody>
      </p:sp>
      <p:sp>
        <p:nvSpPr>
          <p:cNvPr id="3" name="Content Placeholder 2"/>
          <p:cNvSpPr>
            <a:spLocks noGrp="1"/>
          </p:cNvSpPr>
          <p:nvPr>
            <p:ph idx="1"/>
          </p:nvPr>
        </p:nvSpPr>
        <p:spPr>
          <a:xfrm>
            <a:off x="457200" y="1600200"/>
            <a:ext cx="8229600" cy="5004995"/>
          </a:xfrm>
        </p:spPr>
        <p:txBody>
          <a:bodyPr>
            <a:normAutofit fontScale="70000" lnSpcReduction="20000"/>
          </a:bodyPr>
          <a:lstStyle/>
          <a:p>
            <a:r>
              <a:rPr lang="en-US" dirty="0"/>
              <a:t>Bob is an avid user of StarWidget. StarWidget is an open source package whose source code is publicly available for download from Github over HTTP. StarWidget is licensed under AGPLv1.0. Bob has made some custom modifications to his forked copy of StarWidget to improve his productivity, calling it GalaxyWidget. </a:t>
            </a:r>
            <a:br>
              <a:rPr lang="en-US" dirty="0"/>
            </a:br>
            <a:endParaRPr lang="en-US" dirty="0"/>
          </a:p>
          <a:p>
            <a:r>
              <a:rPr lang="en-US" dirty="0"/>
              <a:t>Bob has kept intact all licenses and associated warranties from StarWidget inside the GalaxyWidget codebase. Also when GalaxyWidget runs, it displays notices that includes ‘copyright’, ‘no warranty’, ‘</a:t>
            </a:r>
            <a:r>
              <a:rPr lang="en-US" dirty="0" smtClean="0"/>
              <a:t>trademark</a:t>
            </a:r>
            <a:r>
              <a:rPr lang="en-US" dirty="0"/>
              <a:t>’, ‘patent’ and other attributions during user interactions. </a:t>
            </a:r>
            <a:endParaRPr lang="en-US" dirty="0" smtClean="0"/>
          </a:p>
          <a:p>
            <a:endParaRPr lang="en-US" dirty="0"/>
          </a:p>
          <a:p>
            <a:r>
              <a:rPr lang="en-US" dirty="0"/>
              <a:t>Later Bob made GalaxyWidget </a:t>
            </a:r>
            <a:r>
              <a:rPr lang="en-US" dirty="0" err="1"/>
              <a:t>github</a:t>
            </a:r>
            <a:r>
              <a:rPr lang="en-US" dirty="0"/>
              <a:t> repository private</a:t>
            </a:r>
            <a:r>
              <a:rPr lang="en-US" dirty="0" smtClean="0"/>
              <a:t>. However</a:t>
            </a:r>
            <a:r>
              <a:rPr lang="en-US" dirty="0"/>
              <a:t>, not all of the source code of GalaxyWidget is available for download. Bob also did not provide any provisions for downloading the complete modified code for GalaxyWidget over the web (over HTTP).</a:t>
            </a:r>
          </a:p>
          <a:p>
            <a:pPr marL="514350" indent="-457200"/>
            <a:endParaRPr lang="en-US" dirty="0" smtClean="0"/>
          </a:p>
          <a:p>
            <a:endParaRPr lang="en-US" dirty="0"/>
          </a:p>
        </p:txBody>
      </p:sp>
    </p:spTree>
    <p:extLst>
      <p:ext uri="{BB962C8B-B14F-4D97-AF65-F5344CB8AC3E}">
        <p14:creationId xmlns:p14="http://schemas.microsoft.com/office/powerpoint/2010/main" val="196090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Sub-scenario (1)</a:t>
            </a:r>
            <a:endParaRPr lang="en-US" dirty="0"/>
          </a:p>
        </p:txBody>
      </p:sp>
      <p:sp>
        <p:nvSpPr>
          <p:cNvPr id="3" name="Content Placeholder 2"/>
          <p:cNvSpPr>
            <a:spLocks noGrp="1"/>
          </p:cNvSpPr>
          <p:nvPr>
            <p:ph idx="1"/>
          </p:nvPr>
        </p:nvSpPr>
        <p:spPr>
          <a:xfrm>
            <a:off x="457200" y="1600200"/>
            <a:ext cx="8229600" cy="5004995"/>
          </a:xfrm>
        </p:spPr>
        <p:txBody>
          <a:bodyPr>
            <a:normAutofit/>
          </a:bodyPr>
          <a:lstStyle/>
          <a:p>
            <a:r>
              <a:rPr lang="en-US" dirty="0"/>
              <a:t>Suppose another company 'Universal Gadgets' takes an interest in GalaxyWidget. Bob agrees to license GalaxyWidget to 'Universal gadgets' for a one-time fee.  </a:t>
            </a:r>
          </a:p>
          <a:p>
            <a:pPr>
              <a:lnSpc>
                <a:spcPct val="110000"/>
              </a:lnSpc>
            </a:pPr>
            <a:r>
              <a:rPr lang="en-US" dirty="0"/>
              <a:t>Is Bob compliant with the AGPL license terms by charging a one-time </a:t>
            </a:r>
            <a:r>
              <a:rPr lang="en-US" dirty="0" smtClean="0"/>
              <a:t>fee?</a:t>
            </a:r>
            <a:endParaRPr lang="en-US" dirty="0"/>
          </a:p>
          <a:p>
            <a:pPr lvl="1">
              <a:lnSpc>
                <a:spcPct val="110000"/>
              </a:lnSpc>
            </a:pPr>
            <a:r>
              <a:rPr lang="en-US" dirty="0" smtClean="0"/>
              <a:t>Yes</a:t>
            </a:r>
          </a:p>
          <a:p>
            <a:pPr lvl="1">
              <a:lnSpc>
                <a:spcPct val="110000"/>
              </a:lnSpc>
            </a:pPr>
            <a:r>
              <a:rPr lang="en-US" dirty="0" smtClean="0"/>
              <a:t>No</a:t>
            </a:r>
          </a:p>
          <a:p>
            <a:pPr lvl="1">
              <a:lnSpc>
                <a:spcPct val="110000"/>
              </a:lnSpc>
            </a:pPr>
            <a:r>
              <a:rPr lang="en-US" dirty="0" smtClean="0"/>
              <a:t>Need more information</a:t>
            </a:r>
          </a:p>
          <a:p>
            <a:pPr>
              <a:lnSpc>
                <a:spcPct val="110000"/>
              </a:lnSpc>
            </a:pPr>
            <a:endParaRPr lang="en-US" dirty="0"/>
          </a:p>
        </p:txBody>
      </p:sp>
    </p:spTree>
    <p:extLst>
      <p:ext uri="{BB962C8B-B14F-4D97-AF65-F5344CB8AC3E}">
        <p14:creationId xmlns:p14="http://schemas.microsoft.com/office/powerpoint/2010/main" val="6839672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Sub-scenario (2)</a:t>
            </a:r>
            <a:endParaRPr lang="en-US" dirty="0"/>
          </a:p>
        </p:txBody>
      </p:sp>
      <p:sp>
        <p:nvSpPr>
          <p:cNvPr id="3" name="Content Placeholder 2"/>
          <p:cNvSpPr>
            <a:spLocks noGrp="1"/>
          </p:cNvSpPr>
          <p:nvPr>
            <p:ph idx="1"/>
          </p:nvPr>
        </p:nvSpPr>
        <p:spPr>
          <a:xfrm>
            <a:off x="457200" y="1600200"/>
            <a:ext cx="8229600" cy="5004995"/>
          </a:xfrm>
        </p:spPr>
        <p:txBody>
          <a:bodyPr>
            <a:normAutofit fontScale="92500" lnSpcReduction="10000"/>
          </a:bodyPr>
          <a:lstStyle/>
          <a:p>
            <a:pPr>
              <a:lnSpc>
                <a:spcPct val="110000"/>
              </a:lnSpc>
            </a:pPr>
            <a:r>
              <a:rPr lang="en-US" dirty="0"/>
              <a:t>Bob now wants to create a start-up company,  'Widget Groups' to distribute GalaxyWidget for commercial purposes. He included a copy of the AGPL v1.0 License with his distribution</a:t>
            </a:r>
            <a:r>
              <a:rPr lang="en-US" dirty="0" smtClean="0"/>
              <a:t>.</a:t>
            </a:r>
          </a:p>
          <a:p>
            <a:pPr>
              <a:lnSpc>
                <a:spcPct val="110000"/>
              </a:lnSpc>
            </a:pPr>
            <a:r>
              <a:rPr lang="en-US" dirty="0"/>
              <a:t>Bob distributed GalaxyWidget to his customers. </a:t>
            </a:r>
            <a:r>
              <a:rPr lang="en-US" dirty="0" smtClean="0"/>
              <a:t/>
            </a:r>
            <a:br>
              <a:rPr lang="en-US" dirty="0" smtClean="0"/>
            </a:br>
            <a:r>
              <a:rPr lang="en-US" dirty="0" smtClean="0"/>
              <a:t>Is </a:t>
            </a:r>
            <a:r>
              <a:rPr lang="en-US" dirty="0"/>
              <a:t>Bob compliant with AGPL v1.0</a:t>
            </a:r>
            <a:r>
              <a:rPr lang="en-US" dirty="0" smtClean="0"/>
              <a:t>?</a:t>
            </a:r>
            <a:endParaRPr lang="en-US" dirty="0"/>
          </a:p>
          <a:p>
            <a:pPr lvl="1">
              <a:lnSpc>
                <a:spcPct val="110000"/>
              </a:lnSpc>
            </a:pPr>
            <a:r>
              <a:rPr lang="en-US" dirty="0" smtClean="0"/>
              <a:t>Yes</a:t>
            </a:r>
          </a:p>
          <a:p>
            <a:pPr lvl="1">
              <a:lnSpc>
                <a:spcPct val="110000"/>
              </a:lnSpc>
            </a:pPr>
            <a:r>
              <a:rPr lang="en-US" dirty="0" smtClean="0"/>
              <a:t>No</a:t>
            </a:r>
          </a:p>
          <a:p>
            <a:pPr lvl="1">
              <a:lnSpc>
                <a:spcPct val="110000"/>
              </a:lnSpc>
            </a:pPr>
            <a:r>
              <a:rPr lang="en-US" dirty="0" smtClean="0"/>
              <a:t>Need more information</a:t>
            </a:r>
          </a:p>
          <a:p>
            <a:pPr>
              <a:lnSpc>
                <a:spcPct val="110000"/>
              </a:lnSpc>
            </a:pPr>
            <a:endParaRPr lang="en-US" dirty="0"/>
          </a:p>
        </p:txBody>
      </p:sp>
    </p:spTree>
    <p:extLst>
      <p:ext uri="{BB962C8B-B14F-4D97-AF65-F5344CB8AC3E}">
        <p14:creationId xmlns:p14="http://schemas.microsoft.com/office/powerpoint/2010/main" val="15541779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757988" y="2562726"/>
            <a:ext cx="7618756" cy="1863500"/>
          </a:xfrm>
          <a:prstGeom prst="roundRect">
            <a:avLst>
              <a:gd name="adj" fmla="val 6000"/>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757987" y="2562726"/>
            <a:ext cx="1551565" cy="40638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le 2"/>
          <p:cNvSpPr/>
          <p:nvPr/>
        </p:nvSpPr>
        <p:spPr>
          <a:xfrm>
            <a:off x="2033196" y="2108498"/>
            <a:ext cx="5733826" cy="421954"/>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Example Legal Text</a:t>
            </a:r>
          </a:p>
        </p:txBody>
      </p:sp>
      <p:sp>
        <p:nvSpPr>
          <p:cNvPr id="4" name="Slide Number Placeholder 3"/>
          <p:cNvSpPr>
            <a:spLocks noGrp="1"/>
          </p:cNvSpPr>
          <p:nvPr>
            <p:ph type="sldNum" sz="quarter" idx="12"/>
          </p:nvPr>
        </p:nvSpPr>
        <p:spPr/>
        <p:txBody>
          <a:bodyPr/>
          <a:lstStyle/>
          <a:p>
            <a:fld id="{5C30AA0B-A8BF-4743-8CFC-C143D19AE2EE}" type="slidenum">
              <a:rPr lang="en-US" smtClean="0"/>
              <a:pPr/>
              <a:t>3</a:t>
            </a:fld>
            <a:endParaRPr lang="en-US"/>
          </a:p>
        </p:txBody>
      </p:sp>
      <p:sp>
        <p:nvSpPr>
          <p:cNvPr id="5" name="Content Placeholder 4"/>
          <p:cNvSpPr>
            <a:spLocks noGrp="1"/>
          </p:cNvSpPr>
          <p:nvPr>
            <p:ph idx="1"/>
          </p:nvPr>
        </p:nvSpPr>
        <p:spPr>
          <a:xfrm>
            <a:off x="457199" y="2060028"/>
            <a:ext cx="7919545" cy="4083677"/>
          </a:xfrm>
        </p:spPr>
        <p:txBody>
          <a:bodyPr>
            <a:normAutofit/>
          </a:bodyPr>
          <a:lstStyle/>
          <a:p>
            <a:pPr marL="342900" lvl="1" indent="-342900">
              <a:buFont typeface="Arial" pitchFamily="34" charset="0"/>
              <a:buChar char="•"/>
            </a:pPr>
            <a:r>
              <a:rPr lang="de-DE" b="1" dirty="0"/>
              <a:t>ELT 4.0: </a:t>
            </a:r>
            <a:r>
              <a:rPr lang="en-US" b="1" dirty="0" smtClean="0">
                <a:solidFill>
                  <a:srgbClr val="FF0000"/>
                </a:solidFill>
              </a:rPr>
              <a:t>To </a:t>
            </a:r>
            <a:r>
              <a:rPr lang="en-US" b="1" dirty="0">
                <a:solidFill>
                  <a:srgbClr val="FF0000"/>
                </a:solidFill>
              </a:rPr>
              <a:t>reproduce and distribute the Work </a:t>
            </a:r>
            <a:r>
              <a:rPr lang="en-US" b="1" dirty="0" smtClean="0">
                <a:solidFill>
                  <a:srgbClr val="FF0000"/>
                </a:solidFill>
              </a:rPr>
              <a:t>  </a:t>
            </a:r>
            <a:r>
              <a:rPr lang="en-US" dirty="0" smtClean="0">
                <a:solidFill>
                  <a:srgbClr val="FFFF00"/>
                </a:solidFill>
              </a:rPr>
              <a:t>you</a:t>
            </a:r>
            <a:r>
              <a:rPr lang="en-US" dirty="0" smtClean="0"/>
              <a:t> </a:t>
            </a:r>
            <a:r>
              <a:rPr lang="en-US" b="1" dirty="0">
                <a:solidFill>
                  <a:srgbClr val="FFFF00"/>
                </a:solidFill>
              </a:rPr>
              <a:t>must</a:t>
            </a:r>
            <a:r>
              <a:rPr lang="en-US" dirty="0">
                <a:solidFill>
                  <a:srgbClr val="FFFF00"/>
                </a:solidFill>
              </a:rPr>
              <a:t> </a:t>
            </a:r>
            <a:r>
              <a:rPr lang="en-US" dirty="0"/>
              <a:t>retain, in the Source form of any Derivative Works that you distribute, all copyright, patent, trademark, and attribution notices from the Source form of the Work</a:t>
            </a:r>
          </a:p>
          <a:p>
            <a:endParaRPr lang="en-US" dirty="0"/>
          </a:p>
        </p:txBody>
      </p:sp>
    </p:spTree>
    <p:extLst>
      <p:ext uri="{BB962C8B-B14F-4D97-AF65-F5344CB8AC3E}">
        <p14:creationId xmlns:p14="http://schemas.microsoft.com/office/powerpoint/2010/main" val="1712117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1190150" y="1717970"/>
            <a:ext cx="6024486" cy="4183072"/>
          </a:xfrm>
          <a:prstGeom prst="rect">
            <a:avLst/>
          </a:prstGeom>
          <a:ln w="28575"/>
        </p:spPr>
        <p:style>
          <a:lnRef idx="2">
            <a:schemeClr val="dk1"/>
          </a:lnRef>
          <a:fillRef idx="1">
            <a:schemeClr val="lt1"/>
          </a:fillRef>
          <a:effectRef idx="0">
            <a:schemeClr val="dk1"/>
          </a:effectRef>
          <a:fontRef idx="minor">
            <a:schemeClr val="dk1"/>
          </a:fontRef>
        </p:style>
        <p:txBody>
          <a:bodyPr rtlCol="0" anchor="b"/>
          <a:lstStyle/>
          <a:p>
            <a:pPr algn="ctr"/>
            <a:r>
              <a:rPr lang="en-US" smtClean="0"/>
              <a:t>ELT 4.0</a:t>
            </a:r>
            <a:endParaRPr lang="en-US" dirty="0"/>
          </a:p>
        </p:txBody>
      </p:sp>
      <p:sp>
        <p:nvSpPr>
          <p:cNvPr id="2" name="Title 1"/>
          <p:cNvSpPr>
            <a:spLocks noGrp="1"/>
          </p:cNvSpPr>
          <p:nvPr>
            <p:ph type="title"/>
          </p:nvPr>
        </p:nvSpPr>
        <p:spPr>
          <a:xfrm>
            <a:off x="457200" y="73726"/>
            <a:ext cx="8229600" cy="1143000"/>
          </a:xfrm>
        </p:spPr>
        <p:txBody>
          <a:bodyPr/>
          <a:lstStyle/>
          <a:p>
            <a:r>
              <a:rPr lang="en-US" dirty="0" smtClean="0"/>
              <a:t>Modular Norm Model</a:t>
            </a:r>
            <a:endParaRPr lang="en-US" dirty="0"/>
          </a:p>
        </p:txBody>
      </p:sp>
      <p:sp>
        <p:nvSpPr>
          <p:cNvPr id="3" name="Slide Number Placeholder 2"/>
          <p:cNvSpPr>
            <a:spLocks noGrp="1"/>
          </p:cNvSpPr>
          <p:nvPr>
            <p:ph type="sldNum" sz="quarter" idx="12"/>
          </p:nvPr>
        </p:nvSpPr>
        <p:spPr/>
        <p:txBody>
          <a:bodyPr/>
          <a:lstStyle/>
          <a:p>
            <a:fld id="{AA6A4578-B0B2-2649-A7D7-8F6F87258344}" type="slidenum">
              <a:rPr lang="en-US" smtClean="0"/>
              <a:t>4</a:t>
            </a:fld>
            <a:endParaRPr lang="en-US"/>
          </a:p>
        </p:txBody>
      </p:sp>
      <p:sp>
        <p:nvSpPr>
          <p:cNvPr id="17" name="Triangle 16"/>
          <p:cNvSpPr/>
          <p:nvPr/>
        </p:nvSpPr>
        <p:spPr>
          <a:xfrm>
            <a:off x="4581679" y="1872062"/>
            <a:ext cx="1668321" cy="1438208"/>
          </a:xfrm>
          <a:prstGeom prst="triangl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200" dirty="0">
              <a:solidFill>
                <a:schemeClr val="bg1"/>
              </a:solidFill>
            </a:endParaRPr>
          </a:p>
        </p:txBody>
      </p:sp>
      <p:cxnSp>
        <p:nvCxnSpPr>
          <p:cNvPr id="18" name="Straight Arrow Connector 17"/>
          <p:cNvCxnSpPr/>
          <p:nvPr/>
        </p:nvCxnSpPr>
        <p:spPr>
          <a:xfrm flipV="1">
            <a:off x="2894546" y="2793430"/>
            <a:ext cx="1983347" cy="1"/>
          </a:xfrm>
          <a:prstGeom prst="straightConnector1">
            <a:avLst/>
          </a:prstGeom>
          <a:ln>
            <a:tailEnd type="arrow" w="lg" len="lg"/>
          </a:ln>
        </p:spPr>
        <p:style>
          <a:lnRef idx="2">
            <a:schemeClr val="dk1"/>
          </a:lnRef>
          <a:fillRef idx="1">
            <a:schemeClr val="lt1"/>
          </a:fillRef>
          <a:effectRef idx="0">
            <a:schemeClr val="dk1"/>
          </a:effectRef>
          <a:fontRef idx="minor">
            <a:schemeClr val="dk1"/>
          </a:fontRef>
        </p:style>
      </p:cxnSp>
      <p:cxnSp>
        <p:nvCxnSpPr>
          <p:cNvPr id="19" name="Straight Arrow Connector 18"/>
          <p:cNvCxnSpPr>
            <a:endCxn id="22" idx="3"/>
          </p:cNvCxnSpPr>
          <p:nvPr/>
        </p:nvCxnSpPr>
        <p:spPr>
          <a:xfrm flipV="1">
            <a:off x="5415839" y="3310270"/>
            <a:ext cx="1" cy="921368"/>
          </a:xfrm>
          <a:prstGeom prst="straightConnector1">
            <a:avLst/>
          </a:prstGeom>
          <a:ln>
            <a:tailEnd type="arrow" w="lg" len="lg"/>
          </a:ln>
        </p:spPr>
        <p:style>
          <a:lnRef idx="2">
            <a:schemeClr val="dk1"/>
          </a:lnRef>
          <a:fillRef idx="1">
            <a:schemeClr val="lt1"/>
          </a:fillRef>
          <a:effectRef idx="0">
            <a:schemeClr val="dk1"/>
          </a:effectRef>
          <a:fontRef idx="minor">
            <a:schemeClr val="dk1"/>
          </a:fontRef>
        </p:style>
      </p:cxnSp>
      <p:sp>
        <p:nvSpPr>
          <p:cNvPr id="21" name="TextBox 20"/>
          <p:cNvSpPr txBox="1"/>
          <p:nvPr/>
        </p:nvSpPr>
        <p:spPr>
          <a:xfrm>
            <a:off x="5403806" y="3512534"/>
            <a:ext cx="846194" cy="338554"/>
          </a:xfrm>
          <a:prstGeom prst="rect">
            <a:avLst/>
          </a:prstGeom>
          <a:noFill/>
          <a:ln>
            <a:noFill/>
          </a:ln>
        </p:spPr>
        <p:txBody>
          <a:bodyPr wrap="none" rtlCol="0">
            <a:spAutoFit/>
          </a:bodyPr>
          <a:lstStyle/>
          <a:p>
            <a:r>
              <a:rPr lang="en-US" sz="1600" smtClean="0">
                <a:solidFill>
                  <a:schemeClr val="bg1"/>
                </a:solidFill>
              </a:rPr>
              <a:t>satisfies</a:t>
            </a:r>
            <a:endParaRPr lang="en-US" sz="1600" dirty="0">
              <a:solidFill>
                <a:schemeClr val="bg1"/>
              </a:solidFill>
            </a:endParaRPr>
          </a:p>
        </p:txBody>
      </p:sp>
      <p:sp>
        <p:nvSpPr>
          <p:cNvPr id="22" name="TextBox 21"/>
          <p:cNvSpPr txBox="1"/>
          <p:nvPr/>
        </p:nvSpPr>
        <p:spPr>
          <a:xfrm>
            <a:off x="6593324" y="1672034"/>
            <a:ext cx="2093476" cy="1569660"/>
          </a:xfrm>
          <a:prstGeom prst="rect">
            <a:avLst/>
          </a:prstGeom>
          <a:solidFill>
            <a:srgbClr val="FFFF00"/>
          </a:solidFill>
        </p:spPr>
        <p:txBody>
          <a:bodyPr wrap="square" rtlCol="0">
            <a:spAutoFit/>
          </a:bodyPr>
          <a:lstStyle/>
          <a:p>
            <a:pPr algn="r"/>
            <a:r>
              <a:rPr lang="en-US" sz="1600" dirty="0">
                <a:solidFill>
                  <a:schemeClr val="bg1"/>
                </a:solidFill>
              </a:rPr>
              <a:t>You </a:t>
            </a:r>
            <a:r>
              <a:rPr lang="en-US" sz="1600" b="1" dirty="0">
                <a:solidFill>
                  <a:schemeClr val="bg1"/>
                </a:solidFill>
              </a:rPr>
              <a:t>must</a:t>
            </a:r>
            <a:r>
              <a:rPr lang="en-US" sz="1600" dirty="0">
                <a:solidFill>
                  <a:schemeClr val="bg1"/>
                </a:solidFill>
              </a:rPr>
              <a:t> retain, </a:t>
            </a:r>
            <a:br>
              <a:rPr lang="en-US" sz="1600" dirty="0">
                <a:solidFill>
                  <a:schemeClr val="bg1"/>
                </a:solidFill>
              </a:rPr>
            </a:br>
            <a:r>
              <a:rPr lang="en-US" sz="1600" dirty="0">
                <a:solidFill>
                  <a:schemeClr val="bg1"/>
                </a:solidFill>
              </a:rPr>
              <a:t>in the Source form</a:t>
            </a:r>
            <a:r>
              <a:rPr lang="mr-IN" sz="1600" dirty="0">
                <a:solidFill>
                  <a:schemeClr val="bg1"/>
                </a:solidFill>
              </a:rPr>
              <a:t>…</a:t>
            </a:r>
            <a:endParaRPr lang="en-US" sz="1600" dirty="0">
              <a:solidFill>
                <a:schemeClr val="bg1"/>
              </a:solidFill>
            </a:endParaRPr>
          </a:p>
          <a:p>
            <a:pPr algn="r"/>
            <a:endParaRPr lang="en-US" sz="1600" dirty="0">
              <a:solidFill>
                <a:schemeClr val="bg1"/>
              </a:solidFill>
            </a:endParaRPr>
          </a:p>
          <a:p>
            <a:pPr algn="r"/>
            <a:r>
              <a:rPr lang="en-US" sz="1600" dirty="0">
                <a:solidFill>
                  <a:schemeClr val="bg1"/>
                </a:solidFill>
              </a:rPr>
              <a:t>Holder: User</a:t>
            </a:r>
          </a:p>
          <a:p>
            <a:pPr algn="r"/>
            <a:r>
              <a:rPr lang="en-US" sz="1600" dirty="0">
                <a:solidFill>
                  <a:schemeClr val="bg1"/>
                </a:solidFill>
              </a:rPr>
              <a:t>Beneficiary: Copyright Holder</a:t>
            </a:r>
          </a:p>
        </p:txBody>
      </p:sp>
      <p:cxnSp>
        <p:nvCxnSpPr>
          <p:cNvPr id="25" name="Straight Connector 24"/>
          <p:cNvCxnSpPr>
            <a:stCxn id="22" idx="5"/>
          </p:cNvCxnSpPr>
          <p:nvPr/>
        </p:nvCxnSpPr>
        <p:spPr>
          <a:xfrm flipV="1">
            <a:off x="5832920" y="2228241"/>
            <a:ext cx="791838" cy="362925"/>
          </a:xfrm>
          <a:prstGeom prst="line">
            <a:avLst/>
          </a:prstGeom>
          <a:ln w="19050">
            <a:solidFill>
              <a:srgbClr val="FFFF00"/>
            </a:solidFill>
          </a:ln>
        </p:spPr>
        <p:style>
          <a:lnRef idx="1">
            <a:schemeClr val="dk1"/>
          </a:lnRef>
          <a:fillRef idx="0">
            <a:schemeClr val="dk1"/>
          </a:fillRef>
          <a:effectRef idx="0">
            <a:schemeClr val="dk1"/>
          </a:effectRef>
          <a:fontRef idx="minor">
            <a:schemeClr val="tx1"/>
          </a:fontRef>
        </p:style>
      </p:cxnSp>
      <p:sp>
        <p:nvSpPr>
          <p:cNvPr id="28" name="TextBox 27"/>
          <p:cNvSpPr txBox="1"/>
          <p:nvPr/>
        </p:nvSpPr>
        <p:spPr>
          <a:xfrm>
            <a:off x="3318295" y="2431908"/>
            <a:ext cx="920060" cy="338554"/>
          </a:xfrm>
          <a:prstGeom prst="rect">
            <a:avLst/>
          </a:prstGeom>
          <a:noFill/>
          <a:ln>
            <a:noFill/>
          </a:ln>
        </p:spPr>
        <p:txBody>
          <a:bodyPr wrap="none" rtlCol="0">
            <a:spAutoFit/>
          </a:bodyPr>
          <a:lstStyle/>
          <a:p>
            <a:r>
              <a:rPr lang="en-US" sz="1600" dirty="0" smtClean="0">
                <a:solidFill>
                  <a:schemeClr val="bg1"/>
                </a:solidFill>
              </a:rPr>
              <a:t>activates</a:t>
            </a:r>
            <a:endParaRPr lang="en-US" sz="1600" dirty="0">
              <a:solidFill>
                <a:schemeClr val="bg1"/>
              </a:solidFill>
            </a:endParaRPr>
          </a:p>
        </p:txBody>
      </p:sp>
      <p:sp>
        <p:nvSpPr>
          <p:cNvPr id="29" name="TextBox 28"/>
          <p:cNvSpPr txBox="1"/>
          <p:nvPr/>
        </p:nvSpPr>
        <p:spPr>
          <a:xfrm>
            <a:off x="4743486" y="2872362"/>
            <a:ext cx="1344705" cy="369332"/>
          </a:xfrm>
          <a:prstGeom prst="rect">
            <a:avLst/>
          </a:prstGeom>
          <a:noFill/>
        </p:spPr>
        <p:txBody>
          <a:bodyPr wrap="square" rtlCol="0">
            <a:spAutoFit/>
          </a:bodyPr>
          <a:lstStyle/>
          <a:p>
            <a:pPr algn="ctr"/>
            <a:r>
              <a:rPr lang="en-US" dirty="0" smtClean="0">
                <a:solidFill>
                  <a:schemeClr val="bg1"/>
                </a:solidFill>
              </a:rPr>
              <a:t>Duty</a:t>
            </a:r>
            <a:endParaRPr lang="en-US" dirty="0">
              <a:solidFill>
                <a:schemeClr val="bg1"/>
              </a:solidFill>
            </a:endParaRPr>
          </a:p>
        </p:txBody>
      </p:sp>
      <p:sp>
        <p:nvSpPr>
          <p:cNvPr id="30" name="Rectangle 29"/>
          <p:cNvSpPr/>
          <p:nvPr/>
        </p:nvSpPr>
        <p:spPr>
          <a:xfrm>
            <a:off x="1361812" y="2265233"/>
            <a:ext cx="1532734" cy="1214258"/>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rPr>
              <a:t>[You intend to] Reproduce </a:t>
            </a:r>
            <a:r>
              <a:rPr lang="en-US" dirty="0">
                <a:solidFill>
                  <a:schemeClr val="bg1"/>
                </a:solidFill>
              </a:rPr>
              <a:t>and Distribute Copies</a:t>
            </a:r>
          </a:p>
        </p:txBody>
      </p:sp>
      <p:sp>
        <p:nvSpPr>
          <p:cNvPr id="31" name="Rectangle 30"/>
          <p:cNvSpPr/>
          <p:nvPr/>
        </p:nvSpPr>
        <p:spPr>
          <a:xfrm>
            <a:off x="4121481" y="4231638"/>
            <a:ext cx="2596754" cy="1214258"/>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rPr>
              <a:t>[You retained] in </a:t>
            </a:r>
            <a:r>
              <a:rPr lang="en-US" dirty="0">
                <a:solidFill>
                  <a:schemeClr val="bg1"/>
                </a:solidFill>
              </a:rPr>
              <a:t>Source form</a:t>
            </a:r>
            <a:r>
              <a:rPr lang="is-IS" dirty="0">
                <a:solidFill>
                  <a:schemeClr val="bg1"/>
                </a:solidFill>
              </a:rPr>
              <a:t>…</a:t>
            </a:r>
            <a:r>
              <a:rPr lang="en-US" dirty="0">
                <a:solidFill>
                  <a:schemeClr val="bg1"/>
                </a:solidFill>
              </a:rPr>
              <a:t> copyright, patent, trademark, and attribution notices </a:t>
            </a:r>
          </a:p>
        </p:txBody>
      </p:sp>
    </p:spTree>
    <p:extLst>
      <p:ext uri="{BB962C8B-B14F-4D97-AF65-F5344CB8AC3E}">
        <p14:creationId xmlns:p14="http://schemas.microsoft.com/office/powerpoint/2010/main" val="384188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17" grpId="0" animBg="1"/>
      <p:bldP spid="21" grpId="0"/>
      <p:bldP spid="22" grpId="0" animBg="1"/>
      <p:bldP spid="28" grpId="0"/>
      <p:bldP spid="29" grpId="0"/>
      <p:bldP spid="30" grpId="0" animBg="1"/>
      <p:bldP spid="3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Compliance </a:t>
            </a:r>
            <a:r>
              <a:rPr lang="en-US" dirty="0" smtClean="0"/>
              <a:t>Values - Duty</a:t>
            </a:r>
            <a:endParaRPr lang="en-US" dirty="0"/>
          </a:p>
        </p:txBody>
      </p:sp>
      <p:sp>
        <p:nvSpPr>
          <p:cNvPr id="3" name="Content Placeholder 2"/>
          <p:cNvSpPr>
            <a:spLocks noGrp="1"/>
          </p:cNvSpPr>
          <p:nvPr>
            <p:ph idx="1"/>
          </p:nvPr>
        </p:nvSpPr>
        <p:spPr>
          <a:xfrm>
            <a:off x="457200" y="5676283"/>
            <a:ext cx="8229600" cy="864366"/>
          </a:xfrm>
        </p:spPr>
        <p:txBody>
          <a:bodyPr>
            <a:normAutofit fontScale="55000" lnSpcReduction="20000"/>
          </a:bodyPr>
          <a:lstStyle/>
          <a:p>
            <a:pPr marL="0" indent="0" algn="ctr">
              <a:buNone/>
            </a:pPr>
            <a:r>
              <a:rPr lang="en-US" b="1" dirty="0" smtClean="0"/>
              <a:t>ST: </a:t>
            </a:r>
            <a:r>
              <a:rPr lang="en-US" dirty="0" smtClean="0"/>
              <a:t>Satisfied</a:t>
            </a:r>
          </a:p>
          <a:p>
            <a:pPr marL="0" indent="0" algn="ctr">
              <a:buNone/>
            </a:pPr>
            <a:r>
              <a:rPr lang="en-US" b="1" dirty="0" smtClean="0"/>
              <a:t>SF: </a:t>
            </a:r>
            <a:r>
              <a:rPr lang="en-US" dirty="0" smtClean="0"/>
              <a:t>Not Satisfied</a:t>
            </a:r>
          </a:p>
          <a:p>
            <a:pPr marL="0" indent="0" algn="ctr">
              <a:buNone/>
            </a:pPr>
            <a:r>
              <a:rPr lang="en-US" b="1" dirty="0" smtClean="0"/>
              <a:t>SU: </a:t>
            </a:r>
            <a:r>
              <a:rPr lang="en-US" dirty="0" smtClean="0"/>
              <a:t>Satisfiability Undefined</a:t>
            </a:r>
            <a:endParaRPr lang="en-US" dirty="0"/>
          </a:p>
        </p:txBody>
      </p:sp>
      <p:sp>
        <p:nvSpPr>
          <p:cNvPr id="4" name="Slide Number Placeholder 3"/>
          <p:cNvSpPr>
            <a:spLocks noGrp="1"/>
          </p:cNvSpPr>
          <p:nvPr>
            <p:ph type="sldNum" sz="quarter" idx="12"/>
          </p:nvPr>
        </p:nvSpPr>
        <p:spPr/>
        <p:txBody>
          <a:bodyPr/>
          <a:lstStyle/>
          <a:p>
            <a:fld id="{5C30AA0B-A8BF-4743-8CFC-C143D19AE2EE}" type="slidenum">
              <a:rPr lang="en-US" smtClean="0"/>
              <a:pPr/>
              <a:t>5</a:t>
            </a:fld>
            <a:endParaRPr lang="en-US"/>
          </a:p>
        </p:txBody>
      </p:sp>
      <p:pic>
        <p:nvPicPr>
          <p:cNvPr id="6" name="Picture 5"/>
          <p:cNvPicPr>
            <a:picLocks noChangeAspect="1"/>
          </p:cNvPicPr>
          <p:nvPr/>
        </p:nvPicPr>
        <p:blipFill rotWithShape="1">
          <a:blip r:embed="rId3"/>
          <a:srcRect l="1058" r="10434"/>
          <a:stretch/>
        </p:blipFill>
        <p:spPr>
          <a:xfrm>
            <a:off x="682181" y="1575248"/>
            <a:ext cx="7779637" cy="3943425"/>
          </a:xfrm>
          <a:prstGeom prst="rect">
            <a:avLst/>
          </a:prstGeom>
          <a:solidFill>
            <a:schemeClr val="tx1"/>
          </a:solidFill>
        </p:spPr>
      </p:pic>
      <p:sp>
        <p:nvSpPr>
          <p:cNvPr id="5" name="Triangle 4"/>
          <p:cNvSpPr/>
          <p:nvPr/>
        </p:nvSpPr>
        <p:spPr>
          <a:xfrm>
            <a:off x="1710466" y="2312894"/>
            <a:ext cx="677732" cy="584252"/>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55734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1190150" y="1717970"/>
            <a:ext cx="6024486" cy="4183072"/>
          </a:xfrm>
          <a:prstGeom prst="rect">
            <a:avLst/>
          </a:prstGeom>
          <a:solidFill>
            <a:schemeClr val="tx1"/>
          </a:solidFill>
          <a:ln w="28575">
            <a:solidFill>
              <a:schemeClr val="bg1"/>
            </a:solidFill>
          </a:ln>
        </p:spPr>
        <p:style>
          <a:lnRef idx="2">
            <a:schemeClr val="dk1"/>
          </a:lnRef>
          <a:fillRef idx="1">
            <a:schemeClr val="lt1"/>
          </a:fillRef>
          <a:effectRef idx="0">
            <a:schemeClr val="dk1"/>
          </a:effectRef>
          <a:fontRef idx="minor">
            <a:schemeClr val="dk1"/>
          </a:fontRef>
        </p:style>
        <p:txBody>
          <a:bodyPr rtlCol="0" anchor="b"/>
          <a:lstStyle/>
          <a:p>
            <a:pPr algn="ctr"/>
            <a:r>
              <a:rPr lang="en-US" smtClean="0"/>
              <a:t>ELT 4.0</a:t>
            </a:r>
            <a:endParaRPr lang="en-US" dirty="0"/>
          </a:p>
        </p:txBody>
      </p:sp>
      <p:sp>
        <p:nvSpPr>
          <p:cNvPr id="2" name="Title 1"/>
          <p:cNvSpPr>
            <a:spLocks noGrp="1"/>
          </p:cNvSpPr>
          <p:nvPr>
            <p:ph type="title"/>
          </p:nvPr>
        </p:nvSpPr>
        <p:spPr>
          <a:xfrm>
            <a:off x="457200" y="73726"/>
            <a:ext cx="8229600" cy="1143000"/>
          </a:xfrm>
        </p:spPr>
        <p:txBody>
          <a:bodyPr/>
          <a:lstStyle/>
          <a:p>
            <a:r>
              <a:rPr lang="en-US" dirty="0" smtClean="0"/>
              <a:t>Modular Norm Model</a:t>
            </a:r>
            <a:endParaRPr lang="en-US" dirty="0"/>
          </a:p>
        </p:txBody>
      </p:sp>
      <p:sp>
        <p:nvSpPr>
          <p:cNvPr id="3" name="Slide Number Placeholder 2"/>
          <p:cNvSpPr>
            <a:spLocks noGrp="1"/>
          </p:cNvSpPr>
          <p:nvPr>
            <p:ph type="sldNum" sz="quarter" idx="12"/>
          </p:nvPr>
        </p:nvSpPr>
        <p:spPr/>
        <p:txBody>
          <a:bodyPr/>
          <a:lstStyle/>
          <a:p>
            <a:fld id="{AA6A4578-B0B2-2649-A7D7-8F6F87258344}" type="slidenum">
              <a:rPr lang="en-US" smtClean="0"/>
              <a:t>6</a:t>
            </a:fld>
            <a:endParaRPr lang="en-US"/>
          </a:p>
        </p:txBody>
      </p:sp>
      <p:sp>
        <p:nvSpPr>
          <p:cNvPr id="17" name="Triangle 16"/>
          <p:cNvSpPr/>
          <p:nvPr/>
        </p:nvSpPr>
        <p:spPr>
          <a:xfrm>
            <a:off x="4581679" y="1872062"/>
            <a:ext cx="1668321" cy="1438208"/>
          </a:xfrm>
          <a:prstGeom prst="triangl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rPr>
              <a:t>Duty</a:t>
            </a:r>
            <a:endParaRPr lang="en-US" dirty="0">
              <a:solidFill>
                <a:schemeClr val="bg1"/>
              </a:solidFill>
            </a:endParaRPr>
          </a:p>
        </p:txBody>
      </p:sp>
      <p:cxnSp>
        <p:nvCxnSpPr>
          <p:cNvPr id="18" name="Straight Arrow Connector 17"/>
          <p:cNvCxnSpPr/>
          <p:nvPr/>
        </p:nvCxnSpPr>
        <p:spPr>
          <a:xfrm flipV="1">
            <a:off x="2894546" y="2793430"/>
            <a:ext cx="1983347" cy="1"/>
          </a:xfrm>
          <a:prstGeom prst="straightConnector1">
            <a:avLst/>
          </a:prstGeom>
          <a:ln>
            <a:tailEnd type="arrow" w="lg" len="lg"/>
          </a:ln>
        </p:spPr>
        <p:style>
          <a:lnRef idx="2">
            <a:schemeClr val="dk1"/>
          </a:lnRef>
          <a:fillRef idx="1">
            <a:schemeClr val="lt1"/>
          </a:fillRef>
          <a:effectRef idx="0">
            <a:schemeClr val="dk1"/>
          </a:effectRef>
          <a:fontRef idx="minor">
            <a:schemeClr val="dk1"/>
          </a:fontRef>
        </p:style>
      </p:cxnSp>
      <p:cxnSp>
        <p:nvCxnSpPr>
          <p:cNvPr id="19" name="Straight Arrow Connector 18"/>
          <p:cNvCxnSpPr>
            <a:endCxn id="22" idx="3"/>
          </p:cNvCxnSpPr>
          <p:nvPr/>
        </p:nvCxnSpPr>
        <p:spPr>
          <a:xfrm flipV="1">
            <a:off x="5415839" y="3310270"/>
            <a:ext cx="1" cy="921368"/>
          </a:xfrm>
          <a:prstGeom prst="straightConnector1">
            <a:avLst/>
          </a:prstGeom>
          <a:ln>
            <a:tailEnd type="arrow" w="lg" len="lg"/>
          </a:ln>
        </p:spPr>
        <p:style>
          <a:lnRef idx="2">
            <a:schemeClr val="dk1"/>
          </a:lnRef>
          <a:fillRef idx="1">
            <a:schemeClr val="lt1"/>
          </a:fillRef>
          <a:effectRef idx="0">
            <a:schemeClr val="dk1"/>
          </a:effectRef>
          <a:fontRef idx="minor">
            <a:schemeClr val="dk1"/>
          </a:fontRef>
        </p:style>
      </p:cxnSp>
      <p:sp>
        <p:nvSpPr>
          <p:cNvPr id="21" name="TextBox 20"/>
          <p:cNvSpPr txBox="1"/>
          <p:nvPr/>
        </p:nvSpPr>
        <p:spPr>
          <a:xfrm>
            <a:off x="5403806" y="3512534"/>
            <a:ext cx="846194" cy="338554"/>
          </a:xfrm>
          <a:prstGeom prst="rect">
            <a:avLst/>
          </a:prstGeom>
          <a:noFill/>
          <a:ln>
            <a:noFill/>
          </a:ln>
        </p:spPr>
        <p:txBody>
          <a:bodyPr wrap="none" rtlCol="0">
            <a:spAutoFit/>
          </a:bodyPr>
          <a:lstStyle/>
          <a:p>
            <a:r>
              <a:rPr lang="en-US" sz="1600" smtClean="0">
                <a:solidFill>
                  <a:schemeClr val="bg1"/>
                </a:solidFill>
              </a:rPr>
              <a:t>satisfies</a:t>
            </a:r>
            <a:endParaRPr lang="en-US" sz="1600" dirty="0">
              <a:solidFill>
                <a:schemeClr val="bg1"/>
              </a:solidFill>
            </a:endParaRPr>
          </a:p>
        </p:txBody>
      </p:sp>
      <p:sp>
        <p:nvSpPr>
          <p:cNvPr id="22" name="TextBox 21"/>
          <p:cNvSpPr txBox="1"/>
          <p:nvPr/>
        </p:nvSpPr>
        <p:spPr>
          <a:xfrm>
            <a:off x="6593324" y="1672034"/>
            <a:ext cx="2093476" cy="1569660"/>
          </a:xfrm>
          <a:prstGeom prst="rect">
            <a:avLst/>
          </a:prstGeom>
          <a:solidFill>
            <a:srgbClr val="FFFF00"/>
          </a:solidFill>
        </p:spPr>
        <p:txBody>
          <a:bodyPr wrap="square" rtlCol="0">
            <a:spAutoFit/>
          </a:bodyPr>
          <a:lstStyle/>
          <a:p>
            <a:pPr algn="r"/>
            <a:r>
              <a:rPr lang="en-US" sz="1600" dirty="0">
                <a:solidFill>
                  <a:schemeClr val="bg1"/>
                </a:solidFill>
              </a:rPr>
              <a:t>You </a:t>
            </a:r>
            <a:r>
              <a:rPr lang="en-US" sz="1600" b="1" dirty="0">
                <a:solidFill>
                  <a:schemeClr val="bg1"/>
                </a:solidFill>
              </a:rPr>
              <a:t>must</a:t>
            </a:r>
            <a:r>
              <a:rPr lang="en-US" sz="1600" dirty="0">
                <a:solidFill>
                  <a:schemeClr val="bg1"/>
                </a:solidFill>
              </a:rPr>
              <a:t> retain, </a:t>
            </a:r>
            <a:br>
              <a:rPr lang="en-US" sz="1600" dirty="0">
                <a:solidFill>
                  <a:schemeClr val="bg1"/>
                </a:solidFill>
              </a:rPr>
            </a:br>
            <a:r>
              <a:rPr lang="en-US" sz="1600" dirty="0">
                <a:solidFill>
                  <a:schemeClr val="bg1"/>
                </a:solidFill>
              </a:rPr>
              <a:t>in the Source form</a:t>
            </a:r>
            <a:r>
              <a:rPr lang="mr-IN" sz="1600" dirty="0">
                <a:solidFill>
                  <a:schemeClr val="bg1"/>
                </a:solidFill>
              </a:rPr>
              <a:t>…</a:t>
            </a:r>
            <a:endParaRPr lang="en-US" sz="1600" dirty="0">
              <a:solidFill>
                <a:schemeClr val="bg1"/>
              </a:solidFill>
            </a:endParaRPr>
          </a:p>
          <a:p>
            <a:pPr algn="r"/>
            <a:endParaRPr lang="en-US" sz="1600" dirty="0">
              <a:solidFill>
                <a:schemeClr val="bg1"/>
              </a:solidFill>
            </a:endParaRPr>
          </a:p>
          <a:p>
            <a:pPr algn="r"/>
            <a:r>
              <a:rPr lang="en-US" sz="1600" dirty="0">
                <a:solidFill>
                  <a:schemeClr val="bg1"/>
                </a:solidFill>
              </a:rPr>
              <a:t>Holder: User</a:t>
            </a:r>
          </a:p>
          <a:p>
            <a:pPr algn="r"/>
            <a:r>
              <a:rPr lang="en-US" sz="1600" dirty="0">
                <a:solidFill>
                  <a:schemeClr val="bg1"/>
                </a:solidFill>
              </a:rPr>
              <a:t>Beneficiary: Copyright Holder</a:t>
            </a:r>
          </a:p>
        </p:txBody>
      </p:sp>
      <p:cxnSp>
        <p:nvCxnSpPr>
          <p:cNvPr id="25" name="Straight Connector 24"/>
          <p:cNvCxnSpPr>
            <a:stCxn id="22" idx="5"/>
          </p:cNvCxnSpPr>
          <p:nvPr/>
        </p:nvCxnSpPr>
        <p:spPr>
          <a:xfrm flipV="1">
            <a:off x="5832920" y="2228241"/>
            <a:ext cx="791838" cy="362925"/>
          </a:xfrm>
          <a:prstGeom prst="line">
            <a:avLst/>
          </a:prstGeom>
          <a:ln w="19050">
            <a:solidFill>
              <a:srgbClr val="FFFF00"/>
            </a:solidFill>
          </a:ln>
        </p:spPr>
        <p:style>
          <a:lnRef idx="1">
            <a:schemeClr val="dk1"/>
          </a:lnRef>
          <a:fillRef idx="0">
            <a:schemeClr val="dk1"/>
          </a:fillRef>
          <a:effectRef idx="0">
            <a:schemeClr val="dk1"/>
          </a:effectRef>
          <a:fontRef idx="minor">
            <a:schemeClr val="tx1"/>
          </a:fontRef>
        </p:style>
      </p:cxnSp>
      <p:sp>
        <p:nvSpPr>
          <p:cNvPr id="28" name="TextBox 27"/>
          <p:cNvSpPr txBox="1"/>
          <p:nvPr/>
        </p:nvSpPr>
        <p:spPr>
          <a:xfrm>
            <a:off x="3318295" y="2431908"/>
            <a:ext cx="920060" cy="338554"/>
          </a:xfrm>
          <a:prstGeom prst="rect">
            <a:avLst/>
          </a:prstGeom>
          <a:noFill/>
          <a:ln>
            <a:noFill/>
          </a:ln>
        </p:spPr>
        <p:txBody>
          <a:bodyPr wrap="none" rtlCol="0">
            <a:spAutoFit/>
          </a:bodyPr>
          <a:lstStyle/>
          <a:p>
            <a:r>
              <a:rPr lang="en-US" sz="1600" dirty="0" smtClean="0">
                <a:solidFill>
                  <a:schemeClr val="bg1"/>
                </a:solidFill>
              </a:rPr>
              <a:t>activates</a:t>
            </a:r>
            <a:endParaRPr lang="en-US" sz="1600" dirty="0">
              <a:solidFill>
                <a:schemeClr val="bg1"/>
              </a:solidFill>
            </a:endParaRPr>
          </a:p>
        </p:txBody>
      </p:sp>
      <p:sp>
        <p:nvSpPr>
          <p:cNvPr id="29" name="TextBox 28"/>
          <p:cNvSpPr txBox="1"/>
          <p:nvPr/>
        </p:nvSpPr>
        <p:spPr>
          <a:xfrm>
            <a:off x="4859089" y="2863674"/>
            <a:ext cx="1089434" cy="307777"/>
          </a:xfrm>
          <a:prstGeom prst="rect">
            <a:avLst/>
          </a:prstGeom>
          <a:solidFill>
            <a:schemeClr val="tx1"/>
          </a:solidFill>
        </p:spPr>
        <p:txBody>
          <a:bodyPr wrap="square" rtlCol="0">
            <a:spAutoFit/>
          </a:bodyPr>
          <a:lstStyle/>
          <a:p>
            <a:pPr algn="ctr"/>
            <a:r>
              <a:rPr lang="en-US" sz="1400" dirty="0" smtClean="0">
                <a:solidFill>
                  <a:schemeClr val="bg1"/>
                </a:solidFill>
              </a:rPr>
              <a:t>Duty | COM</a:t>
            </a:r>
            <a:endParaRPr lang="en-US" sz="1400" dirty="0">
              <a:solidFill>
                <a:schemeClr val="bg1"/>
              </a:solidFill>
            </a:endParaRPr>
          </a:p>
        </p:txBody>
      </p:sp>
      <p:sp>
        <p:nvSpPr>
          <p:cNvPr id="30" name="Rectangle 29"/>
          <p:cNvSpPr/>
          <p:nvPr/>
        </p:nvSpPr>
        <p:spPr>
          <a:xfrm>
            <a:off x="1361812" y="2265233"/>
            <a:ext cx="1532734" cy="1214258"/>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rPr>
              <a:t>[You intend to] Reproduce </a:t>
            </a:r>
            <a:r>
              <a:rPr lang="en-US" dirty="0">
                <a:solidFill>
                  <a:schemeClr val="bg1"/>
                </a:solidFill>
              </a:rPr>
              <a:t>and Distribute Copies</a:t>
            </a:r>
          </a:p>
        </p:txBody>
      </p:sp>
      <p:sp>
        <p:nvSpPr>
          <p:cNvPr id="31" name="Rectangle 30"/>
          <p:cNvSpPr/>
          <p:nvPr/>
        </p:nvSpPr>
        <p:spPr>
          <a:xfrm>
            <a:off x="4121481" y="4231638"/>
            <a:ext cx="2596754" cy="1214258"/>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rPr>
              <a:t>[You retained] in </a:t>
            </a:r>
            <a:r>
              <a:rPr lang="en-US" dirty="0">
                <a:solidFill>
                  <a:schemeClr val="bg1"/>
                </a:solidFill>
              </a:rPr>
              <a:t>Source form</a:t>
            </a:r>
            <a:r>
              <a:rPr lang="is-IS" dirty="0">
                <a:solidFill>
                  <a:schemeClr val="bg1"/>
                </a:solidFill>
              </a:rPr>
              <a:t>…</a:t>
            </a:r>
            <a:r>
              <a:rPr lang="en-US" dirty="0">
                <a:solidFill>
                  <a:schemeClr val="bg1"/>
                </a:solidFill>
              </a:rPr>
              <a:t> copyright, patent, trademark, and attribution notices </a:t>
            </a:r>
          </a:p>
        </p:txBody>
      </p:sp>
      <p:pic>
        <p:nvPicPr>
          <p:cNvPr id="4" name="Picture 3"/>
          <p:cNvPicPr>
            <a:picLocks noChangeAspect="1"/>
          </p:cNvPicPr>
          <p:nvPr/>
        </p:nvPicPr>
        <p:blipFill>
          <a:blip r:embed="rId3"/>
          <a:stretch>
            <a:fillRect/>
          </a:stretch>
        </p:blipFill>
        <p:spPr>
          <a:xfrm>
            <a:off x="83371" y="238968"/>
            <a:ext cx="1924077" cy="977758"/>
          </a:xfrm>
          <a:prstGeom prst="rect">
            <a:avLst/>
          </a:prstGeom>
        </p:spPr>
      </p:pic>
    </p:spTree>
    <p:extLst>
      <p:ext uri="{BB962C8B-B14F-4D97-AF65-F5344CB8AC3E}">
        <p14:creationId xmlns:p14="http://schemas.microsoft.com/office/powerpoint/2010/main" val="638096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30"/>
                                        </p:tgtEl>
                                        <p:attrNameLst>
                                          <p:attrName>fillcolor</p:attrName>
                                        </p:attrNameLst>
                                      </p:cBhvr>
                                      <p:to>
                                        <a:srgbClr val="91D050"/>
                                      </p:to>
                                    </p:animClr>
                                    <p:set>
                                      <p:cBhvr>
                                        <p:cTn id="7" dur="1000" fill="hold"/>
                                        <p:tgtEl>
                                          <p:spTgt spid="30"/>
                                        </p:tgtEl>
                                        <p:attrNameLst>
                                          <p:attrName>fill.type</p:attrName>
                                        </p:attrNameLst>
                                      </p:cBhvr>
                                      <p:to>
                                        <p:strVal val="solid"/>
                                      </p:to>
                                    </p:set>
                                    <p:set>
                                      <p:cBhvr>
                                        <p:cTn id="8" dur="1000" fill="hold"/>
                                        <p:tgtEl>
                                          <p:spTgt spid="30"/>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1000" fill="hold"/>
                                        <p:tgtEl>
                                          <p:spTgt spid="31"/>
                                        </p:tgtEl>
                                        <p:attrNameLst>
                                          <p:attrName>fillcolor</p:attrName>
                                        </p:attrNameLst>
                                      </p:cBhvr>
                                      <p:to>
                                        <a:srgbClr val="91D050"/>
                                      </p:to>
                                    </p:animClr>
                                    <p:set>
                                      <p:cBhvr>
                                        <p:cTn id="13" dur="1000" fill="hold"/>
                                        <p:tgtEl>
                                          <p:spTgt spid="31"/>
                                        </p:tgtEl>
                                        <p:attrNameLst>
                                          <p:attrName>fill.type</p:attrName>
                                        </p:attrNameLst>
                                      </p:cBhvr>
                                      <p:to>
                                        <p:strVal val="solid"/>
                                      </p:to>
                                    </p:set>
                                    <p:set>
                                      <p:cBhvr>
                                        <p:cTn id="14" dur="1000" fill="hold"/>
                                        <p:tgtEl>
                                          <p:spTgt spid="31"/>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6" presetClass="emph" presetSubtype="0" repeatCount="2000" autoRev="1" fill="hold" grpId="1" nodeType="withEffect">
                                  <p:stCondLst>
                                    <p:cond delay="0"/>
                                  </p:stCondLst>
                                  <p:childTnLst>
                                    <p:animScale>
                                      <p:cBhvr>
                                        <p:cTn id="20" dur="500" fill="hold"/>
                                        <p:tgtEl>
                                          <p:spTgt spid="29"/>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9" grpId="1" animBg="1"/>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Propagation to </a:t>
            </a:r>
            <a:br>
              <a:rPr lang="en-US" dirty="0" smtClean="0"/>
            </a:br>
            <a:r>
              <a:rPr lang="en-US" dirty="0" smtClean="0"/>
              <a:t>Containing </a:t>
            </a:r>
            <a:r>
              <a:rPr lang="x-none" dirty="0" smtClean="0"/>
              <a:t>Super </a:t>
            </a:r>
            <a:r>
              <a:rPr lang="x-none" dirty="0"/>
              <a:t>Situation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90913679"/>
              </p:ext>
            </p:extLst>
          </p:nvPr>
        </p:nvGraphicFramePr>
        <p:xfrm>
          <a:off x="1365247" y="2912633"/>
          <a:ext cx="6724504" cy="2590800"/>
        </p:xfrm>
        <a:graphic>
          <a:graphicData uri="http://schemas.openxmlformats.org/drawingml/2006/table">
            <a:tbl>
              <a:tblPr firstRow="1" bandRow="1">
                <a:tableStyleId>{5940675A-B579-460E-94D1-54222C63F5DA}</a:tableStyleId>
              </a:tblPr>
              <a:tblGrid>
                <a:gridCol w="3362252">
                  <a:extLst>
                    <a:ext uri="{9D8B030D-6E8A-4147-A177-3AD203B41FA5}">
                      <a16:colId xmlns:a16="http://schemas.microsoft.com/office/drawing/2014/main" xmlns="" val="1331248463"/>
                    </a:ext>
                  </a:extLst>
                </a:gridCol>
                <a:gridCol w="3362252">
                  <a:extLst>
                    <a:ext uri="{9D8B030D-6E8A-4147-A177-3AD203B41FA5}">
                      <a16:colId xmlns:a16="http://schemas.microsoft.com/office/drawing/2014/main" xmlns="" val="2864561317"/>
                    </a:ext>
                  </a:extLst>
                </a:gridCol>
              </a:tblGrid>
              <a:tr h="370840">
                <a:tc>
                  <a:txBody>
                    <a:bodyPr/>
                    <a:lstStyle/>
                    <a:p>
                      <a:pPr algn="ctr"/>
                      <a:r>
                        <a:rPr lang="en-US" sz="2800" dirty="0" smtClean="0">
                          <a:solidFill>
                            <a:schemeClr val="bg1"/>
                          </a:solidFill>
                        </a:rPr>
                        <a:t>Norm</a:t>
                      </a:r>
                      <a:endParaRPr lang="en-US" sz="2800" dirty="0">
                        <a:solidFill>
                          <a:schemeClr val="bg1"/>
                        </a:solidFill>
                        <a:latin typeface="Times New Roman" charset="0"/>
                        <a:ea typeface="Times New Roman" charset="0"/>
                        <a:cs typeface="Times New Roman" charset="0"/>
                      </a:endParaRPr>
                    </a:p>
                  </a:txBody>
                  <a:tcPr>
                    <a:solidFill>
                      <a:schemeClr val="tx1">
                        <a:lumMod val="85000"/>
                      </a:schemeClr>
                    </a:solidFill>
                  </a:tcPr>
                </a:tc>
                <a:tc>
                  <a:txBody>
                    <a:bodyPr/>
                    <a:lstStyle/>
                    <a:p>
                      <a:pPr algn="ctr"/>
                      <a:r>
                        <a:rPr lang="en-US" sz="2800" dirty="0" smtClean="0">
                          <a:solidFill>
                            <a:schemeClr val="bg1"/>
                          </a:solidFill>
                        </a:rPr>
                        <a:t>Super Situation</a:t>
                      </a:r>
                      <a:endParaRPr lang="en-US" sz="2800" dirty="0">
                        <a:solidFill>
                          <a:schemeClr val="bg1"/>
                        </a:solidFill>
                        <a:latin typeface="Times New Roman" charset="0"/>
                        <a:ea typeface="Times New Roman" charset="0"/>
                        <a:cs typeface="Times New Roman" charset="0"/>
                      </a:endParaRPr>
                    </a:p>
                  </a:txBody>
                  <a:tcPr>
                    <a:solidFill>
                      <a:schemeClr val="tx1"/>
                    </a:solidFill>
                  </a:tcPr>
                </a:tc>
                <a:extLst>
                  <a:ext uri="{0D108BD9-81ED-4DB2-BD59-A6C34878D82A}">
                    <a16:rowId xmlns:a16="http://schemas.microsoft.com/office/drawing/2014/main" xmlns="" val="1922527296"/>
                  </a:ext>
                </a:extLst>
              </a:tr>
              <a:tr h="370840">
                <a:tc>
                  <a:txBody>
                    <a:bodyPr/>
                    <a:lstStyle/>
                    <a:p>
                      <a:pPr algn="ctr"/>
                      <a:r>
                        <a:rPr lang="x-none" sz="2800" dirty="0" smtClean="0">
                          <a:solidFill>
                            <a:schemeClr val="bg1"/>
                          </a:solidFill>
                        </a:rPr>
                        <a:t>Compliant</a:t>
                      </a:r>
                      <a:r>
                        <a:rPr lang="en-US" sz="2800" dirty="0" smtClean="0">
                          <a:solidFill>
                            <a:schemeClr val="bg1"/>
                          </a:solidFill>
                        </a:rPr>
                        <a:t> (Com)</a:t>
                      </a:r>
                      <a:endParaRPr lang="en-US" sz="2800" dirty="0">
                        <a:solidFill>
                          <a:schemeClr val="bg1"/>
                        </a:solidFill>
                        <a:latin typeface="Times New Roman" charset="0"/>
                        <a:ea typeface="Times New Roman" charset="0"/>
                        <a:cs typeface="Times New Roman" charset="0"/>
                      </a:endParaRPr>
                    </a:p>
                  </a:txBody>
                  <a:tcPr>
                    <a:solidFill>
                      <a:schemeClr val="tx1">
                        <a:lumMod val="85000"/>
                      </a:schemeClr>
                    </a:solidFill>
                  </a:tcPr>
                </a:tc>
                <a:tc>
                  <a:txBody>
                    <a:bodyPr/>
                    <a:lstStyle/>
                    <a:p>
                      <a:pPr algn="ctr"/>
                      <a:r>
                        <a:rPr lang="x-none" sz="2800" dirty="0">
                          <a:solidFill>
                            <a:schemeClr val="bg1"/>
                          </a:solidFill>
                        </a:rPr>
                        <a:t>ST</a:t>
                      </a:r>
                      <a:endParaRPr lang="en-US" sz="2800" dirty="0">
                        <a:solidFill>
                          <a:schemeClr val="bg1"/>
                        </a:solidFill>
                        <a:latin typeface="Times New Roman" charset="0"/>
                        <a:ea typeface="Times New Roman" charset="0"/>
                        <a:cs typeface="Times New Roman" charset="0"/>
                      </a:endParaRPr>
                    </a:p>
                  </a:txBody>
                  <a:tcPr>
                    <a:solidFill>
                      <a:srgbClr val="92D050"/>
                    </a:solidFill>
                  </a:tcPr>
                </a:tc>
                <a:extLst>
                  <a:ext uri="{0D108BD9-81ED-4DB2-BD59-A6C34878D82A}">
                    <a16:rowId xmlns:a16="http://schemas.microsoft.com/office/drawing/2014/main" xmlns="" val="4131541959"/>
                  </a:ext>
                </a:extLst>
              </a:tr>
              <a:tr h="370840">
                <a:tc>
                  <a:txBody>
                    <a:bodyPr/>
                    <a:lstStyle/>
                    <a:p>
                      <a:pPr algn="ctr"/>
                      <a:r>
                        <a:rPr lang="x-none" sz="2800" dirty="0" smtClean="0">
                          <a:solidFill>
                            <a:schemeClr val="bg1"/>
                          </a:solidFill>
                        </a:rPr>
                        <a:t>Tolerated</a:t>
                      </a:r>
                      <a:r>
                        <a:rPr lang="en-US" sz="2800" dirty="0" smtClean="0">
                          <a:solidFill>
                            <a:schemeClr val="bg1"/>
                          </a:solidFill>
                        </a:rPr>
                        <a:t> (</a:t>
                      </a:r>
                      <a:r>
                        <a:rPr lang="en-US" sz="2800" dirty="0" err="1" smtClean="0">
                          <a:solidFill>
                            <a:schemeClr val="bg1"/>
                          </a:solidFill>
                        </a:rPr>
                        <a:t>Tol</a:t>
                      </a:r>
                      <a:r>
                        <a:rPr lang="en-US" sz="2800" dirty="0" smtClean="0">
                          <a:solidFill>
                            <a:schemeClr val="bg1"/>
                          </a:solidFill>
                        </a:rPr>
                        <a:t>)</a:t>
                      </a:r>
                      <a:endParaRPr lang="en-US" sz="2800" dirty="0">
                        <a:solidFill>
                          <a:schemeClr val="bg1"/>
                        </a:solidFill>
                        <a:latin typeface="Times New Roman" charset="0"/>
                        <a:ea typeface="Times New Roman" charset="0"/>
                        <a:cs typeface="Times New Roman" charset="0"/>
                      </a:endParaRPr>
                    </a:p>
                  </a:txBody>
                  <a:tcPr>
                    <a:solidFill>
                      <a:schemeClr val="tx1">
                        <a:lumMod val="85000"/>
                      </a:schemeClr>
                    </a:solidFill>
                  </a:tcPr>
                </a:tc>
                <a:tc>
                  <a:txBody>
                    <a:bodyPr/>
                    <a:lstStyle/>
                    <a:p>
                      <a:pPr algn="ctr"/>
                      <a:r>
                        <a:rPr lang="x-none" sz="2800" dirty="0">
                          <a:solidFill>
                            <a:schemeClr val="bg1"/>
                          </a:solidFill>
                        </a:rPr>
                        <a:t>ST</a:t>
                      </a:r>
                      <a:endParaRPr lang="en-US" sz="2800" dirty="0">
                        <a:solidFill>
                          <a:schemeClr val="bg1"/>
                        </a:solidFill>
                        <a:latin typeface="Times New Roman" charset="0"/>
                        <a:ea typeface="Times New Roman" charset="0"/>
                        <a:cs typeface="Times New Roman" charset="0"/>
                      </a:endParaRPr>
                    </a:p>
                  </a:txBody>
                  <a:tcPr>
                    <a:solidFill>
                      <a:srgbClr val="92D050"/>
                    </a:solidFill>
                  </a:tcPr>
                </a:tc>
                <a:extLst>
                  <a:ext uri="{0D108BD9-81ED-4DB2-BD59-A6C34878D82A}">
                    <a16:rowId xmlns:a16="http://schemas.microsoft.com/office/drawing/2014/main" xmlns="" val="1409234954"/>
                  </a:ext>
                </a:extLst>
              </a:tr>
              <a:tr h="370840">
                <a:tc>
                  <a:txBody>
                    <a:bodyPr/>
                    <a:lstStyle/>
                    <a:p>
                      <a:pPr algn="ctr"/>
                      <a:r>
                        <a:rPr lang="en-US" sz="2800" dirty="0" smtClean="0">
                          <a:solidFill>
                            <a:schemeClr val="bg1"/>
                          </a:solidFill>
                        </a:rPr>
                        <a:t>Violated (</a:t>
                      </a:r>
                      <a:r>
                        <a:rPr lang="en-US" sz="2800" dirty="0" err="1" smtClean="0">
                          <a:solidFill>
                            <a:schemeClr val="bg1"/>
                          </a:solidFill>
                        </a:rPr>
                        <a:t>Vio</a:t>
                      </a:r>
                      <a:r>
                        <a:rPr lang="en-US" sz="2800" dirty="0" smtClean="0">
                          <a:solidFill>
                            <a:schemeClr val="bg1"/>
                          </a:solidFill>
                        </a:rPr>
                        <a:t>)</a:t>
                      </a:r>
                      <a:endParaRPr lang="en-US" sz="2800" dirty="0">
                        <a:solidFill>
                          <a:schemeClr val="bg1"/>
                        </a:solidFill>
                        <a:latin typeface="Times New Roman" charset="0"/>
                        <a:ea typeface="Times New Roman" charset="0"/>
                        <a:cs typeface="Times New Roman" charset="0"/>
                      </a:endParaRPr>
                    </a:p>
                  </a:txBody>
                  <a:tcPr>
                    <a:solidFill>
                      <a:schemeClr val="tx1">
                        <a:lumMod val="85000"/>
                      </a:schemeClr>
                    </a:solidFill>
                  </a:tcPr>
                </a:tc>
                <a:tc>
                  <a:txBody>
                    <a:bodyPr/>
                    <a:lstStyle/>
                    <a:p>
                      <a:pPr algn="ctr"/>
                      <a:r>
                        <a:rPr lang="x-none" sz="2800" dirty="0">
                          <a:solidFill>
                            <a:schemeClr val="bg1"/>
                          </a:solidFill>
                        </a:rPr>
                        <a:t>SF</a:t>
                      </a:r>
                      <a:endParaRPr lang="en-US" sz="2800" dirty="0">
                        <a:solidFill>
                          <a:schemeClr val="bg1"/>
                        </a:solidFill>
                        <a:latin typeface="Times New Roman" charset="0"/>
                        <a:ea typeface="Times New Roman" charset="0"/>
                        <a:cs typeface="Times New Roman" charset="0"/>
                      </a:endParaRPr>
                    </a:p>
                  </a:txBody>
                  <a:tcPr>
                    <a:solidFill>
                      <a:srgbClr val="FF0000"/>
                    </a:solidFill>
                  </a:tcPr>
                </a:tc>
                <a:extLst>
                  <a:ext uri="{0D108BD9-81ED-4DB2-BD59-A6C34878D82A}">
                    <a16:rowId xmlns:a16="http://schemas.microsoft.com/office/drawing/2014/main" xmlns="" val="2951945909"/>
                  </a:ext>
                </a:extLst>
              </a:tr>
              <a:tr h="370839">
                <a:tc>
                  <a:txBody>
                    <a:bodyPr/>
                    <a:lstStyle/>
                    <a:p>
                      <a:pPr algn="ctr"/>
                      <a:r>
                        <a:rPr lang="x-none" sz="2800" dirty="0" smtClean="0">
                          <a:solidFill>
                            <a:schemeClr val="bg1"/>
                          </a:solidFill>
                        </a:rPr>
                        <a:t>Inconclusive</a:t>
                      </a:r>
                      <a:r>
                        <a:rPr lang="en-US" sz="2800" dirty="0" smtClean="0">
                          <a:solidFill>
                            <a:schemeClr val="bg1"/>
                          </a:solidFill>
                        </a:rPr>
                        <a:t> (</a:t>
                      </a:r>
                      <a:r>
                        <a:rPr lang="en-US" sz="2800" dirty="0" err="1" smtClean="0">
                          <a:solidFill>
                            <a:schemeClr val="bg1"/>
                          </a:solidFill>
                        </a:rPr>
                        <a:t>Inc</a:t>
                      </a:r>
                      <a:r>
                        <a:rPr lang="en-US" sz="2800" dirty="0" smtClean="0">
                          <a:solidFill>
                            <a:schemeClr val="bg1"/>
                          </a:solidFill>
                        </a:rPr>
                        <a:t>)</a:t>
                      </a:r>
                      <a:endParaRPr lang="en-US" sz="2800" dirty="0">
                        <a:solidFill>
                          <a:schemeClr val="bg1"/>
                        </a:solidFill>
                        <a:latin typeface="Times New Roman" charset="0"/>
                        <a:ea typeface="Times New Roman" charset="0"/>
                        <a:cs typeface="Times New Roman" charset="0"/>
                      </a:endParaRPr>
                    </a:p>
                  </a:txBody>
                  <a:tcPr>
                    <a:solidFill>
                      <a:schemeClr val="tx1">
                        <a:lumMod val="85000"/>
                      </a:schemeClr>
                    </a:solidFill>
                  </a:tcPr>
                </a:tc>
                <a:tc>
                  <a:txBody>
                    <a:bodyPr/>
                    <a:lstStyle/>
                    <a:p>
                      <a:pPr algn="ctr"/>
                      <a:r>
                        <a:rPr lang="x-none" sz="2800" dirty="0">
                          <a:solidFill>
                            <a:schemeClr val="bg1"/>
                          </a:solidFill>
                        </a:rPr>
                        <a:t>SU</a:t>
                      </a:r>
                      <a:endParaRPr lang="en-US" sz="2800" dirty="0">
                        <a:solidFill>
                          <a:schemeClr val="bg1"/>
                        </a:solidFill>
                        <a:latin typeface="Times New Roman" charset="0"/>
                        <a:ea typeface="Times New Roman" charset="0"/>
                        <a:cs typeface="Times New Roman" charset="0"/>
                      </a:endParaRPr>
                    </a:p>
                  </a:txBody>
                  <a:tcPr>
                    <a:solidFill>
                      <a:srgbClr val="FFFF00"/>
                    </a:solidFill>
                  </a:tcPr>
                </a:tc>
                <a:extLst>
                  <a:ext uri="{0D108BD9-81ED-4DB2-BD59-A6C34878D82A}">
                    <a16:rowId xmlns:a16="http://schemas.microsoft.com/office/drawing/2014/main" xmlns="" val="309271039"/>
                  </a:ext>
                </a:extLst>
              </a:tr>
            </a:tbl>
          </a:graphicData>
        </a:graphic>
      </p:graphicFrame>
    </p:spTree>
    <p:extLst>
      <p:ext uri="{BB962C8B-B14F-4D97-AF65-F5344CB8AC3E}">
        <p14:creationId xmlns:p14="http://schemas.microsoft.com/office/powerpoint/2010/main" val="3658533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1190150" y="1717970"/>
            <a:ext cx="6024486" cy="4183072"/>
          </a:xfrm>
          <a:prstGeom prst="rect">
            <a:avLst/>
          </a:prstGeom>
          <a:solidFill>
            <a:schemeClr val="tx1"/>
          </a:solidFill>
          <a:ln w="28575">
            <a:solidFill>
              <a:schemeClr val="bg1"/>
            </a:solidFill>
          </a:ln>
        </p:spPr>
        <p:style>
          <a:lnRef idx="2">
            <a:schemeClr val="dk1"/>
          </a:lnRef>
          <a:fillRef idx="1">
            <a:schemeClr val="lt1"/>
          </a:fillRef>
          <a:effectRef idx="0">
            <a:schemeClr val="dk1"/>
          </a:effectRef>
          <a:fontRef idx="minor">
            <a:schemeClr val="dk1"/>
          </a:fontRef>
        </p:style>
        <p:txBody>
          <a:bodyPr rtlCol="0" anchor="b"/>
          <a:lstStyle/>
          <a:p>
            <a:pPr algn="ctr"/>
            <a:r>
              <a:rPr lang="en-US" smtClean="0"/>
              <a:t>ELT 4.0</a:t>
            </a:r>
            <a:endParaRPr lang="en-US" dirty="0"/>
          </a:p>
        </p:txBody>
      </p:sp>
      <p:sp>
        <p:nvSpPr>
          <p:cNvPr id="2" name="Title 1"/>
          <p:cNvSpPr>
            <a:spLocks noGrp="1"/>
          </p:cNvSpPr>
          <p:nvPr>
            <p:ph type="title"/>
          </p:nvPr>
        </p:nvSpPr>
        <p:spPr>
          <a:xfrm>
            <a:off x="457200" y="73726"/>
            <a:ext cx="8229600" cy="1143000"/>
          </a:xfrm>
        </p:spPr>
        <p:txBody>
          <a:bodyPr/>
          <a:lstStyle/>
          <a:p>
            <a:r>
              <a:rPr lang="en-US" dirty="0" smtClean="0"/>
              <a:t>Modular Norm Model</a:t>
            </a:r>
            <a:endParaRPr lang="en-US" dirty="0"/>
          </a:p>
        </p:txBody>
      </p:sp>
      <p:sp>
        <p:nvSpPr>
          <p:cNvPr id="3" name="Slide Number Placeholder 2"/>
          <p:cNvSpPr>
            <a:spLocks noGrp="1"/>
          </p:cNvSpPr>
          <p:nvPr>
            <p:ph type="sldNum" sz="quarter" idx="12"/>
          </p:nvPr>
        </p:nvSpPr>
        <p:spPr/>
        <p:txBody>
          <a:bodyPr/>
          <a:lstStyle/>
          <a:p>
            <a:fld id="{AA6A4578-B0B2-2649-A7D7-8F6F87258344}" type="slidenum">
              <a:rPr lang="en-US" smtClean="0"/>
              <a:t>8</a:t>
            </a:fld>
            <a:endParaRPr lang="en-US"/>
          </a:p>
        </p:txBody>
      </p:sp>
      <p:sp>
        <p:nvSpPr>
          <p:cNvPr id="17" name="Triangle 16"/>
          <p:cNvSpPr/>
          <p:nvPr/>
        </p:nvSpPr>
        <p:spPr>
          <a:xfrm>
            <a:off x="4581679" y="1872062"/>
            <a:ext cx="1668321" cy="1438208"/>
          </a:xfrm>
          <a:prstGeom prst="triangl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rPr>
              <a:t>Duty</a:t>
            </a:r>
            <a:endParaRPr lang="en-US" dirty="0">
              <a:solidFill>
                <a:schemeClr val="bg1"/>
              </a:solidFill>
            </a:endParaRPr>
          </a:p>
        </p:txBody>
      </p:sp>
      <p:cxnSp>
        <p:nvCxnSpPr>
          <p:cNvPr id="18" name="Straight Arrow Connector 17"/>
          <p:cNvCxnSpPr/>
          <p:nvPr/>
        </p:nvCxnSpPr>
        <p:spPr>
          <a:xfrm flipV="1">
            <a:off x="2894546" y="2793430"/>
            <a:ext cx="1983347" cy="1"/>
          </a:xfrm>
          <a:prstGeom prst="straightConnector1">
            <a:avLst/>
          </a:prstGeom>
          <a:ln>
            <a:tailEnd type="arrow" w="lg" len="lg"/>
          </a:ln>
        </p:spPr>
        <p:style>
          <a:lnRef idx="2">
            <a:schemeClr val="dk1"/>
          </a:lnRef>
          <a:fillRef idx="1">
            <a:schemeClr val="lt1"/>
          </a:fillRef>
          <a:effectRef idx="0">
            <a:schemeClr val="dk1"/>
          </a:effectRef>
          <a:fontRef idx="minor">
            <a:schemeClr val="dk1"/>
          </a:fontRef>
        </p:style>
      </p:cxnSp>
      <p:cxnSp>
        <p:nvCxnSpPr>
          <p:cNvPr id="19" name="Straight Arrow Connector 18"/>
          <p:cNvCxnSpPr>
            <a:endCxn id="22" idx="3"/>
          </p:cNvCxnSpPr>
          <p:nvPr/>
        </p:nvCxnSpPr>
        <p:spPr>
          <a:xfrm flipV="1">
            <a:off x="5415839" y="3310270"/>
            <a:ext cx="1" cy="921368"/>
          </a:xfrm>
          <a:prstGeom prst="straightConnector1">
            <a:avLst/>
          </a:prstGeom>
          <a:ln>
            <a:tailEnd type="arrow" w="lg" len="lg"/>
          </a:ln>
        </p:spPr>
        <p:style>
          <a:lnRef idx="2">
            <a:schemeClr val="dk1"/>
          </a:lnRef>
          <a:fillRef idx="1">
            <a:schemeClr val="lt1"/>
          </a:fillRef>
          <a:effectRef idx="0">
            <a:schemeClr val="dk1"/>
          </a:effectRef>
          <a:fontRef idx="minor">
            <a:schemeClr val="dk1"/>
          </a:fontRef>
        </p:style>
      </p:cxnSp>
      <p:sp>
        <p:nvSpPr>
          <p:cNvPr id="21" name="TextBox 20"/>
          <p:cNvSpPr txBox="1"/>
          <p:nvPr/>
        </p:nvSpPr>
        <p:spPr>
          <a:xfrm>
            <a:off x="5403806" y="3512534"/>
            <a:ext cx="846194" cy="338554"/>
          </a:xfrm>
          <a:prstGeom prst="rect">
            <a:avLst/>
          </a:prstGeom>
          <a:noFill/>
          <a:ln>
            <a:noFill/>
          </a:ln>
        </p:spPr>
        <p:txBody>
          <a:bodyPr wrap="none" rtlCol="0">
            <a:spAutoFit/>
          </a:bodyPr>
          <a:lstStyle/>
          <a:p>
            <a:r>
              <a:rPr lang="en-US" sz="1600" smtClean="0">
                <a:solidFill>
                  <a:schemeClr val="bg1"/>
                </a:solidFill>
              </a:rPr>
              <a:t>satisfies</a:t>
            </a:r>
            <a:endParaRPr lang="en-US" sz="1600" dirty="0">
              <a:solidFill>
                <a:schemeClr val="bg1"/>
              </a:solidFill>
            </a:endParaRPr>
          </a:p>
        </p:txBody>
      </p:sp>
      <p:sp>
        <p:nvSpPr>
          <p:cNvPr id="22" name="TextBox 21"/>
          <p:cNvSpPr txBox="1"/>
          <p:nvPr/>
        </p:nvSpPr>
        <p:spPr>
          <a:xfrm>
            <a:off x="6593324" y="1672034"/>
            <a:ext cx="2093476" cy="1569660"/>
          </a:xfrm>
          <a:prstGeom prst="rect">
            <a:avLst/>
          </a:prstGeom>
          <a:solidFill>
            <a:srgbClr val="FFFF00"/>
          </a:solidFill>
        </p:spPr>
        <p:txBody>
          <a:bodyPr wrap="square" rtlCol="0">
            <a:spAutoFit/>
          </a:bodyPr>
          <a:lstStyle/>
          <a:p>
            <a:pPr algn="r"/>
            <a:r>
              <a:rPr lang="en-US" sz="1600" dirty="0">
                <a:solidFill>
                  <a:schemeClr val="bg1"/>
                </a:solidFill>
              </a:rPr>
              <a:t>You </a:t>
            </a:r>
            <a:r>
              <a:rPr lang="en-US" sz="1600" b="1" dirty="0">
                <a:solidFill>
                  <a:schemeClr val="bg1"/>
                </a:solidFill>
              </a:rPr>
              <a:t>must</a:t>
            </a:r>
            <a:r>
              <a:rPr lang="en-US" sz="1600" dirty="0">
                <a:solidFill>
                  <a:schemeClr val="bg1"/>
                </a:solidFill>
              </a:rPr>
              <a:t> retain, </a:t>
            </a:r>
            <a:br>
              <a:rPr lang="en-US" sz="1600" dirty="0">
                <a:solidFill>
                  <a:schemeClr val="bg1"/>
                </a:solidFill>
              </a:rPr>
            </a:br>
            <a:r>
              <a:rPr lang="en-US" sz="1600" dirty="0">
                <a:solidFill>
                  <a:schemeClr val="bg1"/>
                </a:solidFill>
              </a:rPr>
              <a:t>in the Source form</a:t>
            </a:r>
            <a:r>
              <a:rPr lang="mr-IN" sz="1600" dirty="0">
                <a:solidFill>
                  <a:schemeClr val="bg1"/>
                </a:solidFill>
              </a:rPr>
              <a:t>…</a:t>
            </a:r>
            <a:endParaRPr lang="en-US" sz="1600" dirty="0">
              <a:solidFill>
                <a:schemeClr val="bg1"/>
              </a:solidFill>
            </a:endParaRPr>
          </a:p>
          <a:p>
            <a:pPr algn="r"/>
            <a:endParaRPr lang="en-US" sz="1600" dirty="0">
              <a:solidFill>
                <a:schemeClr val="bg1"/>
              </a:solidFill>
            </a:endParaRPr>
          </a:p>
          <a:p>
            <a:pPr algn="r"/>
            <a:r>
              <a:rPr lang="en-US" sz="1600" dirty="0">
                <a:solidFill>
                  <a:schemeClr val="bg1"/>
                </a:solidFill>
              </a:rPr>
              <a:t>Holder: User</a:t>
            </a:r>
          </a:p>
          <a:p>
            <a:pPr algn="r"/>
            <a:r>
              <a:rPr lang="en-US" sz="1600" dirty="0">
                <a:solidFill>
                  <a:schemeClr val="bg1"/>
                </a:solidFill>
              </a:rPr>
              <a:t>Beneficiary: Copyright Holder</a:t>
            </a:r>
          </a:p>
        </p:txBody>
      </p:sp>
      <p:cxnSp>
        <p:nvCxnSpPr>
          <p:cNvPr id="25" name="Straight Connector 24"/>
          <p:cNvCxnSpPr>
            <a:stCxn id="22" idx="5"/>
          </p:cNvCxnSpPr>
          <p:nvPr/>
        </p:nvCxnSpPr>
        <p:spPr>
          <a:xfrm flipV="1">
            <a:off x="5832920" y="2228241"/>
            <a:ext cx="791838" cy="362925"/>
          </a:xfrm>
          <a:prstGeom prst="line">
            <a:avLst/>
          </a:prstGeom>
          <a:ln w="19050">
            <a:solidFill>
              <a:srgbClr val="FFFF00"/>
            </a:solidFill>
          </a:ln>
        </p:spPr>
        <p:style>
          <a:lnRef idx="1">
            <a:schemeClr val="dk1"/>
          </a:lnRef>
          <a:fillRef idx="0">
            <a:schemeClr val="dk1"/>
          </a:fillRef>
          <a:effectRef idx="0">
            <a:schemeClr val="dk1"/>
          </a:effectRef>
          <a:fontRef idx="minor">
            <a:schemeClr val="tx1"/>
          </a:fontRef>
        </p:style>
      </p:cxnSp>
      <p:sp>
        <p:nvSpPr>
          <p:cNvPr id="28" name="TextBox 27"/>
          <p:cNvSpPr txBox="1"/>
          <p:nvPr/>
        </p:nvSpPr>
        <p:spPr>
          <a:xfrm>
            <a:off x="3318295" y="2431908"/>
            <a:ext cx="920060" cy="338554"/>
          </a:xfrm>
          <a:prstGeom prst="rect">
            <a:avLst/>
          </a:prstGeom>
          <a:noFill/>
          <a:ln>
            <a:noFill/>
          </a:ln>
        </p:spPr>
        <p:txBody>
          <a:bodyPr wrap="none" rtlCol="0">
            <a:spAutoFit/>
          </a:bodyPr>
          <a:lstStyle/>
          <a:p>
            <a:r>
              <a:rPr lang="en-US" sz="1600" dirty="0" smtClean="0">
                <a:solidFill>
                  <a:schemeClr val="bg1"/>
                </a:solidFill>
              </a:rPr>
              <a:t>activates</a:t>
            </a:r>
            <a:endParaRPr lang="en-US" sz="1600" dirty="0">
              <a:solidFill>
                <a:schemeClr val="bg1"/>
              </a:solidFill>
            </a:endParaRPr>
          </a:p>
        </p:txBody>
      </p:sp>
      <p:sp>
        <p:nvSpPr>
          <p:cNvPr id="29" name="TextBox 28"/>
          <p:cNvSpPr txBox="1"/>
          <p:nvPr/>
        </p:nvSpPr>
        <p:spPr>
          <a:xfrm>
            <a:off x="4859089" y="2863674"/>
            <a:ext cx="1089434" cy="307777"/>
          </a:xfrm>
          <a:prstGeom prst="rect">
            <a:avLst/>
          </a:prstGeom>
          <a:solidFill>
            <a:schemeClr val="tx1"/>
          </a:solidFill>
        </p:spPr>
        <p:txBody>
          <a:bodyPr wrap="square" rtlCol="0">
            <a:spAutoFit/>
          </a:bodyPr>
          <a:lstStyle/>
          <a:p>
            <a:pPr algn="ctr"/>
            <a:r>
              <a:rPr lang="en-US" sz="1400" dirty="0" smtClean="0">
                <a:solidFill>
                  <a:schemeClr val="bg1"/>
                </a:solidFill>
              </a:rPr>
              <a:t>Duty | COM</a:t>
            </a:r>
            <a:endParaRPr lang="en-US" sz="1400" dirty="0">
              <a:solidFill>
                <a:schemeClr val="bg1"/>
              </a:solidFill>
            </a:endParaRPr>
          </a:p>
        </p:txBody>
      </p:sp>
      <p:sp>
        <p:nvSpPr>
          <p:cNvPr id="30" name="Rectangle 29"/>
          <p:cNvSpPr/>
          <p:nvPr/>
        </p:nvSpPr>
        <p:spPr>
          <a:xfrm>
            <a:off x="1361812" y="2265233"/>
            <a:ext cx="1532734" cy="1214258"/>
          </a:xfrm>
          <a:prstGeom prst="rect">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rPr>
              <a:t>[You intend to] Reproduce </a:t>
            </a:r>
            <a:r>
              <a:rPr lang="en-US" dirty="0">
                <a:solidFill>
                  <a:schemeClr val="bg1"/>
                </a:solidFill>
              </a:rPr>
              <a:t>and Distribute Copies</a:t>
            </a:r>
          </a:p>
        </p:txBody>
      </p:sp>
      <p:sp>
        <p:nvSpPr>
          <p:cNvPr id="31" name="Rectangle 30"/>
          <p:cNvSpPr/>
          <p:nvPr/>
        </p:nvSpPr>
        <p:spPr>
          <a:xfrm>
            <a:off x="4121481" y="4231638"/>
            <a:ext cx="2596754" cy="1214258"/>
          </a:xfrm>
          <a:prstGeom prst="rect">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rPr>
              <a:t>[You retained] in </a:t>
            </a:r>
            <a:r>
              <a:rPr lang="en-US" dirty="0">
                <a:solidFill>
                  <a:schemeClr val="bg1"/>
                </a:solidFill>
              </a:rPr>
              <a:t>Source form</a:t>
            </a:r>
            <a:r>
              <a:rPr lang="is-IS" dirty="0">
                <a:solidFill>
                  <a:schemeClr val="bg1"/>
                </a:solidFill>
              </a:rPr>
              <a:t>…</a:t>
            </a:r>
            <a:r>
              <a:rPr lang="en-US" dirty="0">
                <a:solidFill>
                  <a:schemeClr val="bg1"/>
                </a:solidFill>
              </a:rPr>
              <a:t> copyright, patent, trademark, and attribution notices </a:t>
            </a:r>
          </a:p>
        </p:txBody>
      </p:sp>
      <p:pic>
        <p:nvPicPr>
          <p:cNvPr id="15" name="Picture 14"/>
          <p:cNvPicPr>
            <a:picLocks noChangeAspect="1"/>
          </p:cNvPicPr>
          <p:nvPr/>
        </p:nvPicPr>
        <p:blipFill>
          <a:blip r:embed="rId3"/>
          <a:stretch>
            <a:fillRect/>
          </a:stretch>
        </p:blipFill>
        <p:spPr>
          <a:xfrm>
            <a:off x="83371" y="238968"/>
            <a:ext cx="1924077" cy="977758"/>
          </a:xfrm>
          <a:prstGeom prst="rect">
            <a:avLst/>
          </a:prstGeom>
        </p:spPr>
      </p:pic>
      <p:pic>
        <p:nvPicPr>
          <p:cNvPr id="4" name="Picture 3"/>
          <p:cNvPicPr>
            <a:picLocks noChangeAspect="1"/>
          </p:cNvPicPr>
          <p:nvPr/>
        </p:nvPicPr>
        <p:blipFill>
          <a:blip r:embed="rId4"/>
          <a:stretch>
            <a:fillRect/>
          </a:stretch>
        </p:blipFill>
        <p:spPr>
          <a:xfrm>
            <a:off x="155585" y="6026918"/>
            <a:ext cx="1779647" cy="750736"/>
          </a:xfrm>
          <a:prstGeom prst="rect">
            <a:avLst/>
          </a:prstGeom>
        </p:spPr>
      </p:pic>
      <p:sp>
        <p:nvSpPr>
          <p:cNvPr id="5" name="TextBox 4"/>
          <p:cNvSpPr txBox="1"/>
          <p:nvPr/>
        </p:nvSpPr>
        <p:spPr>
          <a:xfrm>
            <a:off x="5826903" y="6173550"/>
            <a:ext cx="2146293" cy="369332"/>
          </a:xfrm>
          <a:prstGeom prst="rect">
            <a:avLst/>
          </a:prstGeom>
          <a:noFill/>
        </p:spPr>
        <p:txBody>
          <a:bodyPr wrap="none" rtlCol="0">
            <a:spAutoFit/>
          </a:bodyPr>
          <a:lstStyle/>
          <a:p>
            <a:r>
              <a:rPr lang="en-US" b="1" dirty="0" smtClean="0"/>
              <a:t>Scenario: </a:t>
            </a:r>
            <a:r>
              <a:rPr lang="en-US" dirty="0" smtClean="0"/>
              <a:t>Compliant!</a:t>
            </a:r>
            <a:endParaRPr lang="en-US" dirty="0"/>
          </a:p>
        </p:txBody>
      </p:sp>
    </p:spTree>
    <p:extLst>
      <p:ext uri="{BB962C8B-B14F-4D97-AF65-F5344CB8AC3E}">
        <p14:creationId xmlns:p14="http://schemas.microsoft.com/office/powerpoint/2010/main" val="1549063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500" fill="hold"/>
                                        <p:tgtEl>
                                          <p:spTgt spid="32"/>
                                        </p:tgtEl>
                                        <p:attrNameLst>
                                          <p:attrName>fillcolor</p:attrName>
                                        </p:attrNameLst>
                                      </p:cBhvr>
                                      <p:to>
                                        <a:srgbClr val="91D050"/>
                                      </p:to>
                                    </p:animClr>
                                    <p:set>
                                      <p:cBhvr>
                                        <p:cTn id="11" dur="500" fill="hold"/>
                                        <p:tgtEl>
                                          <p:spTgt spid="32"/>
                                        </p:tgtEl>
                                        <p:attrNameLst>
                                          <p:attrName>fill.type</p:attrName>
                                        </p:attrNameLst>
                                      </p:cBhvr>
                                      <p:to>
                                        <p:strVal val="solid"/>
                                      </p:to>
                                    </p:set>
                                    <p:set>
                                      <p:cBhvr>
                                        <p:cTn id="12" dur="500" fill="hold"/>
                                        <p:tgtEl>
                                          <p:spTgt spid="32"/>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1190150" y="1717970"/>
            <a:ext cx="6024486" cy="4183072"/>
          </a:xfrm>
          <a:prstGeom prst="rect">
            <a:avLst/>
          </a:prstGeom>
          <a:solidFill>
            <a:schemeClr val="tx1"/>
          </a:solidFill>
          <a:ln w="28575">
            <a:solidFill>
              <a:schemeClr val="bg1"/>
            </a:solidFill>
          </a:ln>
        </p:spPr>
        <p:style>
          <a:lnRef idx="2">
            <a:schemeClr val="dk1"/>
          </a:lnRef>
          <a:fillRef idx="1">
            <a:schemeClr val="lt1"/>
          </a:fillRef>
          <a:effectRef idx="0">
            <a:schemeClr val="dk1"/>
          </a:effectRef>
          <a:fontRef idx="minor">
            <a:schemeClr val="dk1"/>
          </a:fontRef>
        </p:style>
        <p:txBody>
          <a:bodyPr rtlCol="0" anchor="b"/>
          <a:lstStyle/>
          <a:p>
            <a:pPr algn="ctr"/>
            <a:r>
              <a:rPr lang="en-US" smtClean="0"/>
              <a:t>ELT 4.0</a:t>
            </a:r>
            <a:endParaRPr lang="en-US" dirty="0"/>
          </a:p>
        </p:txBody>
      </p:sp>
      <p:sp>
        <p:nvSpPr>
          <p:cNvPr id="2" name="Title 1"/>
          <p:cNvSpPr>
            <a:spLocks noGrp="1"/>
          </p:cNvSpPr>
          <p:nvPr>
            <p:ph type="title"/>
          </p:nvPr>
        </p:nvSpPr>
        <p:spPr>
          <a:xfrm>
            <a:off x="457200" y="73726"/>
            <a:ext cx="8229600" cy="1143000"/>
          </a:xfrm>
        </p:spPr>
        <p:txBody>
          <a:bodyPr/>
          <a:lstStyle/>
          <a:p>
            <a:r>
              <a:rPr lang="en-US" dirty="0" smtClean="0"/>
              <a:t>Modular Norm Model</a:t>
            </a:r>
            <a:endParaRPr lang="en-US" dirty="0"/>
          </a:p>
        </p:txBody>
      </p:sp>
      <p:sp>
        <p:nvSpPr>
          <p:cNvPr id="3" name="Slide Number Placeholder 2"/>
          <p:cNvSpPr>
            <a:spLocks noGrp="1"/>
          </p:cNvSpPr>
          <p:nvPr>
            <p:ph type="sldNum" sz="quarter" idx="12"/>
          </p:nvPr>
        </p:nvSpPr>
        <p:spPr/>
        <p:txBody>
          <a:bodyPr/>
          <a:lstStyle/>
          <a:p>
            <a:fld id="{AA6A4578-B0B2-2649-A7D7-8F6F87258344}" type="slidenum">
              <a:rPr lang="en-US" smtClean="0"/>
              <a:t>9</a:t>
            </a:fld>
            <a:endParaRPr lang="en-US"/>
          </a:p>
        </p:txBody>
      </p:sp>
      <p:sp>
        <p:nvSpPr>
          <p:cNvPr id="17" name="Triangle 16"/>
          <p:cNvSpPr/>
          <p:nvPr/>
        </p:nvSpPr>
        <p:spPr>
          <a:xfrm>
            <a:off x="4581679" y="1872062"/>
            <a:ext cx="1668321" cy="1438208"/>
          </a:xfrm>
          <a:prstGeom prst="triangl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rPr>
              <a:t>Duty</a:t>
            </a:r>
            <a:endParaRPr lang="en-US" dirty="0">
              <a:solidFill>
                <a:schemeClr val="bg1"/>
              </a:solidFill>
            </a:endParaRPr>
          </a:p>
        </p:txBody>
      </p:sp>
      <p:cxnSp>
        <p:nvCxnSpPr>
          <p:cNvPr id="18" name="Straight Arrow Connector 17"/>
          <p:cNvCxnSpPr/>
          <p:nvPr/>
        </p:nvCxnSpPr>
        <p:spPr>
          <a:xfrm flipV="1">
            <a:off x="2894546" y="2793430"/>
            <a:ext cx="1983347" cy="1"/>
          </a:xfrm>
          <a:prstGeom prst="straightConnector1">
            <a:avLst/>
          </a:prstGeom>
          <a:ln>
            <a:tailEnd type="arrow" w="lg" len="lg"/>
          </a:ln>
        </p:spPr>
        <p:style>
          <a:lnRef idx="2">
            <a:schemeClr val="dk1"/>
          </a:lnRef>
          <a:fillRef idx="1">
            <a:schemeClr val="lt1"/>
          </a:fillRef>
          <a:effectRef idx="0">
            <a:schemeClr val="dk1"/>
          </a:effectRef>
          <a:fontRef idx="minor">
            <a:schemeClr val="dk1"/>
          </a:fontRef>
        </p:style>
      </p:cxnSp>
      <p:cxnSp>
        <p:nvCxnSpPr>
          <p:cNvPr id="19" name="Straight Arrow Connector 18"/>
          <p:cNvCxnSpPr>
            <a:endCxn id="22" idx="3"/>
          </p:cNvCxnSpPr>
          <p:nvPr/>
        </p:nvCxnSpPr>
        <p:spPr>
          <a:xfrm flipV="1">
            <a:off x="5415839" y="3310270"/>
            <a:ext cx="1" cy="921368"/>
          </a:xfrm>
          <a:prstGeom prst="straightConnector1">
            <a:avLst/>
          </a:prstGeom>
          <a:ln>
            <a:tailEnd type="arrow" w="lg" len="lg"/>
          </a:ln>
        </p:spPr>
        <p:style>
          <a:lnRef idx="2">
            <a:schemeClr val="dk1"/>
          </a:lnRef>
          <a:fillRef idx="1">
            <a:schemeClr val="lt1"/>
          </a:fillRef>
          <a:effectRef idx="0">
            <a:schemeClr val="dk1"/>
          </a:effectRef>
          <a:fontRef idx="minor">
            <a:schemeClr val="dk1"/>
          </a:fontRef>
        </p:style>
      </p:cxnSp>
      <p:sp>
        <p:nvSpPr>
          <p:cNvPr id="21" name="TextBox 20"/>
          <p:cNvSpPr txBox="1"/>
          <p:nvPr/>
        </p:nvSpPr>
        <p:spPr>
          <a:xfrm>
            <a:off x="5403806" y="3512534"/>
            <a:ext cx="846194" cy="338554"/>
          </a:xfrm>
          <a:prstGeom prst="rect">
            <a:avLst/>
          </a:prstGeom>
          <a:noFill/>
          <a:ln>
            <a:noFill/>
          </a:ln>
        </p:spPr>
        <p:txBody>
          <a:bodyPr wrap="none" rtlCol="0">
            <a:spAutoFit/>
          </a:bodyPr>
          <a:lstStyle/>
          <a:p>
            <a:r>
              <a:rPr lang="en-US" sz="1600" smtClean="0">
                <a:solidFill>
                  <a:schemeClr val="bg1"/>
                </a:solidFill>
              </a:rPr>
              <a:t>satisfies</a:t>
            </a:r>
            <a:endParaRPr lang="en-US" sz="1600" dirty="0">
              <a:solidFill>
                <a:schemeClr val="bg1"/>
              </a:solidFill>
            </a:endParaRPr>
          </a:p>
        </p:txBody>
      </p:sp>
      <p:sp>
        <p:nvSpPr>
          <p:cNvPr id="22" name="TextBox 21"/>
          <p:cNvSpPr txBox="1"/>
          <p:nvPr/>
        </p:nvSpPr>
        <p:spPr>
          <a:xfrm>
            <a:off x="6593324" y="1672034"/>
            <a:ext cx="2093476" cy="1569660"/>
          </a:xfrm>
          <a:prstGeom prst="rect">
            <a:avLst/>
          </a:prstGeom>
          <a:solidFill>
            <a:srgbClr val="FFFF00"/>
          </a:solidFill>
        </p:spPr>
        <p:txBody>
          <a:bodyPr wrap="square" rtlCol="0">
            <a:spAutoFit/>
          </a:bodyPr>
          <a:lstStyle/>
          <a:p>
            <a:pPr algn="r"/>
            <a:r>
              <a:rPr lang="en-US" sz="1600" dirty="0">
                <a:solidFill>
                  <a:schemeClr val="bg1"/>
                </a:solidFill>
              </a:rPr>
              <a:t>You </a:t>
            </a:r>
            <a:r>
              <a:rPr lang="en-US" sz="1600" b="1" dirty="0">
                <a:solidFill>
                  <a:schemeClr val="bg1"/>
                </a:solidFill>
              </a:rPr>
              <a:t>must</a:t>
            </a:r>
            <a:r>
              <a:rPr lang="en-US" sz="1600" dirty="0">
                <a:solidFill>
                  <a:schemeClr val="bg1"/>
                </a:solidFill>
              </a:rPr>
              <a:t> retain, </a:t>
            </a:r>
            <a:br>
              <a:rPr lang="en-US" sz="1600" dirty="0">
                <a:solidFill>
                  <a:schemeClr val="bg1"/>
                </a:solidFill>
              </a:rPr>
            </a:br>
            <a:r>
              <a:rPr lang="en-US" sz="1600" dirty="0">
                <a:solidFill>
                  <a:schemeClr val="bg1"/>
                </a:solidFill>
              </a:rPr>
              <a:t>in the Source form</a:t>
            </a:r>
            <a:r>
              <a:rPr lang="mr-IN" sz="1600" dirty="0">
                <a:solidFill>
                  <a:schemeClr val="bg1"/>
                </a:solidFill>
              </a:rPr>
              <a:t>…</a:t>
            </a:r>
            <a:endParaRPr lang="en-US" sz="1600" dirty="0">
              <a:solidFill>
                <a:schemeClr val="bg1"/>
              </a:solidFill>
            </a:endParaRPr>
          </a:p>
          <a:p>
            <a:pPr algn="r"/>
            <a:endParaRPr lang="en-US" sz="1600" dirty="0">
              <a:solidFill>
                <a:schemeClr val="bg1"/>
              </a:solidFill>
            </a:endParaRPr>
          </a:p>
          <a:p>
            <a:pPr algn="r"/>
            <a:r>
              <a:rPr lang="en-US" sz="1600" dirty="0">
                <a:solidFill>
                  <a:schemeClr val="bg1"/>
                </a:solidFill>
              </a:rPr>
              <a:t>Holder: User</a:t>
            </a:r>
          </a:p>
          <a:p>
            <a:pPr algn="r"/>
            <a:r>
              <a:rPr lang="en-US" sz="1600" dirty="0">
                <a:solidFill>
                  <a:schemeClr val="bg1"/>
                </a:solidFill>
              </a:rPr>
              <a:t>Beneficiary: Copyright Holder</a:t>
            </a:r>
          </a:p>
        </p:txBody>
      </p:sp>
      <p:cxnSp>
        <p:nvCxnSpPr>
          <p:cNvPr id="25" name="Straight Connector 24"/>
          <p:cNvCxnSpPr>
            <a:stCxn id="22" idx="5"/>
          </p:cNvCxnSpPr>
          <p:nvPr/>
        </p:nvCxnSpPr>
        <p:spPr>
          <a:xfrm flipV="1">
            <a:off x="5832920" y="2228241"/>
            <a:ext cx="791838" cy="362925"/>
          </a:xfrm>
          <a:prstGeom prst="line">
            <a:avLst/>
          </a:prstGeom>
          <a:ln w="19050">
            <a:solidFill>
              <a:srgbClr val="FFFF00"/>
            </a:solidFill>
          </a:ln>
        </p:spPr>
        <p:style>
          <a:lnRef idx="1">
            <a:schemeClr val="dk1"/>
          </a:lnRef>
          <a:fillRef idx="0">
            <a:schemeClr val="dk1"/>
          </a:fillRef>
          <a:effectRef idx="0">
            <a:schemeClr val="dk1"/>
          </a:effectRef>
          <a:fontRef idx="minor">
            <a:schemeClr val="tx1"/>
          </a:fontRef>
        </p:style>
      </p:cxnSp>
      <p:sp>
        <p:nvSpPr>
          <p:cNvPr id="28" name="TextBox 27"/>
          <p:cNvSpPr txBox="1"/>
          <p:nvPr/>
        </p:nvSpPr>
        <p:spPr>
          <a:xfrm>
            <a:off x="3318295" y="2431908"/>
            <a:ext cx="920060" cy="338554"/>
          </a:xfrm>
          <a:prstGeom prst="rect">
            <a:avLst/>
          </a:prstGeom>
          <a:noFill/>
          <a:ln>
            <a:noFill/>
          </a:ln>
        </p:spPr>
        <p:txBody>
          <a:bodyPr wrap="none" rtlCol="0">
            <a:spAutoFit/>
          </a:bodyPr>
          <a:lstStyle/>
          <a:p>
            <a:r>
              <a:rPr lang="en-US" sz="1600" dirty="0" smtClean="0">
                <a:solidFill>
                  <a:schemeClr val="bg1"/>
                </a:solidFill>
              </a:rPr>
              <a:t>activates</a:t>
            </a:r>
            <a:endParaRPr lang="en-US" sz="1600" dirty="0">
              <a:solidFill>
                <a:schemeClr val="bg1"/>
              </a:solidFill>
            </a:endParaRPr>
          </a:p>
        </p:txBody>
      </p:sp>
      <p:sp>
        <p:nvSpPr>
          <p:cNvPr id="29" name="TextBox 28"/>
          <p:cNvSpPr txBox="1"/>
          <p:nvPr/>
        </p:nvSpPr>
        <p:spPr>
          <a:xfrm>
            <a:off x="4859089" y="2863674"/>
            <a:ext cx="1089434" cy="307777"/>
          </a:xfrm>
          <a:prstGeom prst="rect">
            <a:avLst/>
          </a:prstGeom>
          <a:solidFill>
            <a:schemeClr val="tx1"/>
          </a:solidFill>
        </p:spPr>
        <p:txBody>
          <a:bodyPr wrap="square" rtlCol="0">
            <a:spAutoFit/>
          </a:bodyPr>
          <a:lstStyle/>
          <a:p>
            <a:pPr algn="ctr"/>
            <a:r>
              <a:rPr lang="en-US" sz="1400" dirty="0" smtClean="0">
                <a:solidFill>
                  <a:schemeClr val="bg1"/>
                </a:solidFill>
              </a:rPr>
              <a:t>Duty | TOL</a:t>
            </a:r>
            <a:endParaRPr lang="en-US" sz="1400" dirty="0">
              <a:solidFill>
                <a:schemeClr val="bg1"/>
              </a:solidFill>
            </a:endParaRPr>
          </a:p>
        </p:txBody>
      </p:sp>
      <p:sp>
        <p:nvSpPr>
          <p:cNvPr id="30" name="Rectangle 29"/>
          <p:cNvSpPr/>
          <p:nvPr/>
        </p:nvSpPr>
        <p:spPr>
          <a:xfrm>
            <a:off x="1361812" y="2265233"/>
            <a:ext cx="1532734" cy="1214258"/>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rPr>
              <a:t>[You intend to] Reproduce </a:t>
            </a:r>
            <a:r>
              <a:rPr lang="en-US" dirty="0">
                <a:solidFill>
                  <a:schemeClr val="bg1"/>
                </a:solidFill>
              </a:rPr>
              <a:t>and Distribute Copies</a:t>
            </a:r>
          </a:p>
        </p:txBody>
      </p:sp>
      <p:sp>
        <p:nvSpPr>
          <p:cNvPr id="31" name="Rectangle 30"/>
          <p:cNvSpPr/>
          <p:nvPr/>
        </p:nvSpPr>
        <p:spPr>
          <a:xfrm>
            <a:off x="4121481" y="4231638"/>
            <a:ext cx="2596754" cy="1214258"/>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rPr>
              <a:t>[You retained] in </a:t>
            </a:r>
            <a:r>
              <a:rPr lang="en-US" dirty="0">
                <a:solidFill>
                  <a:schemeClr val="bg1"/>
                </a:solidFill>
              </a:rPr>
              <a:t>Source form</a:t>
            </a:r>
            <a:r>
              <a:rPr lang="is-IS" dirty="0">
                <a:solidFill>
                  <a:schemeClr val="bg1"/>
                </a:solidFill>
              </a:rPr>
              <a:t>…</a:t>
            </a:r>
            <a:r>
              <a:rPr lang="en-US" dirty="0">
                <a:solidFill>
                  <a:schemeClr val="bg1"/>
                </a:solidFill>
              </a:rPr>
              <a:t> copyright, patent, trademark, and attribution notices </a:t>
            </a:r>
          </a:p>
        </p:txBody>
      </p:sp>
      <p:pic>
        <p:nvPicPr>
          <p:cNvPr id="15" name="Picture 14"/>
          <p:cNvPicPr>
            <a:picLocks noChangeAspect="1"/>
          </p:cNvPicPr>
          <p:nvPr/>
        </p:nvPicPr>
        <p:blipFill>
          <a:blip r:embed="rId3"/>
          <a:stretch>
            <a:fillRect/>
          </a:stretch>
        </p:blipFill>
        <p:spPr>
          <a:xfrm>
            <a:off x="83371" y="238968"/>
            <a:ext cx="1924077" cy="977758"/>
          </a:xfrm>
          <a:prstGeom prst="rect">
            <a:avLst/>
          </a:prstGeom>
        </p:spPr>
      </p:pic>
      <p:pic>
        <p:nvPicPr>
          <p:cNvPr id="16" name="Picture 15"/>
          <p:cNvPicPr>
            <a:picLocks noChangeAspect="1"/>
          </p:cNvPicPr>
          <p:nvPr/>
        </p:nvPicPr>
        <p:blipFill>
          <a:blip r:embed="rId4"/>
          <a:stretch>
            <a:fillRect/>
          </a:stretch>
        </p:blipFill>
        <p:spPr>
          <a:xfrm>
            <a:off x="155585" y="6026918"/>
            <a:ext cx="1779647" cy="750736"/>
          </a:xfrm>
          <a:prstGeom prst="rect">
            <a:avLst/>
          </a:prstGeom>
        </p:spPr>
      </p:pic>
      <p:sp>
        <p:nvSpPr>
          <p:cNvPr id="20" name="TextBox 19"/>
          <p:cNvSpPr txBox="1"/>
          <p:nvPr/>
        </p:nvSpPr>
        <p:spPr>
          <a:xfrm>
            <a:off x="5826903" y="6173550"/>
            <a:ext cx="2146293" cy="369332"/>
          </a:xfrm>
          <a:prstGeom prst="rect">
            <a:avLst/>
          </a:prstGeom>
          <a:noFill/>
        </p:spPr>
        <p:txBody>
          <a:bodyPr wrap="none" rtlCol="0">
            <a:spAutoFit/>
          </a:bodyPr>
          <a:lstStyle/>
          <a:p>
            <a:r>
              <a:rPr lang="en-US" b="1" dirty="0" smtClean="0"/>
              <a:t>Scenario: </a:t>
            </a:r>
            <a:r>
              <a:rPr lang="en-US" dirty="0" smtClean="0"/>
              <a:t>Compliant!</a:t>
            </a:r>
            <a:endParaRPr lang="en-US" dirty="0"/>
          </a:p>
        </p:txBody>
      </p:sp>
    </p:spTree>
    <p:extLst>
      <p:ext uri="{BB962C8B-B14F-4D97-AF65-F5344CB8AC3E}">
        <p14:creationId xmlns:p14="http://schemas.microsoft.com/office/powerpoint/2010/main" val="1148932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30"/>
                                        </p:tgtEl>
                                        <p:attrNameLst>
                                          <p:attrName>fillcolor</p:attrName>
                                        </p:attrNameLst>
                                      </p:cBhvr>
                                      <p:to>
                                        <a:srgbClr val="D8420F"/>
                                      </p:to>
                                    </p:animClr>
                                    <p:set>
                                      <p:cBhvr>
                                        <p:cTn id="7" dur="500" fill="hold"/>
                                        <p:tgtEl>
                                          <p:spTgt spid="30"/>
                                        </p:tgtEl>
                                        <p:attrNameLst>
                                          <p:attrName>fill.type</p:attrName>
                                        </p:attrNameLst>
                                      </p:cBhvr>
                                      <p:to>
                                        <p:strVal val="solid"/>
                                      </p:to>
                                    </p:set>
                                    <p:set>
                                      <p:cBhvr>
                                        <p:cTn id="8" dur="500" fill="hold"/>
                                        <p:tgtEl>
                                          <p:spTgt spid="30"/>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500" fill="hold"/>
                                        <p:tgtEl>
                                          <p:spTgt spid="31"/>
                                        </p:tgtEl>
                                        <p:attrNameLst>
                                          <p:attrName>fillcolor</p:attrName>
                                        </p:attrNameLst>
                                      </p:cBhvr>
                                      <p:to>
                                        <a:srgbClr val="D8420F"/>
                                      </p:to>
                                    </p:animClr>
                                    <p:set>
                                      <p:cBhvr>
                                        <p:cTn id="13" dur="500" fill="hold"/>
                                        <p:tgtEl>
                                          <p:spTgt spid="31"/>
                                        </p:tgtEl>
                                        <p:attrNameLst>
                                          <p:attrName>fill.type</p:attrName>
                                        </p:attrNameLst>
                                      </p:cBhvr>
                                      <p:to>
                                        <p:strVal val="solid"/>
                                      </p:to>
                                    </p:set>
                                    <p:set>
                                      <p:cBhvr>
                                        <p:cTn id="14" dur="500" fill="hold"/>
                                        <p:tgtEl>
                                          <p:spTgt spid="31"/>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6" presetClass="emph" presetSubtype="0" repeatCount="2000" autoRev="1" fill="hold" grpId="0" nodeType="withEffect">
                                  <p:stCondLst>
                                    <p:cond delay="0"/>
                                  </p:stCondLst>
                                  <p:childTnLst>
                                    <p:animScale>
                                      <p:cBhvr>
                                        <p:cTn id="20" dur="500" fill="hold"/>
                                        <p:tgtEl>
                                          <p:spTgt spid="29"/>
                                        </p:tgtEl>
                                      </p:cBhvr>
                                      <p:by x="150000" y="150000"/>
                                    </p:animScale>
                                  </p:childTnLst>
                                </p:cTn>
                              </p:par>
                            </p:childTnLst>
                          </p:cTn>
                        </p:par>
                      </p:childTnLst>
                    </p:cTn>
                  </p:par>
                  <p:par>
                    <p:cTn id="21" fill="hold">
                      <p:stCondLst>
                        <p:cond delay="indefinite"/>
                      </p:stCondLst>
                      <p:childTnLst>
                        <p:par>
                          <p:cTn id="22" fill="hold">
                            <p:stCondLst>
                              <p:cond delay="0"/>
                            </p:stCondLst>
                            <p:childTnLst>
                              <p:par>
                                <p:cTn id="23" presetID="1" presetClass="emph" presetSubtype="2" fill="hold" nodeType="clickEffect">
                                  <p:stCondLst>
                                    <p:cond delay="0"/>
                                  </p:stCondLst>
                                  <p:childTnLst>
                                    <p:animClr clrSpc="rgb" dir="cw">
                                      <p:cBhvr>
                                        <p:cTn id="24" dur="500" fill="hold"/>
                                        <p:tgtEl>
                                          <p:spTgt spid="32"/>
                                        </p:tgtEl>
                                        <p:attrNameLst>
                                          <p:attrName>fillcolor</p:attrName>
                                        </p:attrNameLst>
                                      </p:cBhvr>
                                      <p:to>
                                        <a:srgbClr val="91D050"/>
                                      </p:to>
                                    </p:animClr>
                                    <p:set>
                                      <p:cBhvr>
                                        <p:cTn id="25" dur="500" fill="hold"/>
                                        <p:tgtEl>
                                          <p:spTgt spid="32"/>
                                        </p:tgtEl>
                                        <p:attrNameLst>
                                          <p:attrName>fill.type</p:attrName>
                                        </p:attrNameLst>
                                      </p:cBhvr>
                                      <p:to>
                                        <p:strVal val="solid"/>
                                      </p:to>
                                    </p:set>
                                    <p:set>
                                      <p:cBhvr>
                                        <p:cTn id="26" dur="500" fill="hold"/>
                                        <p:tgtEl>
                                          <p:spTgt spid="32"/>
                                        </p:tgtEl>
                                        <p:attrNameLst>
                                          <p:attrName>fill.on</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9" grpId="1" animBg="1"/>
      <p:bldP spid="20" grpId="0"/>
    </p:bldLst>
  </p:timing>
</p:sld>
</file>

<file path=ppt/theme/theme1.xml><?xml version="1.0" encoding="utf-8"?>
<a:theme xmlns:a="http://schemas.openxmlformats.org/drawingml/2006/main" name="Blac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1805</TotalTime>
  <Words>846</Words>
  <Application>Microsoft Macintosh PowerPoint</Application>
  <PresentationFormat>On-screen Show (4:3)</PresentationFormat>
  <Paragraphs>172</Paragraphs>
  <Slides>26</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Calibri</vt:lpstr>
      <vt:lpstr>Mangal</vt:lpstr>
      <vt:lpstr>Times New Roman</vt:lpstr>
      <vt:lpstr>Arial</vt:lpstr>
      <vt:lpstr>Black</vt:lpstr>
      <vt:lpstr>Modular Norm Models  A Lightweight Approach for Modeling and Reasoning about Legal Compliance  </vt:lpstr>
      <vt:lpstr>Example Legal Text</vt:lpstr>
      <vt:lpstr>Example Legal Text</vt:lpstr>
      <vt:lpstr>Modular Norm Model</vt:lpstr>
      <vt:lpstr>Compliance Values - Duty</vt:lpstr>
      <vt:lpstr>Modular Norm Model</vt:lpstr>
      <vt:lpstr>Propagation to  Containing Super Situation</vt:lpstr>
      <vt:lpstr>Modular Norm Model</vt:lpstr>
      <vt:lpstr>Modular Norm Model</vt:lpstr>
      <vt:lpstr>Modular Norm Model</vt:lpstr>
      <vt:lpstr>Modular Norm Model</vt:lpstr>
      <vt:lpstr>(yet another) Legal Statement</vt:lpstr>
      <vt:lpstr>YPL 4 Norm Model</vt:lpstr>
      <vt:lpstr>YPL 4 and YPL 4a</vt:lpstr>
      <vt:lpstr>Compliance Values - Right</vt:lpstr>
      <vt:lpstr>YPL 4 and YPL 4a</vt:lpstr>
      <vt:lpstr>YPL 4 and YPL 4a</vt:lpstr>
      <vt:lpstr>YPL 4 and YPL 4a</vt:lpstr>
      <vt:lpstr>Exercise</vt:lpstr>
      <vt:lpstr>Question 1</vt:lpstr>
      <vt:lpstr>Steps to Follow</vt:lpstr>
      <vt:lpstr>Question 2</vt:lpstr>
      <vt:lpstr>Enough with Toy Examples!</vt:lpstr>
      <vt:lpstr>New Scenario for AGPL Analysis</vt:lpstr>
      <vt:lpstr>Sub-scenario (1)</vt:lpstr>
      <vt:lpstr>Sub-scenario (2)</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Tutorial for Norm Modeling</dc:title>
  <dc:creator>Sayonnha Mandal</dc:creator>
  <cp:lastModifiedBy>Robin Gandhi</cp:lastModifiedBy>
  <cp:revision>198</cp:revision>
  <cp:lastPrinted>2016-11-18T00:08:53Z</cp:lastPrinted>
  <dcterms:created xsi:type="dcterms:W3CDTF">2016-11-07T15:38:16Z</dcterms:created>
  <dcterms:modified xsi:type="dcterms:W3CDTF">2017-07-12T16:31:09Z</dcterms:modified>
</cp:coreProperties>
</file>