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2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3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62CB-99D4-456B-8E8F-4FF5FE4DC0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5007-F45E-4016-8D25-A207CCFC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 –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Manuel Moreno, Diana Rodenberger, Olivier Zimmer</a:t>
            </a:r>
          </a:p>
        </p:txBody>
      </p:sp>
    </p:spTree>
    <p:extLst>
      <p:ext uri="{BB962C8B-B14F-4D97-AF65-F5344CB8AC3E}">
        <p14:creationId xmlns:p14="http://schemas.microsoft.com/office/powerpoint/2010/main" val="295322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56873" y="3651752"/>
            <a:ext cx="1909466" cy="415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Weather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059" y="5520779"/>
            <a:ext cx="1419035" cy="81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Power Station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82989" y="3564237"/>
            <a:ext cx="2547336" cy="757197"/>
            <a:chOff x="852238" y="2000011"/>
            <a:chExt cx="2646612" cy="895589"/>
          </a:xfrm>
        </p:grpSpPr>
        <p:sp>
          <p:nvSpPr>
            <p:cNvPr id="8" name="Rectangle 7"/>
            <p:cNvSpPr/>
            <p:nvPr/>
          </p:nvSpPr>
          <p:spPr>
            <a:xfrm>
              <a:off x="2241550" y="2000011"/>
              <a:ext cx="1257300" cy="895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2238" y="2118449"/>
              <a:ext cx="593692" cy="3094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Name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619249" y="2273161"/>
              <a:ext cx="622301" cy="12699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4" name="Flowchart: Connector 13"/>
            <p:cNvSpPr/>
            <p:nvPr/>
          </p:nvSpPr>
          <p:spPr>
            <a:xfrm>
              <a:off x="1443912" y="2216011"/>
              <a:ext cx="139700" cy="114300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lowchart: Decision 14"/>
          <p:cNvSpPr/>
          <p:nvPr/>
        </p:nvSpPr>
        <p:spPr>
          <a:xfrm>
            <a:off x="5522224" y="5094772"/>
            <a:ext cx="1263650" cy="6284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Located</a:t>
            </a:r>
          </a:p>
        </p:txBody>
      </p:sp>
      <p:sp>
        <p:nvSpPr>
          <p:cNvPr id="19" name="Flowchart: Decision 18"/>
          <p:cNvSpPr/>
          <p:nvPr/>
        </p:nvSpPr>
        <p:spPr>
          <a:xfrm>
            <a:off x="3916903" y="5528038"/>
            <a:ext cx="1263650" cy="64650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Located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31905" y="3349281"/>
            <a:ext cx="1834678" cy="7347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Generates*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99060" y="944393"/>
            <a:ext cx="1781096" cy="81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Power Outage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8192" y="4989058"/>
            <a:ext cx="1638300" cy="83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Weather Station</a:t>
            </a:r>
          </a:p>
        </p:txBody>
      </p:sp>
      <p:sp>
        <p:nvSpPr>
          <p:cNvPr id="23" name="Flowchart: Decision 22"/>
          <p:cNvSpPr/>
          <p:nvPr/>
        </p:nvSpPr>
        <p:spPr>
          <a:xfrm>
            <a:off x="5878961" y="1044178"/>
            <a:ext cx="1551364" cy="6284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87678" y="2160773"/>
            <a:ext cx="1385357" cy="682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Electricity</a:t>
            </a:r>
          </a:p>
        </p:txBody>
      </p:sp>
      <p:sp>
        <p:nvSpPr>
          <p:cNvPr id="25" name="Flowchart: Decision 24"/>
          <p:cNvSpPr/>
          <p:nvPr/>
        </p:nvSpPr>
        <p:spPr>
          <a:xfrm>
            <a:off x="9456873" y="4642069"/>
            <a:ext cx="1799613" cy="6284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Measures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3073395" y="3314480"/>
            <a:ext cx="1407724" cy="6284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Sales*</a:t>
            </a:r>
          </a:p>
        </p:txBody>
      </p:sp>
      <p:sp>
        <p:nvSpPr>
          <p:cNvPr id="2" name="Rectangle 1"/>
          <p:cNvSpPr/>
          <p:nvPr/>
        </p:nvSpPr>
        <p:spPr>
          <a:xfrm>
            <a:off x="8766342" y="907663"/>
            <a:ext cx="1611284" cy="865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Weather Event</a:t>
            </a:r>
          </a:p>
        </p:txBody>
      </p:sp>
      <p:sp>
        <p:nvSpPr>
          <p:cNvPr id="28" name="Flowchart: Decision 27"/>
          <p:cNvSpPr/>
          <p:nvPr/>
        </p:nvSpPr>
        <p:spPr>
          <a:xfrm>
            <a:off x="7214978" y="2844919"/>
            <a:ext cx="1551364" cy="6284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Occurs</a:t>
            </a:r>
          </a:p>
        </p:txBody>
      </p:sp>
      <p:cxnSp>
        <p:nvCxnSpPr>
          <p:cNvPr id="37" name="Connector: Elbow 36"/>
          <p:cNvCxnSpPr>
            <a:stCxn id="20" idx="0"/>
            <a:endCxn id="24" idx="1"/>
          </p:cNvCxnSpPr>
          <p:nvPr/>
        </p:nvCxnSpPr>
        <p:spPr>
          <a:xfrm rot="5400000" flipH="1" flipV="1">
            <a:off x="844926" y="2606529"/>
            <a:ext cx="847070" cy="638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stCxn id="20" idx="2"/>
            <a:endCxn id="7" idx="0"/>
          </p:cNvCxnSpPr>
          <p:nvPr/>
        </p:nvCxnSpPr>
        <p:spPr>
          <a:xfrm rot="16200000" flipH="1">
            <a:off x="285552" y="4747753"/>
            <a:ext cx="1436717" cy="109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40359" y="2347929"/>
            <a:ext cx="1041864" cy="1031334"/>
            <a:chOff x="3778052" y="2695714"/>
            <a:chExt cx="1041864" cy="1031334"/>
          </a:xfrm>
        </p:grpSpPr>
        <p:sp>
          <p:nvSpPr>
            <p:cNvPr id="33" name="TextBox 32"/>
            <p:cNvSpPr txBox="1"/>
            <p:nvPr/>
          </p:nvSpPr>
          <p:spPr>
            <a:xfrm rot="19082668">
              <a:off x="3951815" y="2695714"/>
              <a:ext cx="868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Charge amount</a:t>
              </a:r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4053554" y="3285682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endCxn id="51" idx="3"/>
            </p:cNvCxnSpPr>
            <p:nvPr/>
          </p:nvCxnSpPr>
          <p:spPr>
            <a:xfrm flipV="1">
              <a:off x="3778052" y="3420185"/>
              <a:ext cx="298879" cy="30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8021832">
            <a:off x="276174" y="2184105"/>
            <a:ext cx="725273" cy="1163581"/>
            <a:chOff x="115688" y="3942836"/>
            <a:chExt cx="767733" cy="1716596"/>
          </a:xfrm>
        </p:grpSpPr>
        <p:sp>
          <p:nvSpPr>
            <p:cNvPr id="45" name="TextBox 44"/>
            <p:cNvSpPr txBox="1"/>
            <p:nvPr/>
          </p:nvSpPr>
          <p:spPr>
            <a:xfrm rot="17560839">
              <a:off x="-110689" y="4879203"/>
              <a:ext cx="1006606" cy="5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Kwatts</a:t>
              </a:r>
              <a:r>
                <a:rPr lang="en-US" sz="1400" dirty="0"/>
                <a:t>/hour</a:t>
              </a:r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428486" y="4564953"/>
              <a:ext cx="168761" cy="19994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6" idx="7"/>
            </p:cNvCxnSpPr>
            <p:nvPr/>
          </p:nvCxnSpPr>
          <p:spPr>
            <a:xfrm flipV="1">
              <a:off x="572533" y="3942836"/>
              <a:ext cx="310888" cy="651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onnector: Elbow 64"/>
          <p:cNvCxnSpPr>
            <a:stCxn id="22" idx="3"/>
            <a:endCxn id="25" idx="2"/>
          </p:cNvCxnSpPr>
          <p:nvPr/>
        </p:nvCxnSpPr>
        <p:spPr>
          <a:xfrm flipV="1">
            <a:off x="8706492" y="5270477"/>
            <a:ext cx="1650188" cy="1384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5" idx="0"/>
          </p:cNvCxnSpPr>
          <p:nvPr/>
        </p:nvCxnSpPr>
        <p:spPr>
          <a:xfrm flipV="1">
            <a:off x="10356680" y="4071670"/>
            <a:ext cx="13308" cy="57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/>
          <p:cNvCxnSpPr>
            <a:stCxn id="15" idx="0"/>
            <a:endCxn id="8" idx="2"/>
          </p:cNvCxnSpPr>
          <p:nvPr/>
        </p:nvCxnSpPr>
        <p:spPr>
          <a:xfrm rot="5400000" flipH="1" flipV="1">
            <a:off x="6102983" y="4372500"/>
            <a:ext cx="773338" cy="671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5" idx="3"/>
            <a:endCxn id="22" idx="1"/>
          </p:cNvCxnSpPr>
          <p:nvPr/>
        </p:nvCxnSpPr>
        <p:spPr>
          <a:xfrm>
            <a:off x="6785874" y="5408976"/>
            <a:ext cx="282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3" idx="3"/>
            <a:endCxn id="2" idx="1"/>
          </p:cNvCxnSpPr>
          <p:nvPr/>
        </p:nvCxnSpPr>
        <p:spPr>
          <a:xfrm flipV="1">
            <a:off x="7430325" y="1340634"/>
            <a:ext cx="1336017" cy="1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23" idx="1"/>
          </p:cNvCxnSpPr>
          <p:nvPr/>
        </p:nvCxnSpPr>
        <p:spPr>
          <a:xfrm>
            <a:off x="5180156" y="1349508"/>
            <a:ext cx="698805" cy="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28" idx="0"/>
          </p:cNvCxnSpPr>
          <p:nvPr/>
        </p:nvCxnSpPr>
        <p:spPr>
          <a:xfrm rot="5400000">
            <a:off x="7949320" y="1833611"/>
            <a:ext cx="1052648" cy="9699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9601944" y="2575732"/>
            <a:ext cx="1551364" cy="6284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Relates</a:t>
            </a:r>
          </a:p>
        </p:txBody>
      </p:sp>
      <p:cxnSp>
        <p:nvCxnSpPr>
          <p:cNvPr id="93" name="Straight Connector 92"/>
          <p:cNvCxnSpPr>
            <a:endCxn id="89" idx="2"/>
          </p:cNvCxnSpPr>
          <p:nvPr/>
        </p:nvCxnSpPr>
        <p:spPr>
          <a:xfrm flipV="1">
            <a:off x="10364379" y="3204140"/>
            <a:ext cx="13247" cy="44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stCxn id="7" idx="2"/>
            <a:endCxn id="19" idx="1"/>
          </p:cNvCxnSpPr>
          <p:nvPr/>
        </p:nvCxnSpPr>
        <p:spPr>
          <a:xfrm rot="5400000" flipH="1" flipV="1">
            <a:off x="2247882" y="4661987"/>
            <a:ext cx="479716" cy="2858326"/>
          </a:xfrm>
          <a:prstGeom prst="bentConnector4">
            <a:avLst>
              <a:gd name="adj1" fmla="val -47653"/>
              <a:gd name="adj2" fmla="val 62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/>
          <p:cNvCxnSpPr>
            <a:stCxn id="8" idx="0"/>
            <a:endCxn id="28" idx="1"/>
          </p:cNvCxnSpPr>
          <p:nvPr/>
        </p:nvCxnSpPr>
        <p:spPr>
          <a:xfrm rot="5400000" flipH="1" flipV="1">
            <a:off x="6817560" y="3166819"/>
            <a:ext cx="405114" cy="3897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/>
          <p:cNvCxnSpPr>
            <a:stCxn id="2" idx="3"/>
            <a:endCxn id="89" idx="0"/>
          </p:cNvCxnSpPr>
          <p:nvPr/>
        </p:nvCxnSpPr>
        <p:spPr>
          <a:xfrm>
            <a:off x="10377626" y="1340634"/>
            <a:ext cx="12700" cy="1235098"/>
          </a:xfrm>
          <a:prstGeom prst="bentConnector4">
            <a:avLst>
              <a:gd name="adj1" fmla="val 4579748"/>
              <a:gd name="adj2" fmla="val 675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490850" y="1119859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99833" y="1072901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1000918" y="907663"/>
            <a:ext cx="2403641" cy="307777"/>
            <a:chOff x="1000918" y="1046634"/>
            <a:chExt cx="2403641" cy="307777"/>
          </a:xfrm>
        </p:grpSpPr>
        <p:grpSp>
          <p:nvGrpSpPr>
            <p:cNvPr id="131" name="Group 130"/>
            <p:cNvGrpSpPr/>
            <p:nvPr/>
          </p:nvGrpSpPr>
          <p:grpSpPr>
            <a:xfrm>
              <a:off x="1000918" y="1046634"/>
              <a:ext cx="2403641" cy="307777"/>
              <a:chOff x="2955319" y="3326655"/>
              <a:chExt cx="2403641" cy="307777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2955319" y="3326655"/>
                <a:ext cx="10321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Begin</a:t>
                </a: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4111083" y="3456008"/>
                <a:ext cx="1247877" cy="88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Flowchart: Connector 136"/>
            <p:cNvSpPr/>
            <p:nvPr/>
          </p:nvSpPr>
          <p:spPr>
            <a:xfrm>
              <a:off x="1984351" y="1131294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95419" y="1175471"/>
            <a:ext cx="2403641" cy="307777"/>
            <a:chOff x="1000918" y="1046634"/>
            <a:chExt cx="2403641" cy="307777"/>
          </a:xfrm>
        </p:grpSpPr>
        <p:grpSp>
          <p:nvGrpSpPr>
            <p:cNvPr id="140" name="Group 139"/>
            <p:cNvGrpSpPr/>
            <p:nvPr/>
          </p:nvGrpSpPr>
          <p:grpSpPr>
            <a:xfrm>
              <a:off x="1000918" y="1046634"/>
              <a:ext cx="2403641" cy="307777"/>
              <a:chOff x="2955319" y="3326655"/>
              <a:chExt cx="2403641" cy="307777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2955319" y="3326655"/>
                <a:ext cx="10321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End</a:t>
                </a: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 flipH="1">
                <a:off x="4111083" y="3456008"/>
                <a:ext cx="1247877" cy="88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owchart: Connector 140"/>
            <p:cNvSpPr/>
            <p:nvPr/>
          </p:nvSpPr>
          <p:spPr>
            <a:xfrm>
              <a:off x="1984351" y="1131294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81085" y="1406512"/>
            <a:ext cx="3023474" cy="523220"/>
            <a:chOff x="381085" y="1046634"/>
            <a:chExt cx="3023474" cy="5232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81085" y="1046634"/>
              <a:ext cx="3023474" cy="523220"/>
              <a:chOff x="2335486" y="3326655"/>
              <a:chExt cx="3023474" cy="523220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2335486" y="3326655"/>
                <a:ext cx="16519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Number Costumers Affected</a:t>
                </a: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 flipH="1">
                <a:off x="4111083" y="3456008"/>
                <a:ext cx="1247877" cy="88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Flowchart: Connector 145"/>
            <p:cNvSpPr/>
            <p:nvPr/>
          </p:nvSpPr>
          <p:spPr>
            <a:xfrm>
              <a:off x="1984351" y="1131294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10414572" y="2400833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377626" y="3214438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878380" y="5537626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383976" y="4399276"/>
            <a:ext cx="459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(1,N)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604243" y="5135989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75559" y="4833162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</a:p>
        </p:txBody>
      </p:sp>
      <p:grpSp>
        <p:nvGrpSpPr>
          <p:cNvPr id="177" name="Group 176"/>
          <p:cNvGrpSpPr/>
          <p:nvPr/>
        </p:nvGrpSpPr>
        <p:grpSpPr>
          <a:xfrm rot="5400000">
            <a:off x="7909789" y="4087107"/>
            <a:ext cx="1496130" cy="307777"/>
            <a:chOff x="1059961" y="993155"/>
            <a:chExt cx="1496130" cy="307777"/>
          </a:xfrm>
        </p:grpSpPr>
        <p:grpSp>
          <p:nvGrpSpPr>
            <p:cNvPr id="178" name="Group 177"/>
            <p:cNvGrpSpPr/>
            <p:nvPr/>
          </p:nvGrpSpPr>
          <p:grpSpPr>
            <a:xfrm>
              <a:off x="1059961" y="993155"/>
              <a:ext cx="1496130" cy="307777"/>
              <a:chOff x="3014362" y="3273176"/>
              <a:chExt cx="1496130" cy="307777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3014362" y="3273176"/>
                <a:ext cx="11623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Identifier</a:t>
                </a: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 rot="16200000" flipH="1" flipV="1">
                <a:off x="4310439" y="3264825"/>
                <a:ext cx="697" cy="3994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Flowchart: Connector 178"/>
            <p:cNvSpPr/>
            <p:nvPr/>
          </p:nvSpPr>
          <p:spPr>
            <a:xfrm>
              <a:off x="1966309" y="1098555"/>
              <a:ext cx="177673" cy="15536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 rot="18450324">
            <a:off x="5997569" y="6203078"/>
            <a:ext cx="1361642" cy="307777"/>
            <a:chOff x="1059961" y="993155"/>
            <a:chExt cx="1361642" cy="307777"/>
          </a:xfrm>
        </p:grpSpPr>
        <p:grpSp>
          <p:nvGrpSpPr>
            <p:cNvPr id="184" name="Group 183"/>
            <p:cNvGrpSpPr/>
            <p:nvPr/>
          </p:nvGrpSpPr>
          <p:grpSpPr>
            <a:xfrm>
              <a:off x="1059961" y="993155"/>
              <a:ext cx="1361642" cy="307777"/>
              <a:chOff x="3014362" y="3273176"/>
              <a:chExt cx="1361642" cy="30777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3014362" y="3273176"/>
                <a:ext cx="11623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Latitude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 rot="5400000">
                <a:off x="4239235" y="3328108"/>
                <a:ext cx="8618" cy="264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Flowchart: Connector 184"/>
            <p:cNvSpPr/>
            <p:nvPr/>
          </p:nvSpPr>
          <p:spPr>
            <a:xfrm>
              <a:off x="1966309" y="1098555"/>
              <a:ext cx="177673" cy="15536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 rot="18450324">
            <a:off x="6482313" y="6160204"/>
            <a:ext cx="1224030" cy="307777"/>
            <a:chOff x="1197573" y="987111"/>
            <a:chExt cx="1224030" cy="307777"/>
          </a:xfrm>
        </p:grpSpPr>
        <p:grpSp>
          <p:nvGrpSpPr>
            <p:cNvPr id="190" name="Group 189"/>
            <p:cNvGrpSpPr/>
            <p:nvPr/>
          </p:nvGrpSpPr>
          <p:grpSpPr>
            <a:xfrm>
              <a:off x="1197573" y="987111"/>
              <a:ext cx="1224030" cy="307777"/>
              <a:chOff x="3151974" y="3267132"/>
              <a:chExt cx="1224030" cy="307777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3151974" y="3267132"/>
                <a:ext cx="11623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Longitude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 rot="5400000">
                <a:off x="4239235" y="3328108"/>
                <a:ext cx="8618" cy="264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Flowchart: Connector 190"/>
            <p:cNvSpPr/>
            <p:nvPr/>
          </p:nvSpPr>
          <p:spPr>
            <a:xfrm>
              <a:off x="1966309" y="1098555"/>
              <a:ext cx="177673" cy="15536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 rot="19932396">
            <a:off x="10909609" y="3048598"/>
            <a:ext cx="1613306" cy="307777"/>
            <a:chOff x="581321" y="1349992"/>
            <a:chExt cx="1613306" cy="307777"/>
          </a:xfrm>
        </p:grpSpPr>
        <p:grpSp>
          <p:nvGrpSpPr>
            <p:cNvPr id="195" name="Group 194"/>
            <p:cNvGrpSpPr/>
            <p:nvPr/>
          </p:nvGrpSpPr>
          <p:grpSpPr>
            <a:xfrm>
              <a:off x="581321" y="1349992"/>
              <a:ext cx="1613306" cy="307777"/>
              <a:chOff x="2535722" y="3630013"/>
              <a:chExt cx="1613306" cy="307777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2986713" y="3630013"/>
                <a:ext cx="11623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Name</a:t>
                </a: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 rot="5400000">
                <a:off x="2663874" y="3684225"/>
                <a:ext cx="8618" cy="264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Flowchart: Connector 195"/>
            <p:cNvSpPr/>
            <p:nvPr/>
          </p:nvSpPr>
          <p:spPr>
            <a:xfrm>
              <a:off x="849076" y="1451400"/>
              <a:ext cx="177673" cy="15536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 rot="2424029">
            <a:off x="11012676" y="4438190"/>
            <a:ext cx="1613307" cy="307777"/>
            <a:chOff x="581321" y="1349992"/>
            <a:chExt cx="1613307" cy="307777"/>
          </a:xfrm>
        </p:grpSpPr>
        <p:grpSp>
          <p:nvGrpSpPr>
            <p:cNvPr id="200" name="Group 199"/>
            <p:cNvGrpSpPr/>
            <p:nvPr/>
          </p:nvGrpSpPr>
          <p:grpSpPr>
            <a:xfrm>
              <a:off x="581321" y="1349992"/>
              <a:ext cx="1613307" cy="307777"/>
              <a:chOff x="2535722" y="3630013"/>
              <a:chExt cx="1613307" cy="307777"/>
            </a:xfrm>
          </p:grpSpPr>
          <p:sp>
            <p:nvSpPr>
              <p:cNvPr id="202" name="TextBox 201"/>
              <p:cNvSpPr txBox="1"/>
              <p:nvPr/>
            </p:nvSpPr>
            <p:spPr>
              <a:xfrm>
                <a:off x="2986714" y="3630013"/>
                <a:ext cx="11623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Units</a:t>
                </a:r>
              </a:p>
            </p:txBody>
          </p:sp>
          <p:cxnSp>
            <p:nvCxnSpPr>
              <p:cNvPr id="203" name="Straight Connector 202"/>
              <p:cNvCxnSpPr/>
              <p:nvPr/>
            </p:nvCxnSpPr>
            <p:spPr>
              <a:xfrm rot="5400000">
                <a:off x="2663874" y="3684225"/>
                <a:ext cx="8618" cy="264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Flowchart: Connector 200"/>
            <p:cNvSpPr/>
            <p:nvPr/>
          </p:nvSpPr>
          <p:spPr>
            <a:xfrm>
              <a:off x="849076" y="1451400"/>
              <a:ext cx="177673" cy="15536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141446" y="2588001"/>
            <a:ext cx="1464794" cy="955619"/>
            <a:chOff x="3778052" y="2771429"/>
            <a:chExt cx="1464794" cy="955619"/>
          </a:xfrm>
        </p:grpSpPr>
        <p:sp>
          <p:nvSpPr>
            <p:cNvPr id="211" name="TextBox 210"/>
            <p:cNvSpPr txBox="1"/>
            <p:nvPr/>
          </p:nvSpPr>
          <p:spPr>
            <a:xfrm rot="19082668">
              <a:off x="3996723" y="2771429"/>
              <a:ext cx="1246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Year-Month</a:t>
              </a:r>
            </a:p>
          </p:txBody>
        </p:sp>
        <p:sp>
          <p:nvSpPr>
            <p:cNvPr id="212" name="Flowchart: Connector 211"/>
            <p:cNvSpPr/>
            <p:nvPr/>
          </p:nvSpPr>
          <p:spPr>
            <a:xfrm>
              <a:off x="4053554" y="3285682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Connector 212"/>
            <p:cNvCxnSpPr>
              <a:endCxn id="212" idx="3"/>
            </p:cNvCxnSpPr>
            <p:nvPr/>
          </p:nvCxnSpPr>
          <p:spPr>
            <a:xfrm flipV="1">
              <a:off x="3778052" y="3420185"/>
              <a:ext cx="298879" cy="30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>
            <a:off x="113718" y="3995927"/>
            <a:ext cx="654229" cy="1318637"/>
            <a:chOff x="261518" y="3942836"/>
            <a:chExt cx="621903" cy="1903283"/>
          </a:xfrm>
        </p:grpSpPr>
        <p:sp>
          <p:nvSpPr>
            <p:cNvPr id="215" name="TextBox 214"/>
            <p:cNvSpPr txBox="1"/>
            <p:nvPr/>
          </p:nvSpPr>
          <p:spPr>
            <a:xfrm rot="17560839">
              <a:off x="-172347" y="5104476"/>
              <a:ext cx="1175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Year-Month</a:t>
              </a:r>
            </a:p>
          </p:txBody>
        </p:sp>
        <p:sp>
          <p:nvSpPr>
            <p:cNvPr id="216" name="Flowchart: Connector 215"/>
            <p:cNvSpPr/>
            <p:nvPr/>
          </p:nvSpPr>
          <p:spPr>
            <a:xfrm>
              <a:off x="428486" y="4564953"/>
              <a:ext cx="168761" cy="19994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/>
            <p:cNvCxnSpPr>
              <a:stCxn id="216" idx="7"/>
            </p:cNvCxnSpPr>
            <p:nvPr/>
          </p:nvCxnSpPr>
          <p:spPr>
            <a:xfrm flipV="1">
              <a:off x="572533" y="3942836"/>
              <a:ext cx="310888" cy="651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/>
          <p:cNvSpPr txBox="1"/>
          <p:nvPr/>
        </p:nvSpPr>
        <p:spPr>
          <a:xfrm>
            <a:off x="958214" y="3070890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(1,N)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647251" y="3938957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975310" y="2592944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979395" y="2844919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523319" y="5291405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(1,N)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777258" y="6022978"/>
            <a:ext cx="88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594253" y="304888"/>
            <a:ext cx="353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Conceptual ER Diagram</a:t>
            </a:r>
          </a:p>
        </p:txBody>
      </p:sp>
      <p:grpSp>
        <p:nvGrpSpPr>
          <p:cNvPr id="233" name="Group 232"/>
          <p:cNvGrpSpPr/>
          <p:nvPr/>
        </p:nvGrpSpPr>
        <p:grpSpPr>
          <a:xfrm rot="1599534">
            <a:off x="9520911" y="333882"/>
            <a:ext cx="1464794" cy="955619"/>
            <a:chOff x="3778052" y="2771429"/>
            <a:chExt cx="1464794" cy="955619"/>
          </a:xfrm>
        </p:grpSpPr>
        <p:sp>
          <p:nvSpPr>
            <p:cNvPr id="234" name="TextBox 233"/>
            <p:cNvSpPr txBox="1"/>
            <p:nvPr/>
          </p:nvSpPr>
          <p:spPr>
            <a:xfrm rot="19082668">
              <a:off x="3996723" y="2771429"/>
              <a:ext cx="1246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Year-Month</a:t>
              </a:r>
            </a:p>
          </p:txBody>
        </p:sp>
        <p:sp>
          <p:nvSpPr>
            <p:cNvPr id="235" name="Flowchart: Connector 234"/>
            <p:cNvSpPr/>
            <p:nvPr/>
          </p:nvSpPr>
          <p:spPr>
            <a:xfrm>
              <a:off x="4053554" y="3285682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/>
            <p:cNvCxnSpPr>
              <a:endCxn id="235" idx="3"/>
            </p:cNvCxnSpPr>
            <p:nvPr/>
          </p:nvCxnSpPr>
          <p:spPr>
            <a:xfrm flipV="1">
              <a:off x="3778052" y="3420185"/>
              <a:ext cx="298879" cy="30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 rot="5400000">
            <a:off x="10536526" y="5330287"/>
            <a:ext cx="1464795" cy="1063341"/>
            <a:chOff x="3778052" y="2663707"/>
            <a:chExt cx="1464795" cy="1063341"/>
          </a:xfrm>
        </p:grpSpPr>
        <p:sp>
          <p:nvSpPr>
            <p:cNvPr id="238" name="TextBox 237"/>
            <p:cNvSpPr txBox="1"/>
            <p:nvPr/>
          </p:nvSpPr>
          <p:spPr>
            <a:xfrm rot="19082668">
              <a:off x="3996724" y="2663707"/>
              <a:ext cx="1246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Year-Month-Day</a:t>
              </a:r>
            </a:p>
          </p:txBody>
        </p:sp>
        <p:sp>
          <p:nvSpPr>
            <p:cNvPr id="239" name="Flowchart: Connector 238"/>
            <p:cNvSpPr/>
            <p:nvPr/>
          </p:nvSpPr>
          <p:spPr>
            <a:xfrm>
              <a:off x="4053554" y="3285682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>
              <a:endCxn id="239" idx="3"/>
            </p:cNvCxnSpPr>
            <p:nvPr/>
          </p:nvCxnSpPr>
          <p:spPr>
            <a:xfrm flipV="1">
              <a:off x="3778052" y="3420185"/>
              <a:ext cx="298879" cy="30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Connector: Elbow 260"/>
          <p:cNvCxnSpPr>
            <a:stCxn id="27" idx="0"/>
            <a:endCxn id="24" idx="3"/>
          </p:cNvCxnSpPr>
          <p:nvPr/>
        </p:nvCxnSpPr>
        <p:spPr>
          <a:xfrm rot="16200000" flipV="1">
            <a:off x="2969012" y="2506235"/>
            <a:ext cx="812269" cy="804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Flowchart: Decision 267"/>
          <p:cNvSpPr/>
          <p:nvPr/>
        </p:nvSpPr>
        <p:spPr>
          <a:xfrm>
            <a:off x="1584540" y="3713158"/>
            <a:ext cx="1753512" cy="6284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Conducts Pricing*</a:t>
            </a:r>
          </a:p>
        </p:txBody>
      </p:sp>
      <p:cxnSp>
        <p:nvCxnSpPr>
          <p:cNvPr id="281" name="Connector: Elbow 280"/>
          <p:cNvCxnSpPr>
            <a:stCxn id="268" idx="0"/>
            <a:endCxn id="24" idx="2"/>
          </p:cNvCxnSpPr>
          <p:nvPr/>
        </p:nvCxnSpPr>
        <p:spPr>
          <a:xfrm rot="16200000" flipV="1">
            <a:off x="1936072" y="3187933"/>
            <a:ext cx="869510" cy="1809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2480085" y="4319574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2696238" y="2992007"/>
            <a:ext cx="1056948" cy="830531"/>
            <a:chOff x="3778052" y="2785794"/>
            <a:chExt cx="1464794" cy="941254"/>
          </a:xfrm>
        </p:grpSpPr>
        <p:sp>
          <p:nvSpPr>
            <p:cNvPr id="286" name="TextBox 285"/>
            <p:cNvSpPr txBox="1"/>
            <p:nvPr/>
          </p:nvSpPr>
          <p:spPr>
            <a:xfrm rot="19082668">
              <a:off x="3996723" y="2785794"/>
              <a:ext cx="1246123" cy="27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Year-Month</a:t>
              </a:r>
            </a:p>
          </p:txBody>
        </p:sp>
        <p:sp>
          <p:nvSpPr>
            <p:cNvPr id="287" name="Flowchart: Connector 286"/>
            <p:cNvSpPr/>
            <p:nvPr/>
          </p:nvSpPr>
          <p:spPr>
            <a:xfrm>
              <a:off x="4053554" y="3285682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/>
            <p:cNvCxnSpPr>
              <a:endCxn id="287" idx="3"/>
            </p:cNvCxnSpPr>
            <p:nvPr/>
          </p:nvCxnSpPr>
          <p:spPr>
            <a:xfrm flipV="1">
              <a:off x="3778052" y="3420185"/>
              <a:ext cx="298879" cy="30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2488431" y="2901710"/>
            <a:ext cx="1056948" cy="830531"/>
            <a:chOff x="3778052" y="2785794"/>
            <a:chExt cx="1464794" cy="941254"/>
          </a:xfrm>
        </p:grpSpPr>
        <p:sp>
          <p:nvSpPr>
            <p:cNvPr id="290" name="TextBox 289"/>
            <p:cNvSpPr txBox="1"/>
            <p:nvPr/>
          </p:nvSpPr>
          <p:spPr>
            <a:xfrm rot="19082668">
              <a:off x="3996723" y="2785794"/>
              <a:ext cx="1246123" cy="27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Price</a:t>
              </a:r>
            </a:p>
          </p:txBody>
        </p:sp>
        <p:sp>
          <p:nvSpPr>
            <p:cNvPr id="291" name="Flowchart: Connector 290"/>
            <p:cNvSpPr/>
            <p:nvPr/>
          </p:nvSpPr>
          <p:spPr>
            <a:xfrm>
              <a:off x="4053554" y="3285682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2" name="Straight Connector 291"/>
            <p:cNvCxnSpPr>
              <a:endCxn id="291" idx="3"/>
            </p:cNvCxnSpPr>
            <p:nvPr/>
          </p:nvCxnSpPr>
          <p:spPr>
            <a:xfrm flipV="1">
              <a:off x="3778052" y="3420185"/>
              <a:ext cx="298879" cy="30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 rot="1338244">
            <a:off x="1662915" y="511638"/>
            <a:ext cx="1875232" cy="307777"/>
            <a:chOff x="1529327" y="1071098"/>
            <a:chExt cx="1875232" cy="307777"/>
          </a:xfrm>
        </p:grpSpPr>
        <p:grpSp>
          <p:nvGrpSpPr>
            <p:cNvPr id="297" name="Group 296"/>
            <p:cNvGrpSpPr/>
            <p:nvPr/>
          </p:nvGrpSpPr>
          <p:grpSpPr>
            <a:xfrm>
              <a:off x="1529327" y="1071098"/>
              <a:ext cx="1875232" cy="307777"/>
              <a:chOff x="3483728" y="3351119"/>
              <a:chExt cx="1875232" cy="307777"/>
            </a:xfrm>
          </p:grpSpPr>
          <p:sp>
            <p:nvSpPr>
              <p:cNvPr id="299" name="TextBox 298"/>
              <p:cNvSpPr txBox="1"/>
              <p:nvPr/>
            </p:nvSpPr>
            <p:spPr>
              <a:xfrm>
                <a:off x="3483728" y="3351119"/>
                <a:ext cx="503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Id</a:t>
                </a:r>
              </a:p>
            </p:txBody>
          </p:sp>
          <p:cxnSp>
            <p:nvCxnSpPr>
              <p:cNvPr id="300" name="Straight Connector 299"/>
              <p:cNvCxnSpPr/>
              <p:nvPr/>
            </p:nvCxnSpPr>
            <p:spPr>
              <a:xfrm flipH="1">
                <a:off x="4111083" y="3456008"/>
                <a:ext cx="1247877" cy="88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8" name="Flowchart: Connector 297"/>
            <p:cNvSpPr/>
            <p:nvPr/>
          </p:nvSpPr>
          <p:spPr>
            <a:xfrm>
              <a:off x="1984351" y="1131294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310878" y="4932764"/>
            <a:ext cx="1042882" cy="612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Energy Supplier</a:t>
            </a:r>
          </a:p>
        </p:txBody>
      </p:sp>
      <p:cxnSp>
        <p:nvCxnSpPr>
          <p:cNvPr id="30" name="Connector: Elbow 29"/>
          <p:cNvCxnSpPr>
            <a:stCxn id="17" idx="3"/>
          </p:cNvCxnSpPr>
          <p:nvPr/>
        </p:nvCxnSpPr>
        <p:spPr>
          <a:xfrm flipV="1">
            <a:off x="3353760" y="3995927"/>
            <a:ext cx="366489" cy="1242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/>
          <p:cNvCxnSpPr>
            <a:stCxn id="268" idx="2"/>
            <a:endCxn id="17" idx="1"/>
          </p:cNvCxnSpPr>
          <p:nvPr/>
        </p:nvCxnSpPr>
        <p:spPr>
          <a:xfrm rot="5400000">
            <a:off x="1937478" y="4714966"/>
            <a:ext cx="897219" cy="150418"/>
          </a:xfrm>
          <a:prstGeom prst="bentConnector4">
            <a:avLst>
              <a:gd name="adj1" fmla="val 32946"/>
              <a:gd name="adj2" fmla="val 2519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942244" y="4166319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999101" y="3454799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(1,N)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661617" y="2970035"/>
            <a:ext cx="44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(1,N)</a:t>
            </a:r>
          </a:p>
        </p:txBody>
      </p:sp>
      <p:grpSp>
        <p:nvGrpSpPr>
          <p:cNvPr id="154" name="Group 153"/>
          <p:cNvGrpSpPr/>
          <p:nvPr/>
        </p:nvGrpSpPr>
        <p:grpSpPr>
          <a:xfrm rot="5050361">
            <a:off x="2893159" y="4243588"/>
            <a:ext cx="1056948" cy="830531"/>
            <a:chOff x="3778052" y="2785794"/>
            <a:chExt cx="1464794" cy="941254"/>
          </a:xfrm>
        </p:grpSpPr>
        <p:sp>
          <p:nvSpPr>
            <p:cNvPr id="155" name="TextBox 154"/>
            <p:cNvSpPr txBox="1"/>
            <p:nvPr/>
          </p:nvSpPr>
          <p:spPr>
            <a:xfrm rot="19082668">
              <a:off x="3996723" y="2785794"/>
              <a:ext cx="1246123" cy="27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State</a:t>
              </a:r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4053554" y="3285682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>
              <a:endCxn id="156" idx="3"/>
            </p:cNvCxnSpPr>
            <p:nvPr/>
          </p:nvCxnSpPr>
          <p:spPr>
            <a:xfrm flipV="1">
              <a:off x="3778052" y="3420185"/>
              <a:ext cx="298879" cy="30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 rot="1376011">
            <a:off x="4404906" y="3072669"/>
            <a:ext cx="1056948" cy="830531"/>
            <a:chOff x="3778052" y="2785794"/>
            <a:chExt cx="1464794" cy="941254"/>
          </a:xfrm>
        </p:grpSpPr>
        <p:sp>
          <p:nvSpPr>
            <p:cNvPr id="159" name="TextBox 158"/>
            <p:cNvSpPr txBox="1"/>
            <p:nvPr/>
          </p:nvSpPr>
          <p:spPr>
            <a:xfrm rot="19082668">
              <a:off x="3996723" y="2785794"/>
              <a:ext cx="1246123" cy="27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State</a:t>
              </a:r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4053554" y="3285682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>
              <a:endCxn id="166" idx="3"/>
            </p:cNvCxnSpPr>
            <p:nvPr/>
          </p:nvCxnSpPr>
          <p:spPr>
            <a:xfrm flipV="1">
              <a:off x="3778052" y="3420185"/>
              <a:ext cx="298879" cy="30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/>
          <p:cNvSpPr txBox="1"/>
          <p:nvPr/>
        </p:nvSpPr>
        <p:spPr>
          <a:xfrm>
            <a:off x="8098333" y="6258518"/>
            <a:ext cx="300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*Note: transactions aggregated at the state level</a:t>
            </a:r>
          </a:p>
        </p:txBody>
      </p:sp>
      <p:cxnSp>
        <p:nvCxnSpPr>
          <p:cNvPr id="60" name="Connector: Elbow 59"/>
          <p:cNvCxnSpPr>
            <a:stCxn id="19" idx="0"/>
          </p:cNvCxnSpPr>
          <p:nvPr/>
        </p:nvCxnSpPr>
        <p:spPr>
          <a:xfrm rot="5400000" flipH="1" flipV="1">
            <a:off x="4694329" y="4002181"/>
            <a:ext cx="1380256" cy="16714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 rot="2544291">
            <a:off x="10520696" y="634545"/>
            <a:ext cx="1464794" cy="955620"/>
            <a:chOff x="3778052" y="2771428"/>
            <a:chExt cx="1464794" cy="955620"/>
          </a:xfrm>
        </p:grpSpPr>
        <p:sp>
          <p:nvSpPr>
            <p:cNvPr id="206" name="TextBox 205"/>
            <p:cNvSpPr txBox="1"/>
            <p:nvPr/>
          </p:nvSpPr>
          <p:spPr>
            <a:xfrm rot="19082668">
              <a:off x="3996723" y="2771428"/>
              <a:ext cx="1246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</a:t>
              </a:r>
            </a:p>
          </p:txBody>
        </p:sp>
        <p:sp>
          <p:nvSpPr>
            <p:cNvPr id="207" name="Flowchart: Connector 206"/>
            <p:cNvSpPr/>
            <p:nvPr/>
          </p:nvSpPr>
          <p:spPr>
            <a:xfrm>
              <a:off x="4053554" y="3285682"/>
              <a:ext cx="159631" cy="1575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Connector 207"/>
            <p:cNvCxnSpPr>
              <a:endCxn id="207" idx="3"/>
            </p:cNvCxnSpPr>
            <p:nvPr/>
          </p:nvCxnSpPr>
          <p:spPr>
            <a:xfrm flipV="1">
              <a:off x="3778052" y="3420185"/>
              <a:ext cx="298879" cy="30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2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Weather element (</a:t>
            </a:r>
            <a:r>
              <a:rPr lang="en-US" sz="1600" u="sng" dirty="0"/>
              <a:t>id</a:t>
            </a:r>
            <a:r>
              <a:rPr lang="en-US" sz="1600" dirty="0"/>
              <a:t>, </a:t>
            </a:r>
            <a:r>
              <a:rPr lang="en-US" sz="1600" dirty="0" err="1"/>
              <a:t>desc</a:t>
            </a:r>
            <a:r>
              <a:rPr lang="en-US" sz="1600" dirty="0"/>
              <a:t>, units)</a:t>
            </a:r>
          </a:p>
          <a:p>
            <a:r>
              <a:rPr lang="en-US" sz="1600" dirty="0"/>
              <a:t>Weather station (</a:t>
            </a:r>
            <a:r>
              <a:rPr lang="en-US" sz="1600" u="sng" dirty="0"/>
              <a:t>id</a:t>
            </a:r>
            <a:r>
              <a:rPr lang="en-US" sz="1600" dirty="0"/>
              <a:t>, latitude, longitude, elevation, </a:t>
            </a:r>
            <a:r>
              <a:rPr lang="en-US" sz="1600" b="1" dirty="0"/>
              <a:t>st</a:t>
            </a:r>
            <a:r>
              <a:rPr lang="en-US" sz="1600" dirty="0"/>
              <a:t>, name, gns_flag)</a:t>
            </a:r>
          </a:p>
          <a:p>
            <a:r>
              <a:rPr lang="en-US" sz="1600" dirty="0"/>
              <a:t>Weather event (</a:t>
            </a:r>
            <a:r>
              <a:rPr lang="en-US" sz="1600" u="sng" dirty="0"/>
              <a:t>name</a:t>
            </a:r>
            <a:r>
              <a:rPr lang="en-US" sz="1600" dirty="0"/>
              <a:t>, date, </a:t>
            </a:r>
            <a:r>
              <a:rPr lang="en-US" sz="1600" b="1" dirty="0"/>
              <a:t>st)</a:t>
            </a:r>
          </a:p>
          <a:p>
            <a:r>
              <a:rPr lang="en-US" sz="1600" dirty="0"/>
              <a:t>Power outage (</a:t>
            </a:r>
            <a:r>
              <a:rPr lang="en-US" sz="1600" b="1" u="sng" dirty="0" err="1"/>
              <a:t>weather_event_name</a:t>
            </a:r>
            <a:r>
              <a:rPr lang="en-US" sz="1600" dirty="0"/>
              <a:t>, </a:t>
            </a:r>
            <a:r>
              <a:rPr lang="en-US" sz="1600" b="1" u="sng" dirty="0"/>
              <a:t>st</a:t>
            </a:r>
            <a:r>
              <a:rPr lang="en-US" sz="1600" b="1" dirty="0"/>
              <a:t> , </a:t>
            </a:r>
            <a:r>
              <a:rPr lang="en-US" sz="1600" u="sng" dirty="0" err="1"/>
              <a:t>date_begin</a:t>
            </a:r>
            <a:r>
              <a:rPr lang="en-US" sz="1600" dirty="0"/>
              <a:t>, date_end,  category,duration,  num_costmers_affected)</a:t>
            </a:r>
          </a:p>
          <a:p>
            <a:r>
              <a:rPr lang="en-US" sz="1600" dirty="0"/>
              <a:t>Energy sales (</a:t>
            </a:r>
            <a:r>
              <a:rPr lang="en-US" sz="1600" u="sng" dirty="0"/>
              <a:t>Energy_supplier_id</a:t>
            </a:r>
            <a:r>
              <a:rPr lang="en-US" sz="1600" dirty="0"/>
              <a:t>, </a:t>
            </a:r>
            <a:r>
              <a:rPr lang="en-US" sz="1600" u="sng" dirty="0"/>
              <a:t>year</a:t>
            </a:r>
            <a:r>
              <a:rPr lang="en-US" sz="1600" dirty="0"/>
              <a:t>, </a:t>
            </a:r>
            <a:r>
              <a:rPr lang="en-US" sz="1600" u="sng" dirty="0"/>
              <a:t>month</a:t>
            </a:r>
            <a:r>
              <a:rPr lang="en-US" sz="1600" dirty="0"/>
              <a:t>, </a:t>
            </a:r>
            <a:r>
              <a:rPr lang="en-US" sz="1600" u="sng" dirty="0"/>
              <a:t>st</a:t>
            </a:r>
            <a:r>
              <a:rPr lang="en-US" sz="1600" dirty="0"/>
              <a:t>, charge_amount)</a:t>
            </a:r>
          </a:p>
          <a:p>
            <a:r>
              <a:rPr lang="en-US" sz="1600" dirty="0"/>
              <a:t>Energy generation (</a:t>
            </a:r>
            <a:r>
              <a:rPr lang="en-US" sz="1600" u="sng" dirty="0" err="1"/>
              <a:t>power_station_id</a:t>
            </a:r>
            <a:r>
              <a:rPr lang="en-US" sz="1600" dirty="0"/>
              <a:t>, </a:t>
            </a:r>
            <a:r>
              <a:rPr lang="en-US" sz="1600" u="sng" dirty="0"/>
              <a:t>year</a:t>
            </a:r>
            <a:r>
              <a:rPr lang="en-US" sz="1600" dirty="0"/>
              <a:t>, </a:t>
            </a:r>
            <a:r>
              <a:rPr lang="en-US" sz="1600" u="sng" dirty="0"/>
              <a:t>month</a:t>
            </a:r>
            <a:r>
              <a:rPr lang="en-US" sz="1600" dirty="0"/>
              <a:t>, </a:t>
            </a:r>
            <a:r>
              <a:rPr lang="en-US" sz="1600" u="sng" dirty="0"/>
              <a:t>st</a:t>
            </a:r>
            <a:r>
              <a:rPr lang="en-US" sz="1600" dirty="0"/>
              <a:t>, </a:t>
            </a:r>
            <a:r>
              <a:rPr lang="en-US" sz="1600" dirty="0" err="1"/>
              <a:t>Kwatts</a:t>
            </a:r>
            <a:r>
              <a:rPr lang="en-US" sz="1600" dirty="0"/>
              <a:t>/hour)</a:t>
            </a:r>
          </a:p>
          <a:p>
            <a:r>
              <a:rPr lang="en-US" sz="1600" dirty="0"/>
              <a:t>Energy pricing (</a:t>
            </a:r>
            <a:r>
              <a:rPr lang="en-US" sz="1600" u="sng" dirty="0" err="1"/>
              <a:t>energy_suppier_id</a:t>
            </a:r>
            <a:r>
              <a:rPr lang="en-US" sz="1600" dirty="0"/>
              <a:t>, </a:t>
            </a:r>
            <a:r>
              <a:rPr lang="en-US" sz="1600" u="sng" dirty="0"/>
              <a:t>year</a:t>
            </a:r>
            <a:r>
              <a:rPr lang="en-US" sz="1600" dirty="0"/>
              <a:t>, </a:t>
            </a:r>
            <a:r>
              <a:rPr lang="en-US" sz="1600" u="sng" dirty="0"/>
              <a:t>month</a:t>
            </a:r>
            <a:r>
              <a:rPr lang="en-US" sz="1600" dirty="0"/>
              <a:t>, </a:t>
            </a:r>
            <a:r>
              <a:rPr lang="en-US" sz="1600" b="1" u="sng" dirty="0"/>
              <a:t>st</a:t>
            </a:r>
            <a:r>
              <a:rPr lang="en-US" sz="1600" dirty="0"/>
              <a:t>, price)</a:t>
            </a:r>
          </a:p>
          <a:p>
            <a:r>
              <a:rPr lang="en-US" sz="1600" dirty="0"/>
              <a:t>Weather measurement (</a:t>
            </a:r>
            <a:r>
              <a:rPr lang="en-US" sz="1600" u="sng" dirty="0"/>
              <a:t>station_id</a:t>
            </a:r>
            <a:r>
              <a:rPr lang="en-US" sz="1600" dirty="0"/>
              <a:t>, </a:t>
            </a:r>
            <a:r>
              <a:rPr lang="en-US" sz="1600" u="sng" dirty="0"/>
              <a:t>weather_id</a:t>
            </a:r>
            <a:r>
              <a:rPr lang="en-US" sz="1600" dirty="0"/>
              <a:t>, </a:t>
            </a:r>
            <a:r>
              <a:rPr lang="en-US" sz="1600" u="sng" dirty="0"/>
              <a:t>year</a:t>
            </a:r>
            <a:r>
              <a:rPr lang="en-US" sz="1600" dirty="0"/>
              <a:t>, </a:t>
            </a:r>
            <a:r>
              <a:rPr lang="en-US" sz="1600" u="sng" dirty="0"/>
              <a:t>month</a:t>
            </a:r>
            <a:r>
              <a:rPr lang="en-US" sz="1600" dirty="0"/>
              <a:t>, </a:t>
            </a:r>
            <a:r>
              <a:rPr lang="en-US" sz="1600" u="sng" dirty="0"/>
              <a:t>day</a:t>
            </a:r>
            <a:r>
              <a:rPr lang="en-US" sz="1600" dirty="0"/>
              <a:t>, amount)</a:t>
            </a:r>
          </a:p>
          <a:p>
            <a:endParaRPr lang="en-US" sz="1600" dirty="0"/>
          </a:p>
          <a:p>
            <a:r>
              <a:rPr lang="en-US" sz="1600" dirty="0"/>
              <a:t>The following entities are only part of the conceptual ER diagram but they are not part of the DB schema</a:t>
            </a:r>
          </a:p>
          <a:p>
            <a:r>
              <a:rPr lang="en-US" sz="1600" dirty="0"/>
              <a:t>Energy supplier (</a:t>
            </a:r>
            <a:r>
              <a:rPr lang="en-US" sz="1600" u="sng" dirty="0"/>
              <a:t>id</a:t>
            </a:r>
            <a:r>
              <a:rPr lang="en-US" sz="1600" dirty="0"/>
              <a:t>, name)</a:t>
            </a:r>
          </a:p>
          <a:p>
            <a:r>
              <a:rPr lang="en-US" sz="1600" dirty="0"/>
              <a:t>Power </a:t>
            </a:r>
            <a:r>
              <a:rPr lang="en-US" sz="1600" dirty="0" err="1"/>
              <a:t>statation</a:t>
            </a:r>
            <a:r>
              <a:rPr lang="en-US" sz="1600" dirty="0"/>
              <a:t> (</a:t>
            </a:r>
            <a:r>
              <a:rPr lang="en-US" sz="1600" u="sng" dirty="0"/>
              <a:t>id</a:t>
            </a:r>
            <a:r>
              <a:rPr lang="en-US" sz="1600" dirty="0"/>
              <a:t>, </a:t>
            </a:r>
            <a:r>
              <a:rPr lang="en-US" sz="1600" b="1" dirty="0"/>
              <a:t>st</a:t>
            </a:r>
            <a:r>
              <a:rPr lang="en-US" sz="1600" dirty="0"/>
              <a:t>)</a:t>
            </a:r>
          </a:p>
          <a:p>
            <a:r>
              <a:rPr lang="en-US" sz="1600" dirty="0"/>
              <a:t>Location (</a:t>
            </a:r>
            <a:r>
              <a:rPr lang="en-US" sz="1600" u="sng" dirty="0"/>
              <a:t>st</a:t>
            </a:r>
            <a:r>
              <a:rPr lang="en-US" sz="1600" dirty="0"/>
              <a:t>, name)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0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278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ER Diagram – Final Project</vt:lpstr>
      <vt:lpstr>PowerPoint Presentation</vt:lpstr>
      <vt:lpstr>Logical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Rodenberger</dc:creator>
  <cp:lastModifiedBy>Diana Rodenberger</cp:lastModifiedBy>
  <cp:revision>48</cp:revision>
  <dcterms:created xsi:type="dcterms:W3CDTF">2016-08-22T12:24:11Z</dcterms:created>
  <dcterms:modified xsi:type="dcterms:W3CDTF">2016-08-22T17:25:12Z</dcterms:modified>
</cp:coreProperties>
</file>