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Pontano Sans"/>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font" Target="fonts/PontanoSans-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0"/>
              </a:spcBef>
              <a:buClr>
                <a:schemeClr val="dk1"/>
              </a:buClr>
              <a:buSzPct val="1000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50000"/>
              </a:lnSpc>
              <a:spcBef>
                <a:spcPts val="0"/>
              </a:spcBef>
              <a:buClr>
                <a:schemeClr val="dk1"/>
              </a:buClr>
              <a:buSzPct val="100000"/>
              <a:buFont typeface="Arial"/>
              <a:buNone/>
            </a:pPr>
            <a:r>
              <a:rPr lang="en">
                <a:solidFill>
                  <a:srgbClr val="666666"/>
                </a:solidFill>
                <a:latin typeface="Pontano Sans"/>
                <a:ea typeface="Pontano Sans"/>
                <a:cs typeface="Pontano Sans"/>
                <a:sym typeface="Pontano Sans"/>
              </a:rPr>
              <a:t>Manuel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0"/>
              </a:spcBef>
              <a:buClr>
                <a:schemeClr val="dk1"/>
              </a:buClr>
              <a:buSzPct val="100000"/>
              <a:buFont typeface="Arial"/>
              <a:buNone/>
            </a:pPr>
            <a:r>
              <a:rPr lang="en">
                <a:solidFill>
                  <a:srgbClr val="666666"/>
                </a:solidFill>
                <a:latin typeface="Pontano Sans"/>
                <a:ea typeface="Pontano Sans"/>
                <a:cs typeface="Pontano Sans"/>
                <a:sym typeface="Pontano Sans"/>
              </a:rPr>
              <a:t>Manuel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0"/>
              </a:spcBef>
              <a:buClr>
                <a:schemeClr val="dk1"/>
              </a:buClr>
              <a:buSzPct val="100000"/>
              <a:buFont typeface="Arial"/>
              <a:buNone/>
            </a:pPr>
            <a:r>
              <a:rPr lang="en"/>
              <a:t>Diana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0"/>
              </a:spcBef>
              <a:buClr>
                <a:schemeClr val="dk1"/>
              </a:buClr>
              <a:buSzPct val="100000"/>
              <a:buFont typeface="Arial"/>
              <a:buNone/>
            </a:pPr>
            <a:r>
              <a:rPr lang="en"/>
              <a:t>Olivier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0"/>
              </a:spcBef>
              <a:buClr>
                <a:schemeClr val="dk1"/>
              </a:buClr>
              <a:buSzPct val="100000"/>
              <a:buFont typeface="Arial"/>
              <a:buNone/>
            </a:pPr>
            <a:r>
              <a:rPr lang="en"/>
              <a:t>Olivier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0"/>
              </a:spcBef>
              <a:buClr>
                <a:schemeClr val="dk1"/>
              </a:buClr>
              <a:buSzPct val="100000"/>
              <a:buFont typeface="Arial"/>
              <a:buNone/>
            </a:pPr>
            <a:r>
              <a:rPr lang="en">
                <a:solidFill>
                  <a:srgbClr val="666666"/>
                </a:solidFill>
                <a:latin typeface="Pontano Sans"/>
                <a:ea typeface="Pontano Sans"/>
                <a:cs typeface="Pontano Sans"/>
                <a:sym typeface="Pontano Sans"/>
              </a:rPr>
              <a:t>Olivier</a:t>
            </a:r>
          </a:p>
          <a:p>
            <a:pPr lvl="0" rtl="0">
              <a:lnSpc>
                <a:spcPct val="150000"/>
              </a:lnSpc>
              <a:spcBef>
                <a:spcPts val="0"/>
              </a:spcBef>
              <a:buClr>
                <a:schemeClr val="dk1"/>
              </a:buClr>
              <a:buSzPct val="100000"/>
              <a:buFont typeface="Arial"/>
              <a:buNone/>
            </a:pPr>
            <a:r>
              <a:rPr lang="en">
                <a:solidFill>
                  <a:srgbClr val="666666"/>
                </a:solidFill>
                <a:latin typeface="Pontano Sans"/>
                <a:ea typeface="Pontano Sans"/>
                <a:cs typeface="Pontano Sans"/>
                <a:sym typeface="Pontano Sans"/>
              </a:rPr>
              <a:t>Difficult to assess a real strong correlation with outage (big outage event are happening in a very infrequent way)</a:t>
            </a:r>
          </a:p>
          <a:p>
            <a:pPr lvl="0" rtl="0">
              <a:lnSpc>
                <a:spcPct val="150000"/>
              </a:lnSpc>
              <a:spcBef>
                <a:spcPts val="0"/>
              </a:spcBef>
              <a:buClr>
                <a:schemeClr val="dk1"/>
              </a:buClr>
              <a:buSzPct val="100000"/>
              <a:buFont typeface="Arial"/>
              <a:buNone/>
            </a:pPr>
            <a:r>
              <a:rPr lang="en">
                <a:solidFill>
                  <a:srgbClr val="666666"/>
                </a:solidFill>
                <a:latin typeface="Pontano Sans"/>
                <a:ea typeface="Pontano Sans"/>
                <a:cs typeface="Pontano Sans"/>
                <a:sym typeface="Pontano Sans"/>
              </a:rPr>
              <a:t>More looking at relationship with price and sales</a:t>
            </a:r>
          </a:p>
          <a:p>
            <a:pPr lvl="0" rtl="0">
              <a:lnSpc>
                <a:spcPct val="150000"/>
              </a:lnSpc>
              <a:spcBef>
                <a:spcPts val="0"/>
              </a:spcBef>
              <a:buClr>
                <a:schemeClr val="dk1"/>
              </a:buClr>
              <a:buSzPct val="100000"/>
              <a:buFont typeface="Arial"/>
              <a:buNone/>
            </a:pPr>
            <a:r>
              <a:rPr lang="en">
                <a:solidFill>
                  <a:srgbClr val="666666"/>
                </a:solidFill>
                <a:latin typeface="Pontano Sans"/>
                <a:ea typeface="Pontano Sans"/>
                <a:cs typeface="Pontano Sans"/>
                <a:sym typeface="Pontano Sans"/>
              </a:rPr>
              <a:t>FL or MA (Florida or Massachusetts)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0"/>
              </a:spcBef>
              <a:buClr>
                <a:schemeClr val="dk1"/>
              </a:buClr>
              <a:buSzPct val="100000"/>
              <a:buFont typeface="Arial"/>
              <a:buNone/>
            </a:pPr>
            <a:r>
              <a:rPr lang="en">
                <a:solidFill>
                  <a:srgbClr val="666666"/>
                </a:solidFill>
                <a:latin typeface="Pontano Sans"/>
                <a:ea typeface="Pontano Sans"/>
                <a:cs typeface="Pontano Sans"/>
                <a:sym typeface="Pontano Sans"/>
              </a:rPr>
              <a:t>Olivier</a:t>
            </a:r>
          </a:p>
          <a:p>
            <a:pPr lvl="0" rtl="0">
              <a:lnSpc>
                <a:spcPct val="150000"/>
              </a:lnSpc>
              <a:spcBef>
                <a:spcPts val="0"/>
              </a:spcBef>
              <a:buClr>
                <a:schemeClr val="dk1"/>
              </a:buClr>
              <a:buSzPct val="100000"/>
              <a:buFont typeface="Arial"/>
              <a:buNone/>
            </a:pPr>
            <a:r>
              <a:rPr lang="en">
                <a:solidFill>
                  <a:srgbClr val="666666"/>
                </a:solidFill>
                <a:latin typeface="Pontano Sans"/>
                <a:ea typeface="Pontano Sans"/>
                <a:cs typeface="Pontano Sans"/>
                <a:sym typeface="Pontano Sans"/>
              </a:rPr>
              <a:t>Difficult to assess a real strong correlation with outage (big outage event are happening in a very infrequent way)</a:t>
            </a:r>
          </a:p>
          <a:p>
            <a:pPr lvl="0" rtl="0">
              <a:lnSpc>
                <a:spcPct val="150000"/>
              </a:lnSpc>
              <a:spcBef>
                <a:spcPts val="0"/>
              </a:spcBef>
              <a:buClr>
                <a:schemeClr val="dk1"/>
              </a:buClr>
              <a:buSzPct val="100000"/>
              <a:buFont typeface="Arial"/>
              <a:buNone/>
            </a:pPr>
            <a:r>
              <a:rPr lang="en">
                <a:solidFill>
                  <a:srgbClr val="666666"/>
                </a:solidFill>
                <a:latin typeface="Pontano Sans"/>
                <a:ea typeface="Pontano Sans"/>
                <a:cs typeface="Pontano Sans"/>
                <a:sym typeface="Pontano Sans"/>
              </a:rPr>
              <a:t>More looking at relationship with price and sales</a:t>
            </a:r>
          </a:p>
          <a:p>
            <a:pPr lvl="0" rtl="0">
              <a:lnSpc>
                <a:spcPct val="150000"/>
              </a:lnSpc>
              <a:spcBef>
                <a:spcPts val="0"/>
              </a:spcBef>
              <a:buClr>
                <a:schemeClr val="dk1"/>
              </a:buClr>
              <a:buSzPct val="100000"/>
              <a:buFont typeface="Arial"/>
              <a:buNone/>
            </a:pPr>
            <a:r>
              <a:rPr lang="en">
                <a:solidFill>
                  <a:srgbClr val="666666"/>
                </a:solidFill>
                <a:latin typeface="Pontano Sans"/>
                <a:ea typeface="Pontano Sans"/>
                <a:cs typeface="Pontano Sans"/>
                <a:sym typeface="Pontano Sans"/>
              </a:rPr>
              <a:t>FL or MA (Florida or Massachusetts)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0"/>
              </a:spcBef>
              <a:buClr>
                <a:schemeClr val="dk1"/>
              </a:buClr>
              <a:buSzPct val="100000"/>
              <a:buFont typeface="Arial"/>
              <a:buNone/>
            </a:pPr>
            <a:r>
              <a:rPr lang="en"/>
              <a:t>Manuel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07.png"/><Relationship Id="rId5" Type="http://schemas.openxmlformats.org/officeDocument/2006/relationships/image" Target="../media/image04.png"/><Relationship Id="rId6" Type="http://schemas.openxmlformats.org/officeDocument/2006/relationships/image" Target="../media/image0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01.png"/><Relationship Id="rId5"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02.png"/><Relationship Id="rId5" Type="http://schemas.openxmlformats.org/officeDocument/2006/relationships/image" Target="../media/image0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hyperlink" Target="http://static.googleusercontent.com/media/research.google.com/en//pubs/archive/36632.pdf" TargetMode="External"/><Relationship Id="rId5" Type="http://schemas.openxmlformats.org/officeDocument/2006/relationships/image" Target="../media/image0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06.png"/><Relationship Id="rId5" Type="http://schemas.openxmlformats.org/officeDocument/2006/relationships/hyperlink" Target="https://public.tableau.com/profile/olivier.zimmer#!/vizhome/dataviz_8/Dashboard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hyperlink" Target="https://public.tableau.com/profile/olivier.zimmer#!/vizhome/dataviz_8/Dashboard1" TargetMode="External"/><Relationship Id="rId5" Type="http://schemas.openxmlformats.org/officeDocument/2006/relationships/image" Target="../media/image0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0" y="-756200"/>
            <a:ext cx="9229450" cy="6156049"/>
          </a:xfrm>
          <a:prstGeom prst="rect">
            <a:avLst/>
          </a:prstGeom>
          <a:noFill/>
          <a:ln>
            <a:noFill/>
          </a:ln>
        </p:spPr>
      </p:pic>
      <p:sp>
        <p:nvSpPr>
          <p:cNvPr id="55" name="Shape 55"/>
          <p:cNvSpPr/>
          <p:nvPr/>
        </p:nvSpPr>
        <p:spPr>
          <a:xfrm>
            <a:off x="-9500" y="246175"/>
            <a:ext cx="9229500" cy="844800"/>
          </a:xfrm>
          <a:prstGeom prst="rect">
            <a:avLst/>
          </a:prstGeom>
          <a:solidFill>
            <a:srgbClr val="5D5D5D">
              <a:alpha val="55000"/>
            </a:srgbClr>
          </a:solidFill>
          <a:ln>
            <a:noFill/>
          </a:ln>
        </p:spPr>
        <p:txBody>
          <a:bodyPr anchorCtr="0" anchor="ctr" bIns="91425" lIns="91425" rIns="91425" tIns="91425">
            <a:noAutofit/>
          </a:bodyPr>
          <a:lstStyle/>
          <a:p>
            <a:pPr lvl="0">
              <a:spcBef>
                <a:spcPts val="0"/>
              </a:spcBef>
              <a:buNone/>
            </a:pPr>
            <a:r>
              <a:t/>
            </a:r>
            <a:endParaRPr/>
          </a:p>
        </p:txBody>
      </p:sp>
      <p:sp>
        <p:nvSpPr>
          <p:cNvPr id="56" name="Shape 56"/>
          <p:cNvSpPr txBox="1"/>
          <p:nvPr>
            <p:ph type="ctrTitle"/>
          </p:nvPr>
        </p:nvSpPr>
        <p:spPr>
          <a:xfrm>
            <a:off x="33300" y="262300"/>
            <a:ext cx="9077400" cy="752400"/>
          </a:xfrm>
          <a:prstGeom prst="rect">
            <a:avLst/>
          </a:prstGeom>
          <a:ln>
            <a:noFill/>
          </a:ln>
        </p:spPr>
        <p:txBody>
          <a:bodyPr anchorCtr="0" anchor="b" bIns="91425" lIns="91425" rIns="91425" tIns="91425">
            <a:noAutofit/>
          </a:bodyPr>
          <a:lstStyle/>
          <a:p>
            <a:pPr lvl="0">
              <a:spcBef>
                <a:spcPts val="0"/>
              </a:spcBef>
              <a:buNone/>
            </a:pPr>
            <a:r>
              <a:rPr lang="en" sz="3600">
                <a:solidFill>
                  <a:srgbClr val="FFFFFF"/>
                </a:solidFill>
                <a:latin typeface="Pontano Sans"/>
                <a:ea typeface="Pontano Sans"/>
                <a:cs typeface="Pontano Sans"/>
                <a:sym typeface="Pontano Sans"/>
              </a:rPr>
              <a:t> </a:t>
            </a:r>
            <a:r>
              <a:rPr lang="en" sz="3600">
                <a:solidFill>
                  <a:srgbClr val="FFFFFF"/>
                </a:solidFill>
              </a:rPr>
              <a:t> </a:t>
            </a:r>
          </a:p>
          <a:p>
            <a:pPr lvl="0">
              <a:spcBef>
                <a:spcPts val="0"/>
              </a:spcBef>
              <a:buNone/>
            </a:pPr>
            <a:r>
              <a:rPr lang="en" sz="2400">
                <a:solidFill>
                  <a:srgbClr val="FFFFFF"/>
                </a:solidFill>
              </a:rPr>
              <a:t>Impact of Heat Waves on Electricity Consumption</a:t>
            </a:r>
            <a:r>
              <a:rPr lang="en" sz="2400"/>
              <a:t>  </a:t>
            </a:r>
          </a:p>
        </p:txBody>
      </p:sp>
      <p:sp>
        <p:nvSpPr>
          <p:cNvPr id="57" name="Shape 57"/>
          <p:cNvSpPr txBox="1"/>
          <p:nvPr>
            <p:ph idx="1" type="subTitle"/>
          </p:nvPr>
        </p:nvSpPr>
        <p:spPr>
          <a:xfrm>
            <a:off x="83100" y="4281925"/>
            <a:ext cx="8520600" cy="792600"/>
          </a:xfrm>
          <a:prstGeom prst="rect">
            <a:avLst/>
          </a:prstGeom>
        </p:spPr>
        <p:txBody>
          <a:bodyPr anchorCtr="0" anchor="t" bIns="91425" lIns="91425" rIns="91425" tIns="91425">
            <a:noAutofit/>
          </a:bodyPr>
          <a:lstStyle/>
          <a:p>
            <a:pPr lvl="0" algn="l">
              <a:spcBef>
                <a:spcPts val="0"/>
              </a:spcBef>
              <a:buNone/>
            </a:pPr>
            <a:r>
              <a:rPr lang="en" sz="1400">
                <a:solidFill>
                  <a:srgbClr val="FFFFFF"/>
                </a:solidFill>
                <a:latin typeface="Pontano Sans"/>
                <a:ea typeface="Pontano Sans"/>
                <a:cs typeface="Pontano Sans"/>
                <a:sym typeface="Pontano Sans"/>
              </a:rPr>
              <a:t>Diana Rodenberger</a:t>
            </a:r>
          </a:p>
          <a:p>
            <a:pPr lvl="0" algn="l">
              <a:spcBef>
                <a:spcPts val="0"/>
              </a:spcBef>
              <a:buNone/>
            </a:pPr>
            <a:r>
              <a:rPr lang="en" sz="1400">
                <a:solidFill>
                  <a:srgbClr val="FFFFFF"/>
                </a:solidFill>
                <a:latin typeface="Pontano Sans"/>
                <a:ea typeface="Pontano Sans"/>
                <a:cs typeface="Pontano Sans"/>
                <a:sym typeface="Pontano Sans"/>
              </a:rPr>
              <a:t>Manuel Moreno Cabrera</a:t>
            </a:r>
          </a:p>
          <a:p>
            <a:pPr lvl="0" algn="l">
              <a:spcBef>
                <a:spcPts val="0"/>
              </a:spcBef>
              <a:buNone/>
            </a:pPr>
            <a:r>
              <a:rPr lang="en" sz="1400">
                <a:solidFill>
                  <a:srgbClr val="FFFFFF"/>
                </a:solidFill>
                <a:latin typeface="Pontano Sans"/>
                <a:ea typeface="Pontano Sans"/>
                <a:cs typeface="Pontano Sans"/>
                <a:sym typeface="Pontano Sans"/>
              </a:rPr>
              <a:t>Olivier Zimmer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pic>
        <p:nvPicPr>
          <p:cNvPr id="178" name="Shape 178"/>
          <p:cNvPicPr preferRelativeResize="0"/>
          <p:nvPr/>
        </p:nvPicPr>
        <p:blipFill rotWithShape="1">
          <a:blip r:embed="rId3">
            <a:alphaModFix/>
          </a:blip>
          <a:srcRect b="6924" l="0" r="5793" t="14384"/>
          <a:stretch/>
        </p:blipFill>
        <p:spPr>
          <a:xfrm>
            <a:off x="-9500" y="0"/>
            <a:ext cx="9198797" cy="5143500"/>
          </a:xfrm>
          <a:prstGeom prst="rect">
            <a:avLst/>
          </a:prstGeom>
          <a:noFill/>
          <a:ln>
            <a:noFill/>
          </a:ln>
        </p:spPr>
      </p:pic>
      <p:sp>
        <p:nvSpPr>
          <p:cNvPr id="179" name="Shape 179"/>
          <p:cNvSpPr/>
          <p:nvPr/>
        </p:nvSpPr>
        <p:spPr>
          <a:xfrm>
            <a:off x="-9500" y="246175"/>
            <a:ext cx="9153600" cy="844800"/>
          </a:xfrm>
          <a:prstGeom prst="rect">
            <a:avLst/>
          </a:prstGeom>
          <a:solidFill>
            <a:srgbClr val="5D5D5D">
              <a:alpha val="55000"/>
            </a:srgbClr>
          </a:solidFill>
          <a:ln>
            <a:noFill/>
          </a:ln>
        </p:spPr>
        <p:txBody>
          <a:bodyPr anchorCtr="0" anchor="ctr" bIns="91425" lIns="91425" rIns="91425" tIns="91425">
            <a:noAutofit/>
          </a:bodyPr>
          <a:lstStyle/>
          <a:p>
            <a:pPr lvl="0">
              <a:spcBef>
                <a:spcPts val="0"/>
              </a:spcBef>
              <a:buNone/>
            </a:pPr>
            <a:r>
              <a:t/>
            </a:r>
            <a:endParaRPr/>
          </a:p>
        </p:txBody>
      </p:sp>
      <p:sp>
        <p:nvSpPr>
          <p:cNvPr id="180" name="Shape 180"/>
          <p:cNvSpPr txBox="1"/>
          <p:nvPr>
            <p:ph type="ctrTitle"/>
          </p:nvPr>
        </p:nvSpPr>
        <p:spPr>
          <a:xfrm>
            <a:off x="33300" y="186100"/>
            <a:ext cx="9077400" cy="752400"/>
          </a:xfrm>
          <a:prstGeom prst="rect">
            <a:avLst/>
          </a:prstGeom>
          <a:ln>
            <a:noFill/>
          </a:ln>
        </p:spPr>
        <p:txBody>
          <a:bodyPr anchorCtr="0" anchor="b" bIns="91425" lIns="91425" rIns="91425" tIns="91425">
            <a:noAutofit/>
          </a:bodyPr>
          <a:lstStyle/>
          <a:p>
            <a:pPr lvl="0" rtl="0">
              <a:spcBef>
                <a:spcPts val="0"/>
              </a:spcBef>
              <a:buNone/>
            </a:pPr>
            <a:r>
              <a:rPr lang="en" sz="3600">
                <a:solidFill>
                  <a:srgbClr val="FFFFFF"/>
                </a:solidFill>
                <a:latin typeface="Pontano Sans"/>
                <a:ea typeface="Pontano Sans"/>
                <a:cs typeface="Pontano Sans"/>
                <a:sym typeface="Pontano Sans"/>
              </a:rPr>
              <a:t> </a:t>
            </a:r>
            <a:r>
              <a:rPr lang="en" sz="3600">
                <a:solidFill>
                  <a:srgbClr val="FFFFFF"/>
                </a:solidFill>
              </a:rPr>
              <a:t> </a:t>
            </a:r>
          </a:p>
          <a:p>
            <a:pPr lvl="0" rtl="0" algn="l">
              <a:spcBef>
                <a:spcPts val="0"/>
              </a:spcBef>
              <a:buNone/>
            </a:pPr>
            <a:r>
              <a:rPr lang="en" sz="2400">
                <a:solidFill>
                  <a:srgbClr val="FFFFFF"/>
                </a:solidFill>
              </a:rPr>
              <a:t>Thank you</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pic>
        <p:nvPicPr>
          <p:cNvPr id="185" name="Shape 185"/>
          <p:cNvPicPr preferRelativeResize="0"/>
          <p:nvPr/>
        </p:nvPicPr>
        <p:blipFill rotWithShape="1">
          <a:blip r:embed="rId3">
            <a:alphaModFix/>
          </a:blip>
          <a:srcRect b="74451" l="0" r="921" t="9970"/>
          <a:stretch/>
        </p:blipFill>
        <p:spPr>
          <a:xfrm>
            <a:off x="0" y="-142425"/>
            <a:ext cx="9144000" cy="959024"/>
          </a:xfrm>
          <a:prstGeom prst="rect">
            <a:avLst/>
          </a:prstGeom>
          <a:noFill/>
          <a:ln>
            <a:noFill/>
          </a:ln>
        </p:spPr>
      </p:pic>
      <p:sp>
        <p:nvSpPr>
          <p:cNvPr id="186" name="Shape 186"/>
          <p:cNvSpPr/>
          <p:nvPr/>
        </p:nvSpPr>
        <p:spPr>
          <a:xfrm>
            <a:off x="-9500" y="-134825"/>
            <a:ext cx="9144000" cy="951300"/>
          </a:xfrm>
          <a:prstGeom prst="rect">
            <a:avLst/>
          </a:prstGeom>
          <a:solidFill>
            <a:srgbClr val="AEAEAE">
              <a:alpha val="45000"/>
            </a:srgbClr>
          </a:solidFill>
          <a:ln>
            <a:noFill/>
          </a:ln>
        </p:spPr>
        <p:txBody>
          <a:bodyPr anchorCtr="0" anchor="ctr" bIns="91425" lIns="91425" rIns="91425" tIns="91425">
            <a:noAutofit/>
          </a:bodyPr>
          <a:lstStyle/>
          <a:p>
            <a:pPr lvl="0">
              <a:spcBef>
                <a:spcPts val="0"/>
              </a:spcBef>
              <a:buNone/>
            </a:pPr>
            <a:r>
              <a:t/>
            </a:r>
            <a:endParaRPr/>
          </a:p>
        </p:txBody>
      </p:sp>
      <p:sp>
        <p:nvSpPr>
          <p:cNvPr id="187" name="Shape 187"/>
          <p:cNvSpPr txBox="1"/>
          <p:nvPr>
            <p:ph type="title"/>
          </p:nvPr>
        </p:nvSpPr>
        <p:spPr>
          <a:xfrm>
            <a:off x="311700" y="0"/>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latin typeface="Pontano Sans"/>
                <a:ea typeface="Pontano Sans"/>
                <a:cs typeface="Pontano Sans"/>
                <a:sym typeface="Pontano Sans"/>
              </a:rPr>
              <a:t>Layer architecture</a:t>
            </a:r>
          </a:p>
        </p:txBody>
      </p:sp>
      <p:pic>
        <p:nvPicPr>
          <p:cNvPr id="188" name="Shape 188"/>
          <p:cNvPicPr preferRelativeResize="0"/>
          <p:nvPr/>
        </p:nvPicPr>
        <p:blipFill>
          <a:blip r:embed="rId4">
            <a:alphaModFix/>
          </a:blip>
          <a:stretch>
            <a:fillRect/>
          </a:stretch>
        </p:blipFill>
        <p:spPr>
          <a:xfrm>
            <a:off x="1511675" y="1193050"/>
            <a:ext cx="6294850" cy="35328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pic>
        <p:nvPicPr>
          <p:cNvPr id="62" name="Shape 62"/>
          <p:cNvPicPr preferRelativeResize="0"/>
          <p:nvPr/>
        </p:nvPicPr>
        <p:blipFill rotWithShape="1">
          <a:blip r:embed="rId3">
            <a:alphaModFix/>
          </a:blip>
          <a:srcRect b="74451" l="0" r="921" t="9970"/>
          <a:stretch/>
        </p:blipFill>
        <p:spPr>
          <a:xfrm>
            <a:off x="0" y="-142425"/>
            <a:ext cx="9144000" cy="959024"/>
          </a:xfrm>
          <a:prstGeom prst="rect">
            <a:avLst/>
          </a:prstGeom>
          <a:noFill/>
          <a:ln>
            <a:noFill/>
          </a:ln>
        </p:spPr>
      </p:pic>
      <p:sp>
        <p:nvSpPr>
          <p:cNvPr id="63" name="Shape 63"/>
          <p:cNvSpPr/>
          <p:nvPr/>
        </p:nvSpPr>
        <p:spPr>
          <a:xfrm>
            <a:off x="-9500" y="-134825"/>
            <a:ext cx="9144000" cy="951300"/>
          </a:xfrm>
          <a:prstGeom prst="rect">
            <a:avLst/>
          </a:prstGeom>
          <a:solidFill>
            <a:srgbClr val="AEAEAE">
              <a:alpha val="45000"/>
            </a:srgbClr>
          </a:solidFill>
          <a:ln>
            <a:noFill/>
          </a:ln>
        </p:spPr>
        <p:txBody>
          <a:bodyPr anchorCtr="0" anchor="ctr" bIns="91425" lIns="91425" rIns="91425" tIns="91425">
            <a:noAutofit/>
          </a:bodyPr>
          <a:lstStyle/>
          <a:p>
            <a:pPr lvl="0">
              <a:spcBef>
                <a:spcPts val="0"/>
              </a:spcBef>
              <a:buNone/>
            </a:pPr>
            <a:r>
              <a:t/>
            </a:r>
            <a:endParaRPr/>
          </a:p>
        </p:txBody>
      </p:sp>
      <p:sp>
        <p:nvSpPr>
          <p:cNvPr id="64" name="Shape 64"/>
          <p:cNvSpPr txBox="1"/>
          <p:nvPr>
            <p:ph type="title"/>
          </p:nvPr>
        </p:nvSpPr>
        <p:spPr>
          <a:xfrm>
            <a:off x="311700" y="0"/>
            <a:ext cx="8520600" cy="572700"/>
          </a:xfrm>
          <a:prstGeom prst="rect">
            <a:avLst/>
          </a:prstGeom>
        </p:spPr>
        <p:txBody>
          <a:bodyPr anchorCtr="0" anchor="t" bIns="91425" lIns="91425" rIns="91425" tIns="91425">
            <a:noAutofit/>
          </a:bodyPr>
          <a:lstStyle/>
          <a:p>
            <a:pPr lvl="0">
              <a:spcBef>
                <a:spcPts val="0"/>
              </a:spcBef>
              <a:buNone/>
            </a:pPr>
            <a:r>
              <a:rPr lang="en" sz="3600">
                <a:solidFill>
                  <a:srgbClr val="FFFFFF"/>
                </a:solidFill>
                <a:latin typeface="Pontano Sans"/>
                <a:ea typeface="Pontano Sans"/>
                <a:cs typeface="Pontano Sans"/>
                <a:sym typeface="Pontano Sans"/>
              </a:rPr>
              <a:t>Overview of the problem</a:t>
            </a:r>
          </a:p>
        </p:txBody>
      </p:sp>
      <p:sp>
        <p:nvSpPr>
          <p:cNvPr id="65" name="Shape 65"/>
          <p:cNvSpPr txBox="1"/>
          <p:nvPr>
            <p:ph idx="1" type="body"/>
          </p:nvPr>
        </p:nvSpPr>
        <p:spPr>
          <a:xfrm>
            <a:off x="1219625" y="1066500"/>
            <a:ext cx="6382500" cy="3467400"/>
          </a:xfrm>
          <a:prstGeom prst="rect">
            <a:avLst/>
          </a:prstGeom>
        </p:spPr>
        <p:txBody>
          <a:bodyPr anchorCtr="0" anchor="t" bIns="91425" lIns="91425" rIns="91425" tIns="91425">
            <a:noAutofit/>
          </a:bodyPr>
          <a:lstStyle/>
          <a:p>
            <a:pPr lvl="0" rtl="0">
              <a:lnSpc>
                <a:spcPct val="150000"/>
              </a:lnSpc>
              <a:spcBef>
                <a:spcPts val="0"/>
              </a:spcBef>
              <a:spcAft>
                <a:spcPts val="0"/>
              </a:spcAft>
              <a:buNone/>
            </a:pPr>
            <a:r>
              <a:rPr b="1" lang="en" sz="1400">
                <a:solidFill>
                  <a:srgbClr val="666666"/>
                </a:solidFill>
                <a:latin typeface="Pontano Sans"/>
                <a:ea typeface="Pontano Sans"/>
                <a:cs typeface="Pontano Sans"/>
                <a:sym typeface="Pontano Sans"/>
              </a:rPr>
              <a:t>PROBLEM</a:t>
            </a:r>
          </a:p>
          <a:p>
            <a:pPr lvl="0" rtl="0">
              <a:lnSpc>
                <a:spcPct val="150000"/>
              </a:lnSpc>
              <a:spcBef>
                <a:spcPts val="0"/>
              </a:spcBef>
              <a:spcAft>
                <a:spcPts val="0"/>
              </a:spcAft>
              <a:buNone/>
            </a:pPr>
            <a:r>
              <a:rPr lang="en" sz="1100">
                <a:solidFill>
                  <a:srgbClr val="666666"/>
                </a:solidFill>
                <a:latin typeface="Pontano Sans"/>
                <a:ea typeface="Pontano Sans"/>
                <a:cs typeface="Pontano Sans"/>
                <a:sym typeface="Pontano Sans"/>
              </a:rPr>
              <a:t>Weather is the major cause of power outage accounting for 62% of power interruptions in the U.S. High demands of electricity during periods of extreme temperatures exacerbate the problem. Energy companies are facing the challenge of meeting the demands of energy during hot weather while minimizing outages and ensuring a reliable electric service. </a:t>
            </a:r>
          </a:p>
          <a:p>
            <a:pPr lvl="0" rtl="0">
              <a:lnSpc>
                <a:spcPct val="150000"/>
              </a:lnSpc>
              <a:spcBef>
                <a:spcPts val="0"/>
              </a:spcBef>
              <a:spcAft>
                <a:spcPts val="0"/>
              </a:spcAft>
              <a:buNone/>
            </a:pPr>
            <a:r>
              <a:t/>
            </a:r>
            <a:endParaRPr sz="1100">
              <a:solidFill>
                <a:srgbClr val="666666"/>
              </a:solidFill>
              <a:latin typeface="Pontano Sans"/>
              <a:ea typeface="Pontano Sans"/>
              <a:cs typeface="Pontano Sans"/>
              <a:sym typeface="Pontano Sans"/>
            </a:endParaRPr>
          </a:p>
          <a:p>
            <a:pPr lvl="0" rtl="0">
              <a:lnSpc>
                <a:spcPct val="150000"/>
              </a:lnSpc>
              <a:spcBef>
                <a:spcPts val="0"/>
              </a:spcBef>
              <a:spcAft>
                <a:spcPts val="0"/>
              </a:spcAft>
              <a:buNone/>
            </a:pPr>
            <a:r>
              <a:rPr b="1" lang="en" sz="1400">
                <a:solidFill>
                  <a:srgbClr val="666666"/>
                </a:solidFill>
                <a:latin typeface="Pontano Sans"/>
                <a:ea typeface="Pontano Sans"/>
                <a:cs typeface="Pontano Sans"/>
                <a:sym typeface="Pontano Sans"/>
              </a:rPr>
              <a:t>GOAL</a:t>
            </a:r>
          </a:p>
          <a:p>
            <a:pPr lvl="0" rtl="0">
              <a:lnSpc>
                <a:spcPct val="150000"/>
              </a:lnSpc>
              <a:spcBef>
                <a:spcPts val="0"/>
              </a:spcBef>
              <a:spcAft>
                <a:spcPts val="0"/>
              </a:spcAft>
              <a:buNone/>
            </a:pPr>
            <a:r>
              <a:rPr lang="en" sz="1100">
                <a:solidFill>
                  <a:srgbClr val="434343"/>
                </a:solidFill>
                <a:latin typeface="Pontano Sans"/>
                <a:ea typeface="Pontano Sans"/>
                <a:cs typeface="Pontano Sans"/>
                <a:sym typeface="Pontano Sans"/>
              </a:rPr>
              <a:t>Probabilistic assessment and prediction</a:t>
            </a:r>
            <a:r>
              <a:rPr lang="en" sz="1100">
                <a:solidFill>
                  <a:srgbClr val="434343"/>
                </a:solidFill>
                <a:latin typeface="Pontano Sans"/>
                <a:ea typeface="Pontano Sans"/>
                <a:cs typeface="Pontano Sans"/>
                <a:sym typeface="Pontano Sans"/>
              </a:rPr>
              <a:t> of consumption</a:t>
            </a:r>
            <a:r>
              <a:rPr lang="en" sz="1100">
                <a:solidFill>
                  <a:srgbClr val="434343"/>
                </a:solidFill>
                <a:latin typeface="Pontano Sans"/>
                <a:ea typeface="Pontano Sans"/>
                <a:cs typeface="Pontano Sans"/>
                <a:sym typeface="Pontano Sans"/>
              </a:rPr>
              <a:t> and pr</a:t>
            </a:r>
            <a:r>
              <a:rPr lang="en" sz="1100">
                <a:solidFill>
                  <a:srgbClr val="434343"/>
                </a:solidFill>
                <a:latin typeface="Pontano Sans"/>
                <a:ea typeface="Pontano Sans"/>
                <a:cs typeface="Pontano Sans"/>
                <a:sym typeface="Pontano Sans"/>
              </a:rPr>
              <a:t>ices based on weather.</a:t>
            </a:r>
          </a:p>
          <a:p>
            <a:pPr lvl="0" rtl="0">
              <a:lnSpc>
                <a:spcPct val="150000"/>
              </a:lnSpc>
              <a:spcBef>
                <a:spcPts val="0"/>
              </a:spcBef>
              <a:spcAft>
                <a:spcPts val="0"/>
              </a:spcAft>
              <a:buNone/>
            </a:pPr>
            <a:r>
              <a:rPr lang="en" sz="1100">
                <a:solidFill>
                  <a:srgbClr val="434343"/>
                </a:solidFill>
                <a:latin typeface="Pontano Sans"/>
                <a:ea typeface="Pontano Sans"/>
                <a:cs typeface="Pontano Sans"/>
                <a:sym typeface="Pontano Sans"/>
              </a:rPr>
              <a:t>	</a:t>
            </a:r>
          </a:p>
          <a:p>
            <a:pPr lvl="0" rtl="0">
              <a:lnSpc>
                <a:spcPct val="150000"/>
              </a:lnSpc>
              <a:spcBef>
                <a:spcPts val="0"/>
              </a:spcBef>
              <a:spcAft>
                <a:spcPts val="0"/>
              </a:spcAft>
              <a:buNone/>
            </a:pPr>
            <a:r>
              <a:rPr b="1" lang="en" sz="1400">
                <a:solidFill>
                  <a:srgbClr val="666666"/>
                </a:solidFill>
                <a:latin typeface="Pontano Sans"/>
                <a:ea typeface="Pontano Sans"/>
                <a:cs typeface="Pontano Sans"/>
                <a:sym typeface="Pontano Sans"/>
              </a:rPr>
              <a:t>PLAN</a:t>
            </a:r>
          </a:p>
          <a:p>
            <a:pPr indent="-298450" lvl="0" marL="457200" rtl="0">
              <a:spcBef>
                <a:spcPts val="0"/>
              </a:spcBef>
              <a:spcAft>
                <a:spcPts val="0"/>
              </a:spcAft>
              <a:buClr>
                <a:srgbClr val="434343"/>
              </a:buClr>
              <a:buSzPct val="100000"/>
              <a:buFont typeface="Pontano Sans"/>
            </a:pPr>
            <a:r>
              <a:rPr lang="en" sz="1100">
                <a:solidFill>
                  <a:srgbClr val="434343"/>
                </a:solidFill>
                <a:latin typeface="Pontano Sans"/>
                <a:ea typeface="Pontano Sans"/>
                <a:cs typeface="Pontano Sans"/>
                <a:sym typeface="Pontano Sans"/>
              </a:rPr>
              <a:t>Assess the impact of heat waves on electricity consumption and on power outages. </a:t>
            </a:r>
          </a:p>
          <a:p>
            <a:pPr indent="-298450" lvl="0" marL="457200" rtl="0">
              <a:spcBef>
                <a:spcPts val="0"/>
              </a:spcBef>
              <a:spcAft>
                <a:spcPts val="0"/>
              </a:spcAft>
              <a:buClr>
                <a:srgbClr val="434343"/>
              </a:buClr>
              <a:buSzPct val="100000"/>
              <a:buFont typeface="Pontano Sans"/>
            </a:pPr>
            <a:r>
              <a:rPr lang="en" sz="1100">
                <a:solidFill>
                  <a:srgbClr val="434343"/>
                </a:solidFill>
                <a:latin typeface="Pontano Sans"/>
                <a:ea typeface="Pontano Sans"/>
                <a:cs typeface="Pontano Sans"/>
                <a:sym typeface="Pontano Sans"/>
              </a:rPr>
              <a:t>Define the characteristics above which high temperatures are likely to be harmful to the electrical grid.</a:t>
            </a:r>
          </a:p>
          <a:p>
            <a:pPr indent="-298450" lvl="0" marL="457200" rtl="0">
              <a:spcBef>
                <a:spcPts val="0"/>
              </a:spcBef>
              <a:spcAft>
                <a:spcPts val="0"/>
              </a:spcAft>
              <a:buClr>
                <a:srgbClr val="434343"/>
              </a:buClr>
              <a:buSzPct val="100000"/>
              <a:buFont typeface="Pontano Sans"/>
            </a:pPr>
            <a:r>
              <a:rPr lang="en" sz="1100">
                <a:solidFill>
                  <a:srgbClr val="434343"/>
                </a:solidFill>
                <a:latin typeface="Pontano Sans"/>
                <a:ea typeface="Pontano Sans"/>
                <a:cs typeface="Pontano Sans"/>
                <a:sym typeface="Pontano Sans"/>
              </a:rPr>
              <a:t>Define relations between temperate and the price of power across different sectors.</a:t>
            </a:r>
          </a:p>
          <a:p>
            <a:pPr lvl="0" rtl="0">
              <a:lnSpc>
                <a:spcPct val="150000"/>
              </a:lnSpc>
              <a:spcBef>
                <a:spcPts val="0"/>
              </a:spcBef>
              <a:spcAft>
                <a:spcPts val="0"/>
              </a:spcAft>
              <a:buNone/>
            </a:pPr>
            <a:r>
              <a:rPr lang="en" sz="1100">
                <a:solidFill>
                  <a:srgbClr val="666666"/>
                </a:solidFill>
                <a:latin typeface="Pontano Sans"/>
                <a:ea typeface="Pontano Sans"/>
                <a:cs typeface="Pontano Sans"/>
                <a:sym typeface="Pontano Sans"/>
              </a:rPr>
              <a:t> </a:t>
            </a:r>
          </a:p>
          <a:p>
            <a:pPr lvl="0" rtl="0">
              <a:lnSpc>
                <a:spcPct val="150000"/>
              </a:lnSpc>
              <a:spcBef>
                <a:spcPts val="0"/>
              </a:spcBef>
              <a:spcAft>
                <a:spcPts val="0"/>
              </a:spcAft>
              <a:buNone/>
            </a:pPr>
            <a:r>
              <a:t/>
            </a:r>
            <a:endParaRPr sz="1100">
              <a:solidFill>
                <a:srgbClr val="666666"/>
              </a:solidFill>
              <a:latin typeface="Pontano Sans"/>
              <a:ea typeface="Pontano Sans"/>
              <a:cs typeface="Pontano Sans"/>
              <a:sym typeface="Pontano Sans"/>
            </a:endParaRPr>
          </a:p>
          <a:p>
            <a:pPr lvl="0" rtl="0">
              <a:lnSpc>
                <a:spcPct val="150000"/>
              </a:lnSpc>
              <a:spcBef>
                <a:spcPts val="0"/>
              </a:spcBef>
              <a:spcAft>
                <a:spcPts val="0"/>
              </a:spcAft>
              <a:buNone/>
            </a:pPr>
            <a:r>
              <a:t/>
            </a:r>
            <a:endParaRPr sz="1100">
              <a:solidFill>
                <a:srgbClr val="666666"/>
              </a:solidFill>
              <a:latin typeface="Pontano Sans"/>
              <a:ea typeface="Pontano Sans"/>
              <a:cs typeface="Pontano Sans"/>
              <a:sym typeface="Pontano Sans"/>
            </a:endParaRPr>
          </a:p>
          <a:p>
            <a:pPr lvl="0">
              <a:lnSpc>
                <a:spcPct val="150000"/>
              </a:lnSpc>
              <a:spcBef>
                <a:spcPts val="0"/>
              </a:spcBef>
              <a:spcAft>
                <a:spcPts val="0"/>
              </a:spcAft>
              <a:buClr>
                <a:schemeClr val="dk1"/>
              </a:buClr>
              <a:buSzPct val="100000"/>
              <a:buFont typeface="Arial"/>
              <a:buNone/>
            </a:pPr>
            <a:r>
              <a:t/>
            </a:r>
            <a:endParaRPr sz="1100">
              <a:solidFill>
                <a:srgbClr val="666666"/>
              </a:solidFill>
              <a:latin typeface="Pontano Sans"/>
              <a:ea typeface="Pontano Sans"/>
              <a:cs typeface="Pontano Sans"/>
              <a:sym typeface="Pontano Sans"/>
            </a:endParaRPr>
          </a:p>
          <a:p>
            <a:pPr lvl="0">
              <a:lnSpc>
                <a:spcPct val="150000"/>
              </a:lnSpc>
              <a:spcBef>
                <a:spcPts val="0"/>
              </a:spcBef>
              <a:spcAft>
                <a:spcPts val="0"/>
              </a:spcAft>
              <a:buClr>
                <a:schemeClr val="dk1"/>
              </a:buClr>
              <a:buSzPct val="100000"/>
              <a:buFont typeface="Arial"/>
              <a:buNone/>
            </a:pPr>
            <a:r>
              <a:t/>
            </a:r>
            <a:endParaRPr sz="1100">
              <a:solidFill>
                <a:srgbClr val="666666"/>
              </a:solidFill>
              <a:latin typeface="Pontano Sans"/>
              <a:ea typeface="Pontano Sans"/>
              <a:cs typeface="Pontano Sans"/>
              <a:sym typeface="Pontano Sans"/>
            </a:endParaRPr>
          </a:p>
          <a:p>
            <a:pPr lvl="0">
              <a:spcBef>
                <a:spcPts val="0"/>
              </a:spcBef>
              <a:buNone/>
            </a:pPr>
            <a:r>
              <a:t/>
            </a:r>
            <a:endParaRPr/>
          </a:p>
        </p:txBody>
      </p:sp>
      <p:pic>
        <p:nvPicPr>
          <p:cNvPr id="66" name="Shape 66"/>
          <p:cNvPicPr preferRelativeResize="0"/>
          <p:nvPr/>
        </p:nvPicPr>
        <p:blipFill>
          <a:blip r:embed="rId4">
            <a:alphaModFix/>
          </a:blip>
          <a:stretch>
            <a:fillRect/>
          </a:stretch>
        </p:blipFill>
        <p:spPr>
          <a:xfrm>
            <a:off x="766550" y="2710337"/>
            <a:ext cx="401175" cy="401175"/>
          </a:xfrm>
          <a:prstGeom prst="rect">
            <a:avLst/>
          </a:prstGeom>
          <a:noFill/>
          <a:ln>
            <a:noFill/>
          </a:ln>
        </p:spPr>
      </p:pic>
      <p:pic>
        <p:nvPicPr>
          <p:cNvPr id="67" name="Shape 67"/>
          <p:cNvPicPr preferRelativeResize="0"/>
          <p:nvPr/>
        </p:nvPicPr>
        <p:blipFill>
          <a:blip r:embed="rId5">
            <a:alphaModFix/>
          </a:blip>
          <a:stretch>
            <a:fillRect/>
          </a:stretch>
        </p:blipFill>
        <p:spPr>
          <a:xfrm>
            <a:off x="797137" y="3838600"/>
            <a:ext cx="505149" cy="505149"/>
          </a:xfrm>
          <a:prstGeom prst="rect">
            <a:avLst/>
          </a:prstGeom>
          <a:noFill/>
          <a:ln>
            <a:noFill/>
          </a:ln>
        </p:spPr>
      </p:pic>
      <p:pic>
        <p:nvPicPr>
          <p:cNvPr id="68" name="Shape 68"/>
          <p:cNvPicPr preferRelativeResize="0"/>
          <p:nvPr/>
        </p:nvPicPr>
        <p:blipFill>
          <a:blip r:embed="rId6">
            <a:alphaModFix/>
          </a:blip>
          <a:stretch>
            <a:fillRect/>
          </a:stretch>
        </p:blipFill>
        <p:spPr>
          <a:xfrm>
            <a:off x="849134" y="1329130"/>
            <a:ext cx="401175" cy="40119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pic>
        <p:nvPicPr>
          <p:cNvPr id="73" name="Shape 73"/>
          <p:cNvPicPr preferRelativeResize="0"/>
          <p:nvPr/>
        </p:nvPicPr>
        <p:blipFill rotWithShape="1">
          <a:blip r:embed="rId3">
            <a:alphaModFix/>
          </a:blip>
          <a:srcRect b="74451" l="0" r="921" t="9970"/>
          <a:stretch/>
        </p:blipFill>
        <p:spPr>
          <a:xfrm>
            <a:off x="0" y="-142425"/>
            <a:ext cx="9144000" cy="959024"/>
          </a:xfrm>
          <a:prstGeom prst="rect">
            <a:avLst/>
          </a:prstGeom>
          <a:noFill/>
          <a:ln>
            <a:noFill/>
          </a:ln>
        </p:spPr>
      </p:pic>
      <p:sp>
        <p:nvSpPr>
          <p:cNvPr id="74" name="Shape 74"/>
          <p:cNvSpPr/>
          <p:nvPr/>
        </p:nvSpPr>
        <p:spPr>
          <a:xfrm>
            <a:off x="-9500" y="-134825"/>
            <a:ext cx="9144000" cy="951300"/>
          </a:xfrm>
          <a:prstGeom prst="rect">
            <a:avLst/>
          </a:prstGeom>
          <a:solidFill>
            <a:srgbClr val="AEAEAE">
              <a:alpha val="45000"/>
            </a:srgbClr>
          </a:solidFill>
          <a:ln>
            <a:noFill/>
          </a:ln>
        </p:spPr>
        <p:txBody>
          <a:bodyPr anchorCtr="0" anchor="ctr" bIns="91425" lIns="91425" rIns="91425" tIns="91425">
            <a:noAutofit/>
          </a:bodyPr>
          <a:lstStyle/>
          <a:p>
            <a:pPr lvl="0">
              <a:spcBef>
                <a:spcPts val="0"/>
              </a:spcBef>
              <a:buNone/>
            </a:pPr>
            <a:r>
              <a:t/>
            </a:r>
            <a:endParaRPr/>
          </a:p>
        </p:txBody>
      </p:sp>
      <p:sp>
        <p:nvSpPr>
          <p:cNvPr id="75" name="Shape 75"/>
          <p:cNvSpPr txBox="1"/>
          <p:nvPr>
            <p:ph type="title"/>
          </p:nvPr>
        </p:nvSpPr>
        <p:spPr>
          <a:xfrm>
            <a:off x="311700" y="0"/>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latin typeface="Pontano Sans"/>
                <a:ea typeface="Pontano Sans"/>
                <a:cs typeface="Pontano Sans"/>
                <a:sym typeface="Pontano Sans"/>
              </a:rPr>
              <a:t>Technical challenges</a:t>
            </a:r>
          </a:p>
        </p:txBody>
      </p:sp>
      <p:sp>
        <p:nvSpPr>
          <p:cNvPr id="76" name="Shape 76"/>
          <p:cNvSpPr txBox="1"/>
          <p:nvPr>
            <p:ph idx="1" type="body"/>
          </p:nvPr>
        </p:nvSpPr>
        <p:spPr>
          <a:xfrm>
            <a:off x="1149900" y="1063075"/>
            <a:ext cx="6382500" cy="2591400"/>
          </a:xfrm>
          <a:prstGeom prst="rect">
            <a:avLst/>
          </a:prstGeom>
        </p:spPr>
        <p:txBody>
          <a:bodyPr anchorCtr="0" anchor="t" bIns="91425" lIns="91425" rIns="91425" tIns="91425">
            <a:noAutofit/>
          </a:bodyPr>
          <a:lstStyle/>
          <a:p>
            <a:pPr lvl="0" rtl="0">
              <a:lnSpc>
                <a:spcPct val="150000"/>
              </a:lnSpc>
              <a:spcBef>
                <a:spcPts val="0"/>
              </a:spcBef>
              <a:spcAft>
                <a:spcPts val="0"/>
              </a:spcAft>
              <a:buNone/>
            </a:pPr>
            <a:r>
              <a:rPr b="1" lang="en" sz="1400">
                <a:solidFill>
                  <a:srgbClr val="666666"/>
                </a:solidFill>
                <a:latin typeface="Pontano Sans"/>
                <a:ea typeface="Pontano Sans"/>
                <a:cs typeface="Pontano Sans"/>
                <a:sym typeface="Pontano Sans"/>
              </a:rPr>
              <a:t>DATA</a:t>
            </a:r>
          </a:p>
          <a:p>
            <a:pPr indent="-298450" lvl="0" marL="457200" rtl="0">
              <a:lnSpc>
                <a:spcPct val="150000"/>
              </a:lnSpc>
              <a:spcBef>
                <a:spcPts val="0"/>
              </a:spcBef>
              <a:spcAft>
                <a:spcPts val="0"/>
              </a:spcAft>
              <a:buClr>
                <a:srgbClr val="666666"/>
              </a:buClr>
              <a:buSzPct val="100000"/>
              <a:buFont typeface="Pontano Sans"/>
            </a:pPr>
            <a:r>
              <a:rPr lang="en" sz="1100">
                <a:solidFill>
                  <a:srgbClr val="666666"/>
                </a:solidFill>
                <a:latin typeface="Pontano Sans"/>
                <a:ea typeface="Pontano Sans"/>
                <a:cs typeface="Pontano Sans"/>
                <a:sym typeface="Pontano Sans"/>
              </a:rPr>
              <a:t>Original idea on hospital heatwave data - but N/A for this case</a:t>
            </a:r>
          </a:p>
          <a:p>
            <a:pPr indent="-298450" lvl="0" marL="457200" rtl="0">
              <a:lnSpc>
                <a:spcPct val="150000"/>
              </a:lnSpc>
              <a:spcBef>
                <a:spcPts val="0"/>
              </a:spcBef>
              <a:spcAft>
                <a:spcPts val="0"/>
              </a:spcAft>
              <a:buClr>
                <a:srgbClr val="666666"/>
              </a:buClr>
              <a:buSzPct val="100000"/>
              <a:buFont typeface="Pontano Sans"/>
            </a:pPr>
            <a:r>
              <a:rPr lang="en" sz="1100">
                <a:solidFill>
                  <a:srgbClr val="666666"/>
                </a:solidFill>
                <a:latin typeface="Pontano Sans"/>
                <a:ea typeface="Pontano Sans"/>
                <a:cs typeface="Pontano Sans"/>
                <a:sym typeface="Pontano Sans"/>
              </a:rPr>
              <a:t>Format of data (weather &amp; electricity) required heavy wrangling </a:t>
            </a:r>
          </a:p>
          <a:p>
            <a:pPr indent="-298450" lvl="0" marL="457200" rtl="0">
              <a:lnSpc>
                <a:spcPct val="150000"/>
              </a:lnSpc>
              <a:spcBef>
                <a:spcPts val="0"/>
              </a:spcBef>
              <a:spcAft>
                <a:spcPts val="0"/>
              </a:spcAft>
              <a:buClr>
                <a:srgbClr val="666666"/>
              </a:buClr>
              <a:buSzPct val="100000"/>
              <a:buFont typeface="Pontano Sans"/>
            </a:pPr>
            <a:r>
              <a:rPr lang="en" sz="1100">
                <a:solidFill>
                  <a:srgbClr val="666666"/>
                </a:solidFill>
                <a:latin typeface="Pontano Sans"/>
                <a:ea typeface="Pontano Sans"/>
                <a:cs typeface="Pontano Sans"/>
                <a:sym typeface="Pontano Sans"/>
              </a:rPr>
              <a:t>Open Refine was primarily used to clean the data.</a:t>
            </a:r>
          </a:p>
          <a:p>
            <a:pPr indent="-298450" lvl="0" marL="457200" rtl="0">
              <a:lnSpc>
                <a:spcPct val="150000"/>
              </a:lnSpc>
              <a:spcBef>
                <a:spcPts val="0"/>
              </a:spcBef>
              <a:spcAft>
                <a:spcPts val="0"/>
              </a:spcAft>
              <a:buClr>
                <a:srgbClr val="666666"/>
              </a:buClr>
              <a:buSzPct val="100000"/>
              <a:buFont typeface="Pontano Sans"/>
            </a:pPr>
            <a:r>
              <a:rPr lang="en" sz="1100">
                <a:solidFill>
                  <a:srgbClr val="666666"/>
                </a:solidFill>
                <a:latin typeface="Pontano Sans"/>
                <a:ea typeface="Pontano Sans"/>
                <a:cs typeface="Pontano Sans"/>
                <a:sym typeface="Pontano Sans"/>
              </a:rPr>
              <a:t>Different levels of granularity among the datasets.</a:t>
            </a:r>
            <a:r>
              <a:rPr lang="en" sz="1100">
                <a:solidFill>
                  <a:srgbClr val="666666"/>
                </a:solidFill>
                <a:latin typeface="Pontano Sans"/>
                <a:ea typeface="Pontano Sans"/>
                <a:cs typeface="Pontano Sans"/>
                <a:sym typeface="Pontano Sans"/>
              </a:rPr>
              <a:t> Aggregations at the state level were required for the weather data to merge datasets.</a:t>
            </a:r>
          </a:p>
          <a:p>
            <a:pPr lvl="0" rtl="0">
              <a:lnSpc>
                <a:spcPct val="150000"/>
              </a:lnSpc>
              <a:spcBef>
                <a:spcPts val="0"/>
              </a:spcBef>
              <a:spcAft>
                <a:spcPts val="0"/>
              </a:spcAft>
              <a:buNone/>
            </a:pPr>
            <a:r>
              <a:rPr b="1" lang="en" sz="1400">
                <a:solidFill>
                  <a:srgbClr val="666666"/>
                </a:solidFill>
                <a:latin typeface="Pontano Sans"/>
                <a:ea typeface="Pontano Sans"/>
                <a:cs typeface="Pontano Sans"/>
                <a:sym typeface="Pontano Sans"/>
              </a:rPr>
              <a:t>TECHNOLOGY</a:t>
            </a:r>
          </a:p>
          <a:p>
            <a:pPr indent="-298450" lvl="0" marL="457200" rtl="0">
              <a:lnSpc>
                <a:spcPct val="150000"/>
              </a:lnSpc>
              <a:spcBef>
                <a:spcPts val="0"/>
              </a:spcBef>
              <a:spcAft>
                <a:spcPts val="0"/>
              </a:spcAft>
              <a:buClr>
                <a:srgbClr val="666666"/>
              </a:buClr>
              <a:buSzPct val="100000"/>
              <a:buFont typeface="Pontano Sans"/>
            </a:pPr>
            <a:r>
              <a:rPr lang="en" sz="1100">
                <a:solidFill>
                  <a:srgbClr val="666666"/>
                </a:solidFill>
                <a:latin typeface="Pontano Sans"/>
                <a:ea typeface="Pontano Sans"/>
                <a:cs typeface="Pontano Sans"/>
                <a:sym typeface="Pontano Sans"/>
              </a:rPr>
              <a:t>Cloud platform that can be shared amongst multiple users</a:t>
            </a:r>
          </a:p>
          <a:p>
            <a:pPr indent="-298450" lvl="0" marL="457200" rtl="0">
              <a:lnSpc>
                <a:spcPct val="150000"/>
              </a:lnSpc>
              <a:spcBef>
                <a:spcPts val="0"/>
              </a:spcBef>
              <a:spcAft>
                <a:spcPts val="0"/>
              </a:spcAft>
              <a:buClr>
                <a:srgbClr val="666666"/>
              </a:buClr>
              <a:buSzPct val="100000"/>
              <a:buFont typeface="Pontano Sans"/>
            </a:pPr>
            <a:r>
              <a:rPr lang="en" sz="1100">
                <a:solidFill>
                  <a:srgbClr val="666666"/>
                </a:solidFill>
                <a:latin typeface="Pontano Sans"/>
                <a:ea typeface="Pontano Sans"/>
                <a:cs typeface="Pontano Sans"/>
                <a:sym typeface="Pontano Sans"/>
              </a:rPr>
              <a:t>Python and Google’s Cloud client</a:t>
            </a:r>
          </a:p>
          <a:p>
            <a:pPr lvl="0" rtl="0">
              <a:lnSpc>
                <a:spcPct val="150000"/>
              </a:lnSpc>
              <a:spcBef>
                <a:spcPts val="0"/>
              </a:spcBef>
              <a:spcAft>
                <a:spcPts val="0"/>
              </a:spcAft>
              <a:buClr>
                <a:schemeClr val="dk1"/>
              </a:buClr>
              <a:buSzPct val="100000"/>
              <a:buFont typeface="Arial"/>
              <a:buNone/>
            </a:pPr>
            <a:r>
              <a:t/>
            </a:r>
            <a:endParaRPr sz="1100">
              <a:solidFill>
                <a:srgbClr val="666666"/>
              </a:solidFill>
              <a:latin typeface="Pontano Sans"/>
              <a:ea typeface="Pontano Sans"/>
              <a:cs typeface="Pontano Sans"/>
              <a:sym typeface="Pontano Sans"/>
            </a:endParaRPr>
          </a:p>
          <a:p>
            <a:pPr lvl="0" rtl="0">
              <a:lnSpc>
                <a:spcPct val="150000"/>
              </a:lnSpc>
              <a:spcBef>
                <a:spcPts val="0"/>
              </a:spcBef>
              <a:spcAft>
                <a:spcPts val="0"/>
              </a:spcAft>
              <a:buClr>
                <a:schemeClr val="dk1"/>
              </a:buClr>
              <a:buSzPct val="100000"/>
              <a:buFont typeface="Arial"/>
              <a:buNone/>
            </a:pPr>
            <a:r>
              <a:t/>
            </a:r>
            <a:endParaRPr sz="1100">
              <a:solidFill>
                <a:srgbClr val="666666"/>
              </a:solidFill>
              <a:latin typeface="Pontano Sans"/>
              <a:ea typeface="Pontano Sans"/>
              <a:cs typeface="Pontano Sans"/>
              <a:sym typeface="Pontano Sans"/>
            </a:endParaRPr>
          </a:p>
          <a:p>
            <a:pPr lvl="0" rtl="0">
              <a:spcBef>
                <a:spcPts val="0"/>
              </a:spcBef>
              <a:buNone/>
            </a:pPr>
            <a:r>
              <a:t/>
            </a:r>
            <a:endParaRPr/>
          </a:p>
        </p:txBody>
      </p:sp>
      <p:pic>
        <p:nvPicPr>
          <p:cNvPr id="77" name="Shape 77"/>
          <p:cNvPicPr preferRelativeResize="0"/>
          <p:nvPr/>
        </p:nvPicPr>
        <p:blipFill>
          <a:blip r:embed="rId4">
            <a:alphaModFix amt="76000"/>
          </a:blip>
          <a:stretch>
            <a:fillRect/>
          </a:stretch>
        </p:blipFill>
        <p:spPr>
          <a:xfrm>
            <a:off x="623700" y="959150"/>
            <a:ext cx="500949" cy="500949"/>
          </a:xfrm>
          <a:prstGeom prst="rect">
            <a:avLst/>
          </a:prstGeom>
          <a:noFill/>
          <a:ln>
            <a:noFill/>
          </a:ln>
        </p:spPr>
      </p:pic>
      <p:pic>
        <p:nvPicPr>
          <p:cNvPr id="78" name="Shape 78"/>
          <p:cNvPicPr preferRelativeResize="0"/>
          <p:nvPr/>
        </p:nvPicPr>
        <p:blipFill>
          <a:blip r:embed="rId5">
            <a:alphaModFix amt="61000"/>
          </a:blip>
          <a:stretch>
            <a:fillRect/>
          </a:stretch>
        </p:blipFill>
        <p:spPr>
          <a:xfrm>
            <a:off x="652050" y="2735925"/>
            <a:ext cx="500949" cy="5009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pic>
        <p:nvPicPr>
          <p:cNvPr id="83" name="Shape 83"/>
          <p:cNvPicPr preferRelativeResize="0"/>
          <p:nvPr/>
        </p:nvPicPr>
        <p:blipFill rotWithShape="1">
          <a:blip r:embed="rId3">
            <a:alphaModFix/>
          </a:blip>
          <a:srcRect b="74451" l="0" r="921" t="9970"/>
          <a:stretch/>
        </p:blipFill>
        <p:spPr>
          <a:xfrm>
            <a:off x="0" y="-142425"/>
            <a:ext cx="9144000" cy="959024"/>
          </a:xfrm>
          <a:prstGeom prst="rect">
            <a:avLst/>
          </a:prstGeom>
          <a:noFill/>
          <a:ln>
            <a:noFill/>
          </a:ln>
        </p:spPr>
      </p:pic>
      <p:sp>
        <p:nvSpPr>
          <p:cNvPr id="84" name="Shape 84"/>
          <p:cNvSpPr/>
          <p:nvPr/>
        </p:nvSpPr>
        <p:spPr>
          <a:xfrm>
            <a:off x="-9500" y="-134825"/>
            <a:ext cx="9144000" cy="951300"/>
          </a:xfrm>
          <a:prstGeom prst="rect">
            <a:avLst/>
          </a:prstGeom>
          <a:solidFill>
            <a:srgbClr val="AEAEAE">
              <a:alpha val="45000"/>
            </a:srgbClr>
          </a:solidFill>
          <a:ln>
            <a:noFill/>
          </a:ln>
        </p:spPr>
        <p:txBody>
          <a:bodyPr anchorCtr="0" anchor="ctr" bIns="91425" lIns="91425" rIns="91425" tIns="91425">
            <a:noAutofit/>
          </a:bodyPr>
          <a:lstStyle/>
          <a:p>
            <a:pPr lvl="0">
              <a:spcBef>
                <a:spcPts val="0"/>
              </a:spcBef>
              <a:buNone/>
            </a:pPr>
            <a:r>
              <a:t/>
            </a:r>
            <a:endParaRPr/>
          </a:p>
        </p:txBody>
      </p:sp>
      <p:sp>
        <p:nvSpPr>
          <p:cNvPr id="85" name="Shape 85"/>
          <p:cNvSpPr txBox="1"/>
          <p:nvPr>
            <p:ph type="title"/>
          </p:nvPr>
        </p:nvSpPr>
        <p:spPr>
          <a:xfrm>
            <a:off x="311700" y="0"/>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latin typeface="Pontano Sans"/>
                <a:ea typeface="Pontano Sans"/>
                <a:cs typeface="Pontano Sans"/>
                <a:sym typeface="Pontano Sans"/>
              </a:rPr>
              <a:t>Acquisition and organization of information</a:t>
            </a:r>
          </a:p>
        </p:txBody>
      </p:sp>
      <p:sp>
        <p:nvSpPr>
          <p:cNvPr id="86" name="Shape 86"/>
          <p:cNvSpPr txBox="1"/>
          <p:nvPr/>
        </p:nvSpPr>
        <p:spPr>
          <a:xfrm>
            <a:off x="954900" y="901575"/>
            <a:ext cx="7549500" cy="3693000"/>
          </a:xfrm>
          <a:prstGeom prst="rect">
            <a:avLst/>
          </a:prstGeom>
          <a:noFill/>
          <a:ln>
            <a:noFill/>
          </a:ln>
        </p:spPr>
        <p:txBody>
          <a:bodyPr anchorCtr="0" anchor="ctr" bIns="91425" lIns="91425" rIns="91425" tIns="91425">
            <a:noAutofit/>
          </a:bodyPr>
          <a:lstStyle/>
          <a:p>
            <a:pPr lvl="0" rtl="0">
              <a:lnSpc>
                <a:spcPct val="115000"/>
              </a:lnSpc>
              <a:spcBef>
                <a:spcPts val="1600"/>
              </a:spcBef>
              <a:spcAft>
                <a:spcPts val="400"/>
              </a:spcAft>
              <a:buNone/>
            </a:pPr>
            <a:r>
              <a:rPr lang="en">
                <a:solidFill>
                  <a:srgbClr val="434343"/>
                </a:solidFill>
                <a:highlight>
                  <a:srgbClr val="FFFFFF"/>
                </a:highlight>
                <a:latin typeface="Pontano Sans"/>
                <a:ea typeface="Pontano Sans"/>
                <a:cs typeface="Pontano Sans"/>
                <a:sym typeface="Pontano Sans"/>
              </a:rPr>
              <a:t>E</a:t>
            </a:r>
            <a:r>
              <a:rPr lang="en">
                <a:solidFill>
                  <a:srgbClr val="434343"/>
                </a:solidFill>
                <a:highlight>
                  <a:srgbClr val="FFFFFF"/>
                </a:highlight>
                <a:latin typeface="Pontano Sans"/>
                <a:ea typeface="Pontano Sans"/>
                <a:cs typeface="Pontano Sans"/>
                <a:sym typeface="Pontano Sans"/>
              </a:rPr>
              <a:t>lectricity Data</a:t>
            </a:r>
          </a:p>
          <a:p>
            <a:pPr indent="-298450" lvl="0" marL="457200" rtl="0">
              <a:lnSpc>
                <a:spcPct val="115000"/>
              </a:lnSpc>
              <a:spcBef>
                <a:spcPts val="0"/>
              </a:spcBef>
              <a:buClr>
                <a:srgbClr val="222222"/>
              </a:buClr>
              <a:buSzPct val="100000"/>
              <a:buFont typeface="Pontano Sans"/>
              <a:buChar char="●"/>
            </a:pPr>
            <a:r>
              <a:rPr lang="en" sz="1100">
                <a:solidFill>
                  <a:srgbClr val="222222"/>
                </a:solidFill>
                <a:highlight>
                  <a:srgbClr val="FFFFFF"/>
                </a:highlight>
                <a:latin typeface="Pontano Sans"/>
                <a:ea typeface="Pontano Sans"/>
                <a:cs typeface="Pontano Sans"/>
                <a:sym typeface="Pontano Sans"/>
              </a:rPr>
              <a:t>Consumption, Generation and Price data</a:t>
            </a:r>
          </a:p>
          <a:p>
            <a:pPr indent="-298450" lvl="1" marL="914400" rtl="0">
              <a:lnSpc>
                <a:spcPct val="115000"/>
              </a:lnSpc>
              <a:spcBef>
                <a:spcPts val="0"/>
              </a:spcBef>
              <a:buClr>
                <a:srgbClr val="222222"/>
              </a:buClr>
              <a:buSzPct val="100000"/>
              <a:buFont typeface="Pontano Sans"/>
              <a:buChar char="○"/>
            </a:pPr>
            <a:r>
              <a:rPr lang="en" sz="1100">
                <a:solidFill>
                  <a:srgbClr val="222222"/>
                </a:solidFill>
                <a:highlight>
                  <a:srgbClr val="FFFFFF"/>
                </a:highlight>
                <a:latin typeface="Pontano Sans"/>
                <a:ea typeface="Pontano Sans"/>
                <a:cs typeface="Pontano Sans"/>
                <a:sym typeface="Pontano Sans"/>
              </a:rPr>
              <a:t>Acquired</a:t>
            </a:r>
            <a:r>
              <a:rPr lang="en" sz="1100">
                <a:solidFill>
                  <a:srgbClr val="222222"/>
                </a:solidFill>
                <a:highlight>
                  <a:srgbClr val="FFFFFF"/>
                </a:highlight>
                <a:latin typeface="Pontano Sans"/>
                <a:ea typeface="Pontano Sans"/>
                <a:cs typeface="Pontano Sans"/>
                <a:sym typeface="Pontano Sans"/>
              </a:rPr>
              <a:t> using the Energy Information Administration’s Open Data API. </a:t>
            </a:r>
          </a:p>
          <a:p>
            <a:pPr indent="-298450" lvl="1" marL="914400" rtl="0">
              <a:lnSpc>
                <a:spcPct val="115000"/>
              </a:lnSpc>
              <a:spcBef>
                <a:spcPts val="0"/>
              </a:spcBef>
              <a:buClr>
                <a:srgbClr val="222222"/>
              </a:buClr>
              <a:buSzPct val="100000"/>
              <a:buFont typeface="Pontano Sans"/>
              <a:buChar char="○"/>
            </a:pPr>
            <a:r>
              <a:rPr lang="en" sz="1100">
                <a:solidFill>
                  <a:srgbClr val="222222"/>
                </a:solidFill>
                <a:highlight>
                  <a:srgbClr val="FFFFFF"/>
                </a:highlight>
                <a:latin typeface="Pontano Sans"/>
                <a:ea typeface="Pontano Sans"/>
                <a:cs typeface="Pontano Sans"/>
                <a:sym typeface="Pontano Sans"/>
              </a:rPr>
              <a:t>Structured-data, small size, low latency.  </a:t>
            </a:r>
          </a:p>
          <a:p>
            <a:pPr indent="-298450" lvl="0" marL="457200" rtl="0">
              <a:lnSpc>
                <a:spcPct val="115000"/>
              </a:lnSpc>
              <a:spcBef>
                <a:spcPts val="0"/>
              </a:spcBef>
              <a:buClr>
                <a:srgbClr val="222222"/>
              </a:buClr>
              <a:buSzPct val="100000"/>
              <a:buFont typeface="Pontano Sans"/>
              <a:buChar char="●"/>
            </a:pPr>
            <a:r>
              <a:rPr lang="en" sz="1100">
                <a:solidFill>
                  <a:srgbClr val="222222"/>
                </a:solidFill>
                <a:highlight>
                  <a:srgbClr val="FFFFFF"/>
                </a:highlight>
                <a:latin typeface="Pontano Sans"/>
                <a:ea typeface="Pontano Sans"/>
                <a:cs typeface="Pontano Sans"/>
                <a:sym typeface="Pontano Sans"/>
              </a:rPr>
              <a:t>Outage data</a:t>
            </a:r>
          </a:p>
          <a:p>
            <a:pPr indent="-298450" lvl="1" marL="914400" rtl="0">
              <a:lnSpc>
                <a:spcPct val="115000"/>
              </a:lnSpc>
              <a:spcBef>
                <a:spcPts val="0"/>
              </a:spcBef>
              <a:buClr>
                <a:srgbClr val="222222"/>
              </a:buClr>
              <a:buSzPct val="100000"/>
              <a:buFont typeface="Pontano Sans"/>
              <a:buChar char="○"/>
            </a:pPr>
            <a:r>
              <a:rPr lang="en" sz="1100">
                <a:solidFill>
                  <a:srgbClr val="222222"/>
                </a:solidFill>
                <a:highlight>
                  <a:srgbClr val="FFFFFF"/>
                </a:highlight>
                <a:latin typeface="Pontano Sans"/>
                <a:ea typeface="Pontano Sans"/>
                <a:cs typeface="Pontano Sans"/>
                <a:sym typeface="Pontano Sans"/>
              </a:rPr>
              <a:t>Using </a:t>
            </a:r>
            <a:r>
              <a:rPr lang="en" sz="1100">
                <a:solidFill>
                  <a:schemeClr val="dk1"/>
                </a:solidFill>
                <a:latin typeface="Pontano Sans"/>
                <a:ea typeface="Pontano Sans"/>
                <a:cs typeface="Pontano Sans"/>
                <a:sym typeface="Pontano Sans"/>
              </a:rPr>
              <a:t>Inside Energy’s grid disruption dataset is a compilation of annual power outage data from the Department of Energy.</a:t>
            </a:r>
          </a:p>
          <a:p>
            <a:pPr indent="-298450" lvl="1" marL="914400" rtl="0">
              <a:lnSpc>
                <a:spcPct val="115000"/>
              </a:lnSpc>
              <a:spcBef>
                <a:spcPts val="0"/>
              </a:spcBef>
              <a:buClr>
                <a:srgbClr val="222222"/>
              </a:buClr>
              <a:buSzPct val="100000"/>
              <a:buFont typeface="Pontano Sans"/>
              <a:buChar char="○"/>
            </a:pPr>
            <a:r>
              <a:rPr lang="en" sz="1100">
                <a:solidFill>
                  <a:schemeClr val="dk1"/>
                </a:solidFill>
                <a:latin typeface="Pontano Sans"/>
                <a:ea typeface="Pontano Sans"/>
                <a:cs typeface="Pontano Sans"/>
                <a:sym typeface="Pontano Sans"/>
              </a:rPr>
              <a:t>Different levels of geographical granularity due to unstandardized reporting requirements</a:t>
            </a:r>
          </a:p>
          <a:p>
            <a:pPr indent="-298450" lvl="1" marL="914400" rtl="0">
              <a:lnSpc>
                <a:spcPct val="115000"/>
              </a:lnSpc>
              <a:spcBef>
                <a:spcPts val="0"/>
              </a:spcBef>
              <a:buClr>
                <a:srgbClr val="222222"/>
              </a:buClr>
              <a:buSzPct val="100000"/>
              <a:buFont typeface="Pontano Sans"/>
              <a:buChar char="○"/>
            </a:pPr>
            <a:r>
              <a:rPr lang="en" sz="1100">
                <a:solidFill>
                  <a:srgbClr val="222222"/>
                </a:solidFill>
                <a:highlight>
                  <a:srgbClr val="FFFFFF"/>
                </a:highlight>
                <a:latin typeface="Pontano Sans"/>
                <a:ea typeface="Pontano Sans"/>
                <a:cs typeface="Pontano Sans"/>
                <a:sym typeface="Pontano Sans"/>
              </a:rPr>
              <a:t>H</a:t>
            </a:r>
            <a:r>
              <a:rPr lang="en" sz="1100">
                <a:solidFill>
                  <a:srgbClr val="222222"/>
                </a:solidFill>
                <a:highlight>
                  <a:srgbClr val="FFFFFF"/>
                </a:highlight>
                <a:latin typeface="Pontano Sans"/>
                <a:ea typeface="Pontano Sans"/>
                <a:cs typeface="Pontano Sans"/>
                <a:sym typeface="Pontano Sans"/>
              </a:rPr>
              <a:t>eavy data cleaning required for all fields of interest.</a:t>
            </a:r>
          </a:p>
          <a:p>
            <a:pPr lvl="0" rtl="0">
              <a:lnSpc>
                <a:spcPct val="115000"/>
              </a:lnSpc>
              <a:spcBef>
                <a:spcPts val="1600"/>
              </a:spcBef>
              <a:spcAft>
                <a:spcPts val="400"/>
              </a:spcAft>
              <a:buNone/>
            </a:pPr>
            <a:r>
              <a:rPr lang="en">
                <a:solidFill>
                  <a:srgbClr val="434343"/>
                </a:solidFill>
                <a:highlight>
                  <a:srgbClr val="FFFFFF"/>
                </a:highlight>
                <a:latin typeface="Pontano Sans"/>
                <a:ea typeface="Pontano Sans"/>
                <a:cs typeface="Pontano Sans"/>
                <a:sym typeface="Pontano Sans"/>
              </a:rPr>
              <a:t>Weather data </a:t>
            </a:r>
          </a:p>
          <a:p>
            <a:pPr indent="-298450" lvl="0" marL="457200" rtl="0">
              <a:lnSpc>
                <a:spcPct val="115000"/>
              </a:lnSpc>
              <a:spcBef>
                <a:spcPts val="0"/>
              </a:spcBef>
              <a:buClr>
                <a:srgbClr val="222222"/>
              </a:buClr>
              <a:buSzPct val="100000"/>
              <a:buFont typeface="Pontano Sans"/>
              <a:buChar char="●"/>
            </a:pPr>
            <a:r>
              <a:rPr lang="en" sz="1100">
                <a:solidFill>
                  <a:srgbClr val="222222"/>
                </a:solidFill>
                <a:highlight>
                  <a:srgbClr val="FFFFFF"/>
                </a:highlight>
                <a:latin typeface="Pontano Sans"/>
                <a:ea typeface="Pontano Sans"/>
                <a:cs typeface="Pontano Sans"/>
                <a:sym typeface="Pontano Sans"/>
              </a:rPr>
              <a:t>Downloaded from </a:t>
            </a:r>
            <a:r>
              <a:rPr lang="en" sz="1100">
                <a:solidFill>
                  <a:srgbClr val="222222"/>
                </a:solidFill>
                <a:highlight>
                  <a:srgbClr val="FFFFFF"/>
                </a:highlight>
                <a:latin typeface="Pontano Sans"/>
                <a:ea typeface="Pontano Sans"/>
                <a:cs typeface="Pontano Sans"/>
                <a:sym typeface="Pontano Sans"/>
              </a:rPr>
              <a:t>the Global Historical Climatology Network (GHCN)</a:t>
            </a:r>
          </a:p>
          <a:p>
            <a:pPr indent="-298450" lvl="0" marL="457200" rtl="0">
              <a:lnSpc>
                <a:spcPct val="115000"/>
              </a:lnSpc>
              <a:spcBef>
                <a:spcPts val="0"/>
              </a:spcBef>
              <a:buClr>
                <a:srgbClr val="222222"/>
              </a:buClr>
              <a:buSzPct val="100000"/>
              <a:buFont typeface="Pontano Sans"/>
              <a:buChar char="●"/>
            </a:pPr>
            <a:r>
              <a:rPr lang="en" sz="1100">
                <a:solidFill>
                  <a:srgbClr val="222222"/>
                </a:solidFill>
                <a:highlight>
                  <a:srgbClr val="FFFFFF"/>
                </a:highlight>
                <a:latin typeface="Pontano Sans"/>
                <a:ea typeface="Pontano Sans"/>
                <a:cs typeface="Pontano Sans"/>
                <a:sym typeface="Pontano Sans"/>
              </a:rPr>
              <a:t>Compiled 1218 fixed-</a:t>
            </a:r>
            <a:r>
              <a:rPr lang="en" sz="1100">
                <a:solidFill>
                  <a:srgbClr val="222222"/>
                </a:solidFill>
                <a:highlight>
                  <a:srgbClr val="FFFFFF"/>
                </a:highlight>
                <a:latin typeface="Pontano Sans"/>
                <a:ea typeface="Pontano Sans"/>
                <a:cs typeface="Pontano Sans"/>
                <a:sym typeface="Pontano Sans"/>
              </a:rPr>
              <a:t>length, format specific</a:t>
            </a:r>
            <a:r>
              <a:rPr lang="en" sz="1100">
                <a:solidFill>
                  <a:srgbClr val="222222"/>
                </a:solidFill>
                <a:highlight>
                  <a:srgbClr val="FFFFFF"/>
                </a:highlight>
                <a:latin typeface="Pontano Sans"/>
                <a:ea typeface="Pontano Sans"/>
                <a:cs typeface="Pontano Sans"/>
                <a:sym typeface="Pontano Sans"/>
              </a:rPr>
              <a:t> files from multiple weather stations. Each file converted into a .csv file prior to loading the data into our system</a:t>
            </a:r>
          </a:p>
          <a:p>
            <a:pPr indent="-298450" lvl="0" marL="457200" rtl="0">
              <a:lnSpc>
                <a:spcPct val="115000"/>
              </a:lnSpc>
              <a:spcBef>
                <a:spcPts val="0"/>
              </a:spcBef>
              <a:buClr>
                <a:srgbClr val="222222"/>
              </a:buClr>
              <a:buSzPct val="100000"/>
              <a:buFont typeface="Pontano Sans"/>
              <a:buChar char="●"/>
            </a:pPr>
            <a:r>
              <a:rPr lang="en" sz="1100">
                <a:solidFill>
                  <a:srgbClr val="222222"/>
                </a:solidFill>
                <a:highlight>
                  <a:srgbClr val="FFFFFF"/>
                </a:highlight>
                <a:latin typeface="Pontano Sans"/>
                <a:ea typeface="Pontano Sans"/>
                <a:cs typeface="Pontano Sans"/>
                <a:sym typeface="Pontano Sans"/>
              </a:rPr>
              <a:t>Data wrangling to get relevant variables using metadata file provided by source</a:t>
            </a:r>
          </a:p>
          <a:p>
            <a:pPr indent="-298450" lvl="0" marL="457200" rtl="0">
              <a:lnSpc>
                <a:spcPct val="115000"/>
              </a:lnSpc>
              <a:spcBef>
                <a:spcPts val="0"/>
              </a:spcBef>
              <a:buClr>
                <a:srgbClr val="222222"/>
              </a:buClr>
              <a:buSzPct val="100000"/>
              <a:buFont typeface="Pontano Sans"/>
              <a:buChar char="●"/>
            </a:pPr>
            <a:r>
              <a:rPr lang="en" sz="1100">
                <a:solidFill>
                  <a:srgbClr val="222222"/>
                </a:solidFill>
                <a:highlight>
                  <a:srgbClr val="FFFFFF"/>
                </a:highlight>
                <a:latin typeface="Pontano Sans"/>
                <a:ea typeface="Pontano Sans"/>
                <a:cs typeface="Pontano Sans"/>
                <a:sym typeface="Pontano Sans"/>
              </a:rPr>
              <a:t>Structured-data, medium size, low latency. Light data cleaning required.</a:t>
            </a:r>
          </a:p>
          <a:p>
            <a:pPr indent="-298450" lvl="0" marL="457200" rtl="0">
              <a:lnSpc>
                <a:spcPct val="115000"/>
              </a:lnSpc>
              <a:spcBef>
                <a:spcPts val="0"/>
              </a:spcBef>
              <a:buClr>
                <a:srgbClr val="222222"/>
              </a:buClr>
              <a:buSzPct val="100000"/>
              <a:buFont typeface="Pontano Sans"/>
              <a:buChar char="●"/>
            </a:pPr>
            <a:r>
              <a:rPr lang="en" sz="1100">
                <a:solidFill>
                  <a:srgbClr val="222222"/>
                </a:solidFill>
                <a:latin typeface="Pontano Sans"/>
                <a:ea typeface="Pontano Sans"/>
                <a:cs typeface="Pontano Sans"/>
                <a:sym typeface="Pontano Sans"/>
              </a:rPr>
              <a:t>Real-time Weather forecast Data</a:t>
            </a:r>
          </a:p>
          <a:p>
            <a:pPr indent="-298450" lvl="1" marL="914400" rtl="0">
              <a:lnSpc>
                <a:spcPct val="115000"/>
              </a:lnSpc>
              <a:spcBef>
                <a:spcPts val="0"/>
              </a:spcBef>
              <a:buClr>
                <a:srgbClr val="222222"/>
              </a:buClr>
              <a:buSzPct val="100000"/>
              <a:buFont typeface="Pontano Sans"/>
              <a:buChar char="○"/>
            </a:pPr>
            <a:r>
              <a:rPr lang="en" sz="1100">
                <a:solidFill>
                  <a:srgbClr val="222222"/>
                </a:solidFill>
                <a:latin typeface="Pontano Sans"/>
                <a:ea typeface="Pontano Sans"/>
                <a:cs typeface="Pontano Sans"/>
                <a:sym typeface="Pontano Sans"/>
              </a:rPr>
              <a:t>Data “supposedly” collected from a forecasting organization. Simulated data processed in mini-batches.</a:t>
            </a:r>
          </a:p>
        </p:txBody>
      </p:sp>
      <p:pic>
        <p:nvPicPr>
          <p:cNvPr id="87" name="Shape 87"/>
          <p:cNvPicPr preferRelativeResize="0"/>
          <p:nvPr/>
        </p:nvPicPr>
        <p:blipFill>
          <a:blip r:embed="rId4">
            <a:alphaModFix amt="46000"/>
          </a:blip>
          <a:stretch>
            <a:fillRect/>
          </a:stretch>
        </p:blipFill>
        <p:spPr>
          <a:xfrm>
            <a:off x="439425" y="1373825"/>
            <a:ext cx="515472" cy="515472"/>
          </a:xfrm>
          <a:prstGeom prst="rect">
            <a:avLst/>
          </a:prstGeom>
          <a:noFill/>
          <a:ln>
            <a:noFill/>
          </a:ln>
        </p:spPr>
      </p:pic>
      <p:pic>
        <p:nvPicPr>
          <p:cNvPr id="88" name="Shape 88"/>
          <p:cNvPicPr preferRelativeResize="0"/>
          <p:nvPr/>
        </p:nvPicPr>
        <p:blipFill>
          <a:blip r:embed="rId5">
            <a:alphaModFix amt="76000"/>
          </a:blip>
          <a:stretch>
            <a:fillRect/>
          </a:stretch>
        </p:blipFill>
        <p:spPr>
          <a:xfrm>
            <a:off x="382200" y="3138625"/>
            <a:ext cx="57270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pic>
        <p:nvPicPr>
          <p:cNvPr id="93" name="Shape 93"/>
          <p:cNvPicPr preferRelativeResize="0"/>
          <p:nvPr/>
        </p:nvPicPr>
        <p:blipFill rotWithShape="1">
          <a:blip r:embed="rId3">
            <a:alphaModFix/>
          </a:blip>
          <a:srcRect b="74451" l="0" r="921" t="9970"/>
          <a:stretch/>
        </p:blipFill>
        <p:spPr>
          <a:xfrm>
            <a:off x="0" y="-142425"/>
            <a:ext cx="9144000" cy="959024"/>
          </a:xfrm>
          <a:prstGeom prst="rect">
            <a:avLst/>
          </a:prstGeom>
          <a:noFill/>
          <a:ln>
            <a:noFill/>
          </a:ln>
        </p:spPr>
      </p:pic>
      <p:sp>
        <p:nvSpPr>
          <p:cNvPr id="94" name="Shape 94"/>
          <p:cNvSpPr/>
          <p:nvPr/>
        </p:nvSpPr>
        <p:spPr>
          <a:xfrm>
            <a:off x="-9500" y="-134825"/>
            <a:ext cx="9144000" cy="951300"/>
          </a:xfrm>
          <a:prstGeom prst="rect">
            <a:avLst/>
          </a:prstGeom>
          <a:solidFill>
            <a:srgbClr val="AEAEAE">
              <a:alpha val="45000"/>
            </a:srgbClr>
          </a:solidFill>
          <a:ln>
            <a:noFill/>
          </a:ln>
        </p:spPr>
        <p:txBody>
          <a:bodyPr anchorCtr="0" anchor="ctr" bIns="91425" lIns="91425" rIns="91425" tIns="91425">
            <a:noAutofit/>
          </a:bodyPr>
          <a:lstStyle/>
          <a:p>
            <a:pPr lvl="0">
              <a:spcBef>
                <a:spcPts val="0"/>
              </a:spcBef>
              <a:buNone/>
            </a:pPr>
            <a:r>
              <a:t/>
            </a:r>
            <a:endParaRPr/>
          </a:p>
        </p:txBody>
      </p:sp>
      <p:sp>
        <p:nvSpPr>
          <p:cNvPr id="95" name="Shape 95"/>
          <p:cNvSpPr txBox="1"/>
          <p:nvPr>
            <p:ph type="title"/>
          </p:nvPr>
        </p:nvSpPr>
        <p:spPr>
          <a:xfrm>
            <a:off x="311700" y="0"/>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latin typeface="Pontano Sans"/>
                <a:ea typeface="Pontano Sans"/>
                <a:cs typeface="Pontano Sans"/>
                <a:sym typeface="Pontano Sans"/>
              </a:rPr>
              <a:t>Big Data Architecture</a:t>
            </a:r>
          </a:p>
        </p:txBody>
      </p:sp>
      <p:grpSp>
        <p:nvGrpSpPr>
          <p:cNvPr id="96" name="Shape 96"/>
          <p:cNvGrpSpPr/>
          <p:nvPr/>
        </p:nvGrpSpPr>
        <p:grpSpPr>
          <a:xfrm>
            <a:off x="823728" y="1666988"/>
            <a:ext cx="6333396" cy="2987683"/>
            <a:chOff x="609875" y="1332587"/>
            <a:chExt cx="6547500" cy="3321862"/>
          </a:xfrm>
        </p:grpSpPr>
        <p:sp>
          <p:nvSpPr>
            <p:cNvPr id="97" name="Shape 97"/>
            <p:cNvSpPr/>
            <p:nvPr/>
          </p:nvSpPr>
          <p:spPr>
            <a:xfrm>
              <a:off x="1621525" y="1390912"/>
              <a:ext cx="3742200" cy="862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a:off x="1796675" y="1566587"/>
              <a:ext cx="960000" cy="606600"/>
            </a:xfrm>
            <a:prstGeom prst="roundRect">
              <a:avLst>
                <a:gd fmla="val 16667" name="adj"/>
              </a:avLst>
            </a:prstGeom>
            <a:solidFill>
              <a:srgbClr val="86C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900"/>
                <a:t>All data</a:t>
              </a:r>
            </a:p>
            <a:p>
              <a:pPr lvl="0">
                <a:spcBef>
                  <a:spcPts val="0"/>
                </a:spcBef>
                <a:buNone/>
              </a:pPr>
              <a:r>
                <a:t/>
              </a:r>
              <a:endParaRPr sz="800"/>
            </a:p>
            <a:p>
              <a:pPr lvl="0">
                <a:spcBef>
                  <a:spcPts val="0"/>
                </a:spcBef>
                <a:buNone/>
              </a:pPr>
              <a:r>
                <a:rPr lang="en" sz="800"/>
                <a:t>BigQuery</a:t>
              </a:r>
            </a:p>
          </p:txBody>
        </p:sp>
        <p:sp>
          <p:nvSpPr>
            <p:cNvPr id="99" name="Shape 99"/>
            <p:cNvSpPr/>
            <p:nvPr/>
          </p:nvSpPr>
          <p:spPr>
            <a:xfrm>
              <a:off x="4027200" y="1583537"/>
              <a:ext cx="1089600" cy="572700"/>
            </a:xfrm>
            <a:prstGeom prst="roundRect">
              <a:avLst>
                <a:gd fmla="val 16667" name="adj"/>
              </a:avLst>
            </a:prstGeom>
            <a:solidFill>
              <a:srgbClr val="86C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800"/>
                <a:t>Precompute views</a:t>
              </a:r>
            </a:p>
            <a:p>
              <a:pPr lvl="0">
                <a:spcBef>
                  <a:spcPts val="0"/>
                </a:spcBef>
                <a:buNone/>
              </a:pPr>
              <a:r>
                <a:t/>
              </a:r>
              <a:endParaRPr sz="800"/>
            </a:p>
            <a:p>
              <a:pPr lvl="0">
                <a:spcBef>
                  <a:spcPts val="0"/>
                </a:spcBef>
                <a:buNone/>
              </a:pPr>
              <a:r>
                <a:rPr lang="en" sz="800"/>
                <a:t>BigQuery</a:t>
              </a:r>
            </a:p>
          </p:txBody>
        </p:sp>
        <p:sp>
          <p:nvSpPr>
            <p:cNvPr id="100" name="Shape 100"/>
            <p:cNvSpPr/>
            <p:nvPr/>
          </p:nvSpPr>
          <p:spPr>
            <a:xfrm>
              <a:off x="2878298" y="1514166"/>
              <a:ext cx="1149000" cy="749400"/>
            </a:xfrm>
            <a:prstGeom prst="rightArrow">
              <a:avLst>
                <a:gd fmla="val 50000"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800"/>
                <a:t>ETL</a:t>
              </a:r>
            </a:p>
            <a:p>
              <a:pPr lvl="0">
                <a:spcBef>
                  <a:spcPts val="0"/>
                </a:spcBef>
                <a:buNone/>
              </a:pPr>
              <a:r>
                <a:rPr lang="en" sz="700"/>
                <a:t>R, python, open refine, BigQuery</a:t>
              </a:r>
            </a:p>
          </p:txBody>
        </p:sp>
        <p:sp>
          <p:nvSpPr>
            <p:cNvPr id="101" name="Shape 101"/>
            <p:cNvSpPr txBox="1"/>
            <p:nvPr/>
          </p:nvSpPr>
          <p:spPr>
            <a:xfrm>
              <a:off x="4487750" y="1332587"/>
              <a:ext cx="1149000" cy="220500"/>
            </a:xfrm>
            <a:prstGeom prst="rect">
              <a:avLst/>
            </a:prstGeom>
            <a:noFill/>
            <a:ln>
              <a:noFill/>
            </a:ln>
          </p:spPr>
          <p:txBody>
            <a:bodyPr anchorCtr="0" anchor="t" bIns="91425" lIns="91425" rIns="91425" tIns="91425">
              <a:noAutofit/>
            </a:bodyPr>
            <a:lstStyle/>
            <a:p>
              <a:pPr lvl="0">
                <a:spcBef>
                  <a:spcPts val="0"/>
                </a:spcBef>
                <a:buNone/>
              </a:pPr>
              <a:r>
                <a:rPr b="1" lang="en" sz="800"/>
                <a:t>Google cloud</a:t>
              </a:r>
            </a:p>
          </p:txBody>
        </p:sp>
        <p:grpSp>
          <p:nvGrpSpPr>
            <p:cNvPr id="102" name="Shape 102"/>
            <p:cNvGrpSpPr/>
            <p:nvPr/>
          </p:nvGrpSpPr>
          <p:grpSpPr>
            <a:xfrm>
              <a:off x="2270175" y="2454762"/>
              <a:ext cx="3054900" cy="559200"/>
              <a:chOff x="2341500" y="2980750"/>
              <a:chExt cx="3054900" cy="559200"/>
            </a:xfrm>
          </p:grpSpPr>
          <p:sp>
            <p:nvSpPr>
              <p:cNvPr id="103" name="Shape 103"/>
              <p:cNvSpPr/>
              <p:nvPr/>
            </p:nvSpPr>
            <p:spPr>
              <a:xfrm>
                <a:off x="2341500" y="2980750"/>
                <a:ext cx="3054900" cy="559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 name="Shape 104"/>
              <p:cNvSpPr/>
              <p:nvPr/>
            </p:nvSpPr>
            <p:spPr>
              <a:xfrm>
                <a:off x="2390350" y="3054800"/>
                <a:ext cx="924300" cy="402600"/>
              </a:xfrm>
              <a:prstGeom prst="roundRect">
                <a:avLst>
                  <a:gd fmla="val 16667" name="adj"/>
                </a:avLst>
              </a:prstGeom>
              <a:solidFill>
                <a:srgbClr val="86C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600"/>
                  <a:t>QD1</a:t>
                </a:r>
                <a:r>
                  <a:rPr lang="en" sz="700"/>
                  <a:t>: Correlation temp and price Tableau</a:t>
                </a:r>
              </a:p>
            </p:txBody>
          </p:sp>
          <p:sp>
            <p:nvSpPr>
              <p:cNvPr id="105" name="Shape 105"/>
              <p:cNvSpPr/>
              <p:nvPr/>
            </p:nvSpPr>
            <p:spPr>
              <a:xfrm>
                <a:off x="3376025" y="3054800"/>
                <a:ext cx="927300" cy="402600"/>
              </a:xfrm>
              <a:prstGeom prst="roundRect">
                <a:avLst>
                  <a:gd fmla="val 16667" name="adj"/>
                </a:avLst>
              </a:prstGeom>
              <a:solidFill>
                <a:srgbClr val="86C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700"/>
                  <a:t>QD2:Correlation temp and outage Tableau</a:t>
                </a:r>
              </a:p>
            </p:txBody>
          </p:sp>
          <p:sp>
            <p:nvSpPr>
              <p:cNvPr id="106" name="Shape 106"/>
              <p:cNvSpPr/>
              <p:nvPr/>
            </p:nvSpPr>
            <p:spPr>
              <a:xfrm>
                <a:off x="4364700" y="3036500"/>
                <a:ext cx="989100" cy="439200"/>
              </a:xfrm>
              <a:prstGeom prst="roundRect">
                <a:avLst>
                  <a:gd fmla="val 16667" name="adj"/>
                </a:avLst>
              </a:prstGeom>
              <a:solidFill>
                <a:srgbClr val="86C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700"/>
                  <a:t>QD3: Prediction temp/consumption</a:t>
                </a:r>
              </a:p>
              <a:p>
                <a:pPr lvl="0">
                  <a:spcBef>
                    <a:spcPts val="0"/>
                  </a:spcBef>
                  <a:buNone/>
                </a:pPr>
                <a:r>
                  <a:rPr lang="en" sz="700"/>
                  <a:t>Python</a:t>
                </a:r>
              </a:p>
            </p:txBody>
          </p:sp>
        </p:grpSp>
        <p:sp>
          <p:nvSpPr>
            <p:cNvPr id="107" name="Shape 107"/>
            <p:cNvSpPr txBox="1"/>
            <p:nvPr/>
          </p:nvSpPr>
          <p:spPr>
            <a:xfrm>
              <a:off x="5999675" y="1468762"/>
              <a:ext cx="1089600" cy="606600"/>
            </a:xfrm>
            <a:prstGeom prst="rect">
              <a:avLst/>
            </a:prstGeom>
            <a:noFill/>
            <a:ln>
              <a:noFill/>
            </a:ln>
          </p:spPr>
          <p:txBody>
            <a:bodyPr anchorCtr="0" anchor="t" bIns="91425" lIns="91425" rIns="91425" tIns="91425">
              <a:noAutofit/>
            </a:bodyPr>
            <a:lstStyle/>
            <a:p>
              <a:pPr lvl="0">
                <a:spcBef>
                  <a:spcPts val="0"/>
                </a:spcBef>
                <a:buNone/>
              </a:pPr>
              <a:r>
                <a:rPr lang="en" sz="1100"/>
                <a:t>Batch Layer</a:t>
              </a:r>
            </a:p>
          </p:txBody>
        </p:sp>
        <p:sp>
          <p:nvSpPr>
            <p:cNvPr id="108" name="Shape 108"/>
            <p:cNvSpPr txBox="1"/>
            <p:nvPr/>
          </p:nvSpPr>
          <p:spPr>
            <a:xfrm>
              <a:off x="5999675" y="2865500"/>
              <a:ext cx="1089600" cy="606600"/>
            </a:xfrm>
            <a:prstGeom prst="rect">
              <a:avLst/>
            </a:prstGeom>
            <a:solidFill>
              <a:srgbClr val="6AA84F"/>
            </a:solidFill>
            <a:ln>
              <a:noFill/>
            </a:ln>
          </p:spPr>
          <p:txBody>
            <a:bodyPr anchorCtr="0" anchor="t" bIns="91425" lIns="91425" rIns="91425" tIns="91425">
              <a:noAutofit/>
            </a:bodyPr>
            <a:lstStyle/>
            <a:p>
              <a:pPr lvl="0">
                <a:spcBef>
                  <a:spcPts val="0"/>
                </a:spcBef>
                <a:buNone/>
              </a:pPr>
              <a:r>
                <a:rPr lang="en" sz="1100"/>
                <a:t>Serving</a:t>
              </a:r>
              <a:r>
                <a:rPr lang="en" sz="1100"/>
                <a:t> Layer</a:t>
              </a:r>
            </a:p>
            <a:p>
              <a:pPr lvl="0" rtl="0">
                <a:spcBef>
                  <a:spcPts val="0"/>
                </a:spcBef>
                <a:buNone/>
              </a:pPr>
              <a:r>
                <a:rPr lang="en" sz="1100"/>
                <a:t>(Tableau)</a:t>
              </a:r>
            </a:p>
          </p:txBody>
        </p:sp>
        <p:sp>
          <p:nvSpPr>
            <p:cNvPr id="109" name="Shape 109"/>
            <p:cNvSpPr txBox="1"/>
            <p:nvPr/>
          </p:nvSpPr>
          <p:spPr>
            <a:xfrm>
              <a:off x="6067775" y="4047850"/>
              <a:ext cx="1089600" cy="606600"/>
            </a:xfrm>
            <a:prstGeom prst="rect">
              <a:avLst/>
            </a:prstGeom>
            <a:noFill/>
            <a:ln>
              <a:noFill/>
            </a:ln>
          </p:spPr>
          <p:txBody>
            <a:bodyPr anchorCtr="0" anchor="t" bIns="91425" lIns="91425" rIns="91425" tIns="91425">
              <a:noAutofit/>
            </a:bodyPr>
            <a:lstStyle/>
            <a:p>
              <a:pPr lvl="0" rtl="0">
                <a:spcBef>
                  <a:spcPts val="0"/>
                </a:spcBef>
                <a:buNone/>
              </a:pPr>
              <a:r>
                <a:rPr lang="en" sz="1100"/>
                <a:t>Speed</a:t>
              </a:r>
              <a:r>
                <a:rPr lang="en" sz="1100"/>
                <a:t> Layer</a:t>
              </a:r>
            </a:p>
          </p:txBody>
        </p:sp>
        <p:sp>
          <p:nvSpPr>
            <p:cNvPr id="110" name="Shape 110"/>
            <p:cNvSpPr/>
            <p:nvPr/>
          </p:nvSpPr>
          <p:spPr>
            <a:xfrm>
              <a:off x="609875" y="2839375"/>
              <a:ext cx="739500" cy="572700"/>
            </a:xfrm>
            <a:prstGeom prst="roundRect">
              <a:avLst>
                <a:gd fmla="val 16667" name="adj"/>
              </a:avLst>
            </a:prstGeom>
            <a:solidFill>
              <a:srgbClr val="6AA84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700"/>
                <a:t>New electricity and weather data</a:t>
              </a:r>
            </a:p>
          </p:txBody>
        </p:sp>
        <p:grpSp>
          <p:nvGrpSpPr>
            <p:cNvPr id="111" name="Shape 111"/>
            <p:cNvGrpSpPr/>
            <p:nvPr/>
          </p:nvGrpSpPr>
          <p:grpSpPr>
            <a:xfrm>
              <a:off x="2260402" y="3215032"/>
              <a:ext cx="3074451" cy="648345"/>
              <a:chOff x="2341489" y="2980750"/>
              <a:chExt cx="3054899" cy="398100"/>
            </a:xfrm>
          </p:grpSpPr>
          <p:sp>
            <p:nvSpPr>
              <p:cNvPr id="112" name="Shape 112"/>
              <p:cNvSpPr/>
              <p:nvPr/>
            </p:nvSpPr>
            <p:spPr>
              <a:xfrm>
                <a:off x="2341489" y="2980750"/>
                <a:ext cx="3054899" cy="3981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a:off x="2464698" y="3138594"/>
                <a:ext cx="849900" cy="163500"/>
              </a:xfrm>
              <a:prstGeom prst="roundRect">
                <a:avLst>
                  <a:gd fmla="val 16667" name="adj"/>
                </a:avLst>
              </a:prstGeom>
              <a:solidFill>
                <a:srgbClr val="86C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600"/>
                  <a:t>QD1</a:t>
                </a:r>
                <a:r>
                  <a:rPr lang="en" sz="700"/>
                  <a:t> </a:t>
                </a:r>
              </a:p>
            </p:txBody>
          </p:sp>
          <p:sp>
            <p:nvSpPr>
              <p:cNvPr id="114" name="Shape 114"/>
              <p:cNvSpPr/>
              <p:nvPr/>
            </p:nvSpPr>
            <p:spPr>
              <a:xfrm>
                <a:off x="3376041" y="3138502"/>
                <a:ext cx="927300" cy="163500"/>
              </a:xfrm>
              <a:prstGeom prst="roundRect">
                <a:avLst>
                  <a:gd fmla="val 16667" name="adj"/>
                </a:avLst>
              </a:prstGeom>
              <a:solidFill>
                <a:srgbClr val="86C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700"/>
                  <a:t>QD2</a:t>
                </a:r>
              </a:p>
            </p:txBody>
          </p:sp>
          <p:sp>
            <p:nvSpPr>
              <p:cNvPr id="115" name="Shape 115"/>
              <p:cNvSpPr/>
              <p:nvPr/>
            </p:nvSpPr>
            <p:spPr>
              <a:xfrm>
                <a:off x="4364738" y="3143970"/>
                <a:ext cx="989100" cy="163499"/>
              </a:xfrm>
              <a:prstGeom prst="roundRect">
                <a:avLst>
                  <a:gd fmla="val 16667" name="adj"/>
                </a:avLst>
              </a:prstGeom>
              <a:solidFill>
                <a:srgbClr val="86C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700"/>
                  <a:t>QD3</a:t>
                </a:r>
              </a:p>
            </p:txBody>
          </p:sp>
        </p:grpSp>
        <p:cxnSp>
          <p:nvCxnSpPr>
            <p:cNvPr id="116" name="Shape 116"/>
            <p:cNvCxnSpPr/>
            <p:nvPr/>
          </p:nvCxnSpPr>
          <p:spPr>
            <a:xfrm rot="10800000">
              <a:off x="2043125" y="2195300"/>
              <a:ext cx="0" cy="749400"/>
            </a:xfrm>
            <a:prstGeom prst="straightConnector1">
              <a:avLst/>
            </a:prstGeom>
            <a:noFill/>
            <a:ln cap="flat" cmpd="sng" w="9525">
              <a:solidFill>
                <a:schemeClr val="dk2"/>
              </a:solidFill>
              <a:prstDash val="solid"/>
              <a:round/>
              <a:headEnd len="lg" w="lg" type="none"/>
              <a:tailEnd len="lg" w="lg" type="triangle"/>
            </a:ln>
          </p:spPr>
        </p:cxnSp>
        <p:cxnSp>
          <p:nvCxnSpPr>
            <p:cNvPr id="117" name="Shape 117"/>
            <p:cNvCxnSpPr/>
            <p:nvPr/>
          </p:nvCxnSpPr>
          <p:spPr>
            <a:xfrm>
              <a:off x="1352675" y="2923200"/>
              <a:ext cx="700200" cy="600"/>
            </a:xfrm>
            <a:prstGeom prst="straightConnector1">
              <a:avLst/>
            </a:prstGeom>
            <a:noFill/>
            <a:ln cap="flat" cmpd="sng" w="9525">
              <a:solidFill>
                <a:schemeClr val="dk2"/>
              </a:solidFill>
              <a:prstDash val="solid"/>
              <a:round/>
              <a:headEnd len="lg" w="lg" type="none"/>
              <a:tailEnd len="lg" w="lg" type="none"/>
            </a:ln>
          </p:spPr>
        </p:cxnSp>
        <p:cxnSp>
          <p:nvCxnSpPr>
            <p:cNvPr id="118" name="Shape 118"/>
            <p:cNvCxnSpPr/>
            <p:nvPr/>
          </p:nvCxnSpPr>
          <p:spPr>
            <a:xfrm>
              <a:off x="1349375" y="3239200"/>
              <a:ext cx="706800" cy="7200"/>
            </a:xfrm>
            <a:prstGeom prst="straightConnector1">
              <a:avLst/>
            </a:prstGeom>
            <a:noFill/>
            <a:ln cap="flat" cmpd="sng" w="9525">
              <a:solidFill>
                <a:schemeClr val="dk2"/>
              </a:solidFill>
              <a:prstDash val="solid"/>
              <a:round/>
              <a:headEnd len="lg" w="lg" type="none"/>
              <a:tailEnd len="lg" w="lg" type="none"/>
            </a:ln>
          </p:spPr>
        </p:cxnSp>
        <p:cxnSp>
          <p:nvCxnSpPr>
            <p:cNvPr id="119" name="Shape 119"/>
            <p:cNvCxnSpPr/>
            <p:nvPr/>
          </p:nvCxnSpPr>
          <p:spPr>
            <a:xfrm>
              <a:off x="2030150" y="3249550"/>
              <a:ext cx="6600" cy="836700"/>
            </a:xfrm>
            <a:prstGeom prst="straightConnector1">
              <a:avLst/>
            </a:prstGeom>
            <a:noFill/>
            <a:ln cap="flat" cmpd="sng" w="9525">
              <a:solidFill>
                <a:schemeClr val="dk2"/>
              </a:solidFill>
              <a:prstDash val="solid"/>
              <a:round/>
              <a:headEnd len="lg" w="lg" type="none"/>
              <a:tailEnd len="lg" w="lg" type="triangle"/>
            </a:ln>
          </p:spPr>
        </p:cxnSp>
        <p:grpSp>
          <p:nvGrpSpPr>
            <p:cNvPr id="120" name="Shape 120"/>
            <p:cNvGrpSpPr/>
            <p:nvPr/>
          </p:nvGrpSpPr>
          <p:grpSpPr>
            <a:xfrm>
              <a:off x="1621525" y="4088493"/>
              <a:ext cx="3807000" cy="525306"/>
              <a:chOff x="1621525" y="3982468"/>
              <a:chExt cx="3807000" cy="525306"/>
            </a:xfrm>
          </p:grpSpPr>
          <p:sp>
            <p:nvSpPr>
              <p:cNvPr id="121" name="Shape 121"/>
              <p:cNvSpPr/>
              <p:nvPr/>
            </p:nvSpPr>
            <p:spPr>
              <a:xfrm>
                <a:off x="1621525" y="3982475"/>
                <a:ext cx="3807000" cy="5253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2" name="Shape 122"/>
              <p:cNvSpPr/>
              <p:nvPr/>
            </p:nvSpPr>
            <p:spPr>
              <a:xfrm>
                <a:off x="1718136" y="4047845"/>
                <a:ext cx="1038300" cy="439200"/>
              </a:xfrm>
              <a:prstGeom prst="roundRect">
                <a:avLst>
                  <a:gd fmla="val 16667" name="adj"/>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700"/>
                  <a:t>Process real time  forecasts</a:t>
                </a:r>
              </a:p>
            </p:txBody>
          </p:sp>
          <p:sp>
            <p:nvSpPr>
              <p:cNvPr id="123" name="Shape 123"/>
              <p:cNvSpPr/>
              <p:nvPr/>
            </p:nvSpPr>
            <p:spPr>
              <a:xfrm>
                <a:off x="3671175" y="4047850"/>
                <a:ext cx="924300" cy="439200"/>
              </a:xfrm>
              <a:prstGeom prst="roundRect">
                <a:avLst>
                  <a:gd fmla="val 16667" name="adj"/>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700"/>
                  <a:t>Update views </a:t>
                </a:r>
              </a:p>
              <a:p>
                <a:pPr lvl="0" rtl="0">
                  <a:spcBef>
                    <a:spcPts val="0"/>
                  </a:spcBef>
                  <a:buNone/>
                </a:pPr>
                <a:r>
                  <a:rPr lang="en" sz="700"/>
                  <a:t>Predict cons.</a:t>
                </a:r>
              </a:p>
            </p:txBody>
          </p:sp>
          <p:sp>
            <p:nvSpPr>
              <p:cNvPr id="124" name="Shape 124"/>
              <p:cNvSpPr txBox="1"/>
              <p:nvPr/>
            </p:nvSpPr>
            <p:spPr>
              <a:xfrm>
                <a:off x="4740414" y="3982468"/>
                <a:ext cx="565200" cy="220500"/>
              </a:xfrm>
              <a:prstGeom prst="rect">
                <a:avLst/>
              </a:prstGeom>
              <a:noFill/>
              <a:ln>
                <a:noFill/>
              </a:ln>
            </p:spPr>
            <p:txBody>
              <a:bodyPr anchorCtr="0" anchor="t" bIns="91425" lIns="91425" rIns="91425" tIns="91425">
                <a:noAutofit/>
              </a:bodyPr>
              <a:lstStyle/>
              <a:p>
                <a:pPr lvl="0">
                  <a:spcBef>
                    <a:spcPts val="0"/>
                  </a:spcBef>
                  <a:buNone/>
                </a:pPr>
                <a:r>
                  <a:rPr b="1" lang="en" sz="800"/>
                  <a:t>Storm</a:t>
                </a:r>
              </a:p>
            </p:txBody>
          </p:sp>
          <p:cxnSp>
            <p:nvCxnSpPr>
              <p:cNvPr id="125" name="Shape 125"/>
              <p:cNvCxnSpPr>
                <a:stCxn id="122" idx="3"/>
                <a:endCxn id="123" idx="1"/>
              </p:cNvCxnSpPr>
              <p:nvPr/>
            </p:nvCxnSpPr>
            <p:spPr>
              <a:xfrm>
                <a:off x="2756436" y="4267445"/>
                <a:ext cx="914699" cy="0"/>
              </a:xfrm>
              <a:prstGeom prst="straightConnector1">
                <a:avLst/>
              </a:prstGeom>
              <a:noFill/>
              <a:ln cap="flat" cmpd="sng" w="9525">
                <a:solidFill>
                  <a:schemeClr val="dk2"/>
                </a:solidFill>
                <a:prstDash val="solid"/>
                <a:round/>
                <a:headEnd len="lg" w="lg" type="none"/>
                <a:tailEnd len="lg" w="lg" type="triangle"/>
              </a:ln>
            </p:spPr>
          </p:cxnSp>
        </p:grpSp>
        <p:sp>
          <p:nvSpPr>
            <p:cNvPr id="126" name="Shape 126"/>
            <p:cNvSpPr txBox="1"/>
            <p:nvPr/>
          </p:nvSpPr>
          <p:spPr>
            <a:xfrm>
              <a:off x="2873208" y="3982478"/>
              <a:ext cx="706800" cy="123300"/>
            </a:xfrm>
            <a:prstGeom prst="rect">
              <a:avLst/>
            </a:prstGeom>
            <a:noFill/>
            <a:ln>
              <a:noFill/>
            </a:ln>
          </p:spPr>
          <p:txBody>
            <a:bodyPr anchorCtr="0" anchor="t" bIns="91425" lIns="91425" rIns="91425" tIns="91425">
              <a:noAutofit/>
            </a:bodyPr>
            <a:lstStyle/>
            <a:p>
              <a:pPr lvl="0">
                <a:spcBef>
                  <a:spcPts val="0"/>
                </a:spcBef>
                <a:buNone/>
              </a:pPr>
              <a:r>
                <a:rPr lang="en" sz="700"/>
                <a:t>Real time increment</a:t>
              </a:r>
            </a:p>
          </p:txBody>
        </p:sp>
        <p:cxnSp>
          <p:nvCxnSpPr>
            <p:cNvPr id="127" name="Shape 127"/>
            <p:cNvCxnSpPr/>
            <p:nvPr/>
          </p:nvCxnSpPr>
          <p:spPr>
            <a:xfrm flipH="1">
              <a:off x="3717150" y="2276625"/>
              <a:ext cx="51300" cy="218100"/>
            </a:xfrm>
            <a:prstGeom prst="straightConnector1">
              <a:avLst/>
            </a:prstGeom>
            <a:noFill/>
            <a:ln cap="flat" cmpd="sng" w="9525">
              <a:solidFill>
                <a:schemeClr val="dk2"/>
              </a:solidFill>
              <a:prstDash val="solid"/>
              <a:round/>
              <a:headEnd len="lg" w="lg" type="none"/>
              <a:tailEnd len="lg" w="lg" type="triangle"/>
            </a:ln>
          </p:spPr>
        </p:cxnSp>
        <p:cxnSp>
          <p:nvCxnSpPr>
            <p:cNvPr id="128" name="Shape 128"/>
            <p:cNvCxnSpPr/>
            <p:nvPr/>
          </p:nvCxnSpPr>
          <p:spPr>
            <a:xfrm flipH="1" rot="10800000">
              <a:off x="3525025" y="3742600"/>
              <a:ext cx="9900" cy="345900"/>
            </a:xfrm>
            <a:prstGeom prst="straightConnector1">
              <a:avLst/>
            </a:prstGeom>
            <a:noFill/>
            <a:ln cap="flat" cmpd="sng" w="9525">
              <a:solidFill>
                <a:schemeClr val="dk2"/>
              </a:solidFill>
              <a:prstDash val="solid"/>
              <a:round/>
              <a:headEnd len="lg" w="lg" type="none"/>
              <a:tailEnd len="lg" w="lg" type="triangle"/>
            </a:ln>
          </p:spPr>
        </p:cxnSp>
        <p:sp>
          <p:nvSpPr>
            <p:cNvPr id="129" name="Shape 129"/>
            <p:cNvSpPr txBox="1"/>
            <p:nvPr/>
          </p:nvSpPr>
          <p:spPr>
            <a:xfrm>
              <a:off x="2367450" y="3128962"/>
              <a:ext cx="1368600" cy="84300"/>
            </a:xfrm>
            <a:prstGeom prst="rect">
              <a:avLst/>
            </a:prstGeom>
            <a:noFill/>
            <a:ln>
              <a:noFill/>
            </a:ln>
          </p:spPr>
          <p:txBody>
            <a:bodyPr anchorCtr="0" anchor="t" bIns="91425" lIns="91425" rIns="91425" tIns="91425">
              <a:noAutofit/>
            </a:bodyPr>
            <a:lstStyle/>
            <a:p>
              <a:pPr lvl="0">
                <a:spcBef>
                  <a:spcPts val="0"/>
                </a:spcBef>
                <a:buNone/>
              </a:pPr>
              <a:r>
                <a:rPr lang="en" sz="700"/>
                <a:t>Real time views in Postgres</a:t>
              </a:r>
            </a:p>
          </p:txBody>
        </p:sp>
        <p:cxnSp>
          <p:nvCxnSpPr>
            <p:cNvPr id="130" name="Shape 130"/>
            <p:cNvCxnSpPr>
              <a:stCxn id="106" idx="3"/>
            </p:cNvCxnSpPr>
            <p:nvPr/>
          </p:nvCxnSpPr>
          <p:spPr>
            <a:xfrm flipH="1" rot="10800000">
              <a:off x="5282475" y="2724112"/>
              <a:ext cx="347400" cy="6000"/>
            </a:xfrm>
            <a:prstGeom prst="straightConnector1">
              <a:avLst/>
            </a:prstGeom>
            <a:noFill/>
            <a:ln cap="flat" cmpd="sng" w="9525">
              <a:solidFill>
                <a:schemeClr val="dk2"/>
              </a:solidFill>
              <a:prstDash val="solid"/>
              <a:round/>
              <a:headEnd len="lg" w="lg" type="none"/>
              <a:tailEnd len="lg" w="lg" type="none"/>
            </a:ln>
          </p:spPr>
        </p:cxnSp>
        <p:cxnSp>
          <p:nvCxnSpPr>
            <p:cNvPr id="131" name="Shape 131"/>
            <p:cNvCxnSpPr>
              <a:stCxn id="115" idx="3"/>
            </p:cNvCxnSpPr>
            <p:nvPr/>
          </p:nvCxnSpPr>
          <p:spPr>
            <a:xfrm>
              <a:off x="5292030" y="3613990"/>
              <a:ext cx="337800" cy="5400"/>
            </a:xfrm>
            <a:prstGeom prst="straightConnector1">
              <a:avLst/>
            </a:prstGeom>
            <a:noFill/>
            <a:ln cap="flat" cmpd="sng" w="9525">
              <a:solidFill>
                <a:schemeClr val="dk2"/>
              </a:solidFill>
              <a:prstDash val="solid"/>
              <a:round/>
              <a:headEnd len="lg" w="lg" type="none"/>
              <a:tailEnd len="lg" w="lg" type="none"/>
            </a:ln>
          </p:spPr>
        </p:cxnSp>
        <p:cxnSp>
          <p:nvCxnSpPr>
            <p:cNvPr id="132" name="Shape 132"/>
            <p:cNvCxnSpPr>
              <a:endCxn id="108" idx="1"/>
            </p:cNvCxnSpPr>
            <p:nvPr/>
          </p:nvCxnSpPr>
          <p:spPr>
            <a:xfrm>
              <a:off x="5636375" y="2724200"/>
              <a:ext cx="363300" cy="444600"/>
            </a:xfrm>
            <a:prstGeom prst="straightConnector1">
              <a:avLst/>
            </a:prstGeom>
            <a:noFill/>
            <a:ln cap="flat" cmpd="sng" w="9525">
              <a:solidFill>
                <a:schemeClr val="dk2"/>
              </a:solidFill>
              <a:prstDash val="solid"/>
              <a:round/>
              <a:headEnd len="lg" w="lg" type="none"/>
              <a:tailEnd len="lg" w="lg" type="none"/>
            </a:ln>
          </p:spPr>
        </p:cxnSp>
        <p:cxnSp>
          <p:nvCxnSpPr>
            <p:cNvPr id="133" name="Shape 133"/>
            <p:cNvCxnSpPr>
              <a:endCxn id="108" idx="1"/>
            </p:cNvCxnSpPr>
            <p:nvPr/>
          </p:nvCxnSpPr>
          <p:spPr>
            <a:xfrm flipH="1" rot="10800000">
              <a:off x="5623475" y="3168800"/>
              <a:ext cx="376200" cy="450600"/>
            </a:xfrm>
            <a:prstGeom prst="straightConnector1">
              <a:avLst/>
            </a:prstGeom>
            <a:noFill/>
            <a:ln cap="flat" cmpd="sng" w="9525">
              <a:solidFill>
                <a:schemeClr val="dk2"/>
              </a:solidFill>
              <a:prstDash val="solid"/>
              <a:round/>
              <a:headEnd len="lg" w="lg" type="none"/>
              <a:tailEnd len="lg" w="lg" type="none"/>
            </a:ln>
          </p:spPr>
        </p:cxnSp>
        <p:cxnSp>
          <p:nvCxnSpPr>
            <p:cNvPr id="134" name="Shape 134"/>
            <p:cNvCxnSpPr>
              <a:stCxn id="108" idx="1"/>
              <a:endCxn id="108" idx="1"/>
            </p:cNvCxnSpPr>
            <p:nvPr/>
          </p:nvCxnSpPr>
          <p:spPr>
            <a:xfrm>
              <a:off x="5999675" y="3168800"/>
              <a:ext cx="0" cy="0"/>
            </a:xfrm>
            <a:prstGeom prst="straightConnector1">
              <a:avLst/>
            </a:prstGeom>
            <a:noFill/>
            <a:ln cap="flat" cmpd="sng" w="9525">
              <a:solidFill>
                <a:schemeClr val="dk2"/>
              </a:solidFill>
              <a:prstDash val="solid"/>
              <a:round/>
              <a:headEnd len="lg" w="lg" type="none"/>
              <a:tailEnd len="lg" w="lg" type="triangle"/>
            </a:ln>
          </p:spPr>
        </p:cxnSp>
      </p:grpSp>
      <p:sp>
        <p:nvSpPr>
          <p:cNvPr id="135" name="Shape 135"/>
          <p:cNvSpPr txBox="1"/>
          <p:nvPr/>
        </p:nvSpPr>
        <p:spPr>
          <a:xfrm>
            <a:off x="304849" y="979400"/>
            <a:ext cx="6019200" cy="572700"/>
          </a:xfrm>
          <a:prstGeom prst="rect">
            <a:avLst/>
          </a:prstGeom>
          <a:noFill/>
          <a:ln>
            <a:noFill/>
          </a:ln>
        </p:spPr>
        <p:txBody>
          <a:bodyPr anchorCtr="0" anchor="t" bIns="91425" lIns="91425" rIns="91425" tIns="91425">
            <a:noAutofit/>
          </a:bodyPr>
          <a:lstStyle/>
          <a:p>
            <a:pPr lvl="0">
              <a:spcBef>
                <a:spcPts val="0"/>
              </a:spcBef>
              <a:buNone/>
            </a:pPr>
            <a:r>
              <a:rPr lang="en"/>
              <a:t>Similar to Lambda architecture</a:t>
            </a:r>
          </a:p>
        </p:txBody>
      </p:sp>
      <p:sp>
        <p:nvSpPr>
          <p:cNvPr id="136" name="Shape 136"/>
          <p:cNvSpPr txBox="1"/>
          <p:nvPr/>
        </p:nvSpPr>
        <p:spPr>
          <a:xfrm>
            <a:off x="5474300" y="3165225"/>
            <a:ext cx="453900" cy="272400"/>
          </a:xfrm>
          <a:prstGeom prst="rect">
            <a:avLst/>
          </a:prstGeom>
          <a:noFill/>
          <a:ln>
            <a:noFill/>
          </a:ln>
        </p:spPr>
        <p:txBody>
          <a:bodyPr anchorCtr="0" anchor="t" bIns="91425" lIns="91425" rIns="91425" tIns="91425">
            <a:noAutofit/>
          </a:bodyPr>
          <a:lstStyle/>
          <a:p>
            <a:pPr lvl="0">
              <a:spcBef>
                <a:spcPts val="0"/>
              </a:spcBef>
              <a:buNone/>
            </a:pPr>
            <a:r>
              <a:rPr lang="en" sz="700"/>
              <a:t>Merge</a:t>
            </a:r>
          </a:p>
        </p:txBody>
      </p:sp>
      <p:cxnSp>
        <p:nvCxnSpPr>
          <p:cNvPr id="137" name="Shape 137"/>
          <p:cNvCxnSpPr>
            <a:stCxn id="115" idx="0"/>
            <a:endCxn id="106" idx="2"/>
          </p:cNvCxnSpPr>
          <p:nvPr/>
        </p:nvCxnSpPr>
        <p:spPr>
          <a:xfrm rot="10800000">
            <a:off x="4865037" y="3121537"/>
            <a:ext cx="6300" cy="4776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pic>
        <p:nvPicPr>
          <p:cNvPr id="142" name="Shape 142"/>
          <p:cNvPicPr preferRelativeResize="0"/>
          <p:nvPr/>
        </p:nvPicPr>
        <p:blipFill rotWithShape="1">
          <a:blip r:embed="rId3">
            <a:alphaModFix/>
          </a:blip>
          <a:srcRect b="74451" l="0" r="921" t="9970"/>
          <a:stretch/>
        </p:blipFill>
        <p:spPr>
          <a:xfrm>
            <a:off x="0" y="-142425"/>
            <a:ext cx="9144000" cy="959024"/>
          </a:xfrm>
          <a:prstGeom prst="rect">
            <a:avLst/>
          </a:prstGeom>
          <a:noFill/>
          <a:ln>
            <a:noFill/>
          </a:ln>
        </p:spPr>
      </p:pic>
      <p:sp>
        <p:nvSpPr>
          <p:cNvPr id="143" name="Shape 143"/>
          <p:cNvSpPr/>
          <p:nvPr/>
        </p:nvSpPr>
        <p:spPr>
          <a:xfrm>
            <a:off x="-9500" y="-134825"/>
            <a:ext cx="9144000" cy="951300"/>
          </a:xfrm>
          <a:prstGeom prst="rect">
            <a:avLst/>
          </a:prstGeom>
          <a:solidFill>
            <a:srgbClr val="AEAEAE">
              <a:alpha val="45000"/>
            </a:srgbClr>
          </a:solidFill>
          <a:ln>
            <a:noFill/>
          </a:ln>
        </p:spPr>
        <p:txBody>
          <a:bodyPr anchorCtr="0" anchor="ctr" bIns="91425" lIns="91425" rIns="91425" tIns="91425">
            <a:noAutofit/>
          </a:bodyPr>
          <a:lstStyle/>
          <a:p>
            <a:pPr lvl="0">
              <a:spcBef>
                <a:spcPts val="0"/>
              </a:spcBef>
              <a:buNone/>
            </a:pPr>
            <a:r>
              <a:t/>
            </a:r>
            <a:endParaRPr/>
          </a:p>
        </p:txBody>
      </p:sp>
      <p:sp>
        <p:nvSpPr>
          <p:cNvPr id="144" name="Shape 144"/>
          <p:cNvSpPr txBox="1"/>
          <p:nvPr>
            <p:ph type="title"/>
          </p:nvPr>
        </p:nvSpPr>
        <p:spPr>
          <a:xfrm>
            <a:off x="311700" y="0"/>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latin typeface="Pontano Sans"/>
                <a:ea typeface="Pontano Sans"/>
                <a:cs typeface="Pontano Sans"/>
                <a:sym typeface="Pontano Sans"/>
              </a:rPr>
              <a:t>Technologies used</a:t>
            </a:r>
          </a:p>
        </p:txBody>
      </p:sp>
      <p:sp>
        <p:nvSpPr>
          <p:cNvPr id="145" name="Shape 145"/>
          <p:cNvSpPr txBox="1"/>
          <p:nvPr>
            <p:ph idx="1" type="body"/>
          </p:nvPr>
        </p:nvSpPr>
        <p:spPr>
          <a:xfrm>
            <a:off x="1226100" y="1000075"/>
            <a:ext cx="7695300" cy="3967200"/>
          </a:xfrm>
          <a:prstGeom prst="rect">
            <a:avLst/>
          </a:prstGeom>
        </p:spPr>
        <p:txBody>
          <a:bodyPr anchorCtr="0" anchor="t" bIns="91425" lIns="91425" rIns="91425" tIns="91425">
            <a:noAutofit/>
          </a:bodyPr>
          <a:lstStyle/>
          <a:p>
            <a:pPr lvl="0" rtl="0">
              <a:lnSpc>
                <a:spcPct val="150000"/>
              </a:lnSpc>
              <a:spcBef>
                <a:spcPts val="0"/>
              </a:spcBef>
              <a:spcAft>
                <a:spcPts val="0"/>
              </a:spcAft>
              <a:buNone/>
            </a:pPr>
            <a:r>
              <a:rPr lang="en" sz="1600">
                <a:solidFill>
                  <a:srgbClr val="222222"/>
                </a:solidFill>
                <a:highlight>
                  <a:srgbClr val="FFFFFF"/>
                </a:highlight>
                <a:latin typeface="Pontano Sans"/>
                <a:ea typeface="Pontano Sans"/>
                <a:cs typeface="Pontano Sans"/>
                <a:sym typeface="Pontano Sans"/>
              </a:rPr>
              <a:t>Google BigQuery and Cloud storage </a:t>
            </a:r>
            <a:r>
              <a:rPr lang="en" sz="1600">
                <a:solidFill>
                  <a:srgbClr val="222222"/>
                </a:solidFill>
                <a:highlight>
                  <a:srgbClr val="FFFFFF"/>
                </a:highlight>
                <a:latin typeface="Pontano Sans"/>
                <a:ea typeface="Pontano Sans"/>
                <a:cs typeface="Pontano Sans"/>
                <a:sym typeface="Pontano Sans"/>
              </a:rPr>
              <a:t>(data lake)</a:t>
            </a:r>
          </a:p>
          <a:p>
            <a:pPr indent="-298450" lvl="0" marL="457200" rtl="0">
              <a:spcBef>
                <a:spcPts val="0"/>
              </a:spcBef>
              <a:spcAft>
                <a:spcPts val="0"/>
              </a:spcAft>
              <a:buSzPct val="100000"/>
              <a:buFont typeface="Pontano Sans"/>
            </a:pPr>
            <a:r>
              <a:rPr lang="en" sz="1100">
                <a:solidFill>
                  <a:srgbClr val="222222"/>
                </a:solidFill>
                <a:highlight>
                  <a:srgbClr val="FFFFFF"/>
                </a:highlight>
                <a:latin typeface="Pontano Sans"/>
                <a:ea typeface="Pontano Sans"/>
                <a:cs typeface="Pontano Sans"/>
                <a:sym typeface="Pontano Sans"/>
              </a:rPr>
              <a:t>Dremel infrastructure - </a:t>
            </a:r>
            <a:r>
              <a:rPr lang="en" sz="1100" u="sng">
                <a:solidFill>
                  <a:srgbClr val="1155CC"/>
                </a:solidFill>
                <a:highlight>
                  <a:srgbClr val="FFFFFF"/>
                </a:highlight>
                <a:latin typeface="Pontano Sans"/>
                <a:ea typeface="Pontano Sans"/>
                <a:cs typeface="Pontano Sans"/>
                <a:sym typeface="Pontano Sans"/>
                <a:hlinkClick r:id="rId4"/>
              </a:rPr>
              <a:t>see the dremel paper</a:t>
            </a:r>
          </a:p>
          <a:p>
            <a:pPr indent="-298450" lvl="0" marL="457200" rtl="0">
              <a:spcBef>
                <a:spcPts val="0"/>
              </a:spcBef>
              <a:spcAft>
                <a:spcPts val="0"/>
              </a:spcAft>
              <a:buClr>
                <a:srgbClr val="222222"/>
              </a:buClr>
              <a:buSzPct val="100000"/>
              <a:buFont typeface="Pontano Sans"/>
              <a:buChar char="●"/>
            </a:pPr>
            <a:r>
              <a:rPr lang="en" sz="1100">
                <a:solidFill>
                  <a:srgbClr val="222222"/>
                </a:solidFill>
                <a:highlight>
                  <a:srgbClr val="FFFFFF"/>
                </a:highlight>
                <a:latin typeface="Pontano Sans"/>
                <a:ea typeface="Pontano Sans"/>
                <a:cs typeface="Pontano Sans"/>
                <a:sym typeface="Pontano Sans"/>
              </a:rPr>
              <a:t>Data lake: consistent, large scale storage (64 TB per disk)</a:t>
            </a:r>
          </a:p>
          <a:p>
            <a:pPr indent="-298450" lvl="0" marL="457200" rtl="0">
              <a:spcBef>
                <a:spcPts val="0"/>
              </a:spcBef>
              <a:spcAft>
                <a:spcPts val="0"/>
              </a:spcAft>
              <a:buClr>
                <a:srgbClr val="222222"/>
              </a:buClr>
              <a:buSzPct val="100000"/>
              <a:buFont typeface="Pontano Sans"/>
              <a:buChar char="●"/>
            </a:pPr>
            <a:r>
              <a:rPr lang="en" sz="1100">
                <a:solidFill>
                  <a:srgbClr val="222222"/>
                </a:solidFill>
                <a:highlight>
                  <a:srgbClr val="FFFFFF"/>
                </a:highlight>
                <a:latin typeface="Pontano Sans"/>
                <a:ea typeface="Pontano Sans"/>
                <a:cs typeface="Pontano Sans"/>
                <a:sym typeface="Pontano Sans"/>
              </a:rPr>
              <a:t>Low cost, Archiving and disaster recovery, Seamless scalability</a:t>
            </a:r>
          </a:p>
          <a:p>
            <a:pPr indent="-298450" lvl="0" marL="457200" rtl="0">
              <a:spcBef>
                <a:spcPts val="0"/>
              </a:spcBef>
              <a:spcAft>
                <a:spcPts val="0"/>
              </a:spcAft>
              <a:buClr>
                <a:srgbClr val="222222"/>
              </a:buClr>
              <a:buSzPct val="100000"/>
              <a:buFont typeface="Pontano Sans"/>
              <a:buChar char="●"/>
            </a:pPr>
            <a:r>
              <a:rPr lang="en" sz="1100">
                <a:solidFill>
                  <a:srgbClr val="222222"/>
                </a:solidFill>
                <a:highlight>
                  <a:srgbClr val="FFFFFF"/>
                </a:highlight>
                <a:latin typeface="Pontano Sans"/>
                <a:ea typeface="Pontano Sans"/>
                <a:cs typeface="Pontano Sans"/>
                <a:sym typeface="Pontano Sans"/>
              </a:rPr>
              <a:t>Available also with data streaming</a:t>
            </a:r>
          </a:p>
          <a:p>
            <a:pPr lvl="0" rtl="0">
              <a:lnSpc>
                <a:spcPct val="150000"/>
              </a:lnSpc>
              <a:spcBef>
                <a:spcPts val="0"/>
              </a:spcBef>
              <a:spcAft>
                <a:spcPts val="0"/>
              </a:spcAft>
              <a:buNone/>
            </a:pPr>
            <a:r>
              <a:rPr lang="en" sz="1600">
                <a:solidFill>
                  <a:srgbClr val="222222"/>
                </a:solidFill>
                <a:highlight>
                  <a:srgbClr val="FFFFFF"/>
                </a:highlight>
                <a:latin typeface="Pontano Sans"/>
                <a:ea typeface="Pontano Sans"/>
                <a:cs typeface="Pontano Sans"/>
                <a:sym typeface="Pontano Sans"/>
              </a:rPr>
              <a:t>Python</a:t>
            </a:r>
          </a:p>
          <a:p>
            <a:pPr indent="-298450" lvl="0" marL="457200" rtl="0">
              <a:lnSpc>
                <a:spcPct val="150000"/>
              </a:lnSpc>
              <a:spcBef>
                <a:spcPts val="0"/>
              </a:spcBef>
              <a:spcAft>
                <a:spcPts val="0"/>
              </a:spcAft>
              <a:buClr>
                <a:srgbClr val="222222"/>
              </a:buClr>
              <a:buSzPct val="100000"/>
              <a:buFont typeface="Pontano Sans"/>
            </a:pPr>
            <a:r>
              <a:rPr lang="en" sz="1100">
                <a:solidFill>
                  <a:srgbClr val="222222"/>
                </a:solidFill>
                <a:highlight>
                  <a:srgbClr val="FFFFFF"/>
                </a:highlight>
                <a:latin typeface="Pontano Sans"/>
                <a:ea typeface="Pontano Sans"/>
                <a:cs typeface="Pontano Sans"/>
                <a:sym typeface="Pontano Sans"/>
              </a:rPr>
              <a:t>Extraction of data - to compile through API</a:t>
            </a:r>
          </a:p>
          <a:p>
            <a:pPr indent="-298450" lvl="0" marL="457200" rtl="0">
              <a:lnSpc>
                <a:spcPct val="150000"/>
              </a:lnSpc>
              <a:spcBef>
                <a:spcPts val="0"/>
              </a:spcBef>
              <a:spcAft>
                <a:spcPts val="0"/>
              </a:spcAft>
              <a:buClr>
                <a:srgbClr val="222222"/>
              </a:buClr>
              <a:buSzPct val="100000"/>
              <a:buFont typeface="Pontano Sans"/>
            </a:pPr>
            <a:r>
              <a:rPr lang="en" sz="1100">
                <a:solidFill>
                  <a:srgbClr val="222222"/>
                </a:solidFill>
                <a:highlight>
                  <a:srgbClr val="FFFFFF"/>
                </a:highlight>
                <a:latin typeface="Pontano Sans"/>
                <a:ea typeface="Pontano Sans"/>
                <a:cs typeface="Pontano Sans"/>
                <a:sym typeface="Pontano Sans"/>
              </a:rPr>
              <a:t>Linear regression for prediction</a:t>
            </a:r>
          </a:p>
          <a:p>
            <a:pPr lvl="0" rtl="0">
              <a:lnSpc>
                <a:spcPct val="150000"/>
              </a:lnSpc>
              <a:spcBef>
                <a:spcPts val="0"/>
              </a:spcBef>
              <a:spcAft>
                <a:spcPts val="0"/>
              </a:spcAft>
              <a:buNone/>
            </a:pPr>
            <a:r>
              <a:rPr lang="en" sz="1600">
                <a:solidFill>
                  <a:srgbClr val="222222"/>
                </a:solidFill>
                <a:highlight>
                  <a:srgbClr val="FFFFFF"/>
                </a:highlight>
                <a:latin typeface="Pontano Sans"/>
                <a:ea typeface="Pontano Sans"/>
                <a:cs typeface="Pontano Sans"/>
                <a:sym typeface="Pontano Sans"/>
              </a:rPr>
              <a:t>R</a:t>
            </a:r>
          </a:p>
          <a:p>
            <a:pPr indent="-298450" lvl="0" marL="457200" rtl="0">
              <a:lnSpc>
                <a:spcPct val="150000"/>
              </a:lnSpc>
              <a:spcBef>
                <a:spcPts val="0"/>
              </a:spcBef>
              <a:spcAft>
                <a:spcPts val="0"/>
              </a:spcAft>
              <a:buClr>
                <a:srgbClr val="222222"/>
              </a:buClr>
              <a:buSzPct val="100000"/>
              <a:buFont typeface="Pontano Sans"/>
            </a:pPr>
            <a:r>
              <a:rPr lang="en" sz="1100">
                <a:solidFill>
                  <a:srgbClr val="222222"/>
                </a:solidFill>
                <a:highlight>
                  <a:srgbClr val="FFFFFF"/>
                </a:highlight>
                <a:latin typeface="Pontano Sans"/>
                <a:ea typeface="Pontano Sans"/>
                <a:cs typeface="Pontano Sans"/>
                <a:sym typeface="Pontano Sans"/>
              </a:rPr>
              <a:t>Extraction of data - to compile weather data </a:t>
            </a:r>
          </a:p>
          <a:p>
            <a:pPr lvl="0" rtl="0">
              <a:lnSpc>
                <a:spcPct val="150000"/>
              </a:lnSpc>
              <a:spcBef>
                <a:spcPts val="0"/>
              </a:spcBef>
              <a:spcAft>
                <a:spcPts val="0"/>
              </a:spcAft>
              <a:buNone/>
            </a:pPr>
            <a:r>
              <a:rPr lang="en" sz="1600">
                <a:solidFill>
                  <a:srgbClr val="222222"/>
                </a:solidFill>
                <a:highlight>
                  <a:srgbClr val="FFFFFF"/>
                </a:highlight>
                <a:latin typeface="Pontano Sans"/>
                <a:ea typeface="Pontano Sans"/>
                <a:cs typeface="Pontano Sans"/>
                <a:sym typeface="Pontano Sans"/>
              </a:rPr>
              <a:t>Open Refine</a:t>
            </a:r>
          </a:p>
          <a:p>
            <a:pPr indent="-298450" lvl="0" marL="457200" rtl="0">
              <a:lnSpc>
                <a:spcPct val="150000"/>
              </a:lnSpc>
              <a:spcBef>
                <a:spcPts val="0"/>
              </a:spcBef>
              <a:spcAft>
                <a:spcPts val="0"/>
              </a:spcAft>
              <a:buClr>
                <a:srgbClr val="222222"/>
              </a:buClr>
              <a:buSzPct val="100000"/>
              <a:buFont typeface="Pontano Sans"/>
            </a:pPr>
            <a:r>
              <a:rPr lang="en" sz="1100">
                <a:solidFill>
                  <a:srgbClr val="222222"/>
                </a:solidFill>
                <a:highlight>
                  <a:srgbClr val="FFFFFF"/>
                </a:highlight>
                <a:latin typeface="Pontano Sans"/>
                <a:ea typeface="Pontano Sans"/>
                <a:cs typeface="Pontano Sans"/>
                <a:sym typeface="Pontano Sans"/>
              </a:rPr>
              <a:t>Cleaning  Outage data</a:t>
            </a:r>
          </a:p>
          <a:p>
            <a:pPr lvl="0" rtl="0">
              <a:lnSpc>
                <a:spcPct val="150000"/>
              </a:lnSpc>
              <a:spcBef>
                <a:spcPts val="0"/>
              </a:spcBef>
              <a:spcAft>
                <a:spcPts val="0"/>
              </a:spcAft>
              <a:buNone/>
            </a:pPr>
            <a:r>
              <a:rPr lang="en" sz="1600">
                <a:solidFill>
                  <a:srgbClr val="222222"/>
                </a:solidFill>
                <a:highlight>
                  <a:srgbClr val="FFFFFF"/>
                </a:highlight>
                <a:latin typeface="Pontano Sans"/>
                <a:ea typeface="Pontano Sans"/>
                <a:cs typeface="Pontano Sans"/>
                <a:sym typeface="Pontano Sans"/>
              </a:rPr>
              <a:t>Tableau</a:t>
            </a:r>
          </a:p>
          <a:p>
            <a:pPr indent="-298450" lvl="0" marL="457200" rtl="0">
              <a:lnSpc>
                <a:spcPct val="115000"/>
              </a:lnSpc>
              <a:spcBef>
                <a:spcPts val="0"/>
              </a:spcBef>
              <a:spcAft>
                <a:spcPts val="0"/>
              </a:spcAft>
              <a:buClr>
                <a:srgbClr val="222222"/>
              </a:buClr>
              <a:buSzPct val="100000"/>
              <a:buFont typeface="Pontano Sans"/>
            </a:pPr>
            <a:r>
              <a:rPr lang="en" sz="1100">
                <a:solidFill>
                  <a:srgbClr val="222222"/>
                </a:solidFill>
                <a:highlight>
                  <a:srgbClr val="FFFFFF"/>
                </a:highlight>
                <a:latin typeface="Pontano Sans"/>
                <a:ea typeface="Pontano Sans"/>
                <a:cs typeface="Pontano Sans"/>
                <a:sym typeface="Pontano Sans"/>
              </a:rPr>
              <a:t>Processing data (correlation) and data visualization</a:t>
            </a:r>
          </a:p>
          <a:p>
            <a:pPr indent="-298450" lvl="0" marL="457200" rtl="0">
              <a:lnSpc>
                <a:spcPct val="115000"/>
              </a:lnSpc>
              <a:spcBef>
                <a:spcPts val="0"/>
              </a:spcBef>
              <a:spcAft>
                <a:spcPts val="0"/>
              </a:spcAft>
              <a:buClr>
                <a:srgbClr val="222222"/>
              </a:buClr>
              <a:buSzPct val="100000"/>
              <a:buFont typeface="Pontano Sans"/>
            </a:pPr>
            <a:r>
              <a:rPr lang="en" sz="1100">
                <a:solidFill>
                  <a:srgbClr val="222222"/>
                </a:solidFill>
                <a:highlight>
                  <a:srgbClr val="FFFFFF"/>
                </a:highlight>
                <a:latin typeface="Pontano Sans"/>
                <a:ea typeface="Pontano Sans"/>
                <a:cs typeface="Pontano Sans"/>
                <a:sym typeface="Pontano Sans"/>
              </a:rPr>
              <a:t>Tableau public and Google Bigquery integration</a:t>
            </a:r>
          </a:p>
          <a:p>
            <a:pPr lvl="0" rtl="0">
              <a:lnSpc>
                <a:spcPct val="150000"/>
              </a:lnSpc>
              <a:spcBef>
                <a:spcPts val="0"/>
              </a:spcBef>
              <a:spcAft>
                <a:spcPts val="0"/>
              </a:spcAft>
              <a:buNone/>
            </a:pPr>
            <a:r>
              <a:t/>
            </a:r>
            <a:endParaRPr sz="1100">
              <a:solidFill>
                <a:srgbClr val="666666"/>
              </a:solidFill>
              <a:latin typeface="Pontano Sans"/>
              <a:ea typeface="Pontano Sans"/>
              <a:cs typeface="Pontano Sans"/>
              <a:sym typeface="Pontano Sans"/>
            </a:endParaRPr>
          </a:p>
          <a:p>
            <a:pPr lvl="0" rtl="0">
              <a:lnSpc>
                <a:spcPct val="150000"/>
              </a:lnSpc>
              <a:spcBef>
                <a:spcPts val="0"/>
              </a:spcBef>
              <a:spcAft>
                <a:spcPts val="0"/>
              </a:spcAft>
              <a:buNone/>
            </a:pPr>
            <a:r>
              <a:t/>
            </a:r>
            <a:endParaRPr sz="1100">
              <a:solidFill>
                <a:srgbClr val="666666"/>
              </a:solidFill>
              <a:latin typeface="Pontano Sans"/>
              <a:ea typeface="Pontano Sans"/>
              <a:cs typeface="Pontano Sans"/>
              <a:sym typeface="Pontano Sans"/>
            </a:endParaRPr>
          </a:p>
          <a:p>
            <a:pPr lvl="0" rtl="0">
              <a:lnSpc>
                <a:spcPct val="150000"/>
              </a:lnSpc>
              <a:spcBef>
                <a:spcPts val="0"/>
              </a:spcBef>
              <a:spcAft>
                <a:spcPts val="0"/>
              </a:spcAft>
              <a:buClr>
                <a:schemeClr val="dk1"/>
              </a:buClr>
              <a:buSzPct val="100000"/>
              <a:buFont typeface="Arial"/>
              <a:buNone/>
            </a:pPr>
            <a:r>
              <a:t/>
            </a:r>
            <a:endParaRPr sz="1100">
              <a:solidFill>
                <a:srgbClr val="666666"/>
              </a:solidFill>
              <a:latin typeface="Pontano Sans"/>
              <a:ea typeface="Pontano Sans"/>
              <a:cs typeface="Pontano Sans"/>
              <a:sym typeface="Pontano Sans"/>
            </a:endParaRPr>
          </a:p>
          <a:p>
            <a:pPr lvl="0" rtl="0">
              <a:lnSpc>
                <a:spcPct val="150000"/>
              </a:lnSpc>
              <a:spcBef>
                <a:spcPts val="0"/>
              </a:spcBef>
              <a:spcAft>
                <a:spcPts val="0"/>
              </a:spcAft>
              <a:buClr>
                <a:schemeClr val="dk1"/>
              </a:buClr>
              <a:buSzPct val="100000"/>
              <a:buFont typeface="Arial"/>
              <a:buNone/>
            </a:pPr>
            <a:r>
              <a:t/>
            </a:r>
            <a:endParaRPr sz="1100">
              <a:solidFill>
                <a:srgbClr val="666666"/>
              </a:solidFill>
              <a:latin typeface="Pontano Sans"/>
              <a:ea typeface="Pontano Sans"/>
              <a:cs typeface="Pontano Sans"/>
              <a:sym typeface="Pontano Sans"/>
            </a:endParaRPr>
          </a:p>
          <a:p>
            <a:pPr lvl="0" rtl="0">
              <a:spcBef>
                <a:spcPts val="0"/>
              </a:spcBef>
              <a:buNone/>
            </a:pPr>
            <a:r>
              <a:t/>
            </a:r>
            <a:endParaRPr/>
          </a:p>
        </p:txBody>
      </p:sp>
      <p:pic>
        <p:nvPicPr>
          <p:cNvPr id="146" name="Shape 146"/>
          <p:cNvPicPr preferRelativeResize="0"/>
          <p:nvPr/>
        </p:nvPicPr>
        <p:blipFill>
          <a:blip r:embed="rId5">
            <a:alphaModFix amt="76000"/>
          </a:blip>
          <a:stretch>
            <a:fillRect/>
          </a:stretch>
        </p:blipFill>
        <p:spPr>
          <a:xfrm>
            <a:off x="532099" y="917725"/>
            <a:ext cx="694000" cy="694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pic>
        <p:nvPicPr>
          <p:cNvPr id="151" name="Shape 151"/>
          <p:cNvPicPr preferRelativeResize="0"/>
          <p:nvPr/>
        </p:nvPicPr>
        <p:blipFill rotWithShape="1">
          <a:blip r:embed="rId3">
            <a:alphaModFix/>
          </a:blip>
          <a:srcRect b="74451" l="0" r="921" t="9970"/>
          <a:stretch/>
        </p:blipFill>
        <p:spPr>
          <a:xfrm>
            <a:off x="0" y="-142425"/>
            <a:ext cx="9144000" cy="959024"/>
          </a:xfrm>
          <a:prstGeom prst="rect">
            <a:avLst/>
          </a:prstGeom>
          <a:noFill/>
          <a:ln>
            <a:noFill/>
          </a:ln>
        </p:spPr>
      </p:pic>
      <p:sp>
        <p:nvSpPr>
          <p:cNvPr id="152" name="Shape 152"/>
          <p:cNvSpPr/>
          <p:nvPr/>
        </p:nvSpPr>
        <p:spPr>
          <a:xfrm>
            <a:off x="-9500" y="-134825"/>
            <a:ext cx="9144000" cy="951300"/>
          </a:xfrm>
          <a:prstGeom prst="rect">
            <a:avLst/>
          </a:prstGeom>
          <a:solidFill>
            <a:srgbClr val="AEAEAE">
              <a:alpha val="45000"/>
            </a:srgbClr>
          </a:solidFill>
          <a:ln>
            <a:noFill/>
          </a:ln>
        </p:spPr>
        <p:txBody>
          <a:bodyPr anchorCtr="0" anchor="ctr" bIns="91425" lIns="91425" rIns="91425" tIns="91425">
            <a:noAutofit/>
          </a:bodyPr>
          <a:lstStyle/>
          <a:p>
            <a:pPr lvl="0">
              <a:spcBef>
                <a:spcPts val="0"/>
              </a:spcBef>
              <a:buNone/>
            </a:pPr>
            <a:r>
              <a:t/>
            </a:r>
            <a:endParaRPr/>
          </a:p>
        </p:txBody>
      </p:sp>
      <p:sp>
        <p:nvSpPr>
          <p:cNvPr id="153" name="Shape 153"/>
          <p:cNvSpPr txBox="1"/>
          <p:nvPr>
            <p:ph type="title"/>
          </p:nvPr>
        </p:nvSpPr>
        <p:spPr>
          <a:xfrm>
            <a:off x="311700" y="0"/>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latin typeface="Pontano Sans"/>
                <a:ea typeface="Pontano Sans"/>
                <a:cs typeface="Pontano Sans"/>
                <a:sym typeface="Pontano Sans"/>
              </a:rPr>
              <a:t>Results of the project</a:t>
            </a:r>
          </a:p>
        </p:txBody>
      </p:sp>
      <p:pic>
        <p:nvPicPr>
          <p:cNvPr id="154" name="Shape 154"/>
          <p:cNvPicPr preferRelativeResize="0"/>
          <p:nvPr/>
        </p:nvPicPr>
        <p:blipFill>
          <a:blip r:embed="rId4">
            <a:alphaModFix/>
          </a:blip>
          <a:stretch>
            <a:fillRect/>
          </a:stretch>
        </p:blipFill>
        <p:spPr>
          <a:xfrm>
            <a:off x="3866025" y="866274"/>
            <a:ext cx="5268175" cy="4242275"/>
          </a:xfrm>
          <a:prstGeom prst="rect">
            <a:avLst/>
          </a:prstGeom>
          <a:noFill/>
          <a:ln>
            <a:noFill/>
          </a:ln>
        </p:spPr>
      </p:pic>
      <p:sp>
        <p:nvSpPr>
          <p:cNvPr id="155" name="Shape 155"/>
          <p:cNvSpPr txBox="1"/>
          <p:nvPr/>
        </p:nvSpPr>
        <p:spPr>
          <a:xfrm>
            <a:off x="368825" y="909275"/>
            <a:ext cx="3419100" cy="29988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600">
                <a:solidFill>
                  <a:srgbClr val="222222"/>
                </a:solidFill>
                <a:highlight>
                  <a:srgbClr val="FFFFFF"/>
                </a:highlight>
                <a:latin typeface="Pontano Sans"/>
                <a:ea typeface="Pontano Sans"/>
                <a:cs typeface="Pontano Sans"/>
                <a:sym typeface="Pontano Sans"/>
              </a:rPr>
              <a:t>Interactive dashboard</a:t>
            </a:r>
          </a:p>
          <a:p>
            <a:pPr indent="-298450" lvl="0" marL="457200" rtl="0">
              <a:lnSpc>
                <a:spcPct val="100000"/>
              </a:lnSpc>
              <a:spcBef>
                <a:spcPts val="0"/>
              </a:spcBef>
              <a:spcAft>
                <a:spcPts val="1000"/>
              </a:spcAft>
              <a:buSzPct val="100000"/>
              <a:buFont typeface="Pontano Sans"/>
              <a:buChar char="●"/>
            </a:pPr>
            <a:r>
              <a:rPr lang="en" sz="1100">
                <a:solidFill>
                  <a:srgbClr val="222222"/>
                </a:solidFill>
                <a:highlight>
                  <a:srgbClr val="FFFFFF"/>
                </a:highlight>
                <a:latin typeface="Pontano Sans"/>
                <a:ea typeface="Pontano Sans"/>
                <a:cs typeface="Pontano Sans"/>
                <a:sym typeface="Pontano Sans"/>
              </a:rPr>
              <a:t>Current data viz hosted on Tableau public - </a:t>
            </a:r>
            <a:r>
              <a:rPr lang="en" sz="1100" u="sng">
                <a:solidFill>
                  <a:schemeClr val="hlink"/>
                </a:solidFill>
                <a:highlight>
                  <a:srgbClr val="FFFFFF"/>
                </a:highlight>
                <a:latin typeface="Pontano Sans"/>
                <a:ea typeface="Pontano Sans"/>
                <a:cs typeface="Pontano Sans"/>
                <a:sym typeface="Pontano Sans"/>
                <a:hlinkClick r:id="rId5"/>
              </a:rPr>
              <a:t>here</a:t>
            </a:r>
          </a:p>
          <a:p>
            <a:pPr indent="-298450" lvl="0" marL="457200" rtl="0">
              <a:lnSpc>
                <a:spcPct val="100000"/>
              </a:lnSpc>
              <a:spcBef>
                <a:spcPts val="0"/>
              </a:spcBef>
              <a:spcAft>
                <a:spcPts val="1000"/>
              </a:spcAft>
              <a:buClr>
                <a:srgbClr val="222222"/>
              </a:buClr>
              <a:buSzPct val="100000"/>
              <a:buFont typeface="Pontano Sans"/>
              <a:buChar char="●"/>
            </a:pPr>
            <a:r>
              <a:rPr lang="en" sz="1100">
                <a:solidFill>
                  <a:srgbClr val="222222"/>
                </a:solidFill>
                <a:highlight>
                  <a:srgbClr val="FFFFFF"/>
                </a:highlight>
                <a:latin typeface="Pontano Sans"/>
                <a:ea typeface="Pontano Sans"/>
                <a:cs typeface="Pontano Sans"/>
                <a:sym typeface="Pontano Sans"/>
              </a:rPr>
              <a:t>Some state (eg. FL or MA) have a low correlation due to low seasonality in the electricity price</a:t>
            </a:r>
          </a:p>
          <a:p>
            <a:pPr indent="-298450" lvl="0" marL="457200" rtl="0">
              <a:lnSpc>
                <a:spcPct val="100000"/>
              </a:lnSpc>
              <a:spcBef>
                <a:spcPts val="0"/>
              </a:spcBef>
              <a:spcAft>
                <a:spcPts val="1000"/>
              </a:spcAft>
              <a:buClr>
                <a:srgbClr val="222222"/>
              </a:buClr>
              <a:buSzPct val="100000"/>
              <a:buFont typeface="Pontano Sans"/>
              <a:buChar char="●"/>
            </a:pPr>
            <a:r>
              <a:rPr lang="en" sz="1100">
                <a:solidFill>
                  <a:srgbClr val="222222"/>
                </a:solidFill>
                <a:highlight>
                  <a:srgbClr val="FFFFFF"/>
                </a:highlight>
                <a:latin typeface="Pontano Sans"/>
                <a:ea typeface="Pontano Sans"/>
                <a:cs typeface="Pontano Sans"/>
                <a:sym typeface="Pontano Sans"/>
              </a:rPr>
              <a:t>Shows “high risk” state highly where prices are highly correlated with temperature</a:t>
            </a:r>
          </a:p>
          <a:p>
            <a:pPr indent="-298450" lvl="0" marL="457200" rtl="0">
              <a:lnSpc>
                <a:spcPct val="100000"/>
              </a:lnSpc>
              <a:spcBef>
                <a:spcPts val="0"/>
              </a:spcBef>
              <a:spcAft>
                <a:spcPts val="1000"/>
              </a:spcAft>
              <a:buClr>
                <a:srgbClr val="222222"/>
              </a:buClr>
              <a:buSzPct val="100000"/>
              <a:buFont typeface="Pontano Sans"/>
              <a:buChar char="●"/>
            </a:pPr>
            <a:r>
              <a:rPr lang="en" sz="1100">
                <a:solidFill>
                  <a:srgbClr val="222222"/>
                </a:solidFill>
                <a:highlight>
                  <a:srgbClr val="FFFFFF"/>
                </a:highlight>
                <a:latin typeface="Pontano Sans"/>
                <a:ea typeface="Pontano Sans"/>
                <a:cs typeface="Pontano Sans"/>
                <a:sym typeface="Pontano Sans"/>
              </a:rPr>
              <a:t>Show map of predicted power sales</a:t>
            </a:r>
          </a:p>
          <a:p>
            <a:pPr indent="-298450" lvl="0" marL="457200" rtl="0">
              <a:lnSpc>
                <a:spcPct val="100000"/>
              </a:lnSpc>
              <a:spcBef>
                <a:spcPts val="0"/>
              </a:spcBef>
              <a:spcAft>
                <a:spcPts val="1000"/>
              </a:spcAft>
              <a:buClr>
                <a:srgbClr val="222222"/>
              </a:buClr>
              <a:buSzPct val="100000"/>
              <a:buFont typeface="Pontano Sans"/>
              <a:buChar char="●"/>
            </a:pPr>
            <a:r>
              <a:rPr lang="en" sz="1100">
                <a:solidFill>
                  <a:srgbClr val="222222"/>
                </a:solidFill>
                <a:highlight>
                  <a:srgbClr val="FFFFFF"/>
                </a:highlight>
                <a:latin typeface="Pontano Sans"/>
                <a:ea typeface="Pontano Sans"/>
                <a:cs typeface="Pontano Sans"/>
                <a:sym typeface="Pontano Sans"/>
              </a:rPr>
              <a:t>No correlation with electricity generation</a:t>
            </a:r>
          </a:p>
          <a:p>
            <a:pPr lvl="0" rtl="0">
              <a:lnSpc>
                <a:spcPct val="100000"/>
              </a:lnSpc>
              <a:spcBef>
                <a:spcPts val="0"/>
              </a:spcBef>
              <a:buNone/>
            </a:pPr>
            <a:r>
              <a:t/>
            </a:r>
            <a:endParaRPr sz="1100">
              <a:solidFill>
                <a:srgbClr val="222222"/>
              </a:solidFill>
              <a:highlight>
                <a:srgbClr val="FFFFFF"/>
              </a:highlight>
              <a:latin typeface="Pontano Sans"/>
              <a:ea typeface="Pontano Sans"/>
              <a:cs typeface="Pontano Sans"/>
              <a:sym typeface="Pontan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pic>
        <p:nvPicPr>
          <p:cNvPr id="160" name="Shape 160"/>
          <p:cNvPicPr preferRelativeResize="0"/>
          <p:nvPr/>
        </p:nvPicPr>
        <p:blipFill rotWithShape="1">
          <a:blip r:embed="rId3">
            <a:alphaModFix/>
          </a:blip>
          <a:srcRect b="74451" l="0" r="921" t="9970"/>
          <a:stretch/>
        </p:blipFill>
        <p:spPr>
          <a:xfrm>
            <a:off x="0" y="-142425"/>
            <a:ext cx="9144000" cy="959024"/>
          </a:xfrm>
          <a:prstGeom prst="rect">
            <a:avLst/>
          </a:prstGeom>
          <a:noFill/>
          <a:ln>
            <a:noFill/>
          </a:ln>
        </p:spPr>
      </p:pic>
      <p:sp>
        <p:nvSpPr>
          <p:cNvPr id="161" name="Shape 161"/>
          <p:cNvSpPr/>
          <p:nvPr/>
        </p:nvSpPr>
        <p:spPr>
          <a:xfrm>
            <a:off x="-9500" y="-134825"/>
            <a:ext cx="9144000" cy="951300"/>
          </a:xfrm>
          <a:prstGeom prst="rect">
            <a:avLst/>
          </a:prstGeom>
          <a:solidFill>
            <a:srgbClr val="AEAEAE">
              <a:alpha val="45000"/>
            </a:srgbClr>
          </a:solidFill>
          <a:ln>
            <a:noFill/>
          </a:ln>
        </p:spPr>
        <p:txBody>
          <a:bodyPr anchorCtr="0" anchor="ctr" bIns="91425" lIns="91425" rIns="91425" tIns="91425">
            <a:noAutofit/>
          </a:bodyPr>
          <a:lstStyle/>
          <a:p>
            <a:pPr lvl="0">
              <a:spcBef>
                <a:spcPts val="0"/>
              </a:spcBef>
              <a:buNone/>
            </a:pPr>
            <a:r>
              <a:t/>
            </a:r>
            <a:endParaRPr/>
          </a:p>
        </p:txBody>
      </p:sp>
      <p:sp>
        <p:nvSpPr>
          <p:cNvPr id="162" name="Shape 162"/>
          <p:cNvSpPr txBox="1"/>
          <p:nvPr>
            <p:ph type="title"/>
          </p:nvPr>
        </p:nvSpPr>
        <p:spPr>
          <a:xfrm>
            <a:off x="311700" y="0"/>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latin typeface="Pontano Sans"/>
                <a:ea typeface="Pontano Sans"/>
                <a:cs typeface="Pontano Sans"/>
                <a:sym typeface="Pontano Sans"/>
              </a:rPr>
              <a:t>Results of the project</a:t>
            </a:r>
          </a:p>
        </p:txBody>
      </p:sp>
      <p:sp>
        <p:nvSpPr>
          <p:cNvPr id="163" name="Shape 163"/>
          <p:cNvSpPr txBox="1"/>
          <p:nvPr/>
        </p:nvSpPr>
        <p:spPr>
          <a:xfrm>
            <a:off x="368825" y="909275"/>
            <a:ext cx="3419100" cy="29988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600">
                <a:solidFill>
                  <a:srgbClr val="222222"/>
                </a:solidFill>
                <a:highlight>
                  <a:srgbClr val="FFFFFF"/>
                </a:highlight>
                <a:latin typeface="Pontano Sans"/>
                <a:ea typeface="Pontano Sans"/>
                <a:cs typeface="Pontano Sans"/>
                <a:sym typeface="Pontano Sans"/>
              </a:rPr>
              <a:t>Interactive dashboard</a:t>
            </a:r>
          </a:p>
          <a:p>
            <a:pPr indent="-298450" lvl="0" marL="457200" rtl="0">
              <a:lnSpc>
                <a:spcPct val="100000"/>
              </a:lnSpc>
              <a:spcBef>
                <a:spcPts val="0"/>
              </a:spcBef>
              <a:spcAft>
                <a:spcPts val="1000"/>
              </a:spcAft>
              <a:buSzPct val="100000"/>
              <a:buFont typeface="Pontano Sans"/>
              <a:buChar char="●"/>
            </a:pPr>
            <a:r>
              <a:rPr lang="en" sz="1100">
                <a:solidFill>
                  <a:srgbClr val="222222"/>
                </a:solidFill>
                <a:highlight>
                  <a:srgbClr val="FFFFFF"/>
                </a:highlight>
                <a:latin typeface="Pontano Sans"/>
                <a:ea typeface="Pontano Sans"/>
                <a:cs typeface="Pontano Sans"/>
                <a:sym typeface="Pontano Sans"/>
              </a:rPr>
              <a:t>Current data viz hosted on Tableau public - </a:t>
            </a:r>
            <a:r>
              <a:rPr lang="en" sz="1100" u="sng">
                <a:solidFill>
                  <a:schemeClr val="hlink"/>
                </a:solidFill>
                <a:highlight>
                  <a:srgbClr val="FFFFFF"/>
                </a:highlight>
                <a:latin typeface="Pontano Sans"/>
                <a:ea typeface="Pontano Sans"/>
                <a:cs typeface="Pontano Sans"/>
                <a:sym typeface="Pontano Sans"/>
                <a:hlinkClick r:id="rId4"/>
              </a:rPr>
              <a:t>here</a:t>
            </a:r>
          </a:p>
          <a:p>
            <a:pPr indent="-298450" lvl="0" marL="457200" rtl="0">
              <a:lnSpc>
                <a:spcPct val="100000"/>
              </a:lnSpc>
              <a:spcBef>
                <a:spcPts val="0"/>
              </a:spcBef>
              <a:spcAft>
                <a:spcPts val="1000"/>
              </a:spcAft>
              <a:buClr>
                <a:srgbClr val="222222"/>
              </a:buClr>
              <a:buSzPct val="100000"/>
              <a:buFont typeface="Pontano Sans"/>
              <a:buChar char="●"/>
            </a:pPr>
            <a:r>
              <a:rPr lang="en" sz="1100">
                <a:solidFill>
                  <a:srgbClr val="222222"/>
                </a:solidFill>
                <a:highlight>
                  <a:srgbClr val="FFFFFF"/>
                </a:highlight>
                <a:latin typeface="Pontano Sans"/>
                <a:ea typeface="Pontano Sans"/>
                <a:cs typeface="Pontano Sans"/>
                <a:sym typeface="Pontano Sans"/>
              </a:rPr>
              <a:t>Some state (eg. FL or MA) have a low correlation due to low seasonality in the electricity price</a:t>
            </a:r>
          </a:p>
          <a:p>
            <a:pPr indent="-298450" lvl="0" marL="457200" rtl="0">
              <a:lnSpc>
                <a:spcPct val="100000"/>
              </a:lnSpc>
              <a:spcBef>
                <a:spcPts val="0"/>
              </a:spcBef>
              <a:spcAft>
                <a:spcPts val="1000"/>
              </a:spcAft>
              <a:buClr>
                <a:srgbClr val="222222"/>
              </a:buClr>
              <a:buSzPct val="100000"/>
              <a:buFont typeface="Pontano Sans"/>
              <a:buChar char="●"/>
            </a:pPr>
            <a:r>
              <a:rPr lang="en" sz="1100">
                <a:solidFill>
                  <a:srgbClr val="222222"/>
                </a:solidFill>
                <a:highlight>
                  <a:srgbClr val="FFFFFF"/>
                </a:highlight>
                <a:latin typeface="Pontano Sans"/>
                <a:ea typeface="Pontano Sans"/>
                <a:cs typeface="Pontano Sans"/>
                <a:sym typeface="Pontano Sans"/>
              </a:rPr>
              <a:t>Shows “high risk” state highly where prices are highly correlated with temperature</a:t>
            </a:r>
          </a:p>
          <a:p>
            <a:pPr indent="-298450" lvl="0" marL="457200" rtl="0">
              <a:lnSpc>
                <a:spcPct val="100000"/>
              </a:lnSpc>
              <a:spcBef>
                <a:spcPts val="0"/>
              </a:spcBef>
              <a:spcAft>
                <a:spcPts val="1000"/>
              </a:spcAft>
              <a:buClr>
                <a:srgbClr val="222222"/>
              </a:buClr>
              <a:buSzPct val="100000"/>
              <a:buFont typeface="Pontano Sans"/>
              <a:buChar char="●"/>
            </a:pPr>
            <a:r>
              <a:rPr lang="en" sz="1100">
                <a:solidFill>
                  <a:srgbClr val="222222"/>
                </a:solidFill>
                <a:highlight>
                  <a:srgbClr val="FFFFFF"/>
                </a:highlight>
                <a:latin typeface="Pontano Sans"/>
                <a:ea typeface="Pontano Sans"/>
                <a:cs typeface="Pontano Sans"/>
                <a:sym typeface="Pontano Sans"/>
              </a:rPr>
              <a:t>Show map of predicted power sales</a:t>
            </a:r>
          </a:p>
          <a:p>
            <a:pPr indent="-298450" lvl="0" marL="457200" rtl="0">
              <a:lnSpc>
                <a:spcPct val="100000"/>
              </a:lnSpc>
              <a:spcBef>
                <a:spcPts val="0"/>
              </a:spcBef>
              <a:spcAft>
                <a:spcPts val="1000"/>
              </a:spcAft>
              <a:buClr>
                <a:srgbClr val="222222"/>
              </a:buClr>
              <a:buSzPct val="100000"/>
              <a:buFont typeface="Pontano Sans"/>
              <a:buChar char="●"/>
            </a:pPr>
            <a:r>
              <a:rPr lang="en" sz="1100">
                <a:solidFill>
                  <a:srgbClr val="222222"/>
                </a:solidFill>
                <a:highlight>
                  <a:srgbClr val="FFFFFF"/>
                </a:highlight>
                <a:latin typeface="Pontano Sans"/>
                <a:ea typeface="Pontano Sans"/>
                <a:cs typeface="Pontano Sans"/>
                <a:sym typeface="Pontano Sans"/>
              </a:rPr>
              <a:t>No correlation with electricity generation</a:t>
            </a:r>
          </a:p>
          <a:p>
            <a:pPr lvl="0" rtl="0">
              <a:lnSpc>
                <a:spcPct val="100000"/>
              </a:lnSpc>
              <a:spcBef>
                <a:spcPts val="0"/>
              </a:spcBef>
              <a:buNone/>
            </a:pPr>
            <a:r>
              <a:t/>
            </a:r>
            <a:endParaRPr sz="1100">
              <a:solidFill>
                <a:srgbClr val="222222"/>
              </a:solidFill>
              <a:highlight>
                <a:srgbClr val="FFFFFF"/>
              </a:highlight>
              <a:latin typeface="Pontano Sans"/>
              <a:ea typeface="Pontano Sans"/>
              <a:cs typeface="Pontano Sans"/>
              <a:sym typeface="Pontano Sans"/>
            </a:endParaRPr>
          </a:p>
        </p:txBody>
      </p:sp>
      <p:pic>
        <p:nvPicPr>
          <p:cNvPr id="164" name="Shape 164"/>
          <p:cNvPicPr preferRelativeResize="0"/>
          <p:nvPr/>
        </p:nvPicPr>
        <p:blipFill>
          <a:blip r:embed="rId5">
            <a:alphaModFix/>
          </a:blip>
          <a:stretch>
            <a:fillRect/>
          </a:stretch>
        </p:blipFill>
        <p:spPr>
          <a:xfrm>
            <a:off x="3787925" y="909279"/>
            <a:ext cx="5346575" cy="39608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pic>
        <p:nvPicPr>
          <p:cNvPr id="169" name="Shape 169"/>
          <p:cNvPicPr preferRelativeResize="0"/>
          <p:nvPr/>
        </p:nvPicPr>
        <p:blipFill rotWithShape="1">
          <a:blip r:embed="rId3">
            <a:alphaModFix/>
          </a:blip>
          <a:srcRect b="74451" l="0" r="921" t="9970"/>
          <a:stretch/>
        </p:blipFill>
        <p:spPr>
          <a:xfrm>
            <a:off x="0" y="-142425"/>
            <a:ext cx="9144000" cy="959024"/>
          </a:xfrm>
          <a:prstGeom prst="rect">
            <a:avLst/>
          </a:prstGeom>
          <a:noFill/>
          <a:ln>
            <a:noFill/>
          </a:ln>
        </p:spPr>
      </p:pic>
      <p:sp>
        <p:nvSpPr>
          <p:cNvPr id="170" name="Shape 170"/>
          <p:cNvSpPr/>
          <p:nvPr/>
        </p:nvSpPr>
        <p:spPr>
          <a:xfrm>
            <a:off x="-9500" y="-134825"/>
            <a:ext cx="9144000" cy="951300"/>
          </a:xfrm>
          <a:prstGeom prst="rect">
            <a:avLst/>
          </a:prstGeom>
          <a:solidFill>
            <a:srgbClr val="AEAEAE">
              <a:alpha val="45000"/>
            </a:srgbClr>
          </a:solidFill>
          <a:ln>
            <a:noFill/>
          </a:ln>
        </p:spPr>
        <p:txBody>
          <a:bodyPr anchorCtr="0" anchor="ctr" bIns="91425" lIns="91425" rIns="91425" tIns="91425">
            <a:noAutofit/>
          </a:bodyPr>
          <a:lstStyle/>
          <a:p>
            <a:pPr lvl="0">
              <a:spcBef>
                <a:spcPts val="0"/>
              </a:spcBef>
              <a:buNone/>
            </a:pPr>
            <a:r>
              <a:t/>
            </a:r>
            <a:endParaRPr/>
          </a:p>
        </p:txBody>
      </p:sp>
      <p:sp>
        <p:nvSpPr>
          <p:cNvPr id="171" name="Shape 171"/>
          <p:cNvSpPr txBox="1"/>
          <p:nvPr>
            <p:ph type="title"/>
          </p:nvPr>
        </p:nvSpPr>
        <p:spPr>
          <a:xfrm>
            <a:off x="311700" y="0"/>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latin typeface="Pontano Sans"/>
                <a:ea typeface="Pontano Sans"/>
                <a:cs typeface="Pontano Sans"/>
                <a:sym typeface="Pontano Sans"/>
              </a:rPr>
              <a:t>Limitations</a:t>
            </a:r>
          </a:p>
        </p:txBody>
      </p:sp>
      <p:sp>
        <p:nvSpPr>
          <p:cNvPr id="172" name="Shape 172"/>
          <p:cNvSpPr txBox="1"/>
          <p:nvPr>
            <p:ph idx="1" type="body"/>
          </p:nvPr>
        </p:nvSpPr>
        <p:spPr>
          <a:xfrm>
            <a:off x="1257300" y="1228675"/>
            <a:ext cx="6656100" cy="3556200"/>
          </a:xfrm>
          <a:prstGeom prst="rect">
            <a:avLst/>
          </a:prstGeom>
        </p:spPr>
        <p:txBody>
          <a:bodyPr anchorCtr="0" anchor="t" bIns="91425" lIns="91425" rIns="91425" tIns="91425">
            <a:noAutofit/>
          </a:bodyPr>
          <a:lstStyle/>
          <a:p>
            <a:pPr lvl="0" rtl="0">
              <a:spcBef>
                <a:spcPts val="0"/>
              </a:spcBef>
              <a:spcAft>
                <a:spcPts val="0"/>
              </a:spcAft>
              <a:buClr>
                <a:srgbClr val="000000"/>
              </a:buClr>
              <a:buSzPct val="100000"/>
              <a:buNone/>
            </a:pPr>
            <a:r>
              <a:rPr lang="en" sz="1100">
                <a:solidFill>
                  <a:srgbClr val="222222"/>
                </a:solidFill>
                <a:highlight>
                  <a:srgbClr val="FFFFFF"/>
                </a:highlight>
                <a:latin typeface="Pontano Sans"/>
                <a:ea typeface="Pontano Sans"/>
                <a:cs typeface="Pontano Sans"/>
                <a:sym typeface="Pontano Sans"/>
              </a:rPr>
              <a:t>Because this project will be using public</a:t>
            </a:r>
            <a:r>
              <a:rPr lang="en" sz="1100">
                <a:solidFill>
                  <a:srgbClr val="222222"/>
                </a:solidFill>
                <a:highlight>
                  <a:srgbClr val="FFFFFF"/>
                </a:highlight>
                <a:latin typeface="Pontano Sans"/>
                <a:ea typeface="Pontano Sans"/>
                <a:cs typeface="Pontano Sans"/>
                <a:sym typeface="Pontano Sans"/>
              </a:rPr>
              <a:t>ly-available datasets</a:t>
            </a:r>
            <a:r>
              <a:rPr lang="en" sz="1100">
                <a:solidFill>
                  <a:srgbClr val="222222"/>
                </a:solidFill>
                <a:highlight>
                  <a:srgbClr val="FFFFFF"/>
                </a:highlight>
                <a:latin typeface="Pontano Sans"/>
                <a:ea typeface="Pontano Sans"/>
                <a:cs typeface="Pontano Sans"/>
                <a:sym typeface="Pontano Sans"/>
              </a:rPr>
              <a:t>, it suffers limitations inherent with the sources. These include:</a:t>
            </a:r>
          </a:p>
          <a:p>
            <a:pPr indent="-298450" lvl="0" marL="457200" rtl="0">
              <a:spcBef>
                <a:spcPts val="0"/>
              </a:spcBef>
              <a:spcAft>
                <a:spcPts val="0"/>
              </a:spcAft>
              <a:buClr>
                <a:srgbClr val="222222"/>
              </a:buClr>
              <a:buSzPct val="100000"/>
              <a:buFont typeface="Pontano Sans"/>
              <a:buChar char="●"/>
            </a:pPr>
            <a:r>
              <a:rPr lang="en" sz="1100">
                <a:solidFill>
                  <a:srgbClr val="222222"/>
                </a:solidFill>
                <a:highlight>
                  <a:srgbClr val="FFFFFF"/>
                </a:highlight>
                <a:latin typeface="Pontano Sans"/>
                <a:ea typeface="Pontano Sans"/>
                <a:cs typeface="Pontano Sans"/>
                <a:sym typeface="Pontano Sans"/>
              </a:rPr>
              <a:t>Lack of spatial and temporal granularity for power data sets</a:t>
            </a:r>
          </a:p>
          <a:p>
            <a:pPr indent="-298450" lvl="0" marL="457200" rtl="0">
              <a:spcBef>
                <a:spcPts val="0"/>
              </a:spcBef>
              <a:spcAft>
                <a:spcPts val="0"/>
              </a:spcAft>
              <a:buClr>
                <a:srgbClr val="222222"/>
              </a:buClr>
              <a:buSzPct val="100000"/>
              <a:buFont typeface="Pontano Sans"/>
              <a:buChar char="●"/>
            </a:pPr>
            <a:r>
              <a:rPr lang="en" sz="1100">
                <a:solidFill>
                  <a:srgbClr val="222222"/>
                </a:solidFill>
                <a:highlight>
                  <a:srgbClr val="FFFFFF"/>
                </a:highlight>
                <a:latin typeface="Pontano Sans"/>
                <a:ea typeface="Pontano Sans"/>
                <a:cs typeface="Pontano Sans"/>
                <a:sym typeface="Pontano Sans"/>
              </a:rPr>
              <a:t>Inaccurate/Ambiguous geographical descriptions for outage data set, limited data set</a:t>
            </a:r>
          </a:p>
          <a:p>
            <a:pPr indent="-298450" lvl="0" marL="457200" rtl="0">
              <a:spcBef>
                <a:spcPts val="0"/>
              </a:spcBef>
              <a:spcAft>
                <a:spcPts val="0"/>
              </a:spcAft>
              <a:buClr>
                <a:srgbClr val="222222"/>
              </a:buClr>
              <a:buSzPct val="100000"/>
              <a:buFont typeface="Pontano Sans"/>
              <a:buChar char="●"/>
            </a:pPr>
            <a:r>
              <a:rPr lang="en" sz="1100">
                <a:solidFill>
                  <a:srgbClr val="222222"/>
                </a:solidFill>
                <a:highlight>
                  <a:srgbClr val="FFFFFF"/>
                </a:highlight>
                <a:latin typeface="Pontano Sans"/>
                <a:ea typeface="Pontano Sans"/>
                <a:cs typeface="Pontano Sans"/>
                <a:sym typeface="Pontano Sans"/>
              </a:rPr>
              <a:t>Rough prediction model based on monthly average diminishes the impact of individual temperature extremes</a:t>
            </a:r>
          </a:p>
          <a:p>
            <a:pPr indent="-298450" lvl="0" marL="457200" rtl="0">
              <a:spcBef>
                <a:spcPts val="0"/>
              </a:spcBef>
              <a:spcAft>
                <a:spcPts val="0"/>
              </a:spcAft>
              <a:buClr>
                <a:srgbClr val="222222"/>
              </a:buClr>
              <a:buSzPct val="100000"/>
              <a:buFont typeface="Pontano Sans"/>
              <a:buChar char="●"/>
            </a:pPr>
            <a:r>
              <a:rPr lang="en" sz="1100">
                <a:solidFill>
                  <a:srgbClr val="222222"/>
                </a:solidFill>
                <a:highlight>
                  <a:srgbClr val="FFFFFF"/>
                </a:highlight>
                <a:latin typeface="Pontano Sans"/>
                <a:ea typeface="Pontano Sans"/>
                <a:cs typeface="Pontano Sans"/>
                <a:sym typeface="Pontano Sans"/>
              </a:rPr>
              <a:t>Possible gaps in the outage data set</a:t>
            </a:r>
          </a:p>
          <a:p>
            <a:pPr indent="-298450" lvl="0" marL="457200" rtl="0">
              <a:spcBef>
                <a:spcPts val="0"/>
              </a:spcBef>
              <a:spcAft>
                <a:spcPts val="0"/>
              </a:spcAft>
              <a:buClr>
                <a:srgbClr val="222222"/>
              </a:buClr>
              <a:buSzPct val="100000"/>
              <a:buFont typeface="Pontano Sans"/>
              <a:buChar char="●"/>
            </a:pPr>
            <a:r>
              <a:rPr lang="en" sz="1100">
                <a:solidFill>
                  <a:srgbClr val="222222"/>
                </a:solidFill>
                <a:highlight>
                  <a:srgbClr val="FFFFFF"/>
                </a:highlight>
                <a:latin typeface="Pontano Sans"/>
                <a:ea typeface="Pontano Sans"/>
                <a:cs typeface="Pontano Sans"/>
                <a:sym typeface="Pontano Sans"/>
              </a:rPr>
              <a:t>Outdated outage data</a:t>
            </a:r>
          </a:p>
          <a:p>
            <a:pPr lvl="0" rtl="0">
              <a:spcBef>
                <a:spcPts val="0"/>
              </a:spcBef>
              <a:spcAft>
                <a:spcPts val="0"/>
              </a:spcAft>
              <a:buClr>
                <a:srgbClr val="000000"/>
              </a:buClr>
              <a:buSzPct val="100000"/>
              <a:buNone/>
            </a:pPr>
            <a:r>
              <a:t/>
            </a:r>
            <a:endParaRPr sz="1100">
              <a:solidFill>
                <a:srgbClr val="222222"/>
              </a:solidFill>
              <a:highlight>
                <a:srgbClr val="FFFFFF"/>
              </a:highlight>
              <a:latin typeface="Pontano Sans"/>
              <a:ea typeface="Pontano Sans"/>
              <a:cs typeface="Pontano Sans"/>
              <a:sym typeface="Pontano Sans"/>
            </a:endParaRPr>
          </a:p>
          <a:p>
            <a:pPr lvl="0" rtl="0">
              <a:spcBef>
                <a:spcPts val="0"/>
              </a:spcBef>
              <a:spcAft>
                <a:spcPts val="0"/>
              </a:spcAft>
              <a:buClr>
                <a:srgbClr val="000000"/>
              </a:buClr>
              <a:buSzPct val="100000"/>
              <a:buNone/>
            </a:pPr>
            <a:r>
              <a:rPr lang="en" sz="1100">
                <a:solidFill>
                  <a:srgbClr val="222222"/>
                </a:solidFill>
                <a:highlight>
                  <a:srgbClr val="FFFFFF"/>
                </a:highlight>
                <a:latin typeface="Pontano Sans"/>
                <a:ea typeface="Pontano Sans"/>
                <a:cs typeface="Pontano Sans"/>
                <a:sym typeface="Pontano Sans"/>
              </a:rPr>
              <a:t>Future iterations of this project should strive to gather this type of data from the energy suppliers themselves as a way of mitigating these issues.</a:t>
            </a:r>
          </a:p>
          <a:p>
            <a:pPr lvl="0" rtl="0">
              <a:lnSpc>
                <a:spcPct val="150000"/>
              </a:lnSpc>
              <a:spcBef>
                <a:spcPts val="0"/>
              </a:spcBef>
              <a:spcAft>
                <a:spcPts val="0"/>
              </a:spcAft>
              <a:buClr>
                <a:schemeClr val="dk1"/>
              </a:buClr>
              <a:buSzPct val="100000"/>
              <a:buFont typeface="Arial"/>
              <a:buNone/>
            </a:pPr>
            <a:r>
              <a:t/>
            </a:r>
            <a:endParaRPr sz="1100">
              <a:solidFill>
                <a:srgbClr val="666666"/>
              </a:solidFill>
              <a:latin typeface="Pontano Sans"/>
              <a:ea typeface="Pontano Sans"/>
              <a:cs typeface="Pontano Sans"/>
              <a:sym typeface="Pontano Sans"/>
            </a:endParaRPr>
          </a:p>
          <a:p>
            <a:pPr lvl="0" rtl="0">
              <a:lnSpc>
                <a:spcPct val="150000"/>
              </a:lnSpc>
              <a:spcBef>
                <a:spcPts val="0"/>
              </a:spcBef>
              <a:spcAft>
                <a:spcPts val="0"/>
              </a:spcAft>
              <a:buClr>
                <a:schemeClr val="dk1"/>
              </a:buClr>
              <a:buSzPct val="100000"/>
              <a:buFont typeface="Arial"/>
              <a:buNone/>
            </a:pPr>
            <a:r>
              <a:t/>
            </a:r>
            <a:endParaRPr sz="1100">
              <a:solidFill>
                <a:srgbClr val="666666"/>
              </a:solidFill>
              <a:latin typeface="Pontano Sans"/>
              <a:ea typeface="Pontano Sans"/>
              <a:cs typeface="Pontano Sans"/>
              <a:sym typeface="Pontano Sans"/>
            </a:endParaRPr>
          </a:p>
          <a:p>
            <a:pPr lvl="0" rtl="0">
              <a:spcBef>
                <a:spcPts val="0"/>
              </a:spcBef>
              <a:buNone/>
            </a:pPr>
            <a:r>
              <a:t/>
            </a:r>
            <a:endParaRPr/>
          </a:p>
        </p:txBody>
      </p:sp>
      <p:pic>
        <p:nvPicPr>
          <p:cNvPr id="173" name="Shape 173"/>
          <p:cNvPicPr preferRelativeResize="0"/>
          <p:nvPr/>
        </p:nvPicPr>
        <p:blipFill>
          <a:blip r:embed="rId4">
            <a:alphaModFix amt="64000"/>
          </a:blip>
          <a:stretch>
            <a:fillRect/>
          </a:stretch>
        </p:blipFill>
        <p:spPr>
          <a:xfrm>
            <a:off x="387900" y="1008025"/>
            <a:ext cx="807525" cy="807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