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1"/>
  </p:notesMasterIdLst>
  <p:sldIdLst>
    <p:sldId id="324" r:id="rId2"/>
    <p:sldId id="325" r:id="rId3"/>
    <p:sldId id="326" r:id="rId4"/>
    <p:sldId id="368" r:id="rId5"/>
    <p:sldId id="348" r:id="rId6"/>
    <p:sldId id="390" r:id="rId7"/>
    <p:sldId id="391" r:id="rId8"/>
    <p:sldId id="447" r:id="rId9"/>
    <p:sldId id="392" r:id="rId10"/>
    <p:sldId id="349" r:id="rId11"/>
    <p:sldId id="351" r:id="rId12"/>
    <p:sldId id="393" r:id="rId13"/>
    <p:sldId id="352" r:id="rId14"/>
    <p:sldId id="355" r:id="rId15"/>
    <p:sldId id="350" r:id="rId16"/>
    <p:sldId id="356" r:id="rId17"/>
    <p:sldId id="407" r:id="rId18"/>
    <p:sldId id="409" r:id="rId19"/>
    <p:sldId id="411" r:id="rId20"/>
    <p:sldId id="362" r:id="rId21"/>
    <p:sldId id="363" r:id="rId22"/>
    <p:sldId id="419" r:id="rId23"/>
    <p:sldId id="424" r:id="rId24"/>
    <p:sldId id="425" r:id="rId25"/>
    <p:sldId id="426" r:id="rId26"/>
    <p:sldId id="434" r:id="rId27"/>
    <p:sldId id="433" r:id="rId28"/>
    <p:sldId id="414" r:id="rId29"/>
    <p:sldId id="413" r:id="rId30"/>
    <p:sldId id="364" r:id="rId31"/>
    <p:sldId id="446" r:id="rId32"/>
    <p:sldId id="353" r:id="rId33"/>
    <p:sldId id="394" r:id="rId34"/>
    <p:sldId id="448" r:id="rId35"/>
    <p:sldId id="365" r:id="rId36"/>
    <p:sldId id="449" r:id="rId37"/>
    <p:sldId id="395" r:id="rId38"/>
    <p:sldId id="366" r:id="rId39"/>
    <p:sldId id="427" r:id="rId40"/>
    <p:sldId id="428" r:id="rId41"/>
    <p:sldId id="429" r:id="rId42"/>
    <p:sldId id="430" r:id="rId43"/>
    <p:sldId id="396" r:id="rId44"/>
    <p:sldId id="357" r:id="rId45"/>
    <p:sldId id="358" r:id="rId46"/>
    <p:sldId id="397" r:id="rId47"/>
    <p:sldId id="416" r:id="rId48"/>
    <p:sldId id="417" r:id="rId49"/>
    <p:sldId id="398" r:id="rId50"/>
    <p:sldId id="415" r:id="rId51"/>
    <p:sldId id="399" r:id="rId52"/>
    <p:sldId id="400" r:id="rId53"/>
    <p:sldId id="401" r:id="rId54"/>
    <p:sldId id="435" r:id="rId55"/>
    <p:sldId id="436" r:id="rId56"/>
    <p:sldId id="437" r:id="rId57"/>
    <p:sldId id="438" r:id="rId58"/>
    <p:sldId id="439" r:id="rId59"/>
    <p:sldId id="420" r:id="rId60"/>
    <p:sldId id="421" r:id="rId61"/>
    <p:sldId id="440" r:id="rId62"/>
    <p:sldId id="454" r:id="rId63"/>
    <p:sldId id="455" r:id="rId64"/>
    <p:sldId id="456" r:id="rId65"/>
    <p:sldId id="457" r:id="rId66"/>
    <p:sldId id="458" r:id="rId67"/>
    <p:sldId id="461" r:id="rId68"/>
    <p:sldId id="404" r:id="rId69"/>
    <p:sldId id="406" r:id="rId70"/>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792F3"/>
    <a:srgbClr val="E7EBFD"/>
    <a:srgbClr val="FF66CC"/>
    <a:srgbClr val="FF0000"/>
    <a:srgbClr val="F373D8"/>
    <a:srgbClr val="83DEE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39" autoAdjust="0"/>
  </p:normalViewPr>
  <p:slideViewPr>
    <p:cSldViewPr>
      <p:cViewPr varScale="1">
        <p:scale>
          <a:sx n="59" d="100"/>
          <a:sy n="59" d="100"/>
        </p:scale>
        <p:origin x="17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727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CA"/>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noProof="0" smtClean="0"/>
              <a:t>Cliquez pour modifier les styles du texte du masque</a:t>
            </a:r>
          </a:p>
          <a:p>
            <a:pPr lvl="1"/>
            <a:r>
              <a:rPr lang="fr-CA" noProof="0" smtClean="0"/>
              <a:t>Deuxième niveau</a:t>
            </a:r>
          </a:p>
          <a:p>
            <a:pPr lvl="2"/>
            <a:r>
              <a:rPr lang="fr-CA" noProof="0" smtClean="0"/>
              <a:t>Troisième niveau</a:t>
            </a:r>
          </a:p>
          <a:p>
            <a:pPr lvl="3"/>
            <a:r>
              <a:rPr lang="fr-CA" noProof="0" smtClean="0"/>
              <a:t>Quatrième niveau</a:t>
            </a:r>
          </a:p>
          <a:p>
            <a:pPr lvl="4"/>
            <a:r>
              <a:rPr lang="fr-CA" noProof="0" smtClean="0"/>
              <a:t>Cinquième niveau</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F98C8B1-5B21-45DC-A936-865A01435932}" type="slidenum">
              <a:rPr lang="fr-CA"/>
              <a:pPr>
                <a:defRPr/>
              </a:pPr>
              <a:t>‹N°›</a:t>
            </a:fld>
            <a:endParaRPr lang="fr-CA"/>
          </a:p>
        </p:txBody>
      </p:sp>
    </p:spTree>
    <p:extLst>
      <p:ext uri="{BB962C8B-B14F-4D97-AF65-F5344CB8AC3E}">
        <p14:creationId xmlns:p14="http://schemas.microsoft.com/office/powerpoint/2010/main" val="328881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4</a:t>
            </a:fld>
            <a:endParaRPr lang="fr-CA"/>
          </a:p>
        </p:txBody>
      </p:sp>
    </p:spTree>
    <p:extLst>
      <p:ext uri="{BB962C8B-B14F-4D97-AF65-F5344CB8AC3E}">
        <p14:creationId xmlns:p14="http://schemas.microsoft.com/office/powerpoint/2010/main" val="1489735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38</a:t>
            </a:fld>
            <a:endParaRPr lang="fr-CA"/>
          </a:p>
        </p:txBody>
      </p:sp>
    </p:spTree>
    <p:extLst>
      <p:ext uri="{BB962C8B-B14F-4D97-AF65-F5344CB8AC3E}">
        <p14:creationId xmlns:p14="http://schemas.microsoft.com/office/powerpoint/2010/main" val="338585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39</a:t>
            </a:fld>
            <a:endParaRPr lang="fr-CA"/>
          </a:p>
        </p:txBody>
      </p:sp>
    </p:spTree>
    <p:extLst>
      <p:ext uri="{BB962C8B-B14F-4D97-AF65-F5344CB8AC3E}">
        <p14:creationId xmlns:p14="http://schemas.microsoft.com/office/powerpoint/2010/main" val="122456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47</a:t>
            </a:fld>
            <a:endParaRPr lang="fr-CA"/>
          </a:p>
        </p:txBody>
      </p:sp>
    </p:spTree>
    <p:extLst>
      <p:ext uri="{BB962C8B-B14F-4D97-AF65-F5344CB8AC3E}">
        <p14:creationId xmlns:p14="http://schemas.microsoft.com/office/powerpoint/2010/main" val="157053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48</a:t>
            </a:fld>
            <a:endParaRPr lang="fr-CA"/>
          </a:p>
        </p:txBody>
      </p:sp>
    </p:spTree>
    <p:extLst>
      <p:ext uri="{BB962C8B-B14F-4D97-AF65-F5344CB8AC3E}">
        <p14:creationId xmlns:p14="http://schemas.microsoft.com/office/powerpoint/2010/main" val="2301439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54</a:t>
            </a:fld>
            <a:endParaRPr lang="fr-CA"/>
          </a:p>
        </p:txBody>
      </p:sp>
    </p:spTree>
    <p:extLst>
      <p:ext uri="{BB962C8B-B14F-4D97-AF65-F5344CB8AC3E}">
        <p14:creationId xmlns:p14="http://schemas.microsoft.com/office/powerpoint/2010/main" val="4105637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56</a:t>
            </a:fld>
            <a:endParaRPr lang="fr-CA"/>
          </a:p>
        </p:txBody>
      </p:sp>
    </p:spTree>
    <p:extLst>
      <p:ext uri="{BB962C8B-B14F-4D97-AF65-F5344CB8AC3E}">
        <p14:creationId xmlns:p14="http://schemas.microsoft.com/office/powerpoint/2010/main" val="869291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60</a:t>
            </a:fld>
            <a:endParaRPr lang="fr-CA"/>
          </a:p>
        </p:txBody>
      </p:sp>
    </p:spTree>
    <p:extLst>
      <p:ext uri="{BB962C8B-B14F-4D97-AF65-F5344CB8AC3E}">
        <p14:creationId xmlns:p14="http://schemas.microsoft.com/office/powerpoint/2010/main" val="2922220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61</a:t>
            </a:fld>
            <a:endParaRPr lang="fr-CA"/>
          </a:p>
        </p:txBody>
      </p:sp>
    </p:spTree>
    <p:extLst>
      <p:ext uri="{BB962C8B-B14F-4D97-AF65-F5344CB8AC3E}">
        <p14:creationId xmlns:p14="http://schemas.microsoft.com/office/powerpoint/2010/main" val="264610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7</a:t>
            </a:fld>
            <a:endParaRPr lang="fr-CA"/>
          </a:p>
        </p:txBody>
      </p:sp>
    </p:spTree>
    <p:extLst>
      <p:ext uri="{BB962C8B-B14F-4D97-AF65-F5344CB8AC3E}">
        <p14:creationId xmlns:p14="http://schemas.microsoft.com/office/powerpoint/2010/main" val="253324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16</a:t>
            </a:fld>
            <a:endParaRPr lang="fr-CA"/>
          </a:p>
        </p:txBody>
      </p:sp>
    </p:spTree>
    <p:extLst>
      <p:ext uri="{BB962C8B-B14F-4D97-AF65-F5344CB8AC3E}">
        <p14:creationId xmlns:p14="http://schemas.microsoft.com/office/powerpoint/2010/main" val="22136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19</a:t>
            </a:fld>
            <a:endParaRPr lang="fr-CA"/>
          </a:p>
        </p:txBody>
      </p:sp>
    </p:spTree>
    <p:extLst>
      <p:ext uri="{BB962C8B-B14F-4D97-AF65-F5344CB8AC3E}">
        <p14:creationId xmlns:p14="http://schemas.microsoft.com/office/powerpoint/2010/main" val="43687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20</a:t>
            </a:fld>
            <a:endParaRPr lang="fr-CA"/>
          </a:p>
        </p:txBody>
      </p:sp>
    </p:spTree>
    <p:extLst>
      <p:ext uri="{BB962C8B-B14F-4D97-AF65-F5344CB8AC3E}">
        <p14:creationId xmlns:p14="http://schemas.microsoft.com/office/powerpoint/2010/main" val="126848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21</a:t>
            </a:fld>
            <a:endParaRPr lang="fr-CA"/>
          </a:p>
        </p:txBody>
      </p:sp>
    </p:spTree>
    <p:extLst>
      <p:ext uri="{BB962C8B-B14F-4D97-AF65-F5344CB8AC3E}">
        <p14:creationId xmlns:p14="http://schemas.microsoft.com/office/powerpoint/2010/main" val="30779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23</a:t>
            </a:fld>
            <a:endParaRPr lang="fr-CA"/>
          </a:p>
        </p:txBody>
      </p:sp>
    </p:spTree>
    <p:extLst>
      <p:ext uri="{BB962C8B-B14F-4D97-AF65-F5344CB8AC3E}">
        <p14:creationId xmlns:p14="http://schemas.microsoft.com/office/powerpoint/2010/main" val="167973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25</a:t>
            </a:fld>
            <a:endParaRPr lang="fr-CA"/>
          </a:p>
        </p:txBody>
      </p:sp>
    </p:spTree>
    <p:extLst>
      <p:ext uri="{BB962C8B-B14F-4D97-AF65-F5344CB8AC3E}">
        <p14:creationId xmlns:p14="http://schemas.microsoft.com/office/powerpoint/2010/main" val="150296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7F98C8B1-5B21-45DC-A936-865A01435932}" type="slidenum">
              <a:rPr lang="fr-CA" smtClean="0"/>
              <a:pPr>
                <a:defRPr/>
              </a:pPr>
              <a:t>35</a:t>
            </a:fld>
            <a:endParaRPr lang="fr-CA"/>
          </a:p>
        </p:txBody>
      </p:sp>
    </p:spTree>
    <p:extLst>
      <p:ext uri="{BB962C8B-B14F-4D97-AF65-F5344CB8AC3E}">
        <p14:creationId xmlns:p14="http://schemas.microsoft.com/office/powerpoint/2010/main" val="175490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A089BB33-6D72-4D5F-ADC0-3E8915655AAC}" type="slidenum">
              <a:rPr lang="fr-CA"/>
              <a:pPr>
                <a:defRPr/>
              </a:pPr>
              <a:t>‹N°›</a:t>
            </a:fld>
            <a:endParaRPr lang="fr-CA"/>
          </a:p>
        </p:txBody>
      </p:sp>
    </p:spTree>
    <p:extLst>
      <p:ext uri="{BB962C8B-B14F-4D97-AF65-F5344CB8AC3E}">
        <p14:creationId xmlns:p14="http://schemas.microsoft.com/office/powerpoint/2010/main" val="151478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B313E86C-8225-4EF4-AC97-C7E6D2BF189A}" type="slidenum">
              <a:rPr lang="fr-CA"/>
              <a:pPr>
                <a:defRPr/>
              </a:pPr>
              <a:t>‹N°›</a:t>
            </a:fld>
            <a:endParaRPr lang="fr-CA"/>
          </a:p>
        </p:txBody>
      </p:sp>
    </p:spTree>
    <p:extLst>
      <p:ext uri="{BB962C8B-B14F-4D97-AF65-F5344CB8AC3E}">
        <p14:creationId xmlns:p14="http://schemas.microsoft.com/office/powerpoint/2010/main" val="255083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AAC9D142-AB30-411D-8361-D5C74249BB83}" type="slidenum">
              <a:rPr lang="fr-CA"/>
              <a:pPr>
                <a:defRPr/>
              </a:pPr>
              <a:t>‹N°›</a:t>
            </a:fld>
            <a:endParaRPr lang="fr-CA"/>
          </a:p>
        </p:txBody>
      </p:sp>
    </p:spTree>
    <p:extLst>
      <p:ext uri="{BB962C8B-B14F-4D97-AF65-F5344CB8AC3E}">
        <p14:creationId xmlns:p14="http://schemas.microsoft.com/office/powerpoint/2010/main" val="34831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CA"/>
          </a:p>
        </p:txBody>
      </p:sp>
      <p:sp>
        <p:nvSpPr>
          <p:cNvPr id="3" name="Espace réservé du tableau 2"/>
          <p:cNvSpPr>
            <a:spLocks noGrp="1"/>
          </p:cNvSpPr>
          <p:nvPr>
            <p:ph type="tbl" idx="1"/>
          </p:nvPr>
        </p:nvSpPr>
        <p:spPr>
          <a:xfrm>
            <a:off x="457200" y="1600200"/>
            <a:ext cx="8229600" cy="4525963"/>
          </a:xfrm>
        </p:spPr>
        <p:txBody>
          <a:bodyPr/>
          <a:lstStyle/>
          <a:p>
            <a:pPr lvl="0"/>
            <a:endParaRPr lang="fr-CA"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3ECC42FD-10A4-441C-993D-C3E512A89ADB}" type="slidenum">
              <a:rPr lang="fr-CA"/>
              <a:pPr>
                <a:defRPr/>
              </a:pPr>
              <a:t>‹N°›</a:t>
            </a:fld>
            <a:endParaRPr lang="fr-CA"/>
          </a:p>
        </p:txBody>
      </p:sp>
    </p:spTree>
    <p:extLst>
      <p:ext uri="{BB962C8B-B14F-4D97-AF65-F5344CB8AC3E}">
        <p14:creationId xmlns:p14="http://schemas.microsoft.com/office/powerpoint/2010/main" val="327786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4812664E-E352-496B-8BC3-61111ABEA24A}" type="slidenum">
              <a:rPr lang="fr-CA"/>
              <a:pPr>
                <a:defRPr/>
              </a:pPr>
              <a:t>‹N°›</a:t>
            </a:fld>
            <a:endParaRPr lang="fr-CA"/>
          </a:p>
        </p:txBody>
      </p:sp>
    </p:spTree>
    <p:extLst>
      <p:ext uri="{BB962C8B-B14F-4D97-AF65-F5344CB8AC3E}">
        <p14:creationId xmlns:p14="http://schemas.microsoft.com/office/powerpoint/2010/main" val="100256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a:t>2-</a:t>
            </a:r>
            <a:fld id="{99EA14E3-7256-40A6-9807-592D0FC9C985}" type="slidenum">
              <a:rPr lang="fr-CA"/>
              <a:pPr>
                <a:defRPr/>
              </a:pPr>
              <a:t>‹N°›</a:t>
            </a:fld>
            <a:endParaRPr lang="fr-CA"/>
          </a:p>
        </p:txBody>
      </p:sp>
    </p:spTree>
    <p:extLst>
      <p:ext uri="{BB962C8B-B14F-4D97-AF65-F5344CB8AC3E}">
        <p14:creationId xmlns:p14="http://schemas.microsoft.com/office/powerpoint/2010/main" val="245220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a:t>2-</a:t>
            </a:r>
            <a:fld id="{4FC9AA8D-C42D-415E-96F9-780EF5FDCED8}" type="slidenum">
              <a:rPr lang="fr-CA"/>
              <a:pPr>
                <a:defRPr/>
              </a:pPr>
              <a:t>‹N°›</a:t>
            </a:fld>
            <a:endParaRPr lang="fr-CA"/>
          </a:p>
        </p:txBody>
      </p:sp>
    </p:spTree>
    <p:extLst>
      <p:ext uri="{BB962C8B-B14F-4D97-AF65-F5344CB8AC3E}">
        <p14:creationId xmlns:p14="http://schemas.microsoft.com/office/powerpoint/2010/main" val="259476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CA"/>
          </a:p>
        </p:txBody>
      </p:sp>
      <p:sp>
        <p:nvSpPr>
          <p:cNvPr id="8" name="Rectangle 5"/>
          <p:cNvSpPr>
            <a:spLocks noGrp="1" noChangeArrowheads="1"/>
          </p:cNvSpPr>
          <p:nvPr>
            <p:ph type="ftr" sz="quarter" idx="11"/>
          </p:nvPr>
        </p:nvSpPr>
        <p:spPr>
          <a:ln/>
        </p:spPr>
        <p:txBody>
          <a:bodyPr/>
          <a:lstStyle>
            <a:lvl1pPr>
              <a:defRPr/>
            </a:lvl1pPr>
          </a:lstStyle>
          <a:p>
            <a:pPr>
              <a:defRPr/>
            </a:pPr>
            <a:endParaRPr lang="fr-CA"/>
          </a:p>
        </p:txBody>
      </p:sp>
      <p:sp>
        <p:nvSpPr>
          <p:cNvPr id="9" name="Rectangle 6"/>
          <p:cNvSpPr>
            <a:spLocks noGrp="1" noChangeArrowheads="1"/>
          </p:cNvSpPr>
          <p:nvPr>
            <p:ph type="sldNum" sz="quarter" idx="12"/>
          </p:nvPr>
        </p:nvSpPr>
        <p:spPr>
          <a:ln/>
        </p:spPr>
        <p:txBody>
          <a:bodyPr/>
          <a:lstStyle>
            <a:lvl1pPr>
              <a:defRPr/>
            </a:lvl1pPr>
          </a:lstStyle>
          <a:p>
            <a:pPr>
              <a:defRPr/>
            </a:pPr>
            <a:r>
              <a:rPr lang="fr-CA"/>
              <a:t>2-</a:t>
            </a:r>
            <a:fld id="{14341587-0C99-48B2-8A8A-091E29E90429}" type="slidenum">
              <a:rPr lang="fr-CA"/>
              <a:pPr>
                <a:defRPr/>
              </a:pPr>
              <a:t>‹N°›</a:t>
            </a:fld>
            <a:endParaRPr lang="fr-CA"/>
          </a:p>
        </p:txBody>
      </p:sp>
    </p:spTree>
    <p:extLst>
      <p:ext uri="{BB962C8B-B14F-4D97-AF65-F5344CB8AC3E}">
        <p14:creationId xmlns:p14="http://schemas.microsoft.com/office/powerpoint/2010/main" val="15634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r>
              <a:rPr lang="fr-CA"/>
              <a:t>2-</a:t>
            </a:r>
            <a:fld id="{64162403-951C-4AFE-9E19-50C163F082F9}" type="slidenum">
              <a:rPr lang="fr-CA"/>
              <a:pPr>
                <a:defRPr/>
              </a:pPr>
              <a:t>‹N°›</a:t>
            </a:fld>
            <a:endParaRPr lang="fr-CA"/>
          </a:p>
        </p:txBody>
      </p:sp>
    </p:spTree>
    <p:extLst>
      <p:ext uri="{BB962C8B-B14F-4D97-AF65-F5344CB8AC3E}">
        <p14:creationId xmlns:p14="http://schemas.microsoft.com/office/powerpoint/2010/main" val="11339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CA"/>
          </a:p>
        </p:txBody>
      </p:sp>
      <p:sp>
        <p:nvSpPr>
          <p:cNvPr id="3" name="Rectangle 5"/>
          <p:cNvSpPr>
            <a:spLocks noGrp="1" noChangeArrowheads="1"/>
          </p:cNvSpPr>
          <p:nvPr>
            <p:ph type="ftr" sz="quarter" idx="11"/>
          </p:nvPr>
        </p:nvSpPr>
        <p:spPr>
          <a:ln/>
        </p:spPr>
        <p:txBody>
          <a:bodyPr/>
          <a:lstStyle>
            <a:lvl1pPr>
              <a:defRPr/>
            </a:lvl1pPr>
          </a:lstStyle>
          <a:p>
            <a:pPr>
              <a:defRPr/>
            </a:pPr>
            <a:endParaRPr lang="fr-CA"/>
          </a:p>
        </p:txBody>
      </p:sp>
      <p:sp>
        <p:nvSpPr>
          <p:cNvPr id="4" name="Rectangle 6"/>
          <p:cNvSpPr>
            <a:spLocks noGrp="1" noChangeArrowheads="1"/>
          </p:cNvSpPr>
          <p:nvPr>
            <p:ph type="sldNum" sz="quarter" idx="12"/>
          </p:nvPr>
        </p:nvSpPr>
        <p:spPr>
          <a:ln/>
        </p:spPr>
        <p:txBody>
          <a:bodyPr/>
          <a:lstStyle>
            <a:lvl1pPr>
              <a:defRPr/>
            </a:lvl1pPr>
          </a:lstStyle>
          <a:p>
            <a:pPr>
              <a:defRPr/>
            </a:pPr>
            <a:r>
              <a:rPr lang="fr-CA"/>
              <a:t>2-</a:t>
            </a:r>
            <a:fld id="{49DEC0FE-1D0C-4F0A-AA7C-F330D5B13059}" type="slidenum">
              <a:rPr lang="fr-CA"/>
              <a:pPr>
                <a:defRPr/>
              </a:pPr>
              <a:t>‹N°›</a:t>
            </a:fld>
            <a:endParaRPr lang="fr-CA"/>
          </a:p>
        </p:txBody>
      </p:sp>
    </p:spTree>
    <p:extLst>
      <p:ext uri="{BB962C8B-B14F-4D97-AF65-F5344CB8AC3E}">
        <p14:creationId xmlns:p14="http://schemas.microsoft.com/office/powerpoint/2010/main" val="173889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a:t>2-</a:t>
            </a:r>
            <a:fld id="{E01D3D37-B484-404B-B424-1DF9470AE360}" type="slidenum">
              <a:rPr lang="fr-CA"/>
              <a:pPr>
                <a:defRPr/>
              </a:pPr>
              <a:t>‹N°›</a:t>
            </a:fld>
            <a:endParaRPr lang="fr-CA"/>
          </a:p>
        </p:txBody>
      </p:sp>
    </p:spTree>
    <p:extLst>
      <p:ext uri="{BB962C8B-B14F-4D97-AF65-F5344CB8AC3E}">
        <p14:creationId xmlns:p14="http://schemas.microsoft.com/office/powerpoint/2010/main" val="5792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a:t>2-</a:t>
            </a:r>
            <a:fld id="{CCBA297D-3EA2-4B28-95A5-405A68D4F280}" type="slidenum">
              <a:rPr lang="fr-CA"/>
              <a:pPr>
                <a:defRPr/>
              </a:pPr>
              <a:t>‹N°›</a:t>
            </a:fld>
            <a:endParaRPr lang="fr-CA"/>
          </a:p>
        </p:txBody>
      </p:sp>
    </p:spTree>
    <p:extLst>
      <p:ext uri="{BB962C8B-B14F-4D97-AF65-F5344CB8AC3E}">
        <p14:creationId xmlns:p14="http://schemas.microsoft.com/office/powerpoint/2010/main" val="229155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1321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fr-CA"/>
          </a:p>
        </p:txBody>
      </p:sp>
      <p:sp>
        <p:nvSpPr>
          <p:cNvPr id="1321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CA"/>
          </a:p>
        </p:txBody>
      </p:sp>
      <p:sp>
        <p:nvSpPr>
          <p:cNvPr id="1321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r>
              <a:rPr lang="fr-CA"/>
              <a:t>2-</a:t>
            </a:r>
            <a:fld id="{DFDA089D-56AE-40E0-8D77-E826DC59988B}" type="slidenum">
              <a:rPr lang="fr-CA"/>
              <a:pPr>
                <a:defRPr/>
              </a:pPr>
              <a:t>‹N°›</a:t>
            </a:fld>
            <a:endParaRPr lang="fr-CA"/>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FFCC00"/>
        </a:buClr>
        <a:buFont typeface="Wingdings" pitchFamily="2" charset="2"/>
        <a:buChar char="ü"/>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80000"/>
        <a:buChar char="•"/>
        <a:defRPr sz="2800">
          <a:solidFill>
            <a:schemeClr val="tx1"/>
          </a:solidFill>
          <a:latin typeface="+mn-lt"/>
        </a:defRPr>
      </a:lvl2pPr>
      <a:lvl3pPr marL="1143000" indent="-228600" algn="l" rtl="0" eaLnBrk="0" fontAlgn="base" hangingPunct="0">
        <a:spcBef>
          <a:spcPct val="20000"/>
        </a:spcBef>
        <a:spcAft>
          <a:spcPct val="0"/>
        </a:spcAft>
        <a:buClr>
          <a:srgbClr val="FFCC00"/>
        </a:buClr>
        <a:buFont typeface="Tahoma"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revenuquebec.ca/fr/citoyen/declaration/payer/acomptes/" TargetMode="External"/><Relationship Id="rId2" Type="http://schemas.openxmlformats.org/officeDocument/2006/relationships/hyperlink" Target="https://www.revenuquebec.ca/fr/citoyens/declaration-de-revenus/payer-ou-etre-rembourse/acomptes-provisionnels/" TargetMode="External"/><Relationship Id="rId1" Type="http://schemas.openxmlformats.org/officeDocument/2006/relationships/slideLayout" Target="../slideLayouts/slideLayout2.xml"/><Relationship Id="rId4" Type="http://schemas.openxmlformats.org/officeDocument/2006/relationships/hyperlink" Target="https://www.canada.ca/fr/agence-revenu/services/impot/particuliers/sujets/tout-votre-declaration-revenus/faire-paiements-particuliers/paiement-votre-impot-acomptes-provisionnels/comment-calculer-vos-paiements-acomptes-provisionnels.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a:t>9</a:t>
            </a:r>
            <a:r>
              <a:rPr lang="fr-CA" dirty="0" smtClean="0"/>
              <a:t>-1</a:t>
            </a:r>
          </a:p>
          <a:p>
            <a:pPr eaLnBrk="1" hangingPunct="1"/>
            <a:endParaRPr lang="fr-CA" dirty="0" smtClean="0"/>
          </a:p>
        </p:txBody>
      </p:sp>
      <p:sp>
        <p:nvSpPr>
          <p:cNvPr id="2" name="Rectangle 2"/>
          <p:cNvSpPr>
            <a:spLocks noChangeArrowheads="1"/>
          </p:cNvSpPr>
          <p:nvPr/>
        </p:nvSpPr>
        <p:spPr bwMode="auto">
          <a:xfrm>
            <a:off x="755650" y="1412875"/>
            <a:ext cx="7721600" cy="1143000"/>
          </a:xfrm>
          <a:prstGeom prst="rect">
            <a:avLst/>
          </a:prstGeom>
          <a:noFill/>
          <a:ln w="9525">
            <a:noFill/>
            <a:miter lim="800000"/>
            <a:headEnd/>
            <a:tailEnd/>
          </a:ln>
        </p:spPr>
        <p:txBody>
          <a:bodyPr anchor="ctr"/>
          <a:lstStyle/>
          <a:p>
            <a:pPr algn="ctr" fontAlgn="auto">
              <a:spcBef>
                <a:spcPts val="0"/>
              </a:spcBef>
              <a:spcAft>
                <a:spcPts val="0"/>
              </a:spcAft>
              <a:defRPr/>
            </a:pPr>
            <a:r>
              <a:rPr lang="fr-FR" sz="5400" b="1" dirty="0">
                <a:solidFill>
                  <a:srgbClr val="C00000"/>
                </a:solidFill>
                <a:latin typeface="+mj-lt"/>
              </a:rPr>
              <a:t>Séance </a:t>
            </a:r>
            <a:r>
              <a:rPr lang="fr-FR" sz="5400" b="1" dirty="0" smtClean="0">
                <a:solidFill>
                  <a:srgbClr val="C00000"/>
                </a:solidFill>
                <a:latin typeface="+mj-lt"/>
              </a:rPr>
              <a:t>10</a:t>
            </a:r>
            <a:endParaRPr lang="fr-FR" sz="5400" b="1" dirty="0">
              <a:solidFill>
                <a:srgbClr val="C00000"/>
              </a:solidFill>
              <a:latin typeface="+mj-lt"/>
            </a:endParaRPr>
          </a:p>
        </p:txBody>
      </p:sp>
      <p:sp>
        <p:nvSpPr>
          <p:cNvPr id="2052" name="Rectangle 3"/>
          <p:cNvSpPr>
            <a:spLocks noChangeArrowheads="1"/>
          </p:cNvSpPr>
          <p:nvPr/>
        </p:nvSpPr>
        <p:spPr bwMode="auto">
          <a:xfrm>
            <a:off x="685800" y="3200400"/>
            <a:ext cx="7773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buClr>
                <a:schemeClr val="accent2"/>
              </a:buClr>
              <a:buSzPct val="115000"/>
            </a:pPr>
            <a:r>
              <a:rPr lang="fr-FR" sz="4000" dirty="0">
                <a:latin typeface="Tahoma" pitchFamily="34" charset="0"/>
              </a:rPr>
              <a:t>Chapitre 9 - Les créances </a:t>
            </a:r>
          </a:p>
          <a:p>
            <a:pPr marL="342900" indent="-342900" algn="ctr">
              <a:spcBef>
                <a:spcPct val="20000"/>
              </a:spcBef>
              <a:buClr>
                <a:schemeClr val="accent2"/>
              </a:buClr>
              <a:buSzPct val="115000"/>
            </a:pPr>
            <a:r>
              <a:rPr lang="fr-FR" sz="4000" dirty="0">
                <a:latin typeface="Tahoma" pitchFamily="34" charset="0"/>
              </a:rPr>
              <a:t>Chapitre 11 – Le passif à court terme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BC1861D1-7CE5-4D0F-AF86-E98BC28A8E97}" type="slidenum">
              <a:rPr lang="fr-CA" smtClean="0"/>
              <a:pPr eaLnBrk="1" hangingPunct="1"/>
              <a:t>10</a:t>
            </a:fld>
            <a:endParaRPr lang="fr-CA" dirty="0" smtClean="0"/>
          </a:p>
        </p:txBody>
      </p:sp>
      <p:sp>
        <p:nvSpPr>
          <p:cNvPr id="10243" name="Rectangle 2"/>
          <p:cNvSpPr>
            <a:spLocks noGrp="1" noChangeArrowheads="1"/>
          </p:cNvSpPr>
          <p:nvPr>
            <p:ph type="title"/>
          </p:nvPr>
        </p:nvSpPr>
        <p:spPr>
          <a:xfrm>
            <a:off x="539750" y="274638"/>
            <a:ext cx="8193088" cy="1143000"/>
          </a:xfrm>
        </p:spPr>
        <p:txBody>
          <a:bodyPr/>
          <a:lstStyle/>
          <a:p>
            <a:pPr eaLnBrk="1" hangingPunct="1"/>
            <a:r>
              <a:rPr lang="fr-FR" smtClean="0">
                <a:effectLst/>
              </a:rPr>
              <a:t>Les comptes clients (c/c)</a:t>
            </a:r>
            <a:endParaRPr lang="fr-CA" smtClean="0">
              <a:effectLst/>
            </a:endParaRPr>
          </a:p>
        </p:txBody>
      </p:sp>
      <p:sp>
        <p:nvSpPr>
          <p:cNvPr id="10244" name="Rectangle 3"/>
          <p:cNvSpPr>
            <a:spLocks noGrp="1" noChangeArrowheads="1"/>
          </p:cNvSpPr>
          <p:nvPr>
            <p:ph type="body" idx="1"/>
          </p:nvPr>
        </p:nvSpPr>
        <p:spPr>
          <a:xfrm>
            <a:off x="611188" y="1760538"/>
            <a:ext cx="8281987" cy="4525962"/>
          </a:xfrm>
        </p:spPr>
        <p:txBody>
          <a:bodyPr/>
          <a:lstStyle/>
          <a:p>
            <a:pPr eaLnBrk="1" hangingPunct="1"/>
            <a:r>
              <a:rPr lang="fr-FR" smtClean="0"/>
              <a:t>Les C/C  découlent de la vente de marchandises ou de la prestation de services à crédit</a:t>
            </a:r>
          </a:p>
          <a:p>
            <a:pPr eaLnBrk="1" hangingPunct="1">
              <a:lnSpc>
                <a:spcPct val="10000"/>
              </a:lnSpc>
              <a:buFont typeface="Wingdings" pitchFamily="2" charset="2"/>
              <a:buNone/>
            </a:pPr>
            <a:endParaRPr lang="fr-FR" smtClean="0"/>
          </a:p>
          <a:p>
            <a:pPr lvl="1" eaLnBrk="1" hangingPunct="1"/>
            <a:r>
              <a:rPr lang="fr-FR" smtClean="0"/>
              <a:t>Effet positif:  Augmentation du chiffre d’affaires</a:t>
            </a:r>
          </a:p>
          <a:p>
            <a:pPr lvl="1" eaLnBrk="1" hangingPunct="1">
              <a:lnSpc>
                <a:spcPct val="30000"/>
              </a:lnSpc>
            </a:pPr>
            <a:endParaRPr lang="fr-FR" smtClean="0"/>
          </a:p>
          <a:p>
            <a:pPr lvl="1" eaLnBrk="1" hangingPunct="1"/>
            <a:r>
              <a:rPr lang="fr-FR" smtClean="0"/>
              <a:t>Effet négatif:  Certains clients ne seront pas en mesure de verser le montant convenu au moment de la vente</a:t>
            </a:r>
            <a:endParaRPr lang="fr-CA" smtClean="0"/>
          </a:p>
        </p:txBody>
      </p:sp>
      <p:sp>
        <p:nvSpPr>
          <p:cNvPr id="10245"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D9AF409D-4260-46E6-BE02-3C07F4418E37}" type="slidenum">
              <a:rPr lang="fr-CA" smtClean="0"/>
              <a:pPr eaLnBrk="1" hangingPunct="1"/>
              <a:t>11</a:t>
            </a:fld>
            <a:endParaRPr lang="fr-CA" dirty="0" smtClean="0"/>
          </a:p>
        </p:txBody>
      </p:sp>
      <p:sp>
        <p:nvSpPr>
          <p:cNvPr id="11267" name="Rectangle 4"/>
          <p:cNvSpPr>
            <a:spLocks noGrp="1" noChangeArrowheads="1"/>
          </p:cNvSpPr>
          <p:nvPr>
            <p:ph type="title"/>
          </p:nvPr>
        </p:nvSpPr>
        <p:spPr>
          <a:xfrm>
            <a:off x="1522413" y="407988"/>
            <a:ext cx="6316662" cy="1143000"/>
          </a:xfrm>
        </p:spPr>
        <p:txBody>
          <a:bodyPr/>
          <a:lstStyle/>
          <a:p>
            <a:pPr eaLnBrk="1" hangingPunct="1"/>
            <a:r>
              <a:rPr lang="fr-CA" smtClean="0">
                <a:effectLst/>
              </a:rPr>
              <a:t>Créances douteuses</a:t>
            </a:r>
          </a:p>
        </p:txBody>
      </p:sp>
      <p:sp>
        <p:nvSpPr>
          <p:cNvPr id="11268" name="Rectangle 5"/>
          <p:cNvSpPr>
            <a:spLocks noGrp="1" noChangeArrowheads="1"/>
          </p:cNvSpPr>
          <p:nvPr>
            <p:ph type="body" idx="1"/>
          </p:nvPr>
        </p:nvSpPr>
        <p:spPr>
          <a:xfrm>
            <a:off x="684213" y="1711325"/>
            <a:ext cx="7918450" cy="4525963"/>
          </a:xfrm>
        </p:spPr>
        <p:txBody>
          <a:bodyPr/>
          <a:lstStyle/>
          <a:p>
            <a:pPr eaLnBrk="1" hangingPunct="1">
              <a:buFont typeface="Wingdings" pitchFamily="2" charset="2"/>
              <a:buNone/>
            </a:pPr>
            <a:r>
              <a:rPr lang="fr-CA" smtClean="0"/>
              <a:t>	</a:t>
            </a:r>
            <a:r>
              <a:rPr lang="fr-CA" sz="2800" smtClean="0"/>
              <a:t>Compte de charges dans lequel on enregistre les montants estimatifs de créances irrécouvrables (créances qui sont définitivement perdues) à imputer à l’exercice au cours duquel les produits correspondants sont constatés ou dès qu’apparaît une perte probable. </a:t>
            </a:r>
          </a:p>
        </p:txBody>
      </p:sp>
      <p:sp>
        <p:nvSpPr>
          <p:cNvPr id="11269"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4"/>
          <p:cNvSpPr>
            <a:spLocks noGrp="1"/>
          </p:cNvSpPr>
          <p:nvPr>
            <p:ph type="ctrTitle"/>
          </p:nvPr>
        </p:nvSpPr>
        <p:spPr/>
        <p:txBody>
          <a:bodyPr/>
          <a:lstStyle/>
          <a:p>
            <a:r>
              <a:rPr lang="fr-CA" smtClean="0">
                <a:effectLst/>
              </a:rPr>
              <a:t>Objectif 2:</a:t>
            </a:r>
          </a:p>
        </p:txBody>
      </p:sp>
      <p:sp>
        <p:nvSpPr>
          <p:cNvPr id="12291" name="Sous-titre 5"/>
          <p:cNvSpPr>
            <a:spLocks noGrp="1"/>
          </p:cNvSpPr>
          <p:nvPr>
            <p:ph type="subTitle" idx="1"/>
          </p:nvPr>
        </p:nvSpPr>
        <p:spPr>
          <a:xfrm>
            <a:off x="395288" y="3886200"/>
            <a:ext cx="8640762" cy="1752600"/>
          </a:xfrm>
        </p:spPr>
        <p:txBody>
          <a:bodyPr/>
          <a:lstStyle/>
          <a:p>
            <a:r>
              <a:rPr lang="fr-CA" sz="2000" smtClean="0"/>
              <a:t>Utiliser la méthode d’imputation par provision pour comptabiliser les créances irrécouvrables et estimer la valeur des créances irrécouvrables selon la méthode statistique d’estimation fondée sur le chiffre d’affaires, la méthode du classement chronologique des comptes clients et la méthode statistique d’estimation des créances douteuses</a:t>
            </a:r>
          </a:p>
        </p:txBody>
      </p:sp>
      <p:sp>
        <p:nvSpPr>
          <p:cNvPr id="1229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72B3725-393C-4F78-87D2-38BB73F5128A}" type="slidenum">
              <a:rPr lang="fr-CA" smtClean="0"/>
              <a:pPr eaLnBrk="1" hangingPunct="1"/>
              <a:t>12</a:t>
            </a:fld>
            <a:endParaRPr lang="fr-CA"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54A699E-C0DA-463C-9679-3E0BABA50431}" type="slidenum">
              <a:rPr lang="fr-CA" smtClean="0"/>
              <a:pPr eaLnBrk="1" hangingPunct="1"/>
              <a:t>13</a:t>
            </a:fld>
            <a:endParaRPr lang="fr-CA" dirty="0" smtClean="0"/>
          </a:p>
        </p:txBody>
      </p:sp>
      <p:sp>
        <p:nvSpPr>
          <p:cNvPr id="13315" name="Rectangle 4"/>
          <p:cNvSpPr>
            <a:spLocks noGrp="1" noChangeArrowheads="1"/>
          </p:cNvSpPr>
          <p:nvPr>
            <p:ph type="title"/>
          </p:nvPr>
        </p:nvSpPr>
        <p:spPr>
          <a:xfrm>
            <a:off x="647700" y="274638"/>
            <a:ext cx="8372475" cy="1143000"/>
          </a:xfrm>
        </p:spPr>
        <p:txBody>
          <a:bodyPr/>
          <a:lstStyle/>
          <a:p>
            <a:pPr eaLnBrk="1" hangingPunct="1"/>
            <a:r>
              <a:rPr lang="fr-CA" smtClean="0">
                <a:effectLst/>
              </a:rPr>
              <a:t>Méthode d’imputation par provision</a:t>
            </a:r>
          </a:p>
        </p:txBody>
      </p:sp>
      <p:sp>
        <p:nvSpPr>
          <p:cNvPr id="13316" name="Rectangle 5"/>
          <p:cNvSpPr>
            <a:spLocks noGrp="1" noChangeArrowheads="1"/>
          </p:cNvSpPr>
          <p:nvPr>
            <p:ph type="body" idx="1"/>
          </p:nvPr>
        </p:nvSpPr>
        <p:spPr>
          <a:xfrm>
            <a:off x="611188" y="1716088"/>
            <a:ext cx="8142287" cy="4525962"/>
          </a:xfrm>
        </p:spPr>
        <p:txBody>
          <a:bodyPr/>
          <a:lstStyle/>
          <a:p>
            <a:pPr eaLnBrk="1" hangingPunct="1"/>
            <a:r>
              <a:rPr lang="fr-CA" smtClean="0"/>
              <a:t>Méthode d’imputation par provision</a:t>
            </a:r>
          </a:p>
          <a:p>
            <a:pPr marL="990600" lvl="1" indent="-533400" eaLnBrk="1" hangingPunct="1"/>
            <a:r>
              <a:rPr lang="fr-CA" smtClean="0"/>
              <a:t>Permet un meilleur rattachement des charges aux produits</a:t>
            </a:r>
          </a:p>
        </p:txBody>
      </p:sp>
      <p:sp>
        <p:nvSpPr>
          <p:cNvPr id="1331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68714729-197B-4C68-B8F3-BB26F94B7B85}" type="slidenum">
              <a:rPr lang="fr-CA" smtClean="0"/>
              <a:pPr eaLnBrk="1" hangingPunct="1"/>
              <a:t>14</a:t>
            </a:fld>
            <a:endParaRPr lang="fr-CA" dirty="0" smtClean="0"/>
          </a:p>
        </p:txBody>
      </p:sp>
      <p:sp>
        <p:nvSpPr>
          <p:cNvPr id="14339" name="Rectangle 4"/>
          <p:cNvSpPr>
            <a:spLocks noGrp="1" noChangeArrowheads="1"/>
          </p:cNvSpPr>
          <p:nvPr>
            <p:ph type="title"/>
          </p:nvPr>
        </p:nvSpPr>
        <p:spPr>
          <a:xfrm>
            <a:off x="250825" y="260350"/>
            <a:ext cx="8843963" cy="1143000"/>
          </a:xfrm>
        </p:spPr>
        <p:txBody>
          <a:bodyPr/>
          <a:lstStyle/>
          <a:p>
            <a:pPr eaLnBrk="1" hangingPunct="1"/>
            <a:r>
              <a:rPr lang="fr-CA" sz="3600" smtClean="0">
                <a:effectLst/>
              </a:rPr>
              <a:t>Méthode d’imputation fondée sur la constitution d’une provision</a:t>
            </a:r>
          </a:p>
        </p:txBody>
      </p:sp>
      <p:sp>
        <p:nvSpPr>
          <p:cNvPr id="14340" name="Rectangle 5"/>
          <p:cNvSpPr>
            <a:spLocks noGrp="1" noChangeArrowheads="1"/>
          </p:cNvSpPr>
          <p:nvPr>
            <p:ph type="body" idx="1"/>
          </p:nvPr>
        </p:nvSpPr>
        <p:spPr>
          <a:xfrm>
            <a:off x="646113" y="1711325"/>
            <a:ext cx="8229600" cy="4525963"/>
          </a:xfrm>
        </p:spPr>
        <p:txBody>
          <a:bodyPr/>
          <a:lstStyle/>
          <a:p>
            <a:pPr eaLnBrk="1" hangingPunct="1">
              <a:lnSpc>
                <a:spcPct val="90000"/>
              </a:lnSpc>
            </a:pPr>
            <a:r>
              <a:rPr lang="fr-CA" sz="2400" smtClean="0">
                <a:solidFill>
                  <a:schemeClr val="accent2"/>
                </a:solidFill>
              </a:rPr>
              <a:t>Étape 1:</a:t>
            </a:r>
            <a:r>
              <a:rPr lang="fr-CA" sz="2400" smtClean="0"/>
              <a:t> Comptabilisation de la vente à crédit</a:t>
            </a:r>
          </a:p>
          <a:p>
            <a:pPr eaLnBrk="1" hangingPunct="1">
              <a:lnSpc>
                <a:spcPct val="90000"/>
              </a:lnSpc>
            </a:pPr>
            <a:endParaRPr lang="fr-CA" sz="2400" smtClean="0"/>
          </a:p>
          <a:p>
            <a:pPr eaLnBrk="1" hangingPunct="1">
              <a:lnSpc>
                <a:spcPct val="90000"/>
              </a:lnSpc>
            </a:pPr>
            <a:r>
              <a:rPr lang="fr-CA" sz="2400" smtClean="0">
                <a:solidFill>
                  <a:schemeClr val="accent2"/>
                </a:solidFill>
              </a:rPr>
              <a:t>Étape 2:</a:t>
            </a:r>
            <a:r>
              <a:rPr lang="fr-CA" sz="2400" smtClean="0"/>
              <a:t> Régularisation en fin d’exercice pour inscrire l’estimation des créances douteuses</a:t>
            </a:r>
          </a:p>
          <a:p>
            <a:pPr eaLnBrk="1" hangingPunct="1">
              <a:lnSpc>
                <a:spcPct val="90000"/>
              </a:lnSpc>
            </a:pPr>
            <a:endParaRPr lang="fr-CA" sz="2400" smtClean="0"/>
          </a:p>
          <a:p>
            <a:pPr eaLnBrk="1" hangingPunct="1">
              <a:lnSpc>
                <a:spcPct val="90000"/>
              </a:lnSpc>
            </a:pPr>
            <a:r>
              <a:rPr lang="fr-CA" sz="2400" smtClean="0">
                <a:solidFill>
                  <a:schemeClr val="accent2"/>
                </a:solidFill>
              </a:rPr>
              <a:t>Étape 3:</a:t>
            </a:r>
            <a:r>
              <a:rPr lang="fr-CA" sz="2400" smtClean="0"/>
              <a:t> Radiation d’un compte considéré comme définitivement perdu (nous ne verrons pas cette étape dans le cadre du cours)</a:t>
            </a:r>
          </a:p>
          <a:p>
            <a:pPr eaLnBrk="1" hangingPunct="1">
              <a:lnSpc>
                <a:spcPct val="90000"/>
              </a:lnSpc>
            </a:pPr>
            <a:endParaRPr lang="fr-CA" sz="2400" smtClean="0"/>
          </a:p>
          <a:p>
            <a:pPr eaLnBrk="1" hangingPunct="1">
              <a:lnSpc>
                <a:spcPct val="90000"/>
              </a:lnSpc>
            </a:pPr>
            <a:r>
              <a:rPr lang="fr-CA" sz="2400" smtClean="0">
                <a:solidFill>
                  <a:schemeClr val="accent2"/>
                </a:solidFill>
              </a:rPr>
              <a:t>Étape 4:</a:t>
            </a:r>
            <a:r>
              <a:rPr lang="fr-CA" sz="2400" smtClean="0"/>
              <a:t> Recouvrement de créances radiées (si nécessaire) (nous ne verrons pas cette étape dans le cadre du cours)</a:t>
            </a:r>
          </a:p>
        </p:txBody>
      </p:sp>
      <p:sp>
        <p:nvSpPr>
          <p:cNvPr id="14341"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A9366A25-842C-4BF0-A7B1-A2D9BE85379C}" type="slidenum">
              <a:rPr lang="fr-CA" smtClean="0"/>
              <a:pPr eaLnBrk="1" hangingPunct="1"/>
              <a:t>15</a:t>
            </a:fld>
            <a:endParaRPr lang="fr-CA" dirty="0" smtClean="0"/>
          </a:p>
        </p:txBody>
      </p:sp>
      <p:sp>
        <p:nvSpPr>
          <p:cNvPr id="15363" name="Rectangle 6"/>
          <p:cNvSpPr>
            <a:spLocks noGrp="1" noChangeArrowheads="1"/>
          </p:cNvSpPr>
          <p:nvPr>
            <p:ph type="title"/>
          </p:nvPr>
        </p:nvSpPr>
        <p:spPr>
          <a:xfrm>
            <a:off x="363538" y="404813"/>
            <a:ext cx="8513762" cy="1143000"/>
          </a:xfrm>
        </p:spPr>
        <p:txBody>
          <a:bodyPr/>
          <a:lstStyle/>
          <a:p>
            <a:pPr eaLnBrk="1" hangingPunct="1"/>
            <a:r>
              <a:rPr lang="fr-CA" sz="4000" smtClean="0">
                <a:effectLst/>
              </a:rPr>
              <a:t>Étape 1: </a:t>
            </a:r>
            <a:br>
              <a:rPr lang="fr-CA" sz="4000" smtClean="0">
                <a:effectLst/>
              </a:rPr>
            </a:br>
            <a:r>
              <a:rPr lang="fr-CA" sz="4000" smtClean="0">
                <a:effectLst/>
              </a:rPr>
              <a:t>Comptabilisation de la vente à crédit</a:t>
            </a:r>
          </a:p>
        </p:txBody>
      </p:sp>
      <p:sp>
        <p:nvSpPr>
          <p:cNvPr id="15364" name="Rectangle 7"/>
          <p:cNvSpPr>
            <a:spLocks noGrp="1" noChangeArrowheads="1"/>
          </p:cNvSpPr>
          <p:nvPr>
            <p:ph type="body" idx="1"/>
          </p:nvPr>
        </p:nvSpPr>
        <p:spPr>
          <a:xfrm>
            <a:off x="395288" y="1927225"/>
            <a:ext cx="8408987" cy="4525963"/>
          </a:xfrm>
        </p:spPr>
        <p:txBody>
          <a:bodyPr/>
          <a:lstStyle/>
          <a:p>
            <a:pPr eaLnBrk="1" hangingPunct="1"/>
            <a:endParaRPr lang="fr-CA" smtClean="0"/>
          </a:p>
          <a:p>
            <a:pPr eaLnBrk="1" hangingPunct="1"/>
            <a:r>
              <a:rPr lang="fr-CA" sz="2800" smtClean="0"/>
              <a:t>Écriture:</a:t>
            </a:r>
          </a:p>
          <a:p>
            <a:pPr eaLnBrk="1" hangingPunct="1">
              <a:lnSpc>
                <a:spcPct val="50000"/>
              </a:lnSpc>
            </a:pPr>
            <a:endParaRPr lang="fr-CA" sz="2800" smtClean="0"/>
          </a:p>
          <a:p>
            <a:pPr eaLnBrk="1" hangingPunct="1">
              <a:buFont typeface="Wingdings" pitchFamily="2" charset="2"/>
              <a:buNone/>
            </a:pPr>
            <a:r>
              <a:rPr lang="fr-CA" sz="2800" smtClean="0"/>
              <a:t>	</a:t>
            </a:r>
            <a:r>
              <a:rPr lang="fr-CA" sz="2800" smtClean="0">
                <a:solidFill>
                  <a:schemeClr val="accent2"/>
                </a:solidFill>
              </a:rPr>
              <a:t>Clients				 1 954,58</a:t>
            </a:r>
          </a:p>
          <a:p>
            <a:pPr eaLnBrk="1" hangingPunct="1">
              <a:buFont typeface="Wingdings" pitchFamily="2" charset="2"/>
              <a:buNone/>
            </a:pPr>
            <a:r>
              <a:rPr lang="fr-CA" sz="2800" smtClean="0">
                <a:solidFill>
                  <a:schemeClr val="accent2"/>
                </a:solidFill>
              </a:rPr>
              <a:t>	@ Ventes				 1 700,00</a:t>
            </a:r>
          </a:p>
          <a:p>
            <a:pPr eaLnBrk="1" hangingPunct="1">
              <a:buFont typeface="Wingdings" pitchFamily="2" charset="2"/>
              <a:buNone/>
            </a:pPr>
            <a:r>
              <a:rPr lang="fr-CA" sz="2800" smtClean="0">
                <a:solidFill>
                  <a:schemeClr val="accent2"/>
                </a:solidFill>
              </a:rPr>
              <a:t>	    TPS à payer			    	      85,00</a:t>
            </a:r>
          </a:p>
          <a:p>
            <a:pPr eaLnBrk="1" hangingPunct="1">
              <a:buFont typeface="Wingdings" pitchFamily="2" charset="2"/>
              <a:buNone/>
            </a:pPr>
            <a:r>
              <a:rPr lang="fr-CA" sz="2800" smtClean="0">
                <a:solidFill>
                  <a:schemeClr val="accent2"/>
                </a:solidFill>
              </a:rPr>
              <a:t>	    TVQ à payer			     169,58</a:t>
            </a:r>
          </a:p>
        </p:txBody>
      </p:sp>
      <p:sp>
        <p:nvSpPr>
          <p:cNvPr id="15365" name="Line 4"/>
          <p:cNvSpPr>
            <a:spLocks noChangeShapeType="1"/>
          </p:cNvSpPr>
          <p:nvPr/>
        </p:nvSpPr>
        <p:spPr bwMode="auto">
          <a:xfrm>
            <a:off x="395288" y="18446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8571AAA-BF70-4DAF-A584-62EDC4B08919}" type="slidenum">
              <a:rPr lang="fr-CA" smtClean="0"/>
              <a:pPr eaLnBrk="1" hangingPunct="1"/>
              <a:t>16</a:t>
            </a:fld>
            <a:endParaRPr lang="fr-CA" dirty="0" smtClean="0"/>
          </a:p>
        </p:txBody>
      </p:sp>
      <p:sp>
        <p:nvSpPr>
          <p:cNvPr id="16387" name="Rectangle 2"/>
          <p:cNvSpPr>
            <a:spLocks noGrp="1" noChangeArrowheads="1"/>
          </p:cNvSpPr>
          <p:nvPr>
            <p:ph type="title"/>
          </p:nvPr>
        </p:nvSpPr>
        <p:spPr>
          <a:xfrm>
            <a:off x="608013" y="398463"/>
            <a:ext cx="8428037" cy="1143000"/>
          </a:xfrm>
        </p:spPr>
        <p:txBody>
          <a:bodyPr/>
          <a:lstStyle/>
          <a:p>
            <a:pPr eaLnBrk="1" hangingPunct="1"/>
            <a:r>
              <a:rPr lang="fr-CA" smtClean="0">
                <a:effectLst/>
              </a:rPr>
              <a:t>Étape 2: Régularisation</a:t>
            </a:r>
          </a:p>
        </p:txBody>
      </p:sp>
      <p:sp>
        <p:nvSpPr>
          <p:cNvPr id="16388" name="Rectangle 3"/>
          <p:cNvSpPr>
            <a:spLocks noGrp="1" noChangeArrowheads="1"/>
          </p:cNvSpPr>
          <p:nvPr>
            <p:ph type="body" idx="1"/>
          </p:nvPr>
        </p:nvSpPr>
        <p:spPr>
          <a:xfrm>
            <a:off x="836611" y="1988840"/>
            <a:ext cx="8343901" cy="4114800"/>
          </a:xfrm>
        </p:spPr>
        <p:txBody>
          <a:bodyPr/>
          <a:lstStyle/>
          <a:p>
            <a:pPr eaLnBrk="1" hangingPunct="1">
              <a:buFont typeface="Wingdings" pitchFamily="2" charset="2"/>
              <a:buNone/>
            </a:pPr>
            <a:endParaRPr lang="fr-CA" sz="2800" dirty="0" smtClean="0">
              <a:solidFill>
                <a:schemeClr val="folHlink"/>
              </a:solidFill>
            </a:endParaRPr>
          </a:p>
          <a:p>
            <a:pPr eaLnBrk="1" hangingPunct="1">
              <a:buFont typeface="Wingdings" pitchFamily="2" charset="2"/>
              <a:buNone/>
            </a:pPr>
            <a:r>
              <a:rPr lang="fr-CA" sz="2800" dirty="0" smtClean="0">
                <a:solidFill>
                  <a:schemeClr val="accent2"/>
                </a:solidFill>
              </a:rPr>
              <a:t>Créances douteuses			     500	</a:t>
            </a:r>
          </a:p>
          <a:p>
            <a:pPr eaLnBrk="1" hangingPunct="1">
              <a:buFont typeface="Wingdings" pitchFamily="2" charset="2"/>
              <a:buNone/>
            </a:pPr>
            <a:r>
              <a:rPr lang="fr-CA" sz="2800" dirty="0" smtClean="0">
                <a:solidFill>
                  <a:schemeClr val="accent2"/>
                </a:solidFill>
              </a:rPr>
              <a:t>@ Provision pour créances douteuses	     500</a:t>
            </a:r>
          </a:p>
          <a:p>
            <a:pPr eaLnBrk="1" hangingPunct="1">
              <a:buFont typeface="Wingdings" pitchFamily="2" charset="2"/>
              <a:buNone/>
            </a:pPr>
            <a:r>
              <a:rPr lang="fr-CA" sz="2200" dirty="0" smtClean="0"/>
              <a:t>Pour inscrire l’estimation des créances irrécouvrables</a:t>
            </a:r>
          </a:p>
          <a:p>
            <a:pPr eaLnBrk="1" hangingPunct="1">
              <a:buFont typeface="Wingdings" pitchFamily="2" charset="2"/>
              <a:buNone/>
            </a:pPr>
            <a:endParaRPr lang="fr-CA" sz="2800" dirty="0" smtClean="0"/>
          </a:p>
          <a:p>
            <a:pPr eaLnBrk="1" hangingPunct="1">
              <a:buFont typeface="Wingdings" pitchFamily="2" charset="2"/>
              <a:buNone/>
            </a:pPr>
            <a:r>
              <a:rPr lang="fr-CA" sz="2800" dirty="0" smtClean="0"/>
              <a:t>Compte de charges à l’état des résultats</a:t>
            </a:r>
          </a:p>
          <a:p>
            <a:pPr eaLnBrk="1" hangingPunct="1">
              <a:buFont typeface="Wingdings" pitchFamily="2" charset="2"/>
              <a:buNone/>
            </a:pPr>
            <a:r>
              <a:rPr lang="fr-CA" sz="2800" dirty="0" smtClean="0"/>
              <a:t>Compte de sens contraire au bilan (solde créditeur)</a:t>
            </a:r>
          </a:p>
        </p:txBody>
      </p:sp>
      <p:grpSp>
        <p:nvGrpSpPr>
          <p:cNvPr id="16389" name="Group 4"/>
          <p:cNvGrpSpPr>
            <a:grpSpLocks/>
          </p:cNvGrpSpPr>
          <p:nvPr/>
        </p:nvGrpSpPr>
        <p:grpSpPr bwMode="auto">
          <a:xfrm>
            <a:off x="76524" y="2779713"/>
            <a:ext cx="720725" cy="2449512"/>
            <a:chOff x="158" y="1752"/>
            <a:chExt cx="454" cy="1543"/>
          </a:xfrm>
        </p:grpSpPr>
        <p:sp>
          <p:nvSpPr>
            <p:cNvPr id="16391" name="Line 5"/>
            <p:cNvSpPr>
              <a:spLocks noChangeShapeType="1"/>
            </p:cNvSpPr>
            <p:nvPr/>
          </p:nvSpPr>
          <p:spPr bwMode="auto">
            <a:xfrm flipH="1">
              <a:off x="385" y="1752"/>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16392" name="Line 6"/>
            <p:cNvSpPr>
              <a:spLocks noChangeShapeType="1"/>
            </p:cNvSpPr>
            <p:nvPr/>
          </p:nvSpPr>
          <p:spPr bwMode="auto">
            <a:xfrm flipH="1">
              <a:off x="158" y="2115"/>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16393" name="Line 7"/>
            <p:cNvSpPr>
              <a:spLocks noChangeShapeType="1"/>
            </p:cNvSpPr>
            <p:nvPr/>
          </p:nvSpPr>
          <p:spPr bwMode="auto">
            <a:xfrm>
              <a:off x="158" y="2115"/>
              <a:ext cx="0" cy="1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16394" name="Line 8"/>
            <p:cNvSpPr>
              <a:spLocks noChangeShapeType="1"/>
            </p:cNvSpPr>
            <p:nvPr/>
          </p:nvSpPr>
          <p:spPr bwMode="auto">
            <a:xfrm flipV="1">
              <a:off x="385" y="1752"/>
              <a:ext cx="0" cy="1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16395" name="Line 9"/>
            <p:cNvSpPr>
              <a:spLocks noChangeShapeType="1"/>
            </p:cNvSpPr>
            <p:nvPr/>
          </p:nvSpPr>
          <p:spPr bwMode="auto">
            <a:xfrm>
              <a:off x="158" y="3295"/>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16396" name="Line 10"/>
            <p:cNvSpPr>
              <a:spLocks noChangeShapeType="1"/>
            </p:cNvSpPr>
            <p:nvPr/>
          </p:nvSpPr>
          <p:spPr bwMode="auto">
            <a:xfrm>
              <a:off x="385" y="297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grpSp>
      <p:sp>
        <p:nvSpPr>
          <p:cNvPr id="16390" name="Line 4"/>
          <p:cNvSpPr>
            <a:spLocks noChangeShapeType="1"/>
          </p:cNvSpPr>
          <p:nvPr/>
        </p:nvSpPr>
        <p:spPr bwMode="auto">
          <a:xfrm>
            <a:off x="395288" y="13414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cs typeface="Arial" charset="0"/>
              </a:rPr>
              <a:t>9-</a:t>
            </a:r>
            <a:fld id="{473EEAC0-E2E3-4D86-8750-413C77682D7C}" type="slidenum">
              <a:rPr lang="fr-CA" smtClean="0">
                <a:cs typeface="Arial" charset="0"/>
              </a:rPr>
              <a:pPr eaLnBrk="1" hangingPunct="1"/>
              <a:t>17</a:t>
            </a:fld>
            <a:endParaRPr lang="fr-CA" dirty="0" smtClean="0">
              <a:cs typeface="Arial" charset="0"/>
            </a:endParaRPr>
          </a:p>
        </p:txBody>
      </p:sp>
      <p:sp>
        <p:nvSpPr>
          <p:cNvPr id="17411" name="Rectangle 6"/>
          <p:cNvSpPr>
            <a:spLocks noGrp="1" noChangeArrowheads="1"/>
          </p:cNvSpPr>
          <p:nvPr>
            <p:ph type="title"/>
          </p:nvPr>
        </p:nvSpPr>
        <p:spPr>
          <a:xfrm>
            <a:off x="452438" y="274638"/>
            <a:ext cx="8567737" cy="1143000"/>
          </a:xfrm>
        </p:spPr>
        <p:txBody>
          <a:bodyPr/>
          <a:lstStyle/>
          <a:p>
            <a:pPr eaLnBrk="1" hangingPunct="1"/>
            <a:r>
              <a:rPr lang="fr-CA" smtClean="0">
                <a:effectLst/>
              </a:rPr>
              <a:t>Estimation des créances irrécouvrables: 3 méthodes</a:t>
            </a:r>
          </a:p>
        </p:txBody>
      </p:sp>
      <p:sp>
        <p:nvSpPr>
          <p:cNvPr id="17412" name="Rectangle 7"/>
          <p:cNvSpPr>
            <a:spLocks noGrp="1" noChangeArrowheads="1"/>
          </p:cNvSpPr>
          <p:nvPr>
            <p:ph type="body" idx="1"/>
          </p:nvPr>
        </p:nvSpPr>
        <p:spPr>
          <a:xfrm>
            <a:off x="457200" y="1711325"/>
            <a:ext cx="8435975" cy="4525963"/>
          </a:xfrm>
        </p:spPr>
        <p:txBody>
          <a:bodyPr/>
          <a:lstStyle/>
          <a:p>
            <a:pPr eaLnBrk="1" hangingPunct="1"/>
            <a:r>
              <a:rPr lang="fr-CA" smtClean="0"/>
              <a:t>Méthode statistique d’estimation fondée sur le chiffre d’affaires (Résultats)</a:t>
            </a:r>
          </a:p>
          <a:p>
            <a:pPr lvl="1" eaLnBrk="1" hangingPunct="1"/>
            <a:r>
              <a:rPr lang="fr-CA" smtClean="0"/>
              <a:t>% des ventes à crédit deviendront irrécouvrables</a:t>
            </a:r>
          </a:p>
          <a:p>
            <a:pPr eaLnBrk="1" hangingPunct="1"/>
            <a:r>
              <a:rPr lang="fr-CA" smtClean="0"/>
              <a:t>Méthodes fondées sur les comptes clients (Bilan)</a:t>
            </a:r>
          </a:p>
          <a:p>
            <a:pPr lvl="1" eaLnBrk="1" hangingPunct="1"/>
            <a:r>
              <a:rPr lang="fr-CA" smtClean="0"/>
              <a:t>Classement chronologique des comptes clients</a:t>
            </a:r>
          </a:p>
          <a:p>
            <a:pPr lvl="1" eaLnBrk="1" hangingPunct="1"/>
            <a:r>
              <a:rPr lang="fr-CA" smtClean="0"/>
              <a:t>Méthode statistique d’estimation des créances douteuses</a:t>
            </a:r>
          </a:p>
        </p:txBody>
      </p:sp>
      <p:sp>
        <p:nvSpPr>
          <p:cNvPr id="1741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cs typeface="Arial" charset="0"/>
              </a:rPr>
              <a:t>9-</a:t>
            </a:r>
            <a:fld id="{E85EF2BF-8164-41F3-84B0-EB026C95B148}" type="slidenum">
              <a:rPr lang="fr-CA" smtClean="0">
                <a:cs typeface="Arial" charset="0"/>
              </a:rPr>
              <a:pPr eaLnBrk="1" hangingPunct="1"/>
              <a:t>18</a:t>
            </a:fld>
            <a:endParaRPr lang="fr-CA" dirty="0" smtClean="0">
              <a:cs typeface="Arial" charset="0"/>
            </a:endParaRPr>
          </a:p>
        </p:txBody>
      </p:sp>
      <p:sp>
        <p:nvSpPr>
          <p:cNvPr id="18435" name="Rectangle 5"/>
          <p:cNvSpPr>
            <a:spLocks noGrp="1" noChangeArrowheads="1"/>
          </p:cNvSpPr>
          <p:nvPr>
            <p:ph type="title"/>
          </p:nvPr>
        </p:nvSpPr>
        <p:spPr>
          <a:xfrm>
            <a:off x="307975" y="274638"/>
            <a:ext cx="8712200" cy="1143000"/>
          </a:xfrm>
        </p:spPr>
        <p:txBody>
          <a:bodyPr/>
          <a:lstStyle/>
          <a:p>
            <a:pPr eaLnBrk="1" hangingPunct="1"/>
            <a:r>
              <a:rPr lang="fr-CA" smtClean="0">
                <a:effectLst/>
              </a:rPr>
              <a:t>Méthode statistique fondée sur le chiffre d’affaires</a:t>
            </a:r>
          </a:p>
        </p:txBody>
      </p:sp>
      <p:sp>
        <p:nvSpPr>
          <p:cNvPr id="18436" name="Rectangle 6"/>
          <p:cNvSpPr>
            <a:spLocks noGrp="1" noChangeArrowheads="1"/>
          </p:cNvSpPr>
          <p:nvPr>
            <p:ph type="body" idx="1"/>
          </p:nvPr>
        </p:nvSpPr>
        <p:spPr>
          <a:xfrm>
            <a:off x="457200" y="1600200"/>
            <a:ext cx="8435975" cy="4525963"/>
          </a:xfrm>
        </p:spPr>
        <p:txBody>
          <a:bodyPr/>
          <a:lstStyle/>
          <a:p>
            <a:pPr eaLnBrk="1" hangingPunct="1"/>
            <a:endParaRPr lang="fr-CA" smtClean="0"/>
          </a:p>
          <a:p>
            <a:pPr eaLnBrk="1" hangingPunct="1">
              <a:buFont typeface="Wingdings" pitchFamily="2" charset="2"/>
              <a:buNone/>
            </a:pPr>
            <a:r>
              <a:rPr lang="fr-CA" smtClean="0"/>
              <a:t>	</a:t>
            </a:r>
          </a:p>
          <a:p>
            <a:pPr eaLnBrk="1" hangingPunct="1">
              <a:buFont typeface="Wingdings" pitchFamily="2" charset="2"/>
              <a:buNone/>
            </a:pPr>
            <a:r>
              <a:rPr lang="fr-CA" smtClean="0"/>
              <a:t>	Ventes à crédit</a:t>
            </a:r>
          </a:p>
          <a:p>
            <a:pPr eaLnBrk="1" hangingPunct="1">
              <a:buFont typeface="Wingdings" pitchFamily="2" charset="2"/>
              <a:buNone/>
            </a:pPr>
            <a:r>
              <a:rPr lang="fr-CA" smtClean="0"/>
              <a:t>x Taux des pertes sur créances </a:t>
            </a:r>
          </a:p>
          <a:p>
            <a:pPr eaLnBrk="1" hangingPunct="1">
              <a:buFont typeface="Wingdings" pitchFamily="2" charset="2"/>
              <a:buNone/>
            </a:pPr>
            <a:r>
              <a:rPr lang="fr-CA" sz="1800" smtClean="0"/>
              <a:t>		(basé sur l’historique de l’entreprise)</a:t>
            </a:r>
          </a:p>
          <a:p>
            <a:pPr eaLnBrk="1" hangingPunct="1">
              <a:buFont typeface="Wingdings" pitchFamily="2" charset="2"/>
              <a:buNone/>
            </a:pPr>
            <a:r>
              <a:rPr lang="fr-CA" smtClean="0"/>
              <a:t>	Créances douteuses </a:t>
            </a:r>
            <a:r>
              <a:rPr lang="fr-CA" sz="1800" smtClean="0"/>
              <a:t>(charge de l’exercice)</a:t>
            </a:r>
          </a:p>
          <a:p>
            <a:pPr eaLnBrk="1" hangingPunct="1"/>
            <a:endParaRPr lang="fr-CA" sz="1800" smtClean="0"/>
          </a:p>
        </p:txBody>
      </p:sp>
      <p:sp>
        <p:nvSpPr>
          <p:cNvPr id="18437" name="Line 4"/>
          <p:cNvSpPr>
            <a:spLocks noChangeShapeType="1"/>
          </p:cNvSpPr>
          <p:nvPr/>
        </p:nvSpPr>
        <p:spPr bwMode="auto">
          <a:xfrm>
            <a:off x="307975" y="4221163"/>
            <a:ext cx="8424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18438"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cs typeface="Arial" charset="0"/>
              </a:rPr>
              <a:t>9-</a:t>
            </a:r>
            <a:fld id="{0FE7D2B0-7E67-42F3-AFA8-A52661E8C511}" type="slidenum">
              <a:rPr lang="fr-CA" smtClean="0">
                <a:cs typeface="Arial" charset="0"/>
              </a:rPr>
              <a:pPr eaLnBrk="1" hangingPunct="1"/>
              <a:t>19</a:t>
            </a:fld>
            <a:endParaRPr lang="fr-CA" dirty="0" smtClean="0">
              <a:cs typeface="Arial" charset="0"/>
            </a:endParaRPr>
          </a:p>
        </p:txBody>
      </p:sp>
      <p:sp>
        <p:nvSpPr>
          <p:cNvPr id="2" name="Rectangle 2"/>
          <p:cNvSpPr>
            <a:spLocks noGrp="1" noChangeArrowheads="1"/>
          </p:cNvSpPr>
          <p:nvPr>
            <p:ph type="body" idx="1"/>
          </p:nvPr>
        </p:nvSpPr>
        <p:spPr>
          <a:xfrm>
            <a:off x="457200" y="1765300"/>
            <a:ext cx="8507413" cy="2384425"/>
          </a:xfrm>
        </p:spPr>
        <p:txBody>
          <a:bodyPr rtlCol="0">
            <a:normAutofit fontScale="85000" lnSpcReduction="10000"/>
          </a:bodyPr>
          <a:lstStyle/>
          <a:p>
            <a:pPr eaLnBrk="1" fontAlgn="auto" hangingPunct="1">
              <a:lnSpc>
                <a:spcPct val="90000"/>
              </a:lnSpc>
              <a:spcAft>
                <a:spcPts val="0"/>
              </a:spcAft>
              <a:buFont typeface="Wingdings" pitchFamily="2" charset="2"/>
              <a:buNone/>
              <a:defRPr/>
            </a:pPr>
            <a:r>
              <a:rPr lang="fr-CA" sz="2000" b="1" smtClean="0"/>
              <a:t>Avec cette méthode on détermine </a:t>
            </a:r>
            <a:r>
              <a:rPr lang="fr-CA" sz="2600" b="1" i="1" u="sng" smtClean="0">
                <a:effectLst>
                  <a:outerShdw blurRad="38100" dist="38100" dir="2700000" algn="tl">
                    <a:srgbClr val="C0C0C0"/>
                  </a:outerShdw>
                </a:effectLst>
              </a:rPr>
              <a:t>la charge de l’exercice</a:t>
            </a:r>
            <a:r>
              <a:rPr lang="fr-CA" sz="2000" b="1" smtClean="0"/>
              <a:t>:</a:t>
            </a:r>
            <a:r>
              <a:rPr lang="fr-CA" sz="2000" smtClean="0"/>
              <a:t> </a:t>
            </a:r>
          </a:p>
          <a:p>
            <a:pPr eaLnBrk="1" fontAlgn="auto" hangingPunct="1">
              <a:lnSpc>
                <a:spcPct val="90000"/>
              </a:lnSpc>
              <a:spcAft>
                <a:spcPts val="0"/>
              </a:spcAft>
              <a:buFont typeface="Wingdings" pitchFamily="2" charset="2"/>
              <a:buNone/>
              <a:defRPr/>
            </a:pPr>
            <a:r>
              <a:rPr lang="fr-CA" sz="2000" smtClean="0"/>
              <a:t>20 000$ x 1% = 200$ </a:t>
            </a:r>
          </a:p>
          <a:p>
            <a:pPr eaLnBrk="1" fontAlgn="auto" hangingPunct="1">
              <a:lnSpc>
                <a:spcPct val="90000"/>
              </a:lnSpc>
              <a:spcAft>
                <a:spcPts val="0"/>
              </a:spcAft>
              <a:buFont typeface="Wingdings" pitchFamily="2" charset="2"/>
              <a:buNone/>
              <a:defRPr/>
            </a:pPr>
            <a:endParaRPr lang="fr-CA" sz="2000" smtClean="0"/>
          </a:p>
          <a:p>
            <a:pPr eaLnBrk="1" fontAlgn="auto" hangingPunct="1">
              <a:lnSpc>
                <a:spcPct val="90000"/>
              </a:lnSpc>
              <a:spcAft>
                <a:spcPts val="0"/>
              </a:spcAft>
              <a:buFont typeface="Wingdings" pitchFamily="2" charset="2"/>
              <a:buNone/>
              <a:defRPr/>
            </a:pPr>
            <a:r>
              <a:rPr lang="fr-CA" b="1" smtClean="0"/>
              <a:t>Écriture</a:t>
            </a:r>
          </a:p>
          <a:p>
            <a:pPr eaLnBrk="1" fontAlgn="auto" hangingPunct="1">
              <a:lnSpc>
                <a:spcPct val="90000"/>
              </a:lnSpc>
              <a:spcAft>
                <a:spcPts val="0"/>
              </a:spcAft>
              <a:buFont typeface="Wingdings" pitchFamily="2" charset="2"/>
              <a:buNone/>
              <a:defRPr/>
            </a:pPr>
            <a:r>
              <a:rPr lang="fr-CA" smtClean="0">
                <a:solidFill>
                  <a:schemeClr val="accent2"/>
                </a:solidFill>
              </a:rPr>
              <a:t>Créances douteuses                              200</a:t>
            </a:r>
          </a:p>
          <a:p>
            <a:pPr eaLnBrk="1" fontAlgn="auto" hangingPunct="1">
              <a:lnSpc>
                <a:spcPct val="90000"/>
              </a:lnSpc>
              <a:spcAft>
                <a:spcPts val="0"/>
              </a:spcAft>
              <a:buFont typeface="Wingdings" pitchFamily="2" charset="2"/>
              <a:buNone/>
              <a:defRPr/>
            </a:pPr>
            <a:r>
              <a:rPr lang="fr-CA" b="1" smtClean="0">
                <a:solidFill>
                  <a:schemeClr val="accent2"/>
                </a:solidFill>
              </a:rPr>
              <a:t>	</a:t>
            </a:r>
            <a:r>
              <a:rPr lang="fr-CA" smtClean="0">
                <a:solidFill>
                  <a:schemeClr val="accent2"/>
                </a:solidFill>
              </a:rPr>
              <a:t>Provision pour créances douteuses             200</a:t>
            </a:r>
            <a:endParaRPr lang="fr-CA" smtClean="0"/>
          </a:p>
        </p:txBody>
      </p:sp>
      <p:grpSp>
        <p:nvGrpSpPr>
          <p:cNvPr id="19460" name="Group 3"/>
          <p:cNvGrpSpPr>
            <a:grpSpLocks/>
          </p:cNvGrpSpPr>
          <p:nvPr/>
        </p:nvGrpSpPr>
        <p:grpSpPr bwMode="auto">
          <a:xfrm>
            <a:off x="539750" y="4289425"/>
            <a:ext cx="6553200" cy="2011363"/>
            <a:chOff x="340" y="2702"/>
            <a:chExt cx="4128" cy="1267"/>
          </a:xfrm>
        </p:grpSpPr>
        <p:sp>
          <p:nvSpPr>
            <p:cNvPr id="19463" name="Line 4"/>
            <p:cNvSpPr>
              <a:spLocks noChangeShapeType="1"/>
            </p:cNvSpPr>
            <p:nvPr/>
          </p:nvSpPr>
          <p:spPr bwMode="auto">
            <a:xfrm>
              <a:off x="3220" y="2961"/>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64" name="Line 5"/>
            <p:cNvSpPr>
              <a:spLocks noChangeShapeType="1"/>
            </p:cNvSpPr>
            <p:nvPr/>
          </p:nvSpPr>
          <p:spPr bwMode="auto">
            <a:xfrm>
              <a:off x="3844" y="2961"/>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65" name="Text Box 6"/>
            <p:cNvSpPr txBox="1">
              <a:spLocks noChangeArrowheads="1"/>
            </p:cNvSpPr>
            <p:nvPr/>
          </p:nvSpPr>
          <p:spPr bwMode="auto">
            <a:xfrm>
              <a:off x="3833" y="3028"/>
              <a:ext cx="5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5 000</a:t>
              </a:r>
            </a:p>
          </p:txBody>
        </p:sp>
        <p:sp>
          <p:nvSpPr>
            <p:cNvPr id="19466" name="Text Box 7"/>
            <p:cNvSpPr txBox="1">
              <a:spLocks noChangeArrowheads="1"/>
            </p:cNvSpPr>
            <p:nvPr/>
          </p:nvSpPr>
          <p:spPr bwMode="auto">
            <a:xfrm>
              <a:off x="3425" y="2702"/>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Provision</a:t>
              </a:r>
            </a:p>
          </p:txBody>
        </p:sp>
        <p:sp>
          <p:nvSpPr>
            <p:cNvPr id="19467" name="Line 8"/>
            <p:cNvSpPr>
              <a:spLocks noChangeShapeType="1"/>
            </p:cNvSpPr>
            <p:nvPr/>
          </p:nvSpPr>
          <p:spPr bwMode="auto">
            <a:xfrm>
              <a:off x="3220" y="3729"/>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68" name="Line 9"/>
            <p:cNvSpPr>
              <a:spLocks noChangeShapeType="1"/>
            </p:cNvSpPr>
            <p:nvPr/>
          </p:nvSpPr>
          <p:spPr bwMode="auto">
            <a:xfrm>
              <a:off x="703" y="2961"/>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69" name="Line 10"/>
            <p:cNvSpPr>
              <a:spLocks noChangeShapeType="1"/>
            </p:cNvSpPr>
            <p:nvPr/>
          </p:nvSpPr>
          <p:spPr bwMode="auto">
            <a:xfrm>
              <a:off x="1327" y="2961"/>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70" name="Text Box 11"/>
            <p:cNvSpPr txBox="1">
              <a:spLocks noChangeArrowheads="1"/>
            </p:cNvSpPr>
            <p:nvPr/>
          </p:nvSpPr>
          <p:spPr bwMode="auto">
            <a:xfrm>
              <a:off x="793" y="3003"/>
              <a:ext cx="392" cy="231"/>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200</a:t>
              </a:r>
            </a:p>
          </p:txBody>
        </p:sp>
        <p:sp>
          <p:nvSpPr>
            <p:cNvPr id="19471" name="Text Box 12"/>
            <p:cNvSpPr txBox="1">
              <a:spLocks noChangeArrowheads="1"/>
            </p:cNvSpPr>
            <p:nvPr/>
          </p:nvSpPr>
          <p:spPr bwMode="auto">
            <a:xfrm>
              <a:off x="340" y="2725"/>
              <a:ext cx="17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     Créances douteuses</a:t>
              </a:r>
            </a:p>
          </p:txBody>
        </p:sp>
        <p:sp>
          <p:nvSpPr>
            <p:cNvPr id="19472" name="Line 13"/>
            <p:cNvSpPr>
              <a:spLocks noChangeShapeType="1"/>
            </p:cNvSpPr>
            <p:nvPr/>
          </p:nvSpPr>
          <p:spPr bwMode="auto">
            <a:xfrm>
              <a:off x="703" y="3729"/>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9473" name="Text Box 14"/>
            <p:cNvSpPr txBox="1">
              <a:spLocks noChangeArrowheads="1"/>
            </p:cNvSpPr>
            <p:nvPr/>
          </p:nvSpPr>
          <p:spPr bwMode="auto">
            <a:xfrm>
              <a:off x="4031" y="3300"/>
              <a:ext cx="392" cy="231"/>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200</a:t>
              </a:r>
            </a:p>
          </p:txBody>
        </p:sp>
        <p:sp>
          <p:nvSpPr>
            <p:cNvPr id="19474" name="Text Box 15"/>
            <p:cNvSpPr txBox="1">
              <a:spLocks noChangeArrowheads="1"/>
            </p:cNvSpPr>
            <p:nvPr/>
          </p:nvSpPr>
          <p:spPr bwMode="auto">
            <a:xfrm>
              <a:off x="3853" y="3738"/>
              <a:ext cx="5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b="1">
                  <a:latin typeface="Tahoma" pitchFamily="34" charset="0"/>
                  <a:cs typeface="Arial" charset="0"/>
                </a:rPr>
                <a:t>5 200</a:t>
              </a:r>
            </a:p>
          </p:txBody>
        </p:sp>
      </p:grpSp>
      <p:sp>
        <p:nvSpPr>
          <p:cNvPr id="19461" name="Rectangle 16"/>
          <p:cNvSpPr>
            <a:spLocks noGrp="1" noChangeArrowheads="1"/>
          </p:cNvSpPr>
          <p:nvPr>
            <p:ph type="title"/>
          </p:nvPr>
        </p:nvSpPr>
        <p:spPr>
          <a:xfrm>
            <a:off x="323850" y="214313"/>
            <a:ext cx="8620125" cy="1462087"/>
          </a:xfrm>
        </p:spPr>
        <p:txBody>
          <a:bodyPr/>
          <a:lstStyle/>
          <a:p>
            <a:pPr eaLnBrk="1" hangingPunct="1"/>
            <a:r>
              <a:rPr lang="fr-CA" smtClean="0">
                <a:effectLst/>
              </a:rPr>
              <a:t>Méthode statistique fondée sur le chiffre d’affaires</a:t>
            </a:r>
          </a:p>
        </p:txBody>
      </p:sp>
      <p:sp>
        <p:nvSpPr>
          <p:cNvPr id="19462" name="Line 4"/>
          <p:cNvSpPr>
            <a:spLocks noChangeShapeType="1"/>
          </p:cNvSpPr>
          <p:nvPr/>
        </p:nvSpPr>
        <p:spPr bwMode="auto">
          <a:xfrm>
            <a:off x="395288" y="16287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4A8452C-F857-43F5-B7C7-96EF8019E440}" type="slidenum">
              <a:rPr lang="fr-CA" smtClean="0"/>
              <a:pPr eaLnBrk="1" hangingPunct="1"/>
              <a:t>2</a:t>
            </a:fld>
            <a:endParaRPr lang="fr-CA" dirty="0" smtClean="0"/>
          </a:p>
        </p:txBody>
      </p:sp>
      <p:sp>
        <p:nvSpPr>
          <p:cNvPr id="3075" name="Rectangle 2"/>
          <p:cNvSpPr>
            <a:spLocks noGrp="1" noChangeArrowheads="1"/>
          </p:cNvSpPr>
          <p:nvPr>
            <p:ph type="title"/>
          </p:nvPr>
        </p:nvSpPr>
        <p:spPr/>
        <p:txBody>
          <a:bodyPr/>
          <a:lstStyle/>
          <a:p>
            <a:pPr eaLnBrk="1" hangingPunct="1"/>
            <a:r>
              <a:rPr lang="fr-CA" smtClean="0">
                <a:effectLst/>
              </a:rPr>
              <a:t>Objectifs de la séance</a:t>
            </a:r>
          </a:p>
        </p:txBody>
      </p:sp>
      <p:sp>
        <p:nvSpPr>
          <p:cNvPr id="3076" name="Rectangle 3"/>
          <p:cNvSpPr>
            <a:spLocks noGrp="1" noChangeArrowheads="1"/>
          </p:cNvSpPr>
          <p:nvPr>
            <p:ph type="body" idx="1"/>
          </p:nvPr>
        </p:nvSpPr>
        <p:spPr>
          <a:xfrm>
            <a:off x="446088" y="908050"/>
            <a:ext cx="8229600" cy="4968875"/>
          </a:xfrm>
        </p:spPr>
        <p:txBody>
          <a:bodyPr/>
          <a:lstStyle/>
          <a:p>
            <a:pPr marL="457200" lvl="1" indent="0" eaLnBrk="1" hangingPunct="1">
              <a:buFontTx/>
              <a:buNone/>
              <a:defRPr/>
            </a:pPr>
            <a:endParaRPr lang="fr-CA" dirty="0" smtClean="0"/>
          </a:p>
          <a:p>
            <a:pPr marL="0" indent="0">
              <a:buFont typeface="Wingdings" pitchFamily="2" charset="2"/>
              <a:buNone/>
              <a:defRPr/>
            </a:pPr>
            <a:r>
              <a:rPr lang="fr-CA" sz="2400" b="1" dirty="0" smtClean="0"/>
              <a:t>Chapitre 9 - Les créances :</a:t>
            </a:r>
          </a:p>
          <a:p>
            <a:pPr marL="457200" indent="-457200">
              <a:buFont typeface="+mj-lt"/>
              <a:buAutoNum type="arabicPeriod"/>
              <a:defRPr/>
            </a:pPr>
            <a:r>
              <a:rPr lang="fr-CA" sz="2400" dirty="0" smtClean="0"/>
              <a:t>Définir les types courants de créances et concevoir des contrôles internes pour ces comptes;</a:t>
            </a:r>
          </a:p>
          <a:p>
            <a:pPr marL="457200" indent="-457200">
              <a:buFont typeface="+mj-lt"/>
              <a:buAutoNum type="arabicPeriod"/>
              <a:defRPr/>
            </a:pPr>
            <a:r>
              <a:rPr lang="fr-CA" sz="2400" dirty="0" smtClean="0"/>
              <a:t>Utiliser la méthode d’imputation par provision pour comptabiliser les créances irrécouvrables et estimer la valeur des créances irrécouvrables selon la méthode statistique d’estimation fondée sur le chiffre d’affaires, la méthode du classement chronologique des comptes clients et la méthode statistique d’estimation des créances douteuses;</a:t>
            </a:r>
          </a:p>
          <a:p>
            <a:pPr marL="457200" indent="-457200">
              <a:buFont typeface="+mj-lt"/>
              <a:buAutoNum type="arabicPeriod"/>
              <a:defRPr/>
            </a:pPr>
            <a:r>
              <a:rPr lang="fr-CA" sz="2400" dirty="0" smtClean="0"/>
              <a:t>Expliquer la méthode de passation directe en charges pour comptabiliser les créances irrécouvrables;</a:t>
            </a:r>
            <a:r>
              <a:rPr lang="fr-CA" sz="2400" dirty="0" smtClean="0">
                <a:solidFill>
                  <a:srgbClr val="FFC000"/>
                </a:solidFill>
              </a:rPr>
              <a:t> </a:t>
            </a:r>
            <a:endParaRPr lang="fr-CA" sz="2400" dirty="0">
              <a:solidFill>
                <a:srgbClr val="FFC000"/>
              </a:solidFill>
            </a:endParaRPr>
          </a:p>
          <a:p>
            <a:pPr marL="0" indent="0">
              <a:buFont typeface="Wingdings" pitchFamily="2" charset="2"/>
              <a:buNone/>
              <a:defRPr/>
            </a:pPr>
            <a:endParaRPr lang="fr-CA" sz="2400" dirty="0" smtClean="0"/>
          </a:p>
          <a:p>
            <a:pPr marL="609600" indent="-609600" eaLnBrk="1" hangingPunct="1">
              <a:buFont typeface="Wingdings" pitchFamily="2" charset="2"/>
              <a:buNone/>
              <a:defRPr/>
            </a:pPr>
            <a:endParaRPr lang="fr-CA" sz="2400" dirty="0" smtClean="0"/>
          </a:p>
        </p:txBody>
      </p:sp>
      <p:sp>
        <p:nvSpPr>
          <p:cNvPr id="307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7EE6BE89-3212-439A-B9D6-C659135FD5B5}" type="slidenum">
              <a:rPr lang="fr-CA" smtClean="0"/>
              <a:pPr eaLnBrk="1" hangingPunct="1"/>
              <a:t>20</a:t>
            </a:fld>
            <a:endParaRPr lang="fr-CA" dirty="0" smtClean="0"/>
          </a:p>
        </p:txBody>
      </p:sp>
      <p:sp>
        <p:nvSpPr>
          <p:cNvPr id="20483" name="Rectangle 2"/>
          <p:cNvSpPr>
            <a:spLocks noGrp="1" noChangeArrowheads="1"/>
          </p:cNvSpPr>
          <p:nvPr>
            <p:ph type="title"/>
          </p:nvPr>
        </p:nvSpPr>
        <p:spPr>
          <a:xfrm>
            <a:off x="479425" y="274638"/>
            <a:ext cx="8540750" cy="1143000"/>
          </a:xfrm>
        </p:spPr>
        <p:txBody>
          <a:bodyPr/>
          <a:lstStyle/>
          <a:p>
            <a:pPr eaLnBrk="1" hangingPunct="1"/>
            <a:r>
              <a:rPr lang="fr-CA" smtClean="0">
                <a:effectLst/>
              </a:rPr>
              <a:t>Méthode fondée sur les comptes clients</a:t>
            </a:r>
          </a:p>
        </p:txBody>
      </p:sp>
      <p:sp>
        <p:nvSpPr>
          <p:cNvPr id="20484" name="Rectangle 3"/>
          <p:cNvSpPr>
            <a:spLocks noGrp="1" noChangeArrowheads="1"/>
          </p:cNvSpPr>
          <p:nvPr>
            <p:ph type="body" idx="1"/>
          </p:nvPr>
        </p:nvSpPr>
        <p:spPr>
          <a:xfrm>
            <a:off x="539750" y="2017713"/>
            <a:ext cx="8199438" cy="4506912"/>
          </a:xfrm>
        </p:spPr>
        <p:txBody>
          <a:bodyPr/>
          <a:lstStyle/>
          <a:p>
            <a:pPr eaLnBrk="1" hangingPunct="1">
              <a:buFont typeface="Wingdings" pitchFamily="2" charset="2"/>
              <a:buNone/>
            </a:pPr>
            <a:r>
              <a:rPr lang="fr-CA" smtClean="0"/>
              <a:t>Classement chronologique des C/C</a:t>
            </a:r>
          </a:p>
          <a:p>
            <a:pPr eaLnBrk="1" hangingPunct="1">
              <a:buFont typeface="Wingdings" pitchFamily="2" charset="2"/>
              <a:buNone/>
            </a:pPr>
            <a:endParaRPr lang="fr-CA" smtClean="0"/>
          </a:p>
          <a:p>
            <a:pPr eaLnBrk="1" hangingPunct="1">
              <a:buFont typeface="Wingdings" pitchFamily="2" charset="2"/>
              <a:buNone/>
            </a:pPr>
            <a:r>
              <a:rPr lang="fr-CA" smtClean="0"/>
              <a:t>	Comptes clients</a:t>
            </a:r>
          </a:p>
          <a:p>
            <a:pPr eaLnBrk="1" hangingPunct="1">
              <a:buFont typeface="Wingdings" pitchFamily="2" charset="2"/>
              <a:buNone/>
            </a:pPr>
            <a:r>
              <a:rPr lang="fr-CA" smtClean="0"/>
              <a:t>x Taux estimé des créances irrécouvrables</a:t>
            </a:r>
          </a:p>
          <a:p>
            <a:pPr eaLnBrk="1" hangingPunct="1">
              <a:buFont typeface="Wingdings" pitchFamily="2" charset="2"/>
              <a:buNone/>
            </a:pPr>
            <a:r>
              <a:rPr lang="fr-CA" smtClean="0"/>
              <a:t>	Montant désiré comme provision</a:t>
            </a:r>
          </a:p>
          <a:p>
            <a:pPr eaLnBrk="1" hangingPunct="1">
              <a:buFontTx/>
              <a:buNone/>
            </a:pPr>
            <a:r>
              <a:rPr lang="fr-CA" smtClean="0"/>
              <a:t>-(+)Solde de la provision</a:t>
            </a:r>
          </a:p>
          <a:p>
            <a:pPr eaLnBrk="1" hangingPunct="1">
              <a:buFontTx/>
              <a:buNone/>
            </a:pPr>
            <a:r>
              <a:rPr lang="fr-CA" smtClean="0"/>
              <a:t>	Montant de l’écriture</a:t>
            </a:r>
          </a:p>
        </p:txBody>
      </p:sp>
      <p:sp>
        <p:nvSpPr>
          <p:cNvPr id="20485" name="Line 4"/>
          <p:cNvSpPr>
            <a:spLocks noChangeShapeType="1"/>
          </p:cNvSpPr>
          <p:nvPr/>
        </p:nvSpPr>
        <p:spPr bwMode="auto">
          <a:xfrm>
            <a:off x="649288" y="4365625"/>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20486" name="Line 5"/>
          <p:cNvSpPr>
            <a:spLocks noChangeShapeType="1"/>
          </p:cNvSpPr>
          <p:nvPr/>
        </p:nvSpPr>
        <p:spPr bwMode="auto">
          <a:xfrm>
            <a:off x="700088" y="5589588"/>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2048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525DC58B-8C15-457C-BBDA-F80ED7F3E694}" type="slidenum">
              <a:rPr lang="fr-CA" smtClean="0"/>
              <a:pPr eaLnBrk="1" hangingPunct="1"/>
              <a:t>21</a:t>
            </a:fld>
            <a:endParaRPr lang="fr-CA" dirty="0" smtClean="0"/>
          </a:p>
        </p:txBody>
      </p:sp>
      <p:sp>
        <p:nvSpPr>
          <p:cNvPr id="2" name="Rectangle 2"/>
          <p:cNvSpPr>
            <a:spLocks noGrp="1" noChangeArrowheads="1"/>
          </p:cNvSpPr>
          <p:nvPr>
            <p:ph type="body" idx="1"/>
          </p:nvPr>
        </p:nvSpPr>
        <p:spPr>
          <a:xfrm>
            <a:off x="395288" y="1989138"/>
            <a:ext cx="8532812" cy="1830387"/>
          </a:xfrm>
        </p:spPr>
        <p:txBody>
          <a:bodyPr rtlCol="0">
            <a:noAutofit/>
          </a:bodyPr>
          <a:lstStyle/>
          <a:p>
            <a:pPr eaLnBrk="1" fontAlgn="auto" hangingPunct="1">
              <a:lnSpc>
                <a:spcPct val="80000"/>
              </a:lnSpc>
              <a:spcAft>
                <a:spcPts val="0"/>
              </a:spcAft>
              <a:buFont typeface="Wingdings" pitchFamily="2" charset="2"/>
              <a:buNone/>
              <a:defRPr/>
            </a:pPr>
            <a:r>
              <a:rPr lang="fr-CA" sz="2400" b="1" dirty="0" smtClean="0"/>
              <a:t>Avec cette méthode on détermine </a:t>
            </a:r>
            <a:r>
              <a:rPr lang="fr-CA" sz="2400" b="1" i="1" u="sng" dirty="0" smtClean="0">
                <a:effectLst>
                  <a:outerShdw blurRad="38100" dist="38100" dir="2700000" algn="tl">
                    <a:srgbClr val="C0C0C0"/>
                  </a:outerShdw>
                </a:effectLst>
              </a:rPr>
              <a:t>le solde de la provision</a:t>
            </a:r>
            <a:r>
              <a:rPr lang="fr-CA" sz="2400" b="1" dirty="0" smtClean="0"/>
              <a:t> :</a:t>
            </a:r>
          </a:p>
          <a:p>
            <a:pPr eaLnBrk="1" fontAlgn="auto" hangingPunct="1">
              <a:lnSpc>
                <a:spcPct val="80000"/>
              </a:lnSpc>
              <a:spcAft>
                <a:spcPts val="0"/>
              </a:spcAft>
              <a:buFont typeface="Wingdings" pitchFamily="2" charset="2"/>
              <a:buNone/>
              <a:defRPr/>
            </a:pPr>
            <a:r>
              <a:rPr lang="fr-CA" sz="2400" dirty="0" smtClean="0"/>
              <a:t>Solde désiré 5 200$ compte tenu de l’ordre chronologique des C/C</a:t>
            </a:r>
          </a:p>
          <a:p>
            <a:pPr eaLnBrk="1" fontAlgn="auto" hangingPunct="1">
              <a:lnSpc>
                <a:spcPct val="80000"/>
              </a:lnSpc>
              <a:spcAft>
                <a:spcPts val="0"/>
              </a:spcAft>
              <a:buFont typeface="Wingdings" pitchFamily="2" charset="2"/>
              <a:buNone/>
              <a:defRPr/>
            </a:pPr>
            <a:endParaRPr lang="fr-CA" sz="2400" b="1" dirty="0" smtClean="0"/>
          </a:p>
          <a:p>
            <a:pPr eaLnBrk="1" fontAlgn="auto" hangingPunct="1">
              <a:lnSpc>
                <a:spcPct val="80000"/>
              </a:lnSpc>
              <a:spcAft>
                <a:spcPts val="0"/>
              </a:spcAft>
              <a:buFont typeface="Wingdings" pitchFamily="2" charset="2"/>
              <a:buNone/>
              <a:defRPr/>
            </a:pPr>
            <a:r>
              <a:rPr lang="fr-CA" sz="2400" b="1" dirty="0" smtClean="0"/>
              <a:t>Écriture</a:t>
            </a:r>
          </a:p>
          <a:p>
            <a:pPr eaLnBrk="1" fontAlgn="auto" hangingPunct="1">
              <a:lnSpc>
                <a:spcPct val="80000"/>
              </a:lnSpc>
              <a:spcAft>
                <a:spcPts val="0"/>
              </a:spcAft>
              <a:buFont typeface="Wingdings" pitchFamily="2" charset="2"/>
              <a:buNone/>
              <a:defRPr/>
            </a:pPr>
            <a:r>
              <a:rPr lang="fr-CA" sz="2400" dirty="0" smtClean="0">
                <a:solidFill>
                  <a:schemeClr val="accent2"/>
                </a:solidFill>
              </a:rPr>
              <a:t>Créances douteuses                              200</a:t>
            </a:r>
          </a:p>
          <a:p>
            <a:pPr eaLnBrk="1" fontAlgn="auto" hangingPunct="1">
              <a:lnSpc>
                <a:spcPct val="80000"/>
              </a:lnSpc>
              <a:spcAft>
                <a:spcPts val="0"/>
              </a:spcAft>
              <a:buFont typeface="Wingdings" pitchFamily="2" charset="2"/>
              <a:buNone/>
              <a:defRPr/>
            </a:pPr>
            <a:r>
              <a:rPr lang="fr-CA" sz="2400" b="1" dirty="0" smtClean="0">
                <a:solidFill>
                  <a:schemeClr val="accent2"/>
                </a:solidFill>
              </a:rPr>
              <a:t>	</a:t>
            </a:r>
            <a:r>
              <a:rPr lang="fr-CA" sz="2400" dirty="0" smtClean="0">
                <a:solidFill>
                  <a:schemeClr val="accent2"/>
                </a:solidFill>
              </a:rPr>
              <a:t>Provision pour créances douteuses               200</a:t>
            </a:r>
          </a:p>
        </p:txBody>
      </p:sp>
      <p:grpSp>
        <p:nvGrpSpPr>
          <p:cNvPr id="21508" name="Group 3"/>
          <p:cNvGrpSpPr>
            <a:grpSpLocks/>
          </p:cNvGrpSpPr>
          <p:nvPr/>
        </p:nvGrpSpPr>
        <p:grpSpPr bwMode="auto">
          <a:xfrm>
            <a:off x="1347788" y="4687888"/>
            <a:ext cx="6680200" cy="2054225"/>
            <a:chOff x="305" y="2590"/>
            <a:chExt cx="4208" cy="1294"/>
          </a:xfrm>
        </p:grpSpPr>
        <p:sp>
          <p:nvSpPr>
            <p:cNvPr id="21511" name="Line 4"/>
            <p:cNvSpPr>
              <a:spLocks noChangeShapeType="1"/>
            </p:cNvSpPr>
            <p:nvPr/>
          </p:nvSpPr>
          <p:spPr bwMode="auto">
            <a:xfrm>
              <a:off x="3220" y="286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12" name="Line 5"/>
            <p:cNvSpPr>
              <a:spLocks noChangeShapeType="1"/>
            </p:cNvSpPr>
            <p:nvPr/>
          </p:nvSpPr>
          <p:spPr bwMode="auto">
            <a:xfrm>
              <a:off x="3844" y="286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13" name="Text Box 6"/>
            <p:cNvSpPr txBox="1">
              <a:spLocks noChangeArrowheads="1"/>
            </p:cNvSpPr>
            <p:nvPr/>
          </p:nvSpPr>
          <p:spPr bwMode="auto">
            <a:xfrm>
              <a:off x="3833" y="2886"/>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5 000</a:t>
              </a:r>
            </a:p>
          </p:txBody>
        </p:sp>
        <p:sp>
          <p:nvSpPr>
            <p:cNvPr id="21514" name="Text Box 7"/>
            <p:cNvSpPr txBox="1">
              <a:spLocks noChangeArrowheads="1"/>
            </p:cNvSpPr>
            <p:nvPr/>
          </p:nvSpPr>
          <p:spPr bwMode="auto">
            <a:xfrm>
              <a:off x="3399" y="2614"/>
              <a:ext cx="8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000" b="1">
                  <a:latin typeface="Tahoma" pitchFamily="34" charset="0"/>
                </a:rPr>
                <a:t>Provision</a:t>
              </a:r>
              <a:endParaRPr lang="fr-FR" sz="2400" b="1">
                <a:latin typeface="Tahoma" pitchFamily="34" charset="0"/>
              </a:endParaRPr>
            </a:p>
          </p:txBody>
        </p:sp>
        <p:sp>
          <p:nvSpPr>
            <p:cNvPr id="21515" name="Line 8"/>
            <p:cNvSpPr>
              <a:spLocks noChangeShapeType="1"/>
            </p:cNvSpPr>
            <p:nvPr/>
          </p:nvSpPr>
          <p:spPr bwMode="auto">
            <a:xfrm>
              <a:off x="3220" y="363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16" name="Line 9"/>
            <p:cNvSpPr>
              <a:spLocks noChangeShapeType="1"/>
            </p:cNvSpPr>
            <p:nvPr/>
          </p:nvSpPr>
          <p:spPr bwMode="auto">
            <a:xfrm>
              <a:off x="703" y="286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17" name="Line 10"/>
            <p:cNvSpPr>
              <a:spLocks noChangeShapeType="1"/>
            </p:cNvSpPr>
            <p:nvPr/>
          </p:nvSpPr>
          <p:spPr bwMode="auto">
            <a:xfrm>
              <a:off x="1327" y="286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18" name="Text Box 11"/>
            <p:cNvSpPr txBox="1">
              <a:spLocks noChangeArrowheads="1"/>
            </p:cNvSpPr>
            <p:nvPr/>
          </p:nvSpPr>
          <p:spPr bwMode="auto">
            <a:xfrm>
              <a:off x="748" y="2915"/>
              <a:ext cx="482" cy="2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200</a:t>
              </a:r>
            </a:p>
          </p:txBody>
        </p:sp>
        <p:sp>
          <p:nvSpPr>
            <p:cNvPr id="21519" name="Text Box 12"/>
            <p:cNvSpPr txBox="1">
              <a:spLocks noChangeArrowheads="1"/>
            </p:cNvSpPr>
            <p:nvPr/>
          </p:nvSpPr>
          <p:spPr bwMode="auto">
            <a:xfrm>
              <a:off x="305" y="2590"/>
              <a:ext cx="18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000" b="1">
                  <a:latin typeface="Tahoma" pitchFamily="34" charset="0"/>
                </a:rPr>
                <a:t>   Créances douteuses</a:t>
              </a:r>
              <a:endParaRPr lang="fr-FR" sz="2400" b="1">
                <a:latin typeface="Tahoma" pitchFamily="34" charset="0"/>
              </a:endParaRPr>
            </a:p>
          </p:txBody>
        </p:sp>
        <p:sp>
          <p:nvSpPr>
            <p:cNvPr id="21520" name="Line 13"/>
            <p:cNvSpPr>
              <a:spLocks noChangeShapeType="1"/>
            </p:cNvSpPr>
            <p:nvPr/>
          </p:nvSpPr>
          <p:spPr bwMode="auto">
            <a:xfrm>
              <a:off x="703" y="363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521" name="Text Box 14"/>
            <p:cNvSpPr txBox="1">
              <a:spLocks noChangeArrowheads="1"/>
            </p:cNvSpPr>
            <p:nvPr/>
          </p:nvSpPr>
          <p:spPr bwMode="auto">
            <a:xfrm>
              <a:off x="4031" y="3158"/>
              <a:ext cx="482" cy="2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200</a:t>
              </a:r>
            </a:p>
          </p:txBody>
        </p:sp>
        <p:sp>
          <p:nvSpPr>
            <p:cNvPr id="21522" name="Text Box 15"/>
            <p:cNvSpPr txBox="1">
              <a:spLocks noChangeArrowheads="1"/>
            </p:cNvSpPr>
            <p:nvPr/>
          </p:nvSpPr>
          <p:spPr bwMode="auto">
            <a:xfrm>
              <a:off x="3853" y="3596"/>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5 200</a:t>
              </a:r>
            </a:p>
          </p:txBody>
        </p:sp>
      </p:grpSp>
      <p:sp>
        <p:nvSpPr>
          <p:cNvPr id="21509" name="Rectangle 16"/>
          <p:cNvSpPr>
            <a:spLocks noGrp="1" noChangeArrowheads="1"/>
          </p:cNvSpPr>
          <p:nvPr>
            <p:ph type="title"/>
          </p:nvPr>
        </p:nvSpPr>
        <p:spPr>
          <a:xfrm>
            <a:off x="179388" y="214313"/>
            <a:ext cx="8764587" cy="1462087"/>
          </a:xfrm>
        </p:spPr>
        <p:txBody>
          <a:bodyPr/>
          <a:lstStyle/>
          <a:p>
            <a:pPr eaLnBrk="1" hangingPunct="1"/>
            <a:r>
              <a:rPr lang="fr-CA" sz="4000" smtClean="0">
                <a:effectLst/>
              </a:rPr>
              <a:t>Provision en fonction du classement chronologique </a:t>
            </a:r>
          </a:p>
        </p:txBody>
      </p:sp>
      <p:sp>
        <p:nvSpPr>
          <p:cNvPr id="21510"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lstStyle/>
          <a:p>
            <a:r>
              <a:rPr lang="fr-CA" sz="4000" smtClean="0">
                <a:effectLst/>
              </a:rPr>
              <a:t>Méthode statistique d’estimation des créances douteuses</a:t>
            </a:r>
          </a:p>
        </p:txBody>
      </p:sp>
      <p:sp>
        <p:nvSpPr>
          <p:cNvPr id="22531" name="Espace réservé du contenu 2"/>
          <p:cNvSpPr>
            <a:spLocks noGrp="1"/>
          </p:cNvSpPr>
          <p:nvPr>
            <p:ph idx="1"/>
          </p:nvPr>
        </p:nvSpPr>
        <p:spPr>
          <a:xfrm>
            <a:off x="457200" y="2359025"/>
            <a:ext cx="8229600" cy="3373438"/>
          </a:xfrm>
        </p:spPr>
        <p:txBody>
          <a:bodyPr/>
          <a:lstStyle/>
          <a:p>
            <a:r>
              <a:rPr lang="fr-CA" smtClean="0"/>
              <a:t>Utilisation d’un % du solde des comptes clients selon l’historique de l’entreprise</a:t>
            </a:r>
          </a:p>
          <a:p>
            <a:r>
              <a:rPr lang="fr-CA" smtClean="0"/>
              <a:t>Écriture de régularisation pour ajuster le solde de la provision pour créances douteuses</a:t>
            </a:r>
          </a:p>
        </p:txBody>
      </p:sp>
      <p:sp>
        <p:nvSpPr>
          <p:cNvPr id="2253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4DBB7661-8CA6-46E7-A853-67585591AB6F}" type="slidenum">
              <a:rPr lang="fr-CA" smtClean="0"/>
              <a:pPr eaLnBrk="1" hangingPunct="1"/>
              <a:t>22</a:t>
            </a:fld>
            <a:endParaRPr lang="fr-CA" dirty="0" smtClean="0"/>
          </a:p>
        </p:txBody>
      </p:sp>
      <p:sp>
        <p:nvSpPr>
          <p:cNvPr id="22533" name="Line 4"/>
          <p:cNvSpPr>
            <a:spLocks noChangeShapeType="1"/>
          </p:cNvSpPr>
          <p:nvPr/>
        </p:nvSpPr>
        <p:spPr bwMode="auto">
          <a:xfrm>
            <a:off x="395288" y="17002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fr-CA" smtClean="0">
                <a:effectLst/>
              </a:rPr>
              <a:t>% du solde comptes clients</a:t>
            </a:r>
          </a:p>
        </p:txBody>
      </p:sp>
      <p:sp>
        <p:nvSpPr>
          <p:cNvPr id="23555" name="Espace réservé du contenu 2"/>
          <p:cNvSpPr>
            <a:spLocks noGrp="1"/>
          </p:cNvSpPr>
          <p:nvPr>
            <p:ph idx="1"/>
          </p:nvPr>
        </p:nvSpPr>
        <p:spPr/>
        <p:txBody>
          <a:bodyPr/>
          <a:lstStyle/>
          <a:p>
            <a:r>
              <a:rPr lang="fr-CA" smtClean="0"/>
              <a:t>Le solde créditeur du compte de provision correspond à un % du solde global des comptes clients</a:t>
            </a:r>
          </a:p>
          <a:p>
            <a:pPr lvl="1"/>
            <a:r>
              <a:rPr lang="fr-CA" smtClean="0"/>
              <a:t>Solde global des comptes clients: 140 000$;</a:t>
            </a:r>
          </a:p>
          <a:p>
            <a:pPr lvl="1"/>
            <a:r>
              <a:rPr lang="fr-CA" smtClean="0"/>
              <a:t>Provision avant régularisations: 1 300$ (créditeur)</a:t>
            </a:r>
          </a:p>
          <a:p>
            <a:pPr lvl="1"/>
            <a:r>
              <a:rPr lang="fr-CA" smtClean="0"/>
              <a:t>Provision établie à 3% des comptes clients</a:t>
            </a:r>
          </a:p>
        </p:txBody>
      </p:sp>
      <p:sp>
        <p:nvSpPr>
          <p:cNvPr id="2355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6ECC0D9E-3DAC-4E87-A342-31D00564DAE3}" type="slidenum">
              <a:rPr lang="fr-CA" smtClean="0"/>
              <a:pPr eaLnBrk="1" hangingPunct="1"/>
              <a:t>23</a:t>
            </a:fld>
            <a:endParaRPr lang="fr-CA" dirty="0" smtClean="0"/>
          </a:p>
        </p:txBody>
      </p:sp>
      <p:sp>
        <p:nvSpPr>
          <p:cNvPr id="2355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CA" dirty="0" smtClean="0">
                <a:effectLst/>
              </a:rPr>
              <a:t>% du solde comptes clients - suite</a:t>
            </a:r>
            <a:endParaRPr lang="fr-CA" dirty="0"/>
          </a:p>
        </p:txBody>
      </p:sp>
      <p:sp>
        <p:nvSpPr>
          <p:cNvPr id="3" name="Espace réservé du contenu 2"/>
          <p:cNvSpPr>
            <a:spLocks noGrp="1"/>
          </p:cNvSpPr>
          <p:nvPr>
            <p:ph idx="1"/>
          </p:nvPr>
        </p:nvSpPr>
        <p:spPr>
          <a:xfrm>
            <a:off x="250825" y="1600200"/>
            <a:ext cx="8642350" cy="5126038"/>
          </a:xfrm>
        </p:spPr>
        <p:txBody>
          <a:bodyPr/>
          <a:lstStyle/>
          <a:p>
            <a:pPr eaLnBrk="1" fontAlgn="auto" hangingPunct="1">
              <a:lnSpc>
                <a:spcPct val="80000"/>
              </a:lnSpc>
              <a:spcAft>
                <a:spcPts val="0"/>
              </a:spcAft>
              <a:buFont typeface="Wingdings" pitchFamily="2" charset="2"/>
              <a:buNone/>
              <a:defRPr/>
            </a:pPr>
            <a:r>
              <a:rPr lang="fr-CA" sz="2800" b="1" dirty="0"/>
              <a:t>Avec cette méthode on </a:t>
            </a:r>
            <a:r>
              <a:rPr lang="fr-CA" sz="2800" b="1" dirty="0" smtClean="0"/>
              <a:t>détermine également </a:t>
            </a:r>
            <a:r>
              <a:rPr lang="fr-CA" sz="2800" b="1" i="1" u="sng" dirty="0">
                <a:effectLst>
                  <a:outerShdw blurRad="38100" dist="38100" dir="2700000" algn="tl">
                    <a:srgbClr val="C0C0C0"/>
                  </a:outerShdw>
                </a:effectLst>
              </a:rPr>
              <a:t>le solde de la provision</a:t>
            </a:r>
            <a:r>
              <a:rPr lang="fr-CA" sz="2800" b="1" dirty="0"/>
              <a:t> :</a:t>
            </a:r>
          </a:p>
          <a:p>
            <a:pPr eaLnBrk="1" fontAlgn="auto" hangingPunct="1">
              <a:lnSpc>
                <a:spcPct val="80000"/>
              </a:lnSpc>
              <a:spcAft>
                <a:spcPts val="0"/>
              </a:spcAft>
              <a:buFont typeface="Wingdings" pitchFamily="2" charset="2"/>
              <a:buNone/>
              <a:defRPr/>
            </a:pPr>
            <a:r>
              <a:rPr lang="fr-CA" sz="2800" dirty="0"/>
              <a:t>Solde désiré </a:t>
            </a:r>
            <a:r>
              <a:rPr lang="fr-CA" sz="2800" dirty="0" smtClean="0"/>
              <a:t>4 </a:t>
            </a:r>
            <a:r>
              <a:rPr lang="fr-CA" sz="2800" dirty="0"/>
              <a:t>200</a:t>
            </a:r>
            <a:r>
              <a:rPr lang="fr-CA" sz="2800" dirty="0" smtClean="0"/>
              <a:t>$</a:t>
            </a:r>
          </a:p>
          <a:p>
            <a:pPr eaLnBrk="1" fontAlgn="auto" hangingPunct="1">
              <a:lnSpc>
                <a:spcPct val="80000"/>
              </a:lnSpc>
              <a:spcAft>
                <a:spcPts val="0"/>
              </a:spcAft>
              <a:buFont typeface="Wingdings" pitchFamily="2" charset="2"/>
              <a:buNone/>
              <a:defRPr/>
            </a:pPr>
            <a:endParaRPr lang="fr-CA" sz="2800" b="1" dirty="0"/>
          </a:p>
          <a:p>
            <a:pPr eaLnBrk="1" fontAlgn="auto" hangingPunct="1">
              <a:lnSpc>
                <a:spcPct val="80000"/>
              </a:lnSpc>
              <a:spcAft>
                <a:spcPts val="0"/>
              </a:spcAft>
              <a:buFont typeface="Wingdings" pitchFamily="2" charset="2"/>
              <a:buNone/>
              <a:defRPr/>
            </a:pPr>
            <a:r>
              <a:rPr lang="fr-CA" sz="2800" b="1" dirty="0"/>
              <a:t>Écriture</a:t>
            </a:r>
          </a:p>
          <a:p>
            <a:pPr eaLnBrk="1" fontAlgn="auto" hangingPunct="1">
              <a:lnSpc>
                <a:spcPct val="80000"/>
              </a:lnSpc>
              <a:spcAft>
                <a:spcPts val="0"/>
              </a:spcAft>
              <a:buFont typeface="Wingdings" pitchFamily="2" charset="2"/>
              <a:buNone/>
              <a:defRPr/>
            </a:pPr>
            <a:r>
              <a:rPr lang="fr-CA" sz="2800" dirty="0">
                <a:solidFill>
                  <a:schemeClr val="accent2"/>
                </a:solidFill>
              </a:rPr>
              <a:t>Créances douteuses   </a:t>
            </a:r>
            <a:r>
              <a:rPr lang="fr-CA" sz="2800" dirty="0" smtClean="0">
                <a:solidFill>
                  <a:schemeClr val="accent2"/>
                </a:solidFill>
              </a:rPr>
              <a:t>2 900</a:t>
            </a:r>
            <a:endParaRPr lang="fr-CA" sz="2800" dirty="0">
              <a:solidFill>
                <a:schemeClr val="accent2"/>
              </a:solidFill>
            </a:endParaRPr>
          </a:p>
          <a:p>
            <a:pPr eaLnBrk="1" fontAlgn="auto" hangingPunct="1">
              <a:lnSpc>
                <a:spcPct val="80000"/>
              </a:lnSpc>
              <a:spcAft>
                <a:spcPts val="0"/>
              </a:spcAft>
              <a:buFont typeface="Wingdings" pitchFamily="2" charset="2"/>
              <a:buNone/>
              <a:defRPr/>
            </a:pPr>
            <a:r>
              <a:rPr lang="fr-CA" sz="2800" b="1" dirty="0">
                <a:solidFill>
                  <a:schemeClr val="accent2"/>
                </a:solidFill>
              </a:rPr>
              <a:t>	</a:t>
            </a:r>
            <a:r>
              <a:rPr lang="fr-CA" sz="2800" dirty="0">
                <a:solidFill>
                  <a:schemeClr val="accent2"/>
                </a:solidFill>
              </a:rPr>
              <a:t>Provision pour créances douteuses </a:t>
            </a:r>
            <a:r>
              <a:rPr lang="fr-CA" sz="2800" dirty="0" smtClean="0">
                <a:solidFill>
                  <a:schemeClr val="accent2"/>
                </a:solidFill>
              </a:rPr>
              <a:t>     2 900</a:t>
            </a:r>
            <a:endParaRPr lang="fr-CA" sz="2800" dirty="0"/>
          </a:p>
        </p:txBody>
      </p:sp>
      <p:sp>
        <p:nvSpPr>
          <p:cNvPr id="2458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4A1E26B-E3CC-4D1E-B94B-DD551A520A5A}" type="slidenum">
              <a:rPr lang="fr-CA" smtClean="0"/>
              <a:pPr eaLnBrk="1" hangingPunct="1"/>
              <a:t>24</a:t>
            </a:fld>
            <a:endParaRPr lang="fr-CA" dirty="0" smtClean="0"/>
          </a:p>
        </p:txBody>
      </p:sp>
      <p:sp>
        <p:nvSpPr>
          <p:cNvPr id="24581"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grpSp>
        <p:nvGrpSpPr>
          <p:cNvPr id="24582" name="Group 3"/>
          <p:cNvGrpSpPr>
            <a:grpSpLocks/>
          </p:cNvGrpSpPr>
          <p:nvPr/>
        </p:nvGrpSpPr>
        <p:grpSpPr bwMode="auto">
          <a:xfrm>
            <a:off x="1187450" y="4581525"/>
            <a:ext cx="6696075" cy="2058988"/>
            <a:chOff x="305" y="2590"/>
            <a:chExt cx="4218" cy="1297"/>
          </a:xfrm>
        </p:grpSpPr>
        <p:sp>
          <p:nvSpPr>
            <p:cNvPr id="24583" name="Line 4"/>
            <p:cNvSpPr>
              <a:spLocks noChangeShapeType="1"/>
            </p:cNvSpPr>
            <p:nvPr/>
          </p:nvSpPr>
          <p:spPr bwMode="auto">
            <a:xfrm>
              <a:off x="3220" y="286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84" name="Line 5"/>
            <p:cNvSpPr>
              <a:spLocks noChangeShapeType="1"/>
            </p:cNvSpPr>
            <p:nvPr/>
          </p:nvSpPr>
          <p:spPr bwMode="auto">
            <a:xfrm>
              <a:off x="3844" y="286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85" name="Text Box 6"/>
            <p:cNvSpPr txBox="1">
              <a:spLocks noChangeArrowheads="1"/>
            </p:cNvSpPr>
            <p:nvPr/>
          </p:nvSpPr>
          <p:spPr bwMode="auto">
            <a:xfrm>
              <a:off x="3833" y="2886"/>
              <a:ext cx="6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1 300</a:t>
              </a:r>
            </a:p>
          </p:txBody>
        </p:sp>
        <p:sp>
          <p:nvSpPr>
            <p:cNvPr id="24586" name="Text Box 7"/>
            <p:cNvSpPr txBox="1">
              <a:spLocks noChangeArrowheads="1"/>
            </p:cNvSpPr>
            <p:nvPr/>
          </p:nvSpPr>
          <p:spPr bwMode="auto">
            <a:xfrm>
              <a:off x="3399" y="2614"/>
              <a:ext cx="8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000" b="1">
                  <a:latin typeface="Tahoma" pitchFamily="34" charset="0"/>
                </a:rPr>
                <a:t>Provision</a:t>
              </a:r>
              <a:endParaRPr lang="fr-FR" sz="2400" b="1">
                <a:latin typeface="Tahoma" pitchFamily="34" charset="0"/>
              </a:endParaRPr>
            </a:p>
          </p:txBody>
        </p:sp>
        <p:sp>
          <p:nvSpPr>
            <p:cNvPr id="24587" name="Line 8"/>
            <p:cNvSpPr>
              <a:spLocks noChangeShapeType="1"/>
            </p:cNvSpPr>
            <p:nvPr/>
          </p:nvSpPr>
          <p:spPr bwMode="auto">
            <a:xfrm>
              <a:off x="3220" y="363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88" name="Line 9"/>
            <p:cNvSpPr>
              <a:spLocks noChangeShapeType="1"/>
            </p:cNvSpPr>
            <p:nvPr/>
          </p:nvSpPr>
          <p:spPr bwMode="auto">
            <a:xfrm>
              <a:off x="703" y="286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89" name="Line 10"/>
            <p:cNvSpPr>
              <a:spLocks noChangeShapeType="1"/>
            </p:cNvSpPr>
            <p:nvPr/>
          </p:nvSpPr>
          <p:spPr bwMode="auto">
            <a:xfrm>
              <a:off x="1327" y="286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90" name="Text Box 11"/>
            <p:cNvSpPr txBox="1">
              <a:spLocks noChangeArrowheads="1"/>
            </p:cNvSpPr>
            <p:nvPr/>
          </p:nvSpPr>
          <p:spPr bwMode="auto">
            <a:xfrm>
              <a:off x="612" y="2915"/>
              <a:ext cx="666" cy="29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2 900</a:t>
              </a:r>
            </a:p>
          </p:txBody>
        </p:sp>
        <p:sp>
          <p:nvSpPr>
            <p:cNvPr id="24591" name="Text Box 12"/>
            <p:cNvSpPr txBox="1">
              <a:spLocks noChangeArrowheads="1"/>
            </p:cNvSpPr>
            <p:nvPr/>
          </p:nvSpPr>
          <p:spPr bwMode="auto">
            <a:xfrm>
              <a:off x="305" y="2590"/>
              <a:ext cx="18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000" b="1">
                  <a:latin typeface="Tahoma" pitchFamily="34" charset="0"/>
                </a:rPr>
                <a:t>   Créances douteuses</a:t>
              </a:r>
              <a:endParaRPr lang="fr-FR" sz="2400" b="1">
                <a:latin typeface="Tahoma" pitchFamily="34" charset="0"/>
              </a:endParaRPr>
            </a:p>
          </p:txBody>
        </p:sp>
        <p:sp>
          <p:nvSpPr>
            <p:cNvPr id="24592" name="Line 13"/>
            <p:cNvSpPr>
              <a:spLocks noChangeShapeType="1"/>
            </p:cNvSpPr>
            <p:nvPr/>
          </p:nvSpPr>
          <p:spPr bwMode="auto">
            <a:xfrm>
              <a:off x="703" y="363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593" name="Text Box 14"/>
            <p:cNvSpPr txBox="1">
              <a:spLocks noChangeArrowheads="1"/>
            </p:cNvSpPr>
            <p:nvPr/>
          </p:nvSpPr>
          <p:spPr bwMode="auto">
            <a:xfrm>
              <a:off x="3857" y="3158"/>
              <a:ext cx="666" cy="29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2 900</a:t>
              </a:r>
            </a:p>
          </p:txBody>
        </p:sp>
        <p:sp>
          <p:nvSpPr>
            <p:cNvPr id="24594" name="Text Box 15"/>
            <p:cNvSpPr txBox="1">
              <a:spLocks noChangeArrowheads="1"/>
            </p:cNvSpPr>
            <p:nvPr/>
          </p:nvSpPr>
          <p:spPr bwMode="auto">
            <a:xfrm>
              <a:off x="3853" y="3596"/>
              <a:ext cx="6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sz="2400" b="1">
                  <a:latin typeface="Tahoma" pitchFamily="34" charset="0"/>
                </a:rPr>
                <a:t>4 200</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r>
              <a:rPr lang="fr-CA" sz="3600" smtClean="0">
                <a:effectLst/>
              </a:rPr>
              <a:t>Utilisation conjointe des méthodes d’imputation par provision</a:t>
            </a:r>
          </a:p>
        </p:txBody>
      </p:sp>
      <p:sp>
        <p:nvSpPr>
          <p:cNvPr id="25603" name="Espace réservé du contenu 2"/>
          <p:cNvSpPr>
            <a:spLocks noGrp="1"/>
          </p:cNvSpPr>
          <p:nvPr>
            <p:ph idx="1"/>
          </p:nvPr>
        </p:nvSpPr>
        <p:spPr/>
        <p:txBody>
          <a:bodyPr/>
          <a:lstStyle/>
          <a:p>
            <a:r>
              <a:rPr lang="fr-CA" dirty="0" smtClean="0"/>
              <a:t>Utilisation conjointe de la méthode d’estimation fondée sur le chiffre d’affaires et la méthode du classement chronologique des comptes clients ou méthode statistique d’estimation des créances douteuses est acceptée uniquement pour les exercices intérimaires</a:t>
            </a:r>
          </a:p>
          <a:p>
            <a:r>
              <a:rPr lang="fr-CA" dirty="0" smtClean="0"/>
              <a:t>L’utilisation conjointe permet d’obtenir une mesure juste des charges et des actifs</a:t>
            </a:r>
          </a:p>
        </p:txBody>
      </p:sp>
      <p:sp>
        <p:nvSpPr>
          <p:cNvPr id="2560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80E05C98-B944-48FF-8E49-19B6D6E1384A}" type="slidenum">
              <a:rPr lang="fr-CA" smtClean="0"/>
              <a:pPr eaLnBrk="1" hangingPunct="1"/>
              <a:t>25</a:t>
            </a:fld>
            <a:endParaRPr lang="fr-CA" dirty="0" smtClean="0"/>
          </a:p>
        </p:txBody>
      </p:sp>
      <p:sp>
        <p:nvSpPr>
          <p:cNvPr id="2560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549275"/>
            <a:ext cx="7273925" cy="5576888"/>
          </a:xfrm>
        </p:spPr>
      </p:pic>
      <p:sp>
        <p:nvSpPr>
          <p:cNvPr id="26627"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B1279C48-3630-4610-AED2-39027B6D2684}" type="slidenum">
              <a:rPr lang="fr-CA" smtClean="0"/>
              <a:pPr eaLnBrk="1" hangingPunct="1"/>
              <a:t>26</a:t>
            </a:fld>
            <a:endParaRPr lang="fr-CA"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r>
              <a:rPr lang="fr-CA" smtClean="0">
                <a:effectLst/>
              </a:rPr>
              <a:t>Exercice: Cas Services-conseils Roy (p.419)</a:t>
            </a:r>
          </a:p>
        </p:txBody>
      </p:sp>
      <p:sp>
        <p:nvSpPr>
          <p:cNvPr id="3" name="Espace réservé du contenu 2"/>
          <p:cNvSpPr>
            <a:spLocks noGrp="1"/>
          </p:cNvSpPr>
          <p:nvPr>
            <p:ph idx="1"/>
          </p:nvPr>
        </p:nvSpPr>
        <p:spPr>
          <a:xfrm>
            <a:off x="250825" y="1916113"/>
            <a:ext cx="8642350" cy="4249737"/>
          </a:xfrm>
        </p:spPr>
        <p:txBody>
          <a:bodyPr/>
          <a:lstStyle/>
          <a:p>
            <a:pPr marL="0" indent="0">
              <a:buFont typeface="Wingdings" pitchFamily="2" charset="2"/>
              <a:buNone/>
              <a:defRPr/>
            </a:pPr>
            <a:r>
              <a:rPr lang="fr-CA" sz="2000" b="1" dirty="0" smtClean="0"/>
              <a:t>Solde début compte clients: 1 500$</a:t>
            </a:r>
          </a:p>
          <a:p>
            <a:pPr marL="0" indent="0">
              <a:buFont typeface="Wingdings" pitchFamily="2" charset="2"/>
              <a:buNone/>
              <a:defRPr/>
            </a:pPr>
            <a:r>
              <a:rPr lang="fr-CA" sz="2000" dirty="0" smtClean="0"/>
              <a:t>Extraits des transactions de la page 248</a:t>
            </a:r>
          </a:p>
          <a:p>
            <a:pPr marL="0" indent="0">
              <a:buFont typeface="Wingdings" pitchFamily="2" charset="2"/>
              <a:buNone/>
              <a:defRPr/>
            </a:pPr>
            <a:endParaRPr lang="fr-CA" sz="2000" dirty="0" smtClean="0"/>
          </a:p>
          <a:p>
            <a:pPr marL="0" indent="0">
              <a:buFont typeface="Wingdings" pitchFamily="2" charset="2"/>
              <a:buNone/>
              <a:defRPr/>
            </a:pPr>
            <a:r>
              <a:rPr lang="fr-CA" sz="2000" dirty="0" smtClean="0"/>
              <a:t>Janvier</a:t>
            </a:r>
          </a:p>
          <a:p>
            <a:pPr>
              <a:defRPr/>
            </a:pPr>
            <a:r>
              <a:rPr lang="fr-CA" sz="2000" dirty="0" smtClean="0"/>
              <a:t>(2) – Encaissement d’un paiement comptant de 7 200$ pour services-conseils</a:t>
            </a:r>
          </a:p>
          <a:p>
            <a:pPr>
              <a:defRPr/>
            </a:pPr>
            <a:r>
              <a:rPr lang="fr-CA" sz="2000" dirty="0" smtClean="0"/>
              <a:t>(18) – Vente à crédit de 70 logiciels pour 3 100$ (coût: 1 400$) </a:t>
            </a:r>
          </a:p>
          <a:p>
            <a:pPr>
              <a:defRPr/>
            </a:pPr>
            <a:r>
              <a:rPr lang="fr-CA" sz="2000" dirty="0" smtClean="0"/>
              <a:t>(19) – Prestation de services-conseils, 900$ portés au compte du client</a:t>
            </a:r>
          </a:p>
          <a:p>
            <a:pPr>
              <a:defRPr/>
            </a:pPr>
            <a:r>
              <a:rPr lang="fr-CA" sz="2000" dirty="0" smtClean="0"/>
              <a:t>(28) – Vente de 100 logiciels au comptant: 4 000$ (coût: 2 210$)</a:t>
            </a:r>
          </a:p>
          <a:p>
            <a:pPr marL="0" indent="0">
              <a:buFont typeface="Wingdings" pitchFamily="2" charset="2"/>
              <a:buNone/>
              <a:defRPr/>
            </a:pPr>
            <a:endParaRPr lang="fr-CA" sz="2000" dirty="0"/>
          </a:p>
        </p:txBody>
      </p:sp>
      <p:sp>
        <p:nvSpPr>
          <p:cNvPr id="2765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1E4EC19C-5158-4255-B504-363406B6B7BF}" type="slidenum">
              <a:rPr lang="fr-CA" smtClean="0"/>
              <a:pPr eaLnBrk="1" hangingPunct="1"/>
              <a:t>27</a:t>
            </a:fld>
            <a:endParaRPr lang="fr-CA" dirty="0" smtClean="0"/>
          </a:p>
        </p:txBody>
      </p:sp>
      <p:sp>
        <p:nvSpPr>
          <p:cNvPr id="2765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r>
              <a:rPr lang="fr-CA" smtClean="0">
                <a:effectLst/>
              </a:rPr>
              <a:t>Exercice: Cas Services-conseils Roy (p.419)</a:t>
            </a:r>
          </a:p>
        </p:txBody>
      </p:sp>
      <p:sp>
        <p:nvSpPr>
          <p:cNvPr id="30723" name="Espace réservé du contenu 2"/>
          <p:cNvSpPr>
            <a:spLocks noGrp="1"/>
          </p:cNvSpPr>
          <p:nvPr>
            <p:ph idx="1"/>
          </p:nvPr>
        </p:nvSpPr>
        <p:spPr>
          <a:xfrm>
            <a:off x="457200" y="1628775"/>
            <a:ext cx="8229600" cy="4968875"/>
          </a:xfrm>
        </p:spPr>
        <p:txBody>
          <a:bodyPr/>
          <a:lstStyle/>
          <a:p>
            <a:pPr algn="just">
              <a:defRPr/>
            </a:pPr>
            <a:r>
              <a:rPr lang="fr-CA" sz="2000" dirty="0" smtClean="0"/>
              <a:t>Nous sommes le 1</a:t>
            </a:r>
            <a:r>
              <a:rPr lang="fr-CA" sz="2000" baseline="30000" dirty="0" smtClean="0"/>
              <a:t>er</a:t>
            </a:r>
            <a:r>
              <a:rPr lang="fr-CA" sz="2000" dirty="0" smtClean="0"/>
              <a:t> février 2012. Carl Roy, propriétaire de Services-conseils Roy, a examiné la liste des créances de janvier. Il a conclu que Jean n’allait pas payer sa créance du 19 janvier. L’entreprise utilise la méthode d’imputation par provision pour ses créances et elle évalue ses créances irrécouvrables à 3% de ses ventes à crédit.</a:t>
            </a:r>
          </a:p>
          <a:p>
            <a:pPr marL="0" indent="0" algn="just">
              <a:buFont typeface="Wingdings" pitchFamily="2" charset="2"/>
              <a:buNone/>
              <a:defRPr/>
            </a:pPr>
            <a:r>
              <a:rPr lang="fr-CA" sz="2400" b="1" dirty="0" smtClean="0"/>
              <a:t>Travail à faire:</a:t>
            </a:r>
          </a:p>
          <a:p>
            <a:pPr marL="514350" indent="-514350" algn="just">
              <a:buFont typeface="+mj-lt"/>
              <a:buAutoNum type="arabicPeriod"/>
              <a:defRPr/>
            </a:pPr>
            <a:r>
              <a:rPr lang="fr-CA" sz="2400" dirty="0" smtClean="0"/>
              <a:t>Calculez et journalisez la provision pour créances douteuses en utilisant la méthode statistique d’estimation fondée sur le chiffre d’affaires pour les ventes à crédit de janvier 2012.</a:t>
            </a:r>
          </a:p>
          <a:p>
            <a:pPr marL="514350" indent="-514350" algn="just">
              <a:buFont typeface="+mj-lt"/>
              <a:buAutoNum type="arabicPeriod"/>
              <a:defRPr/>
            </a:pPr>
            <a:r>
              <a:rPr lang="fr-CA" sz="2400" dirty="0" smtClean="0"/>
              <a:t>Journalisez l’opération permettant de constater la créance de Jean.</a:t>
            </a:r>
          </a:p>
        </p:txBody>
      </p:sp>
      <p:sp>
        <p:nvSpPr>
          <p:cNvPr id="2867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C4560898-3EB6-430B-AC34-9123ACD3BB4D}" type="slidenum">
              <a:rPr lang="fr-CA" smtClean="0"/>
              <a:pPr eaLnBrk="1" hangingPunct="1"/>
              <a:t>28</a:t>
            </a:fld>
            <a:endParaRPr lang="fr-CA" dirty="0" smtClean="0"/>
          </a:p>
        </p:txBody>
      </p:sp>
      <p:sp>
        <p:nvSpPr>
          <p:cNvPr id="2867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cs typeface="Arial" charset="0"/>
              </a:rPr>
              <a:t>9-</a:t>
            </a:r>
            <a:fld id="{02975478-B1E9-4665-BB12-33121412BCAB}" type="slidenum">
              <a:rPr lang="fr-CA" smtClean="0">
                <a:cs typeface="Arial" charset="0"/>
              </a:rPr>
              <a:pPr eaLnBrk="1" hangingPunct="1"/>
              <a:t>29</a:t>
            </a:fld>
            <a:endParaRPr lang="fr-CA" dirty="0" smtClean="0">
              <a:cs typeface="Arial" charset="0"/>
            </a:endParaRPr>
          </a:p>
        </p:txBody>
      </p:sp>
      <p:sp>
        <p:nvSpPr>
          <p:cNvPr id="29699" name="Rectangle 2"/>
          <p:cNvSpPr>
            <a:spLocks noGrp="1" noChangeArrowheads="1"/>
          </p:cNvSpPr>
          <p:nvPr>
            <p:ph type="title"/>
          </p:nvPr>
        </p:nvSpPr>
        <p:spPr>
          <a:xfrm>
            <a:off x="457200" y="274638"/>
            <a:ext cx="8229600" cy="881062"/>
          </a:xfrm>
        </p:spPr>
        <p:txBody>
          <a:bodyPr/>
          <a:lstStyle/>
          <a:p>
            <a:pPr eaLnBrk="1" hangingPunct="1"/>
            <a:r>
              <a:rPr lang="fr-CA" smtClean="0">
                <a:effectLst/>
              </a:rPr>
              <a:t>Exercice 1</a:t>
            </a:r>
          </a:p>
        </p:txBody>
      </p:sp>
      <p:sp>
        <p:nvSpPr>
          <p:cNvPr id="29700" name="Rectangle 3"/>
          <p:cNvSpPr>
            <a:spLocks noGrp="1" noChangeArrowheads="1"/>
          </p:cNvSpPr>
          <p:nvPr>
            <p:ph type="body" idx="1"/>
          </p:nvPr>
        </p:nvSpPr>
        <p:spPr>
          <a:xfrm>
            <a:off x="458788" y="1268413"/>
            <a:ext cx="8351837" cy="4967287"/>
          </a:xfrm>
        </p:spPr>
        <p:txBody>
          <a:bodyPr/>
          <a:lstStyle/>
          <a:p>
            <a:pPr eaLnBrk="1" hangingPunct="1">
              <a:lnSpc>
                <a:spcPct val="90000"/>
              </a:lnSpc>
            </a:pPr>
            <a:r>
              <a:rPr lang="fr-CA" sz="2400" dirty="0" smtClean="0"/>
              <a:t>La société Saint-Pierre se sert de la méthode d’estimation fondée sur le chiffre d’affaires pour comptabiliser ses créances douteuses. </a:t>
            </a:r>
          </a:p>
          <a:p>
            <a:pPr eaLnBrk="1" hangingPunct="1">
              <a:lnSpc>
                <a:spcPct val="30000"/>
              </a:lnSpc>
              <a:buFont typeface="Wingdings" pitchFamily="2" charset="2"/>
              <a:buNone/>
            </a:pPr>
            <a:endParaRPr lang="fr-CA" sz="2400" dirty="0" smtClean="0"/>
          </a:p>
          <a:p>
            <a:pPr eaLnBrk="1" hangingPunct="1">
              <a:lnSpc>
                <a:spcPct val="90000"/>
              </a:lnSpc>
            </a:pPr>
            <a:r>
              <a:rPr lang="fr-CA" sz="2400" dirty="0" smtClean="0"/>
              <a:t>Elle estime à 2% la proportion des ventes à crédit nettes qui s’avéreront irrécouvrables.  Le chiffre d’affaires (ventes à crédit) s’établit à 800 000$ pour l’exercice se terminant le 31 </a:t>
            </a:r>
            <a:r>
              <a:rPr lang="fr-CA" sz="2400" dirty="0" smtClean="0"/>
              <a:t>octobre.</a:t>
            </a:r>
            <a:endParaRPr lang="fr-CA" sz="2400" dirty="0" smtClean="0"/>
          </a:p>
          <a:p>
            <a:pPr eaLnBrk="1" hangingPunct="1">
              <a:lnSpc>
                <a:spcPct val="30000"/>
              </a:lnSpc>
              <a:buFont typeface="Wingdings" pitchFamily="2" charset="2"/>
              <a:buNone/>
            </a:pPr>
            <a:r>
              <a:rPr lang="fr-CA" sz="2400" dirty="0" smtClean="0"/>
              <a:t> </a:t>
            </a:r>
          </a:p>
          <a:p>
            <a:pPr eaLnBrk="1" hangingPunct="1">
              <a:lnSpc>
                <a:spcPct val="90000"/>
              </a:lnSpc>
            </a:pPr>
            <a:r>
              <a:rPr lang="fr-CA" sz="2400" dirty="0" smtClean="0"/>
              <a:t>Les rendus et rabais sur ventes s’élèvent à 50 000$ et la provision pour créances douteuses affiche un solde créditeur de 12 000$.  </a:t>
            </a:r>
          </a:p>
          <a:p>
            <a:pPr eaLnBrk="1" hangingPunct="1">
              <a:lnSpc>
                <a:spcPct val="30000"/>
              </a:lnSpc>
            </a:pPr>
            <a:endParaRPr lang="fr-CA" sz="2400" dirty="0" smtClean="0"/>
          </a:p>
          <a:p>
            <a:pPr eaLnBrk="1" hangingPunct="1">
              <a:lnSpc>
                <a:spcPct val="90000"/>
              </a:lnSpc>
              <a:buFontTx/>
              <a:buNone/>
            </a:pPr>
            <a:r>
              <a:rPr lang="fr-CA" sz="2400" b="1" dirty="0" smtClean="0"/>
              <a:t>	Préparez l’écriture de régularisation servant à comptabiliser les créances douteuses</a:t>
            </a:r>
          </a:p>
        </p:txBody>
      </p:sp>
      <p:sp>
        <p:nvSpPr>
          <p:cNvPr id="29701" name="Line 4"/>
          <p:cNvSpPr>
            <a:spLocks noChangeShapeType="1"/>
          </p:cNvSpPr>
          <p:nvPr/>
        </p:nvSpPr>
        <p:spPr bwMode="auto">
          <a:xfrm>
            <a:off x="395288" y="11255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0E6E32B6-B37C-4D7E-9BB3-AFC37763F0C3}" type="slidenum">
              <a:rPr lang="fr-CA" smtClean="0"/>
              <a:pPr eaLnBrk="1" hangingPunct="1"/>
              <a:t>3</a:t>
            </a:fld>
            <a:endParaRPr lang="fr-CA" dirty="0" smtClean="0"/>
          </a:p>
        </p:txBody>
      </p:sp>
      <p:sp>
        <p:nvSpPr>
          <p:cNvPr id="4099" name="Rectangle 2"/>
          <p:cNvSpPr>
            <a:spLocks noGrp="1" noChangeArrowheads="1"/>
          </p:cNvSpPr>
          <p:nvPr>
            <p:ph type="title"/>
          </p:nvPr>
        </p:nvSpPr>
        <p:spPr/>
        <p:txBody>
          <a:bodyPr/>
          <a:lstStyle/>
          <a:p>
            <a:pPr eaLnBrk="1" hangingPunct="1"/>
            <a:r>
              <a:rPr lang="fr-CA" smtClean="0">
                <a:effectLst/>
              </a:rPr>
              <a:t>Objectifs de la séance</a:t>
            </a:r>
          </a:p>
        </p:txBody>
      </p:sp>
      <p:sp>
        <p:nvSpPr>
          <p:cNvPr id="4100" name="Rectangle 3"/>
          <p:cNvSpPr>
            <a:spLocks noGrp="1" noChangeArrowheads="1"/>
          </p:cNvSpPr>
          <p:nvPr>
            <p:ph type="body" idx="1"/>
          </p:nvPr>
        </p:nvSpPr>
        <p:spPr>
          <a:xfrm>
            <a:off x="457200" y="1844675"/>
            <a:ext cx="8362950" cy="3671888"/>
          </a:xfrm>
        </p:spPr>
        <p:txBody>
          <a:bodyPr/>
          <a:lstStyle/>
          <a:p>
            <a:pPr marL="457200" indent="-457200">
              <a:buFont typeface="+mj-lt"/>
              <a:buAutoNum type="arabicPeriod" startAt="4"/>
              <a:defRPr/>
            </a:pPr>
            <a:r>
              <a:rPr lang="fr-CA" sz="2400" dirty="0"/>
              <a:t>Comptabiliser les ventes par carte de crédit ou carte de débit;</a:t>
            </a:r>
          </a:p>
          <a:p>
            <a:pPr marL="457200" indent="-457200">
              <a:buFont typeface="+mj-lt"/>
              <a:buAutoNum type="arabicPeriod" startAt="4"/>
              <a:defRPr/>
            </a:pPr>
            <a:r>
              <a:rPr lang="fr-CA" sz="2400" dirty="0" smtClean="0"/>
              <a:t>Comptabiliser les effets à recevoir;</a:t>
            </a:r>
          </a:p>
          <a:p>
            <a:pPr marL="457200" indent="-457200">
              <a:buFont typeface="+mj-lt"/>
              <a:buAutoNum type="arabicPeriod" startAt="4"/>
              <a:defRPr/>
            </a:pPr>
            <a:r>
              <a:rPr lang="fr-CA" sz="2400" dirty="0" smtClean="0"/>
              <a:t>Présenter les créances dans le bilan;</a:t>
            </a:r>
          </a:p>
          <a:p>
            <a:pPr marL="457200" indent="-457200">
              <a:buFont typeface="+mj-lt"/>
              <a:buAutoNum type="arabicPeriod" startAt="4"/>
              <a:defRPr/>
            </a:pPr>
            <a:r>
              <a:rPr lang="fr-CA" sz="2400" dirty="0" smtClean="0"/>
              <a:t>Évaluer une entreprise à l'aide du ratio de liquidité relative et du délai moyen de recouvrement des comptes clients;</a:t>
            </a:r>
          </a:p>
          <a:p>
            <a:pPr marL="457200" indent="-457200">
              <a:buFont typeface="+mj-lt"/>
              <a:buAutoNum type="arabicPeriod" startAt="4"/>
              <a:defRPr/>
            </a:pPr>
            <a:r>
              <a:rPr lang="fr-CA" sz="2400" dirty="0" smtClean="0"/>
              <a:t>Comprendre l'incidence des Normes internationales d'information financière (IFRS) sur les comptes clients.</a:t>
            </a:r>
          </a:p>
          <a:p>
            <a:pPr marL="609600" indent="-609600" eaLnBrk="1" hangingPunct="1">
              <a:defRPr/>
            </a:pPr>
            <a:endParaRPr lang="fr-FR" dirty="0" smtClean="0"/>
          </a:p>
        </p:txBody>
      </p:sp>
      <p:sp>
        <p:nvSpPr>
          <p:cNvPr id="4101"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A15FD1E-4CCF-4CAA-B44E-8281778D4A6F}" type="slidenum">
              <a:rPr lang="fr-CA" smtClean="0"/>
              <a:pPr eaLnBrk="1" hangingPunct="1"/>
              <a:t>30</a:t>
            </a:fld>
            <a:endParaRPr lang="fr-CA" dirty="0" smtClean="0"/>
          </a:p>
        </p:txBody>
      </p:sp>
      <p:sp>
        <p:nvSpPr>
          <p:cNvPr id="30723" name="Rectangle 2"/>
          <p:cNvSpPr>
            <a:spLocks noGrp="1" noChangeArrowheads="1"/>
          </p:cNvSpPr>
          <p:nvPr>
            <p:ph type="title"/>
          </p:nvPr>
        </p:nvSpPr>
        <p:spPr>
          <a:xfrm>
            <a:off x="457200" y="79375"/>
            <a:ext cx="8229600" cy="936625"/>
          </a:xfrm>
        </p:spPr>
        <p:txBody>
          <a:bodyPr/>
          <a:lstStyle/>
          <a:p>
            <a:pPr eaLnBrk="1" hangingPunct="1"/>
            <a:r>
              <a:rPr lang="fr-CA" smtClean="0">
                <a:effectLst/>
              </a:rPr>
              <a:t>Exercice 2</a:t>
            </a:r>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l="21339" b="8937"/>
          <a:stretch>
            <a:fillRect/>
          </a:stretch>
        </p:blipFill>
        <p:spPr bwMode="auto">
          <a:xfrm>
            <a:off x="1042988" y="1247775"/>
            <a:ext cx="6456362"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4"/>
          <p:cNvSpPr>
            <a:spLocks noGrp="1" noChangeArrowheads="1"/>
          </p:cNvSpPr>
          <p:nvPr>
            <p:ph type="body" idx="1"/>
          </p:nvPr>
        </p:nvSpPr>
        <p:spPr>
          <a:xfrm>
            <a:off x="468313" y="4294188"/>
            <a:ext cx="8229600" cy="2087562"/>
          </a:xfrm>
        </p:spPr>
        <p:txBody>
          <a:bodyPr/>
          <a:lstStyle/>
          <a:p>
            <a:pPr eaLnBrk="1" hangingPunct="1">
              <a:lnSpc>
                <a:spcPct val="80000"/>
              </a:lnSpc>
            </a:pPr>
            <a:r>
              <a:rPr lang="fr-CA" sz="2200" dirty="0" smtClean="0"/>
              <a:t>L’expérience passée de l’entreprise indique des taux de perte pour chacune des catégories de 1% (courant), 5% (moins de 6 mois), 20% (de 6 à 12 mois) et 50% (plus d’un an) et le solde de la provision est de 1 550$. </a:t>
            </a:r>
          </a:p>
          <a:p>
            <a:pPr eaLnBrk="1" hangingPunct="1">
              <a:lnSpc>
                <a:spcPct val="30000"/>
              </a:lnSpc>
            </a:pPr>
            <a:endParaRPr lang="fr-CA" sz="2200" dirty="0" smtClean="0"/>
          </a:p>
          <a:p>
            <a:pPr eaLnBrk="1" hangingPunct="1">
              <a:lnSpc>
                <a:spcPct val="80000"/>
              </a:lnSpc>
              <a:buFontTx/>
              <a:buNone/>
            </a:pPr>
            <a:r>
              <a:rPr lang="fr-CA" sz="2200" b="1" dirty="0" smtClean="0"/>
              <a:t>	Quelle est l’écriture à passer au 31 </a:t>
            </a:r>
            <a:r>
              <a:rPr lang="fr-CA" sz="2200" b="1" dirty="0" smtClean="0"/>
              <a:t>octobre </a:t>
            </a:r>
            <a:r>
              <a:rPr lang="fr-CA" sz="2200" b="1" dirty="0" smtClean="0"/>
              <a:t>pour actualiser les créances douteuses? </a:t>
            </a:r>
          </a:p>
        </p:txBody>
      </p:sp>
      <p:sp>
        <p:nvSpPr>
          <p:cNvPr id="30726" name="Line 4"/>
          <p:cNvSpPr>
            <a:spLocks noChangeShapeType="1"/>
          </p:cNvSpPr>
          <p:nvPr/>
        </p:nvSpPr>
        <p:spPr bwMode="auto">
          <a:xfrm>
            <a:off x="395288" y="90805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4"/>
          <p:cNvSpPr>
            <a:spLocks noGrp="1"/>
          </p:cNvSpPr>
          <p:nvPr>
            <p:ph type="ctrTitle"/>
          </p:nvPr>
        </p:nvSpPr>
        <p:spPr/>
        <p:txBody>
          <a:bodyPr/>
          <a:lstStyle/>
          <a:p>
            <a:r>
              <a:rPr lang="fr-CA" smtClean="0">
                <a:effectLst/>
              </a:rPr>
              <a:t>Objectif 3:</a:t>
            </a:r>
          </a:p>
        </p:txBody>
      </p:sp>
      <p:sp>
        <p:nvSpPr>
          <p:cNvPr id="31747" name="Sous-titre 5"/>
          <p:cNvSpPr>
            <a:spLocks noGrp="1"/>
          </p:cNvSpPr>
          <p:nvPr>
            <p:ph type="subTitle" idx="1"/>
          </p:nvPr>
        </p:nvSpPr>
        <p:spPr>
          <a:xfrm>
            <a:off x="1371600" y="3886200"/>
            <a:ext cx="6400800" cy="1990725"/>
          </a:xfrm>
        </p:spPr>
        <p:txBody>
          <a:bodyPr/>
          <a:lstStyle/>
          <a:p>
            <a:r>
              <a:rPr lang="fr-CA" smtClean="0"/>
              <a:t>Expliquer la méthode de la passation directe en charges pour comptabiliser les créances irrécouvrables</a:t>
            </a:r>
          </a:p>
        </p:txBody>
      </p:sp>
      <p:sp>
        <p:nvSpPr>
          <p:cNvPr id="3174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5C7F87A9-7B74-4C67-9A52-3A22CFC0E725}" type="slidenum">
              <a:rPr lang="fr-CA" smtClean="0"/>
              <a:pPr eaLnBrk="1" hangingPunct="1"/>
              <a:t>31</a:t>
            </a:fld>
            <a:endParaRPr lang="fr-CA"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B76E141F-1D9B-4E04-BBBF-20305DC3C41F}" type="slidenum">
              <a:rPr lang="fr-CA" smtClean="0"/>
              <a:pPr eaLnBrk="1" hangingPunct="1"/>
              <a:t>32</a:t>
            </a:fld>
            <a:endParaRPr lang="fr-CA" dirty="0" smtClean="0"/>
          </a:p>
        </p:txBody>
      </p:sp>
      <p:sp>
        <p:nvSpPr>
          <p:cNvPr id="32771" name="Rectangle 4"/>
          <p:cNvSpPr>
            <a:spLocks noGrp="1" noChangeArrowheads="1"/>
          </p:cNvSpPr>
          <p:nvPr>
            <p:ph type="title"/>
          </p:nvPr>
        </p:nvSpPr>
        <p:spPr>
          <a:xfrm>
            <a:off x="250825" y="274638"/>
            <a:ext cx="8769350" cy="1143000"/>
          </a:xfrm>
        </p:spPr>
        <p:txBody>
          <a:bodyPr/>
          <a:lstStyle/>
          <a:p>
            <a:pPr eaLnBrk="1" hangingPunct="1"/>
            <a:r>
              <a:rPr lang="fr-CA" smtClean="0">
                <a:effectLst/>
              </a:rPr>
              <a:t>Méthode de la passation directe en charge</a:t>
            </a:r>
          </a:p>
        </p:txBody>
      </p:sp>
      <p:sp>
        <p:nvSpPr>
          <p:cNvPr id="32772" name="Rectangle 5"/>
          <p:cNvSpPr>
            <a:spLocks noGrp="1" noChangeArrowheads="1"/>
          </p:cNvSpPr>
          <p:nvPr>
            <p:ph type="body" idx="1"/>
          </p:nvPr>
        </p:nvSpPr>
        <p:spPr>
          <a:xfrm>
            <a:off x="539750" y="1844824"/>
            <a:ext cx="8208963" cy="4525963"/>
          </a:xfrm>
        </p:spPr>
        <p:txBody>
          <a:bodyPr/>
          <a:lstStyle/>
          <a:p>
            <a:pPr eaLnBrk="1" hangingPunct="1"/>
            <a:r>
              <a:rPr lang="fr-CA" dirty="0" smtClean="0"/>
              <a:t>Écriture pour comptabiliser la radiation d’un compte jugé irrécouvrable</a:t>
            </a:r>
          </a:p>
          <a:p>
            <a:pPr eaLnBrk="1" hangingPunct="1"/>
            <a:endParaRPr lang="fr-CA" dirty="0" smtClean="0"/>
          </a:p>
          <a:p>
            <a:pPr eaLnBrk="1" hangingPunct="1">
              <a:buFont typeface="Wingdings" pitchFamily="2" charset="2"/>
              <a:buNone/>
            </a:pPr>
            <a:r>
              <a:rPr lang="fr-CA" dirty="0" smtClean="0">
                <a:solidFill>
                  <a:schemeClr val="accent2"/>
                </a:solidFill>
              </a:rPr>
              <a:t>	Créances douteuses		500		</a:t>
            </a:r>
          </a:p>
          <a:p>
            <a:pPr eaLnBrk="1" hangingPunct="1">
              <a:buFont typeface="Wingdings" pitchFamily="2" charset="2"/>
              <a:buNone/>
            </a:pPr>
            <a:r>
              <a:rPr lang="fr-CA" dirty="0" smtClean="0">
                <a:solidFill>
                  <a:schemeClr val="accent2"/>
                </a:solidFill>
              </a:rPr>
              <a:t>	@ Clients					500</a:t>
            </a:r>
          </a:p>
          <a:p>
            <a:pPr eaLnBrk="1" hangingPunct="1"/>
            <a:endParaRPr lang="fr-CA" dirty="0" smtClean="0"/>
          </a:p>
          <a:p>
            <a:pPr eaLnBrk="1" hangingPunct="1"/>
            <a:endParaRPr lang="fr-CA" dirty="0" smtClean="0"/>
          </a:p>
        </p:txBody>
      </p:sp>
      <p:sp>
        <p:nvSpPr>
          <p:cNvPr id="3277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4"/>
          <p:cNvSpPr>
            <a:spLocks noGrp="1"/>
          </p:cNvSpPr>
          <p:nvPr>
            <p:ph type="ctrTitle"/>
          </p:nvPr>
        </p:nvSpPr>
        <p:spPr/>
        <p:txBody>
          <a:bodyPr/>
          <a:lstStyle/>
          <a:p>
            <a:r>
              <a:rPr lang="fr-CA" smtClean="0">
                <a:effectLst/>
              </a:rPr>
              <a:t>Objectif 4:</a:t>
            </a:r>
          </a:p>
        </p:txBody>
      </p:sp>
      <p:sp>
        <p:nvSpPr>
          <p:cNvPr id="34819" name="Sous-titre 5"/>
          <p:cNvSpPr>
            <a:spLocks noGrp="1"/>
          </p:cNvSpPr>
          <p:nvPr>
            <p:ph type="subTitle" idx="1"/>
          </p:nvPr>
        </p:nvSpPr>
        <p:spPr/>
        <p:txBody>
          <a:bodyPr/>
          <a:lstStyle/>
          <a:p>
            <a:r>
              <a:rPr lang="fr-CA" smtClean="0"/>
              <a:t>Comptabiliser les ventes par carte de crédit ou carte de débit</a:t>
            </a:r>
          </a:p>
          <a:p>
            <a:endParaRPr lang="fr-CA" smtClean="0"/>
          </a:p>
        </p:txBody>
      </p:sp>
      <p:sp>
        <p:nvSpPr>
          <p:cNvPr id="3482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CE23FE9A-78C8-453B-ADFF-44E8AAA67BD5}" type="slidenum">
              <a:rPr lang="fr-CA" smtClean="0"/>
              <a:pPr eaLnBrk="1" hangingPunct="1"/>
              <a:t>33</a:t>
            </a:fld>
            <a:endParaRPr lang="fr-CA"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Cartes de crédit bancaires et non bancaires</a:t>
            </a:r>
            <a:endParaRPr lang="fr-CA" dirty="0">
              <a:effectLst/>
            </a:endParaRPr>
          </a:p>
        </p:txBody>
      </p:sp>
      <p:sp>
        <p:nvSpPr>
          <p:cNvPr id="3" name="Espace réservé du contenu 2"/>
          <p:cNvSpPr>
            <a:spLocks noGrp="1"/>
          </p:cNvSpPr>
          <p:nvPr>
            <p:ph idx="1"/>
          </p:nvPr>
        </p:nvSpPr>
        <p:spPr>
          <a:xfrm>
            <a:off x="457200" y="2464296"/>
            <a:ext cx="8229600" cy="3196952"/>
          </a:xfrm>
        </p:spPr>
        <p:txBody>
          <a:bodyPr/>
          <a:lstStyle/>
          <a:p>
            <a:r>
              <a:rPr lang="fr-CA" dirty="0" smtClean="0"/>
              <a:t>Cartes de crédit bancaires: Visa, Mastercard</a:t>
            </a:r>
          </a:p>
          <a:p>
            <a:r>
              <a:rPr lang="fr-CA" dirty="0" smtClean="0"/>
              <a:t>Cartes de crédit non bancaires: Autres que Visa et Mastercard</a:t>
            </a:r>
            <a:endParaRPr lang="fr-CA" dirty="0"/>
          </a:p>
        </p:txBody>
      </p:sp>
      <p:sp>
        <p:nvSpPr>
          <p:cNvPr id="4" name="Espace réservé du numéro de diapositive 3"/>
          <p:cNvSpPr>
            <a:spLocks noGrp="1"/>
          </p:cNvSpPr>
          <p:nvPr>
            <p:ph type="sldNum" sz="quarter" idx="12"/>
          </p:nvPr>
        </p:nvSpPr>
        <p:spPr/>
        <p:txBody>
          <a:bodyPr/>
          <a:lstStyle/>
          <a:p>
            <a:pPr>
              <a:defRPr/>
            </a:pPr>
            <a:r>
              <a:rPr lang="fr-CA" dirty="0" smtClean="0"/>
              <a:t>9-</a:t>
            </a:r>
            <a:fld id="{4812664E-E352-496B-8BC3-61111ABEA24A}" type="slidenum">
              <a:rPr lang="fr-CA" smtClean="0"/>
              <a:pPr>
                <a:defRPr/>
              </a:pPr>
              <a:t>34</a:t>
            </a:fld>
            <a:endParaRPr lang="fr-CA" dirty="0"/>
          </a:p>
        </p:txBody>
      </p:sp>
      <p:sp>
        <p:nvSpPr>
          <p:cNvPr id="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313040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5E5752F2-2068-4704-BA8E-CAEA688481DE}" type="slidenum">
              <a:rPr lang="fr-CA" smtClean="0"/>
              <a:pPr eaLnBrk="1" hangingPunct="1"/>
              <a:t>35</a:t>
            </a:fld>
            <a:endParaRPr lang="fr-CA" dirty="0" smtClean="0"/>
          </a:p>
        </p:txBody>
      </p:sp>
      <p:sp>
        <p:nvSpPr>
          <p:cNvPr id="35843" name="Rectangle 4"/>
          <p:cNvSpPr>
            <a:spLocks noGrp="1" noChangeArrowheads="1"/>
          </p:cNvSpPr>
          <p:nvPr>
            <p:ph type="title"/>
          </p:nvPr>
        </p:nvSpPr>
        <p:spPr>
          <a:xfrm>
            <a:off x="395288" y="274638"/>
            <a:ext cx="8256587" cy="1143000"/>
          </a:xfrm>
        </p:spPr>
        <p:txBody>
          <a:bodyPr/>
          <a:lstStyle/>
          <a:p>
            <a:pPr eaLnBrk="1" hangingPunct="1"/>
            <a:r>
              <a:rPr lang="fr-CA" smtClean="0">
                <a:effectLst/>
              </a:rPr>
              <a:t>Frais de carte crédit ou débit</a:t>
            </a:r>
          </a:p>
        </p:txBody>
      </p:sp>
      <p:sp>
        <p:nvSpPr>
          <p:cNvPr id="35844" name="Rectangle 5"/>
          <p:cNvSpPr>
            <a:spLocks noGrp="1" noChangeArrowheads="1"/>
          </p:cNvSpPr>
          <p:nvPr>
            <p:ph type="body" idx="1"/>
          </p:nvPr>
        </p:nvSpPr>
        <p:spPr>
          <a:xfrm>
            <a:off x="457200" y="1711325"/>
            <a:ext cx="8229600" cy="4525963"/>
          </a:xfrm>
        </p:spPr>
        <p:txBody>
          <a:bodyPr/>
          <a:lstStyle/>
          <a:p>
            <a:pPr eaLnBrk="1" hangingPunct="1">
              <a:buFont typeface="Wingdings" pitchFamily="2" charset="2"/>
              <a:buNone/>
            </a:pPr>
            <a:r>
              <a:rPr lang="fr-CA" dirty="0" smtClean="0"/>
              <a:t>	</a:t>
            </a:r>
            <a:r>
              <a:rPr lang="fr-CA" sz="2800" dirty="0" smtClean="0"/>
              <a:t>C’est comme une vente au comptant sauf qu’il faut payer des frais d’utilisation à l’institution financière</a:t>
            </a:r>
          </a:p>
          <a:p>
            <a:pPr eaLnBrk="1" hangingPunct="1">
              <a:buFont typeface="Wingdings" pitchFamily="2" charset="2"/>
              <a:buNone/>
            </a:pPr>
            <a:endParaRPr lang="fr-CA" sz="2800" dirty="0" smtClean="0"/>
          </a:p>
          <a:p>
            <a:pPr eaLnBrk="1" hangingPunct="1">
              <a:buFont typeface="Wingdings" pitchFamily="2" charset="2"/>
              <a:buNone/>
            </a:pPr>
            <a:r>
              <a:rPr lang="fr-CA" sz="2800" dirty="0" smtClean="0"/>
              <a:t>	Encaisse					970</a:t>
            </a:r>
          </a:p>
          <a:p>
            <a:pPr eaLnBrk="1" hangingPunct="1">
              <a:buFont typeface="Wingdings" pitchFamily="2" charset="2"/>
              <a:buNone/>
            </a:pPr>
            <a:r>
              <a:rPr lang="fr-CA" sz="2800" dirty="0" smtClean="0"/>
              <a:t>	Frais de carte crédit ou débit	  30</a:t>
            </a:r>
          </a:p>
          <a:p>
            <a:pPr eaLnBrk="1" hangingPunct="1">
              <a:buFont typeface="Wingdings" pitchFamily="2" charset="2"/>
              <a:buNone/>
            </a:pPr>
            <a:r>
              <a:rPr lang="fr-CA" sz="2800" dirty="0" smtClean="0"/>
              <a:t>	@   Produits				       	     1000	</a:t>
            </a:r>
          </a:p>
        </p:txBody>
      </p:sp>
      <p:sp>
        <p:nvSpPr>
          <p:cNvPr id="35845"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Soldes créditeurs des comptes clients</a:t>
            </a:r>
            <a:endParaRPr lang="fr-CA" dirty="0">
              <a:effectLst/>
            </a:endParaRPr>
          </a:p>
        </p:txBody>
      </p:sp>
      <p:sp>
        <p:nvSpPr>
          <p:cNvPr id="3" name="Espace réservé du contenu 2"/>
          <p:cNvSpPr>
            <a:spLocks noGrp="1"/>
          </p:cNvSpPr>
          <p:nvPr>
            <p:ph idx="1"/>
          </p:nvPr>
        </p:nvSpPr>
        <p:spPr>
          <a:xfrm>
            <a:off x="457200" y="2248272"/>
            <a:ext cx="8229600" cy="3629000"/>
          </a:xfrm>
        </p:spPr>
        <p:txBody>
          <a:bodyPr/>
          <a:lstStyle/>
          <a:p>
            <a:r>
              <a:rPr lang="fr-CA" dirty="0" smtClean="0"/>
              <a:t>Paiement par le client d’une somme plus élevée que le montant dû</a:t>
            </a:r>
          </a:p>
          <a:p>
            <a:r>
              <a:rPr lang="fr-CA" dirty="0" smtClean="0"/>
              <a:t>Retour de marchandises d’une facture déjà acquittée</a:t>
            </a:r>
            <a:endParaRPr lang="fr-CA" dirty="0"/>
          </a:p>
        </p:txBody>
      </p:sp>
      <p:sp>
        <p:nvSpPr>
          <p:cNvPr id="4" name="Espace réservé du numéro de diapositive 3"/>
          <p:cNvSpPr>
            <a:spLocks noGrp="1"/>
          </p:cNvSpPr>
          <p:nvPr>
            <p:ph type="sldNum" sz="quarter" idx="12"/>
          </p:nvPr>
        </p:nvSpPr>
        <p:spPr/>
        <p:txBody>
          <a:bodyPr/>
          <a:lstStyle/>
          <a:p>
            <a:pPr>
              <a:defRPr/>
            </a:pPr>
            <a:r>
              <a:rPr lang="fr-CA" dirty="0" smtClean="0"/>
              <a:t>9-</a:t>
            </a:r>
            <a:fld id="{4812664E-E352-496B-8BC3-61111ABEA24A}" type="slidenum">
              <a:rPr lang="fr-CA" smtClean="0"/>
              <a:pPr>
                <a:defRPr/>
              </a:pPr>
              <a:t>36</a:t>
            </a:fld>
            <a:endParaRPr lang="fr-CA" dirty="0"/>
          </a:p>
        </p:txBody>
      </p:sp>
      <p:sp>
        <p:nvSpPr>
          <p:cNvPr id="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384391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4"/>
          <p:cNvSpPr>
            <a:spLocks noGrp="1"/>
          </p:cNvSpPr>
          <p:nvPr>
            <p:ph type="ctrTitle"/>
          </p:nvPr>
        </p:nvSpPr>
        <p:spPr/>
        <p:txBody>
          <a:bodyPr/>
          <a:lstStyle/>
          <a:p>
            <a:r>
              <a:rPr lang="fr-CA" smtClean="0">
                <a:effectLst/>
              </a:rPr>
              <a:t>Objectif 5:</a:t>
            </a:r>
          </a:p>
        </p:txBody>
      </p:sp>
      <p:sp>
        <p:nvSpPr>
          <p:cNvPr id="36867" name="Sous-titre 5"/>
          <p:cNvSpPr>
            <a:spLocks noGrp="1"/>
          </p:cNvSpPr>
          <p:nvPr>
            <p:ph type="subTitle" idx="1"/>
          </p:nvPr>
        </p:nvSpPr>
        <p:spPr/>
        <p:txBody>
          <a:bodyPr/>
          <a:lstStyle/>
          <a:p>
            <a:r>
              <a:rPr lang="fr-CA" smtClean="0"/>
              <a:t>Comptabiliser les effets à recevoir</a:t>
            </a:r>
          </a:p>
        </p:txBody>
      </p:sp>
      <p:sp>
        <p:nvSpPr>
          <p:cNvPr id="3686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56C9DE10-EE83-4C9C-9308-BC1A15F3414B}" type="slidenum">
              <a:rPr lang="fr-CA" smtClean="0"/>
              <a:pPr eaLnBrk="1" hangingPunct="1"/>
              <a:t>37</a:t>
            </a:fld>
            <a:endParaRPr lang="fr-CA"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228990B-BEF0-4551-BBC2-EF7F5B589B01}" type="slidenum">
              <a:rPr lang="fr-CA" smtClean="0"/>
              <a:pPr eaLnBrk="1" hangingPunct="1"/>
              <a:t>38</a:t>
            </a:fld>
            <a:endParaRPr lang="fr-CA" dirty="0" smtClean="0"/>
          </a:p>
        </p:txBody>
      </p:sp>
      <p:sp>
        <p:nvSpPr>
          <p:cNvPr id="37891" name="Rectangle 4"/>
          <p:cNvSpPr>
            <a:spLocks noGrp="1" noChangeArrowheads="1"/>
          </p:cNvSpPr>
          <p:nvPr>
            <p:ph type="title"/>
          </p:nvPr>
        </p:nvSpPr>
        <p:spPr>
          <a:xfrm>
            <a:off x="425450" y="0"/>
            <a:ext cx="8559800" cy="1143000"/>
          </a:xfrm>
        </p:spPr>
        <p:txBody>
          <a:bodyPr/>
          <a:lstStyle/>
          <a:p>
            <a:pPr eaLnBrk="1" hangingPunct="1"/>
            <a:r>
              <a:rPr lang="fr-CA" smtClean="0">
                <a:effectLst/>
              </a:rPr>
              <a:t>Effets à recevoir</a:t>
            </a:r>
          </a:p>
        </p:txBody>
      </p:sp>
      <p:sp>
        <p:nvSpPr>
          <p:cNvPr id="37892" name="Rectangle 5"/>
          <p:cNvSpPr>
            <a:spLocks noGrp="1" noChangeArrowheads="1"/>
          </p:cNvSpPr>
          <p:nvPr>
            <p:ph type="body" idx="1"/>
          </p:nvPr>
        </p:nvSpPr>
        <p:spPr>
          <a:xfrm>
            <a:off x="447675" y="1158875"/>
            <a:ext cx="8291513" cy="4708525"/>
          </a:xfrm>
        </p:spPr>
        <p:txBody>
          <a:bodyPr/>
          <a:lstStyle/>
          <a:p>
            <a:pPr eaLnBrk="1" hangingPunct="1"/>
            <a:r>
              <a:rPr lang="fr-CA" sz="2800" smtClean="0"/>
              <a:t>Souvent c’est le transfert d’un compte client qui ne peut être réglé aux conditions habituelles</a:t>
            </a:r>
          </a:p>
          <a:p>
            <a:pPr eaLnBrk="1" hangingPunct="1">
              <a:lnSpc>
                <a:spcPct val="50000"/>
              </a:lnSpc>
              <a:buFont typeface="Wingdings" pitchFamily="2" charset="2"/>
              <a:buNone/>
            </a:pPr>
            <a:endParaRPr lang="fr-CA" sz="2800" smtClean="0"/>
          </a:p>
          <a:p>
            <a:pPr eaLnBrk="1" hangingPunct="1"/>
            <a:r>
              <a:rPr lang="fr-CA" sz="2800" smtClean="0"/>
              <a:t>Un prêt d’argent</a:t>
            </a:r>
          </a:p>
          <a:p>
            <a:pPr eaLnBrk="1" hangingPunct="1">
              <a:lnSpc>
                <a:spcPct val="50000"/>
              </a:lnSpc>
              <a:buFont typeface="Wingdings" pitchFamily="2" charset="2"/>
              <a:buNone/>
            </a:pPr>
            <a:endParaRPr lang="fr-CA" sz="2800" smtClean="0"/>
          </a:p>
          <a:p>
            <a:pPr eaLnBrk="1" hangingPunct="1"/>
            <a:r>
              <a:rPr lang="fr-CA" sz="2800" smtClean="0"/>
              <a:t>Même traitement qu’un compte client au lieu de parler de créances douteuses on parle de prêts douteux</a:t>
            </a:r>
          </a:p>
          <a:p>
            <a:pPr eaLnBrk="1" hangingPunct="1">
              <a:lnSpc>
                <a:spcPct val="50000"/>
              </a:lnSpc>
            </a:pPr>
            <a:endParaRPr lang="fr-CA" sz="2800" smtClean="0"/>
          </a:p>
          <a:p>
            <a:pPr eaLnBrk="1" hangingPunct="1"/>
            <a:r>
              <a:rPr lang="fr-CA" sz="2800" smtClean="0"/>
              <a:t>Attention au court terme vs long terme – Ratio de liquidité</a:t>
            </a:r>
          </a:p>
        </p:txBody>
      </p:sp>
      <p:sp>
        <p:nvSpPr>
          <p:cNvPr id="37893" name="Line 4"/>
          <p:cNvSpPr>
            <a:spLocks noChangeShapeType="1"/>
          </p:cNvSpPr>
          <p:nvPr/>
        </p:nvSpPr>
        <p:spPr bwMode="auto">
          <a:xfrm>
            <a:off x="395288" y="90805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CA" smtClean="0">
                <a:effectLst/>
              </a:rPr>
              <a:t>Termes relatifs aux effets à recevoir</a:t>
            </a:r>
          </a:p>
        </p:txBody>
      </p:sp>
      <p:sp>
        <p:nvSpPr>
          <p:cNvPr id="38915" name="Espace réservé du contenu 2"/>
          <p:cNvSpPr>
            <a:spLocks noGrp="1"/>
          </p:cNvSpPr>
          <p:nvPr>
            <p:ph idx="1"/>
          </p:nvPr>
        </p:nvSpPr>
        <p:spPr>
          <a:xfrm>
            <a:off x="457200" y="1600200"/>
            <a:ext cx="8229600" cy="5068888"/>
          </a:xfrm>
        </p:spPr>
        <p:txBody>
          <a:bodyPr/>
          <a:lstStyle/>
          <a:p>
            <a:r>
              <a:rPr lang="fr-CA" sz="2800" smtClean="0"/>
              <a:t>Billet</a:t>
            </a:r>
          </a:p>
          <a:p>
            <a:r>
              <a:rPr lang="fr-CA" sz="2800" smtClean="0"/>
              <a:t>Souscripteur de l’effet de commerce</a:t>
            </a:r>
          </a:p>
          <a:p>
            <a:r>
              <a:rPr lang="fr-CA" sz="2800" smtClean="0"/>
              <a:t>Bénéficiaire de l’effet de commerce</a:t>
            </a:r>
          </a:p>
          <a:p>
            <a:r>
              <a:rPr lang="fr-CA" sz="2800" smtClean="0"/>
              <a:t>Capital</a:t>
            </a:r>
          </a:p>
          <a:p>
            <a:r>
              <a:rPr lang="fr-CA" sz="2800" smtClean="0"/>
              <a:t>Intérêt</a:t>
            </a:r>
          </a:p>
          <a:p>
            <a:r>
              <a:rPr lang="fr-CA" sz="2800" smtClean="0"/>
              <a:t>Période d’intérêt</a:t>
            </a:r>
          </a:p>
          <a:p>
            <a:r>
              <a:rPr lang="fr-CA" sz="2800" smtClean="0"/>
              <a:t>Taux d’intérêt</a:t>
            </a:r>
          </a:p>
          <a:p>
            <a:r>
              <a:rPr lang="fr-CA" sz="2800" smtClean="0"/>
              <a:t>Date d’échéance</a:t>
            </a:r>
          </a:p>
          <a:p>
            <a:r>
              <a:rPr lang="fr-CA" sz="2800" smtClean="0"/>
              <a:t>Valeur à l’échéance</a:t>
            </a:r>
          </a:p>
        </p:txBody>
      </p:sp>
      <p:sp>
        <p:nvSpPr>
          <p:cNvPr id="3891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6B5949DF-4F7C-419E-A1E4-AEA5185A1AE0}" type="slidenum">
              <a:rPr lang="fr-CA" smtClean="0"/>
              <a:pPr eaLnBrk="1" hangingPunct="1"/>
              <a:t>39</a:t>
            </a:fld>
            <a:endParaRPr lang="fr-CA" dirty="0" smtClean="0"/>
          </a:p>
        </p:txBody>
      </p:sp>
      <p:sp>
        <p:nvSpPr>
          <p:cNvPr id="38917" name="Line 4"/>
          <p:cNvSpPr>
            <a:spLocks noChangeShapeType="1"/>
          </p:cNvSpPr>
          <p:nvPr/>
        </p:nvSpPr>
        <p:spPr bwMode="auto">
          <a:xfrm>
            <a:off x="4667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pPr>
              <a:defRPr/>
            </a:pPr>
            <a:r>
              <a:rPr lang="fr-CA" dirty="0" smtClean="0">
                <a:effectLst/>
              </a:rPr>
              <a:t>Objectifs de la séance</a:t>
            </a:r>
            <a:endParaRPr lang="fr-CA" dirty="0"/>
          </a:p>
        </p:txBody>
      </p:sp>
      <p:sp>
        <p:nvSpPr>
          <p:cNvPr id="6" name="Espace réservé du contenu 5"/>
          <p:cNvSpPr>
            <a:spLocks noGrp="1"/>
          </p:cNvSpPr>
          <p:nvPr>
            <p:ph idx="1"/>
          </p:nvPr>
        </p:nvSpPr>
        <p:spPr>
          <a:xfrm>
            <a:off x="457200" y="1341438"/>
            <a:ext cx="8229600" cy="4525962"/>
          </a:xfrm>
        </p:spPr>
        <p:txBody>
          <a:bodyPr/>
          <a:lstStyle/>
          <a:p>
            <a:pPr marL="0" indent="0">
              <a:buFont typeface="Wingdings" pitchFamily="2" charset="2"/>
              <a:buNone/>
              <a:defRPr/>
            </a:pPr>
            <a:r>
              <a:rPr lang="fr-CA" sz="2400" b="1" dirty="0" smtClean="0"/>
              <a:t>Chapitre 11 - </a:t>
            </a:r>
            <a:r>
              <a:rPr lang="fr-CA" sz="2400" b="1" dirty="0"/>
              <a:t>L</a:t>
            </a:r>
            <a:r>
              <a:rPr lang="fr-CA" sz="2400" b="1" dirty="0" smtClean="0"/>
              <a:t>e </a:t>
            </a:r>
            <a:r>
              <a:rPr lang="fr-CA" sz="2400" b="1" dirty="0"/>
              <a:t>passif à court </a:t>
            </a:r>
            <a:r>
              <a:rPr lang="fr-CA" sz="2400" b="1" dirty="0" smtClean="0"/>
              <a:t>terme:</a:t>
            </a:r>
          </a:p>
          <a:p>
            <a:pPr marL="457200" indent="-457200">
              <a:buFont typeface="+mj-lt"/>
              <a:buAutoNum type="arabicPeriod"/>
              <a:defRPr/>
            </a:pPr>
            <a:r>
              <a:rPr lang="fr-CA" sz="2400" dirty="0" smtClean="0"/>
              <a:t>Comptabiliser les passifs à court terme de montant connu;</a:t>
            </a:r>
          </a:p>
          <a:p>
            <a:pPr marL="457200" indent="-457200">
              <a:buFont typeface="+mj-lt"/>
              <a:buAutoNum type="arabicPeriod"/>
              <a:defRPr/>
            </a:pPr>
            <a:r>
              <a:rPr lang="fr-CA" sz="2400" dirty="0" smtClean="0"/>
              <a:t>Comptabiliser les passifs à court terme devant être estimés;</a:t>
            </a:r>
          </a:p>
          <a:p>
            <a:pPr marL="457200" indent="-457200">
              <a:buFont typeface="+mj-lt"/>
              <a:buAutoNum type="arabicPeriod"/>
              <a:defRPr/>
            </a:pPr>
            <a:r>
              <a:rPr lang="fr-CA" sz="2400" dirty="0" smtClean="0"/>
              <a:t>Décrire l'incidence des Normes internationales d'information financière (IFRS) sur les passifs à court terme.</a:t>
            </a:r>
          </a:p>
          <a:p>
            <a:pPr marL="514350" indent="-514350">
              <a:buFont typeface="+mj-lt"/>
              <a:buAutoNum type="arabicPeriod"/>
              <a:defRPr/>
            </a:pPr>
            <a:endParaRPr lang="fr-CA" dirty="0"/>
          </a:p>
        </p:txBody>
      </p:sp>
      <p:sp>
        <p:nvSpPr>
          <p:cNvPr id="512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8CC32415-4A66-4C86-80F0-0F78DA1372B9}" type="slidenum">
              <a:rPr lang="fr-CA" smtClean="0"/>
              <a:pPr eaLnBrk="1" hangingPunct="1"/>
              <a:t>4</a:t>
            </a:fld>
            <a:endParaRPr lang="fr-CA" dirty="0" smtClean="0"/>
          </a:p>
        </p:txBody>
      </p:sp>
      <p:sp>
        <p:nvSpPr>
          <p:cNvPr id="5125"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CA" smtClean="0">
                <a:effectLst/>
              </a:rPr>
              <a:t>Calcul de l’intérêt</a:t>
            </a:r>
          </a:p>
        </p:txBody>
      </p:sp>
      <p:sp>
        <p:nvSpPr>
          <p:cNvPr id="3" name="Espace réservé du contenu 2"/>
          <p:cNvSpPr>
            <a:spLocks noGrp="1"/>
          </p:cNvSpPr>
          <p:nvPr>
            <p:ph idx="1"/>
          </p:nvPr>
        </p:nvSpPr>
        <p:spPr>
          <a:xfrm>
            <a:off x="457200" y="1600200"/>
            <a:ext cx="8362950" cy="4525963"/>
          </a:xfrm>
        </p:spPr>
        <p:txBody>
          <a:bodyPr/>
          <a:lstStyle/>
          <a:p>
            <a:pPr>
              <a:defRPr/>
            </a:pPr>
            <a:r>
              <a:rPr lang="fr-CA" dirty="0" smtClean="0"/>
              <a:t>Montant des intérêts =</a:t>
            </a:r>
          </a:p>
          <a:p>
            <a:pPr marL="0" lvl="1" indent="0">
              <a:buClr>
                <a:srgbClr val="FFCC00"/>
              </a:buClr>
              <a:buSzTx/>
              <a:buFontTx/>
              <a:buNone/>
              <a:defRPr/>
            </a:pPr>
            <a:r>
              <a:rPr lang="fr-CA" dirty="0" smtClean="0"/>
              <a:t>		Capital x Taux intérêt x Durée</a:t>
            </a:r>
          </a:p>
          <a:p>
            <a:pPr marL="0" indent="0">
              <a:buFont typeface="Wingdings" pitchFamily="2" charset="2"/>
              <a:buNone/>
              <a:defRPr/>
            </a:pPr>
            <a:endParaRPr lang="fr-CA" dirty="0" smtClean="0"/>
          </a:p>
          <a:p>
            <a:pPr>
              <a:defRPr/>
            </a:pPr>
            <a:r>
              <a:rPr lang="fr-CA" dirty="0" smtClean="0"/>
              <a:t>Durée: année, mois ou jour</a:t>
            </a:r>
          </a:p>
          <a:p>
            <a:pPr marL="0" indent="0">
              <a:buFont typeface="Wingdings" pitchFamily="2" charset="2"/>
              <a:buNone/>
              <a:defRPr/>
            </a:pPr>
            <a:endParaRPr lang="fr-CA" dirty="0" smtClean="0"/>
          </a:p>
          <a:p>
            <a:pPr marL="457200" lvl="1" indent="0">
              <a:buFontTx/>
              <a:buNone/>
              <a:defRPr/>
            </a:pPr>
            <a:r>
              <a:rPr lang="fr-CA" dirty="0"/>
              <a:t>	</a:t>
            </a:r>
          </a:p>
        </p:txBody>
      </p:sp>
      <p:sp>
        <p:nvSpPr>
          <p:cNvPr id="3994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7DD1ED5A-EE85-4C36-AD8B-28CF071CFDA4}" type="slidenum">
              <a:rPr lang="fr-CA" smtClean="0"/>
              <a:pPr eaLnBrk="1" hangingPunct="1"/>
              <a:t>40</a:t>
            </a:fld>
            <a:endParaRPr lang="fr-CA" dirty="0" smtClean="0"/>
          </a:p>
        </p:txBody>
      </p:sp>
      <p:sp>
        <p:nvSpPr>
          <p:cNvPr id="39941" name="Line 4"/>
          <p:cNvSpPr>
            <a:spLocks noChangeShapeType="1"/>
          </p:cNvSpPr>
          <p:nvPr/>
        </p:nvSpPr>
        <p:spPr bwMode="auto">
          <a:xfrm>
            <a:off x="466725"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CA" smtClean="0">
                <a:effectLst/>
              </a:rPr>
              <a:t>Régularisation des produits d’intérêts</a:t>
            </a:r>
          </a:p>
        </p:txBody>
      </p:sp>
      <p:sp>
        <p:nvSpPr>
          <p:cNvPr id="40963" name="Espace réservé du contenu 2"/>
          <p:cNvSpPr>
            <a:spLocks noGrp="1"/>
          </p:cNvSpPr>
          <p:nvPr>
            <p:ph idx="1"/>
          </p:nvPr>
        </p:nvSpPr>
        <p:spPr/>
        <p:txBody>
          <a:bodyPr/>
          <a:lstStyle/>
          <a:p>
            <a:r>
              <a:rPr lang="fr-CA" dirty="0" smtClean="0"/>
              <a:t>Effet à recevoir: 50 000$ en date du 1</a:t>
            </a:r>
            <a:r>
              <a:rPr lang="fr-CA" baseline="30000" dirty="0" smtClean="0"/>
              <a:t>er</a:t>
            </a:r>
            <a:r>
              <a:rPr lang="fr-CA" dirty="0" smtClean="0"/>
              <a:t> mars; intérêts payables 1 fois l’an au 28 février</a:t>
            </a:r>
          </a:p>
          <a:p>
            <a:r>
              <a:rPr lang="fr-CA" dirty="0" smtClean="0"/>
              <a:t>Taux intérêt: 6% annuel</a:t>
            </a:r>
          </a:p>
          <a:p>
            <a:r>
              <a:rPr lang="fr-CA" dirty="0" smtClean="0"/>
              <a:t>Au 31 décembre; comptabilisation des produits d’intérêts</a:t>
            </a:r>
          </a:p>
          <a:p>
            <a:pPr lvl="1"/>
            <a:r>
              <a:rPr lang="fr-CA" dirty="0" smtClean="0"/>
              <a:t>50 000 * 0,06 * 10/12 = 2 500$</a:t>
            </a:r>
          </a:p>
          <a:p>
            <a:endParaRPr lang="fr-CA" dirty="0" smtClean="0"/>
          </a:p>
        </p:txBody>
      </p:sp>
      <p:sp>
        <p:nvSpPr>
          <p:cNvPr id="4096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9250B4AF-4419-49C0-9EF4-1F282C342B7F}" type="slidenum">
              <a:rPr lang="fr-CA" smtClean="0"/>
              <a:pPr eaLnBrk="1" hangingPunct="1"/>
              <a:t>41</a:t>
            </a:fld>
            <a:endParaRPr lang="fr-CA" dirty="0" smtClean="0"/>
          </a:p>
        </p:txBody>
      </p:sp>
      <p:sp>
        <p:nvSpPr>
          <p:cNvPr id="40965" name="Line 4"/>
          <p:cNvSpPr>
            <a:spLocks noChangeShapeType="1"/>
          </p:cNvSpPr>
          <p:nvPr/>
        </p:nvSpPr>
        <p:spPr bwMode="auto">
          <a:xfrm>
            <a:off x="4667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CA" smtClean="0">
                <a:effectLst/>
              </a:rPr>
              <a:t>Écriture régularisation produits d’intérêts</a:t>
            </a:r>
          </a:p>
        </p:txBody>
      </p:sp>
      <p:sp>
        <p:nvSpPr>
          <p:cNvPr id="41987" name="Espace réservé du contenu 2"/>
          <p:cNvSpPr>
            <a:spLocks noGrp="1"/>
          </p:cNvSpPr>
          <p:nvPr>
            <p:ph idx="1"/>
          </p:nvPr>
        </p:nvSpPr>
        <p:spPr/>
        <p:txBody>
          <a:bodyPr/>
          <a:lstStyle/>
          <a:p>
            <a:pPr marL="0" indent="0">
              <a:buFont typeface="Wingdings" pitchFamily="2" charset="2"/>
              <a:buNone/>
            </a:pPr>
            <a:r>
              <a:rPr lang="fr-CA" dirty="0" smtClean="0"/>
              <a:t> </a:t>
            </a:r>
          </a:p>
          <a:p>
            <a:pPr marL="0" indent="0">
              <a:buFont typeface="Wingdings" pitchFamily="2" charset="2"/>
              <a:buNone/>
            </a:pPr>
            <a:r>
              <a:rPr lang="fr-CA" sz="2800" dirty="0" smtClean="0"/>
              <a:t>Écriture de régularisation: </a:t>
            </a:r>
          </a:p>
          <a:p>
            <a:pPr marL="0" indent="0">
              <a:buFont typeface="Wingdings" pitchFamily="2" charset="2"/>
              <a:buNone/>
            </a:pPr>
            <a:endParaRPr lang="fr-CA" sz="2800" dirty="0" smtClean="0"/>
          </a:p>
          <a:p>
            <a:pPr marL="0" indent="0">
              <a:buFont typeface="Wingdings" pitchFamily="2" charset="2"/>
              <a:buNone/>
            </a:pPr>
            <a:r>
              <a:rPr lang="fr-CA" sz="2800" dirty="0" smtClean="0"/>
              <a:t>Intérêts à recevoir 			2 500</a:t>
            </a:r>
          </a:p>
          <a:p>
            <a:pPr marL="457200" lvl="1" indent="0">
              <a:buFontTx/>
              <a:buNone/>
            </a:pPr>
            <a:r>
              <a:rPr lang="fr-CA" dirty="0" smtClean="0"/>
              <a:t>		Produits d’intérêt  		2 500</a:t>
            </a:r>
          </a:p>
        </p:txBody>
      </p:sp>
      <p:sp>
        <p:nvSpPr>
          <p:cNvPr id="4198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99E5FA7-A7D4-4BBA-88DF-B2A7163E44D9}" type="slidenum">
              <a:rPr lang="fr-CA" smtClean="0"/>
              <a:pPr eaLnBrk="1" hangingPunct="1"/>
              <a:t>42</a:t>
            </a:fld>
            <a:endParaRPr lang="fr-CA" dirty="0" smtClean="0"/>
          </a:p>
        </p:txBody>
      </p:sp>
      <p:sp>
        <p:nvSpPr>
          <p:cNvPr id="41989" name="Line 4"/>
          <p:cNvSpPr>
            <a:spLocks noChangeShapeType="1"/>
          </p:cNvSpPr>
          <p:nvPr/>
        </p:nvSpPr>
        <p:spPr bwMode="auto">
          <a:xfrm>
            <a:off x="4667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4"/>
          <p:cNvSpPr>
            <a:spLocks noGrp="1"/>
          </p:cNvSpPr>
          <p:nvPr>
            <p:ph type="ctrTitle"/>
          </p:nvPr>
        </p:nvSpPr>
        <p:spPr/>
        <p:txBody>
          <a:bodyPr/>
          <a:lstStyle/>
          <a:p>
            <a:r>
              <a:rPr lang="fr-CA" smtClean="0">
                <a:effectLst/>
              </a:rPr>
              <a:t>Objectif 6:</a:t>
            </a:r>
          </a:p>
        </p:txBody>
      </p:sp>
      <p:sp>
        <p:nvSpPr>
          <p:cNvPr id="43011" name="Sous-titre 5"/>
          <p:cNvSpPr>
            <a:spLocks noGrp="1"/>
          </p:cNvSpPr>
          <p:nvPr>
            <p:ph type="subTitle" idx="1"/>
          </p:nvPr>
        </p:nvSpPr>
        <p:spPr>
          <a:xfrm>
            <a:off x="827088" y="3886200"/>
            <a:ext cx="6945312" cy="1752600"/>
          </a:xfrm>
        </p:spPr>
        <p:txBody>
          <a:bodyPr/>
          <a:lstStyle/>
          <a:p>
            <a:r>
              <a:rPr lang="fr-CA" smtClean="0"/>
              <a:t>Présenter les créances dans le bilan</a:t>
            </a:r>
          </a:p>
        </p:txBody>
      </p:sp>
      <p:sp>
        <p:nvSpPr>
          <p:cNvPr id="4301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60764560-97FC-4E3A-B54F-5BF49AAA0737}" type="slidenum">
              <a:rPr lang="fr-CA" smtClean="0"/>
              <a:pPr eaLnBrk="1" hangingPunct="1"/>
              <a:t>43</a:t>
            </a:fld>
            <a:endParaRPr lang="fr-CA"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732FADEC-504F-4215-BAA9-4B6692F3AAAF}" type="slidenum">
              <a:rPr lang="fr-CA" smtClean="0"/>
              <a:pPr eaLnBrk="1" hangingPunct="1"/>
              <a:t>44</a:t>
            </a:fld>
            <a:endParaRPr lang="fr-CA" dirty="0" smtClean="0"/>
          </a:p>
        </p:txBody>
      </p:sp>
      <p:sp>
        <p:nvSpPr>
          <p:cNvPr id="44035" name="Rectangle 2"/>
          <p:cNvSpPr>
            <a:spLocks noGrp="1" noChangeArrowheads="1"/>
          </p:cNvSpPr>
          <p:nvPr>
            <p:ph type="title"/>
          </p:nvPr>
        </p:nvSpPr>
        <p:spPr>
          <a:xfrm>
            <a:off x="790575" y="274638"/>
            <a:ext cx="8229600" cy="1143000"/>
          </a:xfrm>
        </p:spPr>
        <p:txBody>
          <a:bodyPr/>
          <a:lstStyle/>
          <a:p>
            <a:pPr eaLnBrk="1" hangingPunct="1"/>
            <a:r>
              <a:rPr lang="fr-CA" smtClean="0">
                <a:effectLst/>
              </a:rPr>
              <a:t>Présentation au bilan</a:t>
            </a:r>
          </a:p>
        </p:txBody>
      </p:sp>
      <p:sp>
        <p:nvSpPr>
          <p:cNvPr id="44036" name="Rectangle 3"/>
          <p:cNvSpPr>
            <a:spLocks noGrp="1" noChangeArrowheads="1"/>
          </p:cNvSpPr>
          <p:nvPr>
            <p:ph type="body" idx="1"/>
          </p:nvPr>
        </p:nvSpPr>
        <p:spPr>
          <a:xfrm>
            <a:off x="433388" y="1730375"/>
            <a:ext cx="8486775" cy="4506913"/>
          </a:xfrm>
        </p:spPr>
        <p:txBody>
          <a:bodyPr/>
          <a:lstStyle/>
          <a:p>
            <a:pPr eaLnBrk="1" hangingPunct="1">
              <a:lnSpc>
                <a:spcPct val="90000"/>
              </a:lnSpc>
              <a:buFont typeface="Wingdings" pitchFamily="2" charset="2"/>
              <a:buNone/>
            </a:pPr>
            <a:r>
              <a:rPr lang="fr-CA" sz="2400" dirty="0" smtClean="0"/>
              <a:t>Clients						      2 000 $</a:t>
            </a:r>
          </a:p>
          <a:p>
            <a:pPr eaLnBrk="1" hangingPunct="1">
              <a:lnSpc>
                <a:spcPct val="90000"/>
              </a:lnSpc>
              <a:buFont typeface="Wingdings" pitchFamily="2" charset="2"/>
              <a:buNone/>
            </a:pPr>
            <a:r>
              <a:rPr lang="fr-CA" sz="2400" dirty="0" smtClean="0"/>
              <a:t>Moins: Provision pour créances douteuses	</a:t>
            </a:r>
            <a:r>
              <a:rPr lang="fr-CA" sz="2400" u="sng" dirty="0" smtClean="0"/>
              <a:t>500</a:t>
            </a:r>
          </a:p>
          <a:p>
            <a:pPr eaLnBrk="1" hangingPunct="1">
              <a:lnSpc>
                <a:spcPct val="90000"/>
              </a:lnSpc>
              <a:buFont typeface="Wingdings" pitchFamily="2" charset="2"/>
              <a:buNone/>
            </a:pPr>
            <a:r>
              <a:rPr lang="fr-CA" sz="2400" dirty="0" smtClean="0"/>
              <a:t>Valeur comptable des comptes clients 	      1 500 $</a:t>
            </a:r>
          </a:p>
          <a:p>
            <a:pPr eaLnBrk="1" hangingPunct="1">
              <a:lnSpc>
                <a:spcPct val="90000"/>
              </a:lnSpc>
              <a:buFont typeface="Wingdings" pitchFamily="2" charset="2"/>
              <a:buNone/>
            </a:pPr>
            <a:r>
              <a:rPr lang="fr-CA" sz="2400" dirty="0" smtClean="0"/>
              <a:t>	(ou clients nets)</a:t>
            </a:r>
          </a:p>
          <a:p>
            <a:pPr eaLnBrk="1" hangingPunct="1">
              <a:lnSpc>
                <a:spcPct val="90000"/>
              </a:lnSpc>
              <a:buFont typeface="Wingdings" pitchFamily="2" charset="2"/>
              <a:buNone/>
            </a:pPr>
            <a:endParaRPr lang="fr-CA" sz="2400" dirty="0" smtClean="0"/>
          </a:p>
          <a:p>
            <a:pPr eaLnBrk="1" hangingPunct="1">
              <a:lnSpc>
                <a:spcPct val="90000"/>
              </a:lnSpc>
              <a:spcBef>
                <a:spcPct val="0"/>
              </a:spcBef>
            </a:pPr>
            <a:r>
              <a:rPr lang="fr-FR" sz="2400" dirty="0" smtClean="0"/>
              <a:t>Il ne faut pas présenter un actif de 2 000 $ si on estime que l’avantage économique futur sera de 1 500 $</a:t>
            </a:r>
          </a:p>
          <a:p>
            <a:pPr eaLnBrk="1" hangingPunct="1">
              <a:lnSpc>
                <a:spcPct val="90000"/>
              </a:lnSpc>
              <a:spcBef>
                <a:spcPct val="0"/>
              </a:spcBef>
            </a:pPr>
            <a:endParaRPr lang="fr-FR" sz="2400" dirty="0" smtClean="0"/>
          </a:p>
          <a:p>
            <a:pPr eaLnBrk="1" hangingPunct="1">
              <a:lnSpc>
                <a:spcPct val="90000"/>
              </a:lnSpc>
              <a:spcBef>
                <a:spcPct val="0"/>
              </a:spcBef>
            </a:pPr>
            <a:r>
              <a:rPr lang="fr-FR" sz="2400" dirty="0" smtClean="0"/>
              <a:t>Toutefois, comme on n’a pas la confirmation que le client ne paiera pas, on ne peut pas créditer le compte client.  Ainsi, on utilise le compte de sens contraire (PCD ou PMC)</a:t>
            </a:r>
            <a:endParaRPr lang="fr-CA" sz="2400" dirty="0" smtClean="0"/>
          </a:p>
        </p:txBody>
      </p:sp>
      <p:sp>
        <p:nvSpPr>
          <p:cNvPr id="4403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EF1A6DEE-34F5-4F69-BF30-CB12339F363D}" type="slidenum">
              <a:rPr lang="fr-CA" smtClean="0"/>
              <a:pPr eaLnBrk="1" hangingPunct="1"/>
              <a:t>45</a:t>
            </a:fld>
            <a:endParaRPr lang="fr-CA" dirty="0" smtClean="0"/>
          </a:p>
        </p:txBody>
      </p:sp>
      <p:sp>
        <p:nvSpPr>
          <p:cNvPr id="45059" name="Rectangle 4"/>
          <p:cNvSpPr>
            <a:spLocks noGrp="1" noChangeArrowheads="1"/>
          </p:cNvSpPr>
          <p:nvPr>
            <p:ph type="title"/>
          </p:nvPr>
        </p:nvSpPr>
        <p:spPr>
          <a:xfrm>
            <a:off x="179388" y="274638"/>
            <a:ext cx="8840787" cy="1143000"/>
          </a:xfrm>
        </p:spPr>
        <p:txBody>
          <a:bodyPr/>
          <a:lstStyle/>
          <a:p>
            <a:pPr eaLnBrk="1" hangingPunct="1"/>
            <a:r>
              <a:rPr lang="fr-CA" smtClean="0">
                <a:effectLst/>
              </a:rPr>
              <a:t>Présentation à l’état des résultats</a:t>
            </a:r>
          </a:p>
        </p:txBody>
      </p:sp>
      <p:sp>
        <p:nvSpPr>
          <p:cNvPr id="45060" name="Rectangle 5"/>
          <p:cNvSpPr>
            <a:spLocks noGrp="1" noChangeArrowheads="1"/>
          </p:cNvSpPr>
          <p:nvPr>
            <p:ph type="body" idx="1"/>
          </p:nvPr>
        </p:nvSpPr>
        <p:spPr>
          <a:xfrm>
            <a:off x="684213" y="1600200"/>
            <a:ext cx="8335962" cy="4525963"/>
          </a:xfrm>
        </p:spPr>
        <p:txBody>
          <a:bodyPr/>
          <a:lstStyle/>
          <a:p>
            <a:pPr eaLnBrk="1" hangingPunct="1">
              <a:buFont typeface="Wingdings" pitchFamily="2" charset="2"/>
              <a:buNone/>
            </a:pPr>
            <a:endParaRPr lang="fr-CA" smtClean="0"/>
          </a:p>
          <a:p>
            <a:pPr eaLnBrk="1" hangingPunct="1">
              <a:buFont typeface="Wingdings" pitchFamily="2" charset="2"/>
              <a:buNone/>
            </a:pPr>
            <a:r>
              <a:rPr lang="fr-CA" smtClean="0"/>
              <a:t>Ventes					     2 000 $</a:t>
            </a:r>
          </a:p>
          <a:p>
            <a:pPr eaLnBrk="1" hangingPunct="1">
              <a:buFont typeface="Wingdings" pitchFamily="2" charset="2"/>
              <a:buNone/>
            </a:pPr>
            <a:r>
              <a:rPr lang="fr-CA" smtClean="0"/>
              <a:t>Créances douteuses				</a:t>
            </a:r>
            <a:r>
              <a:rPr lang="fr-CA" u="sng" smtClean="0"/>
              <a:t>500</a:t>
            </a:r>
          </a:p>
          <a:p>
            <a:pPr eaLnBrk="1" hangingPunct="1">
              <a:buFont typeface="Wingdings" pitchFamily="2" charset="2"/>
              <a:buNone/>
            </a:pPr>
            <a:r>
              <a:rPr lang="fr-CA" smtClean="0"/>
              <a:t>Bénéfice net				     1 500 </a:t>
            </a:r>
          </a:p>
          <a:p>
            <a:pPr eaLnBrk="1" hangingPunct="1"/>
            <a:endParaRPr lang="fr-CA" smtClean="0"/>
          </a:p>
          <a:p>
            <a:pPr eaLnBrk="1" hangingPunct="1"/>
            <a:r>
              <a:rPr lang="fr-FR" sz="2800" smtClean="0"/>
              <a:t>Il faut diminuer des produits les montants que l’on juge irrécupérables.</a:t>
            </a:r>
          </a:p>
          <a:p>
            <a:pPr eaLnBrk="1" hangingPunct="1"/>
            <a:endParaRPr lang="fr-CA" smtClean="0"/>
          </a:p>
        </p:txBody>
      </p:sp>
      <p:sp>
        <p:nvSpPr>
          <p:cNvPr id="45061"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ctrTitle"/>
          </p:nvPr>
        </p:nvSpPr>
        <p:spPr/>
        <p:txBody>
          <a:bodyPr/>
          <a:lstStyle/>
          <a:p>
            <a:r>
              <a:rPr lang="fr-CA" smtClean="0">
                <a:effectLst/>
              </a:rPr>
              <a:t>Objectif 7:</a:t>
            </a:r>
          </a:p>
        </p:txBody>
      </p:sp>
      <p:sp>
        <p:nvSpPr>
          <p:cNvPr id="46083" name="Sous-titre 2"/>
          <p:cNvSpPr>
            <a:spLocks noGrp="1"/>
          </p:cNvSpPr>
          <p:nvPr>
            <p:ph type="subTitle" idx="1"/>
          </p:nvPr>
        </p:nvSpPr>
        <p:spPr>
          <a:xfrm>
            <a:off x="755650" y="3886200"/>
            <a:ext cx="7848600" cy="1752600"/>
          </a:xfrm>
        </p:spPr>
        <p:txBody>
          <a:bodyPr/>
          <a:lstStyle/>
          <a:p>
            <a:r>
              <a:rPr lang="fr-CA" smtClean="0"/>
              <a:t>Évaluer une entreprise à l'aide du ratio de liquidité relative et du délai moyen de recouvrement des comptes clients</a:t>
            </a:r>
          </a:p>
        </p:txBody>
      </p:sp>
      <p:sp>
        <p:nvSpPr>
          <p:cNvPr id="4608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42943647-9802-4F4A-8153-DFA14A8AA218}" type="slidenum">
              <a:rPr lang="fr-CA" smtClean="0"/>
              <a:pPr eaLnBrk="1" hangingPunct="1"/>
              <a:t>46</a:t>
            </a:fld>
            <a:endParaRPr lang="fr-CA"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r>
              <a:rPr lang="fr-CA" smtClean="0">
                <a:effectLst/>
              </a:rPr>
              <a:t>Ratio de liquidité relative</a:t>
            </a:r>
          </a:p>
        </p:txBody>
      </p:sp>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a:extLst/>
        </p:spPr>
        <p:txBody>
          <a:bodyPr/>
          <a:lstStyle/>
          <a:p>
            <a:pPr>
              <a:defRPr/>
            </a:pPr>
            <a:r>
              <a:rPr lang="fr-CA">
                <a:noFill/>
              </a:rPr>
              <a:t> </a:t>
            </a:r>
          </a:p>
        </p:txBody>
      </p:sp>
      <p:sp>
        <p:nvSpPr>
          <p:cNvPr id="4710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9E86B1A8-7ACB-47D1-9CC8-1BC74EA6EDB2}" type="slidenum">
              <a:rPr lang="fr-CA" smtClean="0"/>
              <a:pPr eaLnBrk="1" hangingPunct="1"/>
              <a:t>47</a:t>
            </a:fld>
            <a:endParaRPr lang="fr-CA" dirty="0" smtClean="0"/>
          </a:p>
        </p:txBody>
      </p:sp>
      <p:sp>
        <p:nvSpPr>
          <p:cNvPr id="47109"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fr-CA" sz="4000" smtClean="0">
                <a:effectLst/>
              </a:rPr>
              <a:t>Délai moyen de recouvrement des comptes clients</a:t>
            </a:r>
          </a:p>
        </p:txBody>
      </p:sp>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3"/>
            <a:srcRect/>
            <a:stretch>
              <a:fillRect l="1194" r="1194" b="5720"/>
            </a:stretch>
          </a:blipFill>
          <a:extLst/>
        </p:spPr>
        <p:txBody>
          <a:bodyPr/>
          <a:lstStyle/>
          <a:p>
            <a:pPr>
              <a:defRPr/>
            </a:pPr>
            <a:r>
              <a:rPr lang="fr-CA">
                <a:noFill/>
              </a:rPr>
              <a:t> </a:t>
            </a:r>
          </a:p>
        </p:txBody>
      </p:sp>
      <p:sp>
        <p:nvSpPr>
          <p:cNvPr id="4813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2DFC41E1-B66D-479B-84C4-9B74802447FA}" type="slidenum">
              <a:rPr lang="fr-CA" smtClean="0"/>
              <a:pPr eaLnBrk="1" hangingPunct="1"/>
              <a:t>48</a:t>
            </a:fld>
            <a:endParaRPr lang="fr-CA" dirty="0" smtClean="0"/>
          </a:p>
        </p:txBody>
      </p:sp>
      <p:sp>
        <p:nvSpPr>
          <p:cNvPr id="4813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4"/>
          <p:cNvSpPr>
            <a:spLocks noGrp="1"/>
          </p:cNvSpPr>
          <p:nvPr>
            <p:ph type="ctrTitle"/>
          </p:nvPr>
        </p:nvSpPr>
        <p:spPr/>
        <p:txBody>
          <a:bodyPr/>
          <a:lstStyle/>
          <a:p>
            <a:r>
              <a:rPr lang="fr-CA" smtClean="0">
                <a:effectLst/>
              </a:rPr>
              <a:t>Objectif 8:</a:t>
            </a:r>
          </a:p>
        </p:txBody>
      </p:sp>
      <p:sp>
        <p:nvSpPr>
          <p:cNvPr id="49155" name="Sous-titre 5"/>
          <p:cNvSpPr>
            <a:spLocks noGrp="1"/>
          </p:cNvSpPr>
          <p:nvPr>
            <p:ph type="subTitle" idx="1"/>
          </p:nvPr>
        </p:nvSpPr>
        <p:spPr>
          <a:xfrm>
            <a:off x="971550" y="3886200"/>
            <a:ext cx="7345363" cy="1752600"/>
          </a:xfrm>
        </p:spPr>
        <p:txBody>
          <a:bodyPr/>
          <a:lstStyle/>
          <a:p>
            <a:r>
              <a:rPr lang="fr-CA" smtClean="0"/>
              <a:t>Comprendre l'incidence des Normes internationales d'information financière (IFRS) sur les comptes clients</a:t>
            </a:r>
          </a:p>
        </p:txBody>
      </p:sp>
      <p:sp>
        <p:nvSpPr>
          <p:cNvPr id="4915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BC493752-2136-4FEE-A96B-BC7062FC12C0}" type="slidenum">
              <a:rPr lang="fr-CA" smtClean="0"/>
              <a:pPr eaLnBrk="1" hangingPunct="1"/>
              <a:t>49</a:t>
            </a:fld>
            <a:endParaRPr lang="fr-CA"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E33250E5-84BF-4630-8680-AEBCEE71BC10}" type="slidenum">
              <a:rPr lang="fr-CA" smtClean="0"/>
              <a:pPr eaLnBrk="1" hangingPunct="1"/>
              <a:t>5</a:t>
            </a:fld>
            <a:endParaRPr lang="fr-CA" dirty="0" smtClean="0"/>
          </a:p>
        </p:txBody>
      </p:sp>
      <p:sp>
        <p:nvSpPr>
          <p:cNvPr id="27651" name="Rectangle 2"/>
          <p:cNvSpPr>
            <a:spLocks noChangeArrowheads="1"/>
          </p:cNvSpPr>
          <p:nvPr/>
        </p:nvSpPr>
        <p:spPr bwMode="auto">
          <a:xfrm>
            <a:off x="762000" y="1828800"/>
            <a:ext cx="7554913" cy="2968625"/>
          </a:xfrm>
          <a:prstGeom prst="rect">
            <a:avLst/>
          </a:prstGeom>
          <a:noFill/>
          <a:ln w="9525">
            <a:noFill/>
            <a:miter lim="800000"/>
            <a:headEnd/>
            <a:tailEnd/>
          </a:ln>
        </p:spPr>
        <p:txBody>
          <a:bodyPr anchor="ctr"/>
          <a:lstStyle/>
          <a:p>
            <a:pPr algn="ctr">
              <a:defRPr/>
            </a:pPr>
            <a:r>
              <a:rPr lang="fr-FR" sz="4000" b="1" dirty="0">
                <a:solidFill>
                  <a:srgbClr val="CC0000"/>
                </a:solidFill>
                <a:latin typeface="+mj-lt"/>
              </a:rPr>
              <a:t>La comptabilisation des créances</a:t>
            </a:r>
          </a:p>
        </p:txBody>
      </p:sp>
      <p:sp>
        <p:nvSpPr>
          <p:cNvPr id="6148" name="Rectangle 3"/>
          <p:cNvSpPr>
            <a:spLocks noChangeArrowheads="1"/>
          </p:cNvSpPr>
          <p:nvPr/>
        </p:nvSpPr>
        <p:spPr bwMode="auto">
          <a:xfrm>
            <a:off x="685800" y="3581400"/>
            <a:ext cx="7543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115000"/>
              <a:buFont typeface="Wingdings" pitchFamily="2" charset="2"/>
              <a:buNone/>
            </a:pPr>
            <a:endParaRPr lang="fr-FR" sz="3200">
              <a:latin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CA" sz="4000" smtClean="0">
                <a:effectLst/>
              </a:rPr>
              <a:t>Normes internationales d’information financière (IFRS)</a:t>
            </a:r>
          </a:p>
        </p:txBody>
      </p:sp>
      <p:sp>
        <p:nvSpPr>
          <p:cNvPr id="50179" name="Espace réservé du contenu 1"/>
          <p:cNvSpPr>
            <a:spLocks noGrp="1"/>
          </p:cNvSpPr>
          <p:nvPr>
            <p:ph idx="1"/>
          </p:nvPr>
        </p:nvSpPr>
        <p:spPr/>
        <p:txBody>
          <a:bodyPr/>
          <a:lstStyle/>
          <a:p>
            <a:r>
              <a:rPr lang="fr-CA" smtClean="0"/>
              <a:t>Les comptes clients sont enregistrés sous le nom de «Créances d’exploitation»;       il s’agit là de la seule différence avec les normes comptables canadiennes</a:t>
            </a:r>
          </a:p>
          <a:p>
            <a:endParaRPr lang="fr-CA" smtClean="0"/>
          </a:p>
        </p:txBody>
      </p:sp>
      <p:sp>
        <p:nvSpPr>
          <p:cNvPr id="5018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B4DE3976-0ADE-44C9-A4B7-17AD788A94F0}" type="slidenum">
              <a:rPr lang="fr-CA" smtClean="0"/>
              <a:pPr eaLnBrk="1" hangingPunct="1"/>
              <a:t>50</a:t>
            </a:fld>
            <a:endParaRPr lang="fr-CA" dirty="0" smtClean="0"/>
          </a:p>
        </p:txBody>
      </p:sp>
      <p:sp>
        <p:nvSpPr>
          <p:cNvPr id="50181"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4"/>
          <p:cNvSpPr>
            <a:spLocks noGrp="1"/>
          </p:cNvSpPr>
          <p:nvPr>
            <p:ph type="ctrTitle"/>
          </p:nvPr>
        </p:nvSpPr>
        <p:spPr>
          <a:xfrm>
            <a:off x="685800" y="2751138"/>
            <a:ext cx="7772400" cy="1470025"/>
          </a:xfrm>
        </p:spPr>
        <p:txBody>
          <a:bodyPr/>
          <a:lstStyle/>
          <a:p>
            <a:r>
              <a:rPr lang="fr-FR" sz="4000" dirty="0" smtClean="0">
                <a:effectLst/>
              </a:rPr>
              <a:t>Le passif à court terme </a:t>
            </a:r>
            <a:endParaRPr lang="fr-CA" sz="4000" dirty="0" smtClean="0">
              <a:effectLst/>
            </a:endParaRPr>
          </a:p>
        </p:txBody>
      </p:sp>
      <p:sp>
        <p:nvSpPr>
          <p:cNvPr id="51203"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488F703B-508E-4F62-BC8F-08FC1728CC2A}" type="slidenum">
              <a:rPr lang="fr-CA" smtClean="0"/>
              <a:pPr eaLnBrk="1" hangingPunct="1"/>
              <a:t>51</a:t>
            </a:fld>
            <a:endParaRPr lang="fr-CA"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4"/>
          <p:cNvSpPr>
            <a:spLocks noGrp="1"/>
          </p:cNvSpPr>
          <p:nvPr>
            <p:ph type="ctrTitle"/>
          </p:nvPr>
        </p:nvSpPr>
        <p:spPr/>
        <p:txBody>
          <a:bodyPr/>
          <a:lstStyle/>
          <a:p>
            <a:r>
              <a:rPr lang="fr-CA" smtClean="0">
                <a:effectLst/>
              </a:rPr>
              <a:t>Objectif 1:</a:t>
            </a:r>
          </a:p>
        </p:txBody>
      </p:sp>
      <p:sp>
        <p:nvSpPr>
          <p:cNvPr id="52227" name="Sous-titre 5"/>
          <p:cNvSpPr>
            <a:spLocks noGrp="1"/>
          </p:cNvSpPr>
          <p:nvPr>
            <p:ph type="subTitle" idx="1"/>
          </p:nvPr>
        </p:nvSpPr>
        <p:spPr/>
        <p:txBody>
          <a:bodyPr/>
          <a:lstStyle/>
          <a:p>
            <a:r>
              <a:rPr lang="fr-CA" smtClean="0"/>
              <a:t>Comptabiliser les passifs à court terme de montant connu</a:t>
            </a:r>
          </a:p>
        </p:txBody>
      </p:sp>
      <p:sp>
        <p:nvSpPr>
          <p:cNvPr id="5222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8980AA8E-49BA-447D-9AD3-4D7F16EA0E85}" type="slidenum">
              <a:rPr lang="fr-CA" smtClean="0"/>
              <a:pPr eaLnBrk="1" hangingPunct="1"/>
              <a:t>52</a:t>
            </a:fld>
            <a:endParaRPr lang="fr-CA"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CA" smtClean="0">
                <a:effectLst/>
              </a:rPr>
              <a:t>Passif à court terme de montant connu</a:t>
            </a:r>
          </a:p>
        </p:txBody>
      </p:sp>
      <p:sp>
        <p:nvSpPr>
          <p:cNvPr id="53251" name="Espace réservé du contenu 2"/>
          <p:cNvSpPr>
            <a:spLocks noGrp="1"/>
          </p:cNvSpPr>
          <p:nvPr>
            <p:ph idx="1"/>
          </p:nvPr>
        </p:nvSpPr>
        <p:spPr/>
        <p:txBody>
          <a:bodyPr/>
          <a:lstStyle/>
          <a:p>
            <a:r>
              <a:rPr lang="fr-CA" smtClean="0"/>
              <a:t>Comptes fournisseurs</a:t>
            </a:r>
          </a:p>
          <a:p>
            <a:r>
              <a:rPr lang="fr-CA" smtClean="0"/>
              <a:t>Effets à payer à court terme</a:t>
            </a:r>
          </a:p>
          <a:p>
            <a:r>
              <a:rPr lang="fr-CA" smtClean="0"/>
              <a:t>Prêts bancaires et marges de crédit</a:t>
            </a:r>
          </a:p>
          <a:p>
            <a:r>
              <a:rPr lang="fr-CA" smtClean="0"/>
              <a:t>Taxes à payer</a:t>
            </a:r>
          </a:p>
          <a:p>
            <a:r>
              <a:rPr lang="fr-CA" smtClean="0"/>
              <a:t>Tranche à court terme de la dette à long terme</a:t>
            </a:r>
          </a:p>
          <a:p>
            <a:r>
              <a:rPr lang="fr-CA" smtClean="0"/>
              <a:t>Charges à payer</a:t>
            </a:r>
          </a:p>
        </p:txBody>
      </p:sp>
      <p:sp>
        <p:nvSpPr>
          <p:cNvPr id="5325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51AE47C-FABB-4060-BBC9-FD047B30ED7B}" type="slidenum">
              <a:rPr lang="fr-CA" smtClean="0"/>
              <a:pPr eaLnBrk="1" hangingPunct="1"/>
              <a:t>53</a:t>
            </a:fld>
            <a:endParaRPr lang="fr-CA" dirty="0" smtClean="0"/>
          </a:p>
        </p:txBody>
      </p:sp>
      <p:sp>
        <p:nvSpPr>
          <p:cNvPr id="5325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CA" smtClean="0">
                <a:effectLst/>
              </a:rPr>
              <a:t>Comptes fournisseurs</a:t>
            </a:r>
          </a:p>
        </p:txBody>
      </p:sp>
      <p:sp>
        <p:nvSpPr>
          <p:cNvPr id="54275" name="Espace réservé du contenu 2"/>
          <p:cNvSpPr>
            <a:spLocks noGrp="1"/>
          </p:cNvSpPr>
          <p:nvPr>
            <p:ph idx="1"/>
          </p:nvPr>
        </p:nvSpPr>
        <p:spPr/>
        <p:txBody>
          <a:bodyPr/>
          <a:lstStyle/>
          <a:p>
            <a:r>
              <a:rPr lang="fr-CA" dirty="0" smtClean="0"/>
              <a:t>L’achat à crédit implique l’écriture initiale suivante:</a:t>
            </a:r>
          </a:p>
          <a:p>
            <a:pPr marL="457200" lvl="1" indent="0">
              <a:buFontTx/>
              <a:buNone/>
            </a:pPr>
            <a:r>
              <a:rPr lang="fr-CA" dirty="0" smtClean="0"/>
              <a:t>Stocks ou achats marchandises	  xxx</a:t>
            </a:r>
          </a:p>
          <a:p>
            <a:pPr marL="457200" lvl="1" indent="0">
              <a:buFontTx/>
              <a:buNone/>
            </a:pPr>
            <a:r>
              <a:rPr lang="fr-CA" dirty="0" smtClean="0"/>
              <a:t>		Fournisseurs			xxx</a:t>
            </a:r>
          </a:p>
          <a:p>
            <a:r>
              <a:rPr lang="fr-CA" dirty="0" smtClean="0"/>
              <a:t>Le paiement du compte fournisseur implique l’écriture suivante:</a:t>
            </a:r>
          </a:p>
          <a:p>
            <a:pPr marL="457200" lvl="1" indent="0">
              <a:buFontTx/>
              <a:buNone/>
            </a:pPr>
            <a:r>
              <a:rPr lang="fr-CA" dirty="0" smtClean="0"/>
              <a:t>	Fournisseurs 		xxx</a:t>
            </a:r>
          </a:p>
          <a:p>
            <a:pPr marL="457200" lvl="1" indent="0">
              <a:buFontTx/>
              <a:buNone/>
            </a:pPr>
            <a:r>
              <a:rPr lang="fr-CA" dirty="0" smtClean="0"/>
              <a:t>		Encaisse				xxx</a:t>
            </a:r>
          </a:p>
        </p:txBody>
      </p:sp>
      <p:sp>
        <p:nvSpPr>
          <p:cNvPr id="5427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F536E33E-B8ED-457C-8A34-436AD6150930}" type="slidenum">
              <a:rPr lang="fr-CA" smtClean="0"/>
              <a:pPr eaLnBrk="1" hangingPunct="1"/>
              <a:t>54</a:t>
            </a:fld>
            <a:endParaRPr lang="fr-CA" dirty="0" smtClean="0"/>
          </a:p>
        </p:txBody>
      </p:sp>
      <p:sp>
        <p:nvSpPr>
          <p:cNvPr id="54277"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CA" smtClean="0">
                <a:effectLst/>
              </a:rPr>
              <a:t>Effets à payer à court terme</a:t>
            </a:r>
          </a:p>
        </p:txBody>
      </p:sp>
      <p:sp>
        <p:nvSpPr>
          <p:cNvPr id="55299" name="Espace réservé du contenu 2"/>
          <p:cNvSpPr>
            <a:spLocks noGrp="1"/>
          </p:cNvSpPr>
          <p:nvPr>
            <p:ph idx="1"/>
          </p:nvPr>
        </p:nvSpPr>
        <p:spPr/>
        <p:txBody>
          <a:bodyPr/>
          <a:lstStyle/>
          <a:p>
            <a:r>
              <a:rPr lang="fr-CA" dirty="0" smtClean="0"/>
              <a:t>Effets à payer: billets avec taux intérêt et date d’échéance</a:t>
            </a:r>
          </a:p>
          <a:p>
            <a:r>
              <a:rPr lang="fr-CA" dirty="0" smtClean="0"/>
              <a:t>Exemple: Effet à payer de 5 000$ encouru le 1</a:t>
            </a:r>
            <a:r>
              <a:rPr lang="fr-CA" baseline="30000" dirty="0" smtClean="0"/>
              <a:t>er</a:t>
            </a:r>
            <a:r>
              <a:rPr lang="fr-CA" dirty="0" smtClean="0"/>
              <a:t> octobre </a:t>
            </a:r>
            <a:r>
              <a:rPr lang="fr-CA" dirty="0" smtClean="0"/>
              <a:t>2019 </a:t>
            </a:r>
            <a:r>
              <a:rPr lang="fr-CA" dirty="0" smtClean="0"/>
              <a:t>pour l’achat de marchandises au taux d’intérêt annuel de 4%, venant à échéance le 30 septembre </a:t>
            </a:r>
            <a:r>
              <a:rPr lang="fr-CA" dirty="0" smtClean="0"/>
              <a:t>2020. </a:t>
            </a:r>
            <a:r>
              <a:rPr lang="fr-CA" dirty="0" smtClean="0"/>
              <a:t>La fin de l’exercice est le 31 décembre</a:t>
            </a:r>
          </a:p>
        </p:txBody>
      </p:sp>
      <p:sp>
        <p:nvSpPr>
          <p:cNvPr id="5530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3FB3E03-CE2B-4A72-9F54-776E635459F7}" type="slidenum">
              <a:rPr lang="fr-CA" smtClean="0"/>
              <a:pPr eaLnBrk="1" hangingPunct="1"/>
              <a:t>55</a:t>
            </a:fld>
            <a:endParaRPr lang="fr-CA" dirty="0" smtClean="0"/>
          </a:p>
        </p:txBody>
      </p:sp>
      <p:sp>
        <p:nvSpPr>
          <p:cNvPr id="55301"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CA" dirty="0" smtClean="0">
                <a:effectLst/>
              </a:rPr>
              <a:t>Effets à payer à court terme - suite</a:t>
            </a:r>
            <a:endParaRPr lang="fr-CA" dirty="0"/>
          </a:p>
        </p:txBody>
      </p:sp>
      <p:sp>
        <p:nvSpPr>
          <p:cNvPr id="3" name="Espace réservé du contenu 2"/>
          <p:cNvSpPr>
            <a:spLocks noGrp="1"/>
          </p:cNvSpPr>
          <p:nvPr>
            <p:ph idx="1"/>
          </p:nvPr>
        </p:nvSpPr>
        <p:spPr>
          <a:xfrm>
            <a:off x="395288" y="1671638"/>
            <a:ext cx="8229600" cy="4781550"/>
          </a:xfrm>
        </p:spPr>
        <p:txBody>
          <a:bodyPr/>
          <a:lstStyle/>
          <a:p>
            <a:pPr marL="514350" indent="-514350">
              <a:buFont typeface="+mj-lt"/>
              <a:buAutoNum type="arabicPeriod"/>
              <a:defRPr/>
            </a:pPr>
            <a:r>
              <a:rPr lang="fr-CA" sz="2400" dirty="0" smtClean="0"/>
              <a:t>Enregistrement de l’effet à payer au 1</a:t>
            </a:r>
            <a:r>
              <a:rPr lang="fr-CA" sz="2400" baseline="30000" dirty="0" smtClean="0"/>
              <a:t>er</a:t>
            </a:r>
            <a:r>
              <a:rPr lang="fr-CA" sz="2400" dirty="0" smtClean="0"/>
              <a:t> octobre </a:t>
            </a:r>
            <a:r>
              <a:rPr lang="fr-CA" sz="2400" dirty="0" smtClean="0"/>
              <a:t>2019:</a:t>
            </a:r>
            <a:endParaRPr lang="fr-CA" sz="2400" dirty="0" smtClean="0"/>
          </a:p>
          <a:p>
            <a:pPr marL="400050" lvl="1" indent="0">
              <a:buFontTx/>
              <a:buNone/>
              <a:defRPr/>
            </a:pPr>
            <a:r>
              <a:rPr lang="fr-CA" sz="2400" dirty="0" smtClean="0"/>
              <a:t>	</a:t>
            </a:r>
            <a:r>
              <a:rPr lang="fr-CA" sz="2000" dirty="0" smtClean="0"/>
              <a:t>Stocks		5 000</a:t>
            </a:r>
          </a:p>
          <a:p>
            <a:pPr marL="400050" lvl="1" indent="0">
              <a:buFontTx/>
              <a:buNone/>
              <a:defRPr/>
            </a:pPr>
            <a:r>
              <a:rPr lang="fr-CA" sz="2000" dirty="0" smtClean="0"/>
              <a:t>	@ effet à payer		5 000</a:t>
            </a:r>
          </a:p>
          <a:p>
            <a:pPr marL="514350" indent="-514350">
              <a:buFont typeface="+mj-lt"/>
              <a:buAutoNum type="arabicPeriod"/>
              <a:defRPr/>
            </a:pPr>
            <a:r>
              <a:rPr lang="fr-CA" sz="2400" dirty="0" smtClean="0"/>
              <a:t>Comptabilisation des intérêts à payer au 31 décembre </a:t>
            </a:r>
            <a:r>
              <a:rPr lang="fr-CA" sz="2400" dirty="0" smtClean="0"/>
              <a:t>2019</a:t>
            </a:r>
            <a:endParaRPr lang="fr-CA" sz="2400" dirty="0" smtClean="0"/>
          </a:p>
          <a:p>
            <a:pPr marL="400050" lvl="1" indent="0">
              <a:buFontTx/>
              <a:buNone/>
              <a:defRPr/>
            </a:pPr>
            <a:r>
              <a:rPr lang="fr-CA" sz="2400" dirty="0"/>
              <a:t>	</a:t>
            </a:r>
            <a:r>
              <a:rPr lang="fr-CA" sz="2000" dirty="0" smtClean="0"/>
              <a:t>Charge d’intérêts		50</a:t>
            </a:r>
          </a:p>
          <a:p>
            <a:pPr marL="400050" lvl="1" indent="0">
              <a:buFontTx/>
              <a:buNone/>
              <a:defRPr/>
            </a:pPr>
            <a:r>
              <a:rPr lang="fr-CA" sz="2000" dirty="0"/>
              <a:t>	</a:t>
            </a:r>
            <a:r>
              <a:rPr lang="fr-CA" sz="2000" dirty="0" smtClean="0"/>
              <a:t>@ intérêts à payer		50</a:t>
            </a:r>
          </a:p>
          <a:p>
            <a:pPr marL="514350" indent="-514350">
              <a:buFont typeface="+mj-lt"/>
              <a:buAutoNum type="arabicPeriod"/>
              <a:defRPr/>
            </a:pPr>
            <a:r>
              <a:rPr lang="fr-CA" sz="2400" dirty="0" smtClean="0"/>
              <a:t>Paiement de l’effet à payer à échéance au 30 septembre </a:t>
            </a:r>
            <a:r>
              <a:rPr lang="fr-CA" sz="2400" dirty="0" smtClean="0"/>
              <a:t>2020</a:t>
            </a:r>
            <a:endParaRPr lang="fr-CA" sz="2400" dirty="0" smtClean="0"/>
          </a:p>
          <a:p>
            <a:pPr marL="400050" lvl="1" indent="0">
              <a:buFontTx/>
              <a:buNone/>
              <a:defRPr/>
            </a:pPr>
            <a:r>
              <a:rPr lang="fr-CA" sz="2000" dirty="0"/>
              <a:t>	</a:t>
            </a:r>
            <a:r>
              <a:rPr lang="fr-CA" sz="2000" dirty="0" smtClean="0"/>
              <a:t>Effet à payer à court terme	5 000</a:t>
            </a:r>
          </a:p>
          <a:p>
            <a:pPr marL="400050" lvl="1" indent="0">
              <a:buFontTx/>
              <a:buNone/>
              <a:defRPr/>
            </a:pPr>
            <a:r>
              <a:rPr lang="fr-CA" sz="2000" dirty="0"/>
              <a:t>	</a:t>
            </a:r>
            <a:r>
              <a:rPr lang="fr-CA" sz="2000" dirty="0" smtClean="0"/>
              <a:t>Intérêts à payer 		    50</a:t>
            </a:r>
          </a:p>
          <a:p>
            <a:pPr marL="400050" lvl="1" indent="0">
              <a:buFontTx/>
              <a:buNone/>
              <a:defRPr/>
            </a:pPr>
            <a:r>
              <a:rPr lang="fr-CA" sz="2000" dirty="0"/>
              <a:t>	</a:t>
            </a:r>
            <a:r>
              <a:rPr lang="fr-CA" sz="2000" dirty="0" smtClean="0"/>
              <a:t>Charge d’intérêts		  150</a:t>
            </a:r>
          </a:p>
          <a:p>
            <a:pPr marL="400050" lvl="1" indent="0">
              <a:buFontTx/>
              <a:buNone/>
              <a:defRPr/>
            </a:pPr>
            <a:r>
              <a:rPr lang="fr-CA" sz="2000" dirty="0"/>
              <a:t>	</a:t>
            </a:r>
            <a:r>
              <a:rPr lang="fr-CA" sz="2000" dirty="0" smtClean="0"/>
              <a:t>@ encaisse 				5 200</a:t>
            </a:r>
          </a:p>
          <a:p>
            <a:pPr>
              <a:defRPr/>
            </a:pPr>
            <a:endParaRPr lang="fr-CA" dirty="0"/>
          </a:p>
        </p:txBody>
      </p:sp>
      <p:sp>
        <p:nvSpPr>
          <p:cNvPr id="5632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ED871D03-4C56-4750-B013-CE7CEECC291D}" type="slidenum">
              <a:rPr lang="fr-CA" smtClean="0"/>
              <a:pPr eaLnBrk="1" hangingPunct="1"/>
              <a:t>56</a:t>
            </a:fld>
            <a:endParaRPr lang="fr-CA" dirty="0" smtClean="0"/>
          </a:p>
        </p:txBody>
      </p:sp>
      <p:sp>
        <p:nvSpPr>
          <p:cNvPr id="5632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CA" smtClean="0">
                <a:effectLst/>
              </a:rPr>
              <a:t>Prêts bancaires et marges de crédit</a:t>
            </a:r>
          </a:p>
        </p:txBody>
      </p:sp>
      <p:sp>
        <p:nvSpPr>
          <p:cNvPr id="57347" name="Espace réservé du contenu 2"/>
          <p:cNvSpPr>
            <a:spLocks noGrp="1"/>
          </p:cNvSpPr>
          <p:nvPr>
            <p:ph idx="1"/>
          </p:nvPr>
        </p:nvSpPr>
        <p:spPr>
          <a:xfrm>
            <a:off x="457200" y="1600200"/>
            <a:ext cx="8507288" cy="4525963"/>
          </a:xfrm>
        </p:spPr>
        <p:txBody>
          <a:bodyPr/>
          <a:lstStyle/>
          <a:p>
            <a:r>
              <a:rPr lang="fr-CA" sz="2400" dirty="0" smtClean="0"/>
              <a:t>Prêt bancaire; similaire à effet à payer</a:t>
            </a:r>
          </a:p>
          <a:p>
            <a:pPr lvl="1"/>
            <a:r>
              <a:rPr lang="fr-CA" sz="2400" dirty="0" smtClean="0"/>
              <a:t>Intérêts sur prêt bancaire comptabilisés séparément du prêt</a:t>
            </a:r>
          </a:p>
          <a:p>
            <a:r>
              <a:rPr lang="fr-CA" sz="2400" dirty="0" smtClean="0"/>
              <a:t>Marge de crédit</a:t>
            </a:r>
          </a:p>
          <a:p>
            <a:pPr lvl="1"/>
            <a:r>
              <a:rPr lang="fr-CA" sz="2400" dirty="0" smtClean="0"/>
              <a:t>Possibilité que la banque « rappelle » la marge de crédit</a:t>
            </a:r>
          </a:p>
          <a:p>
            <a:pPr lvl="1"/>
            <a:r>
              <a:rPr lang="fr-CA" sz="2400" dirty="0" smtClean="0"/>
              <a:t>Négociation de la marge de crédit; nécessite la présentation d’états financiers au banquier, plan d’affaires, etc.</a:t>
            </a:r>
          </a:p>
          <a:p>
            <a:pPr lvl="1"/>
            <a:r>
              <a:rPr lang="fr-CA" sz="2400" dirty="0" smtClean="0"/>
              <a:t>La plupart des marges de crédit nécessitent des actifs en garantie</a:t>
            </a:r>
          </a:p>
          <a:p>
            <a:pPr lvl="1"/>
            <a:r>
              <a:rPr lang="fr-CA" sz="2400" dirty="0" smtClean="0"/>
              <a:t>Charge d’intérêts calculés sur montant utilisé de la marge de crédit uniquement</a:t>
            </a:r>
          </a:p>
        </p:txBody>
      </p:sp>
      <p:sp>
        <p:nvSpPr>
          <p:cNvPr id="5734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25527F22-91F6-4A5D-8CDA-0BDB1859A0BD}" type="slidenum">
              <a:rPr lang="fr-CA" smtClean="0"/>
              <a:pPr eaLnBrk="1" hangingPunct="1"/>
              <a:t>57</a:t>
            </a:fld>
            <a:endParaRPr lang="fr-CA" dirty="0" smtClean="0"/>
          </a:p>
        </p:txBody>
      </p:sp>
      <p:sp>
        <p:nvSpPr>
          <p:cNvPr id="57349"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r>
              <a:rPr lang="fr-CA" smtClean="0">
                <a:effectLst/>
              </a:rPr>
              <a:t>Taxes à payer</a:t>
            </a:r>
          </a:p>
        </p:txBody>
      </p:sp>
      <p:sp>
        <p:nvSpPr>
          <p:cNvPr id="58371" name="Espace réservé du contenu 2"/>
          <p:cNvSpPr>
            <a:spLocks noGrp="1"/>
          </p:cNvSpPr>
          <p:nvPr>
            <p:ph idx="1"/>
          </p:nvPr>
        </p:nvSpPr>
        <p:spPr>
          <a:xfrm>
            <a:off x="457200" y="1484784"/>
            <a:ext cx="8229600" cy="4525963"/>
          </a:xfrm>
        </p:spPr>
        <p:txBody>
          <a:bodyPr/>
          <a:lstStyle/>
          <a:p>
            <a:r>
              <a:rPr lang="fr-CA" dirty="0" smtClean="0"/>
              <a:t>Remise des taxes au gouvernement provincial (Revenu Québec)(CTI et RTI) (mensuel ou trimestriel dépendamment de la taille de l’entreprise)</a:t>
            </a:r>
          </a:p>
          <a:p>
            <a:pPr lvl="1"/>
            <a:r>
              <a:rPr lang="fr-CA" dirty="0" smtClean="0"/>
              <a:t>CTI: crédit de taxes sur les intrants</a:t>
            </a:r>
          </a:p>
          <a:p>
            <a:pPr lvl="1"/>
            <a:r>
              <a:rPr lang="fr-CA" dirty="0" smtClean="0"/>
              <a:t>RTI: remboursement de taxes sur les intrants</a:t>
            </a:r>
          </a:p>
          <a:p>
            <a:pPr marL="457200" lvl="1" indent="0">
              <a:buNone/>
            </a:pPr>
            <a:r>
              <a:rPr lang="fr-CA" b="1" dirty="0" smtClean="0"/>
              <a:t>**Important simulation**:</a:t>
            </a:r>
          </a:p>
          <a:p>
            <a:pPr marL="457200" lvl="1" indent="0">
              <a:buNone/>
            </a:pPr>
            <a:r>
              <a:rPr lang="fr-CA" sz="2000" dirty="0" smtClean="0"/>
              <a:t>Vous devez effectuer la remise des taxes au gouvernement. Vous devez donc effectuer le renflouement de la petite caisse et effectuer le rapprochement bancaire avant d’émettre votre chèque de remise des taxes</a:t>
            </a:r>
          </a:p>
          <a:p>
            <a:r>
              <a:rPr lang="fr-CA" dirty="0" smtClean="0"/>
              <a:t>Présentation au bilan: net des 2 taxes</a:t>
            </a:r>
          </a:p>
        </p:txBody>
      </p:sp>
      <p:sp>
        <p:nvSpPr>
          <p:cNvPr id="5837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DE3BCAE0-569B-4EC1-9DA6-A8C0E6B38188}" type="slidenum">
              <a:rPr lang="fr-CA" smtClean="0"/>
              <a:pPr eaLnBrk="1" hangingPunct="1"/>
              <a:t>58</a:t>
            </a:fld>
            <a:endParaRPr lang="fr-CA" dirty="0" smtClean="0"/>
          </a:p>
        </p:txBody>
      </p:sp>
      <p:sp>
        <p:nvSpPr>
          <p:cNvPr id="58373"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fr-CA" smtClean="0">
                <a:effectLst/>
              </a:rPr>
              <a:t>Tranche à court terme de la dette long terme</a:t>
            </a:r>
          </a:p>
        </p:txBody>
      </p:sp>
      <p:sp>
        <p:nvSpPr>
          <p:cNvPr id="59395" name="Espace réservé du contenu 2"/>
          <p:cNvSpPr>
            <a:spLocks noGrp="1"/>
          </p:cNvSpPr>
          <p:nvPr>
            <p:ph idx="1"/>
          </p:nvPr>
        </p:nvSpPr>
        <p:spPr>
          <a:xfrm>
            <a:off x="457200" y="1600200"/>
            <a:ext cx="8229600" cy="4781550"/>
          </a:xfrm>
        </p:spPr>
        <p:txBody>
          <a:bodyPr/>
          <a:lstStyle/>
          <a:p>
            <a:r>
              <a:rPr lang="fr-CA" smtClean="0"/>
              <a:t>Portions du capital sont remboursées à intervalles précis</a:t>
            </a:r>
          </a:p>
          <a:p>
            <a:r>
              <a:rPr lang="fr-CA" smtClean="0"/>
              <a:t>Tranche à court terme de la dette à long terme: </a:t>
            </a:r>
          </a:p>
          <a:p>
            <a:pPr lvl="1"/>
            <a:r>
              <a:rPr lang="fr-CA" smtClean="0"/>
              <a:t>Partie du capital qui doit être remboursée en moins de 1 an</a:t>
            </a:r>
          </a:p>
          <a:p>
            <a:pPr lvl="2"/>
            <a:r>
              <a:rPr lang="fr-CA" smtClean="0"/>
              <a:t>Cette partie du capital constitue un passif à court terme </a:t>
            </a:r>
          </a:p>
          <a:p>
            <a:pPr lvl="2"/>
            <a:r>
              <a:rPr lang="fr-CA" smtClean="0"/>
              <a:t>La portion restante de la dette à long terme constitue un passif à long terme</a:t>
            </a:r>
          </a:p>
        </p:txBody>
      </p:sp>
      <p:sp>
        <p:nvSpPr>
          <p:cNvPr id="5939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124FAEB3-531F-47B2-898F-0EB9327C0AE7}" type="slidenum">
              <a:rPr lang="fr-CA" smtClean="0"/>
              <a:pPr eaLnBrk="1" hangingPunct="1"/>
              <a:t>59</a:t>
            </a:fld>
            <a:endParaRPr lang="fr-CA" dirty="0" smtClean="0"/>
          </a:p>
        </p:txBody>
      </p:sp>
      <p:sp>
        <p:nvSpPr>
          <p:cNvPr id="5939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2"/>
          <p:cNvSpPr>
            <a:spLocks noGrp="1"/>
          </p:cNvSpPr>
          <p:nvPr>
            <p:ph type="ctrTitle"/>
          </p:nvPr>
        </p:nvSpPr>
        <p:spPr/>
        <p:txBody>
          <a:bodyPr/>
          <a:lstStyle/>
          <a:p>
            <a:r>
              <a:rPr lang="fr-CA" smtClean="0">
                <a:effectLst/>
              </a:rPr>
              <a:t>Objectif 1:</a:t>
            </a:r>
          </a:p>
        </p:txBody>
      </p:sp>
      <p:sp>
        <p:nvSpPr>
          <p:cNvPr id="7171" name="Sous-titre 3"/>
          <p:cNvSpPr>
            <a:spLocks noGrp="1"/>
          </p:cNvSpPr>
          <p:nvPr>
            <p:ph type="subTitle" idx="1"/>
          </p:nvPr>
        </p:nvSpPr>
        <p:spPr>
          <a:xfrm>
            <a:off x="1371600" y="3886200"/>
            <a:ext cx="6800850" cy="1752600"/>
          </a:xfrm>
        </p:spPr>
        <p:txBody>
          <a:bodyPr/>
          <a:lstStyle/>
          <a:p>
            <a:r>
              <a:rPr lang="fr-CA" smtClean="0"/>
              <a:t>Définir les types courants de créances et concevoir des contrôles internes pour ces comptes</a:t>
            </a:r>
          </a:p>
        </p:txBody>
      </p:sp>
      <p:sp>
        <p:nvSpPr>
          <p:cNvPr id="7172" name="Espace réservé du numéro de diapositive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A791E444-1650-4FD0-B4FF-C63F87A38E76}" type="slidenum">
              <a:rPr lang="fr-CA" smtClean="0"/>
              <a:pPr eaLnBrk="1" hangingPunct="1"/>
              <a:t>6</a:t>
            </a:fld>
            <a:endParaRPr lang="fr-CA"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p:txBody>
          <a:bodyPr/>
          <a:lstStyle/>
          <a:p>
            <a:r>
              <a:rPr lang="fr-CA" smtClean="0">
                <a:effectLst/>
              </a:rPr>
              <a:t>Tranche à court terme et présentation au bilan</a:t>
            </a:r>
          </a:p>
        </p:txBody>
      </p:sp>
      <p:sp>
        <p:nvSpPr>
          <p:cNvPr id="60419" name="Espace réservé du contenu 2"/>
          <p:cNvSpPr>
            <a:spLocks noGrp="1"/>
          </p:cNvSpPr>
          <p:nvPr>
            <p:ph idx="1"/>
          </p:nvPr>
        </p:nvSpPr>
        <p:spPr>
          <a:xfrm>
            <a:off x="519113" y="1568450"/>
            <a:ext cx="8229600" cy="5100638"/>
          </a:xfrm>
        </p:spPr>
        <p:txBody>
          <a:bodyPr/>
          <a:lstStyle/>
          <a:p>
            <a:r>
              <a:rPr lang="fr-CA" dirty="0" smtClean="0"/>
              <a:t>Emprunt de 250 000$ au 1</a:t>
            </a:r>
            <a:r>
              <a:rPr lang="fr-CA" baseline="30000" dirty="0" smtClean="0"/>
              <a:t>er</a:t>
            </a:r>
            <a:r>
              <a:rPr lang="fr-CA" dirty="0" smtClean="0"/>
              <a:t> janvier </a:t>
            </a:r>
            <a:r>
              <a:rPr lang="fr-CA" dirty="0" smtClean="0"/>
              <a:t>2020</a:t>
            </a:r>
            <a:endParaRPr lang="fr-CA" dirty="0" smtClean="0"/>
          </a:p>
          <a:p>
            <a:r>
              <a:rPr lang="fr-CA" dirty="0" smtClean="0"/>
              <a:t>Remboursements échelonnés sur 20 ans à raison de 12 500$ par année.</a:t>
            </a:r>
          </a:p>
          <a:p>
            <a:pPr lvl="1"/>
            <a:r>
              <a:rPr lang="fr-CA" dirty="0" smtClean="0"/>
              <a:t>Premier remboursement effectué le 31 décembre </a:t>
            </a:r>
            <a:r>
              <a:rPr lang="fr-CA" dirty="0" smtClean="0"/>
              <a:t>2020</a:t>
            </a:r>
            <a:endParaRPr lang="fr-CA" dirty="0" smtClean="0"/>
          </a:p>
          <a:p>
            <a:pPr lvl="1"/>
            <a:r>
              <a:rPr lang="fr-CA" dirty="0" smtClean="0"/>
              <a:t>Au 31 décembre </a:t>
            </a:r>
            <a:r>
              <a:rPr lang="fr-CA" dirty="0" smtClean="0"/>
              <a:t>2020; </a:t>
            </a:r>
            <a:r>
              <a:rPr lang="fr-CA" dirty="0" smtClean="0"/>
              <a:t>au bilan on présente la portion à court terme de la dette comme suit:</a:t>
            </a:r>
          </a:p>
          <a:p>
            <a:pPr lvl="2"/>
            <a:r>
              <a:rPr lang="fr-CA" dirty="0" smtClean="0"/>
              <a:t>Portion à court terme de la dette à long terme:</a:t>
            </a:r>
          </a:p>
          <a:p>
            <a:pPr lvl="3"/>
            <a:r>
              <a:rPr lang="fr-CA" dirty="0" smtClean="0"/>
              <a:t>12 500$; </a:t>
            </a:r>
          </a:p>
          <a:p>
            <a:pPr lvl="2"/>
            <a:r>
              <a:rPr lang="fr-CA" dirty="0" smtClean="0"/>
              <a:t>Dette à long terme:</a:t>
            </a:r>
          </a:p>
          <a:p>
            <a:pPr lvl="3"/>
            <a:r>
              <a:rPr lang="fr-CA" dirty="0" smtClean="0"/>
              <a:t>225 000$</a:t>
            </a:r>
          </a:p>
        </p:txBody>
      </p:sp>
      <p:sp>
        <p:nvSpPr>
          <p:cNvPr id="6042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36171365-D2FB-44D3-8DA6-0EB088593CFE}" type="slidenum">
              <a:rPr lang="fr-CA" smtClean="0"/>
              <a:pPr eaLnBrk="1" hangingPunct="1"/>
              <a:t>60</a:t>
            </a:fld>
            <a:endParaRPr lang="fr-CA" dirty="0" smtClean="0"/>
          </a:p>
        </p:txBody>
      </p:sp>
      <p:sp>
        <p:nvSpPr>
          <p:cNvPr id="60421"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p:txBody>
          <a:bodyPr/>
          <a:lstStyle/>
          <a:p>
            <a:r>
              <a:rPr lang="fr-CA" smtClean="0">
                <a:effectLst/>
              </a:rPr>
              <a:t>Charges à payer</a:t>
            </a:r>
          </a:p>
        </p:txBody>
      </p:sp>
      <p:sp>
        <p:nvSpPr>
          <p:cNvPr id="61443" name="Espace réservé du contenu 2"/>
          <p:cNvSpPr>
            <a:spLocks noGrp="1"/>
          </p:cNvSpPr>
          <p:nvPr>
            <p:ph idx="1"/>
          </p:nvPr>
        </p:nvSpPr>
        <p:spPr>
          <a:xfrm>
            <a:off x="457200" y="2176463"/>
            <a:ext cx="8229600" cy="3340100"/>
          </a:xfrm>
        </p:spPr>
        <p:txBody>
          <a:bodyPr/>
          <a:lstStyle/>
          <a:p>
            <a:r>
              <a:rPr lang="fr-CA" smtClean="0"/>
              <a:t>Passifs engagés au titre de la paie</a:t>
            </a:r>
          </a:p>
          <a:p>
            <a:r>
              <a:rPr lang="fr-CA" smtClean="0"/>
              <a:t>Produits constatés d’avance</a:t>
            </a:r>
          </a:p>
        </p:txBody>
      </p:sp>
      <p:sp>
        <p:nvSpPr>
          <p:cNvPr id="61444"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9660C71B-C35C-4D6C-8D33-B140C6A0E8C3}" type="slidenum">
              <a:rPr lang="fr-CA" smtClean="0"/>
              <a:pPr eaLnBrk="1" hangingPunct="1"/>
              <a:t>61</a:t>
            </a:fld>
            <a:endParaRPr lang="fr-CA" dirty="0" smtClean="0"/>
          </a:p>
        </p:txBody>
      </p:sp>
      <p:sp>
        <p:nvSpPr>
          <p:cNvPr id="61445"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CA" dirty="0" smtClean="0">
                <a:effectLst/>
              </a:rPr>
              <a:t>Objectif 2:</a:t>
            </a:r>
            <a:endParaRPr lang="fr-CA" dirty="0">
              <a:effectLst/>
            </a:endParaRPr>
          </a:p>
        </p:txBody>
      </p:sp>
      <p:sp>
        <p:nvSpPr>
          <p:cNvPr id="6" name="Sous-titre 5"/>
          <p:cNvSpPr>
            <a:spLocks noGrp="1"/>
          </p:cNvSpPr>
          <p:nvPr>
            <p:ph type="subTitle" idx="1"/>
          </p:nvPr>
        </p:nvSpPr>
        <p:spPr/>
        <p:txBody>
          <a:bodyPr/>
          <a:lstStyle/>
          <a:p>
            <a:r>
              <a:rPr lang="fr-CA" dirty="0" smtClean="0"/>
              <a:t>Les passifs à court terme devant être estimés</a:t>
            </a:r>
            <a:endParaRPr lang="fr-CA" dirty="0"/>
          </a:p>
        </p:txBody>
      </p:sp>
      <p:sp>
        <p:nvSpPr>
          <p:cNvPr id="4" name="Espace réservé du numéro de diapositive 3"/>
          <p:cNvSpPr>
            <a:spLocks noGrp="1"/>
          </p:cNvSpPr>
          <p:nvPr>
            <p:ph type="sldNum" sz="quarter" idx="12"/>
          </p:nvPr>
        </p:nvSpPr>
        <p:spPr/>
        <p:txBody>
          <a:bodyPr/>
          <a:lstStyle/>
          <a:p>
            <a:pPr>
              <a:defRPr/>
            </a:pPr>
            <a:r>
              <a:rPr lang="fr-CA" dirty="0" smtClean="0"/>
              <a:t>9-</a:t>
            </a:r>
            <a:fld id="{4812664E-E352-496B-8BC3-61111ABEA24A}" type="slidenum">
              <a:rPr lang="fr-CA" smtClean="0"/>
              <a:pPr>
                <a:defRPr/>
              </a:pPr>
              <a:t>62</a:t>
            </a:fld>
            <a:endParaRPr lang="fr-CA" dirty="0"/>
          </a:p>
        </p:txBody>
      </p:sp>
    </p:spTree>
    <p:extLst>
      <p:ext uri="{BB962C8B-B14F-4D97-AF65-F5344CB8AC3E}">
        <p14:creationId xmlns:p14="http://schemas.microsoft.com/office/powerpoint/2010/main" val="1563456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4000" dirty="0" smtClean="0">
                <a:effectLst/>
              </a:rPr>
              <a:t>Passif au titre du coût estimé des indemnités de vacances</a:t>
            </a:r>
            <a:endParaRPr lang="fr-CA" sz="4000" dirty="0">
              <a:effectLst/>
            </a:endParaRPr>
          </a:p>
        </p:txBody>
      </p:sp>
      <p:sp>
        <p:nvSpPr>
          <p:cNvPr id="3" name="Espace réservé du contenu 2"/>
          <p:cNvSpPr>
            <a:spLocks noGrp="1"/>
          </p:cNvSpPr>
          <p:nvPr>
            <p:ph idx="1"/>
          </p:nvPr>
        </p:nvSpPr>
        <p:spPr>
          <a:xfrm>
            <a:off x="457200" y="1600200"/>
            <a:ext cx="8229600" cy="5069160"/>
          </a:xfrm>
        </p:spPr>
        <p:txBody>
          <a:bodyPr/>
          <a:lstStyle/>
          <a:p>
            <a:r>
              <a:rPr lang="fr-CA" sz="2800" dirty="0" smtClean="0"/>
              <a:t>Afin de rapprocher adéquatement la charge du revenu correspondant aux vacances; la comptabilisation de la charge d’indemnité de vacances est comptabilisée à chacune des 50 semaines de travail de l’année</a:t>
            </a:r>
          </a:p>
          <a:p>
            <a:r>
              <a:rPr lang="fr-CA" sz="2800" dirty="0" smtClean="0"/>
              <a:t>L’écriture pour comptabiliser l’estimation des indemnités de vacances à payer est la suivante:</a:t>
            </a:r>
          </a:p>
          <a:p>
            <a:pPr marL="457200" lvl="1" indent="0">
              <a:buNone/>
            </a:pPr>
            <a:r>
              <a:rPr lang="fr-CA" sz="1800" dirty="0" smtClean="0"/>
              <a:t>Charge d’indemnité de vacances 	xxx</a:t>
            </a:r>
          </a:p>
          <a:p>
            <a:pPr marL="457200" lvl="1" indent="0">
              <a:buNone/>
            </a:pPr>
            <a:r>
              <a:rPr lang="fr-CA" sz="1800" dirty="0"/>
              <a:t> </a:t>
            </a:r>
            <a:r>
              <a:rPr lang="fr-CA" sz="1800" dirty="0" smtClean="0"/>
              <a:t>  Passif estimé au titre du coût estimé des indemnités de vacances xxx</a:t>
            </a:r>
            <a:endParaRPr lang="fr-CA" sz="1800" dirty="0"/>
          </a:p>
        </p:txBody>
      </p:sp>
      <p:sp>
        <p:nvSpPr>
          <p:cNvPr id="4" name="Espace réservé du numéro de diapositive 3"/>
          <p:cNvSpPr>
            <a:spLocks noGrp="1"/>
          </p:cNvSpPr>
          <p:nvPr>
            <p:ph type="sldNum" sz="quarter" idx="12"/>
          </p:nvPr>
        </p:nvSpPr>
        <p:spPr/>
        <p:txBody>
          <a:bodyPr/>
          <a:lstStyle/>
          <a:p>
            <a:pPr>
              <a:defRPr/>
            </a:pPr>
            <a:r>
              <a:rPr lang="fr-CA" dirty="0" smtClean="0"/>
              <a:t>9-</a:t>
            </a:r>
            <a:fld id="{4812664E-E352-496B-8BC3-61111ABEA24A}" type="slidenum">
              <a:rPr lang="fr-CA" smtClean="0"/>
              <a:pPr>
                <a:defRPr/>
              </a:pPr>
              <a:t>63</a:t>
            </a:fld>
            <a:endParaRPr lang="fr-CA" dirty="0"/>
          </a:p>
        </p:txBody>
      </p:sp>
      <p:sp>
        <p:nvSpPr>
          <p:cNvPr id="5" name="Line 4"/>
          <p:cNvSpPr>
            <a:spLocks noChangeShapeType="1"/>
          </p:cNvSpPr>
          <p:nvPr/>
        </p:nvSpPr>
        <p:spPr bwMode="auto">
          <a:xfrm>
            <a:off x="395288" y="148478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2214614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4000" dirty="0">
                <a:effectLst/>
              </a:rPr>
              <a:t>Passif au titre du coût estimé des indemnités de vacances</a:t>
            </a:r>
            <a:endParaRPr lang="fr-CA" sz="4000" dirty="0"/>
          </a:p>
        </p:txBody>
      </p:sp>
      <p:sp>
        <p:nvSpPr>
          <p:cNvPr id="3" name="Espace réservé du contenu 2"/>
          <p:cNvSpPr>
            <a:spLocks noGrp="1"/>
          </p:cNvSpPr>
          <p:nvPr>
            <p:ph idx="1"/>
          </p:nvPr>
        </p:nvSpPr>
        <p:spPr/>
        <p:txBody>
          <a:bodyPr/>
          <a:lstStyle/>
          <a:p>
            <a:r>
              <a:rPr lang="fr-CA" dirty="0" smtClean="0"/>
              <a:t>Au moment où l’employé se prévaut de ses vacances; l’écriture suivante est comptabilisée:</a:t>
            </a:r>
          </a:p>
          <a:p>
            <a:pPr marL="457200" lvl="1" indent="0">
              <a:buNone/>
            </a:pPr>
            <a:r>
              <a:rPr lang="fr-CA" sz="1800" dirty="0" smtClean="0"/>
              <a:t>Passif au titre du coût estimé des indemnités de vacances xxx</a:t>
            </a:r>
          </a:p>
          <a:p>
            <a:pPr marL="457200" lvl="1" indent="0">
              <a:buNone/>
            </a:pPr>
            <a:r>
              <a:rPr lang="fr-CA" sz="1800" dirty="0"/>
              <a:t> </a:t>
            </a:r>
            <a:r>
              <a:rPr lang="fr-CA" sz="1800" dirty="0" smtClean="0"/>
              <a:t>          Comptes divers des retenues sur la paie et des salaires à payer xxx</a:t>
            </a:r>
            <a:endParaRPr lang="fr-CA" sz="1800" dirty="0"/>
          </a:p>
        </p:txBody>
      </p:sp>
      <p:sp>
        <p:nvSpPr>
          <p:cNvPr id="4" name="Espace réservé du numéro de diapositive 3"/>
          <p:cNvSpPr>
            <a:spLocks noGrp="1"/>
          </p:cNvSpPr>
          <p:nvPr>
            <p:ph type="sldNum" sz="quarter" idx="12"/>
          </p:nvPr>
        </p:nvSpPr>
        <p:spPr/>
        <p:txBody>
          <a:bodyPr/>
          <a:lstStyle/>
          <a:p>
            <a:pPr>
              <a:defRPr/>
            </a:pPr>
            <a:r>
              <a:rPr lang="fr-CA" smtClean="0"/>
              <a:t>2-</a:t>
            </a:r>
            <a:fld id="{4812664E-E352-496B-8BC3-61111ABEA24A}" type="slidenum">
              <a:rPr lang="fr-CA" smtClean="0"/>
              <a:pPr>
                <a:defRPr/>
              </a:pPr>
              <a:t>64</a:t>
            </a:fld>
            <a:endParaRPr lang="fr-CA"/>
          </a:p>
        </p:txBody>
      </p:sp>
      <p:sp>
        <p:nvSpPr>
          <p:cNvPr id="5" name="Line 4"/>
          <p:cNvSpPr>
            <a:spLocks noChangeShapeType="1"/>
          </p:cNvSpPr>
          <p:nvPr/>
        </p:nvSpPr>
        <p:spPr bwMode="auto">
          <a:xfrm>
            <a:off x="395288" y="148478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988503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Impôts des sociétés à payer</a:t>
            </a:r>
            <a:endParaRPr lang="fr-CA" dirty="0">
              <a:effectLst/>
            </a:endParaRPr>
          </a:p>
        </p:txBody>
      </p:sp>
      <p:sp>
        <p:nvSpPr>
          <p:cNvPr id="3" name="Espace réservé du contenu 2"/>
          <p:cNvSpPr>
            <a:spLocks noGrp="1"/>
          </p:cNvSpPr>
          <p:nvPr>
            <p:ph idx="1"/>
          </p:nvPr>
        </p:nvSpPr>
        <p:spPr/>
        <p:txBody>
          <a:bodyPr/>
          <a:lstStyle/>
          <a:p>
            <a:r>
              <a:rPr lang="fr-CA" dirty="0" smtClean="0"/>
              <a:t>Acomptes provisionnels versés tout au long de l’exercice en fonction d’une estimation de l’impôt à payer pour l’année en cours</a:t>
            </a:r>
          </a:p>
          <a:p>
            <a:pPr marL="457200" lvl="1" indent="0">
              <a:buNone/>
            </a:pPr>
            <a:r>
              <a:rPr lang="fr-CA" dirty="0" smtClean="0"/>
              <a:t>Charge d’impôt  xxx</a:t>
            </a:r>
          </a:p>
          <a:p>
            <a:pPr marL="457200" lvl="1" indent="0">
              <a:buNone/>
            </a:pPr>
            <a:r>
              <a:rPr lang="fr-CA" dirty="0"/>
              <a:t> </a:t>
            </a:r>
            <a:r>
              <a:rPr lang="fr-CA" dirty="0" smtClean="0"/>
              <a:t>  Encaisse		xxx</a:t>
            </a:r>
          </a:p>
          <a:p>
            <a:pPr marL="457200" lvl="1" indent="0">
              <a:buNone/>
            </a:pPr>
            <a:r>
              <a:rPr lang="fr-CA" sz="2400" dirty="0" smtClean="0"/>
              <a:t>Pour payer l’acompte provisionnel d’impôt</a:t>
            </a:r>
            <a:endParaRPr lang="fr-CA" sz="2400" dirty="0"/>
          </a:p>
        </p:txBody>
      </p:sp>
      <p:sp>
        <p:nvSpPr>
          <p:cNvPr id="4" name="Espace réservé du numéro de diapositive 3"/>
          <p:cNvSpPr>
            <a:spLocks noGrp="1"/>
          </p:cNvSpPr>
          <p:nvPr>
            <p:ph type="sldNum" sz="quarter" idx="12"/>
          </p:nvPr>
        </p:nvSpPr>
        <p:spPr/>
        <p:txBody>
          <a:bodyPr/>
          <a:lstStyle/>
          <a:p>
            <a:pPr>
              <a:defRPr/>
            </a:pPr>
            <a:r>
              <a:rPr lang="fr-CA" smtClean="0"/>
              <a:t>2-</a:t>
            </a:r>
            <a:fld id="{4812664E-E352-496B-8BC3-61111ABEA24A}" type="slidenum">
              <a:rPr lang="fr-CA" smtClean="0"/>
              <a:pPr>
                <a:defRPr/>
              </a:pPr>
              <a:t>65</a:t>
            </a:fld>
            <a:endParaRPr lang="fr-CA"/>
          </a:p>
        </p:txBody>
      </p:sp>
      <p:sp>
        <p:nvSpPr>
          <p:cNvPr id="5" name="Line 4"/>
          <p:cNvSpPr>
            <a:spLocks noChangeShapeType="1"/>
          </p:cNvSpPr>
          <p:nvPr/>
        </p:nvSpPr>
        <p:spPr bwMode="auto">
          <a:xfrm>
            <a:off x="395288"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3074789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effectLst/>
              </a:rPr>
              <a:t>Impôts des sociétés à payer</a:t>
            </a:r>
            <a:endParaRPr lang="fr-CA" dirty="0"/>
          </a:p>
        </p:txBody>
      </p:sp>
      <p:sp>
        <p:nvSpPr>
          <p:cNvPr id="3" name="Espace réservé du contenu 2"/>
          <p:cNvSpPr>
            <a:spLocks noGrp="1"/>
          </p:cNvSpPr>
          <p:nvPr>
            <p:ph idx="1"/>
          </p:nvPr>
        </p:nvSpPr>
        <p:spPr/>
        <p:txBody>
          <a:bodyPr/>
          <a:lstStyle/>
          <a:p>
            <a:r>
              <a:rPr lang="fr-CA" dirty="0" smtClean="0"/>
              <a:t>À la fin de l’année; l’entreprise évalue sa charge d’impôt à payer réelle pour l’année à venir. Elle paie alors le dernier acompte provisionnel et comptabilise, s’il y a lieu; le montant additionnel de la charge d’impôt de la façon suivante:</a:t>
            </a:r>
          </a:p>
          <a:p>
            <a:pPr marL="457200" lvl="1" indent="0">
              <a:buNone/>
            </a:pPr>
            <a:r>
              <a:rPr lang="fr-CA" dirty="0" smtClean="0"/>
              <a:t>Charge d’impôt	xxx</a:t>
            </a:r>
          </a:p>
          <a:p>
            <a:pPr marL="457200" lvl="1" indent="0">
              <a:buNone/>
            </a:pPr>
            <a:r>
              <a:rPr lang="fr-CA" dirty="0"/>
              <a:t> </a:t>
            </a:r>
            <a:r>
              <a:rPr lang="fr-CA" dirty="0" smtClean="0"/>
              <a:t>    Impôts à payer 		xxx</a:t>
            </a:r>
            <a:endParaRPr lang="fr-CA" dirty="0"/>
          </a:p>
        </p:txBody>
      </p:sp>
      <p:sp>
        <p:nvSpPr>
          <p:cNvPr id="4" name="Espace réservé du numéro de diapositive 3"/>
          <p:cNvSpPr>
            <a:spLocks noGrp="1"/>
          </p:cNvSpPr>
          <p:nvPr>
            <p:ph type="sldNum" sz="quarter" idx="12"/>
          </p:nvPr>
        </p:nvSpPr>
        <p:spPr/>
        <p:txBody>
          <a:bodyPr/>
          <a:lstStyle/>
          <a:p>
            <a:pPr>
              <a:defRPr/>
            </a:pPr>
            <a:r>
              <a:rPr lang="fr-CA" smtClean="0"/>
              <a:t>2-</a:t>
            </a:r>
            <a:fld id="{4812664E-E352-496B-8BC3-61111ABEA24A}" type="slidenum">
              <a:rPr lang="fr-CA" smtClean="0"/>
              <a:pPr>
                <a:defRPr/>
              </a:pPr>
              <a:t>66</a:t>
            </a:fld>
            <a:endParaRPr lang="fr-CA"/>
          </a:p>
        </p:txBody>
      </p:sp>
      <p:sp>
        <p:nvSpPr>
          <p:cNvPr id="5" name="Line 4"/>
          <p:cNvSpPr>
            <a:spLocks noChangeShapeType="1"/>
          </p:cNvSpPr>
          <p:nvPr/>
        </p:nvSpPr>
        <p:spPr bwMode="auto">
          <a:xfrm>
            <a:off x="395288"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2900433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Impôts des </a:t>
            </a:r>
            <a:r>
              <a:rPr lang="fr-CA" u="sng" dirty="0" smtClean="0"/>
              <a:t>particuliers</a:t>
            </a:r>
            <a:endParaRPr lang="fr-CA" u="sng" dirty="0"/>
          </a:p>
        </p:txBody>
      </p:sp>
      <p:sp>
        <p:nvSpPr>
          <p:cNvPr id="3" name="Espace réservé du contenu 2"/>
          <p:cNvSpPr>
            <a:spLocks noGrp="1"/>
          </p:cNvSpPr>
          <p:nvPr>
            <p:ph idx="1"/>
          </p:nvPr>
        </p:nvSpPr>
        <p:spPr>
          <a:xfrm>
            <a:off x="457200" y="1196752"/>
            <a:ext cx="8579296" cy="4525963"/>
          </a:xfrm>
        </p:spPr>
        <p:txBody>
          <a:bodyPr/>
          <a:lstStyle/>
          <a:p>
            <a:r>
              <a:rPr lang="fr-CA" dirty="0" smtClean="0"/>
              <a:t>Acomptes provisionnels</a:t>
            </a:r>
          </a:p>
          <a:p>
            <a:r>
              <a:rPr lang="fr-CA" dirty="0" smtClean="0"/>
              <a:t>Ne pas oublier le postulat de l’entité (voir séance 1)</a:t>
            </a:r>
          </a:p>
          <a:p>
            <a:pPr marL="0" indent="0">
              <a:buNone/>
            </a:pPr>
            <a:r>
              <a:rPr lang="fr-CA" dirty="0" smtClean="0"/>
              <a:t>Revenu Québec:</a:t>
            </a:r>
          </a:p>
          <a:p>
            <a:pPr marL="0" indent="0">
              <a:buNone/>
            </a:pPr>
            <a:r>
              <a:rPr lang="fr-CA" sz="2000" dirty="0">
                <a:hlinkClick r:id="rId2"/>
              </a:rPr>
              <a:t>https://www.revenuquebec.ca/fr/citoyens/declaration-de-revenus/payer-ou-etre-rembourse/acomptes-provisionnels/</a:t>
            </a:r>
            <a:endParaRPr lang="fr-CA" sz="2000" dirty="0" smtClean="0">
              <a:hlinkClick r:id="rId3"/>
            </a:endParaRPr>
          </a:p>
          <a:p>
            <a:pPr marL="0" indent="0">
              <a:buNone/>
            </a:pPr>
            <a:r>
              <a:rPr lang="fr-CA" dirty="0" smtClean="0"/>
              <a:t>Méthodes </a:t>
            </a:r>
            <a:r>
              <a:rPr lang="fr-CA" dirty="0"/>
              <a:t>de calcul acomptes provisionnels ARC:</a:t>
            </a:r>
          </a:p>
          <a:p>
            <a:pPr marL="0" indent="0">
              <a:buNone/>
            </a:pPr>
            <a:r>
              <a:rPr lang="fr-CA" sz="2000" dirty="0">
                <a:hlinkClick r:id="rId4"/>
              </a:rPr>
              <a:t>https://www.canada.ca/fr/agence-revenu/services/impot/particuliers/sujets/tout-votre-declaration-revenus/faire-paiements-particuliers/paiement-votre-impot-acomptes-provisionnels/comment-calculer-vos-paiements-acomptes-provisionnels.html</a:t>
            </a:r>
            <a:endParaRPr lang="fr-CA" sz="2000" dirty="0" smtClean="0"/>
          </a:p>
        </p:txBody>
      </p:sp>
      <p:sp>
        <p:nvSpPr>
          <p:cNvPr id="4" name="Espace réservé du numéro de diapositive 3"/>
          <p:cNvSpPr>
            <a:spLocks noGrp="1"/>
          </p:cNvSpPr>
          <p:nvPr>
            <p:ph type="sldNum" sz="quarter" idx="12"/>
          </p:nvPr>
        </p:nvSpPr>
        <p:spPr/>
        <p:txBody>
          <a:bodyPr/>
          <a:lstStyle/>
          <a:p>
            <a:pPr>
              <a:defRPr/>
            </a:pPr>
            <a:r>
              <a:rPr lang="fr-CA" smtClean="0"/>
              <a:t>2-</a:t>
            </a:r>
            <a:fld id="{4812664E-E352-496B-8BC3-61111ABEA24A}" type="slidenum">
              <a:rPr lang="fr-CA" smtClean="0"/>
              <a:pPr>
                <a:defRPr/>
              </a:pPr>
              <a:t>67</a:t>
            </a:fld>
            <a:endParaRPr lang="fr-CA"/>
          </a:p>
        </p:txBody>
      </p:sp>
      <p:sp>
        <p:nvSpPr>
          <p:cNvPr id="5" name="Line 4"/>
          <p:cNvSpPr>
            <a:spLocks noChangeShapeType="1"/>
          </p:cNvSpPr>
          <p:nvPr/>
        </p:nvSpPr>
        <p:spPr bwMode="auto">
          <a:xfrm>
            <a:off x="395288"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3532224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4"/>
          <p:cNvSpPr>
            <a:spLocks noGrp="1"/>
          </p:cNvSpPr>
          <p:nvPr>
            <p:ph type="ctrTitle"/>
          </p:nvPr>
        </p:nvSpPr>
        <p:spPr/>
        <p:txBody>
          <a:bodyPr/>
          <a:lstStyle/>
          <a:p>
            <a:r>
              <a:rPr lang="fr-CA" smtClean="0">
                <a:effectLst/>
              </a:rPr>
              <a:t>Objectif 5:</a:t>
            </a:r>
          </a:p>
        </p:txBody>
      </p:sp>
      <p:sp>
        <p:nvSpPr>
          <p:cNvPr id="93187" name="Sous-titre 5"/>
          <p:cNvSpPr>
            <a:spLocks noGrp="1"/>
          </p:cNvSpPr>
          <p:nvPr>
            <p:ph type="subTitle" idx="1"/>
          </p:nvPr>
        </p:nvSpPr>
        <p:spPr>
          <a:xfrm>
            <a:off x="900113" y="3886200"/>
            <a:ext cx="7559675" cy="1752600"/>
          </a:xfrm>
        </p:spPr>
        <p:txBody>
          <a:bodyPr/>
          <a:lstStyle/>
          <a:p>
            <a:r>
              <a:rPr lang="fr-CA" smtClean="0"/>
              <a:t>Décrire l'incidence des Normes internationales d'information financière (IFRS) sur les passifs à court terme</a:t>
            </a:r>
          </a:p>
        </p:txBody>
      </p:sp>
      <p:sp>
        <p:nvSpPr>
          <p:cNvPr id="93188"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A405AF77-7E68-47D8-B07D-DB2CB590B1B8}" type="slidenum">
              <a:rPr lang="fr-CA" smtClean="0"/>
              <a:pPr eaLnBrk="1" hangingPunct="1"/>
              <a:t>68</a:t>
            </a:fld>
            <a:endParaRPr lang="fr-CA"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p:txBody>
          <a:bodyPr/>
          <a:lstStyle/>
          <a:p>
            <a:r>
              <a:rPr lang="fr-CA" sz="4000" smtClean="0">
                <a:effectLst/>
              </a:rPr>
              <a:t>Normes internationales d’information financière (IFRS)</a:t>
            </a:r>
          </a:p>
        </p:txBody>
      </p:sp>
      <p:sp>
        <p:nvSpPr>
          <p:cNvPr id="94211" name="Espace réservé du contenu 2"/>
          <p:cNvSpPr>
            <a:spLocks noGrp="1"/>
          </p:cNvSpPr>
          <p:nvPr>
            <p:ph idx="1"/>
          </p:nvPr>
        </p:nvSpPr>
        <p:spPr>
          <a:xfrm>
            <a:off x="457200" y="1916832"/>
            <a:ext cx="8229600" cy="4209331"/>
          </a:xfrm>
        </p:spPr>
        <p:txBody>
          <a:bodyPr/>
          <a:lstStyle/>
          <a:p>
            <a:r>
              <a:rPr lang="fr-CA" dirty="0" smtClean="0"/>
              <a:t>Aucune différence</a:t>
            </a:r>
          </a:p>
        </p:txBody>
      </p:sp>
      <p:sp>
        <p:nvSpPr>
          <p:cNvPr id="94212"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9A00663A-1C1E-4752-BD2C-93A14F73EA07}" type="slidenum">
              <a:rPr lang="fr-CA" smtClean="0"/>
              <a:pPr eaLnBrk="1" hangingPunct="1"/>
              <a:t>69</a:t>
            </a:fld>
            <a:endParaRPr lang="fr-CA" dirty="0" smtClean="0"/>
          </a:p>
        </p:txBody>
      </p:sp>
      <p:sp>
        <p:nvSpPr>
          <p:cNvPr id="9421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r>
              <a:rPr lang="fr-CA" smtClean="0">
                <a:effectLst/>
              </a:rPr>
              <a:t>Types de créances</a:t>
            </a:r>
          </a:p>
        </p:txBody>
      </p:sp>
      <p:sp>
        <p:nvSpPr>
          <p:cNvPr id="8195" name="Espace réservé du contenu 2"/>
          <p:cNvSpPr>
            <a:spLocks noGrp="1"/>
          </p:cNvSpPr>
          <p:nvPr>
            <p:ph idx="1"/>
          </p:nvPr>
        </p:nvSpPr>
        <p:spPr/>
        <p:txBody>
          <a:bodyPr/>
          <a:lstStyle/>
          <a:p>
            <a:r>
              <a:rPr lang="fr-CA" smtClean="0"/>
              <a:t>3 principaux types de créances:</a:t>
            </a:r>
          </a:p>
          <a:p>
            <a:pPr lvl="1"/>
            <a:r>
              <a:rPr lang="fr-CA" smtClean="0"/>
              <a:t>Comptes clients</a:t>
            </a:r>
          </a:p>
          <a:p>
            <a:pPr lvl="1"/>
            <a:r>
              <a:rPr lang="fr-CA" smtClean="0"/>
              <a:t>Effets à recevoir</a:t>
            </a:r>
          </a:p>
          <a:p>
            <a:pPr lvl="1"/>
            <a:r>
              <a:rPr lang="fr-CA" smtClean="0"/>
              <a:t>Autres types de créances</a:t>
            </a:r>
          </a:p>
        </p:txBody>
      </p:sp>
      <p:sp>
        <p:nvSpPr>
          <p:cNvPr id="8196"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E82339DA-DEAD-4832-BA92-5797AAADABDE}" type="slidenum">
              <a:rPr lang="fr-CA" smtClean="0"/>
              <a:pPr eaLnBrk="1" hangingPunct="1"/>
              <a:t>7</a:t>
            </a:fld>
            <a:endParaRPr lang="fr-CA" dirty="0" smtClean="0"/>
          </a:p>
        </p:txBody>
      </p:sp>
      <p:sp>
        <p:nvSpPr>
          <p:cNvPr id="8197"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692696"/>
            <a:ext cx="7128792" cy="5433467"/>
          </a:xfrm>
        </p:spPr>
      </p:pic>
      <p:sp>
        <p:nvSpPr>
          <p:cNvPr id="4" name="Espace réservé du numéro de diapositive 3"/>
          <p:cNvSpPr>
            <a:spLocks noGrp="1"/>
          </p:cNvSpPr>
          <p:nvPr>
            <p:ph type="sldNum" sz="quarter" idx="12"/>
          </p:nvPr>
        </p:nvSpPr>
        <p:spPr/>
        <p:txBody>
          <a:bodyPr/>
          <a:lstStyle/>
          <a:p>
            <a:pPr>
              <a:defRPr/>
            </a:pPr>
            <a:r>
              <a:rPr lang="fr-CA" dirty="0" smtClean="0"/>
              <a:t>9-</a:t>
            </a:r>
            <a:fld id="{4812664E-E352-496B-8BC3-61111ABEA24A}" type="slidenum">
              <a:rPr lang="fr-CA" smtClean="0"/>
              <a:pPr>
                <a:defRPr/>
              </a:pPr>
              <a:t>8</a:t>
            </a:fld>
            <a:endParaRPr lang="fr-CA" dirty="0"/>
          </a:p>
        </p:txBody>
      </p:sp>
    </p:spTree>
    <p:extLst>
      <p:ext uri="{BB962C8B-B14F-4D97-AF65-F5344CB8AC3E}">
        <p14:creationId xmlns:p14="http://schemas.microsoft.com/office/powerpoint/2010/main" val="285328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CA" smtClean="0">
                <a:effectLst/>
              </a:rPr>
              <a:t>Concevoir des contrôles internes pour les créances</a:t>
            </a:r>
          </a:p>
        </p:txBody>
      </p:sp>
      <p:sp>
        <p:nvSpPr>
          <p:cNvPr id="9219" name="Espace réservé du contenu 2"/>
          <p:cNvSpPr>
            <a:spLocks noGrp="1"/>
          </p:cNvSpPr>
          <p:nvPr>
            <p:ph idx="1"/>
          </p:nvPr>
        </p:nvSpPr>
        <p:spPr>
          <a:xfrm>
            <a:off x="457200" y="2032000"/>
            <a:ext cx="8229600" cy="4060825"/>
          </a:xfrm>
        </p:spPr>
        <p:txBody>
          <a:bodyPr/>
          <a:lstStyle/>
          <a:p>
            <a:pPr>
              <a:defRPr/>
            </a:pPr>
            <a:r>
              <a:rPr lang="fr-FR" dirty="0" smtClean="0"/>
              <a:t>Valider solvabilité des clients potentiels</a:t>
            </a:r>
          </a:p>
          <a:p>
            <a:pPr>
              <a:defRPr/>
            </a:pPr>
            <a:r>
              <a:rPr lang="fr-FR" dirty="0" smtClean="0"/>
              <a:t>Séparation des tâches</a:t>
            </a:r>
          </a:p>
          <a:p>
            <a:pPr>
              <a:defRPr/>
            </a:pPr>
            <a:r>
              <a:rPr lang="fr-FR" dirty="0" smtClean="0"/>
              <a:t>Surveiller recouvrement des sommes dues</a:t>
            </a:r>
          </a:p>
          <a:p>
            <a:pPr>
              <a:defRPr/>
            </a:pPr>
            <a:r>
              <a:rPr lang="fr-FR" dirty="0" smtClean="0"/>
              <a:t>Estimer le montant des créances irrécouvrables</a:t>
            </a:r>
          </a:p>
          <a:p>
            <a:pPr marL="0" indent="0">
              <a:buFont typeface="Wingdings" pitchFamily="2" charset="2"/>
              <a:buNone/>
              <a:defRPr/>
            </a:pPr>
            <a:endParaRPr lang="fr-FR" dirty="0" smtClean="0"/>
          </a:p>
        </p:txBody>
      </p:sp>
      <p:sp>
        <p:nvSpPr>
          <p:cNvPr id="9220"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9-</a:t>
            </a:r>
            <a:fld id="{ED771B8D-8B76-4C2D-8A36-D029E1EE40C5}" type="slidenum">
              <a:rPr lang="fr-CA" smtClean="0"/>
              <a:pPr eaLnBrk="1" hangingPunct="1"/>
              <a:t>9</a:t>
            </a:fld>
            <a:endParaRPr lang="fr-CA" dirty="0" smtClean="0"/>
          </a:p>
        </p:txBody>
      </p:sp>
      <p:sp>
        <p:nvSpPr>
          <p:cNvPr id="9221"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2591</TotalTime>
  <Words>2278</Words>
  <Application>Microsoft Office PowerPoint</Application>
  <PresentationFormat>Affichage à l'écran (4:3)</PresentationFormat>
  <Paragraphs>436</Paragraphs>
  <Slides>69</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69</vt:i4>
      </vt:variant>
    </vt:vector>
  </HeadingPairs>
  <TitlesOfParts>
    <vt:vector size="73" baseType="lpstr">
      <vt:lpstr>Arial</vt:lpstr>
      <vt:lpstr>Tahoma</vt:lpstr>
      <vt:lpstr>Wingdings</vt:lpstr>
      <vt:lpstr>Modèle par défaut</vt:lpstr>
      <vt:lpstr>Présentation PowerPoint</vt:lpstr>
      <vt:lpstr>Objectifs de la séance</vt:lpstr>
      <vt:lpstr>Objectifs de la séance</vt:lpstr>
      <vt:lpstr>Objectifs de la séance</vt:lpstr>
      <vt:lpstr>Présentation PowerPoint</vt:lpstr>
      <vt:lpstr>Objectif 1:</vt:lpstr>
      <vt:lpstr>Types de créances</vt:lpstr>
      <vt:lpstr>Présentation PowerPoint</vt:lpstr>
      <vt:lpstr>Concevoir des contrôles internes pour les créances</vt:lpstr>
      <vt:lpstr>Les comptes clients (c/c)</vt:lpstr>
      <vt:lpstr>Créances douteuses</vt:lpstr>
      <vt:lpstr>Objectif 2:</vt:lpstr>
      <vt:lpstr>Méthode d’imputation par provision</vt:lpstr>
      <vt:lpstr>Méthode d’imputation fondée sur la constitution d’une provision</vt:lpstr>
      <vt:lpstr>Étape 1:  Comptabilisation de la vente à crédit</vt:lpstr>
      <vt:lpstr>Étape 2: Régularisation</vt:lpstr>
      <vt:lpstr>Estimation des créances irrécouvrables: 3 méthodes</vt:lpstr>
      <vt:lpstr>Méthode statistique fondée sur le chiffre d’affaires</vt:lpstr>
      <vt:lpstr>Méthode statistique fondée sur le chiffre d’affaires</vt:lpstr>
      <vt:lpstr>Méthode fondée sur les comptes clients</vt:lpstr>
      <vt:lpstr>Provision en fonction du classement chronologique </vt:lpstr>
      <vt:lpstr>Méthode statistique d’estimation des créances douteuses</vt:lpstr>
      <vt:lpstr>% du solde comptes clients</vt:lpstr>
      <vt:lpstr>% du solde comptes clients - suite</vt:lpstr>
      <vt:lpstr>Utilisation conjointe des méthodes d’imputation par provision</vt:lpstr>
      <vt:lpstr>Présentation PowerPoint</vt:lpstr>
      <vt:lpstr>Exercice: Cas Services-conseils Roy (p.419)</vt:lpstr>
      <vt:lpstr>Exercice: Cas Services-conseils Roy (p.419)</vt:lpstr>
      <vt:lpstr>Exercice 1</vt:lpstr>
      <vt:lpstr>Exercice 2</vt:lpstr>
      <vt:lpstr>Objectif 3:</vt:lpstr>
      <vt:lpstr>Méthode de la passation directe en charge</vt:lpstr>
      <vt:lpstr>Objectif 4:</vt:lpstr>
      <vt:lpstr>Cartes de crédit bancaires et non bancaires</vt:lpstr>
      <vt:lpstr>Frais de carte crédit ou débit</vt:lpstr>
      <vt:lpstr>Soldes créditeurs des comptes clients</vt:lpstr>
      <vt:lpstr>Objectif 5:</vt:lpstr>
      <vt:lpstr>Effets à recevoir</vt:lpstr>
      <vt:lpstr>Termes relatifs aux effets à recevoir</vt:lpstr>
      <vt:lpstr>Calcul de l’intérêt</vt:lpstr>
      <vt:lpstr>Régularisation des produits d’intérêts</vt:lpstr>
      <vt:lpstr>Écriture régularisation produits d’intérêts</vt:lpstr>
      <vt:lpstr>Objectif 6:</vt:lpstr>
      <vt:lpstr>Présentation au bilan</vt:lpstr>
      <vt:lpstr>Présentation à l’état des résultats</vt:lpstr>
      <vt:lpstr>Objectif 7:</vt:lpstr>
      <vt:lpstr>Ratio de liquidité relative</vt:lpstr>
      <vt:lpstr>Délai moyen de recouvrement des comptes clients</vt:lpstr>
      <vt:lpstr>Objectif 8:</vt:lpstr>
      <vt:lpstr>Normes internationales d’information financière (IFRS)</vt:lpstr>
      <vt:lpstr>Le passif à court terme </vt:lpstr>
      <vt:lpstr>Objectif 1:</vt:lpstr>
      <vt:lpstr>Passif à court terme de montant connu</vt:lpstr>
      <vt:lpstr>Comptes fournisseurs</vt:lpstr>
      <vt:lpstr>Effets à payer à court terme</vt:lpstr>
      <vt:lpstr>Effets à payer à court terme - suite</vt:lpstr>
      <vt:lpstr>Prêts bancaires et marges de crédit</vt:lpstr>
      <vt:lpstr>Taxes à payer</vt:lpstr>
      <vt:lpstr>Tranche à court terme de la dette long terme</vt:lpstr>
      <vt:lpstr>Tranche à court terme et présentation au bilan</vt:lpstr>
      <vt:lpstr>Charges à payer</vt:lpstr>
      <vt:lpstr>Objectif 2:</vt:lpstr>
      <vt:lpstr>Passif au titre du coût estimé des indemnités de vacances</vt:lpstr>
      <vt:lpstr>Passif au titre du coût estimé des indemnités de vacances</vt:lpstr>
      <vt:lpstr>Impôts des sociétés à payer</vt:lpstr>
      <vt:lpstr>Impôts des sociétés à payer</vt:lpstr>
      <vt:lpstr>Impôts des particuliers</vt:lpstr>
      <vt:lpstr>Objectif 5:</vt:lpstr>
      <vt:lpstr>Normes internationales d’information financière (IFRS)</vt:lpstr>
    </vt:vector>
  </TitlesOfParts>
  <Company>FSA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Thème 9</dc:title>
  <dc:creator>BastienM</dc:creator>
  <cp:lastModifiedBy>Isabelle Lassonde</cp:lastModifiedBy>
  <cp:revision>348</cp:revision>
  <dcterms:created xsi:type="dcterms:W3CDTF">2007-03-20T19:52:07Z</dcterms:created>
  <dcterms:modified xsi:type="dcterms:W3CDTF">2019-11-12T12:51:41Z</dcterms:modified>
</cp:coreProperties>
</file>