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6"/>
  </p:notesMasterIdLst>
  <p:handoutMasterIdLst>
    <p:handoutMasterId r:id="rId67"/>
  </p:handoutMasterIdLst>
  <p:sldIdLst>
    <p:sldId id="256" r:id="rId2"/>
    <p:sldId id="351" r:id="rId3"/>
    <p:sldId id="282"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89" r:id="rId25"/>
    <p:sldId id="393" r:id="rId26"/>
    <p:sldId id="372" r:id="rId27"/>
    <p:sldId id="373" r:id="rId28"/>
    <p:sldId id="374" r:id="rId29"/>
    <p:sldId id="375" r:id="rId30"/>
    <p:sldId id="376" r:id="rId31"/>
    <p:sldId id="377" r:id="rId32"/>
    <p:sldId id="378" r:id="rId33"/>
    <p:sldId id="379" r:id="rId34"/>
    <p:sldId id="383" r:id="rId35"/>
    <p:sldId id="384" r:id="rId36"/>
    <p:sldId id="385" r:id="rId37"/>
    <p:sldId id="388" r:id="rId38"/>
    <p:sldId id="390" r:id="rId39"/>
    <p:sldId id="330" r:id="rId40"/>
    <p:sldId id="316" r:id="rId41"/>
    <p:sldId id="340" r:id="rId42"/>
    <p:sldId id="305" r:id="rId43"/>
    <p:sldId id="300" r:id="rId44"/>
    <p:sldId id="301" r:id="rId45"/>
    <p:sldId id="303" r:id="rId46"/>
    <p:sldId id="307" r:id="rId47"/>
    <p:sldId id="345" r:id="rId48"/>
    <p:sldId id="348" r:id="rId49"/>
    <p:sldId id="342" r:id="rId50"/>
    <p:sldId id="343" r:id="rId51"/>
    <p:sldId id="339" r:id="rId52"/>
    <p:sldId id="394" r:id="rId53"/>
    <p:sldId id="297" r:id="rId54"/>
    <p:sldId id="319" r:id="rId55"/>
    <p:sldId id="327" r:id="rId56"/>
    <p:sldId id="347" r:id="rId57"/>
    <p:sldId id="320" r:id="rId58"/>
    <p:sldId id="349" r:id="rId59"/>
    <p:sldId id="326" r:id="rId60"/>
    <p:sldId id="334" r:id="rId61"/>
    <p:sldId id="341" r:id="rId62"/>
    <p:sldId id="335" r:id="rId63"/>
    <p:sldId id="312" r:id="rId64"/>
    <p:sldId id="350" r:id="rId65"/>
  </p:sldIdLst>
  <p:sldSz cx="9144000" cy="6858000" type="screen4x3"/>
  <p:notesSz cx="6858000" cy="9144000"/>
  <p:custDataLst>
    <p:tags r:id="rId68"/>
  </p:custDataLst>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C00"/>
    <a:srgbClr val="5792F3"/>
    <a:srgbClr val="E7EBFD"/>
    <a:srgbClr val="FF66CC"/>
    <a:srgbClr val="FF0000"/>
    <a:srgbClr val="F373D8"/>
    <a:srgbClr val="83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7" autoAdjust="0"/>
  </p:normalViewPr>
  <p:slideViewPr>
    <p:cSldViewPr>
      <p:cViewPr varScale="1">
        <p:scale>
          <a:sx n="61" d="100"/>
          <a:sy n="61" d="100"/>
        </p:scale>
        <p:origin x="16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3210EB-B69F-403E-8B2E-E7541B54E6ED}" type="datetimeFigureOut">
              <a:rPr lang="fr-CA" smtClean="0"/>
              <a:t>2020-01-22</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B1C5C8-48EE-4ADB-A0F5-6DA5524317F6}" type="slidenum">
              <a:rPr lang="fr-CA" smtClean="0"/>
              <a:t>‹N°›</a:t>
            </a:fld>
            <a:endParaRPr lang="fr-CA"/>
          </a:p>
        </p:txBody>
      </p:sp>
    </p:spTree>
    <p:extLst>
      <p:ext uri="{BB962C8B-B14F-4D97-AF65-F5344CB8AC3E}">
        <p14:creationId xmlns:p14="http://schemas.microsoft.com/office/powerpoint/2010/main" val="3595593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727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CA"/>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noProof="0" smtClean="0"/>
              <a:t>Cliquez pour modifier les styles du texte du masque</a:t>
            </a:r>
          </a:p>
          <a:p>
            <a:pPr lvl="1"/>
            <a:r>
              <a:rPr lang="fr-CA" noProof="0" smtClean="0"/>
              <a:t>Deuxième niveau</a:t>
            </a:r>
          </a:p>
          <a:p>
            <a:pPr lvl="2"/>
            <a:r>
              <a:rPr lang="fr-CA" noProof="0" smtClean="0"/>
              <a:t>Troisième niveau</a:t>
            </a:r>
          </a:p>
          <a:p>
            <a:pPr lvl="3"/>
            <a:r>
              <a:rPr lang="fr-CA" noProof="0" smtClean="0"/>
              <a:t>Quatrième niveau</a:t>
            </a:r>
          </a:p>
          <a:p>
            <a:pPr lvl="4"/>
            <a:r>
              <a:rPr lang="fr-CA" noProof="0" smtClean="0"/>
              <a:t>Cinquième niveau</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EE72333-0AC3-43C4-BFF1-10CEBCBD2E72}" type="slidenum">
              <a:rPr lang="fr-CA"/>
              <a:pPr>
                <a:defRPr/>
              </a:pPr>
              <a:t>‹N°›</a:t>
            </a:fld>
            <a:endParaRPr lang="fr-CA"/>
          </a:p>
        </p:txBody>
      </p:sp>
    </p:spTree>
    <p:extLst>
      <p:ext uri="{BB962C8B-B14F-4D97-AF65-F5344CB8AC3E}">
        <p14:creationId xmlns:p14="http://schemas.microsoft.com/office/powerpoint/2010/main" val="2389533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1</a:t>
            </a:fld>
            <a:endParaRPr lang="fr-CA"/>
          </a:p>
        </p:txBody>
      </p:sp>
    </p:spTree>
    <p:extLst>
      <p:ext uri="{BB962C8B-B14F-4D97-AF65-F5344CB8AC3E}">
        <p14:creationId xmlns:p14="http://schemas.microsoft.com/office/powerpoint/2010/main" val="273230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23</a:t>
            </a:fld>
            <a:endParaRPr lang="fr-CA"/>
          </a:p>
        </p:txBody>
      </p:sp>
    </p:spTree>
    <p:extLst>
      <p:ext uri="{BB962C8B-B14F-4D97-AF65-F5344CB8AC3E}">
        <p14:creationId xmlns:p14="http://schemas.microsoft.com/office/powerpoint/2010/main" val="2937029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27</a:t>
            </a:fld>
            <a:endParaRPr lang="fr-CA"/>
          </a:p>
        </p:txBody>
      </p:sp>
    </p:spTree>
    <p:extLst>
      <p:ext uri="{BB962C8B-B14F-4D97-AF65-F5344CB8AC3E}">
        <p14:creationId xmlns:p14="http://schemas.microsoft.com/office/powerpoint/2010/main" val="4059802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28</a:t>
            </a:fld>
            <a:endParaRPr lang="fr-CA"/>
          </a:p>
        </p:txBody>
      </p:sp>
    </p:spTree>
    <p:extLst>
      <p:ext uri="{BB962C8B-B14F-4D97-AF65-F5344CB8AC3E}">
        <p14:creationId xmlns:p14="http://schemas.microsoft.com/office/powerpoint/2010/main" val="164899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30</a:t>
            </a:fld>
            <a:endParaRPr lang="fr-CA"/>
          </a:p>
        </p:txBody>
      </p:sp>
    </p:spTree>
    <p:extLst>
      <p:ext uri="{BB962C8B-B14F-4D97-AF65-F5344CB8AC3E}">
        <p14:creationId xmlns:p14="http://schemas.microsoft.com/office/powerpoint/2010/main" val="70996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31</a:t>
            </a:fld>
            <a:endParaRPr lang="fr-CA"/>
          </a:p>
        </p:txBody>
      </p:sp>
    </p:spTree>
    <p:extLst>
      <p:ext uri="{BB962C8B-B14F-4D97-AF65-F5344CB8AC3E}">
        <p14:creationId xmlns:p14="http://schemas.microsoft.com/office/powerpoint/2010/main" val="4227668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39</a:t>
            </a:fld>
            <a:endParaRPr lang="fr-CA"/>
          </a:p>
        </p:txBody>
      </p:sp>
    </p:spTree>
    <p:extLst>
      <p:ext uri="{BB962C8B-B14F-4D97-AF65-F5344CB8AC3E}">
        <p14:creationId xmlns:p14="http://schemas.microsoft.com/office/powerpoint/2010/main" val="163426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40</a:t>
            </a:fld>
            <a:endParaRPr lang="fr-CA"/>
          </a:p>
        </p:txBody>
      </p:sp>
    </p:spTree>
    <p:extLst>
      <p:ext uri="{BB962C8B-B14F-4D97-AF65-F5344CB8AC3E}">
        <p14:creationId xmlns:p14="http://schemas.microsoft.com/office/powerpoint/2010/main" val="201093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42</a:t>
            </a:fld>
            <a:endParaRPr lang="fr-CA"/>
          </a:p>
        </p:txBody>
      </p:sp>
    </p:spTree>
    <p:extLst>
      <p:ext uri="{BB962C8B-B14F-4D97-AF65-F5344CB8AC3E}">
        <p14:creationId xmlns:p14="http://schemas.microsoft.com/office/powerpoint/2010/main" val="226608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smtClean="0"/>
          </a:p>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43</a:t>
            </a:fld>
            <a:endParaRPr lang="fr-CA"/>
          </a:p>
        </p:txBody>
      </p:sp>
    </p:spTree>
    <p:extLst>
      <p:ext uri="{BB962C8B-B14F-4D97-AF65-F5344CB8AC3E}">
        <p14:creationId xmlns:p14="http://schemas.microsoft.com/office/powerpoint/2010/main" val="1988757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44</a:t>
            </a:fld>
            <a:endParaRPr lang="fr-CA"/>
          </a:p>
        </p:txBody>
      </p:sp>
    </p:spTree>
    <p:extLst>
      <p:ext uri="{BB962C8B-B14F-4D97-AF65-F5344CB8AC3E}">
        <p14:creationId xmlns:p14="http://schemas.microsoft.com/office/powerpoint/2010/main" val="358087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2</a:t>
            </a:fld>
            <a:endParaRPr lang="fr-CA"/>
          </a:p>
        </p:txBody>
      </p:sp>
    </p:spTree>
    <p:extLst>
      <p:ext uri="{BB962C8B-B14F-4D97-AF65-F5344CB8AC3E}">
        <p14:creationId xmlns:p14="http://schemas.microsoft.com/office/powerpoint/2010/main" val="566292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45</a:t>
            </a:fld>
            <a:endParaRPr lang="fr-CA"/>
          </a:p>
        </p:txBody>
      </p:sp>
    </p:spTree>
    <p:extLst>
      <p:ext uri="{BB962C8B-B14F-4D97-AF65-F5344CB8AC3E}">
        <p14:creationId xmlns:p14="http://schemas.microsoft.com/office/powerpoint/2010/main" val="1449036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46</a:t>
            </a:fld>
            <a:endParaRPr lang="fr-CA"/>
          </a:p>
        </p:txBody>
      </p:sp>
    </p:spTree>
    <p:extLst>
      <p:ext uri="{BB962C8B-B14F-4D97-AF65-F5344CB8AC3E}">
        <p14:creationId xmlns:p14="http://schemas.microsoft.com/office/powerpoint/2010/main" val="2969206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FEE72333-0AC3-43C4-BFF1-10CEBCBD2E72}" type="slidenum">
              <a:rPr lang="fr-CA" smtClean="0"/>
              <a:pPr>
                <a:defRPr/>
              </a:pPr>
              <a:t>48</a:t>
            </a:fld>
            <a:endParaRPr lang="fr-CA"/>
          </a:p>
        </p:txBody>
      </p:sp>
    </p:spTree>
    <p:extLst>
      <p:ext uri="{BB962C8B-B14F-4D97-AF65-F5344CB8AC3E}">
        <p14:creationId xmlns:p14="http://schemas.microsoft.com/office/powerpoint/2010/main" val="158759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49</a:t>
            </a:fld>
            <a:endParaRPr lang="fr-CA"/>
          </a:p>
        </p:txBody>
      </p:sp>
    </p:spTree>
    <p:extLst>
      <p:ext uri="{BB962C8B-B14F-4D97-AF65-F5344CB8AC3E}">
        <p14:creationId xmlns:p14="http://schemas.microsoft.com/office/powerpoint/2010/main" val="1980300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50</a:t>
            </a:fld>
            <a:endParaRPr lang="fr-CA"/>
          </a:p>
        </p:txBody>
      </p:sp>
    </p:spTree>
    <p:extLst>
      <p:ext uri="{BB962C8B-B14F-4D97-AF65-F5344CB8AC3E}">
        <p14:creationId xmlns:p14="http://schemas.microsoft.com/office/powerpoint/2010/main" val="3539832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lnSpc>
                <a:spcPct val="90000"/>
              </a:lnSpc>
            </a:pPr>
            <a:endParaRPr lang="fr-CA" dirty="0" smtClean="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53</a:t>
            </a:fld>
            <a:endParaRPr lang="fr-CA"/>
          </a:p>
        </p:txBody>
      </p:sp>
    </p:spTree>
    <p:extLst>
      <p:ext uri="{BB962C8B-B14F-4D97-AF65-F5344CB8AC3E}">
        <p14:creationId xmlns:p14="http://schemas.microsoft.com/office/powerpoint/2010/main" val="3586897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55</a:t>
            </a:fld>
            <a:endParaRPr lang="fr-CA"/>
          </a:p>
        </p:txBody>
      </p:sp>
    </p:spTree>
    <p:extLst>
      <p:ext uri="{BB962C8B-B14F-4D97-AF65-F5344CB8AC3E}">
        <p14:creationId xmlns:p14="http://schemas.microsoft.com/office/powerpoint/2010/main" val="1130848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aseline="0" dirty="0" smtClean="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57</a:t>
            </a:fld>
            <a:endParaRPr lang="fr-CA"/>
          </a:p>
        </p:txBody>
      </p:sp>
    </p:spTree>
    <p:extLst>
      <p:ext uri="{BB962C8B-B14F-4D97-AF65-F5344CB8AC3E}">
        <p14:creationId xmlns:p14="http://schemas.microsoft.com/office/powerpoint/2010/main" val="295626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aseline="0" dirty="0" smtClean="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59</a:t>
            </a:fld>
            <a:endParaRPr lang="fr-CA"/>
          </a:p>
        </p:txBody>
      </p:sp>
    </p:spTree>
    <p:extLst>
      <p:ext uri="{BB962C8B-B14F-4D97-AF65-F5344CB8AC3E}">
        <p14:creationId xmlns:p14="http://schemas.microsoft.com/office/powerpoint/2010/main" val="4075973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63</a:t>
            </a:fld>
            <a:endParaRPr lang="fr-CA"/>
          </a:p>
        </p:txBody>
      </p:sp>
    </p:spTree>
    <p:extLst>
      <p:ext uri="{BB962C8B-B14F-4D97-AF65-F5344CB8AC3E}">
        <p14:creationId xmlns:p14="http://schemas.microsoft.com/office/powerpoint/2010/main" val="415890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FEE72333-0AC3-43C4-BFF1-10CEBCBD2E72}" type="slidenum">
              <a:rPr lang="fr-CA" smtClean="0"/>
              <a:pPr>
                <a:defRPr/>
              </a:pPr>
              <a:t>3</a:t>
            </a:fld>
            <a:endParaRPr lang="fr-CA"/>
          </a:p>
        </p:txBody>
      </p:sp>
    </p:spTree>
    <p:extLst>
      <p:ext uri="{BB962C8B-B14F-4D97-AF65-F5344CB8AC3E}">
        <p14:creationId xmlns:p14="http://schemas.microsoft.com/office/powerpoint/2010/main" val="3550594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aseline="0" dirty="0" smtClean="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64</a:t>
            </a:fld>
            <a:endParaRPr lang="fr-CA"/>
          </a:p>
        </p:txBody>
      </p:sp>
    </p:spTree>
    <p:extLst>
      <p:ext uri="{BB962C8B-B14F-4D97-AF65-F5344CB8AC3E}">
        <p14:creationId xmlns:p14="http://schemas.microsoft.com/office/powerpoint/2010/main" val="131250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4</a:t>
            </a:fld>
            <a:endParaRPr lang="fr-CA"/>
          </a:p>
        </p:txBody>
      </p:sp>
    </p:spTree>
    <p:extLst>
      <p:ext uri="{BB962C8B-B14F-4D97-AF65-F5344CB8AC3E}">
        <p14:creationId xmlns:p14="http://schemas.microsoft.com/office/powerpoint/2010/main" val="425291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FEE72333-0AC3-43C4-BFF1-10CEBCBD2E72}" type="slidenum">
              <a:rPr lang="fr-CA" smtClean="0"/>
              <a:pPr>
                <a:defRPr/>
              </a:pPr>
              <a:t>9</a:t>
            </a:fld>
            <a:endParaRPr lang="fr-CA"/>
          </a:p>
        </p:txBody>
      </p:sp>
    </p:spTree>
    <p:extLst>
      <p:ext uri="{BB962C8B-B14F-4D97-AF65-F5344CB8AC3E}">
        <p14:creationId xmlns:p14="http://schemas.microsoft.com/office/powerpoint/2010/main" val="421775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14</a:t>
            </a:fld>
            <a:endParaRPr lang="fr-CA"/>
          </a:p>
        </p:txBody>
      </p:sp>
    </p:spTree>
    <p:extLst>
      <p:ext uri="{BB962C8B-B14F-4D97-AF65-F5344CB8AC3E}">
        <p14:creationId xmlns:p14="http://schemas.microsoft.com/office/powerpoint/2010/main" val="87936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a:ln/>
        </p:spPr>
      </p:sp>
      <p:sp>
        <p:nvSpPr>
          <p:cNvPr id="97283" name="Espace réservé des commentaires 2"/>
          <p:cNvSpPr>
            <a:spLocks noGrp="1"/>
          </p:cNvSpPr>
          <p:nvPr>
            <p:ph type="body" idx="1"/>
          </p:nvPr>
        </p:nvSpPr>
        <p:spPr>
          <a:noFill/>
        </p:spPr>
        <p:txBody>
          <a:bodyPr/>
          <a:lstStyle/>
          <a:p>
            <a:endParaRPr lang="fr-FR" smtClean="0"/>
          </a:p>
        </p:txBody>
      </p:sp>
      <p:sp>
        <p:nvSpPr>
          <p:cNvPr id="2" name="Espace réservé du numéro de diapositive 1"/>
          <p:cNvSpPr>
            <a:spLocks noGrp="1"/>
          </p:cNvSpPr>
          <p:nvPr>
            <p:ph type="sldNum" sz="quarter" idx="10"/>
          </p:nvPr>
        </p:nvSpPr>
        <p:spPr/>
        <p:txBody>
          <a:bodyPr/>
          <a:lstStyle/>
          <a:p>
            <a:pPr>
              <a:defRPr/>
            </a:pPr>
            <a:fld id="{FEE72333-0AC3-43C4-BFF1-10CEBCBD2E72}" type="slidenum">
              <a:rPr lang="fr-CA" smtClean="0"/>
              <a:pPr>
                <a:defRPr/>
              </a:pPr>
              <a:t>15</a:t>
            </a:fld>
            <a:endParaRPr lang="fr-CA"/>
          </a:p>
        </p:txBody>
      </p:sp>
    </p:spTree>
    <p:extLst>
      <p:ext uri="{BB962C8B-B14F-4D97-AF65-F5344CB8AC3E}">
        <p14:creationId xmlns:p14="http://schemas.microsoft.com/office/powerpoint/2010/main" val="124174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19</a:t>
            </a:fld>
            <a:endParaRPr lang="fr-CA"/>
          </a:p>
        </p:txBody>
      </p:sp>
    </p:spTree>
    <p:extLst>
      <p:ext uri="{BB962C8B-B14F-4D97-AF65-F5344CB8AC3E}">
        <p14:creationId xmlns:p14="http://schemas.microsoft.com/office/powerpoint/2010/main" val="12226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FEE72333-0AC3-43C4-BFF1-10CEBCBD2E72}" type="slidenum">
              <a:rPr lang="fr-CA" smtClean="0"/>
              <a:pPr>
                <a:defRPr/>
              </a:pPr>
              <a:t>20</a:t>
            </a:fld>
            <a:endParaRPr lang="fr-CA"/>
          </a:p>
        </p:txBody>
      </p:sp>
    </p:spTree>
    <p:extLst>
      <p:ext uri="{BB962C8B-B14F-4D97-AF65-F5344CB8AC3E}">
        <p14:creationId xmlns:p14="http://schemas.microsoft.com/office/powerpoint/2010/main" val="379958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CEE7BC18-D399-42DF-8317-02DCD0C75BB7}" type="slidenum">
              <a:rPr lang="fr-CA" smtClean="0"/>
              <a:pPr>
                <a:defRPr/>
              </a:pPr>
              <a:t>‹N°›</a:t>
            </a:fld>
            <a:endParaRPr lang="fr-CA" dirty="0"/>
          </a:p>
        </p:txBody>
      </p:sp>
    </p:spTree>
    <p:extLst>
      <p:ext uri="{BB962C8B-B14F-4D97-AF65-F5344CB8AC3E}">
        <p14:creationId xmlns:p14="http://schemas.microsoft.com/office/powerpoint/2010/main" val="36967123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C39D39DF-E29B-4B88-9609-72F4DD9305B9}" type="slidenum">
              <a:rPr lang="fr-CA" smtClean="0"/>
              <a:pPr>
                <a:defRPr/>
              </a:pPr>
              <a:t>‹N°›</a:t>
            </a:fld>
            <a:endParaRPr lang="fr-CA" dirty="0"/>
          </a:p>
        </p:txBody>
      </p:sp>
    </p:spTree>
    <p:extLst>
      <p:ext uri="{BB962C8B-B14F-4D97-AF65-F5344CB8AC3E}">
        <p14:creationId xmlns:p14="http://schemas.microsoft.com/office/powerpoint/2010/main" val="8295837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6D995EA6-3E53-4A3D-8889-AE80A393EBDE}" type="slidenum">
              <a:rPr lang="fr-CA" smtClean="0"/>
              <a:pPr>
                <a:defRPr/>
              </a:pPr>
              <a:t>‹N°›</a:t>
            </a:fld>
            <a:endParaRPr lang="fr-CA" dirty="0"/>
          </a:p>
        </p:txBody>
      </p:sp>
    </p:spTree>
    <p:extLst>
      <p:ext uri="{BB962C8B-B14F-4D97-AF65-F5344CB8AC3E}">
        <p14:creationId xmlns:p14="http://schemas.microsoft.com/office/powerpoint/2010/main" val="31893958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CA"/>
          </a:p>
        </p:txBody>
      </p:sp>
      <p:sp>
        <p:nvSpPr>
          <p:cNvPr id="3" name="Espace réservé du tableau 2"/>
          <p:cNvSpPr>
            <a:spLocks noGrp="1"/>
          </p:cNvSpPr>
          <p:nvPr>
            <p:ph type="tbl" idx="1"/>
          </p:nvPr>
        </p:nvSpPr>
        <p:spPr>
          <a:xfrm>
            <a:off x="457200" y="1600200"/>
            <a:ext cx="8229600" cy="4525963"/>
          </a:xfrm>
        </p:spPr>
        <p:txBody>
          <a:bodyPr/>
          <a:lstStyle/>
          <a:p>
            <a:pPr lvl="0"/>
            <a:endParaRPr lang="fr-CA"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DA249C20-4BF8-4B7E-87DA-B82B204DADCC}" type="slidenum">
              <a:rPr lang="fr-CA" smtClean="0"/>
              <a:pPr>
                <a:defRPr/>
              </a:pPr>
              <a:t>‹N°›</a:t>
            </a:fld>
            <a:endParaRPr lang="fr-CA" dirty="0"/>
          </a:p>
        </p:txBody>
      </p:sp>
    </p:spTree>
    <p:extLst>
      <p:ext uri="{BB962C8B-B14F-4D97-AF65-F5344CB8AC3E}">
        <p14:creationId xmlns:p14="http://schemas.microsoft.com/office/powerpoint/2010/main" val="36729385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4400"/>
            </a:lvl1p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40F7DCF8-6AA0-4E13-B4C4-DFC4B021D510}" type="slidenum">
              <a:rPr lang="fr-CA" smtClean="0"/>
              <a:pPr>
                <a:defRPr/>
              </a:pPr>
              <a:t>‹N°›</a:t>
            </a:fld>
            <a:endParaRPr lang="fr-CA" dirty="0"/>
          </a:p>
        </p:txBody>
      </p:sp>
    </p:spTree>
    <p:extLst>
      <p:ext uri="{BB962C8B-B14F-4D97-AF65-F5344CB8AC3E}">
        <p14:creationId xmlns:p14="http://schemas.microsoft.com/office/powerpoint/2010/main" val="7882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10-</a:t>
            </a:r>
            <a:fld id="{5ECC669B-4C23-43B6-8301-D153BE1FA346}" type="slidenum">
              <a:rPr lang="fr-CA" smtClean="0"/>
              <a:pPr>
                <a:defRPr/>
              </a:pPr>
              <a:t>‹N°›</a:t>
            </a:fld>
            <a:endParaRPr lang="fr-CA" dirty="0"/>
          </a:p>
        </p:txBody>
      </p:sp>
    </p:spTree>
    <p:extLst>
      <p:ext uri="{BB962C8B-B14F-4D97-AF65-F5344CB8AC3E}">
        <p14:creationId xmlns:p14="http://schemas.microsoft.com/office/powerpoint/2010/main" val="3532209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10-</a:t>
            </a:r>
            <a:fld id="{3383CEDE-6DD1-4B65-869D-FBF0C0AB6BFF}" type="slidenum">
              <a:rPr lang="fr-CA" smtClean="0"/>
              <a:pPr>
                <a:defRPr/>
              </a:pPr>
              <a:t>‹N°›</a:t>
            </a:fld>
            <a:endParaRPr lang="fr-CA" dirty="0"/>
          </a:p>
        </p:txBody>
      </p:sp>
    </p:spTree>
    <p:extLst>
      <p:ext uri="{BB962C8B-B14F-4D97-AF65-F5344CB8AC3E}">
        <p14:creationId xmlns:p14="http://schemas.microsoft.com/office/powerpoint/2010/main" val="126618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CA"/>
          </a:p>
        </p:txBody>
      </p:sp>
      <p:sp>
        <p:nvSpPr>
          <p:cNvPr id="8" name="Rectangle 5"/>
          <p:cNvSpPr>
            <a:spLocks noGrp="1" noChangeArrowheads="1"/>
          </p:cNvSpPr>
          <p:nvPr>
            <p:ph type="ftr" sz="quarter" idx="11"/>
          </p:nvPr>
        </p:nvSpPr>
        <p:spPr>
          <a:ln/>
        </p:spPr>
        <p:txBody>
          <a:bodyPr/>
          <a:lstStyle>
            <a:lvl1pPr>
              <a:defRPr/>
            </a:lvl1pPr>
          </a:lstStyle>
          <a:p>
            <a:pPr>
              <a:defRPr/>
            </a:pPr>
            <a:endParaRPr lang="fr-CA"/>
          </a:p>
        </p:txBody>
      </p:sp>
      <p:sp>
        <p:nvSpPr>
          <p:cNvPr id="9" name="Rectangle 6"/>
          <p:cNvSpPr>
            <a:spLocks noGrp="1" noChangeArrowheads="1"/>
          </p:cNvSpPr>
          <p:nvPr>
            <p:ph type="sldNum" sz="quarter" idx="12"/>
          </p:nvPr>
        </p:nvSpPr>
        <p:spPr>
          <a:ln/>
        </p:spPr>
        <p:txBody>
          <a:bodyPr/>
          <a:lstStyle>
            <a:lvl1pPr>
              <a:defRPr/>
            </a:lvl1pPr>
          </a:lstStyle>
          <a:p>
            <a:pPr>
              <a:defRPr/>
            </a:pPr>
            <a:r>
              <a:rPr lang="fr-CA" dirty="0" smtClean="0"/>
              <a:t>10-</a:t>
            </a:r>
            <a:fld id="{8547F792-37BD-4199-A1D2-5F649430211B}" type="slidenum">
              <a:rPr lang="fr-CA" smtClean="0"/>
              <a:pPr>
                <a:defRPr/>
              </a:pPr>
              <a:t>‹N°›</a:t>
            </a:fld>
            <a:endParaRPr lang="fr-CA" dirty="0"/>
          </a:p>
        </p:txBody>
      </p:sp>
    </p:spTree>
    <p:extLst>
      <p:ext uri="{BB962C8B-B14F-4D97-AF65-F5344CB8AC3E}">
        <p14:creationId xmlns:p14="http://schemas.microsoft.com/office/powerpoint/2010/main" val="39107467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r>
              <a:rPr lang="fr-CA" dirty="0" smtClean="0"/>
              <a:t>10-</a:t>
            </a:r>
            <a:fld id="{D1630A09-81E3-4D18-BDD8-B390460AA0EA}" type="slidenum">
              <a:rPr lang="fr-CA" smtClean="0"/>
              <a:pPr>
                <a:defRPr/>
              </a:pPr>
              <a:t>‹N°›</a:t>
            </a:fld>
            <a:endParaRPr lang="fr-CA" dirty="0"/>
          </a:p>
        </p:txBody>
      </p:sp>
    </p:spTree>
    <p:extLst>
      <p:ext uri="{BB962C8B-B14F-4D97-AF65-F5344CB8AC3E}">
        <p14:creationId xmlns:p14="http://schemas.microsoft.com/office/powerpoint/2010/main" val="37991894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CA"/>
          </a:p>
        </p:txBody>
      </p:sp>
      <p:sp>
        <p:nvSpPr>
          <p:cNvPr id="3" name="Rectangle 5"/>
          <p:cNvSpPr>
            <a:spLocks noGrp="1" noChangeArrowheads="1"/>
          </p:cNvSpPr>
          <p:nvPr>
            <p:ph type="ftr" sz="quarter" idx="11"/>
          </p:nvPr>
        </p:nvSpPr>
        <p:spPr>
          <a:ln/>
        </p:spPr>
        <p:txBody>
          <a:bodyPr/>
          <a:lstStyle>
            <a:lvl1pPr>
              <a:defRPr/>
            </a:lvl1pPr>
          </a:lstStyle>
          <a:p>
            <a:pPr>
              <a:defRPr/>
            </a:pPr>
            <a:endParaRPr lang="fr-CA"/>
          </a:p>
        </p:txBody>
      </p:sp>
      <p:sp>
        <p:nvSpPr>
          <p:cNvPr id="4" name="Rectangle 6"/>
          <p:cNvSpPr>
            <a:spLocks noGrp="1" noChangeArrowheads="1"/>
          </p:cNvSpPr>
          <p:nvPr>
            <p:ph type="sldNum" sz="quarter" idx="12"/>
          </p:nvPr>
        </p:nvSpPr>
        <p:spPr>
          <a:ln/>
        </p:spPr>
        <p:txBody>
          <a:bodyPr/>
          <a:lstStyle>
            <a:lvl1pPr>
              <a:defRPr/>
            </a:lvl1pPr>
          </a:lstStyle>
          <a:p>
            <a:pPr>
              <a:defRPr/>
            </a:pPr>
            <a:r>
              <a:rPr lang="fr-CA" dirty="0" smtClean="0"/>
              <a:t>10-</a:t>
            </a:r>
            <a:fld id="{048CEFA8-0113-4A07-BD28-24BA3BDD3A9D}" type="slidenum">
              <a:rPr lang="fr-CA" smtClean="0"/>
              <a:pPr>
                <a:defRPr/>
              </a:pPr>
              <a:t>‹N°›</a:t>
            </a:fld>
            <a:endParaRPr lang="fr-CA" dirty="0"/>
          </a:p>
        </p:txBody>
      </p:sp>
    </p:spTree>
    <p:extLst>
      <p:ext uri="{BB962C8B-B14F-4D97-AF65-F5344CB8AC3E}">
        <p14:creationId xmlns:p14="http://schemas.microsoft.com/office/powerpoint/2010/main" val="3105673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10-</a:t>
            </a:r>
            <a:fld id="{EEDA7211-2A49-4C84-A80F-7D82C295D3B3}" type="slidenum">
              <a:rPr lang="fr-CA" smtClean="0"/>
              <a:pPr>
                <a:defRPr/>
              </a:pPr>
              <a:t>‹N°›</a:t>
            </a:fld>
            <a:endParaRPr lang="fr-CA" dirty="0"/>
          </a:p>
        </p:txBody>
      </p:sp>
    </p:spTree>
    <p:extLst>
      <p:ext uri="{BB962C8B-B14F-4D97-AF65-F5344CB8AC3E}">
        <p14:creationId xmlns:p14="http://schemas.microsoft.com/office/powerpoint/2010/main" val="4003461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10-</a:t>
            </a:r>
            <a:fld id="{6955E1A8-E9BB-4457-8CB8-BF640A1FE3A5}" type="slidenum">
              <a:rPr lang="fr-CA" smtClean="0"/>
              <a:pPr>
                <a:defRPr/>
              </a:pPr>
              <a:t>‹N°›</a:t>
            </a:fld>
            <a:endParaRPr lang="fr-CA" dirty="0"/>
          </a:p>
        </p:txBody>
      </p:sp>
    </p:spTree>
    <p:extLst>
      <p:ext uri="{BB962C8B-B14F-4D97-AF65-F5344CB8AC3E}">
        <p14:creationId xmlns:p14="http://schemas.microsoft.com/office/powerpoint/2010/main" val="2621115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1321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fr-CA"/>
          </a:p>
        </p:txBody>
      </p:sp>
      <p:sp>
        <p:nvSpPr>
          <p:cNvPr id="1321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CA"/>
          </a:p>
        </p:txBody>
      </p:sp>
      <p:sp>
        <p:nvSpPr>
          <p:cNvPr id="1321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r>
              <a:rPr lang="fr-CA" dirty="0" smtClean="0"/>
              <a:t>10-</a:t>
            </a:r>
            <a:fld id="{721B54DF-64E5-459F-9B02-20108ECF9F4E}" type="slidenum">
              <a:rPr lang="fr-CA" smtClean="0"/>
              <a:pPr>
                <a:defRPr/>
              </a:pPr>
              <a:t>‹N°›</a:t>
            </a:fld>
            <a:endParaRPr lang="fr-CA"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FFCC00"/>
        </a:buClr>
        <a:buFont typeface="Wingdings" pitchFamily="2" charset="2"/>
        <a:buChar char="ü"/>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80000"/>
        <a:buChar char="•"/>
        <a:defRPr sz="2800">
          <a:solidFill>
            <a:schemeClr val="tx1"/>
          </a:solidFill>
          <a:latin typeface="+mn-lt"/>
        </a:defRPr>
      </a:lvl2pPr>
      <a:lvl3pPr marL="1143000" indent="-228600" algn="l" rtl="0" eaLnBrk="0" fontAlgn="base" hangingPunct="0">
        <a:spcBef>
          <a:spcPct val="20000"/>
        </a:spcBef>
        <a:spcAft>
          <a:spcPct val="0"/>
        </a:spcAft>
        <a:buClr>
          <a:srgbClr val="FFCC00"/>
        </a:buClr>
        <a:buFont typeface="Tahoma"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ra-arc.gc.ca/tx/bsnss/tpcs/pyrll/t4032/jn09/prmms-qbc-LSZ-M-fr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ra-arc.gc.ca/tx/bsnss/tpcs/pyrll/t4032/jnn08/-qbc-LSZ-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1412875"/>
            <a:ext cx="7772400" cy="1920875"/>
          </a:xfrm>
        </p:spPr>
        <p:txBody>
          <a:bodyPr/>
          <a:lstStyle/>
          <a:p>
            <a:pPr eaLnBrk="1" hangingPunct="1"/>
            <a:r>
              <a:rPr lang="fr-CA" sz="5400" dirty="0" smtClean="0">
                <a:effectLst/>
              </a:rPr>
              <a:t>Séance 11</a:t>
            </a:r>
            <a:br>
              <a:rPr lang="fr-CA" sz="5400" dirty="0" smtClean="0">
                <a:effectLst/>
              </a:rPr>
            </a:br>
            <a:r>
              <a:rPr lang="fr-CA" sz="2400" dirty="0"/>
              <a:t>Présentation PowerPoint préparée par</a:t>
            </a:r>
            <a:br>
              <a:rPr lang="fr-CA" sz="2400" dirty="0"/>
            </a:br>
            <a:r>
              <a:rPr lang="fr-CA" sz="2400" dirty="0"/>
              <a:t>Marie-Claude Bastien et Isabelle Lassonde</a:t>
            </a:r>
            <a:endParaRPr lang="fr-CA" sz="2400" dirty="0" smtClean="0">
              <a:effectLst/>
            </a:endParaRPr>
          </a:p>
        </p:txBody>
      </p:sp>
      <p:sp>
        <p:nvSpPr>
          <p:cNvPr id="2052" name="Rectangle 3"/>
          <p:cNvSpPr>
            <a:spLocks noGrp="1" noChangeArrowheads="1"/>
          </p:cNvSpPr>
          <p:nvPr>
            <p:ph type="subTitle" idx="1"/>
          </p:nvPr>
        </p:nvSpPr>
        <p:spPr>
          <a:xfrm>
            <a:off x="468313" y="3740150"/>
            <a:ext cx="8424862" cy="2281238"/>
          </a:xfrm>
        </p:spPr>
        <p:txBody>
          <a:bodyPr/>
          <a:lstStyle/>
          <a:p>
            <a:pPr eaLnBrk="1" hangingPunct="1">
              <a:lnSpc>
                <a:spcPct val="90000"/>
              </a:lnSpc>
            </a:pPr>
            <a:r>
              <a:rPr lang="fr-CA" sz="4000" dirty="0" smtClean="0"/>
              <a:t>Chapitre 11 – La paie</a:t>
            </a:r>
          </a:p>
          <a:p>
            <a:pPr eaLnBrk="1" hangingPunct="1">
              <a:lnSpc>
                <a:spcPct val="90000"/>
              </a:lnSpc>
            </a:pPr>
            <a:r>
              <a:rPr lang="fr-CA" sz="4000" dirty="0" smtClean="0"/>
              <a:t>Chapitre 8 - </a:t>
            </a:r>
          </a:p>
          <a:p>
            <a:pPr eaLnBrk="1" hangingPunct="1">
              <a:lnSpc>
                <a:spcPct val="90000"/>
              </a:lnSpc>
            </a:pPr>
            <a:r>
              <a:rPr lang="fr-CA" sz="4000" dirty="0" smtClean="0"/>
              <a:t>Le contrôle interne et les liquidités</a:t>
            </a:r>
          </a:p>
        </p:txBody>
      </p:sp>
      <p:sp>
        <p:nvSpPr>
          <p:cNvPr id="3" name="Espace réservé du numéro de diapositive 2"/>
          <p:cNvSpPr>
            <a:spLocks noGrp="1"/>
          </p:cNvSpPr>
          <p:nvPr>
            <p:ph type="sldNum" sz="quarter" idx="12"/>
          </p:nvPr>
        </p:nvSpPr>
        <p:spPr/>
        <p:txBody>
          <a:bodyPr/>
          <a:lstStyle/>
          <a:p>
            <a:pPr>
              <a:defRPr/>
            </a:pPr>
            <a:fld id="{CEE7BC18-D399-42DF-8317-02DCD0C75BB7}" type="slidenum">
              <a:rPr lang="fr-CA" smtClean="0"/>
              <a:pPr>
                <a:defRPr/>
              </a:pPr>
              <a:t>1</a:t>
            </a:fld>
            <a:endParaRPr lang="fr-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p:cNvSpPr>
            <a:spLocks noGrp="1" noChangeArrowheads="1"/>
          </p:cNvSpPr>
          <p:nvPr>
            <p:ph type="title"/>
          </p:nvPr>
        </p:nvSpPr>
        <p:spPr>
          <a:xfrm>
            <a:off x="0" y="274638"/>
            <a:ext cx="8893175" cy="1209675"/>
          </a:xfrm>
        </p:spPr>
        <p:txBody>
          <a:bodyPr/>
          <a:lstStyle/>
          <a:p>
            <a:pPr eaLnBrk="1" hangingPunct="1"/>
            <a:r>
              <a:rPr lang="fr-CA" dirty="0" smtClean="0">
                <a:effectLst/>
              </a:rPr>
              <a:t>Régime de rentes du Québec (RRQ)</a:t>
            </a:r>
            <a:r>
              <a:rPr lang="fr-CA" dirty="0" smtClean="0">
                <a:solidFill>
                  <a:schemeClr val="tx1"/>
                </a:solidFill>
                <a:effectLst/>
              </a:rPr>
              <a:t> </a:t>
            </a:r>
            <a:r>
              <a:rPr lang="fr-CA" sz="2400" dirty="0" smtClean="0">
                <a:solidFill>
                  <a:schemeClr val="tx1"/>
                </a:solidFill>
                <a:effectLst/>
              </a:rPr>
              <a:t>(Données en vigueur en 2020)</a:t>
            </a:r>
          </a:p>
        </p:txBody>
      </p:sp>
      <p:sp>
        <p:nvSpPr>
          <p:cNvPr id="68612" name="Rectangle 5"/>
          <p:cNvSpPr>
            <a:spLocks noGrp="1" noChangeArrowheads="1"/>
          </p:cNvSpPr>
          <p:nvPr>
            <p:ph type="body" idx="1"/>
          </p:nvPr>
        </p:nvSpPr>
        <p:spPr>
          <a:xfrm>
            <a:off x="446088" y="1789113"/>
            <a:ext cx="8229600" cy="4735512"/>
          </a:xfrm>
        </p:spPr>
        <p:txBody>
          <a:bodyPr/>
          <a:lstStyle/>
          <a:p>
            <a:pPr eaLnBrk="1" hangingPunct="1">
              <a:lnSpc>
                <a:spcPct val="90000"/>
              </a:lnSpc>
              <a:buFont typeface="Wingdings" pitchFamily="2" charset="2"/>
              <a:buNone/>
            </a:pPr>
            <a:r>
              <a:rPr lang="fr-CA" sz="2400" i="1" dirty="0" smtClean="0"/>
              <a:t>Cotisation de l’employé :</a:t>
            </a:r>
          </a:p>
          <a:p>
            <a:pPr eaLnBrk="1" hangingPunct="1">
              <a:lnSpc>
                <a:spcPct val="90000"/>
              </a:lnSpc>
              <a:buFont typeface="Wingdings" pitchFamily="2" charset="2"/>
              <a:buNone/>
            </a:pPr>
            <a:endParaRPr lang="fr-CA" sz="2400" i="1" dirty="0" smtClean="0"/>
          </a:p>
          <a:p>
            <a:pPr eaLnBrk="1" hangingPunct="1">
              <a:lnSpc>
                <a:spcPct val="90000"/>
              </a:lnSpc>
              <a:buFont typeface="Wingdings" pitchFamily="2" charset="2"/>
              <a:buNone/>
            </a:pPr>
            <a:r>
              <a:rPr lang="fr-CA" sz="2400" dirty="0" smtClean="0"/>
              <a:t>Maximum des gains admissibles             58 700</a:t>
            </a:r>
          </a:p>
          <a:p>
            <a:pPr eaLnBrk="1" hangingPunct="1">
              <a:lnSpc>
                <a:spcPct val="90000"/>
              </a:lnSpc>
              <a:buFont typeface="Wingdings" pitchFamily="2" charset="2"/>
              <a:buNone/>
            </a:pPr>
            <a:r>
              <a:rPr lang="fr-CA" sz="2400" dirty="0" smtClean="0"/>
              <a:t>Exemption générale                                3 500</a:t>
            </a:r>
          </a:p>
          <a:p>
            <a:pPr eaLnBrk="1" hangingPunct="1">
              <a:lnSpc>
                <a:spcPct val="90000"/>
              </a:lnSpc>
              <a:buFont typeface="Wingdings" pitchFamily="2" charset="2"/>
              <a:buNone/>
            </a:pPr>
            <a:r>
              <a:rPr lang="fr-CA" sz="2400" dirty="0" smtClean="0"/>
              <a:t>Maximum de gains cotisations               </a:t>
            </a:r>
            <a:r>
              <a:rPr lang="fr-CA" sz="2400" u="sng" dirty="0" smtClean="0"/>
              <a:t> 55 200</a:t>
            </a:r>
          </a:p>
          <a:p>
            <a:pPr eaLnBrk="1" hangingPunct="1">
              <a:lnSpc>
                <a:spcPct val="90000"/>
              </a:lnSpc>
              <a:buNone/>
            </a:pPr>
            <a:r>
              <a:rPr lang="fr-CA" sz="2400" dirty="0"/>
              <a:t>Taux de cotisation                                 </a:t>
            </a:r>
            <a:r>
              <a:rPr lang="fr-CA" sz="2400" b="1" u="sng" dirty="0" smtClean="0"/>
              <a:t>5,70 </a:t>
            </a:r>
            <a:r>
              <a:rPr lang="fr-CA" sz="2400" b="1" u="sng" dirty="0"/>
              <a:t>%</a:t>
            </a:r>
          </a:p>
          <a:p>
            <a:pPr eaLnBrk="1" hangingPunct="1">
              <a:lnSpc>
                <a:spcPct val="90000"/>
              </a:lnSpc>
              <a:buNone/>
            </a:pPr>
            <a:r>
              <a:rPr lang="fr-CA" sz="2400" b="1" dirty="0"/>
              <a:t>Cotisation maximale de l’employé :   </a:t>
            </a:r>
            <a:r>
              <a:rPr lang="fr-CA" sz="2400" b="1" dirty="0" smtClean="0"/>
              <a:t>3 146,40</a:t>
            </a:r>
            <a:endParaRPr lang="fr-CA" sz="2400" dirty="0"/>
          </a:p>
          <a:p>
            <a:pPr eaLnBrk="1" hangingPunct="1">
              <a:lnSpc>
                <a:spcPct val="90000"/>
              </a:lnSpc>
              <a:buNone/>
            </a:pPr>
            <a:r>
              <a:rPr lang="fr-CA" sz="2400" dirty="0"/>
              <a:t>Cotisation maximale de l’employeur :        </a:t>
            </a:r>
            <a:r>
              <a:rPr lang="fr-CA" sz="2400" dirty="0" smtClean="0"/>
              <a:t>3 146,40</a:t>
            </a:r>
            <a:endParaRPr lang="fr-CA" sz="2400" dirty="0"/>
          </a:p>
          <a:p>
            <a:pPr eaLnBrk="1" hangingPunct="1">
              <a:lnSpc>
                <a:spcPct val="90000"/>
              </a:lnSpc>
              <a:buNone/>
            </a:pPr>
            <a:r>
              <a:rPr lang="fr-CA" sz="2400" dirty="0"/>
              <a:t>(cotisation employeur= </a:t>
            </a:r>
            <a:r>
              <a:rPr lang="fr-CA" sz="2400" b="1" dirty="0"/>
              <a:t>1 fois </a:t>
            </a:r>
            <a:r>
              <a:rPr lang="fr-CA" sz="2400" dirty="0"/>
              <a:t>celle de l’employé)</a:t>
            </a:r>
          </a:p>
          <a:p>
            <a:pPr eaLnBrk="1" hangingPunct="1">
              <a:lnSpc>
                <a:spcPct val="90000"/>
              </a:lnSpc>
              <a:buFontTx/>
              <a:buNone/>
            </a:pPr>
            <a:r>
              <a:rPr lang="fr-CA" sz="2400" dirty="0" smtClean="0"/>
              <a:t>		</a:t>
            </a:r>
          </a:p>
        </p:txBody>
      </p:sp>
      <p:sp>
        <p:nvSpPr>
          <p:cNvPr id="68613" name="Line 4"/>
          <p:cNvSpPr>
            <a:spLocks noChangeShapeType="1"/>
          </p:cNvSpPr>
          <p:nvPr/>
        </p:nvSpPr>
        <p:spPr bwMode="auto">
          <a:xfrm>
            <a:off x="395287" y="162880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10</a:t>
            </a:fld>
            <a:endParaRPr lang="fr-CA" dirty="0"/>
          </a:p>
        </p:txBody>
      </p:sp>
    </p:spTree>
    <p:extLst>
      <p:ext uri="{BB962C8B-B14F-4D97-AF65-F5344CB8AC3E}">
        <p14:creationId xmlns:p14="http://schemas.microsoft.com/office/powerpoint/2010/main" val="260557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p:cNvSpPr>
            <a:spLocks noGrp="1" noChangeArrowheads="1"/>
          </p:cNvSpPr>
          <p:nvPr>
            <p:ph type="title"/>
          </p:nvPr>
        </p:nvSpPr>
        <p:spPr>
          <a:xfrm>
            <a:off x="603250" y="274638"/>
            <a:ext cx="7875588" cy="1143000"/>
          </a:xfrm>
        </p:spPr>
        <p:txBody>
          <a:bodyPr/>
          <a:lstStyle/>
          <a:p>
            <a:pPr eaLnBrk="1" hangingPunct="1"/>
            <a:r>
              <a:rPr lang="fr-CA" smtClean="0">
                <a:effectLst/>
              </a:rPr>
              <a:t>Régime de rentes du Québec (RRQ)</a:t>
            </a:r>
          </a:p>
        </p:txBody>
      </p:sp>
      <p:sp>
        <p:nvSpPr>
          <p:cNvPr id="69636" name="Rectangle 5"/>
          <p:cNvSpPr>
            <a:spLocks noGrp="1" noChangeArrowheads="1"/>
          </p:cNvSpPr>
          <p:nvPr>
            <p:ph type="body" idx="1"/>
          </p:nvPr>
        </p:nvSpPr>
        <p:spPr>
          <a:xfrm>
            <a:off x="395288" y="1782763"/>
            <a:ext cx="7921625" cy="4525962"/>
          </a:xfrm>
        </p:spPr>
        <p:txBody>
          <a:bodyPr/>
          <a:lstStyle/>
          <a:p>
            <a:pPr eaLnBrk="1" hangingPunct="1"/>
            <a:endParaRPr lang="fr-CA" smtClean="0"/>
          </a:p>
          <a:p>
            <a:pPr eaLnBrk="1" hangingPunct="1"/>
            <a:r>
              <a:rPr lang="fr-CA" smtClean="0"/>
              <a:t>L’exemption par période de paie pour un employé :</a:t>
            </a:r>
          </a:p>
          <a:p>
            <a:pPr eaLnBrk="1" hangingPunct="1"/>
            <a:endParaRPr lang="fr-CA" smtClean="0"/>
          </a:p>
          <a:p>
            <a:pPr lvl="1" eaLnBrk="1" hangingPunct="1"/>
            <a:r>
              <a:rPr lang="fr-CA" smtClean="0"/>
              <a:t>52 fois par année : 3 500 $ / 52 =   67,31 $</a:t>
            </a:r>
          </a:p>
          <a:p>
            <a:pPr lvl="1" eaLnBrk="1" hangingPunct="1"/>
            <a:r>
              <a:rPr lang="fr-CA" smtClean="0"/>
              <a:t>26 fois par année : 3 500 $ / 26 = 134,61 $</a:t>
            </a:r>
          </a:p>
        </p:txBody>
      </p:sp>
      <p:sp>
        <p:nvSpPr>
          <p:cNvPr id="69637" name="Line 4"/>
          <p:cNvSpPr>
            <a:spLocks noChangeShapeType="1"/>
          </p:cNvSpPr>
          <p:nvPr/>
        </p:nvSpPr>
        <p:spPr bwMode="auto">
          <a:xfrm>
            <a:off x="395288" y="16287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11</a:t>
            </a:fld>
            <a:endParaRPr lang="fr-CA" dirty="0"/>
          </a:p>
        </p:txBody>
      </p:sp>
    </p:spTree>
    <p:extLst>
      <p:ext uri="{BB962C8B-B14F-4D97-AF65-F5344CB8AC3E}">
        <p14:creationId xmlns:p14="http://schemas.microsoft.com/office/powerpoint/2010/main" val="2765262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1438" y="269875"/>
            <a:ext cx="9001125" cy="1143000"/>
          </a:xfrm>
        </p:spPr>
        <p:txBody>
          <a:bodyPr/>
          <a:lstStyle/>
          <a:p>
            <a:pPr eaLnBrk="1" hangingPunct="1"/>
            <a:r>
              <a:rPr lang="fr-CA" sz="3600" dirty="0" smtClean="0">
                <a:effectLst/>
              </a:rPr>
              <a:t>Régime québécois d’assurance parentale (RQAP) </a:t>
            </a:r>
            <a:br>
              <a:rPr lang="fr-CA" sz="3600" dirty="0" smtClean="0">
                <a:effectLst/>
              </a:rPr>
            </a:br>
            <a:r>
              <a:rPr lang="fr-CA" sz="2700" dirty="0" smtClean="0">
                <a:solidFill>
                  <a:schemeClr val="tx1"/>
                </a:solidFill>
                <a:effectLst/>
              </a:rPr>
              <a:t>(Données en vigueur en 2020)</a:t>
            </a:r>
          </a:p>
        </p:txBody>
      </p:sp>
      <p:sp>
        <p:nvSpPr>
          <p:cNvPr id="70660" name="Rectangle 3"/>
          <p:cNvSpPr>
            <a:spLocks noGrp="1" noChangeArrowheads="1"/>
          </p:cNvSpPr>
          <p:nvPr>
            <p:ph type="body" idx="1"/>
          </p:nvPr>
        </p:nvSpPr>
        <p:spPr>
          <a:xfrm>
            <a:off x="468312" y="1982788"/>
            <a:ext cx="8424167" cy="4183062"/>
          </a:xfrm>
        </p:spPr>
        <p:txBody>
          <a:bodyPr/>
          <a:lstStyle/>
          <a:p>
            <a:pPr eaLnBrk="1" hangingPunct="1">
              <a:lnSpc>
                <a:spcPct val="80000"/>
              </a:lnSpc>
              <a:buFont typeface="Wingdings" pitchFamily="2" charset="2"/>
              <a:buNone/>
            </a:pPr>
            <a:endParaRPr lang="fr-CA" dirty="0" smtClean="0"/>
          </a:p>
          <a:p>
            <a:pPr eaLnBrk="1" hangingPunct="1">
              <a:lnSpc>
                <a:spcPct val="80000"/>
              </a:lnSpc>
              <a:buFont typeface="Wingdings" pitchFamily="2" charset="2"/>
              <a:buNone/>
            </a:pPr>
            <a:r>
              <a:rPr lang="fr-CA" sz="2800" dirty="0" smtClean="0"/>
              <a:t>Maximum de revenus assurables       	78 500 $</a:t>
            </a:r>
          </a:p>
          <a:p>
            <a:pPr eaLnBrk="1" hangingPunct="1">
              <a:lnSpc>
                <a:spcPct val="80000"/>
              </a:lnSpc>
              <a:buFont typeface="Wingdings" pitchFamily="2" charset="2"/>
              <a:buNone/>
            </a:pPr>
            <a:r>
              <a:rPr lang="fr-CA" sz="2800" dirty="0" smtClean="0"/>
              <a:t>Taux de cotisation de l’employé        	 </a:t>
            </a:r>
            <a:r>
              <a:rPr lang="fr-CA" sz="2800" b="1" u="sng" dirty="0" smtClean="0"/>
              <a:t>0,494 %</a:t>
            </a:r>
          </a:p>
          <a:p>
            <a:pPr eaLnBrk="1" hangingPunct="1">
              <a:lnSpc>
                <a:spcPct val="80000"/>
              </a:lnSpc>
              <a:buFont typeface="Wingdings" pitchFamily="2" charset="2"/>
              <a:buNone/>
            </a:pPr>
            <a:r>
              <a:rPr lang="fr-CA" sz="2800" b="1" dirty="0" smtClean="0"/>
              <a:t>Cotisation maximale de l’employé : </a:t>
            </a:r>
            <a:r>
              <a:rPr lang="fr-CA" sz="2800" b="1" dirty="0"/>
              <a:t> </a:t>
            </a:r>
            <a:r>
              <a:rPr lang="fr-CA" sz="2800" b="1" dirty="0" smtClean="0"/>
              <a:t>387,79 $</a:t>
            </a:r>
            <a:endParaRPr lang="fr-CA" sz="2800" dirty="0" smtClean="0"/>
          </a:p>
          <a:p>
            <a:pPr eaLnBrk="1" hangingPunct="1">
              <a:lnSpc>
                <a:spcPct val="80000"/>
              </a:lnSpc>
              <a:buFont typeface="Wingdings" pitchFamily="2" charset="2"/>
              <a:buNone/>
            </a:pPr>
            <a:endParaRPr lang="fr-CA" sz="2800" dirty="0" smtClean="0"/>
          </a:p>
          <a:p>
            <a:pPr eaLnBrk="1" hangingPunct="1">
              <a:lnSpc>
                <a:spcPct val="80000"/>
              </a:lnSpc>
            </a:pPr>
            <a:r>
              <a:rPr lang="fr-CA" sz="2800" dirty="0" smtClean="0"/>
              <a:t>Taux de cotisation de l’employeur:  0,692 % = </a:t>
            </a:r>
            <a:r>
              <a:rPr lang="fr-CA" sz="2800" b="1" dirty="0" smtClean="0"/>
              <a:t>1.4 fois </a:t>
            </a:r>
            <a:r>
              <a:rPr lang="fr-CA" sz="2800" dirty="0" smtClean="0"/>
              <a:t>la cotisation de l’employé, soit 543,22$</a:t>
            </a:r>
          </a:p>
          <a:p>
            <a:pPr eaLnBrk="1" hangingPunct="1">
              <a:lnSpc>
                <a:spcPct val="80000"/>
              </a:lnSpc>
              <a:buFont typeface="Wingdings" pitchFamily="2" charset="2"/>
              <a:buNone/>
            </a:pPr>
            <a:endParaRPr lang="fr-CA" sz="1600" dirty="0" smtClean="0"/>
          </a:p>
        </p:txBody>
      </p:sp>
      <p:sp>
        <p:nvSpPr>
          <p:cNvPr id="70661" name="Line 4"/>
          <p:cNvSpPr>
            <a:spLocks noChangeShapeType="1"/>
          </p:cNvSpPr>
          <p:nvPr/>
        </p:nvSpPr>
        <p:spPr bwMode="auto">
          <a:xfrm>
            <a:off x="395288" y="17002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12</a:t>
            </a:fld>
            <a:endParaRPr lang="fr-CA" dirty="0"/>
          </a:p>
        </p:txBody>
      </p:sp>
    </p:spTree>
    <p:extLst>
      <p:ext uri="{BB962C8B-B14F-4D97-AF65-F5344CB8AC3E}">
        <p14:creationId xmlns:p14="http://schemas.microsoft.com/office/powerpoint/2010/main" val="3951088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p:cNvSpPr>
            <a:spLocks noGrp="1" noChangeArrowheads="1"/>
          </p:cNvSpPr>
          <p:nvPr>
            <p:ph type="title"/>
          </p:nvPr>
        </p:nvSpPr>
        <p:spPr>
          <a:xfrm>
            <a:off x="585788" y="274638"/>
            <a:ext cx="8434387" cy="1143000"/>
          </a:xfrm>
        </p:spPr>
        <p:txBody>
          <a:bodyPr/>
          <a:lstStyle/>
          <a:p>
            <a:pPr eaLnBrk="1" hangingPunct="1"/>
            <a:r>
              <a:rPr lang="fr-CA" smtClean="0">
                <a:effectLst/>
              </a:rPr>
              <a:t>Impôt sur le revenu fédéral et provincial</a:t>
            </a:r>
          </a:p>
        </p:txBody>
      </p:sp>
      <p:sp>
        <p:nvSpPr>
          <p:cNvPr id="71684" name="Rectangle 6"/>
          <p:cNvSpPr>
            <a:spLocks noGrp="1" noChangeArrowheads="1"/>
          </p:cNvSpPr>
          <p:nvPr>
            <p:ph type="body" idx="1"/>
          </p:nvPr>
        </p:nvSpPr>
        <p:spPr>
          <a:xfrm>
            <a:off x="142875" y="1955800"/>
            <a:ext cx="8893175" cy="4281488"/>
          </a:xfrm>
        </p:spPr>
        <p:txBody>
          <a:bodyPr/>
          <a:lstStyle/>
          <a:p>
            <a:pPr eaLnBrk="1" hangingPunct="1">
              <a:lnSpc>
                <a:spcPct val="80000"/>
              </a:lnSpc>
            </a:pPr>
            <a:r>
              <a:rPr lang="fr-CA" sz="2800" smtClean="0"/>
              <a:t>Les retenues d’impôt dépendent du salaire et des crédits d’impôt personnels non remboursables auxquels l’employé a droit. </a:t>
            </a:r>
          </a:p>
          <a:p>
            <a:pPr eaLnBrk="1" hangingPunct="1">
              <a:lnSpc>
                <a:spcPct val="80000"/>
              </a:lnSpc>
            </a:pPr>
            <a:r>
              <a:rPr lang="fr-CA" sz="2800" smtClean="0"/>
              <a:t>La sommation des crédits d’impôt non remboursables permettra à l’employeur d’attribuer un code de demande à chaque employé. (formulaire TP-1015.3)</a:t>
            </a:r>
          </a:p>
          <a:p>
            <a:pPr eaLnBrk="1" hangingPunct="1">
              <a:lnSpc>
                <a:spcPct val="80000"/>
              </a:lnSpc>
            </a:pPr>
            <a:r>
              <a:rPr lang="fr-CA" sz="2800" smtClean="0"/>
              <a:t>Le code de demande, la période de paie et le salaire par période de paie permettront ensuite de déterminer les retenues d’impôt par le biais des tables appropriées.</a:t>
            </a:r>
          </a:p>
          <a:p>
            <a:pPr eaLnBrk="1" hangingPunct="1">
              <a:lnSpc>
                <a:spcPct val="80000"/>
              </a:lnSpc>
            </a:pPr>
            <a:endParaRPr lang="fr-CA" smtClean="0"/>
          </a:p>
        </p:txBody>
      </p:sp>
      <p:sp>
        <p:nvSpPr>
          <p:cNvPr id="71685"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13</a:t>
            </a:fld>
            <a:endParaRPr lang="fr-CA" dirty="0"/>
          </a:p>
        </p:txBody>
      </p:sp>
    </p:spTree>
    <p:extLst>
      <p:ext uri="{BB962C8B-B14F-4D97-AF65-F5344CB8AC3E}">
        <p14:creationId xmlns:p14="http://schemas.microsoft.com/office/powerpoint/2010/main" val="3604048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Grp="1" noChangeArrowheads="1"/>
          </p:cNvSpPr>
          <p:nvPr>
            <p:ph type="title"/>
          </p:nvPr>
        </p:nvSpPr>
        <p:spPr>
          <a:xfrm>
            <a:off x="355600" y="274638"/>
            <a:ext cx="8664575" cy="1143000"/>
          </a:xfrm>
        </p:spPr>
        <p:txBody>
          <a:bodyPr/>
          <a:lstStyle/>
          <a:p>
            <a:pPr eaLnBrk="1" hangingPunct="1"/>
            <a:r>
              <a:rPr lang="fr-CA" smtClean="0">
                <a:solidFill>
                  <a:srgbClr val="C00000"/>
                </a:solidFill>
                <a:effectLst/>
              </a:rPr>
              <a:t>Impôt sur le revenu fédéral et provincial</a:t>
            </a:r>
          </a:p>
        </p:txBody>
      </p:sp>
      <p:sp>
        <p:nvSpPr>
          <p:cNvPr id="15364" name="Rectangle 5"/>
          <p:cNvSpPr>
            <a:spLocks noGrp="1" noChangeArrowheads="1"/>
          </p:cNvSpPr>
          <p:nvPr>
            <p:ph type="body" idx="1"/>
          </p:nvPr>
        </p:nvSpPr>
        <p:spPr>
          <a:xfrm>
            <a:off x="395288" y="1987550"/>
            <a:ext cx="8229600" cy="4105275"/>
          </a:xfrm>
        </p:spPr>
        <p:txBody>
          <a:bodyPr/>
          <a:lstStyle/>
          <a:p>
            <a:pPr eaLnBrk="1" hangingPunct="1">
              <a:lnSpc>
                <a:spcPct val="80000"/>
              </a:lnSpc>
              <a:defRPr/>
            </a:pPr>
            <a:r>
              <a:rPr lang="fr-CA" sz="2800" dirty="0" smtClean="0"/>
              <a:t>Impôt fédéral:</a:t>
            </a:r>
            <a:r>
              <a:rPr lang="fr-CA" sz="2800" dirty="0" smtClean="0">
                <a:solidFill>
                  <a:srgbClr val="FF0000"/>
                </a:solidFill>
              </a:rPr>
              <a:t> </a:t>
            </a:r>
            <a:r>
              <a:rPr lang="fr-CA" sz="2800" dirty="0" smtClean="0"/>
              <a:t>Table des retenues sur la paie (code de demandes 1 à 10) </a:t>
            </a:r>
          </a:p>
          <a:p>
            <a:pPr lvl="1" eaLnBrk="1" hangingPunct="1">
              <a:lnSpc>
                <a:spcPct val="80000"/>
              </a:lnSpc>
              <a:defRPr/>
            </a:pPr>
            <a:r>
              <a:rPr lang="fr-CA" dirty="0" smtClean="0"/>
              <a:t>Montant personnel de base  : </a:t>
            </a:r>
            <a:r>
              <a:rPr lang="fr-CA" dirty="0" smtClean="0"/>
              <a:t>13 229 </a:t>
            </a:r>
            <a:r>
              <a:rPr lang="fr-CA" dirty="0" smtClean="0"/>
              <a:t>$</a:t>
            </a:r>
          </a:p>
          <a:p>
            <a:pPr marL="457200" lvl="1" indent="0" eaLnBrk="1" hangingPunct="1">
              <a:lnSpc>
                <a:spcPct val="80000"/>
              </a:lnSpc>
              <a:buFontTx/>
              <a:buNone/>
              <a:defRPr/>
            </a:pPr>
            <a:r>
              <a:rPr lang="fr-CA" dirty="0" smtClean="0"/>
              <a:t> (1</a:t>
            </a:r>
            <a:r>
              <a:rPr lang="fr-CA" baseline="30000" dirty="0" smtClean="0"/>
              <a:t>er</a:t>
            </a:r>
            <a:r>
              <a:rPr lang="fr-CA" dirty="0" smtClean="0"/>
              <a:t> janvier 2020)</a:t>
            </a:r>
          </a:p>
          <a:p>
            <a:pPr lvl="1" eaLnBrk="1" hangingPunct="1">
              <a:lnSpc>
                <a:spcPct val="0"/>
              </a:lnSpc>
              <a:buFontTx/>
              <a:buNone/>
              <a:defRPr/>
            </a:pPr>
            <a:endParaRPr lang="fr-CA" dirty="0" smtClean="0">
              <a:solidFill>
                <a:srgbClr val="FF0000"/>
              </a:solidFill>
            </a:endParaRPr>
          </a:p>
          <a:p>
            <a:pPr eaLnBrk="1" hangingPunct="1">
              <a:lnSpc>
                <a:spcPct val="80000"/>
              </a:lnSpc>
              <a:buFont typeface="Wingdings" pitchFamily="2" charset="2"/>
              <a:buNone/>
              <a:defRPr/>
            </a:pPr>
            <a:r>
              <a:rPr lang="fr-CA" sz="1600" dirty="0" smtClean="0">
                <a:solidFill>
                  <a:srgbClr val="FF0000"/>
                </a:solidFill>
              </a:rPr>
              <a:t>	</a:t>
            </a:r>
          </a:p>
          <a:p>
            <a:pPr eaLnBrk="1" hangingPunct="1">
              <a:lnSpc>
                <a:spcPct val="80000"/>
              </a:lnSpc>
              <a:buFont typeface="Wingdings" pitchFamily="2" charset="2"/>
              <a:buNone/>
              <a:defRPr/>
            </a:pPr>
            <a:endParaRPr lang="fr-CA" sz="2000" dirty="0" smtClean="0"/>
          </a:p>
          <a:p>
            <a:pPr eaLnBrk="1" hangingPunct="1">
              <a:lnSpc>
                <a:spcPct val="80000"/>
              </a:lnSpc>
              <a:defRPr/>
            </a:pPr>
            <a:endParaRPr lang="fr-CA" sz="1600" dirty="0" smtClean="0"/>
          </a:p>
          <a:p>
            <a:pPr eaLnBrk="1" hangingPunct="1">
              <a:lnSpc>
                <a:spcPct val="80000"/>
              </a:lnSpc>
              <a:defRPr/>
            </a:pPr>
            <a:r>
              <a:rPr lang="fr-CA" sz="2800" dirty="0" smtClean="0"/>
              <a:t>Impôt provincial: Table des retenues à la source d’impôt du Québec (code de retenues A à O)</a:t>
            </a:r>
          </a:p>
          <a:p>
            <a:pPr lvl="1" eaLnBrk="1" hangingPunct="1">
              <a:lnSpc>
                <a:spcPct val="80000"/>
              </a:lnSpc>
              <a:defRPr/>
            </a:pPr>
            <a:r>
              <a:rPr lang="fr-CA" dirty="0" smtClean="0"/>
              <a:t>Crédit de base : 15 532 $ (2020)</a:t>
            </a:r>
          </a:p>
          <a:p>
            <a:pPr lvl="1" eaLnBrk="1" hangingPunct="1">
              <a:lnSpc>
                <a:spcPct val="0"/>
              </a:lnSpc>
              <a:buFontTx/>
              <a:buNone/>
              <a:defRPr/>
            </a:pPr>
            <a:endParaRPr lang="fr-CA" dirty="0" smtClean="0"/>
          </a:p>
          <a:p>
            <a:pPr eaLnBrk="1" hangingPunct="1">
              <a:lnSpc>
                <a:spcPct val="80000"/>
              </a:lnSpc>
              <a:buFont typeface="Wingdings" pitchFamily="2" charset="2"/>
              <a:buNone/>
              <a:defRPr/>
            </a:pPr>
            <a:r>
              <a:rPr lang="fr-CA" sz="1800" dirty="0" smtClean="0"/>
              <a:t>	</a:t>
            </a:r>
            <a:endParaRPr lang="fr-CA" sz="2000" dirty="0" smtClean="0"/>
          </a:p>
        </p:txBody>
      </p:sp>
      <p:sp>
        <p:nvSpPr>
          <p:cNvPr id="72709"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14</a:t>
            </a:fld>
            <a:endParaRPr lang="fr-CA" dirty="0"/>
          </a:p>
        </p:txBody>
      </p:sp>
    </p:spTree>
    <p:extLst>
      <p:ext uri="{BB962C8B-B14F-4D97-AF65-F5344CB8AC3E}">
        <p14:creationId xmlns:p14="http://schemas.microsoft.com/office/powerpoint/2010/main" val="2104448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
          <p:cNvSpPr>
            <a:spLocks noGrp="1" noChangeArrowheads="1"/>
          </p:cNvSpPr>
          <p:nvPr>
            <p:ph type="title"/>
          </p:nvPr>
        </p:nvSpPr>
        <p:spPr>
          <a:xfrm>
            <a:off x="395288" y="292100"/>
            <a:ext cx="8208962" cy="1143000"/>
          </a:xfrm>
        </p:spPr>
        <p:txBody>
          <a:bodyPr/>
          <a:lstStyle/>
          <a:p>
            <a:pPr eaLnBrk="1" hangingPunct="1"/>
            <a:r>
              <a:rPr lang="fr-CA" smtClean="0">
                <a:effectLst/>
              </a:rPr>
              <a:t>Charges sociales de l’employeur</a:t>
            </a:r>
          </a:p>
        </p:txBody>
      </p:sp>
      <p:sp>
        <p:nvSpPr>
          <p:cNvPr id="73732" name="Rectangle 5"/>
          <p:cNvSpPr>
            <a:spLocks noGrp="1" noChangeArrowheads="1"/>
          </p:cNvSpPr>
          <p:nvPr>
            <p:ph type="body" idx="1"/>
          </p:nvPr>
        </p:nvSpPr>
        <p:spPr>
          <a:xfrm>
            <a:off x="665163" y="1863725"/>
            <a:ext cx="8213725" cy="4589463"/>
          </a:xfrm>
        </p:spPr>
        <p:txBody>
          <a:bodyPr/>
          <a:lstStyle/>
          <a:p>
            <a:pPr eaLnBrk="1" hangingPunct="1"/>
            <a:r>
              <a:rPr lang="fr-CA" sz="2800" dirty="0" smtClean="0"/>
              <a:t>Charges afférentes aux salaires que doit assumer l’entreprise en matière de sécurité sociale</a:t>
            </a:r>
          </a:p>
          <a:p>
            <a:pPr lvl="1" eaLnBrk="1" hangingPunct="1"/>
            <a:r>
              <a:rPr lang="fr-CA" sz="2400" dirty="0" smtClean="0"/>
              <a:t>Régime de rentes du Québec (RRQ) </a:t>
            </a:r>
          </a:p>
          <a:p>
            <a:pPr lvl="1" eaLnBrk="1" hangingPunct="1"/>
            <a:r>
              <a:rPr lang="fr-CA" sz="2400" dirty="0" smtClean="0"/>
              <a:t>Régime québécois d’assurance parentale (RQAP)</a:t>
            </a:r>
          </a:p>
          <a:p>
            <a:pPr lvl="1" eaLnBrk="1" hangingPunct="1"/>
            <a:r>
              <a:rPr lang="fr-CA" sz="2400" dirty="0" smtClean="0"/>
              <a:t>Assurance-emploi </a:t>
            </a:r>
          </a:p>
          <a:p>
            <a:pPr lvl="1" eaLnBrk="1" hangingPunct="1"/>
            <a:r>
              <a:rPr lang="fr-CA" sz="2400" dirty="0" smtClean="0"/>
              <a:t>Commission des normes, de l’équité, de la santé et de la sécurité du travail du Québec (CNESST)</a:t>
            </a:r>
          </a:p>
          <a:p>
            <a:pPr lvl="1" eaLnBrk="1" hangingPunct="1"/>
            <a:r>
              <a:rPr lang="fr-CA" sz="2400" dirty="0" smtClean="0"/>
              <a:t>Fonds des services de santé (FSS)</a:t>
            </a:r>
          </a:p>
          <a:p>
            <a:pPr lvl="1" eaLnBrk="1" hangingPunct="1"/>
            <a:r>
              <a:rPr lang="fr-CA" sz="2400" dirty="0" smtClean="0"/>
              <a:t>Fonds national de formation de la main-d’œuvre (FDRCMO)</a:t>
            </a:r>
          </a:p>
        </p:txBody>
      </p:sp>
      <p:sp>
        <p:nvSpPr>
          <p:cNvPr id="73733" name="Line 4"/>
          <p:cNvSpPr>
            <a:spLocks noChangeShapeType="1"/>
          </p:cNvSpPr>
          <p:nvPr/>
        </p:nvSpPr>
        <p:spPr bwMode="auto">
          <a:xfrm>
            <a:off x="395288" y="16287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15</a:t>
            </a:fld>
            <a:endParaRPr lang="fr-CA" dirty="0"/>
          </a:p>
        </p:txBody>
      </p:sp>
    </p:spTree>
    <p:extLst>
      <p:ext uri="{BB962C8B-B14F-4D97-AF65-F5344CB8AC3E}">
        <p14:creationId xmlns:p14="http://schemas.microsoft.com/office/powerpoint/2010/main" val="3831491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p:nvPr>
        </p:nvSpPr>
        <p:spPr>
          <a:xfrm>
            <a:off x="0" y="274638"/>
            <a:ext cx="8831263" cy="1143000"/>
          </a:xfrm>
        </p:spPr>
        <p:txBody>
          <a:bodyPr/>
          <a:lstStyle/>
          <a:p>
            <a:pPr eaLnBrk="1" hangingPunct="1"/>
            <a:r>
              <a:rPr lang="fr-CA" smtClean="0">
                <a:effectLst/>
              </a:rPr>
              <a:t>Assurance-emploi, RRQ et RQAP</a:t>
            </a:r>
          </a:p>
        </p:txBody>
      </p:sp>
      <p:sp>
        <p:nvSpPr>
          <p:cNvPr id="74756" name="Rectangle 7"/>
          <p:cNvSpPr>
            <a:spLocks noGrp="1" noChangeArrowheads="1"/>
          </p:cNvSpPr>
          <p:nvPr>
            <p:ph type="body" idx="1"/>
          </p:nvPr>
        </p:nvSpPr>
        <p:spPr>
          <a:xfrm>
            <a:off x="611188" y="1782763"/>
            <a:ext cx="7924800" cy="4525962"/>
          </a:xfrm>
        </p:spPr>
        <p:txBody>
          <a:bodyPr/>
          <a:lstStyle/>
          <a:p>
            <a:pPr eaLnBrk="1" hangingPunct="1">
              <a:lnSpc>
                <a:spcPct val="90000"/>
              </a:lnSpc>
            </a:pPr>
            <a:r>
              <a:rPr lang="fr-CA" dirty="0" smtClean="0"/>
              <a:t>Assurance-emploi </a:t>
            </a:r>
          </a:p>
          <a:p>
            <a:pPr lvl="1" eaLnBrk="1" hangingPunct="1">
              <a:lnSpc>
                <a:spcPct val="90000"/>
              </a:lnSpc>
            </a:pPr>
            <a:r>
              <a:rPr lang="fr-CA" dirty="0" smtClean="0"/>
              <a:t>1,4 fois la part de l’employé (1,4 : 1)</a:t>
            </a:r>
          </a:p>
          <a:p>
            <a:pPr eaLnBrk="1" hangingPunct="1">
              <a:lnSpc>
                <a:spcPct val="90000"/>
              </a:lnSpc>
            </a:pPr>
            <a:r>
              <a:rPr lang="fr-CA" dirty="0" smtClean="0"/>
              <a:t>RRQ</a:t>
            </a:r>
          </a:p>
          <a:p>
            <a:pPr lvl="1" eaLnBrk="1" hangingPunct="1">
              <a:lnSpc>
                <a:spcPct val="90000"/>
              </a:lnSpc>
            </a:pPr>
            <a:r>
              <a:rPr lang="fr-CA" dirty="0" smtClean="0"/>
              <a:t>Contribution identique à celle de l’employé (1:1)</a:t>
            </a:r>
          </a:p>
          <a:p>
            <a:pPr eaLnBrk="1" hangingPunct="1">
              <a:lnSpc>
                <a:spcPct val="90000"/>
              </a:lnSpc>
            </a:pPr>
            <a:r>
              <a:rPr lang="fr-CA" dirty="0" smtClean="0"/>
              <a:t>RQAP</a:t>
            </a:r>
          </a:p>
          <a:p>
            <a:pPr lvl="1" eaLnBrk="1" hangingPunct="1">
              <a:lnSpc>
                <a:spcPct val="90000"/>
              </a:lnSpc>
            </a:pPr>
            <a:r>
              <a:rPr lang="fr-CA" dirty="0" smtClean="0"/>
              <a:t>1,4 fois la part de l’employé (1,4:1)</a:t>
            </a:r>
          </a:p>
        </p:txBody>
      </p:sp>
      <p:sp>
        <p:nvSpPr>
          <p:cNvPr id="7475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16</a:t>
            </a:fld>
            <a:endParaRPr lang="fr-CA" dirty="0"/>
          </a:p>
        </p:txBody>
      </p:sp>
    </p:spTree>
    <p:extLst>
      <p:ext uri="{BB962C8B-B14F-4D97-AF65-F5344CB8AC3E}">
        <p14:creationId xmlns:p14="http://schemas.microsoft.com/office/powerpoint/2010/main" val="3616570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6"/>
          <p:cNvSpPr>
            <a:spLocks noGrp="1" noChangeArrowheads="1"/>
          </p:cNvSpPr>
          <p:nvPr>
            <p:ph type="title"/>
          </p:nvPr>
        </p:nvSpPr>
        <p:spPr>
          <a:xfrm>
            <a:off x="250825" y="274638"/>
            <a:ext cx="8769350" cy="1143000"/>
          </a:xfrm>
        </p:spPr>
        <p:txBody>
          <a:bodyPr/>
          <a:lstStyle/>
          <a:p>
            <a:pPr eaLnBrk="1" hangingPunct="1"/>
            <a:r>
              <a:rPr lang="fr-CA" dirty="0" smtClean="0">
                <a:effectLst/>
              </a:rPr>
              <a:t>Fonds des services de santé (FSS)</a:t>
            </a:r>
          </a:p>
        </p:txBody>
      </p:sp>
      <p:sp>
        <p:nvSpPr>
          <p:cNvPr id="75780" name="Rectangle 7"/>
          <p:cNvSpPr>
            <a:spLocks noGrp="1" noChangeArrowheads="1"/>
          </p:cNvSpPr>
          <p:nvPr>
            <p:ph type="body" idx="1"/>
          </p:nvPr>
        </p:nvSpPr>
        <p:spPr>
          <a:xfrm>
            <a:off x="395288" y="1719263"/>
            <a:ext cx="7918450" cy="4525962"/>
          </a:xfrm>
        </p:spPr>
        <p:txBody>
          <a:bodyPr/>
          <a:lstStyle/>
          <a:p>
            <a:pPr eaLnBrk="1" hangingPunct="1"/>
            <a:r>
              <a:rPr lang="fr-CA" dirty="0" smtClean="0"/>
              <a:t>La contribution de l’employeur a été établie à:</a:t>
            </a:r>
          </a:p>
        </p:txBody>
      </p:sp>
      <p:sp>
        <p:nvSpPr>
          <p:cNvPr id="75781"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17</a:t>
            </a:fld>
            <a:endParaRPr lang="fr-CA" dirty="0"/>
          </a:p>
        </p:txBody>
      </p:sp>
      <p:pic>
        <p:nvPicPr>
          <p:cNvPr id="8" name="table"/>
          <p:cNvPicPr>
            <a:picLocks noChangeAspect="1"/>
          </p:cNvPicPr>
          <p:nvPr/>
        </p:nvPicPr>
        <p:blipFill>
          <a:blip r:embed="rId2"/>
          <a:stretch>
            <a:fillRect/>
          </a:stretch>
        </p:blipFill>
        <p:spPr>
          <a:xfrm>
            <a:off x="457200" y="3390880"/>
            <a:ext cx="8229600" cy="1478280"/>
          </a:xfrm>
          <a:prstGeom prst="rect">
            <a:avLst/>
          </a:prstGeom>
        </p:spPr>
      </p:pic>
    </p:spTree>
    <p:extLst>
      <p:ext uri="{BB962C8B-B14F-4D97-AF65-F5344CB8AC3E}">
        <p14:creationId xmlns:p14="http://schemas.microsoft.com/office/powerpoint/2010/main" val="2347505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4"/>
          <p:cNvSpPr>
            <a:spLocks noGrp="1" noChangeArrowheads="1"/>
          </p:cNvSpPr>
          <p:nvPr>
            <p:ph type="title"/>
          </p:nvPr>
        </p:nvSpPr>
        <p:spPr>
          <a:xfrm>
            <a:off x="958850" y="328613"/>
            <a:ext cx="6924675" cy="1143000"/>
          </a:xfrm>
        </p:spPr>
        <p:txBody>
          <a:bodyPr/>
          <a:lstStyle/>
          <a:p>
            <a:pPr eaLnBrk="1" hangingPunct="1"/>
            <a:r>
              <a:rPr lang="fr-CA" smtClean="0">
                <a:effectLst/>
              </a:rPr>
              <a:t>Avantages sociaux</a:t>
            </a:r>
          </a:p>
        </p:txBody>
      </p:sp>
      <p:sp>
        <p:nvSpPr>
          <p:cNvPr id="76804" name="Rectangle 5"/>
          <p:cNvSpPr>
            <a:spLocks noGrp="1" noChangeArrowheads="1"/>
          </p:cNvSpPr>
          <p:nvPr>
            <p:ph type="body" idx="1"/>
          </p:nvPr>
        </p:nvSpPr>
        <p:spPr>
          <a:xfrm>
            <a:off x="539750" y="1555750"/>
            <a:ext cx="8208963" cy="4525963"/>
          </a:xfrm>
        </p:spPr>
        <p:txBody>
          <a:bodyPr/>
          <a:lstStyle/>
          <a:p>
            <a:pPr eaLnBrk="1" hangingPunct="1"/>
            <a:r>
              <a:rPr lang="fr-CA" smtClean="0"/>
              <a:t>Programmes mis de l’avant en faveur du personnel de l’entreprise et dont les coûts sont assumés par l’employeur:</a:t>
            </a:r>
          </a:p>
          <a:p>
            <a:pPr eaLnBrk="1" hangingPunct="1">
              <a:lnSpc>
                <a:spcPct val="30000"/>
              </a:lnSpc>
            </a:pPr>
            <a:endParaRPr lang="fr-CA" smtClean="0"/>
          </a:p>
          <a:p>
            <a:pPr lvl="1" eaLnBrk="1" hangingPunct="1"/>
            <a:r>
              <a:rPr lang="fr-CA" smtClean="0"/>
              <a:t>Assurance-vie </a:t>
            </a:r>
          </a:p>
          <a:p>
            <a:pPr lvl="1" eaLnBrk="1" hangingPunct="1"/>
            <a:r>
              <a:rPr lang="fr-CA" smtClean="0"/>
              <a:t>Assurance-invalidité</a:t>
            </a:r>
          </a:p>
          <a:p>
            <a:pPr lvl="1" eaLnBrk="1" hangingPunct="1"/>
            <a:r>
              <a:rPr lang="fr-CA" smtClean="0"/>
              <a:t>Assurance-médicaments</a:t>
            </a:r>
          </a:p>
          <a:p>
            <a:pPr lvl="1" eaLnBrk="1" hangingPunct="1"/>
            <a:r>
              <a:rPr lang="fr-CA" smtClean="0"/>
              <a:t>Régime de retraite agréé</a:t>
            </a:r>
          </a:p>
          <a:p>
            <a:pPr lvl="1" eaLnBrk="1" hangingPunct="1"/>
            <a:r>
              <a:rPr lang="fr-CA" smtClean="0"/>
              <a:t>Indemnité de vacances, etc.</a:t>
            </a:r>
          </a:p>
        </p:txBody>
      </p:sp>
      <p:sp>
        <p:nvSpPr>
          <p:cNvPr id="76805"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18</a:t>
            </a:fld>
            <a:endParaRPr lang="fr-CA" dirty="0"/>
          </a:p>
        </p:txBody>
      </p:sp>
    </p:spTree>
    <p:extLst>
      <p:ext uri="{BB962C8B-B14F-4D97-AF65-F5344CB8AC3E}">
        <p14:creationId xmlns:p14="http://schemas.microsoft.com/office/powerpoint/2010/main" val="912094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6"/>
          <p:cNvSpPr>
            <a:spLocks noGrp="1" noChangeArrowheads="1"/>
          </p:cNvSpPr>
          <p:nvPr>
            <p:ph type="title"/>
          </p:nvPr>
        </p:nvSpPr>
        <p:spPr>
          <a:xfrm>
            <a:off x="611188" y="265113"/>
            <a:ext cx="7921625" cy="1143000"/>
          </a:xfrm>
        </p:spPr>
        <p:txBody>
          <a:bodyPr/>
          <a:lstStyle/>
          <a:p>
            <a:pPr eaLnBrk="1" hangingPunct="1"/>
            <a:r>
              <a:rPr lang="fr-CA" smtClean="0">
                <a:effectLst/>
              </a:rPr>
              <a:t>L’indemnité des vacances</a:t>
            </a:r>
          </a:p>
        </p:txBody>
      </p:sp>
      <p:sp>
        <p:nvSpPr>
          <p:cNvPr id="77828" name="Rectangle 7"/>
          <p:cNvSpPr>
            <a:spLocks noGrp="1" noChangeArrowheads="1"/>
          </p:cNvSpPr>
          <p:nvPr>
            <p:ph type="body" idx="1"/>
          </p:nvPr>
        </p:nvSpPr>
        <p:spPr>
          <a:xfrm>
            <a:off x="539750" y="1422400"/>
            <a:ext cx="8320088" cy="4525963"/>
          </a:xfrm>
        </p:spPr>
        <p:txBody>
          <a:bodyPr/>
          <a:lstStyle/>
          <a:p>
            <a:pPr eaLnBrk="1" hangingPunct="1">
              <a:buFont typeface="Wingdings" pitchFamily="2" charset="2"/>
              <a:buNone/>
            </a:pPr>
            <a:r>
              <a:rPr lang="fr-CA" sz="2800" dirty="0" smtClean="0"/>
              <a:t>Calcul des indemnités à verser :</a:t>
            </a:r>
          </a:p>
          <a:p>
            <a:pPr eaLnBrk="1" hangingPunct="1">
              <a:buFont typeface="Wingdings" pitchFamily="2" charset="2"/>
              <a:buNone/>
            </a:pPr>
            <a:endParaRPr lang="fr-CA" sz="2800" dirty="0" smtClean="0"/>
          </a:p>
          <a:p>
            <a:pPr eaLnBrk="1" hangingPunct="1">
              <a:buFont typeface="Wingdings" pitchFamily="2" charset="2"/>
              <a:buNone/>
            </a:pPr>
            <a:r>
              <a:rPr lang="fr-CA" sz="2400" dirty="0" err="1" smtClean="0"/>
              <a:t>Nbre</a:t>
            </a:r>
            <a:r>
              <a:rPr lang="fr-CA" sz="2400" dirty="0" smtClean="0"/>
              <a:t> de semaines de vacances        2 semaines</a:t>
            </a:r>
          </a:p>
          <a:p>
            <a:pPr eaLnBrk="1" hangingPunct="1">
              <a:buFont typeface="Wingdings" pitchFamily="2" charset="2"/>
              <a:buNone/>
            </a:pPr>
            <a:r>
              <a:rPr lang="fr-CA" sz="2400" dirty="0" err="1" smtClean="0"/>
              <a:t>Nbre</a:t>
            </a:r>
            <a:r>
              <a:rPr lang="fr-CA" sz="2400" dirty="0" smtClean="0"/>
              <a:t> de semaines au travail          </a:t>
            </a:r>
            <a:r>
              <a:rPr lang="en-US" sz="2400" u="sng" dirty="0" smtClean="0"/>
              <a:t>÷</a:t>
            </a:r>
            <a:r>
              <a:rPr lang="fr-CA" sz="2400" u="sng" dirty="0" smtClean="0"/>
              <a:t> 50 semaines</a:t>
            </a:r>
          </a:p>
          <a:p>
            <a:pPr eaLnBrk="1" hangingPunct="1">
              <a:buFont typeface="Wingdings" pitchFamily="2" charset="2"/>
              <a:buNone/>
            </a:pPr>
            <a:r>
              <a:rPr lang="fr-CA" sz="2400" dirty="0" smtClean="0"/>
              <a:t>Indemnité de vacances                   	 4 %</a:t>
            </a:r>
          </a:p>
          <a:p>
            <a:pPr eaLnBrk="1" hangingPunct="1">
              <a:buFont typeface="Wingdings" pitchFamily="2" charset="2"/>
              <a:buNone/>
            </a:pPr>
            <a:endParaRPr lang="fr-CA" sz="2400" dirty="0" smtClean="0"/>
          </a:p>
        </p:txBody>
      </p:sp>
      <p:sp>
        <p:nvSpPr>
          <p:cNvPr id="77829"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19</a:t>
            </a:fld>
            <a:endParaRPr lang="fr-CA" dirty="0"/>
          </a:p>
        </p:txBody>
      </p:sp>
    </p:spTree>
    <p:extLst>
      <p:ext uri="{BB962C8B-B14F-4D97-AF65-F5344CB8AC3E}">
        <p14:creationId xmlns:p14="http://schemas.microsoft.com/office/powerpoint/2010/main" val="4043093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pPr>
              <a:defRPr/>
            </a:pPr>
            <a:r>
              <a:rPr lang="fr-CA" dirty="0" smtClean="0">
                <a:effectLst/>
              </a:rPr>
              <a:t>Objectifs de la séance</a:t>
            </a:r>
            <a:endParaRPr lang="fr-CA" dirty="0"/>
          </a:p>
        </p:txBody>
      </p:sp>
      <p:sp>
        <p:nvSpPr>
          <p:cNvPr id="6" name="Espace réservé du contenu 5"/>
          <p:cNvSpPr>
            <a:spLocks noGrp="1"/>
          </p:cNvSpPr>
          <p:nvPr>
            <p:ph idx="1"/>
          </p:nvPr>
        </p:nvSpPr>
        <p:spPr>
          <a:xfrm>
            <a:off x="457200" y="1423318"/>
            <a:ext cx="8229600" cy="4525962"/>
          </a:xfrm>
        </p:spPr>
        <p:txBody>
          <a:bodyPr/>
          <a:lstStyle/>
          <a:p>
            <a:pPr marL="0" indent="0">
              <a:buFont typeface="Wingdings" pitchFamily="2" charset="2"/>
              <a:buNone/>
              <a:defRPr/>
            </a:pPr>
            <a:r>
              <a:rPr lang="fr-CA" sz="2400" b="1" dirty="0" smtClean="0"/>
              <a:t>Chapitre 11 – La paie:</a:t>
            </a:r>
          </a:p>
          <a:p>
            <a:pPr marL="457200" indent="-457200">
              <a:buFont typeface="+mj-lt"/>
              <a:buAutoNum type="arabicPeriod" startAt="3"/>
              <a:defRPr/>
            </a:pPr>
            <a:r>
              <a:rPr lang="fr-CA" sz="2400" dirty="0" smtClean="0"/>
              <a:t>Calculer les montants de paie;</a:t>
            </a:r>
          </a:p>
          <a:p>
            <a:pPr marL="457200" indent="-457200">
              <a:buFont typeface="+mj-lt"/>
              <a:buAutoNum type="arabicPeriod" startAt="3"/>
              <a:defRPr/>
            </a:pPr>
            <a:r>
              <a:rPr lang="fr-CA" sz="2400" dirty="0" smtClean="0"/>
              <a:t>Enregistrer les opérations de paie de base;</a:t>
            </a:r>
          </a:p>
          <a:p>
            <a:pPr marL="457200" indent="-457200">
              <a:buFont typeface="+mj-lt"/>
              <a:buAutoNum type="arabicPeriod" startAt="3"/>
              <a:defRPr/>
            </a:pPr>
            <a:r>
              <a:rPr lang="fr-CA" sz="2400" dirty="0" smtClean="0"/>
              <a:t>Utiliser un système de paie et présenter les passifs à court terme au bilan;</a:t>
            </a:r>
          </a:p>
          <a:p>
            <a:pPr marL="457200" indent="-457200">
              <a:buFont typeface="+mj-lt"/>
              <a:buAutoNum type="arabicPeriod" startAt="3"/>
              <a:defRPr/>
            </a:pPr>
            <a:r>
              <a:rPr lang="fr-CA" sz="2400" dirty="0" smtClean="0"/>
              <a:t>Décrire l'incidence des Normes internationales d'information financière (IFRS) sur les passifs à court terme.</a:t>
            </a:r>
          </a:p>
          <a:p>
            <a:pPr marL="514350" indent="-514350">
              <a:buFont typeface="+mj-lt"/>
              <a:buAutoNum type="arabicPeriod" startAt="3"/>
              <a:defRPr/>
            </a:pPr>
            <a:endParaRPr lang="fr-CA" dirty="0"/>
          </a:p>
        </p:txBody>
      </p:sp>
      <p:sp>
        <p:nvSpPr>
          <p:cNvPr id="5125"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a:xfrm>
            <a:off x="6553200" y="6265118"/>
            <a:ext cx="2133600" cy="476250"/>
          </a:xfrm>
        </p:spPr>
        <p:txBody>
          <a:bodyPr/>
          <a:lstStyle/>
          <a:p>
            <a:pPr>
              <a:defRPr/>
            </a:pPr>
            <a:r>
              <a:rPr lang="fr-CA" dirty="0" smtClean="0"/>
              <a:t>-</a:t>
            </a:r>
            <a:fld id="{40F7DCF8-6AA0-4E13-B4C4-DFC4B021D510}" type="slidenum">
              <a:rPr lang="fr-CA" smtClean="0"/>
              <a:pPr>
                <a:defRPr/>
              </a:pPr>
              <a:t>2</a:t>
            </a:fld>
            <a:endParaRPr lang="fr-CA" dirty="0"/>
          </a:p>
        </p:txBody>
      </p:sp>
    </p:spTree>
    <p:extLst>
      <p:ext uri="{BB962C8B-B14F-4D97-AF65-F5344CB8AC3E}">
        <p14:creationId xmlns:p14="http://schemas.microsoft.com/office/powerpoint/2010/main" val="4253194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re 4"/>
          <p:cNvSpPr>
            <a:spLocks noGrp="1"/>
          </p:cNvSpPr>
          <p:nvPr>
            <p:ph type="ctrTitle"/>
          </p:nvPr>
        </p:nvSpPr>
        <p:spPr/>
        <p:txBody>
          <a:bodyPr/>
          <a:lstStyle/>
          <a:p>
            <a:r>
              <a:rPr lang="fr-CA" dirty="0" smtClean="0">
                <a:effectLst/>
              </a:rPr>
              <a:t>Objectif 4:</a:t>
            </a:r>
          </a:p>
        </p:txBody>
      </p:sp>
      <p:sp>
        <p:nvSpPr>
          <p:cNvPr id="78851" name="Sous-titre 5"/>
          <p:cNvSpPr>
            <a:spLocks noGrp="1"/>
          </p:cNvSpPr>
          <p:nvPr>
            <p:ph type="subTitle" idx="1"/>
          </p:nvPr>
        </p:nvSpPr>
        <p:spPr/>
        <p:txBody>
          <a:bodyPr/>
          <a:lstStyle/>
          <a:p>
            <a:r>
              <a:rPr lang="fr-CA" smtClean="0"/>
              <a:t>Enregistrer les opérations de paie de base</a:t>
            </a:r>
          </a:p>
        </p:txBody>
      </p:sp>
      <p:sp>
        <p:nvSpPr>
          <p:cNvPr id="2" name="Espace réservé du numéro de diapositive 1"/>
          <p:cNvSpPr>
            <a:spLocks noGrp="1"/>
          </p:cNvSpPr>
          <p:nvPr>
            <p:ph type="sldNum" sz="quarter" idx="12"/>
          </p:nvPr>
        </p:nvSpPr>
        <p:spPr/>
        <p:txBody>
          <a:bodyPr/>
          <a:lstStyle/>
          <a:p>
            <a:pPr>
              <a:defRPr/>
            </a:pPr>
            <a:r>
              <a:rPr lang="fr-CA" smtClean="0"/>
              <a:t>10-</a:t>
            </a:r>
            <a:fld id="{CEE7BC18-D399-42DF-8317-02DCD0C75BB7}" type="slidenum">
              <a:rPr lang="fr-CA" smtClean="0"/>
              <a:pPr>
                <a:defRPr/>
              </a:pPr>
              <a:t>20</a:t>
            </a:fld>
            <a:endParaRPr lang="fr-CA" dirty="0"/>
          </a:p>
        </p:txBody>
      </p:sp>
    </p:spTree>
    <p:extLst>
      <p:ext uri="{BB962C8B-B14F-4D97-AF65-F5344CB8AC3E}">
        <p14:creationId xmlns:p14="http://schemas.microsoft.com/office/powerpoint/2010/main" val="1596984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4"/>
          <p:cNvSpPr>
            <a:spLocks noGrp="1" noChangeArrowheads="1"/>
          </p:cNvSpPr>
          <p:nvPr>
            <p:ph type="title"/>
          </p:nvPr>
        </p:nvSpPr>
        <p:spPr>
          <a:xfrm>
            <a:off x="323850" y="115888"/>
            <a:ext cx="8696325" cy="1143000"/>
          </a:xfrm>
        </p:spPr>
        <p:txBody>
          <a:bodyPr/>
          <a:lstStyle/>
          <a:p>
            <a:pPr eaLnBrk="1" hangingPunct="1"/>
            <a:r>
              <a:rPr lang="fr-CA" smtClean="0">
                <a:effectLst/>
              </a:rPr>
              <a:t/>
            </a:r>
            <a:br>
              <a:rPr lang="fr-CA" smtClean="0">
                <a:effectLst/>
              </a:rPr>
            </a:br>
            <a:r>
              <a:rPr lang="fr-CA" sz="4000" smtClean="0">
                <a:effectLst/>
              </a:rPr>
              <a:t>Retenues sur le salaire – part de l’employé</a:t>
            </a:r>
          </a:p>
        </p:txBody>
      </p:sp>
      <p:sp>
        <p:nvSpPr>
          <p:cNvPr id="16388" name="Rectangle 5"/>
          <p:cNvSpPr>
            <a:spLocks noGrp="1" noChangeArrowheads="1"/>
          </p:cNvSpPr>
          <p:nvPr>
            <p:ph type="body" idx="1"/>
          </p:nvPr>
        </p:nvSpPr>
        <p:spPr>
          <a:xfrm>
            <a:off x="468313" y="1700213"/>
            <a:ext cx="8229600" cy="4525962"/>
          </a:xfrm>
        </p:spPr>
        <p:txBody>
          <a:bodyPr/>
          <a:lstStyle/>
          <a:p>
            <a:pPr eaLnBrk="1" hangingPunct="1">
              <a:lnSpc>
                <a:spcPct val="80000"/>
              </a:lnSpc>
              <a:buFont typeface="Wingdings" pitchFamily="2" charset="2"/>
              <a:buNone/>
              <a:defRPr/>
            </a:pPr>
            <a:endParaRPr lang="fr-CA" sz="1800" dirty="0" smtClean="0"/>
          </a:p>
          <a:p>
            <a:pPr eaLnBrk="1" hangingPunct="1">
              <a:lnSpc>
                <a:spcPct val="80000"/>
              </a:lnSpc>
              <a:buFont typeface="Wingdings" pitchFamily="2" charset="2"/>
              <a:buNone/>
              <a:defRPr/>
            </a:pPr>
            <a:r>
              <a:rPr lang="fr-CA" sz="2400" dirty="0" smtClean="0"/>
              <a:t>Salaires                                     		        XXX</a:t>
            </a:r>
          </a:p>
          <a:p>
            <a:pPr eaLnBrk="1" hangingPunct="1">
              <a:lnSpc>
                <a:spcPct val="80000"/>
              </a:lnSpc>
              <a:buFont typeface="Wingdings" pitchFamily="2" charset="2"/>
              <a:buNone/>
              <a:defRPr/>
            </a:pPr>
            <a:r>
              <a:rPr lang="fr-CA" sz="2400" dirty="0" smtClean="0"/>
              <a:t>@ Impôt fédéral retenu à la source à payer            	XXX</a:t>
            </a:r>
          </a:p>
          <a:p>
            <a:pPr eaLnBrk="1" hangingPunct="1">
              <a:lnSpc>
                <a:spcPct val="80000"/>
              </a:lnSpc>
              <a:buFont typeface="Wingdings" pitchFamily="2" charset="2"/>
              <a:buNone/>
              <a:defRPr/>
            </a:pPr>
            <a:r>
              <a:rPr lang="fr-CA" sz="2400" dirty="0" smtClean="0"/>
              <a:t>	Impôt provincial retenu à la source à payer         	XXX</a:t>
            </a:r>
          </a:p>
          <a:p>
            <a:pPr eaLnBrk="1" hangingPunct="1">
              <a:lnSpc>
                <a:spcPct val="80000"/>
              </a:lnSpc>
              <a:buFont typeface="Wingdings" pitchFamily="2" charset="2"/>
              <a:buNone/>
              <a:defRPr/>
            </a:pPr>
            <a:r>
              <a:rPr lang="fr-CA" sz="2400" dirty="0" smtClean="0"/>
              <a:t>	Assurance-emploi à payer                                 	XXX</a:t>
            </a:r>
          </a:p>
          <a:p>
            <a:pPr eaLnBrk="1" hangingPunct="1">
              <a:lnSpc>
                <a:spcPct val="80000"/>
              </a:lnSpc>
              <a:buFont typeface="Wingdings" pitchFamily="2" charset="2"/>
              <a:buNone/>
              <a:defRPr/>
            </a:pPr>
            <a:r>
              <a:rPr lang="fr-CA" sz="2400" dirty="0" smtClean="0"/>
              <a:t>	Régime de rentes du Québec à payer                 	XXX</a:t>
            </a:r>
          </a:p>
          <a:p>
            <a:pPr eaLnBrk="1" hangingPunct="1">
              <a:lnSpc>
                <a:spcPct val="80000"/>
              </a:lnSpc>
              <a:buFont typeface="Wingdings" pitchFamily="2" charset="2"/>
              <a:buNone/>
              <a:defRPr/>
            </a:pPr>
            <a:r>
              <a:rPr lang="fr-CA" sz="2400" dirty="0" smtClean="0"/>
              <a:t>	Régime québécois d’assurance parentale à payer 	XXX</a:t>
            </a:r>
          </a:p>
          <a:p>
            <a:pPr eaLnBrk="1" hangingPunct="1">
              <a:lnSpc>
                <a:spcPct val="80000"/>
              </a:lnSpc>
              <a:buFont typeface="Wingdings" pitchFamily="2" charset="2"/>
              <a:buNone/>
              <a:defRPr/>
            </a:pPr>
            <a:r>
              <a:rPr lang="fr-CA" sz="2400" dirty="0" smtClean="0"/>
              <a:t>	Assurance collective à payer                              	XXX</a:t>
            </a:r>
          </a:p>
          <a:p>
            <a:pPr eaLnBrk="1" hangingPunct="1">
              <a:lnSpc>
                <a:spcPct val="80000"/>
              </a:lnSpc>
              <a:buFont typeface="Wingdings" pitchFamily="2" charset="2"/>
              <a:buNone/>
              <a:defRPr/>
            </a:pPr>
            <a:r>
              <a:rPr lang="fr-CA" sz="2400" dirty="0" smtClean="0"/>
              <a:t>	Cotisations syndicales à payer                           	XXX</a:t>
            </a:r>
          </a:p>
          <a:p>
            <a:pPr eaLnBrk="1" hangingPunct="1">
              <a:lnSpc>
                <a:spcPct val="80000"/>
              </a:lnSpc>
              <a:buFont typeface="Wingdings" pitchFamily="2" charset="2"/>
              <a:buNone/>
              <a:defRPr/>
            </a:pPr>
            <a:r>
              <a:rPr lang="fr-CA" sz="2400" dirty="0" smtClean="0"/>
              <a:t>	Salaires à payer                                                	XXX</a:t>
            </a:r>
          </a:p>
          <a:p>
            <a:pPr marL="0" indent="0" eaLnBrk="1" hangingPunct="1">
              <a:lnSpc>
                <a:spcPct val="80000"/>
              </a:lnSpc>
              <a:buFont typeface="Wingdings" pitchFamily="2" charset="2"/>
              <a:buNone/>
              <a:defRPr/>
            </a:pPr>
            <a:endParaRPr lang="fr-CA" sz="2400" dirty="0" smtClean="0"/>
          </a:p>
        </p:txBody>
      </p:sp>
      <p:sp>
        <p:nvSpPr>
          <p:cNvPr id="79877" name="Line 4"/>
          <p:cNvSpPr>
            <a:spLocks noChangeShapeType="1"/>
          </p:cNvSpPr>
          <p:nvPr/>
        </p:nvSpPr>
        <p:spPr bwMode="auto">
          <a:xfrm>
            <a:off x="395288" y="17002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21</a:t>
            </a:fld>
            <a:endParaRPr lang="fr-CA" dirty="0"/>
          </a:p>
        </p:txBody>
      </p:sp>
    </p:spTree>
    <p:extLst>
      <p:ext uri="{BB962C8B-B14F-4D97-AF65-F5344CB8AC3E}">
        <p14:creationId xmlns:p14="http://schemas.microsoft.com/office/powerpoint/2010/main" val="3535988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p:cNvSpPr>
            <a:spLocks noGrp="1" noChangeArrowheads="1"/>
          </p:cNvSpPr>
          <p:nvPr>
            <p:ph type="title"/>
          </p:nvPr>
        </p:nvSpPr>
        <p:spPr>
          <a:xfrm>
            <a:off x="457200" y="44450"/>
            <a:ext cx="8218488" cy="1209675"/>
          </a:xfrm>
        </p:spPr>
        <p:txBody>
          <a:bodyPr/>
          <a:lstStyle/>
          <a:p>
            <a:pPr eaLnBrk="1" hangingPunct="1">
              <a:defRPr/>
            </a:pPr>
            <a:r>
              <a:rPr lang="fr-CA" dirty="0" smtClean="0">
                <a:latin typeface="Broadway" pitchFamily="82" charset="0"/>
              </a:rPr>
              <a:t> </a:t>
            </a:r>
            <a:br>
              <a:rPr lang="fr-CA" dirty="0" smtClean="0">
                <a:latin typeface="Broadway" pitchFamily="82" charset="0"/>
              </a:rPr>
            </a:br>
            <a:r>
              <a:rPr lang="fr-CA" dirty="0" smtClean="0">
                <a:effectLst/>
              </a:rPr>
              <a:t>Charges sociales – part employeur</a:t>
            </a:r>
          </a:p>
        </p:txBody>
      </p:sp>
      <p:sp>
        <p:nvSpPr>
          <p:cNvPr id="80900" name="Rectangle 7"/>
          <p:cNvSpPr>
            <a:spLocks noGrp="1" noChangeArrowheads="1"/>
          </p:cNvSpPr>
          <p:nvPr>
            <p:ph type="body" idx="1"/>
          </p:nvPr>
        </p:nvSpPr>
        <p:spPr>
          <a:xfrm>
            <a:off x="763588" y="1555750"/>
            <a:ext cx="7581900" cy="4525963"/>
          </a:xfrm>
        </p:spPr>
        <p:txBody>
          <a:bodyPr/>
          <a:lstStyle/>
          <a:p>
            <a:pPr eaLnBrk="1" hangingPunct="1">
              <a:buFont typeface="Wingdings" pitchFamily="2" charset="2"/>
              <a:buNone/>
            </a:pPr>
            <a:endParaRPr lang="fr-CA" sz="2600" dirty="0" smtClean="0"/>
          </a:p>
          <a:p>
            <a:pPr eaLnBrk="1" hangingPunct="1">
              <a:buFont typeface="Wingdings" pitchFamily="2" charset="2"/>
              <a:buNone/>
            </a:pPr>
            <a:r>
              <a:rPr lang="fr-CA" sz="2600" dirty="0" smtClean="0"/>
              <a:t>Charges sociales                         XXX</a:t>
            </a:r>
          </a:p>
          <a:p>
            <a:pPr eaLnBrk="1" hangingPunct="1">
              <a:buFont typeface="Wingdings" pitchFamily="2" charset="2"/>
              <a:buNone/>
            </a:pPr>
            <a:r>
              <a:rPr lang="fr-CA" sz="2600" dirty="0" smtClean="0"/>
              <a:t>@ Régime de rentes du Québec à payer      XXX             Assurance-emploi à payer                    	 XXX             RQAP à payer					 XXX	</a:t>
            </a:r>
          </a:p>
          <a:p>
            <a:pPr eaLnBrk="1" hangingPunct="1">
              <a:buFont typeface="Wingdings" pitchFamily="2" charset="2"/>
              <a:buNone/>
            </a:pPr>
            <a:r>
              <a:rPr lang="fr-CA" sz="2600" dirty="0" smtClean="0"/>
              <a:t>	Fonds des services de santé à payer  	 XXX               								</a:t>
            </a:r>
          </a:p>
          <a:p>
            <a:pPr eaLnBrk="1" hangingPunct="1"/>
            <a:endParaRPr lang="fr-CA" sz="2600" dirty="0" smtClean="0"/>
          </a:p>
        </p:txBody>
      </p:sp>
      <p:sp>
        <p:nvSpPr>
          <p:cNvPr id="80901" name="Line 4"/>
          <p:cNvSpPr>
            <a:spLocks noChangeShapeType="1"/>
          </p:cNvSpPr>
          <p:nvPr/>
        </p:nvSpPr>
        <p:spPr bwMode="auto">
          <a:xfrm>
            <a:off x="395288" y="17002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22</a:t>
            </a:fld>
            <a:endParaRPr lang="fr-CA" dirty="0"/>
          </a:p>
        </p:txBody>
      </p:sp>
    </p:spTree>
    <p:extLst>
      <p:ext uri="{BB962C8B-B14F-4D97-AF65-F5344CB8AC3E}">
        <p14:creationId xmlns:p14="http://schemas.microsoft.com/office/powerpoint/2010/main" val="2070642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611188" y="44450"/>
            <a:ext cx="7981950" cy="1143000"/>
          </a:xfrm>
        </p:spPr>
        <p:txBody>
          <a:bodyPr/>
          <a:lstStyle/>
          <a:p>
            <a:pPr eaLnBrk="1" hangingPunct="1">
              <a:defRPr/>
            </a:pPr>
            <a:r>
              <a:rPr lang="fr-CA" dirty="0" smtClean="0">
                <a:latin typeface="Broadway" pitchFamily="82" charset="0"/>
              </a:rPr>
              <a:t/>
            </a:r>
            <a:br>
              <a:rPr lang="fr-CA" dirty="0" smtClean="0">
                <a:latin typeface="Broadway" pitchFamily="82" charset="0"/>
              </a:rPr>
            </a:br>
            <a:r>
              <a:rPr lang="fr-CA" dirty="0" smtClean="0">
                <a:effectLst/>
              </a:rPr>
              <a:t>Avantages sociaux</a:t>
            </a:r>
          </a:p>
        </p:txBody>
      </p:sp>
      <p:sp>
        <p:nvSpPr>
          <p:cNvPr id="81924" name="Rectangle 5"/>
          <p:cNvSpPr>
            <a:spLocks noGrp="1" noChangeArrowheads="1"/>
          </p:cNvSpPr>
          <p:nvPr>
            <p:ph type="body" idx="1"/>
          </p:nvPr>
        </p:nvSpPr>
        <p:spPr>
          <a:xfrm>
            <a:off x="539750" y="1773238"/>
            <a:ext cx="8318500" cy="4525962"/>
          </a:xfrm>
        </p:spPr>
        <p:txBody>
          <a:bodyPr/>
          <a:lstStyle/>
          <a:p>
            <a:pPr eaLnBrk="1" hangingPunct="1">
              <a:buFont typeface="Wingdings" pitchFamily="2" charset="2"/>
              <a:buNone/>
            </a:pPr>
            <a:endParaRPr lang="fr-CA" sz="2600" dirty="0" smtClean="0"/>
          </a:p>
          <a:p>
            <a:pPr eaLnBrk="1" hangingPunct="1">
              <a:buFont typeface="Wingdings" pitchFamily="2" charset="2"/>
              <a:buNone/>
            </a:pPr>
            <a:r>
              <a:rPr lang="fr-CA" sz="2600" dirty="0" smtClean="0"/>
              <a:t>Avantages sociaux                                      XXX</a:t>
            </a:r>
          </a:p>
          <a:p>
            <a:pPr eaLnBrk="1" hangingPunct="1">
              <a:buFont typeface="Wingdings" pitchFamily="2" charset="2"/>
              <a:buNone/>
            </a:pPr>
            <a:r>
              <a:rPr lang="fr-CA" sz="2600" dirty="0" smtClean="0"/>
              <a:t>@ Assurance collective à payer                          XXX</a:t>
            </a:r>
          </a:p>
          <a:p>
            <a:pPr eaLnBrk="1" hangingPunct="1">
              <a:buFont typeface="Wingdings" pitchFamily="2" charset="2"/>
              <a:buNone/>
            </a:pPr>
            <a:r>
              <a:rPr lang="fr-CA" sz="2600" dirty="0" smtClean="0"/>
              <a:t>    Régime de retraite agréé à payer                   XXX</a:t>
            </a:r>
          </a:p>
          <a:p>
            <a:pPr eaLnBrk="1" hangingPunct="1">
              <a:buFont typeface="Wingdings" pitchFamily="2" charset="2"/>
              <a:buNone/>
            </a:pPr>
            <a:r>
              <a:rPr lang="fr-CA" sz="2600" dirty="0" smtClean="0"/>
              <a:t>    </a:t>
            </a:r>
          </a:p>
          <a:p>
            <a:pPr eaLnBrk="1" hangingPunct="1">
              <a:buFont typeface="Wingdings" pitchFamily="2" charset="2"/>
              <a:buNone/>
            </a:pPr>
            <a:r>
              <a:rPr lang="fr-CA" sz="2600" dirty="0" smtClean="0"/>
              <a:t>Voir acétates 63 et 64 de la séance 10 pour l’écriture en lien avec les vacances (avantages sociaux).</a:t>
            </a:r>
          </a:p>
        </p:txBody>
      </p:sp>
      <p:sp>
        <p:nvSpPr>
          <p:cNvPr id="81925" name="Line 4"/>
          <p:cNvSpPr>
            <a:spLocks noChangeShapeType="1"/>
          </p:cNvSpPr>
          <p:nvPr/>
        </p:nvSpPr>
        <p:spPr bwMode="auto">
          <a:xfrm>
            <a:off x="395288" y="13414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23</a:t>
            </a:fld>
            <a:endParaRPr lang="fr-CA" dirty="0"/>
          </a:p>
        </p:txBody>
      </p:sp>
    </p:spTree>
    <p:extLst>
      <p:ext uri="{BB962C8B-B14F-4D97-AF65-F5344CB8AC3E}">
        <p14:creationId xmlns:p14="http://schemas.microsoft.com/office/powerpoint/2010/main" val="1295827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08039"/>
          </a:xfrm>
        </p:spPr>
        <p:txBody>
          <a:bodyPr/>
          <a:lstStyle/>
          <a:p>
            <a:r>
              <a:rPr lang="fr-CA" dirty="0" smtClean="0"/>
              <a:t>Paie en sous-traitance</a:t>
            </a:r>
            <a:endParaRPr lang="fr-CA" dirty="0"/>
          </a:p>
        </p:txBody>
      </p:sp>
      <p:sp>
        <p:nvSpPr>
          <p:cNvPr id="3" name="Espace réservé du contenu 2"/>
          <p:cNvSpPr>
            <a:spLocks noGrp="1"/>
          </p:cNvSpPr>
          <p:nvPr>
            <p:ph idx="1"/>
          </p:nvPr>
        </p:nvSpPr>
        <p:spPr>
          <a:xfrm>
            <a:off x="343493" y="1340768"/>
            <a:ext cx="8229600" cy="5184576"/>
          </a:xfrm>
        </p:spPr>
        <p:txBody>
          <a:bodyPr/>
          <a:lstStyle/>
          <a:p>
            <a:r>
              <a:rPr lang="fr-CA" sz="2400" dirty="0" smtClean="0"/>
              <a:t>Lorsque le service de paie aux employés est donné en sous-traitance, </a:t>
            </a:r>
            <a:r>
              <a:rPr lang="fr-CA" sz="2400" dirty="0"/>
              <a:t>les remises des déductions à la source sont effectuées directement par le </a:t>
            </a:r>
            <a:r>
              <a:rPr lang="fr-CA" sz="2400" dirty="0" smtClean="0"/>
              <a:t>fournisseur (le sous-traitant).</a:t>
            </a:r>
          </a:p>
          <a:p>
            <a:endParaRPr lang="fr-CA" sz="2400" dirty="0" smtClean="0"/>
          </a:p>
          <a:p>
            <a:r>
              <a:rPr lang="fr-CA" sz="2400" dirty="0" smtClean="0"/>
              <a:t>En d’autres mots, l’entreprise </a:t>
            </a:r>
            <a:r>
              <a:rPr lang="fr-CA" sz="2400" dirty="0"/>
              <a:t>n’a </a:t>
            </a:r>
            <a:r>
              <a:rPr lang="fr-CA" sz="2400" dirty="0" smtClean="0"/>
              <a:t>pas </a:t>
            </a:r>
            <a:r>
              <a:rPr lang="fr-CA" sz="2400" dirty="0"/>
              <a:t>à comptabiliser la partie de retenues sur le salaire – part de l’employé. Il n’y a donc pas de compte de passifs liés au traitement de la paie </a:t>
            </a:r>
            <a:r>
              <a:rPr lang="fr-CA" sz="2400" dirty="0" smtClean="0"/>
              <a:t>dans les livres de l’entreprise </a:t>
            </a:r>
            <a:r>
              <a:rPr lang="fr-CA" sz="2400" dirty="0"/>
              <a:t>(AE à payer, RRQ à payer, etc</a:t>
            </a:r>
            <a:r>
              <a:rPr lang="fr-CA" sz="2400" dirty="0" smtClean="0"/>
              <a:t>.).</a:t>
            </a:r>
          </a:p>
          <a:p>
            <a:endParaRPr lang="fr-CA" sz="2400" dirty="0" smtClean="0"/>
          </a:p>
          <a:p>
            <a:r>
              <a:rPr lang="fr-CA" sz="2400" dirty="0"/>
              <a:t>Le sous-traitant se charge également de faire les remises des charges sociales aux gouvernements</a:t>
            </a:r>
            <a:r>
              <a:rPr lang="fr-CA" sz="2400" dirty="0" smtClean="0"/>
              <a:t>.</a:t>
            </a:r>
            <a:endParaRPr lang="fr-CA" sz="2400" dirty="0"/>
          </a:p>
          <a:p>
            <a:endParaRPr lang="fr-CA" sz="2400" dirty="0"/>
          </a:p>
        </p:txBody>
      </p:sp>
      <p:sp>
        <p:nvSpPr>
          <p:cNvPr id="4" name="Espace réservé du numéro de diapositive 3"/>
          <p:cNvSpPr>
            <a:spLocks noGrp="1"/>
          </p:cNvSpPr>
          <p:nvPr>
            <p:ph type="sldNum" sz="quarter" idx="12"/>
          </p:nvPr>
        </p:nvSpPr>
        <p:spPr/>
        <p:txBody>
          <a:bodyPr/>
          <a:lstStyle/>
          <a:p>
            <a:pPr>
              <a:defRPr/>
            </a:pPr>
            <a:r>
              <a:rPr lang="fr-CA" smtClean="0"/>
              <a:t>10-</a:t>
            </a:r>
            <a:fld id="{40F7DCF8-6AA0-4E13-B4C4-DFC4B021D510}" type="slidenum">
              <a:rPr lang="fr-CA" smtClean="0"/>
              <a:pPr>
                <a:defRPr/>
              </a:pPr>
              <a:t>24</a:t>
            </a:fld>
            <a:endParaRPr lang="fr-CA" dirty="0"/>
          </a:p>
        </p:txBody>
      </p:sp>
      <p:sp>
        <p:nvSpPr>
          <p:cNvPr id="5" name="Line 4"/>
          <p:cNvSpPr>
            <a:spLocks noChangeShapeType="1"/>
          </p:cNvSpPr>
          <p:nvPr/>
        </p:nvSpPr>
        <p:spPr bwMode="auto">
          <a:xfrm>
            <a:off x="333375" y="1082677"/>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1739741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08039"/>
          </a:xfrm>
        </p:spPr>
        <p:txBody>
          <a:bodyPr/>
          <a:lstStyle/>
          <a:p>
            <a:r>
              <a:rPr lang="fr-CA" dirty="0" smtClean="0"/>
              <a:t>Paie en sous-traitance</a:t>
            </a:r>
            <a:endParaRPr lang="fr-CA" dirty="0"/>
          </a:p>
        </p:txBody>
      </p:sp>
      <p:sp>
        <p:nvSpPr>
          <p:cNvPr id="3" name="Espace réservé du contenu 2"/>
          <p:cNvSpPr>
            <a:spLocks noGrp="1"/>
          </p:cNvSpPr>
          <p:nvPr>
            <p:ph idx="1"/>
          </p:nvPr>
        </p:nvSpPr>
        <p:spPr>
          <a:xfrm>
            <a:off x="72008" y="1412776"/>
            <a:ext cx="9108504" cy="5021531"/>
          </a:xfrm>
        </p:spPr>
        <p:txBody>
          <a:bodyPr/>
          <a:lstStyle/>
          <a:p>
            <a:r>
              <a:rPr lang="fr-CA" sz="2400" dirty="0" smtClean="0"/>
              <a:t>Voici les écritures de paie lorsque le service de paie aux employés est donné en sous-traitance (ceci correspond à la situation de la simulation comptable):</a:t>
            </a:r>
          </a:p>
          <a:p>
            <a:pPr eaLnBrk="1" hangingPunct="1">
              <a:buNone/>
            </a:pPr>
            <a:endParaRPr lang="fr-CA" sz="2400" dirty="0" smtClean="0"/>
          </a:p>
          <a:p>
            <a:pPr marL="457200" indent="-457200" eaLnBrk="1" hangingPunct="1">
              <a:buFont typeface="+mj-lt"/>
              <a:buAutoNum type="arabicPeriod"/>
            </a:pPr>
            <a:r>
              <a:rPr lang="fr-CA" sz="2400" dirty="0" smtClean="0"/>
              <a:t>Paiement des salaires et des charges sociales </a:t>
            </a:r>
          </a:p>
          <a:p>
            <a:pPr marL="0" indent="0" eaLnBrk="1" hangingPunct="1">
              <a:buNone/>
            </a:pPr>
            <a:r>
              <a:rPr lang="fr-CA" sz="2400" dirty="0"/>
              <a:t>	</a:t>
            </a:r>
            <a:r>
              <a:rPr lang="fr-CA" sz="2000" dirty="0" smtClean="0">
                <a:solidFill>
                  <a:srgbClr val="C00000"/>
                </a:solidFill>
              </a:rPr>
              <a:t>Salaires (montant brut)		XXX</a:t>
            </a:r>
          </a:p>
          <a:p>
            <a:pPr eaLnBrk="1" hangingPunct="1">
              <a:buNone/>
            </a:pPr>
            <a:r>
              <a:rPr lang="fr-CA" sz="2000" dirty="0" smtClean="0">
                <a:solidFill>
                  <a:srgbClr val="C00000"/>
                </a:solidFill>
              </a:rPr>
              <a:t>		Charges sociales		XXX</a:t>
            </a:r>
            <a:endParaRPr lang="fr-CA" sz="2000" dirty="0">
              <a:solidFill>
                <a:srgbClr val="C00000"/>
              </a:solidFill>
            </a:endParaRPr>
          </a:p>
          <a:p>
            <a:pPr eaLnBrk="1" hangingPunct="1">
              <a:buNone/>
            </a:pPr>
            <a:r>
              <a:rPr lang="fr-CA" sz="2000" dirty="0">
                <a:solidFill>
                  <a:srgbClr val="C00000"/>
                </a:solidFill>
              </a:rPr>
              <a:t>	</a:t>
            </a:r>
            <a:r>
              <a:rPr lang="fr-CA" sz="2000" dirty="0" smtClean="0">
                <a:solidFill>
                  <a:srgbClr val="C00000"/>
                </a:solidFill>
              </a:rPr>
              <a:t>		Encaisse			XXX</a:t>
            </a:r>
          </a:p>
          <a:p>
            <a:pPr eaLnBrk="1" hangingPunct="1">
              <a:buNone/>
            </a:pPr>
            <a:r>
              <a:rPr lang="fr-CA" sz="2000" dirty="0" smtClean="0"/>
              <a:t>N.B. Simulation, voir politique interne 3</a:t>
            </a:r>
            <a:r>
              <a:rPr lang="fr-CA" sz="2000" dirty="0" smtClean="0">
                <a:solidFill>
                  <a:srgbClr val="C00000"/>
                </a:solidFill>
              </a:rPr>
              <a:t>.</a:t>
            </a:r>
          </a:p>
          <a:p>
            <a:pPr marL="457200" indent="-457200" eaLnBrk="1" hangingPunct="1">
              <a:buFont typeface="+mj-lt"/>
              <a:buAutoNum type="arabicPeriod" startAt="2"/>
            </a:pPr>
            <a:r>
              <a:rPr lang="fr-CA" sz="2400" dirty="0" smtClean="0"/>
              <a:t>Vacances (avantages sociaux – acétate 63 de la séance 10)</a:t>
            </a:r>
          </a:p>
          <a:p>
            <a:pPr marL="457200" lvl="1" indent="0">
              <a:buNone/>
            </a:pPr>
            <a:r>
              <a:rPr lang="fr-CA" sz="2000" dirty="0">
                <a:solidFill>
                  <a:srgbClr val="C00000"/>
                </a:solidFill>
              </a:rPr>
              <a:t>Charge d’indemnité de vacances 	</a:t>
            </a:r>
            <a:r>
              <a:rPr lang="fr-CA" sz="2000" dirty="0" smtClean="0">
                <a:solidFill>
                  <a:srgbClr val="C00000"/>
                </a:solidFill>
              </a:rPr>
              <a:t>XXX</a:t>
            </a:r>
            <a:endParaRPr lang="fr-CA" sz="2000" dirty="0">
              <a:solidFill>
                <a:srgbClr val="C00000"/>
              </a:solidFill>
            </a:endParaRPr>
          </a:p>
          <a:p>
            <a:pPr marL="457200" lvl="1" indent="0">
              <a:buNone/>
            </a:pPr>
            <a:r>
              <a:rPr lang="fr-CA" sz="2000" dirty="0">
                <a:solidFill>
                  <a:srgbClr val="C00000"/>
                </a:solidFill>
              </a:rPr>
              <a:t>   Passif estimé au titre du coût estimé des indemnités de vacances     </a:t>
            </a:r>
            <a:r>
              <a:rPr lang="fr-CA" sz="2000" dirty="0" smtClean="0">
                <a:solidFill>
                  <a:srgbClr val="C00000"/>
                </a:solidFill>
              </a:rPr>
              <a:t>XXX</a:t>
            </a:r>
          </a:p>
          <a:p>
            <a:pPr marL="457200" indent="-457200" eaLnBrk="1" hangingPunct="1">
              <a:buFont typeface="+mj-lt"/>
              <a:buAutoNum type="arabicPeriod" startAt="3"/>
            </a:pPr>
            <a:r>
              <a:rPr lang="fr-CA" sz="2400" dirty="0" smtClean="0"/>
              <a:t>Autres avantages sociaux s’il y a lieu (idem à acétate 23)</a:t>
            </a:r>
            <a:endParaRPr lang="fr-CA" sz="2400" dirty="0"/>
          </a:p>
          <a:p>
            <a:pPr marL="0" indent="0" eaLnBrk="1" hangingPunct="1">
              <a:buNone/>
            </a:pPr>
            <a:r>
              <a:rPr lang="fr-CA" sz="2400" dirty="0"/>
              <a:t>	</a:t>
            </a:r>
            <a:endParaRPr lang="fr-CA" sz="2000" dirty="0">
              <a:solidFill>
                <a:srgbClr val="C00000"/>
              </a:solidFill>
            </a:endParaRPr>
          </a:p>
          <a:p>
            <a:pPr marL="0" indent="0">
              <a:buNone/>
            </a:pPr>
            <a:endParaRPr lang="fr-CA" sz="2400" dirty="0"/>
          </a:p>
        </p:txBody>
      </p:sp>
      <p:sp>
        <p:nvSpPr>
          <p:cNvPr id="4" name="Espace réservé du numéro de diapositive 3"/>
          <p:cNvSpPr>
            <a:spLocks noGrp="1"/>
          </p:cNvSpPr>
          <p:nvPr>
            <p:ph type="sldNum" sz="quarter" idx="12"/>
          </p:nvPr>
        </p:nvSpPr>
        <p:spPr/>
        <p:txBody>
          <a:bodyPr/>
          <a:lstStyle/>
          <a:p>
            <a:pPr>
              <a:defRPr/>
            </a:pPr>
            <a:fld id="{40F7DCF8-6AA0-4E13-B4C4-DFC4B021D510}" type="slidenum">
              <a:rPr lang="fr-CA" smtClean="0"/>
              <a:pPr>
                <a:defRPr/>
              </a:pPr>
              <a:t>25</a:t>
            </a:fld>
            <a:endParaRPr lang="fr-CA" dirty="0"/>
          </a:p>
        </p:txBody>
      </p:sp>
      <p:sp>
        <p:nvSpPr>
          <p:cNvPr id="5" name="Line 4"/>
          <p:cNvSpPr>
            <a:spLocks noChangeShapeType="1"/>
          </p:cNvSpPr>
          <p:nvPr/>
        </p:nvSpPr>
        <p:spPr bwMode="auto">
          <a:xfrm>
            <a:off x="333375" y="119675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242336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8"/>
          <p:cNvSpPr>
            <a:spLocks noGrp="1"/>
          </p:cNvSpPr>
          <p:nvPr>
            <p:ph type="ctrTitle"/>
          </p:nvPr>
        </p:nvSpPr>
        <p:spPr/>
        <p:txBody>
          <a:bodyPr/>
          <a:lstStyle/>
          <a:p>
            <a:r>
              <a:rPr lang="fr-CA" dirty="0" smtClean="0">
                <a:effectLst/>
              </a:rPr>
              <a:t>Objectif 5:</a:t>
            </a:r>
          </a:p>
        </p:txBody>
      </p:sp>
      <p:sp>
        <p:nvSpPr>
          <p:cNvPr id="82947" name="Sous-titre 9"/>
          <p:cNvSpPr>
            <a:spLocks noGrp="1"/>
          </p:cNvSpPr>
          <p:nvPr>
            <p:ph type="subTitle" idx="1"/>
          </p:nvPr>
        </p:nvSpPr>
        <p:spPr>
          <a:xfrm>
            <a:off x="971550" y="3886200"/>
            <a:ext cx="7272338" cy="1990725"/>
          </a:xfrm>
        </p:spPr>
        <p:txBody>
          <a:bodyPr/>
          <a:lstStyle/>
          <a:p>
            <a:r>
              <a:rPr lang="fr-CA" dirty="0" smtClean="0"/>
              <a:t>Utiliser un système de paie et présenter les passifs à court terme au bilan</a:t>
            </a:r>
          </a:p>
          <a:p>
            <a:endParaRPr lang="fr-CA" dirty="0" smtClean="0"/>
          </a:p>
        </p:txBody>
      </p:sp>
      <p:sp>
        <p:nvSpPr>
          <p:cNvPr id="2" name="Espace réservé du numéro de diapositive 1"/>
          <p:cNvSpPr>
            <a:spLocks noGrp="1"/>
          </p:cNvSpPr>
          <p:nvPr>
            <p:ph type="sldNum" sz="quarter" idx="12"/>
          </p:nvPr>
        </p:nvSpPr>
        <p:spPr/>
        <p:txBody>
          <a:bodyPr/>
          <a:lstStyle/>
          <a:p>
            <a:pPr>
              <a:defRPr/>
            </a:pPr>
            <a:r>
              <a:rPr lang="fr-CA" smtClean="0"/>
              <a:t>10-</a:t>
            </a:r>
            <a:fld id="{CEE7BC18-D399-42DF-8317-02DCD0C75BB7}" type="slidenum">
              <a:rPr lang="fr-CA" smtClean="0"/>
              <a:pPr>
                <a:defRPr/>
              </a:pPr>
              <a:t>26</a:t>
            </a:fld>
            <a:endParaRPr lang="fr-CA" dirty="0"/>
          </a:p>
        </p:txBody>
      </p:sp>
    </p:spTree>
    <p:extLst>
      <p:ext uri="{BB962C8B-B14F-4D97-AF65-F5344CB8AC3E}">
        <p14:creationId xmlns:p14="http://schemas.microsoft.com/office/powerpoint/2010/main" val="1845098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Système de gestion de la paie</a:t>
            </a:r>
            <a:endParaRPr lang="fr-CA" dirty="0">
              <a:effectLst/>
            </a:endParaRPr>
          </a:p>
        </p:txBody>
      </p:sp>
      <p:sp>
        <p:nvSpPr>
          <p:cNvPr id="3" name="Espace réservé du contenu 2"/>
          <p:cNvSpPr>
            <a:spLocks noGrp="1"/>
          </p:cNvSpPr>
          <p:nvPr>
            <p:ph idx="1"/>
          </p:nvPr>
        </p:nvSpPr>
        <p:spPr/>
        <p:txBody>
          <a:bodyPr/>
          <a:lstStyle/>
          <a:p>
            <a:r>
              <a:rPr lang="fr-CA" dirty="0" smtClean="0"/>
              <a:t>Système de paie inclut les éléments suivants:</a:t>
            </a:r>
          </a:p>
          <a:p>
            <a:pPr lvl="1"/>
            <a:r>
              <a:rPr lang="fr-CA" dirty="0" smtClean="0"/>
              <a:t>Livre de paie</a:t>
            </a:r>
          </a:p>
          <a:p>
            <a:pPr lvl="1"/>
            <a:r>
              <a:rPr lang="fr-CA" dirty="0" smtClean="0"/>
              <a:t>Chèques de paie</a:t>
            </a:r>
          </a:p>
          <a:p>
            <a:pPr lvl="1"/>
            <a:r>
              <a:rPr lang="fr-CA" dirty="0" smtClean="0"/>
              <a:t>Fichier de paie de l’employé</a:t>
            </a:r>
            <a:endParaRPr lang="fr-CA" dirty="0"/>
          </a:p>
        </p:txBody>
      </p:sp>
      <p:sp>
        <p:nvSpPr>
          <p:cNvPr id="5" name="Line 4"/>
          <p:cNvSpPr>
            <a:spLocks noChangeShapeType="1"/>
          </p:cNvSpPr>
          <p:nvPr/>
        </p:nvSpPr>
        <p:spPr bwMode="auto">
          <a:xfrm>
            <a:off x="395288" y="148478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6" name="Espace réservé du numéro de diapositive 5"/>
          <p:cNvSpPr>
            <a:spLocks noGrp="1"/>
          </p:cNvSpPr>
          <p:nvPr>
            <p:ph type="sldNum" sz="quarter" idx="12"/>
          </p:nvPr>
        </p:nvSpPr>
        <p:spPr/>
        <p:txBody>
          <a:bodyPr/>
          <a:lstStyle/>
          <a:p>
            <a:pPr>
              <a:defRPr/>
            </a:pPr>
            <a:r>
              <a:rPr lang="fr-CA" smtClean="0"/>
              <a:t>10-</a:t>
            </a:r>
            <a:fld id="{40F7DCF8-6AA0-4E13-B4C4-DFC4B021D510}" type="slidenum">
              <a:rPr lang="fr-CA" smtClean="0"/>
              <a:pPr>
                <a:defRPr/>
              </a:pPr>
              <a:t>27</a:t>
            </a:fld>
            <a:endParaRPr lang="fr-CA" dirty="0"/>
          </a:p>
        </p:txBody>
      </p:sp>
    </p:spTree>
    <p:extLst>
      <p:ext uri="{BB962C8B-B14F-4D97-AF65-F5344CB8AC3E}">
        <p14:creationId xmlns:p14="http://schemas.microsoft.com/office/powerpoint/2010/main" val="3976228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371600" y="373063"/>
            <a:ext cx="6316663" cy="1143000"/>
          </a:xfrm>
        </p:spPr>
        <p:txBody>
          <a:bodyPr/>
          <a:lstStyle/>
          <a:p>
            <a:pPr eaLnBrk="1" hangingPunct="1"/>
            <a:r>
              <a:rPr lang="fr-CA" smtClean="0">
                <a:effectLst/>
              </a:rPr>
              <a:t>Journal des salaires</a:t>
            </a:r>
          </a:p>
        </p:txBody>
      </p:sp>
      <p:sp>
        <p:nvSpPr>
          <p:cNvPr id="83973"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pic>
        <p:nvPicPr>
          <p:cNvPr id="3" name="Espace réservé du contenu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53534"/>
            <a:ext cx="8229600" cy="4419295"/>
          </a:xfrm>
        </p:spPr>
      </p:pic>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28</a:t>
            </a:fld>
            <a:endParaRPr lang="fr-CA" dirty="0"/>
          </a:p>
        </p:txBody>
      </p:sp>
    </p:spTree>
    <p:extLst>
      <p:ext uri="{BB962C8B-B14F-4D97-AF65-F5344CB8AC3E}">
        <p14:creationId xmlns:p14="http://schemas.microsoft.com/office/powerpoint/2010/main" val="2401997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Fichier de paie</a:t>
            </a:r>
            <a:endParaRPr lang="fr-CA"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8797"/>
            <a:ext cx="8229600" cy="4328769"/>
          </a:xfrm>
        </p:spPr>
      </p:pic>
      <p:sp>
        <p:nvSpPr>
          <p:cNvPr id="6" name="Line 3"/>
          <p:cNvSpPr>
            <a:spLocks noChangeShapeType="1"/>
          </p:cNvSpPr>
          <p:nvPr/>
        </p:nvSpPr>
        <p:spPr bwMode="auto">
          <a:xfrm>
            <a:off x="251520"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29</a:t>
            </a:fld>
            <a:endParaRPr lang="fr-CA" dirty="0"/>
          </a:p>
        </p:txBody>
      </p:sp>
    </p:spTree>
    <p:extLst>
      <p:ext uri="{BB962C8B-B14F-4D97-AF65-F5344CB8AC3E}">
        <p14:creationId xmlns:p14="http://schemas.microsoft.com/office/powerpoint/2010/main" val="379886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fr-CA" dirty="0" smtClean="0">
                <a:effectLst/>
              </a:rPr>
              <a:t>Objectifs de la séance</a:t>
            </a:r>
          </a:p>
        </p:txBody>
      </p:sp>
      <p:sp>
        <p:nvSpPr>
          <p:cNvPr id="3076" name="Rectangle 3"/>
          <p:cNvSpPr>
            <a:spLocks noGrp="1" noChangeArrowheads="1"/>
          </p:cNvSpPr>
          <p:nvPr>
            <p:ph type="body" idx="1"/>
          </p:nvPr>
        </p:nvSpPr>
        <p:spPr>
          <a:xfrm>
            <a:off x="446088" y="1339850"/>
            <a:ext cx="8229600" cy="5113338"/>
          </a:xfrm>
        </p:spPr>
        <p:txBody>
          <a:bodyPr/>
          <a:lstStyle/>
          <a:p>
            <a:pPr marL="0" indent="0">
              <a:buNone/>
            </a:pPr>
            <a:r>
              <a:rPr lang="fr-CA" sz="2400" b="1" dirty="0"/>
              <a:t>Chapitre </a:t>
            </a:r>
            <a:r>
              <a:rPr lang="fr-CA" sz="2400" b="1" dirty="0" smtClean="0"/>
              <a:t>8 </a:t>
            </a:r>
            <a:r>
              <a:rPr lang="fr-CA" sz="2400" b="1" dirty="0"/>
              <a:t>- </a:t>
            </a:r>
            <a:r>
              <a:rPr lang="fr-CA" sz="2400" b="1" dirty="0" smtClean="0"/>
              <a:t>Les liquidités:</a:t>
            </a:r>
            <a:endParaRPr lang="fr-CA" sz="2400" dirty="0" smtClean="0"/>
          </a:p>
          <a:p>
            <a:pPr marL="457200" indent="-457200">
              <a:buFont typeface="Tahoma" pitchFamily="34" charset="0"/>
              <a:buAutoNum type="arabicPeriod"/>
            </a:pPr>
            <a:r>
              <a:rPr lang="fr-CA" sz="2400" dirty="0" smtClean="0"/>
              <a:t>Préparer un rapprochement bancaire et les écritures de journal s'y rapportant;</a:t>
            </a:r>
          </a:p>
          <a:p>
            <a:pPr marL="457200" indent="-457200">
              <a:buFont typeface="Tahoma" pitchFamily="34" charset="0"/>
              <a:buAutoNum type="arabicPeriod"/>
            </a:pPr>
            <a:r>
              <a:rPr lang="fr-CA" sz="2400" dirty="0" smtClean="0"/>
              <a:t>Poser des jugements déontologiques en affaires;</a:t>
            </a:r>
          </a:p>
          <a:p>
            <a:pPr marL="457200" indent="-457200">
              <a:buFont typeface="Tahoma" pitchFamily="34" charset="0"/>
              <a:buAutoNum type="arabicPeriod"/>
            </a:pPr>
            <a:r>
              <a:rPr lang="fr-CA" sz="2400" dirty="0" smtClean="0"/>
              <a:t>Évaluer l'incidence des Normes internationales d'information financière (IFRS) sur les liquidités.</a:t>
            </a:r>
          </a:p>
        </p:txBody>
      </p:sp>
      <p:sp>
        <p:nvSpPr>
          <p:cNvPr id="307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fld id="{40F7DCF8-6AA0-4E13-B4C4-DFC4B021D510}" type="slidenum">
              <a:rPr lang="fr-CA" smtClean="0"/>
              <a:pPr>
                <a:defRPr/>
              </a:pPr>
              <a:t>3</a:t>
            </a:fld>
            <a:endParaRPr lang="fr-CA"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p:nvPr>
        </p:nvSpPr>
        <p:spPr/>
        <p:txBody>
          <a:bodyPr/>
          <a:lstStyle/>
          <a:p>
            <a:r>
              <a:rPr lang="fr-CA" sz="3600" dirty="0" smtClean="0">
                <a:effectLst/>
              </a:rPr>
              <a:t>Enregistrement des décaissements au titre des charges salariales</a:t>
            </a:r>
          </a:p>
        </p:txBody>
      </p:sp>
      <p:sp>
        <p:nvSpPr>
          <p:cNvPr id="3" name="Espace réservé du contenu 2"/>
          <p:cNvSpPr>
            <a:spLocks noGrp="1"/>
          </p:cNvSpPr>
          <p:nvPr>
            <p:ph idx="1"/>
          </p:nvPr>
        </p:nvSpPr>
        <p:spPr>
          <a:xfrm>
            <a:off x="457200" y="1600200"/>
            <a:ext cx="8229600" cy="5141168"/>
          </a:xfrm>
        </p:spPr>
        <p:txBody>
          <a:bodyPr/>
          <a:lstStyle/>
          <a:p>
            <a:pPr>
              <a:defRPr/>
            </a:pPr>
            <a:r>
              <a:rPr lang="fr-CA" dirty="0" smtClean="0"/>
              <a:t>3 décaissements à effectuer:</a:t>
            </a:r>
          </a:p>
          <a:p>
            <a:pPr marL="971550" lvl="1" indent="-514350">
              <a:buFont typeface="+mj-lt"/>
              <a:buAutoNum type="arabicPeriod"/>
              <a:defRPr/>
            </a:pPr>
            <a:r>
              <a:rPr lang="fr-CA" dirty="0" smtClean="0"/>
              <a:t>Salaire net des employés</a:t>
            </a:r>
          </a:p>
          <a:p>
            <a:pPr marL="457200" lvl="1" indent="0">
              <a:buFontTx/>
              <a:buNone/>
              <a:defRPr/>
            </a:pPr>
            <a:r>
              <a:rPr lang="fr-CA" sz="2400" dirty="0" smtClean="0"/>
              <a:t>Salaires à payer 		xxx</a:t>
            </a:r>
          </a:p>
          <a:p>
            <a:pPr marL="914400" lvl="2" indent="0">
              <a:buFont typeface="Tahoma" pitchFamily="34" charset="0"/>
              <a:buNone/>
              <a:defRPr/>
            </a:pPr>
            <a:r>
              <a:rPr lang="fr-CA" dirty="0" smtClean="0"/>
              <a:t> Encaisse 				xxx</a:t>
            </a:r>
          </a:p>
          <a:p>
            <a:pPr marL="1028700" lvl="1" indent="-514350">
              <a:buFont typeface="+mj-lt"/>
              <a:buAutoNum type="arabicPeriod" startAt="2"/>
              <a:defRPr/>
            </a:pPr>
            <a:r>
              <a:rPr lang="fr-CA" dirty="0" smtClean="0"/>
              <a:t>Retenues salariales à verser au gouvernement et autres organisations</a:t>
            </a:r>
            <a:endParaRPr lang="fr-CA" dirty="0"/>
          </a:p>
          <a:p>
            <a:pPr marL="514350" lvl="1" indent="0">
              <a:buNone/>
              <a:defRPr/>
            </a:pPr>
            <a:r>
              <a:rPr lang="fr-CA" sz="2400" dirty="0" smtClean="0"/>
              <a:t>Impôt provincial à payer 	 xxx</a:t>
            </a:r>
          </a:p>
          <a:p>
            <a:pPr marL="514350" lvl="1" indent="0">
              <a:buNone/>
              <a:defRPr/>
            </a:pPr>
            <a:r>
              <a:rPr lang="fr-CA" sz="2400" dirty="0" smtClean="0"/>
              <a:t>RRQ à payer			xxx</a:t>
            </a:r>
          </a:p>
          <a:p>
            <a:pPr marL="514350" lvl="1" indent="0">
              <a:buNone/>
              <a:defRPr/>
            </a:pPr>
            <a:r>
              <a:rPr lang="fr-CA" sz="2400" dirty="0" smtClean="0"/>
              <a:t>RQAP à payer			xxx</a:t>
            </a:r>
          </a:p>
          <a:p>
            <a:pPr marL="514350" lvl="1" indent="0">
              <a:buNone/>
              <a:defRPr/>
            </a:pPr>
            <a:r>
              <a:rPr lang="fr-CA" sz="2400" dirty="0" smtClean="0"/>
              <a:t>FSS à payer			xxx</a:t>
            </a:r>
          </a:p>
          <a:p>
            <a:pPr marL="514350" lvl="1" indent="0">
              <a:buNone/>
              <a:defRPr/>
            </a:pPr>
            <a:r>
              <a:rPr lang="fr-CA" sz="2400" dirty="0" smtClean="0"/>
              <a:t>        Encaisse					xxx</a:t>
            </a:r>
            <a:endParaRPr lang="fr-CA" sz="2400" dirty="0"/>
          </a:p>
        </p:txBody>
      </p:sp>
      <p:sp>
        <p:nvSpPr>
          <p:cNvPr id="8499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30</a:t>
            </a:fld>
            <a:endParaRPr lang="fr-CA" dirty="0"/>
          </a:p>
        </p:txBody>
      </p:sp>
    </p:spTree>
    <p:extLst>
      <p:ext uri="{BB962C8B-B14F-4D97-AF65-F5344CB8AC3E}">
        <p14:creationId xmlns:p14="http://schemas.microsoft.com/office/powerpoint/2010/main" val="3469045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p:nvPr>
        </p:nvSpPr>
        <p:spPr/>
        <p:txBody>
          <a:bodyPr/>
          <a:lstStyle/>
          <a:p>
            <a:r>
              <a:rPr lang="fr-CA" sz="3600" dirty="0" smtClean="0">
                <a:effectLst/>
              </a:rPr>
              <a:t>Enregistrement des décaissements au titre des charges salariales</a:t>
            </a:r>
          </a:p>
        </p:txBody>
      </p:sp>
      <p:sp>
        <p:nvSpPr>
          <p:cNvPr id="3" name="Espace réservé du contenu 2"/>
          <p:cNvSpPr>
            <a:spLocks noGrp="1"/>
          </p:cNvSpPr>
          <p:nvPr>
            <p:ph idx="1"/>
          </p:nvPr>
        </p:nvSpPr>
        <p:spPr>
          <a:xfrm>
            <a:off x="457200" y="1600200"/>
            <a:ext cx="8435280" cy="5141168"/>
          </a:xfrm>
        </p:spPr>
        <p:txBody>
          <a:bodyPr/>
          <a:lstStyle/>
          <a:p>
            <a:pPr marL="914400" lvl="1" indent="-514350">
              <a:buFont typeface="+mj-lt"/>
              <a:buAutoNum type="arabicPeriod" startAt="3"/>
              <a:defRPr/>
            </a:pPr>
            <a:r>
              <a:rPr lang="fr-CA" dirty="0" smtClean="0"/>
              <a:t>Paiement des avantages sociaux fournis par des tiers</a:t>
            </a:r>
          </a:p>
          <a:p>
            <a:pPr marL="457200" lvl="1" indent="0">
              <a:buFontTx/>
              <a:buNone/>
              <a:defRPr/>
            </a:pPr>
            <a:r>
              <a:rPr lang="fr-CA" sz="2400" dirty="0" smtClean="0"/>
              <a:t>Charges sociales à payer, régime soins dentaires xxx</a:t>
            </a:r>
          </a:p>
          <a:p>
            <a:pPr marL="457200" lvl="1" indent="0">
              <a:buFontTx/>
              <a:buNone/>
              <a:defRPr/>
            </a:pPr>
            <a:r>
              <a:rPr lang="fr-CA" sz="2400" dirty="0" smtClean="0"/>
              <a:t>Charges sociales à payer, régime retraite	       xxx</a:t>
            </a:r>
          </a:p>
          <a:p>
            <a:pPr marL="914400" lvl="2" indent="0">
              <a:buFont typeface="Tahoma" pitchFamily="34" charset="0"/>
              <a:buNone/>
              <a:defRPr/>
            </a:pPr>
            <a:r>
              <a:rPr lang="fr-CA" dirty="0" smtClean="0"/>
              <a:t> Encaisse 						    xxx</a:t>
            </a:r>
          </a:p>
          <a:p>
            <a:pPr marL="514350" lvl="1" indent="0">
              <a:buNone/>
              <a:defRPr/>
            </a:pPr>
            <a:r>
              <a:rPr lang="fr-CA" sz="2400" dirty="0" smtClean="0"/>
              <a:t>				</a:t>
            </a:r>
            <a:endParaRPr lang="fr-CA" sz="2400" dirty="0"/>
          </a:p>
        </p:txBody>
      </p:sp>
      <p:sp>
        <p:nvSpPr>
          <p:cNvPr id="8499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31</a:t>
            </a:fld>
            <a:endParaRPr lang="fr-CA" dirty="0"/>
          </a:p>
        </p:txBody>
      </p:sp>
    </p:spTree>
    <p:extLst>
      <p:ext uri="{BB962C8B-B14F-4D97-AF65-F5344CB8AC3E}">
        <p14:creationId xmlns:p14="http://schemas.microsoft.com/office/powerpoint/2010/main" val="3317751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79475" y="115888"/>
            <a:ext cx="7000875" cy="763587"/>
          </a:xfrm>
          <a:prstGeom prst="rect">
            <a:avLst/>
          </a:prstGeom>
          <a:noFill/>
          <a:ln w="9525">
            <a:noFill/>
            <a:miter lim="800000"/>
            <a:headEnd/>
            <a:tailEnd/>
          </a:ln>
        </p:spPr>
        <p:txBody>
          <a:bodyPr anchor="ctr"/>
          <a:lstStyle/>
          <a:p>
            <a:pPr algn="ctr" fontAlgn="auto">
              <a:spcBef>
                <a:spcPts val="0"/>
              </a:spcBef>
              <a:spcAft>
                <a:spcPts val="0"/>
              </a:spcAft>
              <a:defRPr/>
            </a:pPr>
            <a:r>
              <a:rPr lang="fr-FR" sz="4400" b="1" dirty="0">
                <a:solidFill>
                  <a:srgbClr val="C00000"/>
                </a:solidFill>
                <a:latin typeface="+mj-lt"/>
              </a:rPr>
              <a:t>Exercice 1</a:t>
            </a:r>
          </a:p>
        </p:txBody>
      </p:sp>
      <p:sp>
        <p:nvSpPr>
          <p:cNvPr id="86020" name="Rectangle 3"/>
          <p:cNvSpPr>
            <a:spLocks noChangeArrowheads="1"/>
          </p:cNvSpPr>
          <p:nvPr/>
        </p:nvSpPr>
        <p:spPr bwMode="auto">
          <a:xfrm>
            <a:off x="323850" y="989013"/>
            <a:ext cx="8672513"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FFC000"/>
              </a:buClr>
              <a:buSzPct val="115000"/>
              <a:buFont typeface="Wingdings" pitchFamily="2" charset="2"/>
              <a:buChar char="ü"/>
            </a:pPr>
            <a:r>
              <a:rPr lang="fr-FR" sz="2800" dirty="0">
                <a:latin typeface="Tahoma" pitchFamily="34" charset="0"/>
              </a:rPr>
              <a:t>Le salaire annuel de votre seul employé est de 52 000$.  Il est payé à la fin de chaque semaine.  Pour la paie de cette semaine, </a:t>
            </a:r>
            <a:r>
              <a:rPr lang="fr-FR" sz="2800" dirty="0" smtClean="0">
                <a:latin typeface="Tahoma" pitchFamily="34" charset="0"/>
              </a:rPr>
              <a:t>voici une partie des retenues; vous devez appliquer toutes les retenues nécessaires: </a:t>
            </a:r>
            <a:endParaRPr lang="fr-FR" sz="2800" dirty="0">
              <a:latin typeface="Tahoma" pitchFamily="34" charset="0"/>
            </a:endParaRPr>
          </a:p>
          <a:p>
            <a:pPr marL="742950" lvl="1" indent="-285750">
              <a:spcBef>
                <a:spcPct val="20000"/>
              </a:spcBef>
              <a:buClr>
                <a:schemeClr val="accent2"/>
              </a:buClr>
              <a:buFont typeface="Arial" charset="0"/>
              <a:buChar char="–"/>
            </a:pPr>
            <a:r>
              <a:rPr lang="fr-FR" sz="2400" dirty="0">
                <a:latin typeface="Tahoma" pitchFamily="34" charset="0"/>
              </a:rPr>
              <a:t>Impôt fédéral: </a:t>
            </a:r>
            <a:r>
              <a:rPr lang="fr-FR" sz="2400" dirty="0" smtClean="0">
                <a:latin typeface="Tahoma" pitchFamily="34" charset="0"/>
              </a:rPr>
              <a:t>78,10 $ </a:t>
            </a:r>
            <a:endParaRPr lang="fr-FR" sz="2400" dirty="0">
              <a:solidFill>
                <a:srgbClr val="FF0000"/>
              </a:solidFill>
              <a:latin typeface="Tahoma" pitchFamily="34" charset="0"/>
            </a:endParaRPr>
          </a:p>
          <a:p>
            <a:pPr marL="742950" lvl="1" indent="-285750">
              <a:spcBef>
                <a:spcPct val="20000"/>
              </a:spcBef>
              <a:buClr>
                <a:schemeClr val="accent2"/>
              </a:buClr>
              <a:buFont typeface="Arial" charset="0"/>
              <a:buChar char="–"/>
            </a:pPr>
            <a:r>
              <a:rPr lang="fr-FR" sz="2400" dirty="0">
                <a:latin typeface="Tahoma" pitchFamily="34" charset="0"/>
              </a:rPr>
              <a:t>Impôt provincial: </a:t>
            </a:r>
            <a:r>
              <a:rPr lang="fr-FR" sz="2400" dirty="0" smtClean="0">
                <a:latin typeface="Tahoma" pitchFamily="34" charset="0"/>
              </a:rPr>
              <a:t>58,35 $ </a:t>
            </a:r>
            <a:endParaRPr lang="fr-FR" sz="2400" dirty="0">
              <a:latin typeface="Tahoma" pitchFamily="34" charset="0"/>
            </a:endParaRPr>
          </a:p>
          <a:p>
            <a:pPr lvl="1">
              <a:spcBef>
                <a:spcPct val="20000"/>
              </a:spcBef>
              <a:buClr>
                <a:schemeClr val="accent2"/>
              </a:buClr>
            </a:pPr>
            <a:r>
              <a:rPr lang="fr-FR" sz="2400" dirty="0" smtClean="0">
                <a:latin typeface="Tahoma" pitchFamily="34" charset="0"/>
              </a:rPr>
              <a:t>-  Assurance </a:t>
            </a:r>
            <a:r>
              <a:rPr lang="fr-FR" sz="2400" dirty="0">
                <a:latin typeface="Tahoma" pitchFamily="34" charset="0"/>
              </a:rPr>
              <a:t>collective </a:t>
            </a:r>
            <a:r>
              <a:rPr lang="fr-FR" sz="2400" dirty="0" smtClean="0">
                <a:latin typeface="Tahoma" pitchFamily="34" charset="0"/>
              </a:rPr>
              <a:t>28 $ </a:t>
            </a:r>
            <a:r>
              <a:rPr lang="fr-FR" sz="2400" dirty="0">
                <a:latin typeface="Tahoma" pitchFamily="34" charset="0"/>
              </a:rPr>
              <a:t>(1:1)</a:t>
            </a:r>
          </a:p>
          <a:p>
            <a:pPr marL="457200" indent="-457200">
              <a:spcBef>
                <a:spcPct val="20000"/>
              </a:spcBef>
              <a:buClr>
                <a:srgbClr val="FFC000"/>
              </a:buClr>
              <a:buFont typeface="Wingdings" pitchFamily="2" charset="2"/>
              <a:buChar char="ü"/>
            </a:pPr>
            <a:r>
              <a:rPr lang="fr-FR" sz="2800" dirty="0">
                <a:latin typeface="Tahoma" pitchFamily="34" charset="0"/>
              </a:rPr>
              <a:t>Comptabilisez toutes les écritures qui se rapportent à cette paie. </a:t>
            </a:r>
            <a:endParaRPr lang="fr-FR" sz="2400" b="1" i="1" dirty="0">
              <a:latin typeface="Tahoma" pitchFamily="34" charset="0"/>
            </a:endParaRPr>
          </a:p>
        </p:txBody>
      </p:sp>
      <p:sp>
        <p:nvSpPr>
          <p:cNvPr id="86021" name="Line 4"/>
          <p:cNvSpPr>
            <a:spLocks noChangeShapeType="1"/>
          </p:cNvSpPr>
          <p:nvPr/>
        </p:nvSpPr>
        <p:spPr bwMode="auto">
          <a:xfrm>
            <a:off x="395288" y="90805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048CEFA8-0113-4A07-BD28-24BA3BDD3A9D}" type="slidenum">
              <a:rPr lang="fr-CA" smtClean="0"/>
              <a:pPr>
                <a:defRPr/>
              </a:pPr>
              <a:t>32</a:t>
            </a:fld>
            <a:endParaRPr lang="fr-CA" dirty="0"/>
          </a:p>
        </p:txBody>
      </p:sp>
    </p:spTree>
    <p:extLst>
      <p:ext uri="{BB962C8B-B14F-4D97-AF65-F5344CB8AC3E}">
        <p14:creationId xmlns:p14="http://schemas.microsoft.com/office/powerpoint/2010/main" val="1377930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6"/>
          <p:cNvSpPr>
            <a:spLocks noGrp="1" noChangeArrowheads="1"/>
          </p:cNvSpPr>
          <p:nvPr>
            <p:ph type="title"/>
          </p:nvPr>
        </p:nvSpPr>
        <p:spPr>
          <a:xfrm>
            <a:off x="790575" y="274638"/>
            <a:ext cx="8229600" cy="1143000"/>
          </a:xfrm>
        </p:spPr>
        <p:txBody>
          <a:bodyPr/>
          <a:lstStyle/>
          <a:p>
            <a:pPr eaLnBrk="1" hangingPunct="1"/>
            <a:r>
              <a:rPr lang="fr-CA" smtClean="0">
                <a:effectLst/>
              </a:rPr>
              <a:t>Écriture de régularisation pour les salaires</a:t>
            </a:r>
          </a:p>
        </p:txBody>
      </p:sp>
      <p:sp>
        <p:nvSpPr>
          <p:cNvPr id="88068" name="Rectangle 7"/>
          <p:cNvSpPr>
            <a:spLocks noGrp="1" noChangeArrowheads="1"/>
          </p:cNvSpPr>
          <p:nvPr>
            <p:ph type="body" idx="1"/>
          </p:nvPr>
        </p:nvSpPr>
        <p:spPr>
          <a:xfrm>
            <a:off x="457200" y="2430463"/>
            <a:ext cx="8229600" cy="2582862"/>
          </a:xfrm>
        </p:spPr>
        <p:txBody>
          <a:bodyPr/>
          <a:lstStyle/>
          <a:p>
            <a:pPr eaLnBrk="1" hangingPunct="1"/>
            <a:r>
              <a:rPr lang="fr-FR" smtClean="0"/>
              <a:t>Ne tenez pas compte des déductions</a:t>
            </a:r>
          </a:p>
          <a:p>
            <a:pPr lvl="1" eaLnBrk="1" hangingPunct="1"/>
            <a:r>
              <a:rPr lang="fr-FR" smtClean="0"/>
              <a:t>Comptabilisez le salaire brut et la dette qui s’y rapporte</a:t>
            </a:r>
            <a:endParaRPr lang="fr-CA" smtClean="0"/>
          </a:p>
        </p:txBody>
      </p:sp>
      <p:sp>
        <p:nvSpPr>
          <p:cNvPr id="88069" name="Line 4"/>
          <p:cNvSpPr>
            <a:spLocks noChangeShapeType="1"/>
          </p:cNvSpPr>
          <p:nvPr/>
        </p:nvSpPr>
        <p:spPr bwMode="auto">
          <a:xfrm>
            <a:off x="395288" y="16287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33</a:t>
            </a:fld>
            <a:endParaRPr lang="fr-CA" dirty="0"/>
          </a:p>
        </p:txBody>
      </p:sp>
    </p:spTree>
    <p:extLst>
      <p:ext uri="{BB962C8B-B14F-4D97-AF65-F5344CB8AC3E}">
        <p14:creationId xmlns:p14="http://schemas.microsoft.com/office/powerpoint/2010/main" val="2291226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p:cNvSpPr>
            <a:spLocks noGrp="1"/>
          </p:cNvSpPr>
          <p:nvPr>
            <p:ph type="title"/>
          </p:nvPr>
        </p:nvSpPr>
        <p:spPr/>
        <p:txBody>
          <a:bodyPr/>
          <a:lstStyle/>
          <a:p>
            <a:r>
              <a:rPr lang="fr-CA" sz="3600" smtClean="0">
                <a:effectLst/>
              </a:rPr>
              <a:t>Présentation des charges salariales et autres passifs au bilan</a:t>
            </a:r>
          </a:p>
        </p:txBody>
      </p:sp>
      <p:pic>
        <p:nvPicPr>
          <p:cNvPr id="92163"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25563" y="1600200"/>
            <a:ext cx="6492875" cy="4525963"/>
          </a:xfrm>
        </p:spPr>
      </p:pic>
      <p:sp>
        <p:nvSpPr>
          <p:cNvPr id="92165" name="Line 4"/>
          <p:cNvSpPr>
            <a:spLocks noChangeShapeType="1"/>
          </p:cNvSpPr>
          <p:nvPr/>
        </p:nvSpPr>
        <p:spPr bwMode="auto">
          <a:xfrm>
            <a:off x="395288" y="14128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34</a:t>
            </a:fld>
            <a:endParaRPr lang="fr-CA" dirty="0"/>
          </a:p>
        </p:txBody>
      </p:sp>
    </p:spTree>
    <p:extLst>
      <p:ext uri="{BB962C8B-B14F-4D97-AF65-F5344CB8AC3E}">
        <p14:creationId xmlns:p14="http://schemas.microsoft.com/office/powerpoint/2010/main" val="1934040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4"/>
          <p:cNvSpPr>
            <a:spLocks noGrp="1"/>
          </p:cNvSpPr>
          <p:nvPr>
            <p:ph type="ctrTitle"/>
          </p:nvPr>
        </p:nvSpPr>
        <p:spPr/>
        <p:txBody>
          <a:bodyPr/>
          <a:lstStyle/>
          <a:p>
            <a:r>
              <a:rPr lang="fr-CA" dirty="0" smtClean="0">
                <a:effectLst/>
              </a:rPr>
              <a:t>Objectif 6:</a:t>
            </a:r>
          </a:p>
        </p:txBody>
      </p:sp>
      <p:sp>
        <p:nvSpPr>
          <p:cNvPr id="93187" name="Sous-titre 5"/>
          <p:cNvSpPr>
            <a:spLocks noGrp="1"/>
          </p:cNvSpPr>
          <p:nvPr>
            <p:ph type="subTitle" idx="1"/>
          </p:nvPr>
        </p:nvSpPr>
        <p:spPr>
          <a:xfrm>
            <a:off x="900113" y="3886200"/>
            <a:ext cx="7559675" cy="1752600"/>
          </a:xfrm>
        </p:spPr>
        <p:txBody>
          <a:bodyPr/>
          <a:lstStyle/>
          <a:p>
            <a:r>
              <a:rPr lang="fr-CA" smtClean="0"/>
              <a:t>Décrire l'incidence des Normes internationales d'information financière (IFRS) sur les passifs à court terme</a:t>
            </a:r>
          </a:p>
        </p:txBody>
      </p:sp>
      <p:sp>
        <p:nvSpPr>
          <p:cNvPr id="2" name="Espace réservé du numéro de diapositive 1"/>
          <p:cNvSpPr>
            <a:spLocks noGrp="1"/>
          </p:cNvSpPr>
          <p:nvPr>
            <p:ph type="sldNum" sz="quarter" idx="12"/>
          </p:nvPr>
        </p:nvSpPr>
        <p:spPr/>
        <p:txBody>
          <a:bodyPr/>
          <a:lstStyle/>
          <a:p>
            <a:pPr>
              <a:defRPr/>
            </a:pPr>
            <a:r>
              <a:rPr lang="fr-CA" smtClean="0"/>
              <a:t>10-</a:t>
            </a:r>
            <a:fld id="{CEE7BC18-D399-42DF-8317-02DCD0C75BB7}" type="slidenum">
              <a:rPr lang="fr-CA" smtClean="0"/>
              <a:pPr>
                <a:defRPr/>
              </a:pPr>
              <a:t>35</a:t>
            </a:fld>
            <a:endParaRPr lang="fr-CA" dirty="0"/>
          </a:p>
        </p:txBody>
      </p:sp>
    </p:spTree>
    <p:extLst>
      <p:ext uri="{BB962C8B-B14F-4D97-AF65-F5344CB8AC3E}">
        <p14:creationId xmlns:p14="http://schemas.microsoft.com/office/powerpoint/2010/main" val="1459735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p:txBody>
          <a:bodyPr/>
          <a:lstStyle/>
          <a:p>
            <a:r>
              <a:rPr lang="fr-CA" sz="4000" smtClean="0">
                <a:effectLst/>
              </a:rPr>
              <a:t>Normes internationales d’information financière (IFRS)</a:t>
            </a:r>
          </a:p>
        </p:txBody>
      </p:sp>
      <p:sp>
        <p:nvSpPr>
          <p:cNvPr id="94211" name="Espace réservé du contenu 2"/>
          <p:cNvSpPr>
            <a:spLocks noGrp="1"/>
          </p:cNvSpPr>
          <p:nvPr>
            <p:ph idx="1"/>
          </p:nvPr>
        </p:nvSpPr>
        <p:spPr>
          <a:xfrm>
            <a:off x="457200" y="1916832"/>
            <a:ext cx="8229600" cy="4209331"/>
          </a:xfrm>
        </p:spPr>
        <p:txBody>
          <a:bodyPr/>
          <a:lstStyle/>
          <a:p>
            <a:r>
              <a:rPr lang="fr-CA" dirty="0" smtClean="0"/>
              <a:t>Aucune différence outre un changement terminologique.</a:t>
            </a:r>
          </a:p>
          <a:p>
            <a:pPr lvl="1"/>
            <a:r>
              <a:rPr lang="fr-CA" dirty="0" smtClean="0"/>
              <a:t>Les entreprises canadiennes en général désignent le passif à court terme sous le nom de comptes fournisseurs et charges à payer.</a:t>
            </a:r>
          </a:p>
          <a:p>
            <a:pPr lvl="1"/>
            <a:r>
              <a:rPr lang="fr-CA" dirty="0" smtClean="0"/>
              <a:t>Les IFRS privilégient les termes comptes fournisseurs et provisions.  </a:t>
            </a:r>
          </a:p>
          <a:p>
            <a:pPr lvl="2"/>
            <a:r>
              <a:rPr lang="fr-CA" dirty="0" smtClean="0"/>
              <a:t>Pour les entreprises canadiennes utilisant les IFRS, l’emploi de ces termes est facultatifs.</a:t>
            </a:r>
          </a:p>
        </p:txBody>
      </p:sp>
      <p:sp>
        <p:nvSpPr>
          <p:cNvPr id="9421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36</a:t>
            </a:fld>
            <a:endParaRPr lang="fr-CA" dirty="0"/>
          </a:p>
        </p:txBody>
      </p:sp>
    </p:spTree>
    <p:extLst>
      <p:ext uri="{BB962C8B-B14F-4D97-AF65-F5344CB8AC3E}">
        <p14:creationId xmlns:p14="http://schemas.microsoft.com/office/powerpoint/2010/main" val="1123071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a:xfrm>
            <a:off x="1038225" y="274638"/>
            <a:ext cx="7981950" cy="1143000"/>
          </a:xfrm>
        </p:spPr>
        <p:txBody>
          <a:bodyPr/>
          <a:lstStyle/>
          <a:p>
            <a:pPr eaLnBrk="1" hangingPunct="1"/>
            <a:r>
              <a:rPr lang="fr-CA" smtClean="0">
                <a:effectLst/>
              </a:rPr>
              <a:t>Examen final</a:t>
            </a:r>
          </a:p>
        </p:txBody>
      </p:sp>
      <p:sp>
        <p:nvSpPr>
          <p:cNvPr id="95236" name="Rectangle 5"/>
          <p:cNvSpPr>
            <a:spLocks noGrp="1" noChangeArrowheads="1"/>
          </p:cNvSpPr>
          <p:nvPr>
            <p:ph type="body" idx="1"/>
          </p:nvPr>
        </p:nvSpPr>
        <p:spPr>
          <a:xfrm>
            <a:off x="539552" y="1628800"/>
            <a:ext cx="7920038" cy="3608387"/>
          </a:xfrm>
        </p:spPr>
        <p:txBody>
          <a:bodyPr/>
          <a:lstStyle/>
          <a:p>
            <a:pPr eaLnBrk="1" hangingPunct="1"/>
            <a:r>
              <a:rPr lang="fr-CA" dirty="0" smtClean="0"/>
              <a:t>Les taux de RRQ, AE, RQAP ou autres seront fournis</a:t>
            </a:r>
          </a:p>
          <a:p>
            <a:pPr eaLnBrk="1" hangingPunct="1"/>
            <a:r>
              <a:rPr lang="fr-CA" dirty="0"/>
              <a:t>Vous devez être en mesure d’effectuer toutes les écritures pour comptabiliser les salaires telles que décrites dans la séance (retenues à la source, charges sociales, avantages sociaux, versement du salaire)</a:t>
            </a:r>
          </a:p>
          <a:p>
            <a:pPr eaLnBrk="1" hangingPunct="1"/>
            <a:r>
              <a:rPr lang="fr-FR" dirty="0" smtClean="0"/>
              <a:t>Vous devez connaître la part de l’employeur </a:t>
            </a:r>
          </a:p>
          <a:p>
            <a:pPr lvl="1" eaLnBrk="1" hangingPunct="1">
              <a:buFontTx/>
              <a:buNone/>
            </a:pPr>
            <a:endParaRPr lang="fr-FR" dirty="0" smtClean="0"/>
          </a:p>
        </p:txBody>
      </p:sp>
      <p:sp>
        <p:nvSpPr>
          <p:cNvPr id="9523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37</a:t>
            </a:fld>
            <a:endParaRPr lang="fr-CA" dirty="0"/>
          </a:p>
        </p:txBody>
      </p:sp>
    </p:spTree>
    <p:extLst>
      <p:ext uri="{BB962C8B-B14F-4D97-AF65-F5344CB8AC3E}">
        <p14:creationId xmlns:p14="http://schemas.microsoft.com/office/powerpoint/2010/main" val="4138664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4"/>
          <p:cNvSpPr>
            <a:spLocks noGrp="1"/>
          </p:cNvSpPr>
          <p:nvPr>
            <p:ph type="ctrTitle"/>
          </p:nvPr>
        </p:nvSpPr>
        <p:spPr>
          <a:xfrm>
            <a:off x="685800" y="2751138"/>
            <a:ext cx="7772400" cy="1470025"/>
          </a:xfrm>
        </p:spPr>
        <p:txBody>
          <a:bodyPr/>
          <a:lstStyle/>
          <a:p>
            <a:r>
              <a:rPr lang="fr-FR" sz="4000" dirty="0" smtClean="0">
                <a:effectLst/>
              </a:rPr>
              <a:t>Chapitre 8 - Les liquidités </a:t>
            </a:r>
            <a:endParaRPr lang="fr-CA" sz="4000" dirty="0" smtClean="0">
              <a:effectLst/>
            </a:endParaRPr>
          </a:p>
        </p:txBody>
      </p:sp>
      <p:sp>
        <p:nvSpPr>
          <p:cNvPr id="51203" name="Espace réservé du numéro de diapositive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dirty="0" smtClean="0"/>
              <a:t>10-</a:t>
            </a:r>
            <a:fld id="{488F703B-508E-4F62-BC8F-08FC1728CC2A}" type="slidenum">
              <a:rPr lang="fr-CA" smtClean="0"/>
              <a:pPr eaLnBrk="1" hangingPunct="1"/>
              <a:t>38</a:t>
            </a:fld>
            <a:endParaRPr lang="fr-CA" dirty="0" smtClean="0"/>
          </a:p>
        </p:txBody>
      </p:sp>
    </p:spTree>
    <p:extLst>
      <p:ext uri="{BB962C8B-B14F-4D97-AF65-F5344CB8AC3E}">
        <p14:creationId xmlns:p14="http://schemas.microsoft.com/office/powerpoint/2010/main" val="162013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4"/>
          <p:cNvSpPr>
            <a:spLocks noGrp="1"/>
          </p:cNvSpPr>
          <p:nvPr>
            <p:ph type="ctrTitle"/>
          </p:nvPr>
        </p:nvSpPr>
        <p:spPr/>
        <p:txBody>
          <a:bodyPr/>
          <a:lstStyle/>
          <a:p>
            <a:r>
              <a:rPr lang="fr-CA" dirty="0" smtClean="0">
                <a:effectLst/>
              </a:rPr>
              <a:t>Objectif 1:</a:t>
            </a:r>
          </a:p>
        </p:txBody>
      </p:sp>
      <p:sp>
        <p:nvSpPr>
          <p:cNvPr id="11267" name="Sous-titre 5"/>
          <p:cNvSpPr>
            <a:spLocks noGrp="1"/>
          </p:cNvSpPr>
          <p:nvPr>
            <p:ph type="subTitle" idx="1"/>
          </p:nvPr>
        </p:nvSpPr>
        <p:spPr/>
        <p:txBody>
          <a:bodyPr/>
          <a:lstStyle/>
          <a:p>
            <a:r>
              <a:rPr lang="fr-CA" dirty="0" smtClean="0"/>
              <a:t>Préparer un rapprochement bancaire et les écritures de journal s'y rapportant</a:t>
            </a:r>
          </a:p>
        </p:txBody>
      </p:sp>
      <p:sp>
        <p:nvSpPr>
          <p:cNvPr id="3" name="Espace réservé du numéro de diapositive 2"/>
          <p:cNvSpPr>
            <a:spLocks noGrp="1"/>
          </p:cNvSpPr>
          <p:nvPr>
            <p:ph type="sldNum" sz="quarter" idx="12"/>
          </p:nvPr>
        </p:nvSpPr>
        <p:spPr/>
        <p:txBody>
          <a:bodyPr/>
          <a:lstStyle/>
          <a:p>
            <a:pPr>
              <a:defRPr/>
            </a:pPr>
            <a:r>
              <a:rPr lang="fr-CA" smtClean="0"/>
              <a:t>10-</a:t>
            </a:r>
            <a:fld id="{CEE7BC18-D399-42DF-8317-02DCD0C75BB7}" type="slidenum">
              <a:rPr lang="fr-CA" smtClean="0"/>
              <a:pPr>
                <a:defRPr/>
              </a:pPr>
              <a:t>39</a:t>
            </a:fld>
            <a:endParaRPr lang="fr-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4"/>
          <p:cNvSpPr>
            <a:spLocks noGrp="1"/>
          </p:cNvSpPr>
          <p:nvPr>
            <p:ph type="ctrTitle"/>
          </p:nvPr>
        </p:nvSpPr>
        <p:spPr/>
        <p:txBody>
          <a:bodyPr/>
          <a:lstStyle/>
          <a:p>
            <a:r>
              <a:rPr lang="fr-CA" dirty="0" smtClean="0">
                <a:effectLst/>
              </a:rPr>
              <a:t>Objectif 3:</a:t>
            </a:r>
          </a:p>
        </p:txBody>
      </p:sp>
      <p:sp>
        <p:nvSpPr>
          <p:cNvPr id="62467" name="Sous-titre 5"/>
          <p:cNvSpPr>
            <a:spLocks noGrp="1"/>
          </p:cNvSpPr>
          <p:nvPr>
            <p:ph type="subTitle" idx="1"/>
          </p:nvPr>
        </p:nvSpPr>
        <p:spPr/>
        <p:txBody>
          <a:bodyPr/>
          <a:lstStyle/>
          <a:p>
            <a:r>
              <a:rPr lang="fr-CA" smtClean="0"/>
              <a:t>Calculer les montants de paie</a:t>
            </a:r>
          </a:p>
        </p:txBody>
      </p:sp>
      <p:sp>
        <p:nvSpPr>
          <p:cNvPr id="2" name="Espace réservé du numéro de diapositive 1"/>
          <p:cNvSpPr>
            <a:spLocks noGrp="1"/>
          </p:cNvSpPr>
          <p:nvPr>
            <p:ph type="sldNum" sz="quarter" idx="12"/>
          </p:nvPr>
        </p:nvSpPr>
        <p:spPr/>
        <p:txBody>
          <a:bodyPr/>
          <a:lstStyle/>
          <a:p>
            <a:pPr>
              <a:defRPr/>
            </a:pPr>
            <a:r>
              <a:rPr lang="fr-CA" smtClean="0"/>
              <a:t>10-</a:t>
            </a:r>
            <a:fld id="{CEE7BC18-D399-42DF-8317-02DCD0C75BB7}" type="slidenum">
              <a:rPr lang="fr-CA" smtClean="0"/>
              <a:pPr>
                <a:defRPr/>
              </a:pPr>
              <a:t>4</a:t>
            </a:fld>
            <a:endParaRPr lang="fr-CA" dirty="0"/>
          </a:p>
        </p:txBody>
      </p:sp>
    </p:spTree>
    <p:extLst>
      <p:ext uri="{BB962C8B-B14F-4D97-AF65-F5344CB8AC3E}">
        <p14:creationId xmlns:p14="http://schemas.microsoft.com/office/powerpoint/2010/main" val="1297154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74638"/>
            <a:ext cx="8229600" cy="850106"/>
          </a:xfrm>
        </p:spPr>
        <p:txBody>
          <a:bodyPr/>
          <a:lstStyle/>
          <a:p>
            <a:pPr eaLnBrk="1" hangingPunct="1"/>
            <a:r>
              <a:rPr lang="fr-CA" dirty="0" smtClean="0">
                <a:effectLst/>
              </a:rPr>
              <a:t>Le rapprochement bancaire</a:t>
            </a:r>
          </a:p>
        </p:txBody>
      </p:sp>
      <p:sp>
        <p:nvSpPr>
          <p:cNvPr id="9220" name="Rectangle 3"/>
          <p:cNvSpPr>
            <a:spLocks noGrp="1" noChangeArrowheads="1"/>
          </p:cNvSpPr>
          <p:nvPr>
            <p:ph type="body" idx="1"/>
          </p:nvPr>
        </p:nvSpPr>
        <p:spPr>
          <a:xfrm>
            <a:off x="457199" y="1340768"/>
            <a:ext cx="8229600" cy="4896544"/>
          </a:xfrm>
        </p:spPr>
        <p:txBody>
          <a:bodyPr/>
          <a:lstStyle/>
          <a:p>
            <a:pPr eaLnBrk="1" hangingPunct="1">
              <a:defRPr/>
            </a:pPr>
            <a:r>
              <a:rPr lang="fr-CA" sz="2800" dirty="0"/>
              <a:t>2 registres rendent compte des liquidités de </a:t>
            </a:r>
            <a:r>
              <a:rPr lang="fr-CA" sz="2800" dirty="0" smtClean="0"/>
              <a:t>l’entreprise</a:t>
            </a:r>
          </a:p>
          <a:p>
            <a:pPr eaLnBrk="1" hangingPunct="1">
              <a:defRPr/>
            </a:pPr>
            <a:endParaRPr lang="fr-CA" sz="2800" dirty="0" smtClean="0"/>
          </a:p>
          <a:p>
            <a:pPr eaLnBrk="1" hangingPunct="1">
              <a:defRPr/>
            </a:pPr>
            <a:r>
              <a:rPr lang="fr-CA" sz="2800" dirty="0" smtClean="0"/>
              <a:t>Explique les écarts temporaires (</a:t>
            </a:r>
            <a:r>
              <a:rPr lang="fr-CA" sz="2800" dirty="0"/>
              <a:t>décalage temporel constaté dans l’enregistrement des </a:t>
            </a:r>
            <a:r>
              <a:rPr lang="fr-CA" sz="2800" dirty="0" smtClean="0"/>
              <a:t>opérations) entre le compte de l’encaisse et le solde du compte bancaire de l’entreprise.</a:t>
            </a:r>
          </a:p>
          <a:p>
            <a:pPr eaLnBrk="1" hangingPunct="1">
              <a:defRPr/>
            </a:pPr>
            <a:endParaRPr lang="fr-CA" sz="2800" dirty="0" smtClean="0"/>
          </a:p>
          <a:p>
            <a:pPr marL="342900" lvl="1" indent="-342900">
              <a:buClr>
                <a:srgbClr val="FFCC00"/>
              </a:buClr>
              <a:buSzTx/>
              <a:buFont typeface="Wingdings" pitchFamily="2" charset="2"/>
              <a:buChar char="ü"/>
              <a:defRPr/>
            </a:pPr>
            <a:r>
              <a:rPr lang="fr-CA" dirty="0" smtClean="0"/>
              <a:t>Permet </a:t>
            </a:r>
            <a:r>
              <a:rPr lang="fr-CA" dirty="0"/>
              <a:t>de valider périodiquement le solde de l’encaisse autant aux fins de la gestion régulière qu’aux fins de la publication des états financiers.</a:t>
            </a:r>
          </a:p>
          <a:p>
            <a:pPr marL="342900" lvl="1" indent="-342900">
              <a:buClr>
                <a:srgbClr val="FFCC00"/>
              </a:buClr>
              <a:buSzTx/>
              <a:buFont typeface="Wingdings" pitchFamily="2" charset="2"/>
              <a:buChar char="ü"/>
              <a:defRPr/>
            </a:pPr>
            <a:endParaRPr lang="fr-CA" dirty="0" smtClean="0"/>
          </a:p>
        </p:txBody>
      </p:sp>
      <p:sp>
        <p:nvSpPr>
          <p:cNvPr id="12293" name="Line 4"/>
          <p:cNvSpPr>
            <a:spLocks noChangeShapeType="1"/>
          </p:cNvSpPr>
          <p:nvPr/>
        </p:nvSpPr>
        <p:spPr bwMode="auto">
          <a:xfrm>
            <a:off x="395287" y="119675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40</a:t>
            </a:fld>
            <a:endParaRPr lang="fr-CA"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Espace réservé du contenu 2"/>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4463" y="404813"/>
            <a:ext cx="8891587" cy="6119812"/>
          </a:xfrm>
        </p:spPr>
      </p:pic>
      <p:sp>
        <p:nvSpPr>
          <p:cNvPr id="3" name="Espace réservé du numéro de diapositive 2"/>
          <p:cNvSpPr>
            <a:spLocks noGrp="1"/>
          </p:cNvSpPr>
          <p:nvPr>
            <p:ph type="sldNum" sz="quarter" idx="12"/>
          </p:nvPr>
        </p:nvSpPr>
        <p:spPr/>
        <p:txBody>
          <a:bodyPr/>
          <a:lstStyle/>
          <a:p>
            <a:pPr>
              <a:defRPr/>
            </a:pPr>
            <a:r>
              <a:rPr lang="fr-CA" smtClean="0"/>
              <a:t>10-</a:t>
            </a:r>
            <a:fld id="{D1630A09-81E3-4D18-BDD8-B390460AA0EA}" type="slidenum">
              <a:rPr lang="fr-CA" smtClean="0"/>
              <a:pPr>
                <a:defRPr/>
              </a:pPr>
              <a:t>41</a:t>
            </a:fld>
            <a:endParaRPr lang="fr-CA"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fr-CA" dirty="0" smtClean="0">
                <a:effectLst/>
              </a:rPr>
              <a:t>Éléments de rapprochement bancaire</a:t>
            </a:r>
            <a:endParaRPr lang="fr-CA" dirty="0" smtClean="0"/>
          </a:p>
        </p:txBody>
      </p:sp>
      <p:sp>
        <p:nvSpPr>
          <p:cNvPr id="16387" name="Espace réservé du contenu 2"/>
          <p:cNvSpPr>
            <a:spLocks noGrp="1"/>
          </p:cNvSpPr>
          <p:nvPr>
            <p:ph idx="1"/>
          </p:nvPr>
        </p:nvSpPr>
        <p:spPr/>
        <p:txBody>
          <a:bodyPr/>
          <a:lstStyle/>
          <a:p>
            <a:r>
              <a:rPr lang="fr-CA" dirty="0" smtClean="0"/>
              <a:t>Éléments qui entraînent un écart entre le solde du compte en banque et le solde aux comptes de grand livre.</a:t>
            </a:r>
          </a:p>
          <a:p>
            <a:endParaRPr lang="fr-CA" dirty="0" smtClean="0"/>
          </a:p>
          <a:p>
            <a:r>
              <a:rPr lang="fr-CA" dirty="0" smtClean="0"/>
              <a:t>2 parties au rapprochement bancaire: </a:t>
            </a:r>
          </a:p>
          <a:p>
            <a:pPr lvl="1"/>
            <a:r>
              <a:rPr lang="fr-CA" dirty="0" smtClean="0"/>
              <a:t>Partie </a:t>
            </a:r>
            <a:r>
              <a:rPr lang="fr-CA" i="1" dirty="0" smtClean="0"/>
              <a:t>Banque</a:t>
            </a:r>
          </a:p>
          <a:p>
            <a:pPr lvl="1"/>
            <a:r>
              <a:rPr lang="fr-CA" dirty="0" smtClean="0"/>
              <a:t>Partie </a:t>
            </a:r>
            <a:r>
              <a:rPr lang="fr-CA" i="1" dirty="0" smtClean="0"/>
              <a:t>Livres comptables</a:t>
            </a:r>
          </a:p>
        </p:txBody>
      </p:sp>
      <p:sp>
        <p:nvSpPr>
          <p:cNvPr id="16389" name="Line 62"/>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42</a:t>
            </a:fld>
            <a:endParaRPr lang="fr-CA"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03924" y="557808"/>
            <a:ext cx="8229600" cy="1143000"/>
          </a:xfrm>
        </p:spPr>
        <p:txBody>
          <a:bodyPr/>
          <a:lstStyle/>
          <a:p>
            <a:r>
              <a:rPr lang="fr-CA" dirty="0" smtClean="0">
                <a:effectLst/>
              </a:rPr>
              <a:t>Éléments de rapprochement bancaire – </a:t>
            </a:r>
            <a:br>
              <a:rPr lang="fr-CA" dirty="0" smtClean="0">
                <a:effectLst/>
              </a:rPr>
            </a:br>
            <a:r>
              <a:rPr lang="fr-CA" dirty="0" smtClean="0">
                <a:effectLst/>
              </a:rPr>
              <a:t>Partie Banque</a:t>
            </a:r>
          </a:p>
        </p:txBody>
      </p:sp>
      <p:sp>
        <p:nvSpPr>
          <p:cNvPr id="17412" name="Rectangle 3"/>
          <p:cNvSpPr>
            <a:spLocks noGrp="1" noChangeArrowheads="1"/>
          </p:cNvSpPr>
          <p:nvPr>
            <p:ph type="body" idx="1"/>
          </p:nvPr>
        </p:nvSpPr>
        <p:spPr>
          <a:xfrm>
            <a:off x="457200" y="2492896"/>
            <a:ext cx="8229600" cy="3633267"/>
          </a:xfrm>
        </p:spPr>
        <p:txBody>
          <a:bodyPr/>
          <a:lstStyle/>
          <a:p>
            <a:r>
              <a:rPr lang="fr-CA" dirty="0" smtClean="0"/>
              <a:t>Dépôts en transit</a:t>
            </a:r>
          </a:p>
          <a:p>
            <a:r>
              <a:rPr lang="fr-CA" dirty="0" smtClean="0"/>
              <a:t>Chèques en circulation</a:t>
            </a:r>
          </a:p>
          <a:p>
            <a:r>
              <a:rPr lang="fr-CA" dirty="0" smtClean="0"/>
              <a:t>Erreurs de la banque</a:t>
            </a:r>
          </a:p>
        </p:txBody>
      </p:sp>
      <p:sp>
        <p:nvSpPr>
          <p:cNvPr id="17413" name="Line 4"/>
          <p:cNvSpPr>
            <a:spLocks noChangeShapeType="1"/>
          </p:cNvSpPr>
          <p:nvPr/>
        </p:nvSpPr>
        <p:spPr bwMode="auto">
          <a:xfrm>
            <a:off x="395288" y="220486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43</a:t>
            </a:fld>
            <a:endParaRPr lang="fr-CA"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7504" y="404664"/>
            <a:ext cx="8928992" cy="1143000"/>
          </a:xfrm>
        </p:spPr>
        <p:txBody>
          <a:bodyPr/>
          <a:lstStyle/>
          <a:p>
            <a:r>
              <a:rPr lang="fr-CA" sz="4000" dirty="0" smtClean="0">
                <a:effectLst/>
              </a:rPr>
              <a:t>Éléments de rapprochement bancaire – </a:t>
            </a:r>
            <a:br>
              <a:rPr lang="fr-CA" sz="4000" dirty="0" smtClean="0">
                <a:effectLst/>
              </a:rPr>
            </a:br>
            <a:r>
              <a:rPr lang="fr-CA" sz="4000" dirty="0" smtClean="0">
                <a:effectLst/>
              </a:rPr>
              <a:t>Partie Livres comptables</a:t>
            </a:r>
          </a:p>
        </p:txBody>
      </p:sp>
      <p:sp>
        <p:nvSpPr>
          <p:cNvPr id="18436" name="Rectangle 3"/>
          <p:cNvSpPr>
            <a:spLocks noGrp="1" noChangeArrowheads="1"/>
          </p:cNvSpPr>
          <p:nvPr>
            <p:ph type="body" idx="1"/>
          </p:nvPr>
        </p:nvSpPr>
        <p:spPr>
          <a:xfrm>
            <a:off x="457200" y="2132856"/>
            <a:ext cx="8229600" cy="3993307"/>
          </a:xfrm>
        </p:spPr>
        <p:txBody>
          <a:bodyPr/>
          <a:lstStyle/>
          <a:p>
            <a:r>
              <a:rPr lang="fr-CA" dirty="0" smtClean="0"/>
              <a:t>Recouvrements bancaires</a:t>
            </a:r>
          </a:p>
          <a:p>
            <a:r>
              <a:rPr lang="fr-CA" dirty="0" smtClean="0"/>
              <a:t>Transferts électroniques de fonds (TEF)</a:t>
            </a:r>
          </a:p>
          <a:p>
            <a:r>
              <a:rPr lang="fr-CA" dirty="0" smtClean="0"/>
              <a:t>Frais de gestion</a:t>
            </a:r>
          </a:p>
          <a:p>
            <a:r>
              <a:rPr lang="fr-CA" dirty="0" smtClean="0"/>
              <a:t>Produits d’intérêts sur comptes chèques</a:t>
            </a:r>
          </a:p>
          <a:p>
            <a:r>
              <a:rPr lang="fr-CA" dirty="0" smtClean="0"/>
              <a:t>Chèques sans provision</a:t>
            </a:r>
          </a:p>
          <a:p>
            <a:r>
              <a:rPr lang="fr-CA" dirty="0" smtClean="0"/>
              <a:t>Coûts d’impression des chèques</a:t>
            </a:r>
          </a:p>
          <a:p>
            <a:r>
              <a:rPr lang="fr-CA" dirty="0" smtClean="0"/>
              <a:t>Erreurs comptables</a:t>
            </a:r>
          </a:p>
        </p:txBody>
      </p:sp>
      <p:sp>
        <p:nvSpPr>
          <p:cNvPr id="18437" name="Line 4"/>
          <p:cNvSpPr>
            <a:spLocks noChangeShapeType="1"/>
          </p:cNvSpPr>
          <p:nvPr/>
        </p:nvSpPr>
        <p:spPr bwMode="auto">
          <a:xfrm>
            <a:off x="395288" y="191683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44</a:t>
            </a:fld>
            <a:endParaRPr lang="fr-CA"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fr-CA" sz="4000" smtClean="0">
                <a:effectLst/>
              </a:rPr>
              <a:t>Préparation du rapprochement bancaire</a:t>
            </a:r>
          </a:p>
        </p:txBody>
      </p:sp>
      <p:sp>
        <p:nvSpPr>
          <p:cNvPr id="14340" name="Rectangle 3"/>
          <p:cNvSpPr>
            <a:spLocks noGrp="1" noChangeArrowheads="1"/>
          </p:cNvSpPr>
          <p:nvPr>
            <p:ph type="body" idx="1"/>
          </p:nvPr>
        </p:nvSpPr>
        <p:spPr>
          <a:xfrm>
            <a:off x="374650" y="1555750"/>
            <a:ext cx="8229600" cy="5113338"/>
          </a:xfrm>
        </p:spPr>
        <p:txBody>
          <a:bodyPr/>
          <a:lstStyle/>
          <a:p>
            <a:pPr marL="0" indent="0" eaLnBrk="1" hangingPunct="1">
              <a:lnSpc>
                <a:spcPct val="90000"/>
              </a:lnSpc>
              <a:buNone/>
              <a:defRPr/>
            </a:pPr>
            <a:r>
              <a:rPr lang="fr-CA" dirty="0" smtClean="0"/>
              <a:t>Étapes de l’établissement du rapprochement bancaire:</a:t>
            </a:r>
          </a:p>
          <a:p>
            <a:pPr marL="457200" indent="-457200" eaLnBrk="1" hangingPunct="1">
              <a:lnSpc>
                <a:spcPct val="90000"/>
              </a:lnSpc>
              <a:buFont typeface="+mj-lt"/>
              <a:buAutoNum type="arabicPeriod"/>
              <a:defRPr/>
            </a:pPr>
            <a:r>
              <a:rPr lang="fr-CA" sz="2800" dirty="0" smtClean="0"/>
              <a:t>Dresser un tableau comportant 2 parties et d’un côté y inscrire le solde du compte de l’encaisse au grand livre et de l’autre côté y inscrire le solde du relevé bancaire à la même date</a:t>
            </a:r>
          </a:p>
          <a:p>
            <a:pPr marL="457200" indent="-457200" eaLnBrk="1" hangingPunct="1">
              <a:lnSpc>
                <a:spcPct val="90000"/>
              </a:lnSpc>
              <a:buFont typeface="+mj-lt"/>
              <a:buAutoNum type="arabicPeriod"/>
              <a:defRPr/>
            </a:pPr>
            <a:r>
              <a:rPr lang="fr-CA" sz="2800" dirty="0" smtClean="0"/>
              <a:t>Du côté du solde bancaire; ajouter ou soustraire les éléments suivants:</a:t>
            </a:r>
          </a:p>
          <a:p>
            <a:pPr marL="857250" lvl="1" indent="-457200" eaLnBrk="1" hangingPunct="1">
              <a:lnSpc>
                <a:spcPct val="90000"/>
              </a:lnSpc>
              <a:buFont typeface="Arial" pitchFamily="34" charset="0"/>
              <a:buChar char="•"/>
              <a:defRPr/>
            </a:pPr>
            <a:r>
              <a:rPr lang="fr-CA" dirty="0" smtClean="0"/>
              <a:t>Ajouter les dépôts en transit</a:t>
            </a:r>
          </a:p>
          <a:p>
            <a:pPr marL="857250" lvl="1" indent="-457200" eaLnBrk="1" hangingPunct="1">
              <a:lnSpc>
                <a:spcPct val="90000"/>
              </a:lnSpc>
              <a:buFont typeface="Arial" pitchFamily="34" charset="0"/>
              <a:buChar char="•"/>
              <a:defRPr/>
            </a:pPr>
            <a:r>
              <a:rPr lang="fr-CA" dirty="0" smtClean="0"/>
              <a:t>Soustraire les chèques en circulation</a:t>
            </a:r>
          </a:p>
        </p:txBody>
      </p:sp>
      <p:sp>
        <p:nvSpPr>
          <p:cNvPr id="19461" name="Line 4"/>
          <p:cNvSpPr>
            <a:spLocks noChangeShapeType="1"/>
          </p:cNvSpPr>
          <p:nvPr/>
        </p:nvSpPr>
        <p:spPr bwMode="auto">
          <a:xfrm>
            <a:off x="395288" y="14128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45</a:t>
            </a:fld>
            <a:endParaRPr lang="fr-CA"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fr-CA" sz="4000" dirty="0">
                <a:effectLst/>
              </a:rPr>
              <a:t>Préparation du rapprochement </a:t>
            </a:r>
            <a:r>
              <a:rPr lang="fr-CA" sz="4000" dirty="0" smtClean="0">
                <a:effectLst/>
              </a:rPr>
              <a:t>bancaire - suite</a:t>
            </a:r>
            <a:endParaRPr lang="fr-CA" sz="4000" dirty="0" smtClean="0"/>
          </a:p>
        </p:txBody>
      </p:sp>
      <p:sp>
        <p:nvSpPr>
          <p:cNvPr id="18436" name="Rectangle 3"/>
          <p:cNvSpPr>
            <a:spLocks noGrp="1" noChangeArrowheads="1"/>
          </p:cNvSpPr>
          <p:nvPr>
            <p:ph type="body" idx="1"/>
          </p:nvPr>
        </p:nvSpPr>
        <p:spPr>
          <a:xfrm>
            <a:off x="457200" y="1268413"/>
            <a:ext cx="8229600" cy="4525962"/>
          </a:xfrm>
        </p:spPr>
        <p:txBody>
          <a:bodyPr/>
          <a:lstStyle/>
          <a:p>
            <a:pPr marL="400050" lvl="1" indent="0" eaLnBrk="1" hangingPunct="1">
              <a:lnSpc>
                <a:spcPct val="90000"/>
              </a:lnSpc>
              <a:buFontTx/>
              <a:buNone/>
              <a:defRPr/>
            </a:pPr>
            <a:endParaRPr lang="fr-CA" sz="2000" dirty="0" smtClean="0"/>
          </a:p>
          <a:p>
            <a:pPr marL="457200" indent="-457200" eaLnBrk="1" hangingPunct="1">
              <a:lnSpc>
                <a:spcPct val="90000"/>
              </a:lnSpc>
              <a:buFont typeface="+mj-lt"/>
              <a:buAutoNum type="arabicPeriod" startAt="3"/>
              <a:defRPr/>
            </a:pPr>
            <a:r>
              <a:rPr lang="fr-CA" sz="2800" dirty="0" smtClean="0"/>
              <a:t>Du </a:t>
            </a:r>
            <a:r>
              <a:rPr lang="fr-CA" sz="2800" dirty="0"/>
              <a:t>côté du solde comptable; ajouter ou soustraire les éléments suivants:</a:t>
            </a:r>
          </a:p>
          <a:p>
            <a:pPr marL="914400" lvl="1" indent="-514350" eaLnBrk="1" hangingPunct="1">
              <a:lnSpc>
                <a:spcPct val="90000"/>
              </a:lnSpc>
              <a:defRPr/>
            </a:pPr>
            <a:r>
              <a:rPr lang="fr-CA" dirty="0"/>
              <a:t>Ajouter les recouvrements bancaires; encaissements TEF; produits intérêts</a:t>
            </a:r>
          </a:p>
          <a:p>
            <a:pPr marL="914400" lvl="1" indent="-514350" eaLnBrk="1" hangingPunct="1">
              <a:lnSpc>
                <a:spcPct val="90000"/>
              </a:lnSpc>
              <a:defRPr/>
            </a:pPr>
            <a:r>
              <a:rPr lang="fr-CA" dirty="0"/>
              <a:t>Soustraire les décaissements par TEF; frais de gestion; coût d’impression des chèques; autres frais </a:t>
            </a:r>
            <a:r>
              <a:rPr lang="fr-CA" dirty="0" smtClean="0"/>
              <a:t>bancaires</a:t>
            </a:r>
            <a:endParaRPr lang="fr-CA" dirty="0"/>
          </a:p>
          <a:p>
            <a:pPr marL="514350" indent="-514350" eaLnBrk="1" hangingPunct="1">
              <a:lnSpc>
                <a:spcPct val="90000"/>
              </a:lnSpc>
              <a:buFont typeface="+mj-lt"/>
              <a:buAutoNum type="arabicPeriod" startAt="3"/>
              <a:defRPr/>
            </a:pPr>
            <a:r>
              <a:rPr lang="fr-CA" sz="2800" dirty="0" smtClean="0"/>
              <a:t>Calculer le solde bancaire ajusté ainsi que le solde comptable ajusté</a:t>
            </a:r>
          </a:p>
          <a:p>
            <a:pPr marL="514350" indent="-514350" eaLnBrk="1" hangingPunct="1">
              <a:lnSpc>
                <a:spcPct val="90000"/>
              </a:lnSpc>
              <a:buFont typeface="+mj-lt"/>
              <a:buAutoNum type="arabicPeriod" startAt="3"/>
              <a:defRPr/>
            </a:pPr>
            <a:r>
              <a:rPr lang="fr-CA" sz="2800" dirty="0" smtClean="0"/>
              <a:t>Journaliser chaque élément de l’étape 3</a:t>
            </a:r>
          </a:p>
          <a:p>
            <a:pPr marL="514350" indent="-514350" eaLnBrk="1" hangingPunct="1">
              <a:lnSpc>
                <a:spcPct val="90000"/>
              </a:lnSpc>
              <a:buFont typeface="+mj-lt"/>
              <a:buAutoNum type="arabicPeriod" startAt="3"/>
              <a:defRPr/>
            </a:pPr>
            <a:r>
              <a:rPr lang="fr-CA" sz="2800" dirty="0" smtClean="0"/>
              <a:t>Corriger les erreurs comptables et en aviser la banque le cas échéant</a:t>
            </a:r>
          </a:p>
        </p:txBody>
      </p:sp>
      <p:sp>
        <p:nvSpPr>
          <p:cNvPr id="20485" name="Line 4"/>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46</a:t>
            </a:fld>
            <a:endParaRPr lang="fr-CA"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7" y="260648"/>
            <a:ext cx="8352928" cy="6360389"/>
          </a:xfrm>
        </p:spPr>
      </p:pic>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47</a:t>
            </a:fld>
            <a:endParaRPr lang="fr-CA" dirty="0"/>
          </a:p>
        </p:txBody>
      </p:sp>
    </p:spTree>
    <p:extLst>
      <p:ext uri="{BB962C8B-B14F-4D97-AF65-F5344CB8AC3E}">
        <p14:creationId xmlns:p14="http://schemas.microsoft.com/office/powerpoint/2010/main" val="39291860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Traitement des chèques NSF</a:t>
            </a:r>
            <a:endParaRPr lang="fr-CA" dirty="0"/>
          </a:p>
        </p:txBody>
      </p:sp>
      <p:sp>
        <p:nvSpPr>
          <p:cNvPr id="3" name="Espace réservé du contenu 2"/>
          <p:cNvSpPr>
            <a:spLocks noGrp="1"/>
          </p:cNvSpPr>
          <p:nvPr>
            <p:ph idx="1"/>
          </p:nvPr>
        </p:nvSpPr>
        <p:spPr>
          <a:xfrm>
            <a:off x="457200" y="1268760"/>
            <a:ext cx="8229600" cy="4525963"/>
          </a:xfrm>
        </p:spPr>
        <p:txBody>
          <a:bodyPr/>
          <a:lstStyle/>
          <a:p>
            <a:r>
              <a:rPr lang="fr-CA" sz="2800" dirty="0" smtClean="0"/>
              <a:t>Lorsque l’on constate qu’un chèque d’un client est retourné par la banque sur le relevé bancaire (NSF: Not </a:t>
            </a:r>
            <a:r>
              <a:rPr lang="fr-CA" sz="2800" dirty="0" err="1" smtClean="0"/>
              <a:t>Sufficient</a:t>
            </a:r>
            <a:r>
              <a:rPr lang="fr-CA" sz="2800" dirty="0" smtClean="0"/>
              <a:t> Funds); l’entreprise doit réinstaurer le compte client et créditer l’encaisse.</a:t>
            </a:r>
          </a:p>
          <a:p>
            <a:r>
              <a:rPr lang="fr-CA" sz="2800" dirty="0" smtClean="0"/>
              <a:t>De plus, si des frais bancaires ont été prélevés par la banque au compte de l’entreprise, généralement cette dernière les ajoutera au compte client afin qu’il en assume ainsi les frais. L’écriture en pareil cas sera la suivante: </a:t>
            </a:r>
          </a:p>
          <a:p>
            <a:pPr marL="0" indent="0">
              <a:buNone/>
            </a:pPr>
            <a:r>
              <a:rPr lang="fr-CA" sz="2800" dirty="0" smtClean="0"/>
              <a:t>client xxx</a:t>
            </a:r>
          </a:p>
          <a:p>
            <a:pPr marL="0" indent="0">
              <a:buNone/>
            </a:pPr>
            <a:r>
              <a:rPr lang="fr-CA" sz="2800" dirty="0" smtClean="0"/>
              <a:t>@ encaisse xxx</a:t>
            </a:r>
          </a:p>
          <a:p>
            <a:endParaRPr lang="fr-CA" dirty="0"/>
          </a:p>
        </p:txBody>
      </p:sp>
      <p:sp>
        <p:nvSpPr>
          <p:cNvPr id="5" name="Line 4"/>
          <p:cNvSpPr>
            <a:spLocks noChangeShapeType="1"/>
          </p:cNvSpPr>
          <p:nvPr/>
        </p:nvSpPr>
        <p:spPr bwMode="auto">
          <a:xfrm>
            <a:off x="395288"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10-</a:t>
            </a:r>
            <a:fld id="{40F7DCF8-6AA0-4E13-B4C4-DFC4B021D510}" type="slidenum">
              <a:rPr lang="fr-CA" smtClean="0"/>
              <a:pPr>
                <a:defRPr/>
              </a:pPr>
              <a:t>48</a:t>
            </a:fld>
            <a:endParaRPr lang="fr-CA" dirty="0"/>
          </a:p>
        </p:txBody>
      </p:sp>
    </p:spTree>
    <p:extLst>
      <p:ext uri="{BB962C8B-B14F-4D97-AF65-F5344CB8AC3E}">
        <p14:creationId xmlns:p14="http://schemas.microsoft.com/office/powerpoint/2010/main" val="11810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r>
              <a:rPr lang="fr-CA" dirty="0" smtClean="0">
                <a:effectLst/>
              </a:rPr>
              <a:t>Exercice: Services-Conseils Roy (p.381)</a:t>
            </a:r>
          </a:p>
        </p:txBody>
      </p:sp>
      <p:pic>
        <p:nvPicPr>
          <p:cNvPr id="2150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8219" y="2492896"/>
            <a:ext cx="8432617" cy="2520280"/>
          </a:xfrm>
          <a:noFill/>
        </p:spPr>
      </p:pic>
      <p:sp>
        <p:nvSpPr>
          <p:cNvPr id="21509" name="Line 4"/>
          <p:cNvSpPr>
            <a:spLocks noChangeShapeType="1"/>
          </p:cNvSpPr>
          <p:nvPr/>
        </p:nvSpPr>
        <p:spPr bwMode="auto">
          <a:xfrm>
            <a:off x="395287" y="162880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49</a:t>
            </a:fld>
            <a:endParaRPr lang="fr-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fr-CA" smtClean="0">
                <a:effectLst/>
              </a:rPr>
              <a:t>Comptabilisation de la paie</a:t>
            </a:r>
          </a:p>
        </p:txBody>
      </p:sp>
      <p:sp>
        <p:nvSpPr>
          <p:cNvPr id="63491" name="Rectangle 3"/>
          <p:cNvSpPr>
            <a:spLocks noGrp="1" noChangeArrowheads="1"/>
          </p:cNvSpPr>
          <p:nvPr>
            <p:ph type="body" idx="1"/>
          </p:nvPr>
        </p:nvSpPr>
        <p:spPr/>
        <p:txBody>
          <a:bodyPr/>
          <a:lstStyle/>
          <a:p>
            <a:r>
              <a:rPr lang="fr-CA" smtClean="0"/>
              <a:t>Les salaires constituent pour la majorité des entreprises une part importante des dépenses d’exploitation</a:t>
            </a:r>
          </a:p>
          <a:p>
            <a:r>
              <a:rPr lang="fr-CA" smtClean="0"/>
              <a:t>La comptabilisation de la paie nécessite l’inscription:</a:t>
            </a:r>
          </a:p>
          <a:p>
            <a:pPr lvl="1"/>
            <a:r>
              <a:rPr lang="fr-CA" smtClean="0"/>
              <a:t>des retenues à la source</a:t>
            </a:r>
          </a:p>
          <a:p>
            <a:pPr lvl="1"/>
            <a:r>
              <a:rPr lang="fr-CA" smtClean="0"/>
              <a:t>des charges sociales de l’employeur</a:t>
            </a:r>
          </a:p>
          <a:p>
            <a:pPr lvl="1"/>
            <a:r>
              <a:rPr lang="fr-CA" smtClean="0"/>
              <a:t>des avantages sociaux</a:t>
            </a:r>
          </a:p>
        </p:txBody>
      </p:sp>
      <p:sp>
        <p:nvSpPr>
          <p:cNvPr id="63493"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5</a:t>
            </a:fld>
            <a:endParaRPr lang="fr-CA" dirty="0"/>
          </a:p>
        </p:txBody>
      </p:sp>
    </p:spTree>
    <p:extLst>
      <p:ext uri="{BB962C8B-B14F-4D97-AF65-F5344CB8AC3E}">
        <p14:creationId xmlns:p14="http://schemas.microsoft.com/office/powerpoint/2010/main" val="3218456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lstStyle/>
          <a:p>
            <a:r>
              <a:rPr lang="fr-CA" smtClean="0">
                <a:effectLst/>
              </a:rPr>
              <a:t>Exercice: Services-Conseils Roy (p.381)</a:t>
            </a:r>
          </a:p>
        </p:txBody>
      </p:sp>
      <p:sp>
        <p:nvSpPr>
          <p:cNvPr id="22532" name="Line 4"/>
          <p:cNvSpPr>
            <a:spLocks noChangeShapeType="1"/>
          </p:cNvSpPr>
          <p:nvPr/>
        </p:nvSpPr>
        <p:spPr bwMode="auto">
          <a:xfrm>
            <a:off x="395288" y="155679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63" y="1628800"/>
            <a:ext cx="8784976" cy="471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50</a:t>
            </a:fld>
            <a:endParaRPr lang="fr-CA"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fr-CA" dirty="0" smtClean="0">
                <a:effectLst/>
              </a:rPr>
              <a:t>Exercice: Cas Services-conseils Roy (p.381)</a:t>
            </a:r>
          </a:p>
        </p:txBody>
      </p:sp>
      <p:sp>
        <p:nvSpPr>
          <p:cNvPr id="21507" name="Espace réservé du contenu 2"/>
          <p:cNvSpPr>
            <a:spLocks noGrp="1"/>
          </p:cNvSpPr>
          <p:nvPr>
            <p:ph idx="1"/>
          </p:nvPr>
        </p:nvSpPr>
        <p:spPr/>
        <p:txBody>
          <a:bodyPr/>
          <a:lstStyle/>
          <a:p>
            <a:pPr marL="0" indent="0">
              <a:buNone/>
              <a:defRPr/>
            </a:pPr>
            <a:r>
              <a:rPr lang="fr-CA" dirty="0"/>
              <a:t>Utilisez le gabarit Services conseils Roy sur ENA à la séance </a:t>
            </a:r>
            <a:r>
              <a:rPr lang="fr-CA" dirty="0" smtClean="0"/>
              <a:t>10</a:t>
            </a:r>
            <a:endParaRPr lang="fr-CA" b="1" dirty="0" smtClean="0"/>
          </a:p>
          <a:p>
            <a:pPr marL="0" indent="0">
              <a:buFont typeface="Wingdings" pitchFamily="2" charset="2"/>
              <a:buNone/>
              <a:defRPr/>
            </a:pPr>
            <a:r>
              <a:rPr lang="fr-CA" b="1" dirty="0" smtClean="0"/>
              <a:t>Travail à faire:</a:t>
            </a:r>
          </a:p>
          <a:p>
            <a:pPr marL="514350" indent="-514350">
              <a:buFont typeface="+mj-lt"/>
              <a:buAutoNum type="arabicPeriod"/>
              <a:defRPr/>
            </a:pPr>
            <a:r>
              <a:rPr lang="fr-CA" sz="2800" dirty="0" smtClean="0"/>
              <a:t>Préparez le rapprochement bancaire de février 2012.</a:t>
            </a:r>
          </a:p>
          <a:p>
            <a:pPr marL="514350" indent="-514350">
              <a:buFont typeface="+mj-lt"/>
              <a:buAutoNum type="arabicPeriod"/>
              <a:defRPr/>
            </a:pPr>
            <a:r>
              <a:rPr lang="fr-CA" sz="2800" dirty="0" smtClean="0"/>
              <a:t>Enregistrez les écritures de journal et reportez toutes les opérations pertinentes à partir du rapprochement bancaire. Saisissez les éléments par date. Calculez le solde de chaque compte et désignez-le par la mention </a:t>
            </a:r>
            <a:r>
              <a:rPr lang="fr-CA" sz="2800" i="1" dirty="0" smtClean="0"/>
              <a:t>Solde</a:t>
            </a:r>
            <a:r>
              <a:rPr lang="fr-CA" sz="2800" dirty="0" smtClean="0"/>
              <a:t>.</a:t>
            </a:r>
            <a:endParaRPr lang="fr-CA" sz="2800" i="1" dirty="0" smtClean="0"/>
          </a:p>
        </p:txBody>
      </p:sp>
      <p:sp>
        <p:nvSpPr>
          <p:cNvPr id="23557"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51</a:t>
            </a:fld>
            <a:endParaRPr lang="fr-CA"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CA" dirty="0" smtClean="0"/>
              <a:t>Objectif 2:</a:t>
            </a:r>
            <a:endParaRPr lang="fr-CA" dirty="0"/>
          </a:p>
        </p:txBody>
      </p:sp>
      <p:sp>
        <p:nvSpPr>
          <p:cNvPr id="6" name="Sous-titre 5"/>
          <p:cNvSpPr>
            <a:spLocks noGrp="1"/>
          </p:cNvSpPr>
          <p:nvPr>
            <p:ph type="subTitle" idx="1"/>
          </p:nvPr>
        </p:nvSpPr>
        <p:spPr/>
        <p:txBody>
          <a:bodyPr/>
          <a:lstStyle/>
          <a:p>
            <a:r>
              <a:rPr lang="fr-CA" dirty="0" smtClean="0"/>
              <a:t>Traitement </a:t>
            </a:r>
            <a:r>
              <a:rPr lang="fr-CA" dirty="0"/>
              <a:t>de la petite caisse</a:t>
            </a:r>
          </a:p>
        </p:txBody>
      </p:sp>
      <p:sp>
        <p:nvSpPr>
          <p:cNvPr id="4" name="Espace réservé du numéro de diapositive 3"/>
          <p:cNvSpPr>
            <a:spLocks noGrp="1"/>
          </p:cNvSpPr>
          <p:nvPr>
            <p:ph type="sldNum" sz="quarter" idx="12"/>
          </p:nvPr>
        </p:nvSpPr>
        <p:spPr/>
        <p:txBody>
          <a:bodyPr/>
          <a:lstStyle/>
          <a:p>
            <a:pPr>
              <a:defRPr/>
            </a:pPr>
            <a:r>
              <a:rPr lang="fr-CA" smtClean="0"/>
              <a:t>10-</a:t>
            </a:r>
            <a:fld id="{40F7DCF8-6AA0-4E13-B4C4-DFC4B021D510}" type="slidenum">
              <a:rPr lang="fr-CA" smtClean="0"/>
              <a:pPr>
                <a:defRPr/>
              </a:pPr>
              <a:t>52</a:t>
            </a:fld>
            <a:endParaRPr lang="fr-CA" dirty="0"/>
          </a:p>
        </p:txBody>
      </p:sp>
    </p:spTree>
    <p:extLst>
      <p:ext uri="{BB962C8B-B14F-4D97-AF65-F5344CB8AC3E}">
        <p14:creationId xmlns:p14="http://schemas.microsoft.com/office/powerpoint/2010/main" val="4251077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CA" dirty="0" smtClean="0">
                <a:effectLst/>
              </a:rPr>
              <a:t>Contrôle des dépenses de petite caisse</a:t>
            </a:r>
          </a:p>
        </p:txBody>
      </p:sp>
      <p:sp>
        <p:nvSpPr>
          <p:cNvPr id="2" name="Espace réservé du contenu 1"/>
          <p:cNvSpPr>
            <a:spLocks noGrp="1"/>
          </p:cNvSpPr>
          <p:nvPr>
            <p:ph idx="1"/>
          </p:nvPr>
        </p:nvSpPr>
        <p:spPr>
          <a:xfrm>
            <a:off x="457200" y="1772816"/>
            <a:ext cx="8229600" cy="4353347"/>
          </a:xfrm>
        </p:spPr>
        <p:txBody>
          <a:bodyPr/>
          <a:lstStyle/>
          <a:p>
            <a:pPr>
              <a:defRPr/>
            </a:pPr>
            <a:r>
              <a:rPr lang="fr-CA" dirty="0" smtClean="0"/>
              <a:t>Petite caisse:</a:t>
            </a:r>
          </a:p>
          <a:p>
            <a:pPr lvl="1">
              <a:defRPr/>
            </a:pPr>
            <a:r>
              <a:rPr lang="fr-CA" dirty="0" smtClean="0"/>
              <a:t>Outil utilisé par l’entreprise pour effectuer de petits décaissements comptants</a:t>
            </a:r>
          </a:p>
          <a:p>
            <a:pPr lvl="1">
              <a:defRPr/>
            </a:pPr>
            <a:r>
              <a:rPr lang="fr-CA" dirty="0" smtClean="0"/>
              <a:t>Évite les formalités administratives entourant les paiements par chèques</a:t>
            </a:r>
          </a:p>
          <a:p>
            <a:pPr marL="0" indent="0">
              <a:buFont typeface="Wingdings" pitchFamily="2" charset="2"/>
              <a:buNone/>
              <a:defRPr/>
            </a:pPr>
            <a:endParaRPr lang="fr-CA" sz="2800" dirty="0"/>
          </a:p>
        </p:txBody>
      </p:sp>
      <p:sp>
        <p:nvSpPr>
          <p:cNvPr id="29701" name="Line 4"/>
          <p:cNvSpPr>
            <a:spLocks noChangeShapeType="1"/>
          </p:cNvSpPr>
          <p:nvPr/>
        </p:nvSpPr>
        <p:spPr bwMode="auto">
          <a:xfrm>
            <a:off x="395287" y="155679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10-</a:t>
            </a:r>
            <a:fld id="{40F7DCF8-6AA0-4E13-B4C4-DFC4B021D510}" type="slidenum">
              <a:rPr lang="fr-CA" smtClean="0"/>
              <a:pPr>
                <a:defRPr/>
              </a:pPr>
              <a:t>53</a:t>
            </a:fld>
            <a:endParaRPr lang="fr-CA"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fr-CA" dirty="0" smtClean="0">
                <a:effectLst/>
              </a:rPr>
              <a:t>Constitution d’un fonds de petite caisse</a:t>
            </a:r>
          </a:p>
        </p:txBody>
      </p:sp>
      <p:sp>
        <p:nvSpPr>
          <p:cNvPr id="19460" name="Rectangle 3"/>
          <p:cNvSpPr>
            <a:spLocks noGrp="1" noChangeArrowheads="1"/>
          </p:cNvSpPr>
          <p:nvPr>
            <p:ph idx="1"/>
          </p:nvPr>
        </p:nvSpPr>
        <p:spPr>
          <a:xfrm>
            <a:off x="457200" y="1772816"/>
            <a:ext cx="8229600" cy="4353347"/>
          </a:xfrm>
        </p:spPr>
        <p:txBody>
          <a:bodyPr/>
          <a:lstStyle/>
          <a:p>
            <a:pPr eaLnBrk="1" hangingPunct="1">
              <a:defRPr/>
            </a:pPr>
            <a:r>
              <a:rPr lang="fr-CA" dirty="0" smtClean="0"/>
              <a:t>Rédaction d’un chèque pour le montant désigné du fonds de caisse au nom du détenteur désigné</a:t>
            </a:r>
          </a:p>
          <a:p>
            <a:pPr marL="457200" lvl="1" indent="0" eaLnBrk="1" hangingPunct="1">
              <a:buNone/>
              <a:defRPr/>
            </a:pPr>
            <a:r>
              <a:rPr lang="fr-CA" dirty="0" smtClean="0"/>
              <a:t>	</a:t>
            </a:r>
          </a:p>
          <a:p>
            <a:pPr marL="457200" lvl="1" indent="0" eaLnBrk="1" hangingPunct="1">
              <a:buNone/>
              <a:defRPr/>
            </a:pPr>
            <a:r>
              <a:rPr lang="fr-CA" dirty="0"/>
              <a:t>	</a:t>
            </a:r>
            <a:r>
              <a:rPr lang="fr-CA" dirty="0" smtClean="0"/>
              <a:t>Petite caisse 		xxx</a:t>
            </a:r>
          </a:p>
          <a:p>
            <a:pPr marL="457200" lvl="1" indent="0" eaLnBrk="1" hangingPunct="1">
              <a:buFontTx/>
              <a:buNone/>
              <a:defRPr/>
            </a:pPr>
            <a:r>
              <a:rPr lang="fr-CA" dirty="0"/>
              <a:t>	</a:t>
            </a:r>
            <a:r>
              <a:rPr lang="fr-CA" dirty="0" smtClean="0"/>
              <a:t>	Encaisse 			xxx</a:t>
            </a:r>
          </a:p>
          <a:p>
            <a:pPr lvl="1" eaLnBrk="1" hangingPunct="1">
              <a:defRPr/>
            </a:pPr>
            <a:endParaRPr lang="fr-CA" dirty="0" smtClean="0"/>
          </a:p>
        </p:txBody>
      </p:sp>
      <p:sp>
        <p:nvSpPr>
          <p:cNvPr id="3072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54</a:t>
            </a:fld>
            <a:endParaRPr lang="fr-CA"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fr-CA" dirty="0" smtClean="0">
                <a:effectLst/>
              </a:rPr>
              <a:t>Constitution d’un fonds de petite caisse</a:t>
            </a:r>
          </a:p>
        </p:txBody>
      </p:sp>
      <p:sp>
        <p:nvSpPr>
          <p:cNvPr id="31747" name="Rectangle 3"/>
          <p:cNvSpPr>
            <a:spLocks noGrp="1" noChangeArrowheads="1"/>
          </p:cNvSpPr>
          <p:nvPr>
            <p:ph idx="1"/>
          </p:nvPr>
        </p:nvSpPr>
        <p:spPr>
          <a:xfrm>
            <a:off x="179388" y="1600200"/>
            <a:ext cx="8507412" cy="4997450"/>
          </a:xfrm>
        </p:spPr>
        <p:txBody>
          <a:bodyPr/>
          <a:lstStyle/>
          <a:p>
            <a:pPr lvl="1" eaLnBrk="1" hangingPunct="1">
              <a:buClr>
                <a:srgbClr val="FFC000"/>
              </a:buClr>
              <a:buFont typeface="Wingdings" pitchFamily="2" charset="2"/>
              <a:buChar char="ü"/>
            </a:pPr>
            <a:r>
              <a:rPr lang="fr-CA" smtClean="0"/>
              <a:t>Chaque fois qu’un paiement est effectué via la petite caisse; il faut préparer un justificatif et le laisser dans la petite caisse</a:t>
            </a:r>
          </a:p>
          <a:p>
            <a:pPr lvl="1" eaLnBrk="1" hangingPunct="1">
              <a:buClr>
                <a:srgbClr val="FFCC00"/>
              </a:buClr>
              <a:buFont typeface="Wingdings" pitchFamily="2" charset="2"/>
              <a:buChar char="ü"/>
            </a:pPr>
            <a:r>
              <a:rPr lang="fr-CA" smtClean="0"/>
              <a:t>En TOUT temps; le total de l’argent dans la petite caisse et le total des bons justificatifs doit être égal au solde d’ouverture de la petite caisse</a:t>
            </a:r>
          </a:p>
          <a:p>
            <a:pPr lvl="1" eaLnBrk="1" hangingPunct="1">
              <a:buClr>
                <a:srgbClr val="FFC000"/>
              </a:buClr>
              <a:buFont typeface="Wingdings" pitchFamily="2" charset="2"/>
              <a:buChar char="ü"/>
            </a:pPr>
            <a:r>
              <a:rPr lang="fr-CA" smtClean="0"/>
              <a:t>Aucune écriture de journal nécessaire lors de l’utilisation de la petite caisse (on se sert de l’écriture de renflouement de la petite caisse pour le faire)</a:t>
            </a:r>
          </a:p>
        </p:txBody>
      </p:sp>
      <p:sp>
        <p:nvSpPr>
          <p:cNvPr id="31749"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55</a:t>
            </a:fld>
            <a:endParaRPr lang="fr-CA"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Méthode de la caisse à montant fixe</a:t>
            </a:r>
            <a:endParaRPr lang="fr-CA" dirty="0">
              <a:effectLst/>
            </a:endParaRPr>
          </a:p>
        </p:txBody>
      </p:sp>
      <p:sp>
        <p:nvSpPr>
          <p:cNvPr id="3" name="Espace réservé du contenu 2"/>
          <p:cNvSpPr>
            <a:spLocks noGrp="1"/>
          </p:cNvSpPr>
          <p:nvPr>
            <p:ph idx="1"/>
          </p:nvPr>
        </p:nvSpPr>
        <p:spPr/>
        <p:txBody>
          <a:bodyPr/>
          <a:lstStyle/>
          <a:p>
            <a:r>
              <a:rPr lang="fr-CA" dirty="0" smtClean="0"/>
              <a:t>Procédure qui consiste à maintenir la petite caisse à son solde désigné</a:t>
            </a:r>
          </a:p>
          <a:p>
            <a:pPr lvl="1"/>
            <a:r>
              <a:rPr lang="fr-CA" dirty="0" smtClean="0"/>
              <a:t>Principale caractéristique de contrôle interne</a:t>
            </a:r>
          </a:p>
          <a:p>
            <a:pPr lvl="1"/>
            <a:r>
              <a:rPr lang="fr-CA" dirty="0" smtClean="0"/>
              <a:t>Gestion des fonds des succursales ou bureaux auxiliaires</a:t>
            </a:r>
          </a:p>
          <a:p>
            <a:pPr lvl="1"/>
            <a:r>
              <a:rPr lang="fr-CA" dirty="0" smtClean="0"/>
              <a:t>Nécessite un renflouement fréquent</a:t>
            </a:r>
            <a:endParaRPr lang="fr-CA" dirty="0"/>
          </a:p>
        </p:txBody>
      </p:sp>
      <p:sp>
        <p:nvSpPr>
          <p:cNvPr id="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6" name="Espace réservé du numéro de diapositive 5"/>
          <p:cNvSpPr>
            <a:spLocks noGrp="1"/>
          </p:cNvSpPr>
          <p:nvPr>
            <p:ph type="sldNum" sz="quarter" idx="12"/>
          </p:nvPr>
        </p:nvSpPr>
        <p:spPr/>
        <p:txBody>
          <a:bodyPr/>
          <a:lstStyle/>
          <a:p>
            <a:pPr>
              <a:defRPr/>
            </a:pPr>
            <a:r>
              <a:rPr lang="fr-CA" smtClean="0"/>
              <a:t>10-</a:t>
            </a:r>
            <a:fld id="{40F7DCF8-6AA0-4E13-B4C4-DFC4B021D510}" type="slidenum">
              <a:rPr lang="fr-CA" smtClean="0"/>
              <a:pPr>
                <a:defRPr/>
              </a:pPr>
              <a:t>56</a:t>
            </a:fld>
            <a:endParaRPr lang="fr-CA" dirty="0"/>
          </a:p>
        </p:txBody>
      </p:sp>
    </p:spTree>
    <p:extLst>
      <p:ext uri="{BB962C8B-B14F-4D97-AF65-F5344CB8AC3E}">
        <p14:creationId xmlns:p14="http://schemas.microsoft.com/office/powerpoint/2010/main" val="2976898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fr-CA" dirty="0" smtClean="0">
                <a:effectLst/>
              </a:rPr>
              <a:t>Reconstitution de la petite caisse</a:t>
            </a:r>
          </a:p>
        </p:txBody>
      </p:sp>
      <p:sp>
        <p:nvSpPr>
          <p:cNvPr id="32772" name="Rectangle 3"/>
          <p:cNvSpPr>
            <a:spLocks noGrp="1" noChangeArrowheads="1"/>
          </p:cNvSpPr>
          <p:nvPr>
            <p:ph type="body" idx="1"/>
          </p:nvPr>
        </p:nvSpPr>
        <p:spPr>
          <a:xfrm>
            <a:off x="457200" y="1600200"/>
            <a:ext cx="8229600" cy="5068888"/>
          </a:xfrm>
        </p:spPr>
        <p:txBody>
          <a:bodyPr/>
          <a:lstStyle/>
          <a:p>
            <a:pPr eaLnBrk="1" hangingPunct="1">
              <a:lnSpc>
                <a:spcPct val="90000"/>
              </a:lnSpc>
            </a:pPr>
            <a:r>
              <a:rPr lang="fr-CA" dirty="0" smtClean="0"/>
              <a:t>Faire le décompte de l’argent liquide de la petite caisse et des bons de petite caisse (justificatifs) et rétablir le montant des liquidités disponibles</a:t>
            </a:r>
          </a:p>
          <a:p>
            <a:pPr eaLnBrk="1" hangingPunct="1">
              <a:lnSpc>
                <a:spcPct val="90000"/>
              </a:lnSpc>
            </a:pPr>
            <a:endParaRPr lang="fr-CA" dirty="0" smtClean="0"/>
          </a:p>
          <a:p>
            <a:pPr eaLnBrk="1" hangingPunct="1">
              <a:lnSpc>
                <a:spcPct val="90000"/>
              </a:lnSpc>
            </a:pPr>
            <a:r>
              <a:rPr lang="fr-CA" dirty="0" smtClean="0"/>
              <a:t>Les bons de petite caisse indiquent les comptes à débiter au journal lors de la reconstitution à la date de clôture</a:t>
            </a:r>
          </a:p>
          <a:p>
            <a:pPr marL="457200" lvl="1" indent="0" eaLnBrk="1" hangingPunct="1">
              <a:lnSpc>
                <a:spcPct val="90000"/>
              </a:lnSpc>
              <a:buFontTx/>
              <a:buNone/>
            </a:pPr>
            <a:r>
              <a:rPr lang="fr-CA" dirty="0" smtClean="0"/>
              <a:t>	Fournitures bureau  	xxx</a:t>
            </a:r>
          </a:p>
          <a:p>
            <a:pPr marL="457200" lvl="1" indent="0" eaLnBrk="1" hangingPunct="1">
              <a:lnSpc>
                <a:spcPct val="90000"/>
              </a:lnSpc>
              <a:buFontTx/>
              <a:buNone/>
            </a:pPr>
            <a:r>
              <a:rPr lang="fr-CA" dirty="0" smtClean="0"/>
              <a:t>	Frais livraison		xxx</a:t>
            </a:r>
          </a:p>
          <a:p>
            <a:pPr marL="457200" lvl="1" indent="0" eaLnBrk="1" hangingPunct="1">
              <a:lnSpc>
                <a:spcPct val="90000"/>
              </a:lnSpc>
              <a:buFontTx/>
              <a:buNone/>
            </a:pPr>
            <a:r>
              <a:rPr lang="fr-CA" dirty="0" smtClean="0"/>
              <a:t>		Encaisse 			xxx</a:t>
            </a:r>
          </a:p>
        </p:txBody>
      </p:sp>
      <p:sp>
        <p:nvSpPr>
          <p:cNvPr id="32773"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57</a:t>
            </a:fld>
            <a:endParaRPr lang="fr-CA"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effectLst/>
              </a:rPr>
              <a:t>Reconstitution de la petite </a:t>
            </a:r>
            <a:r>
              <a:rPr lang="fr-CA" dirty="0" smtClean="0">
                <a:effectLst/>
              </a:rPr>
              <a:t>caisse – simulation </a:t>
            </a:r>
            <a:endParaRPr lang="fr-CA" dirty="0"/>
          </a:p>
        </p:txBody>
      </p:sp>
      <p:sp>
        <p:nvSpPr>
          <p:cNvPr id="3" name="Espace réservé du contenu 2"/>
          <p:cNvSpPr>
            <a:spLocks noGrp="1"/>
          </p:cNvSpPr>
          <p:nvPr>
            <p:ph idx="1"/>
          </p:nvPr>
        </p:nvSpPr>
        <p:spPr/>
        <p:txBody>
          <a:bodyPr/>
          <a:lstStyle/>
          <a:p>
            <a:r>
              <a:rPr lang="fr-CA" sz="2400" dirty="0" smtClean="0"/>
              <a:t>Pour les comptes de TPS et de TVQ lors de la reconstitution de la petite caisse dans la simulation, vous devez tous les regrouper dans une même écriture sans quoi vous aurez un message d’erreur.</a:t>
            </a:r>
          </a:p>
          <a:p>
            <a:r>
              <a:rPr lang="fr-CA" sz="2400" dirty="0" smtClean="0"/>
              <a:t>Cumulez les montants de TPS et de TVQ des bons de petite caisse avant de les saisir dans la simulation ainsi que toutes les factures qui représentent un même compte. Par exemple, si vous devez utiliser plus d’une fois le compte Fournitures de bureau; regroupez tous les montants de fournitures de bureau en une seule fois </a:t>
            </a:r>
            <a:endParaRPr lang="fr-CA" sz="2400" dirty="0"/>
          </a:p>
        </p:txBody>
      </p:sp>
      <p:sp>
        <p:nvSpPr>
          <p:cNvPr id="5"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6" name="Espace réservé du numéro de diapositive 5"/>
          <p:cNvSpPr>
            <a:spLocks noGrp="1"/>
          </p:cNvSpPr>
          <p:nvPr>
            <p:ph type="sldNum" sz="quarter" idx="12"/>
          </p:nvPr>
        </p:nvSpPr>
        <p:spPr/>
        <p:txBody>
          <a:bodyPr/>
          <a:lstStyle/>
          <a:p>
            <a:pPr>
              <a:defRPr/>
            </a:pPr>
            <a:r>
              <a:rPr lang="fr-CA" smtClean="0"/>
              <a:t>10-</a:t>
            </a:r>
            <a:fld id="{40F7DCF8-6AA0-4E13-B4C4-DFC4B021D510}" type="slidenum">
              <a:rPr lang="fr-CA" smtClean="0"/>
              <a:pPr>
                <a:defRPr/>
              </a:pPr>
              <a:t>58</a:t>
            </a:fld>
            <a:endParaRPr lang="fr-CA" dirty="0"/>
          </a:p>
        </p:txBody>
      </p:sp>
    </p:spTree>
    <p:extLst>
      <p:ext uri="{BB962C8B-B14F-4D97-AF65-F5344CB8AC3E}">
        <p14:creationId xmlns:p14="http://schemas.microsoft.com/office/powerpoint/2010/main" val="158060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CA" dirty="0" smtClean="0">
                <a:effectLst/>
              </a:rPr>
              <a:t>Présentation de l’encaisse au bilan</a:t>
            </a:r>
          </a:p>
        </p:txBody>
      </p:sp>
      <p:sp>
        <p:nvSpPr>
          <p:cNvPr id="21508" name="Rectangle 3"/>
          <p:cNvSpPr>
            <a:spLocks noGrp="1" noChangeArrowheads="1"/>
          </p:cNvSpPr>
          <p:nvPr>
            <p:ph type="body" idx="1"/>
          </p:nvPr>
        </p:nvSpPr>
        <p:spPr>
          <a:xfrm>
            <a:off x="611188" y="1600200"/>
            <a:ext cx="8229600" cy="5257800"/>
          </a:xfrm>
        </p:spPr>
        <p:txBody>
          <a:bodyPr/>
          <a:lstStyle/>
          <a:p>
            <a:pPr>
              <a:defRPr/>
            </a:pPr>
            <a:r>
              <a:rPr lang="fr-CA" sz="2800" dirty="0" smtClean="0"/>
              <a:t>L’encaisse figure en tête de liste du bilan parce qu’elle représente l’actif le plus liquide</a:t>
            </a:r>
          </a:p>
          <a:p>
            <a:pPr>
              <a:defRPr/>
            </a:pPr>
            <a:endParaRPr lang="fr-CA" sz="2800" dirty="0"/>
          </a:p>
          <a:p>
            <a:pPr>
              <a:defRPr/>
            </a:pPr>
            <a:r>
              <a:rPr lang="fr-CA" sz="2800" dirty="0" smtClean="0"/>
              <a:t>Les entreprises détiennent souvent plusieurs comptes bancaires et plusieurs fonds de petites  caisses; cependant aux fins de présentation au bilan, le tout est regroupé sous un total appelé:</a:t>
            </a:r>
          </a:p>
          <a:p>
            <a:pPr lvl="1">
              <a:defRPr/>
            </a:pPr>
            <a:r>
              <a:rPr lang="fr-CA" dirty="0" smtClean="0"/>
              <a:t>Trésorerie et équivalents de trésorerie</a:t>
            </a:r>
          </a:p>
          <a:p>
            <a:pPr eaLnBrk="1" hangingPunct="1">
              <a:lnSpc>
                <a:spcPct val="90000"/>
              </a:lnSpc>
              <a:defRPr/>
            </a:pPr>
            <a:endParaRPr lang="fr-CA" sz="2800" dirty="0" smtClean="0"/>
          </a:p>
          <a:p>
            <a:pPr eaLnBrk="1" hangingPunct="1">
              <a:lnSpc>
                <a:spcPct val="90000"/>
              </a:lnSpc>
              <a:defRPr/>
            </a:pPr>
            <a:r>
              <a:rPr lang="fr-CA" sz="2800" dirty="0" smtClean="0"/>
              <a:t>Équivalents trésorerie</a:t>
            </a:r>
          </a:p>
          <a:p>
            <a:pPr lvl="1" eaLnBrk="1" hangingPunct="1">
              <a:lnSpc>
                <a:spcPct val="90000"/>
              </a:lnSpc>
              <a:defRPr/>
            </a:pPr>
            <a:r>
              <a:rPr lang="fr-CA" dirty="0" smtClean="0"/>
              <a:t>Dépôts à terme et certificats de dépôt</a:t>
            </a:r>
          </a:p>
          <a:p>
            <a:pPr marL="0" indent="0" eaLnBrk="1" hangingPunct="1">
              <a:lnSpc>
                <a:spcPct val="90000"/>
              </a:lnSpc>
              <a:buFont typeface="Wingdings" pitchFamily="2" charset="2"/>
              <a:buNone/>
              <a:defRPr/>
            </a:pPr>
            <a:endParaRPr lang="fr-CA" sz="2800" dirty="0" smtClean="0"/>
          </a:p>
        </p:txBody>
      </p:sp>
      <p:sp>
        <p:nvSpPr>
          <p:cNvPr id="34821" name="Line 4"/>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59</a:t>
            </a:fld>
            <a:endParaRPr lang="fr-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CA" smtClean="0">
                <a:effectLst/>
              </a:rPr>
              <a:t>Salaire brut et salaire net</a:t>
            </a:r>
          </a:p>
        </p:txBody>
      </p:sp>
      <p:sp>
        <p:nvSpPr>
          <p:cNvPr id="64515" name="Espace réservé du contenu 2"/>
          <p:cNvSpPr>
            <a:spLocks noGrp="1"/>
          </p:cNvSpPr>
          <p:nvPr>
            <p:ph idx="1"/>
          </p:nvPr>
        </p:nvSpPr>
        <p:spPr>
          <a:xfrm>
            <a:off x="457200" y="1639888"/>
            <a:ext cx="8229600" cy="4525962"/>
          </a:xfrm>
        </p:spPr>
        <p:txBody>
          <a:bodyPr/>
          <a:lstStyle/>
          <a:p>
            <a:r>
              <a:rPr lang="fr-CA" smtClean="0"/>
              <a:t>Salaire brut: Somme totale des rémunérations, commissions, travail à la pièce et primes que gagne l’employé au cours d’une période de paie. Le salaire brut correspond également à la masse salariale de l’employeur.</a:t>
            </a:r>
          </a:p>
          <a:p>
            <a:r>
              <a:rPr lang="fr-CA" smtClean="0"/>
              <a:t>Salaire net: Montant que l’employé reçoit. Le salaire net est égal au salaire brut diminué des retenues à la source.</a:t>
            </a:r>
          </a:p>
          <a:p>
            <a:endParaRPr lang="fr-CA" smtClean="0"/>
          </a:p>
        </p:txBody>
      </p:sp>
      <p:sp>
        <p:nvSpPr>
          <p:cNvPr id="64517" name="Line 4"/>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6</a:t>
            </a:fld>
            <a:endParaRPr lang="fr-CA" dirty="0"/>
          </a:p>
        </p:txBody>
      </p:sp>
    </p:spTree>
    <p:extLst>
      <p:ext uri="{BB962C8B-B14F-4D97-AF65-F5344CB8AC3E}">
        <p14:creationId xmlns:p14="http://schemas.microsoft.com/office/powerpoint/2010/main" val="32930294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4"/>
          <p:cNvSpPr>
            <a:spLocks noGrp="1"/>
          </p:cNvSpPr>
          <p:nvPr>
            <p:ph type="ctrTitle"/>
          </p:nvPr>
        </p:nvSpPr>
        <p:spPr/>
        <p:txBody>
          <a:bodyPr/>
          <a:lstStyle/>
          <a:p>
            <a:r>
              <a:rPr lang="fr-CA" dirty="0" smtClean="0">
                <a:effectLst/>
              </a:rPr>
              <a:t>Objectif 3:</a:t>
            </a:r>
          </a:p>
        </p:txBody>
      </p:sp>
      <p:sp>
        <p:nvSpPr>
          <p:cNvPr id="36867" name="Sous-titre 5"/>
          <p:cNvSpPr>
            <a:spLocks noGrp="1"/>
          </p:cNvSpPr>
          <p:nvPr>
            <p:ph type="subTitle" idx="1"/>
          </p:nvPr>
        </p:nvSpPr>
        <p:spPr/>
        <p:txBody>
          <a:bodyPr/>
          <a:lstStyle/>
          <a:p>
            <a:r>
              <a:rPr lang="fr-CA" smtClean="0"/>
              <a:t>Poser des jugements déontologiques en affaires</a:t>
            </a:r>
          </a:p>
        </p:txBody>
      </p:sp>
      <p:sp>
        <p:nvSpPr>
          <p:cNvPr id="3" name="Espace réservé du numéro de diapositive 2"/>
          <p:cNvSpPr>
            <a:spLocks noGrp="1"/>
          </p:cNvSpPr>
          <p:nvPr>
            <p:ph type="sldNum" sz="quarter" idx="12"/>
          </p:nvPr>
        </p:nvSpPr>
        <p:spPr/>
        <p:txBody>
          <a:bodyPr/>
          <a:lstStyle/>
          <a:p>
            <a:pPr>
              <a:defRPr/>
            </a:pPr>
            <a:r>
              <a:rPr lang="fr-CA" smtClean="0"/>
              <a:t>10-</a:t>
            </a:r>
            <a:fld id="{CEE7BC18-D399-42DF-8317-02DCD0C75BB7}" type="slidenum">
              <a:rPr lang="fr-CA" smtClean="0"/>
              <a:pPr>
                <a:defRPr/>
              </a:pPr>
              <a:t>60</a:t>
            </a:fld>
            <a:endParaRPr lang="fr-CA"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CA" dirty="0" smtClean="0">
                <a:effectLst/>
              </a:rPr>
              <a:t>Cadre utile à l’exercice de jugements déontologiques</a:t>
            </a:r>
          </a:p>
        </p:txBody>
      </p:sp>
      <p:sp>
        <p:nvSpPr>
          <p:cNvPr id="37892" name="Line 3"/>
          <p:cNvSpPr>
            <a:spLocks noChangeShapeType="1"/>
          </p:cNvSpPr>
          <p:nvPr/>
        </p:nvSpPr>
        <p:spPr bwMode="auto">
          <a:xfrm>
            <a:off x="395288"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pic>
        <p:nvPicPr>
          <p:cNvPr id="3789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90550" y="1916113"/>
            <a:ext cx="8229600" cy="4176712"/>
          </a:xfrm>
          <a:noFill/>
        </p:spPr>
      </p:pic>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61</a:t>
            </a:fld>
            <a:endParaRPr lang="fr-CA"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4"/>
          <p:cNvSpPr>
            <a:spLocks noGrp="1"/>
          </p:cNvSpPr>
          <p:nvPr>
            <p:ph type="ctrTitle"/>
          </p:nvPr>
        </p:nvSpPr>
        <p:spPr/>
        <p:txBody>
          <a:bodyPr/>
          <a:lstStyle/>
          <a:p>
            <a:r>
              <a:rPr lang="fr-CA" dirty="0" smtClean="0">
                <a:effectLst/>
              </a:rPr>
              <a:t>Objectif 4:</a:t>
            </a:r>
          </a:p>
        </p:txBody>
      </p:sp>
      <p:sp>
        <p:nvSpPr>
          <p:cNvPr id="38915" name="Sous-titre 5"/>
          <p:cNvSpPr>
            <a:spLocks noGrp="1"/>
          </p:cNvSpPr>
          <p:nvPr>
            <p:ph type="subTitle" idx="1"/>
          </p:nvPr>
        </p:nvSpPr>
        <p:spPr/>
        <p:txBody>
          <a:bodyPr/>
          <a:lstStyle/>
          <a:p>
            <a:r>
              <a:rPr lang="fr-CA" sz="2800" smtClean="0"/>
              <a:t>Évaluer l'incidende des Normes internationales d'information financière (IFRS) sur les liquidités</a:t>
            </a:r>
          </a:p>
        </p:txBody>
      </p:sp>
      <p:sp>
        <p:nvSpPr>
          <p:cNvPr id="3" name="Espace réservé du numéro de diapositive 2"/>
          <p:cNvSpPr>
            <a:spLocks noGrp="1"/>
          </p:cNvSpPr>
          <p:nvPr>
            <p:ph type="sldNum" sz="quarter" idx="12"/>
          </p:nvPr>
        </p:nvSpPr>
        <p:spPr/>
        <p:txBody>
          <a:bodyPr/>
          <a:lstStyle/>
          <a:p>
            <a:pPr>
              <a:defRPr/>
            </a:pPr>
            <a:r>
              <a:rPr lang="fr-CA" smtClean="0"/>
              <a:t>10-</a:t>
            </a:r>
            <a:fld id="{CEE7BC18-D399-42DF-8317-02DCD0C75BB7}" type="slidenum">
              <a:rPr lang="fr-CA" smtClean="0"/>
              <a:pPr>
                <a:defRPr/>
              </a:pPr>
              <a:t>62</a:t>
            </a:fld>
            <a:endParaRPr lang="fr-CA"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fr-CA" sz="4000" smtClean="0">
                <a:effectLst/>
              </a:rPr>
              <a:t>Incidence des Normes internationales d’information financière (IFRS)</a:t>
            </a:r>
          </a:p>
        </p:txBody>
      </p:sp>
      <p:sp>
        <p:nvSpPr>
          <p:cNvPr id="39939" name="Espace réservé du contenu 2"/>
          <p:cNvSpPr>
            <a:spLocks noGrp="1"/>
          </p:cNvSpPr>
          <p:nvPr>
            <p:ph idx="1"/>
          </p:nvPr>
        </p:nvSpPr>
        <p:spPr>
          <a:xfrm>
            <a:off x="446088" y="1998663"/>
            <a:ext cx="8229600" cy="4525962"/>
          </a:xfrm>
        </p:spPr>
        <p:txBody>
          <a:bodyPr/>
          <a:lstStyle/>
          <a:p>
            <a:r>
              <a:rPr lang="fr-CA" dirty="0" smtClean="0"/>
              <a:t>Seule différence possible:</a:t>
            </a:r>
          </a:p>
          <a:p>
            <a:pPr lvl="1"/>
            <a:r>
              <a:rPr lang="fr-CA" dirty="0" smtClean="0"/>
              <a:t>Ordre de présentation à l’actif (notions chapitre 4 - IFRS)</a:t>
            </a:r>
          </a:p>
          <a:p>
            <a:pPr lvl="2"/>
            <a:r>
              <a:rPr lang="fr-CA" dirty="0" smtClean="0"/>
              <a:t>IFRS: possibilité d’inscrire l’encaisse en tant que premier élément de l’actif ou en tant que dernier élément</a:t>
            </a:r>
          </a:p>
        </p:txBody>
      </p:sp>
      <p:sp>
        <p:nvSpPr>
          <p:cNvPr id="39941" name="Line 3"/>
          <p:cNvSpPr>
            <a:spLocks noChangeShapeType="1"/>
          </p:cNvSpPr>
          <p:nvPr/>
        </p:nvSpPr>
        <p:spPr bwMode="auto">
          <a:xfrm>
            <a:off x="395288" y="18446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63</a:t>
            </a:fld>
            <a:endParaRPr lang="fr-CA"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0284"/>
            <a:ext cx="8229600" cy="701229"/>
          </a:xfrm>
        </p:spPr>
        <p:txBody>
          <a:bodyPr/>
          <a:lstStyle/>
          <a:p>
            <a:pPr eaLnBrk="1" hangingPunct="1"/>
            <a:r>
              <a:rPr lang="fr-CA" dirty="0" smtClean="0">
                <a:effectLst/>
              </a:rPr>
              <a:t>Simulation comptable</a:t>
            </a:r>
          </a:p>
        </p:txBody>
      </p:sp>
      <p:sp>
        <p:nvSpPr>
          <p:cNvPr id="21508" name="Rectangle 3"/>
          <p:cNvSpPr>
            <a:spLocks noGrp="1" noChangeArrowheads="1"/>
          </p:cNvSpPr>
          <p:nvPr>
            <p:ph type="body" idx="1"/>
          </p:nvPr>
        </p:nvSpPr>
        <p:spPr>
          <a:xfrm>
            <a:off x="219127" y="1340768"/>
            <a:ext cx="8559105" cy="5155468"/>
          </a:xfrm>
        </p:spPr>
        <p:txBody>
          <a:bodyPr/>
          <a:lstStyle/>
          <a:p>
            <a:r>
              <a:rPr lang="fr-CA" sz="2400" dirty="0" smtClean="0"/>
              <a:t>Avant d’effectuer le rapprochement bancaire, assurez-vous d'avoir:</a:t>
            </a:r>
          </a:p>
          <a:p>
            <a:pPr lvl="1"/>
            <a:r>
              <a:rPr lang="fr-CA" sz="2000" dirty="0"/>
              <a:t>C</a:t>
            </a:r>
            <a:r>
              <a:rPr lang="fr-CA" sz="2000" dirty="0" smtClean="0"/>
              <a:t>omptabilisé </a:t>
            </a:r>
            <a:r>
              <a:rPr lang="fr-CA" sz="2000" dirty="0"/>
              <a:t>toutes les transactions affectant </a:t>
            </a:r>
            <a:r>
              <a:rPr lang="fr-CA" sz="2000" dirty="0" smtClean="0"/>
              <a:t>l'encaisse</a:t>
            </a:r>
          </a:p>
          <a:p>
            <a:pPr lvl="1"/>
            <a:r>
              <a:rPr lang="fr-CA" sz="2000" dirty="0" smtClean="0"/>
              <a:t>Effectué tous </a:t>
            </a:r>
            <a:r>
              <a:rPr lang="fr-CA" sz="2000" dirty="0"/>
              <a:t>les paiements de fin de période (vérifier tous les comptes fournisseurs, vérifier la liste de chèques </a:t>
            </a:r>
            <a:r>
              <a:rPr lang="fr-CA" sz="2000" dirty="0" smtClean="0"/>
              <a:t>émis, </a:t>
            </a:r>
            <a:r>
              <a:rPr lang="fr-CA" sz="2000" dirty="0"/>
              <a:t>etc</a:t>
            </a:r>
            <a:r>
              <a:rPr lang="fr-CA" sz="2000" dirty="0" smtClean="0"/>
              <a:t>.)</a:t>
            </a:r>
          </a:p>
          <a:p>
            <a:pPr lvl="1"/>
            <a:r>
              <a:rPr lang="fr-CA" sz="2000" dirty="0"/>
              <a:t>E</a:t>
            </a:r>
            <a:r>
              <a:rPr lang="fr-CA" sz="2000" dirty="0" smtClean="0"/>
              <a:t>ffectué </a:t>
            </a:r>
            <a:r>
              <a:rPr lang="fr-CA" sz="2000" dirty="0"/>
              <a:t>le renflouement de la petite </a:t>
            </a:r>
            <a:r>
              <a:rPr lang="fr-CA" sz="2000" dirty="0" smtClean="0"/>
              <a:t>caisse</a:t>
            </a:r>
          </a:p>
          <a:p>
            <a:pPr lvl="1"/>
            <a:r>
              <a:rPr lang="fr-CA" sz="2000" dirty="0" smtClean="0"/>
              <a:t>Traité toutes </a:t>
            </a:r>
            <a:r>
              <a:rPr lang="fr-CA" sz="2000" dirty="0"/>
              <a:t>les transactions au relevé bancaire qui impliquent les taxes afin de pouvoir émettre votre chèque de remise des taxes au gouvernement. </a:t>
            </a:r>
            <a:endParaRPr lang="fr-CA" sz="2000" dirty="0" smtClean="0"/>
          </a:p>
          <a:p>
            <a:pPr lvl="1"/>
            <a:endParaRPr lang="fr-CA" sz="2000" dirty="0" smtClean="0"/>
          </a:p>
          <a:p>
            <a:pPr marL="400050"/>
            <a:r>
              <a:rPr lang="fr-CA" sz="2400" dirty="0" smtClean="0"/>
              <a:t>Une </a:t>
            </a:r>
            <a:r>
              <a:rPr lang="fr-CA" sz="2400" dirty="0"/>
              <a:t>fois </a:t>
            </a:r>
            <a:r>
              <a:rPr lang="fr-CA" sz="2400" dirty="0" smtClean="0"/>
              <a:t>la saisie de toutes les transactions complétée, vous obtiendrez le </a:t>
            </a:r>
            <a:r>
              <a:rPr lang="fr-CA" sz="2400" dirty="0"/>
              <a:t>solde </a:t>
            </a:r>
            <a:r>
              <a:rPr lang="fr-CA" sz="2400" dirty="0" smtClean="0"/>
              <a:t>du compte Encaisse </a:t>
            </a:r>
            <a:r>
              <a:rPr lang="fr-CA" sz="2400" dirty="0"/>
              <a:t>au grand </a:t>
            </a:r>
            <a:r>
              <a:rPr lang="fr-CA" sz="2400" dirty="0" smtClean="0"/>
              <a:t>livre, nécessaire pour effectuer </a:t>
            </a:r>
            <a:r>
              <a:rPr lang="fr-CA" sz="2400" dirty="0"/>
              <a:t>le rapprochement bancaire</a:t>
            </a:r>
            <a:r>
              <a:rPr lang="fr-CA" sz="2400" dirty="0" smtClean="0"/>
              <a:t>.</a:t>
            </a:r>
          </a:p>
          <a:p>
            <a:pPr marL="457200" lvl="1" indent="0">
              <a:buNone/>
            </a:pPr>
            <a:endParaRPr lang="fr-CA" sz="2400" dirty="0"/>
          </a:p>
          <a:p>
            <a:pPr marL="457200" lvl="1" indent="0">
              <a:buNone/>
            </a:pPr>
            <a:endParaRPr lang="fr-CA" sz="2400" dirty="0"/>
          </a:p>
          <a:p>
            <a:pPr eaLnBrk="1" hangingPunct="1">
              <a:lnSpc>
                <a:spcPct val="90000"/>
              </a:lnSpc>
              <a:defRPr/>
            </a:pPr>
            <a:endParaRPr lang="fr-CA" sz="2400" dirty="0" smtClean="0"/>
          </a:p>
        </p:txBody>
      </p:sp>
      <p:sp>
        <p:nvSpPr>
          <p:cNvPr id="34821" name="Line 4"/>
          <p:cNvSpPr>
            <a:spLocks noChangeShapeType="1"/>
          </p:cNvSpPr>
          <p:nvPr/>
        </p:nvSpPr>
        <p:spPr bwMode="auto">
          <a:xfrm>
            <a:off x="457200" y="1196752"/>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10-</a:t>
            </a:r>
            <a:fld id="{40F7DCF8-6AA0-4E13-B4C4-DFC4B021D510}" type="slidenum">
              <a:rPr lang="fr-CA" smtClean="0"/>
              <a:pPr>
                <a:defRPr/>
              </a:pPr>
              <a:t>64</a:t>
            </a:fld>
            <a:endParaRPr lang="fr-CA" dirty="0"/>
          </a:p>
        </p:txBody>
      </p:sp>
    </p:spTree>
    <p:extLst>
      <p:ext uri="{BB962C8B-B14F-4D97-AF65-F5344CB8AC3E}">
        <p14:creationId xmlns:p14="http://schemas.microsoft.com/office/powerpoint/2010/main" val="3413084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250825" y="265113"/>
            <a:ext cx="8424863" cy="1143000"/>
          </a:xfrm>
        </p:spPr>
        <p:txBody>
          <a:bodyPr/>
          <a:lstStyle/>
          <a:p>
            <a:pPr eaLnBrk="1" hangingPunct="1"/>
            <a:r>
              <a:rPr lang="fr-CA" smtClean="0">
                <a:effectLst/>
              </a:rPr>
              <a:t>Retenues à la source</a:t>
            </a:r>
          </a:p>
        </p:txBody>
      </p:sp>
      <p:sp>
        <p:nvSpPr>
          <p:cNvPr id="65540" name="Rectangle 3"/>
          <p:cNvSpPr>
            <a:spLocks noGrp="1" noChangeArrowheads="1"/>
          </p:cNvSpPr>
          <p:nvPr>
            <p:ph type="body" idx="1"/>
          </p:nvPr>
        </p:nvSpPr>
        <p:spPr>
          <a:xfrm>
            <a:off x="457200" y="1700213"/>
            <a:ext cx="8229600" cy="4565650"/>
          </a:xfrm>
        </p:spPr>
        <p:txBody>
          <a:bodyPr/>
          <a:lstStyle/>
          <a:p>
            <a:pPr eaLnBrk="1" hangingPunct="1">
              <a:lnSpc>
                <a:spcPct val="90000"/>
              </a:lnSpc>
            </a:pPr>
            <a:r>
              <a:rPr lang="fr-CA" sz="2800" smtClean="0"/>
              <a:t>Ensemble des sommes que l'employeur retranche des rémunérations attribuées à ses salariés à titre </a:t>
            </a:r>
            <a:r>
              <a:rPr lang="fr-CA" sz="2800" b="1" smtClean="0"/>
              <a:t>obligatoire </a:t>
            </a:r>
            <a:r>
              <a:rPr lang="fr-CA" sz="2800" smtClean="0"/>
              <a:t>(cotisations sociales diverses, impôts sur le revenu, cotisations syndicales) ou </a:t>
            </a:r>
            <a:r>
              <a:rPr lang="fr-CA" sz="2800" b="1" smtClean="0"/>
              <a:t>facultatif</a:t>
            </a:r>
            <a:r>
              <a:rPr lang="fr-CA" sz="2800" smtClean="0"/>
              <a:t> (épargne, cotisations à un régime privé d'assurance collective). </a:t>
            </a:r>
          </a:p>
          <a:p>
            <a:pPr eaLnBrk="1" hangingPunct="1">
              <a:lnSpc>
                <a:spcPct val="90000"/>
              </a:lnSpc>
            </a:pPr>
            <a:endParaRPr lang="fr-CA" sz="2800" smtClean="0"/>
          </a:p>
          <a:p>
            <a:pPr lvl="1" eaLnBrk="1" hangingPunct="1">
              <a:lnSpc>
                <a:spcPct val="90000"/>
              </a:lnSpc>
            </a:pPr>
            <a:r>
              <a:rPr lang="fr-CA" sz="2400" smtClean="0"/>
              <a:t>Les sommes ainsi déduites figurent dans des comptes de </a:t>
            </a:r>
            <a:r>
              <a:rPr lang="fr-CA" sz="2400" smtClean="0">
                <a:solidFill>
                  <a:srgbClr val="FF0000"/>
                </a:solidFill>
              </a:rPr>
              <a:t>passif</a:t>
            </a:r>
            <a:r>
              <a:rPr lang="fr-CA" sz="2400" smtClean="0"/>
              <a:t> jusqu'au moment où l'employeur les remet à leurs destinataires.</a:t>
            </a:r>
            <a:br>
              <a:rPr lang="fr-CA" sz="2400" smtClean="0"/>
            </a:br>
            <a:endParaRPr lang="fr-CA" sz="2400" smtClean="0"/>
          </a:p>
        </p:txBody>
      </p:sp>
      <p:sp>
        <p:nvSpPr>
          <p:cNvPr id="65541" name="Line 4"/>
          <p:cNvSpPr>
            <a:spLocks noChangeShapeType="1"/>
          </p:cNvSpPr>
          <p:nvPr/>
        </p:nvSpPr>
        <p:spPr bwMode="auto">
          <a:xfrm>
            <a:off x="395288"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7</a:t>
            </a:fld>
            <a:endParaRPr lang="fr-CA" dirty="0"/>
          </a:p>
        </p:txBody>
      </p:sp>
    </p:spTree>
    <p:extLst>
      <p:ext uri="{BB962C8B-B14F-4D97-AF65-F5344CB8AC3E}">
        <p14:creationId xmlns:p14="http://schemas.microsoft.com/office/powerpoint/2010/main" val="35110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ChangeArrowheads="1"/>
          </p:cNvSpPr>
          <p:nvPr>
            <p:ph type="title"/>
          </p:nvPr>
        </p:nvSpPr>
        <p:spPr>
          <a:xfrm>
            <a:off x="684213" y="260350"/>
            <a:ext cx="7704137" cy="822325"/>
          </a:xfrm>
        </p:spPr>
        <p:txBody>
          <a:bodyPr/>
          <a:lstStyle/>
          <a:p>
            <a:pPr eaLnBrk="1" hangingPunct="1"/>
            <a:r>
              <a:rPr lang="fr-CA" smtClean="0">
                <a:effectLst/>
              </a:rPr>
              <a:t>Retenues à la source</a:t>
            </a:r>
          </a:p>
        </p:txBody>
      </p:sp>
      <p:sp>
        <p:nvSpPr>
          <p:cNvPr id="66564" name="Rectangle 5"/>
          <p:cNvSpPr>
            <a:spLocks noGrp="1" noChangeArrowheads="1"/>
          </p:cNvSpPr>
          <p:nvPr>
            <p:ph type="body" idx="1"/>
          </p:nvPr>
        </p:nvSpPr>
        <p:spPr>
          <a:xfrm>
            <a:off x="827088" y="1360488"/>
            <a:ext cx="7766050" cy="5164137"/>
          </a:xfrm>
        </p:spPr>
        <p:txBody>
          <a:bodyPr/>
          <a:lstStyle/>
          <a:p>
            <a:pPr eaLnBrk="1" hangingPunct="1">
              <a:lnSpc>
                <a:spcPct val="90000"/>
              </a:lnSpc>
            </a:pPr>
            <a:r>
              <a:rPr lang="fr-CA" sz="2800" smtClean="0"/>
              <a:t>Retenues obligatoires:</a:t>
            </a:r>
          </a:p>
          <a:p>
            <a:pPr lvl="1" eaLnBrk="1" hangingPunct="1">
              <a:lnSpc>
                <a:spcPct val="90000"/>
              </a:lnSpc>
            </a:pPr>
            <a:r>
              <a:rPr lang="fr-CA" sz="2400" smtClean="0"/>
              <a:t>Assurance-emploi (AE)</a:t>
            </a:r>
          </a:p>
          <a:p>
            <a:pPr lvl="1" eaLnBrk="1" hangingPunct="1">
              <a:lnSpc>
                <a:spcPct val="90000"/>
              </a:lnSpc>
            </a:pPr>
            <a:r>
              <a:rPr lang="fr-CA" sz="2400" smtClean="0"/>
              <a:t>Régime de rentes du Québec (RRQ)</a:t>
            </a:r>
          </a:p>
          <a:p>
            <a:pPr lvl="1" eaLnBrk="1" hangingPunct="1">
              <a:lnSpc>
                <a:spcPct val="90000"/>
              </a:lnSpc>
            </a:pPr>
            <a:r>
              <a:rPr lang="fr-CA" sz="2400" smtClean="0"/>
              <a:t>Régime québécois d’assurance parentale (RQAP)</a:t>
            </a:r>
          </a:p>
          <a:p>
            <a:pPr lvl="1" eaLnBrk="1" hangingPunct="1">
              <a:lnSpc>
                <a:spcPct val="90000"/>
              </a:lnSpc>
            </a:pPr>
            <a:r>
              <a:rPr lang="fr-CA" sz="2400" smtClean="0"/>
              <a:t>Impôts sur le revenu: </a:t>
            </a:r>
          </a:p>
          <a:p>
            <a:pPr lvl="2" eaLnBrk="1" hangingPunct="1">
              <a:lnSpc>
                <a:spcPct val="90000"/>
              </a:lnSpc>
            </a:pPr>
            <a:r>
              <a:rPr lang="fr-CA" sz="2000" smtClean="0"/>
              <a:t>Fédéral </a:t>
            </a:r>
          </a:p>
          <a:p>
            <a:pPr lvl="2" eaLnBrk="1" hangingPunct="1">
              <a:lnSpc>
                <a:spcPct val="90000"/>
              </a:lnSpc>
            </a:pPr>
            <a:r>
              <a:rPr lang="fr-CA" sz="2000" smtClean="0"/>
              <a:t>Provincial</a:t>
            </a:r>
          </a:p>
          <a:p>
            <a:pPr eaLnBrk="1" hangingPunct="1">
              <a:lnSpc>
                <a:spcPct val="90000"/>
              </a:lnSpc>
            </a:pPr>
            <a:r>
              <a:rPr lang="fr-CA" sz="2800" smtClean="0"/>
              <a:t>Retenues facultatives:</a:t>
            </a:r>
          </a:p>
          <a:p>
            <a:pPr lvl="1" eaLnBrk="1" hangingPunct="1">
              <a:lnSpc>
                <a:spcPct val="90000"/>
              </a:lnSpc>
            </a:pPr>
            <a:r>
              <a:rPr lang="fr-CA" sz="2400" smtClean="0"/>
              <a:t>Cotisations syndicales</a:t>
            </a:r>
          </a:p>
          <a:p>
            <a:pPr lvl="1" eaLnBrk="1" hangingPunct="1">
              <a:lnSpc>
                <a:spcPct val="90000"/>
              </a:lnSpc>
            </a:pPr>
            <a:r>
              <a:rPr lang="fr-CA" sz="2400" smtClean="0"/>
              <a:t>Assurance collective</a:t>
            </a:r>
          </a:p>
          <a:p>
            <a:pPr lvl="1" eaLnBrk="1" hangingPunct="1">
              <a:lnSpc>
                <a:spcPct val="90000"/>
              </a:lnSpc>
            </a:pPr>
            <a:r>
              <a:rPr lang="fr-CA" sz="2400" smtClean="0"/>
              <a:t>Régime de retraite agréé</a:t>
            </a:r>
          </a:p>
          <a:p>
            <a:pPr lvl="1" eaLnBrk="1" hangingPunct="1">
              <a:lnSpc>
                <a:spcPct val="90000"/>
              </a:lnSpc>
            </a:pPr>
            <a:r>
              <a:rPr lang="fr-CA" sz="2400" smtClean="0"/>
              <a:t>Dons de charité, etc.</a:t>
            </a:r>
          </a:p>
        </p:txBody>
      </p:sp>
      <p:sp>
        <p:nvSpPr>
          <p:cNvPr id="66565" name="Line 4"/>
          <p:cNvSpPr>
            <a:spLocks noChangeShapeType="1"/>
          </p:cNvSpPr>
          <p:nvPr/>
        </p:nvSpPr>
        <p:spPr bwMode="auto">
          <a:xfrm>
            <a:off x="395288" y="10525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8</a:t>
            </a:fld>
            <a:endParaRPr lang="fr-CA" dirty="0"/>
          </a:p>
        </p:txBody>
      </p:sp>
    </p:spTree>
    <p:extLst>
      <p:ext uri="{BB962C8B-B14F-4D97-AF65-F5344CB8AC3E}">
        <p14:creationId xmlns:p14="http://schemas.microsoft.com/office/powerpoint/2010/main" val="1356840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8"/>
          <p:cNvSpPr>
            <a:spLocks noGrp="1" noChangeArrowheads="1"/>
          </p:cNvSpPr>
          <p:nvPr>
            <p:ph type="title"/>
          </p:nvPr>
        </p:nvSpPr>
        <p:spPr>
          <a:xfrm>
            <a:off x="457200" y="188913"/>
            <a:ext cx="8545513" cy="1143000"/>
          </a:xfrm>
        </p:spPr>
        <p:txBody>
          <a:bodyPr/>
          <a:lstStyle/>
          <a:p>
            <a:pPr eaLnBrk="1" hangingPunct="1">
              <a:defRPr/>
            </a:pPr>
            <a:r>
              <a:rPr lang="fr-CA" dirty="0" smtClean="0">
                <a:effectLst/>
              </a:rPr>
              <a:t>Assurance-emploi</a:t>
            </a:r>
            <a:r>
              <a:rPr lang="fr-CA" sz="3600" dirty="0" smtClean="0">
                <a:latin typeface="Broadway" pitchFamily="82" charset="0"/>
              </a:rPr>
              <a:t> </a:t>
            </a:r>
            <a:br>
              <a:rPr lang="fr-CA" sz="3600" dirty="0" smtClean="0">
                <a:latin typeface="Broadway" pitchFamily="82" charset="0"/>
              </a:rPr>
            </a:br>
            <a:r>
              <a:rPr lang="fr-CA" sz="2400" dirty="0" smtClean="0">
                <a:solidFill>
                  <a:schemeClr val="tx1"/>
                </a:solidFill>
                <a:effectLst/>
                <a:latin typeface="+mn-lt"/>
              </a:rPr>
              <a:t>(Données en vigueur en 2020)</a:t>
            </a:r>
          </a:p>
        </p:txBody>
      </p:sp>
      <p:sp>
        <p:nvSpPr>
          <p:cNvPr id="67588" name="Rectangle 9"/>
          <p:cNvSpPr>
            <a:spLocks noGrp="1" noChangeArrowheads="1"/>
          </p:cNvSpPr>
          <p:nvPr>
            <p:ph type="body" idx="1"/>
          </p:nvPr>
        </p:nvSpPr>
        <p:spPr>
          <a:xfrm>
            <a:off x="457200" y="1412875"/>
            <a:ext cx="8229600" cy="5184775"/>
          </a:xfrm>
        </p:spPr>
        <p:txBody>
          <a:bodyPr/>
          <a:lstStyle/>
          <a:p>
            <a:pPr eaLnBrk="1" hangingPunct="1">
              <a:lnSpc>
                <a:spcPct val="90000"/>
              </a:lnSpc>
              <a:buFont typeface="Wingdings" pitchFamily="2" charset="2"/>
              <a:buNone/>
            </a:pPr>
            <a:r>
              <a:rPr lang="fr-CA" i="1" dirty="0" smtClean="0"/>
              <a:t>Cotisation de l’employé :</a:t>
            </a:r>
          </a:p>
          <a:p>
            <a:pPr eaLnBrk="1" hangingPunct="1">
              <a:lnSpc>
                <a:spcPct val="90000"/>
              </a:lnSpc>
            </a:pPr>
            <a:endParaRPr lang="fr-CA" i="1" dirty="0" smtClean="0"/>
          </a:p>
          <a:p>
            <a:pPr eaLnBrk="1" hangingPunct="1">
              <a:lnSpc>
                <a:spcPct val="90000"/>
              </a:lnSpc>
            </a:pPr>
            <a:r>
              <a:rPr lang="fr-CA" sz="2600" dirty="0" smtClean="0"/>
              <a:t>Maximum annuel de la rémunération assurable:    54 200 $</a:t>
            </a:r>
          </a:p>
          <a:p>
            <a:pPr eaLnBrk="1" hangingPunct="1">
              <a:lnSpc>
                <a:spcPct val="50000"/>
              </a:lnSpc>
            </a:pPr>
            <a:endParaRPr lang="fr-CA" sz="2600" dirty="0" smtClean="0"/>
          </a:p>
          <a:p>
            <a:pPr eaLnBrk="1" hangingPunct="1">
              <a:lnSpc>
                <a:spcPct val="90000"/>
              </a:lnSpc>
            </a:pPr>
            <a:r>
              <a:rPr lang="fr-CA" sz="2600" dirty="0" smtClean="0"/>
              <a:t>Taux de cotisation : 1,20 %</a:t>
            </a:r>
          </a:p>
          <a:p>
            <a:pPr eaLnBrk="1" hangingPunct="1">
              <a:lnSpc>
                <a:spcPct val="40000"/>
              </a:lnSpc>
            </a:pPr>
            <a:endParaRPr lang="fr-CA" sz="2600" dirty="0" smtClean="0"/>
          </a:p>
          <a:p>
            <a:pPr eaLnBrk="1" hangingPunct="1">
              <a:lnSpc>
                <a:spcPct val="90000"/>
              </a:lnSpc>
            </a:pPr>
            <a:r>
              <a:rPr lang="fr-CA" sz="2600" dirty="0" smtClean="0"/>
              <a:t>Cotisation annuelle de l’employé :  650,40 $</a:t>
            </a:r>
          </a:p>
          <a:p>
            <a:pPr eaLnBrk="1" hangingPunct="1">
              <a:lnSpc>
                <a:spcPct val="40000"/>
              </a:lnSpc>
            </a:pPr>
            <a:endParaRPr lang="fr-CA" sz="2600" dirty="0" smtClean="0"/>
          </a:p>
          <a:p>
            <a:pPr eaLnBrk="1" hangingPunct="1">
              <a:lnSpc>
                <a:spcPct val="90000"/>
              </a:lnSpc>
            </a:pPr>
            <a:r>
              <a:rPr lang="fr-CA" sz="2600" dirty="0" smtClean="0"/>
              <a:t>Cotisation de l’employeur : </a:t>
            </a:r>
            <a:r>
              <a:rPr lang="fr-CA" sz="2600" b="1" dirty="0" smtClean="0"/>
              <a:t>1,4 fois </a:t>
            </a:r>
            <a:r>
              <a:rPr lang="fr-CA" sz="2600" dirty="0" smtClean="0"/>
              <a:t>la cotisation de l’employé (maximum de 910,56$)</a:t>
            </a:r>
          </a:p>
          <a:p>
            <a:pPr eaLnBrk="1" hangingPunct="1">
              <a:lnSpc>
                <a:spcPct val="90000"/>
              </a:lnSpc>
              <a:buFontTx/>
              <a:buNone/>
            </a:pPr>
            <a:r>
              <a:rPr lang="fr-CA" sz="1800" dirty="0" smtClean="0">
                <a:hlinkClick r:id="rId3"/>
              </a:rPr>
              <a:t>    </a:t>
            </a:r>
            <a:endParaRPr lang="fr-CA" sz="1800" dirty="0" smtClean="0"/>
          </a:p>
          <a:p>
            <a:pPr eaLnBrk="1" hangingPunct="1">
              <a:lnSpc>
                <a:spcPct val="90000"/>
              </a:lnSpc>
              <a:buFont typeface="Wingdings" pitchFamily="2" charset="2"/>
              <a:buNone/>
            </a:pPr>
            <a:endParaRPr lang="fr-CA" sz="1600" dirty="0" smtClean="0">
              <a:hlinkClick r:id="rId4"/>
            </a:endParaRPr>
          </a:p>
          <a:p>
            <a:pPr eaLnBrk="1" hangingPunct="1">
              <a:lnSpc>
                <a:spcPct val="90000"/>
              </a:lnSpc>
              <a:buFont typeface="Wingdings" pitchFamily="2" charset="2"/>
              <a:buNone/>
            </a:pPr>
            <a:r>
              <a:rPr lang="fr-CA" sz="1600" dirty="0" smtClean="0"/>
              <a:t>	</a:t>
            </a:r>
          </a:p>
        </p:txBody>
      </p:sp>
      <p:sp>
        <p:nvSpPr>
          <p:cNvPr id="67589" name="Line 4"/>
          <p:cNvSpPr>
            <a:spLocks noChangeShapeType="1"/>
          </p:cNvSpPr>
          <p:nvPr/>
        </p:nvSpPr>
        <p:spPr bwMode="auto">
          <a:xfrm>
            <a:off x="395288" y="13414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2" name="Espace réservé du numéro de diapositive 1"/>
          <p:cNvSpPr>
            <a:spLocks noGrp="1"/>
          </p:cNvSpPr>
          <p:nvPr>
            <p:ph type="sldNum" sz="quarter" idx="12"/>
          </p:nvPr>
        </p:nvSpPr>
        <p:spPr/>
        <p:txBody>
          <a:bodyPr/>
          <a:lstStyle/>
          <a:p>
            <a:pPr>
              <a:defRPr/>
            </a:pPr>
            <a:r>
              <a:rPr lang="fr-CA" smtClean="0"/>
              <a:t>10-</a:t>
            </a:r>
            <a:fld id="{40F7DCF8-6AA0-4E13-B4C4-DFC4B021D510}" type="slidenum">
              <a:rPr lang="fr-CA" smtClean="0"/>
              <a:pPr>
                <a:defRPr/>
              </a:pPr>
              <a:t>9</a:t>
            </a:fld>
            <a:endParaRPr lang="fr-CA" dirty="0"/>
          </a:p>
        </p:txBody>
      </p:sp>
    </p:spTree>
    <p:extLst>
      <p:ext uri="{BB962C8B-B14F-4D97-AF65-F5344CB8AC3E}">
        <p14:creationId xmlns:p14="http://schemas.microsoft.com/office/powerpoint/2010/main" val="13905716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cd479f88e5eed7ab9234db79068b43be99224b"/>
</p:tagLst>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4854</TotalTime>
  <Words>2493</Words>
  <Application>Microsoft Office PowerPoint</Application>
  <PresentationFormat>Affichage à l'écran (4:3)</PresentationFormat>
  <Paragraphs>421</Paragraphs>
  <Slides>64</Slides>
  <Notes>30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64</vt:i4>
      </vt:variant>
    </vt:vector>
  </HeadingPairs>
  <TitlesOfParts>
    <vt:vector size="69" baseType="lpstr">
      <vt:lpstr>Arial</vt:lpstr>
      <vt:lpstr>Broadway</vt:lpstr>
      <vt:lpstr>Tahoma</vt:lpstr>
      <vt:lpstr>Wingdings</vt:lpstr>
      <vt:lpstr>Modèle par défaut</vt:lpstr>
      <vt:lpstr>Séance 11 Présentation PowerPoint préparée par Marie-Claude Bastien et Isabelle Lassonde</vt:lpstr>
      <vt:lpstr>Objectifs de la séance</vt:lpstr>
      <vt:lpstr>Objectifs de la séance</vt:lpstr>
      <vt:lpstr>Objectif 3:</vt:lpstr>
      <vt:lpstr>Comptabilisation de la paie</vt:lpstr>
      <vt:lpstr>Salaire brut et salaire net</vt:lpstr>
      <vt:lpstr>Retenues à la source</vt:lpstr>
      <vt:lpstr>Retenues à la source</vt:lpstr>
      <vt:lpstr>Assurance-emploi  (Données en vigueur en 2020)</vt:lpstr>
      <vt:lpstr>Régime de rentes du Québec (RRQ) (Données en vigueur en 2020)</vt:lpstr>
      <vt:lpstr>Régime de rentes du Québec (RRQ)</vt:lpstr>
      <vt:lpstr>Régime québécois d’assurance parentale (RQAP)  (Données en vigueur en 2020)</vt:lpstr>
      <vt:lpstr>Impôt sur le revenu fédéral et provincial</vt:lpstr>
      <vt:lpstr>Impôt sur le revenu fédéral et provincial</vt:lpstr>
      <vt:lpstr>Charges sociales de l’employeur</vt:lpstr>
      <vt:lpstr>Assurance-emploi, RRQ et RQAP</vt:lpstr>
      <vt:lpstr>Fonds des services de santé (FSS)</vt:lpstr>
      <vt:lpstr>Avantages sociaux</vt:lpstr>
      <vt:lpstr>L’indemnité des vacances</vt:lpstr>
      <vt:lpstr>Objectif 4:</vt:lpstr>
      <vt:lpstr> Retenues sur le salaire – part de l’employé</vt:lpstr>
      <vt:lpstr>  Charges sociales – part employeur</vt:lpstr>
      <vt:lpstr> Avantages sociaux</vt:lpstr>
      <vt:lpstr>Paie en sous-traitance</vt:lpstr>
      <vt:lpstr>Paie en sous-traitance</vt:lpstr>
      <vt:lpstr>Objectif 5:</vt:lpstr>
      <vt:lpstr>Système de gestion de la paie</vt:lpstr>
      <vt:lpstr>Journal des salaires</vt:lpstr>
      <vt:lpstr>Fichier de paie</vt:lpstr>
      <vt:lpstr>Enregistrement des décaissements au titre des charges salariales</vt:lpstr>
      <vt:lpstr>Enregistrement des décaissements au titre des charges salariales</vt:lpstr>
      <vt:lpstr>Présentation PowerPoint</vt:lpstr>
      <vt:lpstr>Écriture de régularisation pour les salaires</vt:lpstr>
      <vt:lpstr>Présentation des charges salariales et autres passifs au bilan</vt:lpstr>
      <vt:lpstr>Objectif 6:</vt:lpstr>
      <vt:lpstr>Normes internationales d’information financière (IFRS)</vt:lpstr>
      <vt:lpstr>Examen final</vt:lpstr>
      <vt:lpstr>Chapitre 8 - Les liquidités </vt:lpstr>
      <vt:lpstr>Objectif 1:</vt:lpstr>
      <vt:lpstr>Le rapprochement bancaire</vt:lpstr>
      <vt:lpstr>Présentation PowerPoint</vt:lpstr>
      <vt:lpstr>Éléments de rapprochement bancaire</vt:lpstr>
      <vt:lpstr>Éléments de rapprochement bancaire –  Partie Banque</vt:lpstr>
      <vt:lpstr>Éléments de rapprochement bancaire –  Partie Livres comptables</vt:lpstr>
      <vt:lpstr>Préparation du rapprochement bancaire</vt:lpstr>
      <vt:lpstr>Préparation du rapprochement bancaire - suite</vt:lpstr>
      <vt:lpstr>Présentation PowerPoint</vt:lpstr>
      <vt:lpstr>Traitement des chèques NSF</vt:lpstr>
      <vt:lpstr>Exercice: Services-Conseils Roy (p.381)</vt:lpstr>
      <vt:lpstr>Exercice: Services-Conseils Roy (p.381)</vt:lpstr>
      <vt:lpstr>Exercice: Cas Services-conseils Roy (p.381)</vt:lpstr>
      <vt:lpstr>Objectif 2:</vt:lpstr>
      <vt:lpstr>Contrôle des dépenses de petite caisse</vt:lpstr>
      <vt:lpstr>Constitution d’un fonds de petite caisse</vt:lpstr>
      <vt:lpstr>Constitution d’un fonds de petite caisse</vt:lpstr>
      <vt:lpstr>Méthode de la caisse à montant fixe</vt:lpstr>
      <vt:lpstr>Reconstitution de la petite caisse</vt:lpstr>
      <vt:lpstr>Reconstitution de la petite caisse – simulation </vt:lpstr>
      <vt:lpstr>Présentation de l’encaisse au bilan</vt:lpstr>
      <vt:lpstr>Objectif 3:</vt:lpstr>
      <vt:lpstr>Cadre utile à l’exercice de jugements déontologiques</vt:lpstr>
      <vt:lpstr>Objectif 4:</vt:lpstr>
      <vt:lpstr>Incidence des Normes internationales d’information financière (IFRS)</vt:lpstr>
      <vt:lpstr>Simulation comptable</vt:lpstr>
    </vt:vector>
  </TitlesOfParts>
  <Company>FSA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Thème 9</dc:title>
  <dc:creator>BastienM</dc:creator>
  <cp:lastModifiedBy>Isabelle Lassonde</cp:lastModifiedBy>
  <cp:revision>339</cp:revision>
  <dcterms:created xsi:type="dcterms:W3CDTF">2007-03-20T19:52:07Z</dcterms:created>
  <dcterms:modified xsi:type="dcterms:W3CDTF">2020-01-22T16:43:53Z</dcterms:modified>
</cp:coreProperties>
</file>