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2"/>
  </p:notesMasterIdLst>
  <p:handoutMasterIdLst>
    <p:handoutMasterId r:id="rId63"/>
  </p:handoutMasterIdLst>
  <p:sldIdLst>
    <p:sldId id="346" r:id="rId2"/>
    <p:sldId id="347" r:id="rId3"/>
    <p:sldId id="386" r:id="rId4"/>
    <p:sldId id="348" r:id="rId5"/>
    <p:sldId id="349" r:id="rId6"/>
    <p:sldId id="408" r:id="rId7"/>
    <p:sldId id="350" r:id="rId8"/>
    <p:sldId id="414" r:id="rId9"/>
    <p:sldId id="352" r:id="rId10"/>
    <p:sldId id="353" r:id="rId11"/>
    <p:sldId id="356" r:id="rId12"/>
    <p:sldId id="385" r:id="rId13"/>
    <p:sldId id="354" r:id="rId14"/>
    <p:sldId id="355" r:id="rId15"/>
    <p:sldId id="409" r:id="rId16"/>
    <p:sldId id="357" r:id="rId17"/>
    <p:sldId id="410" r:id="rId18"/>
    <p:sldId id="407" r:id="rId19"/>
    <p:sldId id="359" r:id="rId20"/>
    <p:sldId id="360" r:id="rId21"/>
    <p:sldId id="361" r:id="rId22"/>
    <p:sldId id="387" r:id="rId23"/>
    <p:sldId id="362" r:id="rId24"/>
    <p:sldId id="389" r:id="rId25"/>
    <p:sldId id="364" r:id="rId26"/>
    <p:sldId id="363" r:id="rId27"/>
    <p:sldId id="366" r:id="rId28"/>
    <p:sldId id="367" r:id="rId29"/>
    <p:sldId id="368" r:id="rId30"/>
    <p:sldId id="370" r:id="rId31"/>
    <p:sldId id="411" r:id="rId32"/>
    <p:sldId id="371" r:id="rId33"/>
    <p:sldId id="398" r:id="rId34"/>
    <p:sldId id="391" r:id="rId35"/>
    <p:sldId id="392" r:id="rId36"/>
    <p:sldId id="393" r:id="rId37"/>
    <p:sldId id="394" r:id="rId38"/>
    <p:sldId id="399" r:id="rId39"/>
    <p:sldId id="404" r:id="rId40"/>
    <p:sldId id="405" r:id="rId41"/>
    <p:sldId id="395" r:id="rId42"/>
    <p:sldId id="373" r:id="rId43"/>
    <p:sldId id="397" r:id="rId44"/>
    <p:sldId id="374" r:id="rId45"/>
    <p:sldId id="375" r:id="rId46"/>
    <p:sldId id="401" r:id="rId47"/>
    <p:sldId id="402" r:id="rId48"/>
    <p:sldId id="406" r:id="rId49"/>
    <p:sldId id="396" r:id="rId50"/>
    <p:sldId id="403" r:id="rId51"/>
    <p:sldId id="376" r:id="rId52"/>
    <p:sldId id="377" r:id="rId53"/>
    <p:sldId id="412" r:id="rId54"/>
    <p:sldId id="413" r:id="rId55"/>
    <p:sldId id="388" r:id="rId56"/>
    <p:sldId id="378" r:id="rId57"/>
    <p:sldId id="379" r:id="rId58"/>
    <p:sldId id="380" r:id="rId59"/>
    <p:sldId id="381" r:id="rId60"/>
    <p:sldId id="382" r:id="rId61"/>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792F3"/>
    <a:srgbClr val="E7EBFD"/>
    <a:srgbClr val="FF66CC"/>
    <a:srgbClr val="FF0000"/>
    <a:srgbClr val="F373D8"/>
    <a:srgbClr val="83DEE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80" autoAdjust="0"/>
  </p:normalViewPr>
  <p:slideViewPr>
    <p:cSldViewPr>
      <p:cViewPr varScale="1">
        <p:scale>
          <a:sx n="62" d="100"/>
          <a:sy n="62" d="100"/>
        </p:scale>
        <p:origin x="162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8DDBBF-FEAA-4E2F-84CD-E936BBB789C5}" type="datetimeFigureOut">
              <a:rPr lang="fr-CA" smtClean="0"/>
              <a:t>2019-11-12</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1AFC1-71B9-4698-BC2B-5FAEEAD8F42B}" type="slidenum">
              <a:rPr lang="fr-CA" smtClean="0"/>
              <a:t>‹N°›</a:t>
            </a:fld>
            <a:endParaRPr lang="fr-CA"/>
          </a:p>
        </p:txBody>
      </p:sp>
    </p:spTree>
    <p:extLst>
      <p:ext uri="{BB962C8B-B14F-4D97-AF65-F5344CB8AC3E}">
        <p14:creationId xmlns:p14="http://schemas.microsoft.com/office/powerpoint/2010/main" val="21356597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727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CA"/>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noProof="0" smtClean="0"/>
              <a:t>Cliquez pour modifier les styles du texte du masque</a:t>
            </a:r>
          </a:p>
          <a:p>
            <a:pPr lvl="1"/>
            <a:r>
              <a:rPr lang="fr-CA" noProof="0" smtClean="0"/>
              <a:t>Deuxième niveau</a:t>
            </a:r>
          </a:p>
          <a:p>
            <a:pPr lvl="2"/>
            <a:r>
              <a:rPr lang="fr-CA" noProof="0" smtClean="0"/>
              <a:t>Troisième niveau</a:t>
            </a:r>
          </a:p>
          <a:p>
            <a:pPr lvl="3"/>
            <a:r>
              <a:rPr lang="fr-CA" noProof="0" smtClean="0"/>
              <a:t>Quatrième niveau</a:t>
            </a:r>
          </a:p>
          <a:p>
            <a:pPr lvl="4"/>
            <a:r>
              <a:rPr lang="fr-CA" noProof="0" smtClean="0"/>
              <a:t>Cinquième niveau</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C6E91E1-A5D8-4869-AC0C-307D4C0F093A}" type="slidenum">
              <a:rPr lang="fr-CA"/>
              <a:pPr>
                <a:defRPr/>
              </a:pPr>
              <a:t>‹N°›</a:t>
            </a:fld>
            <a:endParaRPr lang="fr-CA"/>
          </a:p>
        </p:txBody>
      </p:sp>
    </p:spTree>
    <p:extLst>
      <p:ext uri="{BB962C8B-B14F-4D97-AF65-F5344CB8AC3E}">
        <p14:creationId xmlns:p14="http://schemas.microsoft.com/office/powerpoint/2010/main" val="32384204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endParaRPr lang="fr-FR" smtClean="0"/>
          </a:p>
        </p:txBody>
      </p:sp>
      <p:sp>
        <p:nvSpPr>
          <p:cNvPr id="3" name="Espace réservé du numéro de diapositive 2"/>
          <p:cNvSpPr>
            <a:spLocks noGrp="1"/>
          </p:cNvSpPr>
          <p:nvPr>
            <p:ph type="sldNum" sz="quarter" idx="10"/>
          </p:nvPr>
        </p:nvSpPr>
        <p:spPr/>
        <p:txBody>
          <a:bodyPr/>
          <a:lstStyle/>
          <a:p>
            <a:pPr>
              <a:defRPr/>
            </a:pPr>
            <a:fld id="{0C6E91E1-A5D8-4869-AC0C-307D4C0F093A}" type="slidenum">
              <a:rPr lang="fr-CA" smtClean="0"/>
              <a:pPr>
                <a:defRPr/>
              </a:pPr>
              <a:t>1</a:t>
            </a:fld>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25</a:t>
            </a:fld>
            <a:endParaRPr lang="fr-CA"/>
          </a:p>
        </p:txBody>
      </p:sp>
    </p:spTree>
    <p:extLst>
      <p:ext uri="{BB962C8B-B14F-4D97-AF65-F5344CB8AC3E}">
        <p14:creationId xmlns:p14="http://schemas.microsoft.com/office/powerpoint/2010/main" val="307234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27</a:t>
            </a:fld>
            <a:endParaRPr lang="fr-CA"/>
          </a:p>
        </p:txBody>
      </p:sp>
    </p:spTree>
    <p:extLst>
      <p:ext uri="{BB962C8B-B14F-4D97-AF65-F5344CB8AC3E}">
        <p14:creationId xmlns:p14="http://schemas.microsoft.com/office/powerpoint/2010/main" val="176563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29</a:t>
            </a:fld>
            <a:endParaRPr lang="fr-CA"/>
          </a:p>
        </p:txBody>
      </p:sp>
    </p:spTree>
    <p:extLst>
      <p:ext uri="{BB962C8B-B14F-4D97-AF65-F5344CB8AC3E}">
        <p14:creationId xmlns:p14="http://schemas.microsoft.com/office/powerpoint/2010/main" val="175667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38</a:t>
            </a:fld>
            <a:endParaRPr lang="fr-CA"/>
          </a:p>
        </p:txBody>
      </p:sp>
    </p:spTree>
    <p:extLst>
      <p:ext uri="{BB962C8B-B14F-4D97-AF65-F5344CB8AC3E}">
        <p14:creationId xmlns:p14="http://schemas.microsoft.com/office/powerpoint/2010/main" val="95488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52</a:t>
            </a:fld>
            <a:endParaRPr lang="fr-CA"/>
          </a:p>
        </p:txBody>
      </p:sp>
    </p:spTree>
    <p:extLst>
      <p:ext uri="{BB962C8B-B14F-4D97-AF65-F5344CB8AC3E}">
        <p14:creationId xmlns:p14="http://schemas.microsoft.com/office/powerpoint/2010/main" val="158379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baseline="0" dirty="0" smtClean="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55</a:t>
            </a:fld>
            <a:endParaRPr lang="fr-CA"/>
          </a:p>
        </p:txBody>
      </p:sp>
    </p:spTree>
    <p:extLst>
      <p:ext uri="{BB962C8B-B14F-4D97-AF65-F5344CB8AC3E}">
        <p14:creationId xmlns:p14="http://schemas.microsoft.com/office/powerpoint/2010/main" val="203184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59</a:t>
            </a:fld>
            <a:endParaRPr lang="fr-CA"/>
          </a:p>
        </p:txBody>
      </p:sp>
    </p:spTree>
    <p:extLst>
      <p:ext uri="{BB962C8B-B14F-4D97-AF65-F5344CB8AC3E}">
        <p14:creationId xmlns:p14="http://schemas.microsoft.com/office/powerpoint/2010/main" val="47410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0C6E91E1-A5D8-4869-AC0C-307D4C0F093A}" type="slidenum">
              <a:rPr lang="fr-CA" smtClean="0"/>
              <a:pPr>
                <a:defRPr/>
              </a:pPr>
              <a:t>60</a:t>
            </a:fld>
            <a:endParaRPr lang="fr-CA"/>
          </a:p>
        </p:txBody>
      </p:sp>
    </p:spTree>
    <p:extLst>
      <p:ext uri="{BB962C8B-B14F-4D97-AF65-F5344CB8AC3E}">
        <p14:creationId xmlns:p14="http://schemas.microsoft.com/office/powerpoint/2010/main" val="156296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p:spPr>
        <p:txBody>
          <a:bodyPr/>
          <a:lstStyle/>
          <a:p>
            <a:endParaRPr lang="fr-FR" smtClean="0"/>
          </a:p>
        </p:txBody>
      </p:sp>
      <p:sp>
        <p:nvSpPr>
          <p:cNvPr id="3" name="Espace réservé du numéro de diapositive 2"/>
          <p:cNvSpPr>
            <a:spLocks noGrp="1"/>
          </p:cNvSpPr>
          <p:nvPr>
            <p:ph type="sldNum" sz="quarter" idx="10"/>
          </p:nvPr>
        </p:nvSpPr>
        <p:spPr/>
        <p:txBody>
          <a:bodyPr/>
          <a:lstStyle/>
          <a:p>
            <a:pPr>
              <a:defRPr/>
            </a:pPr>
            <a:fld id="{0C6E91E1-A5D8-4869-AC0C-307D4C0F093A}" type="slidenum">
              <a:rPr lang="fr-CA" smtClean="0"/>
              <a:pPr>
                <a:defRPr/>
              </a:pPr>
              <a:t>4</a:t>
            </a:fld>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0C6E91E1-A5D8-4869-AC0C-307D4C0F093A}" type="slidenum">
              <a:rPr lang="fr-CA" smtClean="0"/>
              <a:pPr>
                <a:defRPr/>
              </a:pPr>
              <a:t>8</a:t>
            </a:fld>
            <a:endParaRPr lang="fr-CA"/>
          </a:p>
        </p:txBody>
      </p:sp>
    </p:spTree>
    <p:extLst>
      <p:ext uri="{BB962C8B-B14F-4D97-AF65-F5344CB8AC3E}">
        <p14:creationId xmlns:p14="http://schemas.microsoft.com/office/powerpoint/2010/main" val="380782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e l'image des diapositives 1"/>
          <p:cNvSpPr>
            <a:spLocks noGrp="1" noRot="1" noChangeAspect="1" noTextEdit="1"/>
          </p:cNvSpPr>
          <p:nvPr>
            <p:ph type="sldImg"/>
          </p:nvPr>
        </p:nvSpPr>
        <p:spPr>
          <a:ln/>
        </p:spPr>
      </p:sp>
      <p:sp>
        <p:nvSpPr>
          <p:cNvPr id="66563" name="Espace réservé des commentaires 2"/>
          <p:cNvSpPr>
            <a:spLocks noGrp="1"/>
          </p:cNvSpPr>
          <p:nvPr>
            <p:ph type="body" idx="1"/>
          </p:nvPr>
        </p:nvSpPr>
        <p:spPr>
          <a:noFill/>
        </p:spPr>
        <p:txBody>
          <a:bodyPr/>
          <a:lstStyle/>
          <a:p>
            <a:pPr eaLnBrk="1" hangingPunct="1"/>
            <a:endParaRPr lang="fr-FR" smtClean="0"/>
          </a:p>
        </p:txBody>
      </p:sp>
      <p:sp>
        <p:nvSpPr>
          <p:cNvPr id="3" name="Espace réservé du numéro de diapositive 2"/>
          <p:cNvSpPr>
            <a:spLocks noGrp="1"/>
          </p:cNvSpPr>
          <p:nvPr>
            <p:ph type="sldNum" sz="quarter" idx="10"/>
          </p:nvPr>
        </p:nvSpPr>
        <p:spPr/>
        <p:txBody>
          <a:bodyPr/>
          <a:lstStyle/>
          <a:p>
            <a:pPr>
              <a:defRPr/>
            </a:pPr>
            <a:fld id="{0C6E91E1-A5D8-4869-AC0C-307D4C0F093A}" type="slidenum">
              <a:rPr lang="fr-CA" smtClean="0"/>
              <a:pPr>
                <a:defRPr/>
              </a:pPr>
              <a:t>9</a:t>
            </a:fld>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0C6E91E1-A5D8-4869-AC0C-307D4C0F093A}" type="slidenum">
              <a:rPr lang="fr-CA" smtClean="0"/>
              <a:pPr>
                <a:defRPr/>
              </a:pPr>
              <a:t>14</a:t>
            </a:fld>
            <a:endParaRPr lang="fr-CA"/>
          </a:p>
        </p:txBody>
      </p:sp>
    </p:spTree>
    <p:extLst>
      <p:ext uri="{BB962C8B-B14F-4D97-AF65-F5344CB8AC3E}">
        <p14:creationId xmlns:p14="http://schemas.microsoft.com/office/powerpoint/2010/main" val="2976088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fr-CA" dirty="0"/>
          </a:p>
        </p:txBody>
      </p:sp>
      <p:sp>
        <p:nvSpPr>
          <p:cNvPr id="2" name="Espace réservé du numéro de diapositive 1"/>
          <p:cNvSpPr>
            <a:spLocks noGrp="1"/>
          </p:cNvSpPr>
          <p:nvPr>
            <p:ph type="sldNum" sz="quarter" idx="10"/>
          </p:nvPr>
        </p:nvSpPr>
        <p:spPr/>
        <p:txBody>
          <a:bodyPr/>
          <a:lstStyle/>
          <a:p>
            <a:pPr>
              <a:defRPr/>
            </a:pPr>
            <a:fld id="{0C6E91E1-A5D8-4869-AC0C-307D4C0F093A}" type="slidenum">
              <a:rPr lang="fr-CA" smtClean="0"/>
              <a:pPr>
                <a:defRPr/>
              </a:pPr>
              <a:t>18</a:t>
            </a:fld>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0C6E91E1-A5D8-4869-AC0C-307D4C0F093A}" type="slidenum">
              <a:rPr lang="fr-CA" smtClean="0"/>
              <a:pPr>
                <a:defRPr/>
              </a:pPr>
              <a:t>21</a:t>
            </a:fld>
            <a:endParaRPr lang="fr-CA"/>
          </a:p>
        </p:txBody>
      </p:sp>
    </p:spTree>
    <p:extLst>
      <p:ext uri="{BB962C8B-B14F-4D97-AF65-F5344CB8AC3E}">
        <p14:creationId xmlns:p14="http://schemas.microsoft.com/office/powerpoint/2010/main" val="4193223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0C6E91E1-A5D8-4869-AC0C-307D4C0F093A}" type="slidenum">
              <a:rPr lang="fr-CA" smtClean="0"/>
              <a:pPr>
                <a:defRPr/>
              </a:pPr>
              <a:t>23</a:t>
            </a:fld>
            <a:endParaRPr lang="fr-CA"/>
          </a:p>
        </p:txBody>
      </p:sp>
    </p:spTree>
    <p:extLst>
      <p:ext uri="{BB962C8B-B14F-4D97-AF65-F5344CB8AC3E}">
        <p14:creationId xmlns:p14="http://schemas.microsoft.com/office/powerpoint/2010/main" val="93992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5" name="Espace réservé du numéro de diapositive 4"/>
          <p:cNvSpPr>
            <a:spLocks noGrp="1"/>
          </p:cNvSpPr>
          <p:nvPr>
            <p:ph type="sldNum" sz="quarter" idx="10"/>
          </p:nvPr>
        </p:nvSpPr>
        <p:spPr/>
        <p:txBody>
          <a:bodyPr/>
          <a:lstStyle/>
          <a:p>
            <a:pPr>
              <a:defRPr/>
            </a:pPr>
            <a:fld id="{0C6E91E1-A5D8-4869-AC0C-307D4C0F093A}" type="slidenum">
              <a:rPr lang="fr-CA" smtClean="0"/>
              <a:pPr>
                <a:defRPr/>
              </a:pPr>
              <a:t>24</a:t>
            </a:fld>
            <a:endParaRPr lang="fr-CA"/>
          </a:p>
        </p:txBody>
      </p:sp>
    </p:spTree>
    <p:extLst>
      <p:ext uri="{BB962C8B-B14F-4D97-AF65-F5344CB8AC3E}">
        <p14:creationId xmlns:p14="http://schemas.microsoft.com/office/powerpoint/2010/main" val="24524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5CB9874C-9C84-480F-B631-C2AE0EEED1EC}" type="slidenum">
              <a:rPr lang="fr-CA" smtClean="0"/>
              <a:pPr>
                <a:defRPr/>
              </a:pPr>
              <a:t>‹N°›</a:t>
            </a:fld>
            <a:endParaRPr lang="fr-CA" dirty="0"/>
          </a:p>
        </p:txBody>
      </p:sp>
    </p:spTree>
    <p:extLst>
      <p:ext uri="{BB962C8B-B14F-4D97-AF65-F5344CB8AC3E}">
        <p14:creationId xmlns:p14="http://schemas.microsoft.com/office/powerpoint/2010/main" val="193525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6807A923-ED42-4401-88CC-54086CCD49FA}" type="slidenum">
              <a:rPr lang="fr-CA" smtClean="0"/>
              <a:pPr>
                <a:defRPr/>
              </a:pPr>
              <a:t>‹N°›</a:t>
            </a:fld>
            <a:endParaRPr lang="fr-CA" dirty="0"/>
          </a:p>
        </p:txBody>
      </p:sp>
    </p:spTree>
    <p:extLst>
      <p:ext uri="{BB962C8B-B14F-4D97-AF65-F5344CB8AC3E}">
        <p14:creationId xmlns:p14="http://schemas.microsoft.com/office/powerpoint/2010/main" val="331703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1C1211CE-F1A2-4A1C-9E00-EE9CCD5D294B}" type="slidenum">
              <a:rPr lang="fr-CA" smtClean="0"/>
              <a:pPr>
                <a:defRPr/>
              </a:pPr>
              <a:t>‹N°›</a:t>
            </a:fld>
            <a:endParaRPr lang="fr-CA" dirty="0"/>
          </a:p>
        </p:txBody>
      </p:sp>
    </p:spTree>
    <p:extLst>
      <p:ext uri="{BB962C8B-B14F-4D97-AF65-F5344CB8AC3E}">
        <p14:creationId xmlns:p14="http://schemas.microsoft.com/office/powerpoint/2010/main" val="235914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CA"/>
          </a:p>
        </p:txBody>
      </p:sp>
      <p:sp>
        <p:nvSpPr>
          <p:cNvPr id="3" name="Espace réservé du tableau 2"/>
          <p:cNvSpPr>
            <a:spLocks noGrp="1"/>
          </p:cNvSpPr>
          <p:nvPr>
            <p:ph type="tbl" idx="1"/>
          </p:nvPr>
        </p:nvSpPr>
        <p:spPr>
          <a:xfrm>
            <a:off x="457200" y="1600200"/>
            <a:ext cx="8229600" cy="4525963"/>
          </a:xfrm>
        </p:spPr>
        <p:txBody>
          <a:bodyPr/>
          <a:lstStyle/>
          <a:p>
            <a:pPr lvl="0"/>
            <a:endParaRPr lang="fr-CA"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C3D137D8-B713-4BD4-8DC4-8EE46E41E793}" type="slidenum">
              <a:rPr lang="fr-CA" smtClean="0"/>
              <a:pPr>
                <a:defRPr/>
              </a:pPr>
              <a:t>‹N°›</a:t>
            </a:fld>
            <a:endParaRPr lang="fr-CA" dirty="0"/>
          </a:p>
        </p:txBody>
      </p:sp>
    </p:spTree>
    <p:extLst>
      <p:ext uri="{BB962C8B-B14F-4D97-AF65-F5344CB8AC3E}">
        <p14:creationId xmlns:p14="http://schemas.microsoft.com/office/powerpoint/2010/main" val="386191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6B624637-3B27-4511-ABD9-051DB1EEE964}" type="slidenum">
              <a:rPr lang="fr-CA" smtClean="0"/>
              <a:pPr>
                <a:defRPr/>
              </a:pPr>
              <a:t>‹N°›</a:t>
            </a:fld>
            <a:endParaRPr lang="fr-CA" dirty="0"/>
          </a:p>
        </p:txBody>
      </p:sp>
    </p:spTree>
    <p:extLst>
      <p:ext uri="{BB962C8B-B14F-4D97-AF65-F5344CB8AC3E}">
        <p14:creationId xmlns:p14="http://schemas.microsoft.com/office/powerpoint/2010/main" val="358166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r>
              <a:rPr lang="fr-CA" dirty="0" smtClean="0"/>
              <a:t>11-</a:t>
            </a:r>
            <a:fld id="{AE5FABAF-9997-47B1-B843-967D4517491B}" type="slidenum">
              <a:rPr lang="fr-CA" smtClean="0"/>
              <a:pPr>
                <a:defRPr/>
              </a:pPr>
              <a:t>‹N°›</a:t>
            </a:fld>
            <a:endParaRPr lang="fr-CA" dirty="0"/>
          </a:p>
        </p:txBody>
      </p:sp>
    </p:spTree>
    <p:extLst>
      <p:ext uri="{BB962C8B-B14F-4D97-AF65-F5344CB8AC3E}">
        <p14:creationId xmlns:p14="http://schemas.microsoft.com/office/powerpoint/2010/main" val="215382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11-</a:t>
            </a:r>
            <a:fld id="{31AE4C90-D998-47B0-A834-0DC746C9CB01}" type="slidenum">
              <a:rPr lang="fr-CA" smtClean="0"/>
              <a:pPr>
                <a:defRPr/>
              </a:pPr>
              <a:t>‹N°›</a:t>
            </a:fld>
            <a:endParaRPr lang="fr-CA" dirty="0"/>
          </a:p>
        </p:txBody>
      </p:sp>
    </p:spTree>
    <p:extLst>
      <p:ext uri="{BB962C8B-B14F-4D97-AF65-F5344CB8AC3E}">
        <p14:creationId xmlns:p14="http://schemas.microsoft.com/office/powerpoint/2010/main" val="48791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CA"/>
          </a:p>
        </p:txBody>
      </p:sp>
      <p:sp>
        <p:nvSpPr>
          <p:cNvPr id="8" name="Rectangle 5"/>
          <p:cNvSpPr>
            <a:spLocks noGrp="1" noChangeArrowheads="1"/>
          </p:cNvSpPr>
          <p:nvPr>
            <p:ph type="ftr" sz="quarter" idx="11"/>
          </p:nvPr>
        </p:nvSpPr>
        <p:spPr>
          <a:ln/>
        </p:spPr>
        <p:txBody>
          <a:bodyPr/>
          <a:lstStyle>
            <a:lvl1pPr>
              <a:defRPr/>
            </a:lvl1pPr>
          </a:lstStyle>
          <a:p>
            <a:pPr>
              <a:defRPr/>
            </a:pPr>
            <a:endParaRPr lang="fr-CA"/>
          </a:p>
        </p:txBody>
      </p:sp>
      <p:sp>
        <p:nvSpPr>
          <p:cNvPr id="9" name="Rectangle 6"/>
          <p:cNvSpPr>
            <a:spLocks noGrp="1" noChangeArrowheads="1"/>
          </p:cNvSpPr>
          <p:nvPr>
            <p:ph type="sldNum" sz="quarter" idx="12"/>
          </p:nvPr>
        </p:nvSpPr>
        <p:spPr>
          <a:ln/>
        </p:spPr>
        <p:txBody>
          <a:bodyPr/>
          <a:lstStyle>
            <a:lvl1pPr>
              <a:defRPr/>
            </a:lvl1pPr>
          </a:lstStyle>
          <a:p>
            <a:pPr>
              <a:defRPr/>
            </a:pPr>
            <a:r>
              <a:rPr lang="fr-CA" dirty="0" smtClean="0"/>
              <a:t>11-</a:t>
            </a:r>
            <a:fld id="{278182B6-5A4C-4AE0-854D-23FAB0E6838A}" type="slidenum">
              <a:rPr lang="fr-CA" smtClean="0"/>
              <a:pPr>
                <a:defRPr/>
              </a:pPr>
              <a:t>‹N°›</a:t>
            </a:fld>
            <a:endParaRPr lang="fr-CA" dirty="0"/>
          </a:p>
        </p:txBody>
      </p:sp>
    </p:spTree>
    <p:extLst>
      <p:ext uri="{BB962C8B-B14F-4D97-AF65-F5344CB8AC3E}">
        <p14:creationId xmlns:p14="http://schemas.microsoft.com/office/powerpoint/2010/main" val="380921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r>
              <a:rPr lang="fr-CA" dirty="0" smtClean="0"/>
              <a:t>11-</a:t>
            </a:r>
            <a:fld id="{F3C64A45-6971-48E8-B209-34DAC4A84285}" type="slidenum">
              <a:rPr lang="fr-CA" smtClean="0"/>
              <a:pPr>
                <a:defRPr/>
              </a:pPr>
              <a:t>‹N°›</a:t>
            </a:fld>
            <a:endParaRPr lang="fr-CA" dirty="0"/>
          </a:p>
        </p:txBody>
      </p:sp>
    </p:spTree>
    <p:extLst>
      <p:ext uri="{BB962C8B-B14F-4D97-AF65-F5344CB8AC3E}">
        <p14:creationId xmlns:p14="http://schemas.microsoft.com/office/powerpoint/2010/main" val="252599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CA"/>
          </a:p>
        </p:txBody>
      </p:sp>
      <p:sp>
        <p:nvSpPr>
          <p:cNvPr id="3" name="Rectangle 5"/>
          <p:cNvSpPr>
            <a:spLocks noGrp="1" noChangeArrowheads="1"/>
          </p:cNvSpPr>
          <p:nvPr>
            <p:ph type="ftr" sz="quarter" idx="11"/>
          </p:nvPr>
        </p:nvSpPr>
        <p:spPr>
          <a:ln/>
        </p:spPr>
        <p:txBody>
          <a:bodyPr/>
          <a:lstStyle>
            <a:lvl1pPr>
              <a:defRPr/>
            </a:lvl1pPr>
          </a:lstStyle>
          <a:p>
            <a:pPr>
              <a:defRPr/>
            </a:pPr>
            <a:endParaRPr lang="fr-CA"/>
          </a:p>
        </p:txBody>
      </p:sp>
      <p:sp>
        <p:nvSpPr>
          <p:cNvPr id="4" name="Rectangle 6"/>
          <p:cNvSpPr>
            <a:spLocks noGrp="1" noChangeArrowheads="1"/>
          </p:cNvSpPr>
          <p:nvPr>
            <p:ph type="sldNum" sz="quarter" idx="12"/>
          </p:nvPr>
        </p:nvSpPr>
        <p:spPr>
          <a:ln/>
        </p:spPr>
        <p:txBody>
          <a:bodyPr/>
          <a:lstStyle>
            <a:lvl1pPr>
              <a:defRPr/>
            </a:lvl1pPr>
          </a:lstStyle>
          <a:p>
            <a:pPr>
              <a:defRPr/>
            </a:pPr>
            <a:r>
              <a:rPr lang="fr-CA" dirty="0" smtClean="0"/>
              <a:t>11-</a:t>
            </a:r>
            <a:fld id="{66C8EE90-1818-4F3B-A562-C226C5F71069}" type="slidenum">
              <a:rPr lang="fr-CA" smtClean="0"/>
              <a:pPr>
                <a:defRPr/>
              </a:pPr>
              <a:t>‹N°›</a:t>
            </a:fld>
            <a:endParaRPr lang="fr-CA" dirty="0"/>
          </a:p>
        </p:txBody>
      </p:sp>
    </p:spTree>
    <p:extLst>
      <p:ext uri="{BB962C8B-B14F-4D97-AF65-F5344CB8AC3E}">
        <p14:creationId xmlns:p14="http://schemas.microsoft.com/office/powerpoint/2010/main" val="26731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11-</a:t>
            </a:r>
            <a:fld id="{C7A245DB-CD3D-4EAB-84B6-05FD36898B11}" type="slidenum">
              <a:rPr lang="fr-CA" smtClean="0"/>
              <a:pPr>
                <a:defRPr/>
              </a:pPr>
              <a:t>‹N°›</a:t>
            </a:fld>
            <a:endParaRPr lang="fr-CA" dirty="0"/>
          </a:p>
        </p:txBody>
      </p:sp>
    </p:spTree>
    <p:extLst>
      <p:ext uri="{BB962C8B-B14F-4D97-AF65-F5344CB8AC3E}">
        <p14:creationId xmlns:p14="http://schemas.microsoft.com/office/powerpoint/2010/main" val="34909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r>
              <a:rPr lang="fr-CA" dirty="0" smtClean="0"/>
              <a:t>11-</a:t>
            </a:r>
            <a:fld id="{1FC33125-0D0A-4BAA-BE6D-964A73765192}" type="slidenum">
              <a:rPr lang="fr-CA" smtClean="0"/>
              <a:pPr>
                <a:defRPr/>
              </a:pPr>
              <a:t>‹N°›</a:t>
            </a:fld>
            <a:endParaRPr lang="fr-CA" dirty="0"/>
          </a:p>
        </p:txBody>
      </p:sp>
    </p:spTree>
    <p:extLst>
      <p:ext uri="{BB962C8B-B14F-4D97-AF65-F5344CB8AC3E}">
        <p14:creationId xmlns:p14="http://schemas.microsoft.com/office/powerpoint/2010/main" val="309331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1321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fr-CA"/>
          </a:p>
        </p:txBody>
      </p:sp>
      <p:sp>
        <p:nvSpPr>
          <p:cNvPr id="1321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CA"/>
          </a:p>
        </p:txBody>
      </p:sp>
      <p:sp>
        <p:nvSpPr>
          <p:cNvPr id="1321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r>
              <a:rPr lang="fr-CA" dirty="0" smtClean="0"/>
              <a:t>11-</a:t>
            </a:r>
            <a:fld id="{6BF20658-4E66-4255-9713-038DD0FDEE30}" type="slidenum">
              <a:rPr lang="fr-CA" smtClean="0"/>
              <a:pPr>
                <a:defRPr/>
              </a:pPr>
              <a:t>‹N°›</a:t>
            </a:fld>
            <a:endParaRPr lang="fr-CA"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4400" b="1">
          <a:solidFill>
            <a:srgbClr val="CC0000"/>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sz="4400" b="1">
          <a:solidFill>
            <a:srgbClr val="CC00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FFCC00"/>
        </a:buClr>
        <a:buFont typeface="Wingdings" pitchFamily="2" charset="2"/>
        <a:buChar char="ü"/>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80000"/>
        <a:buChar char="•"/>
        <a:defRPr sz="2800">
          <a:solidFill>
            <a:schemeClr val="tx1"/>
          </a:solidFill>
          <a:latin typeface="+mn-lt"/>
        </a:defRPr>
      </a:lvl2pPr>
      <a:lvl3pPr marL="1143000" indent="-228600" algn="l" rtl="0" eaLnBrk="0" fontAlgn="base" hangingPunct="0">
        <a:spcBef>
          <a:spcPct val="20000"/>
        </a:spcBef>
        <a:spcAft>
          <a:spcPct val="0"/>
        </a:spcAft>
        <a:buClr>
          <a:srgbClr val="FFCC00"/>
        </a:buClr>
        <a:buFont typeface="Tahoma"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ous-titre 2"/>
          <p:cNvSpPr>
            <a:spLocks noGrp="1"/>
          </p:cNvSpPr>
          <p:nvPr>
            <p:ph type="subTitle" idx="1"/>
          </p:nvPr>
        </p:nvSpPr>
        <p:spPr>
          <a:xfrm>
            <a:off x="1371600" y="3357563"/>
            <a:ext cx="6400800" cy="1752600"/>
          </a:xfrm>
        </p:spPr>
        <p:txBody>
          <a:bodyPr/>
          <a:lstStyle/>
          <a:p>
            <a:r>
              <a:rPr lang="fr-FR" sz="4000" smtClean="0"/>
              <a:t>Chapitre 10</a:t>
            </a:r>
          </a:p>
          <a:p>
            <a:r>
              <a:rPr lang="fr-FR" sz="4000" smtClean="0"/>
              <a:t>Les immobilisations</a:t>
            </a:r>
            <a:endParaRPr lang="fr-CA" sz="4000" smtClean="0"/>
          </a:p>
        </p:txBody>
      </p:sp>
      <p:sp>
        <p:nvSpPr>
          <p:cNvPr id="3074" name="Rectangle 2"/>
          <p:cNvSpPr>
            <a:spLocks noChangeArrowheads="1"/>
          </p:cNvSpPr>
          <p:nvPr/>
        </p:nvSpPr>
        <p:spPr bwMode="auto">
          <a:xfrm>
            <a:off x="762000" y="1447800"/>
            <a:ext cx="7721600" cy="1143000"/>
          </a:xfrm>
          <a:prstGeom prst="rect">
            <a:avLst/>
          </a:prstGeom>
          <a:noFill/>
          <a:ln w="9525">
            <a:noFill/>
            <a:miter lim="800000"/>
            <a:headEnd/>
            <a:tailEnd/>
          </a:ln>
        </p:spPr>
        <p:txBody>
          <a:bodyPr anchor="ctr"/>
          <a:lstStyle/>
          <a:p>
            <a:pPr algn="ctr">
              <a:defRPr/>
            </a:pPr>
            <a:r>
              <a:rPr lang="fr-FR" sz="5400" b="1" dirty="0">
                <a:solidFill>
                  <a:srgbClr val="C00000"/>
                </a:solidFill>
                <a:latin typeface="+mj-lt"/>
              </a:rPr>
              <a:t>Séance </a:t>
            </a:r>
            <a:r>
              <a:rPr lang="fr-FR" sz="5400" b="1" dirty="0" smtClean="0">
                <a:solidFill>
                  <a:srgbClr val="C00000"/>
                </a:solidFill>
                <a:latin typeface="+mj-lt"/>
              </a:rPr>
              <a:t>12</a:t>
            </a:r>
          </a:p>
        </p:txBody>
      </p:sp>
      <p:sp>
        <p:nvSpPr>
          <p:cNvPr id="4100" name="Rectangle 3"/>
          <p:cNvSpPr>
            <a:spLocks noChangeArrowheads="1"/>
          </p:cNvSpPr>
          <p:nvPr/>
        </p:nvSpPr>
        <p:spPr bwMode="auto">
          <a:xfrm>
            <a:off x="914400" y="3276600"/>
            <a:ext cx="7315200" cy="1752600"/>
          </a:xfrm>
          <a:prstGeom prst="rect">
            <a:avLst/>
          </a:prstGeom>
          <a:noFill/>
          <a:ln w="9525">
            <a:noFill/>
            <a:miter lim="800000"/>
            <a:headEnd/>
            <a:tailEnd/>
          </a:ln>
        </p:spPr>
        <p:txBody>
          <a:bodyPr/>
          <a:lstStyle/>
          <a:p>
            <a:pPr marL="342900" indent="-342900" algn="ctr">
              <a:spcBef>
                <a:spcPct val="20000"/>
              </a:spcBef>
              <a:buClr>
                <a:schemeClr val="accent2"/>
              </a:buClr>
              <a:buSzPct val="115000"/>
              <a:buFont typeface="Wingdings" pitchFamily="2" charset="2"/>
              <a:buNone/>
              <a:defRPr/>
            </a:pPr>
            <a:r>
              <a:rPr lang="fr-FR" sz="4000" b="1" dirty="0">
                <a:solidFill>
                  <a:srgbClr val="C00000"/>
                </a:solidFill>
                <a:latin typeface="+mj-lt"/>
              </a:rPr>
              <a:t/>
            </a:r>
            <a:br>
              <a:rPr lang="fr-FR" sz="4000" b="1" dirty="0">
                <a:solidFill>
                  <a:srgbClr val="C00000"/>
                </a:solidFill>
                <a:latin typeface="+mj-lt"/>
              </a:rPr>
            </a:br>
            <a:endParaRPr lang="fr-FR" sz="4000" b="1" dirty="0">
              <a:solidFill>
                <a:srgbClr val="C00000"/>
              </a:solidFill>
              <a:latin typeface="+mj-lt"/>
            </a:endParaRP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1</a:t>
            </a:fld>
            <a:endParaRPr lang="fr-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461963" y="274638"/>
            <a:ext cx="8558212" cy="1143000"/>
          </a:xfrm>
        </p:spPr>
        <p:txBody>
          <a:bodyPr/>
          <a:lstStyle/>
          <a:p>
            <a:pPr eaLnBrk="1" hangingPunct="1"/>
            <a:r>
              <a:rPr lang="fr-CA" smtClean="0">
                <a:effectLst/>
              </a:rPr>
              <a:t>La détermination du coût d’acquisition</a:t>
            </a:r>
            <a:endParaRPr lang="en-US" smtClean="0">
              <a:effectLst/>
            </a:endParaRPr>
          </a:p>
        </p:txBody>
      </p:sp>
      <p:sp>
        <p:nvSpPr>
          <p:cNvPr id="10244" name="Rectangle 5"/>
          <p:cNvSpPr>
            <a:spLocks noGrp="1" noChangeArrowheads="1"/>
          </p:cNvSpPr>
          <p:nvPr>
            <p:ph type="body" idx="1"/>
          </p:nvPr>
        </p:nvSpPr>
        <p:spPr>
          <a:xfrm>
            <a:off x="396875" y="1206500"/>
            <a:ext cx="8351838" cy="4814888"/>
          </a:xfrm>
        </p:spPr>
        <p:txBody>
          <a:bodyPr/>
          <a:lstStyle/>
          <a:p>
            <a:pPr eaLnBrk="1" hangingPunct="1"/>
            <a:endParaRPr lang="en-US" smtClean="0"/>
          </a:p>
          <a:p>
            <a:pPr eaLnBrk="1" hangingPunct="1"/>
            <a:r>
              <a:rPr lang="en-US" smtClean="0"/>
              <a:t>L</a:t>
            </a:r>
            <a:r>
              <a:rPr lang="fr-CA" smtClean="0"/>
              <a:t>e coût d’acquisition inclut le prix d’achat ainsi que toutes les dépenses nécessaires pour rendre l’actif utilisable</a:t>
            </a:r>
          </a:p>
          <a:p>
            <a:pPr lvl="1" eaLnBrk="1" hangingPunct="1"/>
            <a:r>
              <a:rPr lang="fr-CA" smtClean="0"/>
              <a:t>Coût d’un actif = somme des coûts engagés pour faire en sorte que  l’actif puisse servir à l’usage prévu, nette de toute remise</a:t>
            </a:r>
            <a:endParaRPr lang="en-US" smtClean="0"/>
          </a:p>
          <a:p>
            <a:pPr lvl="1" eaLnBrk="1" hangingPunct="1"/>
            <a:r>
              <a:rPr lang="fr-CA" smtClean="0"/>
              <a:t>Coût d’acquisition n’inclut pas les frais financiers, ni les rabais spéciaux.</a:t>
            </a:r>
          </a:p>
        </p:txBody>
      </p:sp>
      <p:sp>
        <p:nvSpPr>
          <p:cNvPr id="10245"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10</a:t>
            </a:fld>
            <a:endParaRPr lang="fr-CA"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557213"/>
            <a:ext cx="7772400" cy="1143000"/>
          </a:xfrm>
          <a:prstGeom prst="rect">
            <a:avLst/>
          </a:prstGeom>
          <a:noFill/>
          <a:ln w="12699">
            <a:noFill/>
            <a:miter lim="800000"/>
            <a:headEnd/>
            <a:tailEnd/>
          </a:ln>
          <a:effectLst/>
        </p:spPr>
        <p:txBody>
          <a:bodyPr lIns="90488" tIns="44450" rIns="90488" bIns="44450" anchor="ctr"/>
          <a:lstStyle/>
          <a:p>
            <a:pPr algn="ctr">
              <a:defRPr/>
            </a:pPr>
            <a:endParaRPr lang="en-US" sz="4400" b="1">
              <a:solidFill>
                <a:schemeClr val="accent2"/>
              </a:solidFill>
              <a:effectLst>
                <a:outerShdw blurRad="38100" dist="38100" dir="2700000" algn="tl">
                  <a:srgbClr val="C0C0C0"/>
                </a:outerShdw>
              </a:effectLst>
              <a:latin typeface="Tahoma" pitchFamily="34" charset="0"/>
            </a:endParaRPr>
          </a:p>
        </p:txBody>
      </p:sp>
      <p:sp>
        <p:nvSpPr>
          <p:cNvPr id="11268" name="Rectangle 6"/>
          <p:cNvSpPr>
            <a:spLocks noGrp="1" noChangeArrowheads="1"/>
          </p:cNvSpPr>
          <p:nvPr>
            <p:ph type="title"/>
          </p:nvPr>
        </p:nvSpPr>
        <p:spPr>
          <a:xfrm>
            <a:off x="539750" y="346075"/>
            <a:ext cx="8064500" cy="1143000"/>
          </a:xfrm>
        </p:spPr>
        <p:txBody>
          <a:bodyPr/>
          <a:lstStyle/>
          <a:p>
            <a:pPr eaLnBrk="1" hangingPunct="1"/>
            <a:r>
              <a:rPr lang="fr-CA" smtClean="0">
                <a:effectLst/>
              </a:rPr>
              <a:t>Coût d’acquisition d’un terrain</a:t>
            </a:r>
          </a:p>
        </p:txBody>
      </p:sp>
      <p:sp>
        <p:nvSpPr>
          <p:cNvPr id="11269" name="Rectangle 7"/>
          <p:cNvSpPr>
            <a:spLocks noGrp="1" noChangeArrowheads="1"/>
          </p:cNvSpPr>
          <p:nvPr>
            <p:ph type="body" idx="1"/>
          </p:nvPr>
        </p:nvSpPr>
        <p:spPr>
          <a:xfrm>
            <a:off x="395288" y="1700213"/>
            <a:ext cx="8569325" cy="4897437"/>
          </a:xfrm>
        </p:spPr>
        <p:txBody>
          <a:bodyPr/>
          <a:lstStyle/>
          <a:p>
            <a:pPr eaLnBrk="1" hangingPunct="1"/>
            <a:r>
              <a:rPr lang="fr-CA" smtClean="0"/>
              <a:t>Prix d’achat</a:t>
            </a:r>
          </a:p>
          <a:p>
            <a:pPr eaLnBrk="1" hangingPunct="1"/>
            <a:r>
              <a:rPr lang="fr-CA" smtClean="0"/>
              <a:t>Frais de courtage</a:t>
            </a:r>
          </a:p>
          <a:p>
            <a:pPr eaLnBrk="1" hangingPunct="1"/>
            <a:r>
              <a:rPr lang="fr-CA" smtClean="0"/>
              <a:t>Arrérages d’impôts fonciers </a:t>
            </a:r>
          </a:p>
          <a:p>
            <a:pPr eaLnBrk="1" hangingPunct="1"/>
            <a:r>
              <a:rPr lang="fr-CA" smtClean="0"/>
              <a:t>Frais d’arpentage</a:t>
            </a:r>
          </a:p>
          <a:p>
            <a:pPr eaLnBrk="1" hangingPunct="1"/>
            <a:r>
              <a:rPr lang="fr-CA" smtClean="0"/>
              <a:t>Frais d’assainissement</a:t>
            </a:r>
          </a:p>
          <a:p>
            <a:pPr eaLnBrk="1" hangingPunct="1"/>
            <a:r>
              <a:rPr lang="fr-CA" smtClean="0"/>
              <a:t>Frais juridiques</a:t>
            </a:r>
          </a:p>
          <a:p>
            <a:pPr eaLnBrk="1" hangingPunct="1"/>
            <a:r>
              <a:rPr lang="fr-CA" smtClean="0"/>
              <a:t>Coûts nivelage; défrichage; démolition et enlèvement de bâtiment non désiré sur le terrain</a:t>
            </a:r>
            <a:endParaRPr lang="en-US" smtClean="0"/>
          </a:p>
          <a:p>
            <a:pPr eaLnBrk="1" hangingPunct="1"/>
            <a:endParaRPr lang="fr-CA" smtClean="0"/>
          </a:p>
        </p:txBody>
      </p:sp>
      <p:sp>
        <p:nvSpPr>
          <p:cNvPr id="11270"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11</a:t>
            </a:fld>
            <a:endParaRPr lang="fr-CA"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CA" smtClean="0">
                <a:effectLst/>
              </a:rPr>
              <a:t>Aménagement de terrains</a:t>
            </a:r>
          </a:p>
        </p:txBody>
      </p:sp>
      <p:sp>
        <p:nvSpPr>
          <p:cNvPr id="12291" name="Espace réservé du contenu 2"/>
          <p:cNvSpPr>
            <a:spLocks noGrp="1"/>
          </p:cNvSpPr>
          <p:nvPr>
            <p:ph idx="1"/>
          </p:nvPr>
        </p:nvSpPr>
        <p:spPr/>
        <p:txBody>
          <a:bodyPr/>
          <a:lstStyle/>
          <a:p>
            <a:r>
              <a:rPr lang="fr-CA" smtClean="0"/>
              <a:t>Éclairage</a:t>
            </a:r>
          </a:p>
          <a:p>
            <a:r>
              <a:rPr lang="fr-CA" smtClean="0"/>
              <a:t>Signalisation</a:t>
            </a:r>
          </a:p>
          <a:p>
            <a:r>
              <a:rPr lang="fr-CA" smtClean="0"/>
              <a:t>Clôtures</a:t>
            </a:r>
          </a:p>
          <a:p>
            <a:r>
              <a:rPr lang="fr-CA" smtClean="0"/>
              <a:t>Pavage</a:t>
            </a:r>
          </a:p>
          <a:p>
            <a:r>
              <a:rPr lang="fr-CA" smtClean="0"/>
              <a:t>Système d’arrosage</a:t>
            </a:r>
          </a:p>
          <a:p>
            <a:r>
              <a:rPr lang="fr-CA" smtClean="0"/>
              <a:t>Aménagement paysager</a:t>
            </a:r>
          </a:p>
        </p:txBody>
      </p:sp>
      <p:sp>
        <p:nvSpPr>
          <p:cNvPr id="12293" name="Line 3"/>
          <p:cNvSpPr>
            <a:spLocks noChangeShapeType="1"/>
          </p:cNvSpPr>
          <p:nvPr/>
        </p:nvSpPr>
        <p:spPr bwMode="auto">
          <a:xfrm>
            <a:off x="222250"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12</a:t>
            </a:fld>
            <a:endParaRPr lang="fr-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33400" y="2133600"/>
            <a:ext cx="441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spcBef>
                <a:spcPct val="40000"/>
              </a:spcBef>
              <a:buClr>
                <a:schemeClr val="tx2"/>
              </a:buClr>
              <a:buSzPct val="65000"/>
              <a:buFont typeface="Wingdings" pitchFamily="2" charset="2"/>
              <a:buChar char="u"/>
            </a:pPr>
            <a:endParaRPr lang="fr-FR" sz="3200"/>
          </a:p>
        </p:txBody>
      </p:sp>
      <p:sp>
        <p:nvSpPr>
          <p:cNvPr id="13316" name="Rectangle 5"/>
          <p:cNvSpPr>
            <a:spLocks noGrp="1" noChangeArrowheads="1"/>
          </p:cNvSpPr>
          <p:nvPr>
            <p:ph type="title"/>
          </p:nvPr>
        </p:nvSpPr>
        <p:spPr>
          <a:xfrm>
            <a:off x="179388" y="274638"/>
            <a:ext cx="8840787" cy="1143000"/>
          </a:xfrm>
        </p:spPr>
        <p:txBody>
          <a:bodyPr/>
          <a:lstStyle/>
          <a:p>
            <a:pPr eaLnBrk="1" hangingPunct="1"/>
            <a:r>
              <a:rPr lang="fr-CA" smtClean="0">
                <a:effectLst/>
              </a:rPr>
              <a:t>Coût d’acquisition d’un bâtiment</a:t>
            </a:r>
            <a:endParaRPr lang="en-US" smtClean="0">
              <a:effectLst/>
            </a:endParaRPr>
          </a:p>
        </p:txBody>
      </p:sp>
      <p:sp>
        <p:nvSpPr>
          <p:cNvPr id="13317" name="Rectangle 6"/>
          <p:cNvSpPr>
            <a:spLocks noGrp="1" noChangeArrowheads="1"/>
          </p:cNvSpPr>
          <p:nvPr>
            <p:ph type="body" idx="1"/>
          </p:nvPr>
        </p:nvSpPr>
        <p:spPr>
          <a:xfrm>
            <a:off x="852488" y="2287588"/>
            <a:ext cx="7391400" cy="3373437"/>
          </a:xfrm>
        </p:spPr>
        <p:txBody>
          <a:bodyPr/>
          <a:lstStyle/>
          <a:p>
            <a:pPr eaLnBrk="1" hangingPunct="1"/>
            <a:r>
              <a:rPr lang="fr-CA" smtClean="0"/>
              <a:t>Prix d’achat</a:t>
            </a:r>
          </a:p>
          <a:p>
            <a:pPr eaLnBrk="1" hangingPunct="1"/>
            <a:r>
              <a:rPr lang="fr-CA" smtClean="0"/>
              <a:t>Honoraires d’architecte</a:t>
            </a:r>
          </a:p>
          <a:p>
            <a:pPr eaLnBrk="1" hangingPunct="1"/>
            <a:r>
              <a:rPr lang="fr-CA" smtClean="0"/>
              <a:t>Coût des permis</a:t>
            </a:r>
          </a:p>
          <a:p>
            <a:pPr eaLnBrk="1" hangingPunct="1"/>
            <a:r>
              <a:rPr lang="fr-CA" smtClean="0"/>
              <a:t>Coût d’excavation</a:t>
            </a:r>
          </a:p>
          <a:p>
            <a:pPr eaLnBrk="1" hangingPunct="1"/>
            <a:r>
              <a:rPr lang="fr-CA" smtClean="0"/>
              <a:t>Coût de construction </a:t>
            </a:r>
          </a:p>
          <a:p>
            <a:pPr eaLnBrk="1" hangingPunct="1"/>
            <a:endParaRPr lang="fr-CA" smtClean="0"/>
          </a:p>
        </p:txBody>
      </p:sp>
      <p:sp>
        <p:nvSpPr>
          <p:cNvPr id="13318"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13</a:t>
            </a:fld>
            <a:endParaRPr lang="fr-CA"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533400" y="1905000"/>
            <a:ext cx="7999413"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40000"/>
              </a:spcBef>
              <a:buClr>
                <a:schemeClr val="tx2"/>
              </a:buClr>
              <a:buSzPct val="65000"/>
              <a:buFont typeface="Wingdings" pitchFamily="2" charset="2"/>
              <a:buNone/>
            </a:pPr>
            <a:endParaRPr lang="fr-FR" sz="3200"/>
          </a:p>
        </p:txBody>
      </p:sp>
      <p:sp>
        <p:nvSpPr>
          <p:cNvPr id="14340" name="Rectangle 5"/>
          <p:cNvSpPr>
            <a:spLocks noGrp="1" noChangeArrowheads="1"/>
          </p:cNvSpPr>
          <p:nvPr>
            <p:ph type="title"/>
          </p:nvPr>
        </p:nvSpPr>
        <p:spPr>
          <a:xfrm>
            <a:off x="179388" y="274638"/>
            <a:ext cx="8335962" cy="1143000"/>
          </a:xfrm>
        </p:spPr>
        <p:txBody>
          <a:bodyPr/>
          <a:lstStyle/>
          <a:p>
            <a:pPr eaLnBrk="1" hangingPunct="1"/>
            <a:r>
              <a:rPr lang="fr-CA" dirty="0" smtClean="0">
                <a:effectLst/>
              </a:rPr>
              <a:t>Coût d’acquisition de matériel (et outillage)</a:t>
            </a:r>
            <a:endParaRPr lang="en-US" dirty="0" smtClean="0">
              <a:effectLst/>
            </a:endParaRPr>
          </a:p>
        </p:txBody>
      </p:sp>
      <p:sp>
        <p:nvSpPr>
          <p:cNvPr id="14341" name="Rectangle 6"/>
          <p:cNvSpPr>
            <a:spLocks noGrp="1" noChangeArrowheads="1"/>
          </p:cNvSpPr>
          <p:nvPr>
            <p:ph type="body" idx="1"/>
          </p:nvPr>
        </p:nvSpPr>
        <p:spPr>
          <a:xfrm>
            <a:off x="533400" y="1773238"/>
            <a:ext cx="8186738" cy="4464050"/>
          </a:xfrm>
        </p:spPr>
        <p:txBody>
          <a:bodyPr/>
          <a:lstStyle/>
          <a:p>
            <a:pPr eaLnBrk="1" hangingPunct="1"/>
            <a:r>
              <a:rPr lang="fr-CA" smtClean="0"/>
              <a:t>Prix d’achat (diminué de toute remise)</a:t>
            </a:r>
          </a:p>
          <a:p>
            <a:pPr eaLnBrk="1" hangingPunct="1"/>
            <a:r>
              <a:rPr lang="fr-CA" smtClean="0"/>
              <a:t>Coût d’installation</a:t>
            </a:r>
          </a:p>
          <a:p>
            <a:pPr eaLnBrk="1" hangingPunct="1"/>
            <a:r>
              <a:rPr lang="fr-CA" smtClean="0"/>
              <a:t>Coût des modifications au bâtiment pour installer l’équipement</a:t>
            </a:r>
          </a:p>
          <a:p>
            <a:pPr eaLnBrk="1" hangingPunct="1"/>
            <a:r>
              <a:rPr lang="fr-CA" smtClean="0"/>
              <a:t>Coût du transport</a:t>
            </a:r>
          </a:p>
          <a:p>
            <a:pPr eaLnBrk="1" hangingPunct="1"/>
            <a:r>
              <a:rPr lang="fr-CA" smtClean="0"/>
              <a:t>Commission sur achat</a:t>
            </a:r>
          </a:p>
          <a:p>
            <a:pPr eaLnBrk="1" hangingPunct="1"/>
            <a:r>
              <a:rPr lang="fr-CA" smtClean="0"/>
              <a:t>Frais assurance sur transport</a:t>
            </a:r>
          </a:p>
          <a:p>
            <a:pPr eaLnBrk="1" hangingPunct="1"/>
            <a:r>
              <a:rPr lang="fr-CA" smtClean="0"/>
              <a:t>Coût d’essai avant l’utilisation</a:t>
            </a:r>
          </a:p>
          <a:p>
            <a:pPr eaLnBrk="1" hangingPunct="1"/>
            <a:endParaRPr lang="fr-CA" smtClean="0"/>
          </a:p>
        </p:txBody>
      </p:sp>
      <p:sp>
        <p:nvSpPr>
          <p:cNvPr id="14342"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14</a:t>
            </a:fld>
            <a:endParaRPr lang="fr-CA"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Mobilier et agencements</a:t>
            </a:r>
            <a:endParaRPr lang="fr-CA" dirty="0">
              <a:effectLst/>
            </a:endParaRPr>
          </a:p>
        </p:txBody>
      </p:sp>
      <p:sp>
        <p:nvSpPr>
          <p:cNvPr id="3" name="Espace réservé du contenu 2"/>
          <p:cNvSpPr>
            <a:spLocks noGrp="1"/>
          </p:cNvSpPr>
          <p:nvPr>
            <p:ph idx="1"/>
          </p:nvPr>
        </p:nvSpPr>
        <p:spPr/>
        <p:txBody>
          <a:bodyPr/>
          <a:lstStyle/>
          <a:p>
            <a:r>
              <a:rPr lang="fr-CA" dirty="0" smtClean="0"/>
              <a:t>Bureaux, chaises, classeurs, étalages</a:t>
            </a:r>
          </a:p>
          <a:p>
            <a:r>
              <a:rPr lang="fr-CA" dirty="0" smtClean="0"/>
              <a:t>Prix d’achat (diminué de toute remise)</a:t>
            </a:r>
          </a:p>
          <a:p>
            <a:r>
              <a:rPr lang="fr-CA" dirty="0" smtClean="0"/>
              <a:t>Coûts engagés pour rendre l’actif utilisable aux fins prévues</a:t>
            </a:r>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15</a:t>
            </a:fld>
            <a:endParaRPr lang="fr-CA" dirty="0"/>
          </a:p>
        </p:txBody>
      </p:sp>
      <p:sp>
        <p:nvSpPr>
          <p:cNvPr id="5" name="Line 3"/>
          <p:cNvSpPr>
            <a:spLocks noChangeShapeType="1"/>
          </p:cNvSpPr>
          <p:nvPr/>
        </p:nvSpPr>
        <p:spPr bwMode="auto">
          <a:xfrm>
            <a:off x="222250" y="126876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47027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304800"/>
            <a:ext cx="7772400" cy="609600"/>
          </a:xfrm>
          <a:prstGeom prst="rect">
            <a:avLst/>
          </a:prstGeom>
          <a:noFill/>
          <a:ln w="9525">
            <a:noFill/>
            <a:miter lim="800000"/>
            <a:headEnd/>
            <a:tailEnd/>
          </a:ln>
          <a:effectLst/>
        </p:spPr>
        <p:txBody>
          <a:bodyPr anchor="ctr"/>
          <a:lstStyle/>
          <a:p>
            <a:pPr algn="ctr">
              <a:defRPr/>
            </a:pPr>
            <a:endParaRPr lang="fr-FR" sz="4400" b="1">
              <a:solidFill>
                <a:schemeClr val="accent2"/>
              </a:solidFill>
              <a:effectLst>
                <a:outerShdw blurRad="38100" dist="38100" dir="2700000" algn="tl">
                  <a:srgbClr val="C0C0C0"/>
                </a:outerShdw>
              </a:effectLst>
              <a:latin typeface="Tahoma" pitchFamily="34" charset="0"/>
            </a:endParaRPr>
          </a:p>
        </p:txBody>
      </p:sp>
      <p:sp>
        <p:nvSpPr>
          <p:cNvPr id="15364" name="Rectangle 5"/>
          <p:cNvSpPr>
            <a:spLocks noGrp="1" noChangeArrowheads="1"/>
          </p:cNvSpPr>
          <p:nvPr>
            <p:ph type="title"/>
          </p:nvPr>
        </p:nvSpPr>
        <p:spPr>
          <a:xfrm>
            <a:off x="323850" y="274638"/>
            <a:ext cx="8696325" cy="1143000"/>
          </a:xfrm>
        </p:spPr>
        <p:txBody>
          <a:bodyPr/>
          <a:lstStyle/>
          <a:p>
            <a:pPr eaLnBrk="1" hangingPunct="1"/>
            <a:r>
              <a:rPr lang="fr-FR" smtClean="0">
                <a:effectLst/>
              </a:rPr>
              <a:t>Exercice 1</a:t>
            </a:r>
          </a:p>
        </p:txBody>
      </p:sp>
      <p:sp>
        <p:nvSpPr>
          <p:cNvPr id="15365" name="Rectangle 6"/>
          <p:cNvSpPr>
            <a:spLocks noGrp="1" noChangeArrowheads="1"/>
          </p:cNvSpPr>
          <p:nvPr>
            <p:ph type="body" idx="1"/>
          </p:nvPr>
        </p:nvSpPr>
        <p:spPr>
          <a:xfrm>
            <a:off x="395288" y="1628775"/>
            <a:ext cx="8229600" cy="4892675"/>
          </a:xfrm>
        </p:spPr>
        <p:txBody>
          <a:bodyPr/>
          <a:lstStyle/>
          <a:p>
            <a:pPr eaLnBrk="1" hangingPunct="1">
              <a:lnSpc>
                <a:spcPct val="80000"/>
              </a:lnSpc>
            </a:pPr>
            <a:r>
              <a:rPr lang="fr-FR" sz="2400" smtClean="0"/>
              <a:t>J’achète de la machinerie pour mon usine de fabrication. À quel montant vais-je comptabiliser la machine compte tenu des informations suivantes?</a:t>
            </a:r>
          </a:p>
          <a:p>
            <a:pPr eaLnBrk="1" hangingPunct="1">
              <a:lnSpc>
                <a:spcPct val="80000"/>
              </a:lnSpc>
            </a:pPr>
            <a:endParaRPr lang="fr-FR" sz="2400" smtClean="0"/>
          </a:p>
          <a:p>
            <a:pPr eaLnBrk="1" hangingPunct="1">
              <a:lnSpc>
                <a:spcPct val="80000"/>
              </a:lnSpc>
              <a:buFont typeface="Wingdings" pitchFamily="2" charset="2"/>
              <a:buNone/>
            </a:pPr>
            <a:r>
              <a:rPr lang="fr-FR" sz="2400" smtClean="0"/>
              <a:t>Prix d’achat 		     		           	1 000 200 $</a:t>
            </a:r>
          </a:p>
          <a:p>
            <a:pPr eaLnBrk="1" hangingPunct="1">
              <a:lnSpc>
                <a:spcPct val="80000"/>
              </a:lnSpc>
              <a:buFont typeface="Wingdings" pitchFamily="2" charset="2"/>
              <a:buNone/>
            </a:pPr>
            <a:r>
              <a:rPr lang="fr-FR" sz="2400" smtClean="0"/>
              <a:t>Transport					     	    55 000 $</a:t>
            </a:r>
          </a:p>
          <a:p>
            <a:pPr eaLnBrk="1" hangingPunct="1">
              <a:lnSpc>
                <a:spcPct val="80000"/>
              </a:lnSpc>
              <a:buFont typeface="Wingdings" pitchFamily="2" charset="2"/>
              <a:buNone/>
            </a:pPr>
            <a:r>
              <a:rPr lang="fr-FR" sz="2400" smtClean="0"/>
              <a:t>Assurance-vol			    	     	    15 000 $</a:t>
            </a:r>
          </a:p>
          <a:p>
            <a:pPr eaLnBrk="1" hangingPunct="1">
              <a:lnSpc>
                <a:spcPct val="80000"/>
              </a:lnSpc>
              <a:buFont typeface="Wingdings" pitchFamily="2" charset="2"/>
              <a:buNone/>
            </a:pPr>
            <a:r>
              <a:rPr lang="fr-FR" sz="2400" smtClean="0"/>
              <a:t>Socle de réception et soutien		     	    25 000 $</a:t>
            </a:r>
          </a:p>
          <a:p>
            <a:pPr eaLnBrk="1" hangingPunct="1">
              <a:lnSpc>
                <a:spcPct val="80000"/>
              </a:lnSpc>
              <a:buFont typeface="Wingdings" pitchFamily="2" charset="2"/>
              <a:buNone/>
            </a:pPr>
            <a:r>
              <a:rPr lang="fr-FR" sz="2400" smtClean="0"/>
              <a:t>Renforcement du plancher à </a:t>
            </a:r>
          </a:p>
          <a:p>
            <a:pPr eaLnBrk="1" hangingPunct="1">
              <a:lnSpc>
                <a:spcPct val="80000"/>
              </a:lnSpc>
              <a:buFont typeface="Wingdings" pitchFamily="2" charset="2"/>
              <a:buNone/>
            </a:pPr>
            <a:r>
              <a:rPr lang="fr-FR" sz="2400" smtClean="0"/>
              <a:t>	l’emplacement de la machine			      8 000 $</a:t>
            </a:r>
          </a:p>
          <a:p>
            <a:pPr eaLnBrk="1" hangingPunct="1">
              <a:lnSpc>
                <a:spcPct val="80000"/>
              </a:lnSpc>
              <a:buFont typeface="Wingdings" pitchFamily="2" charset="2"/>
              <a:buNone/>
            </a:pPr>
            <a:r>
              <a:rPr lang="fr-FR" sz="2400" smtClean="0"/>
              <a:t>Fête d’inauguration 		         	    	     	    12 000 $</a:t>
            </a:r>
          </a:p>
          <a:p>
            <a:pPr eaLnBrk="1" hangingPunct="1">
              <a:lnSpc>
                <a:spcPct val="80000"/>
              </a:lnSpc>
              <a:buFont typeface="Wingdings" pitchFamily="2" charset="2"/>
              <a:buNone/>
            </a:pPr>
            <a:endParaRPr lang="fr-CA" sz="2200" smtClean="0">
              <a:solidFill>
                <a:schemeClr val="accent2"/>
              </a:solidFill>
            </a:endParaRPr>
          </a:p>
        </p:txBody>
      </p:sp>
      <p:sp>
        <p:nvSpPr>
          <p:cNvPr id="15366" name="Line 3"/>
          <p:cNvSpPr>
            <a:spLocks noChangeShapeType="1"/>
          </p:cNvSpPr>
          <p:nvPr/>
        </p:nvSpPr>
        <p:spPr bwMode="auto">
          <a:xfrm>
            <a:off x="250825"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16</a:t>
            </a:fld>
            <a:endParaRPr lang="fr-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Immobilisations en cours et contrats location-acquisition</a:t>
            </a:r>
            <a:endParaRPr lang="fr-CA" dirty="0">
              <a:effectLst/>
            </a:endParaRPr>
          </a:p>
        </p:txBody>
      </p:sp>
      <p:sp>
        <p:nvSpPr>
          <p:cNvPr id="3" name="Espace réservé du contenu 2"/>
          <p:cNvSpPr>
            <a:spLocks noGrp="1"/>
          </p:cNvSpPr>
          <p:nvPr>
            <p:ph idx="1"/>
          </p:nvPr>
        </p:nvSpPr>
        <p:spPr/>
        <p:txBody>
          <a:bodyPr/>
          <a:lstStyle/>
          <a:p>
            <a:r>
              <a:rPr lang="fr-CA" dirty="0" smtClean="0"/>
              <a:t>Immobilisations en cours: </a:t>
            </a:r>
          </a:p>
          <a:p>
            <a:pPr lvl="1"/>
            <a:r>
              <a:rPr lang="fr-CA" dirty="0" smtClean="0"/>
              <a:t>Si la construction n’est pas terminée:</a:t>
            </a:r>
          </a:p>
          <a:p>
            <a:pPr lvl="2"/>
            <a:r>
              <a:rPr lang="fr-CA" dirty="0" smtClean="0"/>
              <a:t>Coûts de construction comptabilisés à l’actif</a:t>
            </a:r>
          </a:p>
          <a:p>
            <a:r>
              <a:rPr lang="fr-CA" dirty="0"/>
              <a:t>Contrats location-acquisition:</a:t>
            </a:r>
          </a:p>
          <a:p>
            <a:pPr lvl="1"/>
            <a:r>
              <a:rPr lang="fr-CA" dirty="0" smtClean="0"/>
              <a:t>Au </a:t>
            </a:r>
            <a:r>
              <a:rPr lang="fr-CA" dirty="0"/>
              <a:t>bilan: enregistrement des actifs loués au même titre qu’un actif acheté</a:t>
            </a:r>
          </a:p>
          <a:p>
            <a:pPr lvl="2"/>
            <a:endParaRPr lang="fr-CA" dirty="0"/>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17</a:t>
            </a:fld>
            <a:endParaRPr lang="fr-CA" dirty="0"/>
          </a:p>
        </p:txBody>
      </p:sp>
      <p:sp>
        <p:nvSpPr>
          <p:cNvPr id="5" name="Line 3"/>
          <p:cNvSpPr>
            <a:spLocks noChangeShapeType="1"/>
          </p:cNvSpPr>
          <p:nvPr/>
        </p:nvSpPr>
        <p:spPr bwMode="auto">
          <a:xfrm>
            <a:off x="467047" y="148478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15758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274638"/>
            <a:ext cx="8507288" cy="1143000"/>
          </a:xfrm>
        </p:spPr>
        <p:txBody>
          <a:bodyPr/>
          <a:lstStyle/>
          <a:p>
            <a:r>
              <a:rPr lang="fr-CA" sz="4000" dirty="0">
                <a:effectLst/>
              </a:rPr>
              <a:t>Achat d’immobilisations en bloc (prix global ou prix forfaitaire)</a:t>
            </a:r>
            <a:endParaRPr lang="fr-CA" sz="4000" dirty="0"/>
          </a:p>
        </p:txBody>
      </p:sp>
      <p:sp>
        <p:nvSpPr>
          <p:cNvPr id="16389" name="Rectangle 5"/>
          <p:cNvSpPr>
            <a:spLocks noGrp="1" noChangeArrowheads="1"/>
          </p:cNvSpPr>
          <p:nvPr>
            <p:ph type="body" idx="1"/>
          </p:nvPr>
        </p:nvSpPr>
        <p:spPr/>
        <p:txBody>
          <a:bodyPr/>
          <a:lstStyle/>
          <a:p>
            <a:pPr>
              <a:lnSpc>
                <a:spcPct val="90000"/>
              </a:lnSpc>
            </a:pPr>
            <a:r>
              <a:rPr lang="fr-CA" sz="2800"/>
              <a:t>Achat en bloc de plusieurs immobilisations dont l’entente ne stipule pas le coût d’acquisition de chaque immobilisation.</a:t>
            </a:r>
          </a:p>
          <a:p>
            <a:pPr>
              <a:lnSpc>
                <a:spcPct val="90000"/>
              </a:lnSpc>
            </a:pPr>
            <a:r>
              <a:rPr lang="fr-CA" sz="2800"/>
              <a:t>Le coût d’acquisition doit être ventilé entre les immobilisations afin de connaître le coût devant apparaître au bilan pour chacune de ces immobilisations.</a:t>
            </a:r>
          </a:p>
          <a:p>
            <a:pPr>
              <a:lnSpc>
                <a:spcPct val="90000"/>
              </a:lnSpc>
            </a:pPr>
            <a:r>
              <a:rPr lang="fr-CA" sz="2800"/>
              <a:t>La ventilation est fondée sur la valeur marchande des biens acquis (ou valeur constatée par expertise, évaluation municipale).</a:t>
            </a:r>
          </a:p>
        </p:txBody>
      </p:sp>
      <p:sp>
        <p:nvSpPr>
          <p:cNvPr id="2" name="Espace réservé du numéro de diapositive 1"/>
          <p:cNvSpPr>
            <a:spLocks noGrp="1"/>
          </p:cNvSpPr>
          <p:nvPr>
            <p:ph type="sldNum" sz="quarter" idx="12"/>
          </p:nvPr>
        </p:nvSpPr>
        <p:spPr/>
        <p:txBody>
          <a:bodyPr/>
          <a:lstStyle/>
          <a:p>
            <a:pPr>
              <a:defRPr/>
            </a:pPr>
            <a:r>
              <a:rPr lang="fr-CA" smtClean="0"/>
              <a:t>11-</a:t>
            </a:r>
            <a:fld id="{6B624637-3B27-4511-ABD9-051DB1EEE964}" type="slidenum">
              <a:rPr lang="fr-CA" smtClean="0"/>
              <a:pPr>
                <a:defRPr/>
              </a:pPr>
              <a:t>18</a:t>
            </a:fld>
            <a:endParaRPr lang="fr-CA" dirty="0"/>
          </a:p>
        </p:txBody>
      </p:sp>
      <p:sp>
        <p:nvSpPr>
          <p:cNvPr id="7"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25810703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457200"/>
            <a:ext cx="8305800" cy="4343400"/>
          </a:xfrm>
          <a:prstGeom prst="rect">
            <a:avLst/>
          </a:prstGeom>
          <a:noFill/>
          <a:ln w="9525">
            <a:noFill/>
            <a:miter lim="800000"/>
            <a:headEnd/>
            <a:tailEnd/>
          </a:ln>
          <a:effectLst/>
        </p:spPr>
        <p:txBody>
          <a:bodyPr anchor="ctr"/>
          <a:lstStyle/>
          <a:p>
            <a:pPr>
              <a:defRPr/>
            </a:pPr>
            <a:r>
              <a:rPr lang="fr-FR" sz="4400" b="1">
                <a:solidFill>
                  <a:schemeClr val="accent2"/>
                </a:solidFill>
                <a:effectLst>
                  <a:outerShdw blurRad="38100" dist="38100" dir="2700000" algn="tl">
                    <a:srgbClr val="C0C0C0"/>
                  </a:outerShdw>
                </a:effectLst>
                <a:latin typeface="Tahoma" pitchFamily="34" charset="0"/>
              </a:rPr>
              <a:t/>
            </a:r>
            <a:br>
              <a:rPr lang="fr-FR" sz="4400" b="1">
                <a:solidFill>
                  <a:schemeClr val="accent2"/>
                </a:solidFill>
                <a:effectLst>
                  <a:outerShdw blurRad="38100" dist="38100" dir="2700000" algn="tl">
                    <a:srgbClr val="C0C0C0"/>
                  </a:outerShdw>
                </a:effectLst>
                <a:latin typeface="Tahoma" pitchFamily="34" charset="0"/>
              </a:rPr>
            </a:br>
            <a:endParaRPr lang="fr-FR" sz="2400" b="1">
              <a:solidFill>
                <a:schemeClr val="accent2"/>
              </a:solidFill>
              <a:effectLst>
                <a:outerShdw blurRad="38100" dist="38100" dir="2700000" algn="tl">
                  <a:srgbClr val="C0C0C0"/>
                </a:outerShdw>
              </a:effectLst>
              <a:latin typeface="Tahoma" pitchFamily="34" charset="0"/>
            </a:endParaRPr>
          </a:p>
        </p:txBody>
      </p:sp>
      <p:sp>
        <p:nvSpPr>
          <p:cNvPr id="17412" name="Rectangle 3"/>
          <p:cNvSpPr>
            <a:spLocks noChangeArrowheads="1"/>
          </p:cNvSpPr>
          <p:nvPr/>
        </p:nvSpPr>
        <p:spPr bwMode="auto">
          <a:xfrm>
            <a:off x="381000" y="2971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endParaRPr lang="fr-FR" sz="2400">
              <a:latin typeface="Times New Roman" pitchFamily="18" charset="0"/>
            </a:endParaRPr>
          </a:p>
        </p:txBody>
      </p:sp>
      <p:sp>
        <p:nvSpPr>
          <p:cNvPr id="17413" name="Text Box 4"/>
          <p:cNvSpPr txBox="1">
            <a:spLocks noChangeArrowheads="1"/>
          </p:cNvSpPr>
          <p:nvPr/>
        </p:nvSpPr>
        <p:spPr bwMode="auto">
          <a:xfrm>
            <a:off x="1981200" y="1981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endParaRPr lang="fr-FR" sz="2400" b="1">
              <a:latin typeface="Times New Roman" pitchFamily="18" charset="0"/>
            </a:endParaRPr>
          </a:p>
        </p:txBody>
      </p:sp>
      <p:sp>
        <p:nvSpPr>
          <p:cNvPr id="17414" name="Rectangle 7"/>
          <p:cNvSpPr>
            <a:spLocks noGrp="1" noChangeArrowheads="1"/>
          </p:cNvSpPr>
          <p:nvPr>
            <p:ph type="title"/>
          </p:nvPr>
        </p:nvSpPr>
        <p:spPr>
          <a:xfrm>
            <a:off x="250825" y="274638"/>
            <a:ext cx="8486775" cy="1143000"/>
          </a:xfrm>
        </p:spPr>
        <p:txBody>
          <a:bodyPr/>
          <a:lstStyle/>
          <a:p>
            <a:pPr eaLnBrk="1" hangingPunct="1"/>
            <a:r>
              <a:rPr lang="fr-FR" smtClean="0">
                <a:effectLst/>
              </a:rPr>
              <a:t>Exercice 2</a:t>
            </a:r>
          </a:p>
        </p:txBody>
      </p:sp>
      <p:sp>
        <p:nvSpPr>
          <p:cNvPr id="17415" name="Rectangle 8"/>
          <p:cNvSpPr>
            <a:spLocks noGrp="1" noChangeArrowheads="1"/>
          </p:cNvSpPr>
          <p:nvPr>
            <p:ph type="body" idx="1"/>
          </p:nvPr>
        </p:nvSpPr>
        <p:spPr>
          <a:xfrm>
            <a:off x="536575" y="1782763"/>
            <a:ext cx="8229600" cy="4525962"/>
          </a:xfrm>
        </p:spPr>
        <p:txBody>
          <a:bodyPr/>
          <a:lstStyle/>
          <a:p>
            <a:pPr eaLnBrk="1" hangingPunct="1"/>
            <a:r>
              <a:rPr lang="fr-FR" sz="2800" smtClean="0"/>
              <a:t>Une entreprise a acheté des biens immobiliers au prix de 245 500$.</a:t>
            </a:r>
          </a:p>
          <a:p>
            <a:pPr eaLnBrk="1" hangingPunct="1"/>
            <a:r>
              <a:rPr lang="fr-FR" sz="2800" smtClean="0"/>
              <a:t>Les frais juridiques s’élèvent à 18 500$ .</a:t>
            </a:r>
          </a:p>
          <a:p>
            <a:pPr eaLnBrk="1" hangingPunct="1"/>
            <a:r>
              <a:rPr lang="fr-FR" sz="2800" smtClean="0"/>
              <a:t>Un évaluateur, qu’on a payé 2 000$, estime que les justes valeurs marchandes (JVM) du terrain, du bâtiment et du camion sont respectivement de 148 200$, 114 000$ et 22 800$.</a:t>
            </a:r>
            <a:br>
              <a:rPr lang="fr-FR" sz="2800" smtClean="0"/>
            </a:br>
            <a:r>
              <a:rPr lang="fr-FR" sz="2800" smtClean="0"/>
              <a:t/>
            </a:r>
            <a:br>
              <a:rPr lang="fr-FR" sz="2800" smtClean="0"/>
            </a:br>
            <a:r>
              <a:rPr lang="fr-FR" sz="2800" smtClean="0"/>
              <a:t>Comment comptabiliser cette opération?</a:t>
            </a:r>
            <a:endParaRPr lang="fr-CA" sz="2800" smtClean="0"/>
          </a:p>
        </p:txBody>
      </p:sp>
      <p:sp>
        <p:nvSpPr>
          <p:cNvPr id="17416" name="Line 3"/>
          <p:cNvSpPr>
            <a:spLocks noChangeShapeType="1"/>
          </p:cNvSpPr>
          <p:nvPr/>
        </p:nvSpPr>
        <p:spPr bwMode="auto">
          <a:xfrm>
            <a:off x="322263" y="12684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19</a:t>
            </a:fld>
            <a:endParaRPr lang="fr-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55650" y="168275"/>
            <a:ext cx="7820025" cy="1143000"/>
          </a:xfrm>
        </p:spPr>
        <p:txBody>
          <a:bodyPr/>
          <a:lstStyle/>
          <a:p>
            <a:pPr eaLnBrk="1" hangingPunct="1"/>
            <a:r>
              <a:rPr lang="fr-CA" smtClean="0">
                <a:effectLst/>
              </a:rPr>
              <a:t>Objectifs de la séance</a:t>
            </a:r>
          </a:p>
        </p:txBody>
      </p:sp>
      <p:sp>
        <p:nvSpPr>
          <p:cNvPr id="3076" name="Rectangle 3"/>
          <p:cNvSpPr>
            <a:spLocks noGrp="1" noChangeArrowheads="1"/>
          </p:cNvSpPr>
          <p:nvPr>
            <p:ph type="body" idx="1"/>
          </p:nvPr>
        </p:nvSpPr>
        <p:spPr>
          <a:xfrm>
            <a:off x="500063" y="1412875"/>
            <a:ext cx="8229600" cy="5111750"/>
          </a:xfrm>
        </p:spPr>
        <p:txBody>
          <a:bodyPr/>
          <a:lstStyle/>
          <a:p>
            <a:pPr marL="514350" indent="-514350">
              <a:buFont typeface="+mj-lt"/>
              <a:buAutoNum type="arabicPeriod"/>
              <a:defRPr/>
            </a:pPr>
            <a:r>
              <a:rPr lang="fr-CA" sz="2800" dirty="0" smtClean="0"/>
              <a:t>Calculer le coût des immobilisations corporelles;</a:t>
            </a:r>
          </a:p>
          <a:p>
            <a:pPr marL="514350" indent="-514350">
              <a:buFont typeface="+mj-lt"/>
              <a:buAutoNum type="arabicPeriod"/>
              <a:defRPr/>
            </a:pPr>
            <a:r>
              <a:rPr lang="fr-CA" sz="2800" dirty="0" smtClean="0"/>
              <a:t>Calculer et comptabiliser l'amortissement;</a:t>
            </a:r>
          </a:p>
          <a:p>
            <a:pPr marL="514350" indent="-514350">
              <a:buFont typeface="+mj-lt"/>
              <a:buAutoNum type="arabicPeriod"/>
              <a:defRPr/>
            </a:pPr>
            <a:r>
              <a:rPr lang="fr-CA" sz="2800" dirty="0" smtClean="0"/>
              <a:t>Comptabiliser certaines situations particulières: amortissement aux fins de l’impôt, exercices partiels et hypothèses révisées;</a:t>
            </a:r>
          </a:p>
          <a:p>
            <a:pPr marL="514350" indent="-514350">
              <a:buFont typeface="+mj-lt"/>
              <a:buAutoNum type="arabicPeriod"/>
              <a:defRPr/>
            </a:pPr>
            <a:r>
              <a:rPr lang="fr-CA" sz="2800" dirty="0"/>
              <a:t>Comptabiliser la cession ou la mise hors service des immobilisations corporelles;</a:t>
            </a:r>
            <a:endParaRPr lang="fr-CA" sz="2800" dirty="0" smtClean="0"/>
          </a:p>
          <a:p>
            <a:pPr marL="514350" indent="-514350">
              <a:buFont typeface="+mj-lt"/>
              <a:buAutoNum type="arabicPeriod"/>
              <a:defRPr/>
            </a:pPr>
            <a:r>
              <a:rPr lang="fr-CA" sz="2800" dirty="0" smtClean="0"/>
              <a:t>Comprendre l'incidence des Normes internationales d'information financière (IFRS) sur la comptabilisation des immobilisations corporelles.</a:t>
            </a:r>
          </a:p>
          <a:p>
            <a:pPr marL="609600" indent="-609600" eaLnBrk="1" hangingPunct="1">
              <a:buFont typeface="Wingdings" pitchFamily="2" charset="2"/>
              <a:buNone/>
              <a:defRPr/>
            </a:pPr>
            <a:endParaRPr lang="fr-CA" dirty="0" smtClean="0"/>
          </a:p>
        </p:txBody>
      </p:sp>
      <p:sp>
        <p:nvSpPr>
          <p:cNvPr id="3077" name="Line 3"/>
          <p:cNvSpPr>
            <a:spLocks noChangeShapeType="1"/>
          </p:cNvSpPr>
          <p:nvPr/>
        </p:nvSpPr>
        <p:spPr bwMode="auto">
          <a:xfrm>
            <a:off x="539750" y="11255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a:t>
            </a:fld>
            <a:endParaRPr lang="fr-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4163" y="188913"/>
            <a:ext cx="8402637" cy="1143000"/>
          </a:xfrm>
        </p:spPr>
        <p:txBody>
          <a:bodyPr/>
          <a:lstStyle/>
          <a:p>
            <a:pPr eaLnBrk="1" hangingPunct="1"/>
            <a:r>
              <a:rPr lang="fr-CA" sz="2800" dirty="0" smtClean="0">
                <a:effectLst/>
              </a:rPr>
              <a:t>Les coûts des réparations et de l’entretien, des améliorations et des ajouts et agrandissements</a:t>
            </a:r>
          </a:p>
        </p:txBody>
      </p:sp>
      <p:graphicFrame>
        <p:nvGraphicFramePr>
          <p:cNvPr id="2" name="Group 3"/>
          <p:cNvGraphicFramePr>
            <a:graphicFrameLocks noGrp="1"/>
          </p:cNvGraphicFramePr>
          <p:nvPr>
            <p:ph idx="1"/>
            <p:extLst>
              <p:ext uri="{D42A27DB-BD31-4B8C-83A1-F6EECF244321}">
                <p14:modId xmlns:p14="http://schemas.microsoft.com/office/powerpoint/2010/main" val="1916584153"/>
              </p:ext>
            </p:extLst>
          </p:nvPr>
        </p:nvGraphicFramePr>
        <p:xfrm>
          <a:off x="179388" y="1700213"/>
          <a:ext cx="8785225" cy="4398964"/>
        </p:xfrm>
        <a:graphic>
          <a:graphicData uri="http://schemas.openxmlformats.org/drawingml/2006/table">
            <a:tbl>
              <a:tblPr/>
              <a:tblGrid>
                <a:gridCol w="2016125">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gridCol w="5040313">
                  <a:extLst>
                    <a:ext uri="{9D8B030D-6E8A-4147-A177-3AD203B41FA5}">
                      <a16:colId xmlns:a16="http://schemas.microsoft.com/office/drawing/2014/main" val="20002"/>
                    </a:ext>
                  </a:extLst>
                </a:gridCol>
              </a:tblGrid>
              <a:tr h="70101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2000" b="1" i="0" u="none" strike="noStrike" cap="none" normalizeH="0" baseline="0" dirty="0" smtClean="0">
                          <a:ln>
                            <a:noFill/>
                          </a:ln>
                          <a:solidFill>
                            <a:schemeClr val="tx1"/>
                          </a:solidFill>
                          <a:effectLst/>
                          <a:latin typeface="Tahoma" pitchFamily="34" charset="0"/>
                        </a:rPr>
                        <a:t>Type de dépenses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2000" b="1" i="0" u="none" strike="noStrike" cap="none" normalizeH="0" baseline="0" smtClean="0">
                          <a:ln>
                            <a:noFill/>
                          </a:ln>
                          <a:solidFill>
                            <a:schemeClr val="tx1"/>
                          </a:solidFill>
                          <a:effectLst/>
                          <a:latin typeface="Tahoma" pitchFamily="34" charset="0"/>
                        </a:rPr>
                        <a:t>Capital ou exploitation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2000" b="1" i="0" u="none" strike="noStrike" cap="none" normalizeH="0" baseline="0" smtClean="0">
                          <a:ln>
                            <a:noFill/>
                          </a:ln>
                          <a:solidFill>
                            <a:schemeClr val="tx1"/>
                          </a:solidFill>
                          <a:effectLst/>
                          <a:latin typeface="Tahoma" pitchFamily="34" charset="0"/>
                        </a:rPr>
                        <a:t>Caractéristiques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274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dirty="0" smtClean="0">
                          <a:ln>
                            <a:noFill/>
                          </a:ln>
                          <a:solidFill>
                            <a:schemeClr val="tx1"/>
                          </a:solidFill>
                          <a:effectLst/>
                          <a:latin typeface="Tahoma" pitchFamily="34" charset="0"/>
                        </a:rPr>
                        <a:t>Réparations et entretien</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smtClean="0">
                          <a:ln>
                            <a:noFill/>
                          </a:ln>
                          <a:solidFill>
                            <a:schemeClr val="tx1"/>
                          </a:solidFill>
                          <a:effectLst/>
                          <a:latin typeface="Tahoma" pitchFamily="34" charset="0"/>
                        </a:rPr>
                        <a:t>Exploitation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smtClean="0">
                          <a:ln>
                            <a:noFill/>
                          </a:ln>
                          <a:solidFill>
                            <a:schemeClr val="tx1"/>
                          </a:solidFill>
                          <a:effectLst/>
                          <a:latin typeface="Tahoma" pitchFamily="34" charset="0"/>
                        </a:rPr>
                        <a:t>Maintien dans des conditions normales d’opération</a:t>
                      </a:r>
                    </a:p>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smtClean="0">
                          <a:ln>
                            <a:noFill/>
                          </a:ln>
                          <a:solidFill>
                            <a:schemeClr val="tx1"/>
                          </a:solidFill>
                          <a:effectLst/>
                          <a:latin typeface="Tahoma" pitchFamily="34" charset="0"/>
                        </a:rPr>
                        <a:t>N’augmentent pas la productivité</a:t>
                      </a:r>
                    </a:p>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smtClean="0">
                          <a:ln>
                            <a:noFill/>
                          </a:ln>
                          <a:solidFill>
                            <a:schemeClr val="tx1"/>
                          </a:solidFill>
                          <a:effectLst/>
                          <a:latin typeface="Tahoma" pitchFamily="34" charset="0"/>
                        </a:rPr>
                        <a:t>Ne prolongent par la vie utile au-delà de la période estimée à l’origine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434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smtClean="0">
                          <a:ln>
                            <a:noFill/>
                          </a:ln>
                          <a:solidFill>
                            <a:schemeClr val="tx1"/>
                          </a:solidFill>
                          <a:effectLst/>
                          <a:latin typeface="Tahoma" pitchFamily="34" charset="0"/>
                        </a:rPr>
                        <a:t>Améliorations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smtClean="0">
                          <a:ln>
                            <a:noFill/>
                          </a:ln>
                          <a:solidFill>
                            <a:schemeClr val="tx1"/>
                          </a:solidFill>
                          <a:effectLst/>
                          <a:latin typeface="Tahoma" pitchFamily="34" charset="0"/>
                        </a:rPr>
                        <a:t>Capital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smtClean="0">
                          <a:ln>
                            <a:noFill/>
                          </a:ln>
                          <a:solidFill>
                            <a:schemeClr val="tx1"/>
                          </a:solidFill>
                          <a:effectLst/>
                          <a:latin typeface="Tahoma" pitchFamily="34" charset="0"/>
                        </a:rPr>
                        <a:t>Réparation importante ou remplacement d’une partie du bien</a:t>
                      </a:r>
                    </a:p>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smtClean="0">
                          <a:ln>
                            <a:noFill/>
                          </a:ln>
                          <a:solidFill>
                            <a:schemeClr val="tx1"/>
                          </a:solidFill>
                          <a:effectLst/>
                          <a:latin typeface="Tahoma" pitchFamily="34" charset="0"/>
                        </a:rPr>
                        <a:t>Accroît l’utilité économique du bien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0851">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smtClean="0">
                          <a:ln>
                            <a:noFill/>
                          </a:ln>
                          <a:solidFill>
                            <a:schemeClr val="tx1"/>
                          </a:solidFill>
                          <a:effectLst/>
                          <a:latin typeface="Tahoma" pitchFamily="34" charset="0"/>
                        </a:rPr>
                        <a:t>Ajouts et agrandissements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5000"/>
                        <a:buFont typeface="Wingdings" pitchFamily="2" charset="2"/>
                        <a:buNone/>
                        <a:tabLst/>
                      </a:pPr>
                      <a:r>
                        <a:rPr kumimoji="0" lang="fr-CA" sz="1800" b="0" i="0" u="none" strike="noStrike" cap="none" normalizeH="0" baseline="0" smtClean="0">
                          <a:ln>
                            <a:noFill/>
                          </a:ln>
                          <a:solidFill>
                            <a:schemeClr val="tx1"/>
                          </a:solidFill>
                          <a:effectLst/>
                          <a:latin typeface="Tahoma" pitchFamily="34" charset="0"/>
                        </a:rPr>
                        <a:t>Capital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dirty="0" smtClean="0">
                          <a:ln>
                            <a:noFill/>
                          </a:ln>
                          <a:solidFill>
                            <a:schemeClr val="tx1"/>
                          </a:solidFill>
                          <a:effectLst/>
                          <a:latin typeface="Tahoma" pitchFamily="34" charset="0"/>
                        </a:rPr>
                        <a:t>Augmente la productivité</a:t>
                      </a:r>
                    </a:p>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dirty="0" smtClean="0">
                          <a:ln>
                            <a:noFill/>
                          </a:ln>
                          <a:solidFill>
                            <a:schemeClr val="tx1"/>
                          </a:solidFill>
                          <a:effectLst/>
                          <a:latin typeface="Tahoma" pitchFamily="34" charset="0"/>
                        </a:rPr>
                        <a:t>Peut accroître la vie utile</a:t>
                      </a:r>
                    </a:p>
                    <a:p>
                      <a:pPr marL="533400" marR="0" lvl="0" indent="-533400" algn="l" defTabSz="914400" rtl="0" eaLnBrk="1" fontAlgn="base" latinLnBrk="0" hangingPunct="1">
                        <a:lnSpc>
                          <a:spcPct val="100000"/>
                        </a:lnSpc>
                        <a:spcBef>
                          <a:spcPct val="20000"/>
                        </a:spcBef>
                        <a:spcAft>
                          <a:spcPct val="0"/>
                        </a:spcAft>
                        <a:buClr>
                          <a:schemeClr val="accent2"/>
                        </a:buClr>
                        <a:buSzPct val="115000"/>
                        <a:buFont typeface="Wingdings" pitchFamily="2" charset="2"/>
                        <a:buAutoNum type="arabicPeriod"/>
                        <a:tabLst/>
                      </a:pPr>
                      <a:r>
                        <a:rPr kumimoji="0" lang="fr-CA" sz="1800" b="0" i="0" u="none" strike="noStrike" cap="none" normalizeH="0" baseline="0" dirty="0" smtClean="0">
                          <a:ln>
                            <a:noFill/>
                          </a:ln>
                          <a:solidFill>
                            <a:schemeClr val="tx1"/>
                          </a:solidFill>
                          <a:effectLst/>
                          <a:latin typeface="Tahoma" pitchFamily="34" charset="0"/>
                        </a:rPr>
                        <a:t>Augmente le potentiel</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458" name="Line 3"/>
          <p:cNvSpPr>
            <a:spLocks noChangeShapeType="1"/>
          </p:cNvSpPr>
          <p:nvPr/>
        </p:nvSpPr>
        <p:spPr bwMode="auto">
          <a:xfrm>
            <a:off x="222250" y="14128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C3D137D8-B713-4BD4-8DC4-8EE46E41E793}" type="slidenum">
              <a:rPr lang="fr-CA" smtClean="0"/>
              <a:pPr>
                <a:defRPr/>
              </a:pPr>
              <a:t>20</a:t>
            </a:fld>
            <a:endParaRPr lang="fr-CA"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fr-CA" sz="3200" dirty="0">
                <a:effectLst/>
              </a:rPr>
              <a:t>Les coûts des réparations et de l’entretien, des améliorations et des ajouts et agrandissements</a:t>
            </a:r>
            <a:endParaRPr lang="fr-CA" sz="3200" dirty="0" smtClean="0">
              <a:effectLst/>
            </a:endParaRPr>
          </a:p>
        </p:txBody>
      </p:sp>
      <p:sp>
        <p:nvSpPr>
          <p:cNvPr id="19460" name="Rectangle 5"/>
          <p:cNvSpPr>
            <a:spLocks noGrp="1" noChangeArrowheads="1"/>
          </p:cNvSpPr>
          <p:nvPr>
            <p:ph type="body" idx="1"/>
          </p:nvPr>
        </p:nvSpPr>
        <p:spPr>
          <a:xfrm>
            <a:off x="467544" y="1888356"/>
            <a:ext cx="8229600" cy="4204940"/>
          </a:xfrm>
        </p:spPr>
        <p:txBody>
          <a:bodyPr/>
          <a:lstStyle/>
          <a:p>
            <a:pPr eaLnBrk="1" hangingPunct="1">
              <a:lnSpc>
                <a:spcPct val="90000"/>
              </a:lnSpc>
              <a:buFont typeface="Wingdings" pitchFamily="2" charset="2"/>
              <a:buNone/>
            </a:pPr>
            <a:r>
              <a:rPr lang="fr-FR" dirty="0" smtClean="0"/>
              <a:t>	</a:t>
            </a:r>
            <a:r>
              <a:rPr lang="fr-FR" sz="2400" dirty="0" smtClean="0"/>
              <a:t>Pour que les coûts puissent être capitalisés (débités d’un compte d’actif), il faut qu’il en résulte un des 3 avantages suivants :</a:t>
            </a:r>
          </a:p>
          <a:p>
            <a:pPr eaLnBrk="1" hangingPunct="1">
              <a:lnSpc>
                <a:spcPct val="10000"/>
              </a:lnSpc>
            </a:pPr>
            <a:endParaRPr lang="fr-FR" sz="2400" dirty="0" smtClean="0"/>
          </a:p>
          <a:p>
            <a:pPr lvl="1" eaLnBrk="1" hangingPunct="1">
              <a:lnSpc>
                <a:spcPct val="90000"/>
              </a:lnSpc>
            </a:pPr>
            <a:r>
              <a:rPr lang="fr-FR" sz="2400" dirty="0" smtClean="0"/>
              <a:t>Augmentation de la durée de vie utile</a:t>
            </a:r>
          </a:p>
          <a:p>
            <a:pPr lvl="1" eaLnBrk="1" hangingPunct="1">
              <a:lnSpc>
                <a:spcPct val="90000"/>
              </a:lnSpc>
            </a:pPr>
            <a:r>
              <a:rPr lang="fr-FR" sz="2400" dirty="0" smtClean="0"/>
              <a:t>Accroissement de la quantité de produits fabriqués grâce au bien</a:t>
            </a:r>
          </a:p>
          <a:p>
            <a:pPr lvl="1" eaLnBrk="1" hangingPunct="1">
              <a:lnSpc>
                <a:spcPct val="90000"/>
              </a:lnSpc>
            </a:pPr>
            <a:r>
              <a:rPr lang="fr-FR" sz="2400" dirty="0" smtClean="0"/>
              <a:t>Augmentation de la qualité des produits fabriqués</a:t>
            </a:r>
          </a:p>
          <a:p>
            <a:pPr eaLnBrk="1" hangingPunct="1">
              <a:lnSpc>
                <a:spcPct val="90000"/>
              </a:lnSpc>
              <a:buFont typeface="Wingdings" pitchFamily="2" charset="2"/>
              <a:buNone/>
            </a:pPr>
            <a:r>
              <a:rPr lang="fr-CA" sz="2400" dirty="0" smtClean="0"/>
              <a:t>	ce qui se traduit par l’augmentation des avantages économiques futurs</a:t>
            </a:r>
          </a:p>
        </p:txBody>
      </p:sp>
      <p:sp>
        <p:nvSpPr>
          <p:cNvPr id="19461" name="Line 3"/>
          <p:cNvSpPr>
            <a:spLocks noChangeShapeType="1"/>
          </p:cNvSpPr>
          <p:nvPr/>
        </p:nvSpPr>
        <p:spPr bwMode="auto">
          <a:xfrm>
            <a:off x="222250" y="162880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21</a:t>
            </a:fld>
            <a:endParaRPr lang="fr-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ctrTitle"/>
          </p:nvPr>
        </p:nvSpPr>
        <p:spPr/>
        <p:txBody>
          <a:bodyPr/>
          <a:lstStyle/>
          <a:p>
            <a:r>
              <a:rPr lang="fr-CA" smtClean="0">
                <a:effectLst/>
              </a:rPr>
              <a:t>Objectif 2:</a:t>
            </a:r>
          </a:p>
        </p:txBody>
      </p:sp>
      <p:sp>
        <p:nvSpPr>
          <p:cNvPr id="20483" name="Sous-titre 2"/>
          <p:cNvSpPr>
            <a:spLocks noGrp="1"/>
          </p:cNvSpPr>
          <p:nvPr>
            <p:ph type="subTitle" idx="1"/>
          </p:nvPr>
        </p:nvSpPr>
        <p:spPr/>
        <p:txBody>
          <a:bodyPr/>
          <a:lstStyle/>
          <a:p>
            <a:r>
              <a:rPr lang="fr-CA" smtClean="0"/>
              <a:t>Calculer et comptabiliser l'amortissement</a:t>
            </a: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22</a:t>
            </a:fld>
            <a:endParaRPr lang="fr-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fr-CA" smtClean="0">
                <a:effectLst/>
              </a:rPr>
              <a:t>L’amortissement</a:t>
            </a:r>
          </a:p>
        </p:txBody>
      </p:sp>
      <p:sp>
        <p:nvSpPr>
          <p:cNvPr id="21507" name="Rectangle 5"/>
          <p:cNvSpPr>
            <a:spLocks noGrp="1" noChangeArrowheads="1"/>
          </p:cNvSpPr>
          <p:nvPr>
            <p:ph type="body" idx="1"/>
          </p:nvPr>
        </p:nvSpPr>
        <p:spPr>
          <a:xfrm>
            <a:off x="457200" y="1557338"/>
            <a:ext cx="8229600" cy="4525962"/>
          </a:xfrm>
        </p:spPr>
        <p:txBody>
          <a:bodyPr/>
          <a:lstStyle/>
          <a:p>
            <a:r>
              <a:rPr lang="fr-CA" dirty="0" smtClean="0"/>
              <a:t>L’amortissement est la répartition de façon logique et systématique du coût des immobilisations corporelles sur leur durée d’utilisation (exercices où les immobilisations procurent des avantages économiques) </a:t>
            </a:r>
          </a:p>
          <a:p>
            <a:pPr lvl="1"/>
            <a:r>
              <a:rPr lang="fr-CA" dirty="0" smtClean="0"/>
              <a:t>Amortissement : compte de charges</a:t>
            </a:r>
          </a:p>
          <a:p>
            <a:pPr lvl="1"/>
            <a:r>
              <a:rPr lang="fr-CA" dirty="0" smtClean="0"/>
              <a:t>Amortissement cumulé : compte de sens contraire de l’actif </a:t>
            </a:r>
          </a:p>
        </p:txBody>
      </p:sp>
      <p:sp>
        <p:nvSpPr>
          <p:cNvPr id="21509" name="Line 3"/>
          <p:cNvSpPr>
            <a:spLocks noChangeShapeType="1"/>
          </p:cNvSpPr>
          <p:nvPr/>
        </p:nvSpPr>
        <p:spPr bwMode="auto">
          <a:xfrm>
            <a:off x="222250"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23</a:t>
            </a:fld>
            <a:endParaRPr lang="fr-CA"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a:xfrm>
            <a:off x="539750" y="274638"/>
            <a:ext cx="8496300" cy="1143000"/>
          </a:xfrm>
        </p:spPr>
        <p:txBody>
          <a:bodyPr/>
          <a:lstStyle/>
          <a:p>
            <a:r>
              <a:rPr lang="fr-CA" smtClean="0">
                <a:effectLst/>
              </a:rPr>
              <a:t>Ce que l’amortissement N’EST pas</a:t>
            </a:r>
          </a:p>
        </p:txBody>
      </p:sp>
      <p:sp>
        <p:nvSpPr>
          <p:cNvPr id="22531" name="Espace réservé du contenu 2"/>
          <p:cNvSpPr>
            <a:spLocks noGrp="1"/>
          </p:cNvSpPr>
          <p:nvPr>
            <p:ph idx="1"/>
          </p:nvPr>
        </p:nvSpPr>
        <p:spPr>
          <a:xfrm>
            <a:off x="1104900" y="2536825"/>
            <a:ext cx="7499350" cy="2044700"/>
          </a:xfrm>
        </p:spPr>
        <p:txBody>
          <a:bodyPr/>
          <a:lstStyle/>
          <a:p>
            <a:pPr marL="514350" indent="-514350">
              <a:buFont typeface="Tahoma" pitchFamily="34" charset="0"/>
              <a:buAutoNum type="arabicPeriod"/>
            </a:pPr>
            <a:r>
              <a:rPr lang="fr-CA" smtClean="0"/>
              <a:t>Une méthode d’évaluation</a:t>
            </a:r>
          </a:p>
          <a:p>
            <a:pPr marL="514350" indent="-514350">
              <a:buFont typeface="Tahoma" pitchFamily="34" charset="0"/>
              <a:buAutoNum type="arabicPeriod"/>
            </a:pPr>
            <a:r>
              <a:rPr lang="fr-CA" smtClean="0"/>
              <a:t>Un fonds de remplacement</a:t>
            </a:r>
          </a:p>
        </p:txBody>
      </p:sp>
      <p:sp>
        <p:nvSpPr>
          <p:cNvPr id="22533" name="Line 3"/>
          <p:cNvSpPr>
            <a:spLocks noChangeShapeType="1"/>
          </p:cNvSpPr>
          <p:nvPr/>
        </p:nvSpPr>
        <p:spPr bwMode="auto">
          <a:xfrm>
            <a:off x="5397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24</a:t>
            </a:fld>
            <a:endParaRPr lang="fr-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381000"/>
            <a:ext cx="7620000" cy="838200"/>
          </a:xfrm>
          <a:prstGeom prst="rect">
            <a:avLst/>
          </a:prstGeom>
          <a:noFill/>
          <a:ln w="9525">
            <a:noFill/>
            <a:miter lim="800000"/>
            <a:headEnd/>
            <a:tailEnd/>
          </a:ln>
          <a:effectLst/>
        </p:spPr>
        <p:txBody>
          <a:bodyPr anchor="ctr"/>
          <a:lstStyle/>
          <a:p>
            <a:pPr algn="ctr">
              <a:defRPr/>
            </a:pPr>
            <a:endParaRPr lang="fr-FR" sz="4800">
              <a:solidFill>
                <a:schemeClr val="accent2"/>
              </a:solidFill>
              <a:effectLst>
                <a:outerShdw blurRad="38100" dist="38100" dir="2700000" algn="tl">
                  <a:srgbClr val="C0C0C0"/>
                </a:outerShdw>
              </a:effectLst>
              <a:latin typeface="Tahoma" pitchFamily="34" charset="0"/>
            </a:endParaRPr>
          </a:p>
        </p:txBody>
      </p:sp>
      <p:sp>
        <p:nvSpPr>
          <p:cNvPr id="24580" name="Rectangle 3"/>
          <p:cNvSpPr>
            <a:spLocks noChangeArrowheads="1"/>
          </p:cNvSpPr>
          <p:nvPr/>
        </p:nvSpPr>
        <p:spPr bwMode="auto">
          <a:xfrm>
            <a:off x="5334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SzPct val="115000"/>
              <a:buFont typeface="Wingdings" pitchFamily="2" charset="2"/>
              <a:buChar char="§"/>
            </a:pPr>
            <a:endParaRPr lang="fr-FR" sz="2800">
              <a:latin typeface="Tahoma" pitchFamily="34" charset="0"/>
            </a:endParaRPr>
          </a:p>
        </p:txBody>
      </p:sp>
      <p:sp>
        <p:nvSpPr>
          <p:cNvPr id="24581" name="Rectangle 6"/>
          <p:cNvSpPr>
            <a:spLocks noGrp="1" noChangeArrowheads="1"/>
          </p:cNvSpPr>
          <p:nvPr>
            <p:ph type="title"/>
          </p:nvPr>
        </p:nvSpPr>
        <p:spPr>
          <a:xfrm>
            <a:off x="533400" y="274638"/>
            <a:ext cx="8486775" cy="1143000"/>
          </a:xfrm>
        </p:spPr>
        <p:txBody>
          <a:bodyPr/>
          <a:lstStyle/>
          <a:p>
            <a:pPr eaLnBrk="1" hangingPunct="1"/>
            <a:r>
              <a:rPr lang="fr-FR" smtClean="0">
                <a:effectLst/>
              </a:rPr>
              <a:t>Pourquoi amortir une immobilisation?</a:t>
            </a:r>
            <a:endParaRPr lang="fr-CA" smtClean="0">
              <a:effectLst/>
            </a:endParaRPr>
          </a:p>
        </p:txBody>
      </p:sp>
      <p:sp>
        <p:nvSpPr>
          <p:cNvPr id="24582" name="Rectangle 7"/>
          <p:cNvSpPr>
            <a:spLocks noGrp="1" noChangeArrowheads="1"/>
          </p:cNvSpPr>
          <p:nvPr>
            <p:ph type="body" idx="1"/>
          </p:nvPr>
        </p:nvSpPr>
        <p:spPr>
          <a:xfrm>
            <a:off x="533400" y="1639888"/>
            <a:ext cx="8345488" cy="4525962"/>
          </a:xfrm>
        </p:spPr>
        <p:txBody>
          <a:bodyPr/>
          <a:lstStyle/>
          <a:p>
            <a:pPr eaLnBrk="1" hangingPunct="1">
              <a:lnSpc>
                <a:spcPct val="50000"/>
              </a:lnSpc>
            </a:pPr>
            <a:endParaRPr lang="fr-FR" sz="2600" smtClean="0"/>
          </a:p>
          <a:p>
            <a:pPr eaLnBrk="1" hangingPunct="1">
              <a:lnSpc>
                <a:spcPct val="90000"/>
              </a:lnSpc>
            </a:pPr>
            <a:r>
              <a:rPr lang="fr-FR" sz="2600" smtClean="0"/>
              <a:t>Lorsqu’on acquiert une immobilisation on le fait pour les services qu’elle va nous apporter.  Le montant d’achat est un estimé des avantages futurs.</a:t>
            </a:r>
          </a:p>
          <a:p>
            <a:pPr eaLnBrk="1" hangingPunct="1">
              <a:lnSpc>
                <a:spcPct val="90000"/>
              </a:lnSpc>
            </a:pPr>
            <a:endParaRPr lang="fr-FR" sz="2600" smtClean="0"/>
          </a:p>
          <a:p>
            <a:pPr eaLnBrk="1" hangingPunct="1">
              <a:lnSpc>
                <a:spcPct val="90000"/>
              </a:lnSpc>
            </a:pPr>
            <a:r>
              <a:rPr lang="fr-FR" sz="2600" smtClean="0"/>
              <a:t>L’immobilisation acquise sera utilisée pendant plusieurs exercices.</a:t>
            </a:r>
          </a:p>
          <a:p>
            <a:pPr eaLnBrk="1" hangingPunct="1">
              <a:lnSpc>
                <a:spcPct val="90000"/>
              </a:lnSpc>
            </a:pPr>
            <a:endParaRPr lang="fr-FR" sz="2600" smtClean="0"/>
          </a:p>
          <a:p>
            <a:pPr eaLnBrk="1" hangingPunct="1">
              <a:lnSpc>
                <a:spcPct val="90000"/>
              </a:lnSpc>
            </a:pPr>
            <a:r>
              <a:rPr lang="fr-FR" sz="2600" smtClean="0"/>
              <a:t>L’amortissement annuel représente donc les avantages futurs, rendus par l’immobilisation, consommés durant l’exercice.</a:t>
            </a:r>
            <a:endParaRPr lang="fr-CA" sz="2600" smtClean="0"/>
          </a:p>
        </p:txBody>
      </p:sp>
      <p:sp>
        <p:nvSpPr>
          <p:cNvPr id="24583"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25</a:t>
            </a:fld>
            <a:endParaRPr lang="fr-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fr-CA" smtClean="0">
                <a:effectLst/>
              </a:rPr>
              <a:t>Concepts liés à l’amortissement</a:t>
            </a:r>
          </a:p>
        </p:txBody>
      </p:sp>
      <p:sp>
        <p:nvSpPr>
          <p:cNvPr id="23555" name="Rectangle 5"/>
          <p:cNvSpPr>
            <a:spLocks noGrp="1" noChangeArrowheads="1"/>
          </p:cNvSpPr>
          <p:nvPr>
            <p:ph type="body" idx="1"/>
          </p:nvPr>
        </p:nvSpPr>
        <p:spPr>
          <a:xfrm>
            <a:off x="457200" y="1782763"/>
            <a:ext cx="8229600" cy="4525962"/>
          </a:xfrm>
        </p:spPr>
        <p:txBody>
          <a:bodyPr/>
          <a:lstStyle/>
          <a:p>
            <a:r>
              <a:rPr lang="fr-CA" sz="2400" smtClean="0"/>
              <a:t>Pour calculer l’amortissement de l’exercice, on a besoin des éléments suivants pour chaque bien:</a:t>
            </a:r>
          </a:p>
          <a:p>
            <a:pPr lvl="1"/>
            <a:r>
              <a:rPr lang="fr-CA" sz="2400" smtClean="0"/>
              <a:t> Coût d’acquisition</a:t>
            </a:r>
          </a:p>
          <a:p>
            <a:pPr lvl="2"/>
            <a:r>
              <a:rPr lang="fr-CA" smtClean="0"/>
              <a:t>Inclut le prix d’achat ainsi que toutes les dépenses nécessaires pour rendre l’actif utilisable</a:t>
            </a:r>
          </a:p>
          <a:p>
            <a:pPr lvl="1"/>
            <a:r>
              <a:rPr lang="fr-CA" sz="2400" smtClean="0"/>
              <a:t> Durée de vie utile</a:t>
            </a:r>
          </a:p>
          <a:p>
            <a:pPr lvl="2"/>
            <a:r>
              <a:rPr lang="fr-CA" smtClean="0"/>
              <a:t>Période estimative au cours de laquelle le bien est censé servir à l’entreprise</a:t>
            </a:r>
          </a:p>
          <a:p>
            <a:pPr lvl="1"/>
            <a:r>
              <a:rPr lang="fr-CA" sz="2400" smtClean="0"/>
              <a:t> Estimé de la valeur résiduelle</a:t>
            </a:r>
          </a:p>
          <a:p>
            <a:pPr lvl="2"/>
            <a:r>
              <a:rPr lang="fr-CA" smtClean="0"/>
              <a:t>Valeur probable d’un bien à l’expiration de sa durée d’utilisation</a:t>
            </a:r>
          </a:p>
        </p:txBody>
      </p:sp>
      <p:sp>
        <p:nvSpPr>
          <p:cNvPr id="23557"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26</a:t>
            </a:fld>
            <a:endParaRPr lang="fr-CA"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323850" y="274638"/>
            <a:ext cx="8362950" cy="1143000"/>
          </a:xfrm>
        </p:spPr>
        <p:txBody>
          <a:bodyPr/>
          <a:lstStyle/>
          <a:p>
            <a:r>
              <a:rPr lang="fr-CA" smtClean="0">
                <a:effectLst/>
              </a:rPr>
              <a:t>Durée de vie utile de l’immobilisation</a:t>
            </a:r>
          </a:p>
        </p:txBody>
      </p:sp>
      <p:sp>
        <p:nvSpPr>
          <p:cNvPr id="26627" name="Rectangle 6"/>
          <p:cNvSpPr>
            <a:spLocks noGrp="1" noChangeArrowheads="1"/>
          </p:cNvSpPr>
          <p:nvPr>
            <p:ph type="body" idx="1"/>
          </p:nvPr>
        </p:nvSpPr>
        <p:spPr/>
        <p:txBody>
          <a:bodyPr/>
          <a:lstStyle/>
          <a:p>
            <a:endParaRPr lang="fr-CA" smtClean="0"/>
          </a:p>
          <a:p>
            <a:r>
              <a:rPr lang="fr-CA" smtClean="0"/>
              <a:t>Durée de vie limitée correspondant normalement à la plus courte des durées :</a:t>
            </a:r>
          </a:p>
          <a:p>
            <a:pPr lvl="1"/>
            <a:r>
              <a:rPr lang="fr-CA" smtClean="0"/>
              <a:t> physique</a:t>
            </a:r>
          </a:p>
          <a:p>
            <a:pPr lvl="1"/>
            <a:r>
              <a:rPr lang="fr-CA" smtClean="0"/>
              <a:t> technologique</a:t>
            </a:r>
          </a:p>
          <a:p>
            <a:pPr lvl="1"/>
            <a:r>
              <a:rPr lang="fr-CA" smtClean="0"/>
              <a:t> juridique</a:t>
            </a:r>
          </a:p>
          <a:p>
            <a:r>
              <a:rPr lang="fr-CA" smtClean="0"/>
              <a:t> La durée de vie utile est toujours ≤ durée de vie de l’immobilisation</a:t>
            </a:r>
          </a:p>
        </p:txBody>
      </p:sp>
      <p:sp>
        <p:nvSpPr>
          <p:cNvPr id="26629" name="Text Box 2"/>
          <p:cNvSpPr txBox="1">
            <a:spLocks noChangeArrowheads="1"/>
          </p:cNvSpPr>
          <p:nvPr/>
        </p:nvSpPr>
        <p:spPr bwMode="auto">
          <a:xfrm>
            <a:off x="914400" y="2971800"/>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fr-FR" sz="3200">
              <a:latin typeface="Times New Roman" pitchFamily="18" charset="0"/>
            </a:endParaRPr>
          </a:p>
        </p:txBody>
      </p:sp>
      <p:sp>
        <p:nvSpPr>
          <p:cNvPr id="26630"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27</a:t>
            </a:fld>
            <a:endParaRPr lang="fr-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fr-CA" smtClean="0">
                <a:effectLst/>
              </a:rPr>
              <a:t>L’assiette de l’amortissement</a:t>
            </a:r>
          </a:p>
        </p:txBody>
      </p:sp>
      <p:grpSp>
        <p:nvGrpSpPr>
          <p:cNvPr id="28676" name="Group 3"/>
          <p:cNvGrpSpPr>
            <a:grpSpLocks/>
          </p:cNvGrpSpPr>
          <p:nvPr/>
        </p:nvGrpSpPr>
        <p:grpSpPr bwMode="auto">
          <a:xfrm>
            <a:off x="179388" y="2606675"/>
            <a:ext cx="8928100" cy="1109663"/>
            <a:chOff x="113" y="1344"/>
            <a:chExt cx="5624" cy="699"/>
          </a:xfrm>
        </p:grpSpPr>
        <p:sp>
          <p:nvSpPr>
            <p:cNvPr id="28678" name="Text Box 4"/>
            <p:cNvSpPr txBox="1">
              <a:spLocks noChangeArrowheads="1"/>
            </p:cNvSpPr>
            <p:nvPr/>
          </p:nvSpPr>
          <p:spPr bwMode="auto">
            <a:xfrm>
              <a:off x="576" y="1344"/>
              <a:ext cx="4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fr-FR" sz="2400" b="1">
                <a:latin typeface="Times New Roman" pitchFamily="18" charset="0"/>
              </a:endParaRPr>
            </a:p>
          </p:txBody>
        </p:sp>
        <p:sp>
          <p:nvSpPr>
            <p:cNvPr id="28679" name="Text Box 5"/>
            <p:cNvSpPr txBox="1">
              <a:spLocks noChangeArrowheads="1"/>
            </p:cNvSpPr>
            <p:nvPr/>
          </p:nvSpPr>
          <p:spPr bwMode="auto">
            <a:xfrm>
              <a:off x="113" y="1525"/>
              <a:ext cx="17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Assiette de l’amortissement</a:t>
              </a:r>
            </a:p>
          </p:txBody>
        </p:sp>
        <p:sp>
          <p:nvSpPr>
            <p:cNvPr id="28680" name="Text Box 6"/>
            <p:cNvSpPr txBox="1">
              <a:spLocks noChangeArrowheads="1"/>
            </p:cNvSpPr>
            <p:nvPr/>
          </p:nvSpPr>
          <p:spPr bwMode="auto">
            <a:xfrm>
              <a:off x="1701" y="161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a:t>
              </a:r>
            </a:p>
          </p:txBody>
        </p:sp>
        <p:sp>
          <p:nvSpPr>
            <p:cNvPr id="28681" name="Text Box 7"/>
            <p:cNvSpPr txBox="1">
              <a:spLocks noChangeArrowheads="1"/>
            </p:cNvSpPr>
            <p:nvPr/>
          </p:nvSpPr>
          <p:spPr bwMode="auto">
            <a:xfrm>
              <a:off x="2200" y="1525"/>
              <a:ext cx="19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Coût d’acquisition du bien</a:t>
              </a:r>
            </a:p>
          </p:txBody>
        </p:sp>
        <p:sp>
          <p:nvSpPr>
            <p:cNvPr id="28682" name="Text Box 8"/>
            <p:cNvSpPr txBox="1">
              <a:spLocks noChangeArrowheads="1"/>
            </p:cNvSpPr>
            <p:nvPr/>
          </p:nvSpPr>
          <p:spPr bwMode="auto">
            <a:xfrm>
              <a:off x="4150" y="1525"/>
              <a:ext cx="158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Valeur résiduelle</a:t>
              </a:r>
            </a:p>
          </p:txBody>
        </p:sp>
        <p:sp>
          <p:nvSpPr>
            <p:cNvPr id="28683" name="Text Box 9"/>
            <p:cNvSpPr txBox="1">
              <a:spLocks noChangeArrowheads="1"/>
            </p:cNvSpPr>
            <p:nvPr/>
          </p:nvSpPr>
          <p:spPr bwMode="auto">
            <a:xfrm>
              <a:off x="3923" y="1661"/>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a:t>
              </a:r>
            </a:p>
          </p:txBody>
        </p:sp>
      </p:grpSp>
      <p:sp>
        <p:nvSpPr>
          <p:cNvPr id="28677" name="Line 3"/>
          <p:cNvSpPr>
            <a:spLocks noChangeShapeType="1"/>
          </p:cNvSpPr>
          <p:nvPr/>
        </p:nvSpPr>
        <p:spPr bwMode="auto">
          <a:xfrm>
            <a:off x="2508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28</a:t>
            </a:fld>
            <a:endParaRPr lang="fr-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title"/>
          </p:nvPr>
        </p:nvSpPr>
        <p:spPr/>
        <p:txBody>
          <a:bodyPr/>
          <a:lstStyle/>
          <a:p>
            <a:r>
              <a:rPr lang="fr-CA" smtClean="0">
                <a:effectLst/>
              </a:rPr>
              <a:t>Le choix d’une méthode d’amortissement</a:t>
            </a:r>
          </a:p>
        </p:txBody>
      </p:sp>
      <p:sp>
        <p:nvSpPr>
          <p:cNvPr id="29699" name="Rectangle 10"/>
          <p:cNvSpPr>
            <a:spLocks noGrp="1" noChangeArrowheads="1"/>
          </p:cNvSpPr>
          <p:nvPr>
            <p:ph type="body" idx="1"/>
          </p:nvPr>
        </p:nvSpPr>
        <p:spPr>
          <a:xfrm>
            <a:off x="457200" y="1196752"/>
            <a:ext cx="8229600" cy="5040560"/>
          </a:xfrm>
        </p:spPr>
        <p:txBody>
          <a:bodyPr/>
          <a:lstStyle/>
          <a:p>
            <a:endParaRPr lang="fr-FR" sz="2800" dirty="0" smtClean="0"/>
          </a:p>
          <a:p>
            <a:r>
              <a:rPr lang="fr-FR" sz="2400" dirty="0" smtClean="0"/>
              <a:t>Il faut trouver la méthode qui se rapprochera le plus de l’intensité avec laquelle on consomme les avantages futurs.</a:t>
            </a:r>
          </a:p>
          <a:p>
            <a:r>
              <a:rPr lang="fr-FR" sz="2400" dirty="0" smtClean="0"/>
              <a:t>On cherche le meilleur rapprochement des produits et des charges</a:t>
            </a:r>
          </a:p>
          <a:p>
            <a:r>
              <a:rPr lang="fr-CA" sz="2400" dirty="0"/>
              <a:t>Il faut établir la cadence à laquelle on retirera des avantages de l’utilisation de ce bien :</a:t>
            </a:r>
          </a:p>
          <a:p>
            <a:pPr lvl="1"/>
            <a:r>
              <a:rPr lang="fr-CA" sz="2400" dirty="0"/>
              <a:t>Stable (amortissement linéaire)</a:t>
            </a:r>
          </a:p>
          <a:p>
            <a:pPr lvl="1"/>
            <a:r>
              <a:rPr lang="fr-CA" sz="2400" dirty="0"/>
              <a:t>Décroissant (amortissement accéléré)</a:t>
            </a:r>
          </a:p>
          <a:p>
            <a:pPr lvl="1"/>
            <a:r>
              <a:rPr lang="fr-CA" sz="2400" dirty="0"/>
              <a:t>Variable (amortissement proportionnel à l’utilisation)</a:t>
            </a:r>
          </a:p>
          <a:p>
            <a:pPr lvl="1"/>
            <a:r>
              <a:rPr lang="fr-CA" sz="2400" dirty="0"/>
              <a:t>Croissant (amortissement proportionnel à l’utilisation)</a:t>
            </a:r>
          </a:p>
          <a:p>
            <a:endParaRPr lang="fr-FR" sz="2400" dirty="0" smtClean="0"/>
          </a:p>
          <a:p>
            <a:endParaRPr lang="fr-CA" sz="2400" dirty="0" smtClean="0"/>
          </a:p>
        </p:txBody>
      </p:sp>
      <p:sp>
        <p:nvSpPr>
          <p:cNvPr id="29701" name="Rectangle 2"/>
          <p:cNvSpPr>
            <a:spLocks noChangeArrowheads="1"/>
          </p:cNvSpPr>
          <p:nvPr/>
        </p:nvSpPr>
        <p:spPr bwMode="auto">
          <a:xfrm>
            <a:off x="838200" y="1752600"/>
            <a:ext cx="762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115000"/>
              <a:buFont typeface="Wingdings" pitchFamily="2" charset="2"/>
              <a:buChar char="§"/>
            </a:pPr>
            <a:endParaRPr lang="fr-FR" sz="3200">
              <a:latin typeface="Tahoma" pitchFamily="34" charset="0"/>
            </a:endParaRPr>
          </a:p>
        </p:txBody>
      </p:sp>
      <p:sp>
        <p:nvSpPr>
          <p:cNvPr id="29702"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29</a:t>
            </a:fld>
            <a:endParaRPr lang="fr-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ctrTitle"/>
          </p:nvPr>
        </p:nvSpPr>
        <p:spPr/>
        <p:txBody>
          <a:bodyPr/>
          <a:lstStyle/>
          <a:p>
            <a:r>
              <a:rPr lang="fr-CA" smtClean="0">
                <a:effectLst/>
              </a:rPr>
              <a:t>Objectif 1:</a:t>
            </a:r>
          </a:p>
        </p:txBody>
      </p:sp>
      <p:sp>
        <p:nvSpPr>
          <p:cNvPr id="4099" name="Espace réservé du contenu 2"/>
          <p:cNvSpPr>
            <a:spLocks noGrp="1"/>
          </p:cNvSpPr>
          <p:nvPr>
            <p:ph type="subTitle" idx="1"/>
          </p:nvPr>
        </p:nvSpPr>
        <p:spPr/>
        <p:txBody>
          <a:bodyPr/>
          <a:lstStyle/>
          <a:p>
            <a:r>
              <a:rPr lang="fr-CA" dirty="0" smtClean="0"/>
              <a:t>Calculer le coût des immobilisations corporelles</a:t>
            </a: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3</a:t>
            </a:fld>
            <a:endParaRPr lang="fr-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CA" smtClean="0">
                <a:effectLst/>
              </a:rPr>
              <a:t>Les différentes </a:t>
            </a:r>
            <a:br>
              <a:rPr lang="fr-CA" smtClean="0">
                <a:effectLst/>
              </a:rPr>
            </a:br>
            <a:r>
              <a:rPr lang="fr-CA" smtClean="0">
                <a:effectLst/>
              </a:rPr>
              <a:t>méthodes d’amortissement</a:t>
            </a:r>
          </a:p>
        </p:txBody>
      </p:sp>
      <p:sp>
        <p:nvSpPr>
          <p:cNvPr id="27652" name="Rectangle 3"/>
          <p:cNvSpPr>
            <a:spLocks noGrp="1" noChangeArrowheads="1"/>
          </p:cNvSpPr>
          <p:nvPr>
            <p:ph type="body" idx="1"/>
          </p:nvPr>
        </p:nvSpPr>
        <p:spPr>
          <a:xfrm>
            <a:off x="457200" y="2679700"/>
            <a:ext cx="8229600" cy="2333625"/>
          </a:xfrm>
        </p:spPr>
        <p:txBody>
          <a:bodyPr/>
          <a:lstStyle/>
          <a:p>
            <a:pPr>
              <a:defRPr/>
            </a:pPr>
            <a:r>
              <a:rPr lang="fr-CA" dirty="0" smtClean="0"/>
              <a:t>Amortissement linéaire</a:t>
            </a:r>
          </a:p>
          <a:p>
            <a:pPr>
              <a:defRPr/>
            </a:pPr>
            <a:r>
              <a:rPr lang="fr-CA" dirty="0" smtClean="0"/>
              <a:t>Amortissement proportionnel à l’utilisation </a:t>
            </a:r>
            <a:r>
              <a:rPr lang="fr-CA" sz="2400" dirty="0" smtClean="0"/>
              <a:t>(nous ne traiterons pas de cette méthode)</a:t>
            </a:r>
          </a:p>
          <a:p>
            <a:pPr>
              <a:defRPr/>
            </a:pPr>
            <a:r>
              <a:rPr lang="fr-CA" dirty="0" smtClean="0"/>
              <a:t>Amortissement dégressif</a:t>
            </a:r>
            <a:r>
              <a:rPr lang="fr-CA" dirty="0"/>
              <a:t> </a:t>
            </a:r>
            <a:r>
              <a:rPr lang="fr-CA" dirty="0" smtClean="0"/>
              <a:t>à taux double</a:t>
            </a:r>
          </a:p>
          <a:p>
            <a:pPr marL="0" indent="0">
              <a:buFont typeface="Wingdings" pitchFamily="2" charset="2"/>
              <a:buNone/>
              <a:defRPr/>
            </a:pPr>
            <a:endParaRPr lang="fr-CA" dirty="0" smtClean="0">
              <a:solidFill>
                <a:srgbClr val="FF0000"/>
              </a:solidFill>
            </a:endParaRPr>
          </a:p>
        </p:txBody>
      </p:sp>
      <p:sp>
        <p:nvSpPr>
          <p:cNvPr id="31749" name="Line 3"/>
          <p:cNvSpPr>
            <a:spLocks noChangeShapeType="1"/>
          </p:cNvSpPr>
          <p:nvPr/>
        </p:nvSpPr>
        <p:spPr bwMode="auto">
          <a:xfrm>
            <a:off x="222250"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30</a:t>
            </a:fld>
            <a:endParaRPr lang="fr-CA"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1"/>
            <a:ext cx="8229600" cy="5057124"/>
          </a:xfrm>
        </p:spPr>
      </p:pic>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31</a:t>
            </a:fld>
            <a:endParaRPr lang="fr-CA" dirty="0"/>
          </a:p>
        </p:txBody>
      </p:sp>
    </p:spTree>
    <p:extLst>
      <p:ext uri="{BB962C8B-B14F-4D97-AF65-F5344CB8AC3E}">
        <p14:creationId xmlns:p14="http://schemas.microsoft.com/office/powerpoint/2010/main" val="1679900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1"/>
          <p:cNvSpPr>
            <a:spLocks noGrp="1" noChangeArrowheads="1"/>
          </p:cNvSpPr>
          <p:nvPr>
            <p:ph type="title"/>
          </p:nvPr>
        </p:nvSpPr>
        <p:spPr/>
        <p:txBody>
          <a:bodyPr/>
          <a:lstStyle/>
          <a:p>
            <a:r>
              <a:rPr lang="fr-CA" smtClean="0">
                <a:effectLst/>
              </a:rPr>
              <a:t>Amortissement linéaire</a:t>
            </a:r>
          </a:p>
        </p:txBody>
      </p:sp>
      <p:sp>
        <p:nvSpPr>
          <p:cNvPr id="32771" name="Rectangle 12"/>
          <p:cNvSpPr>
            <a:spLocks noGrp="1" noChangeArrowheads="1"/>
          </p:cNvSpPr>
          <p:nvPr>
            <p:ph type="body" idx="1"/>
          </p:nvPr>
        </p:nvSpPr>
        <p:spPr/>
        <p:txBody>
          <a:bodyPr/>
          <a:lstStyle/>
          <a:p>
            <a:endParaRPr lang="fr-CA" smtClean="0"/>
          </a:p>
          <a:p>
            <a:r>
              <a:rPr lang="fr-CA" smtClean="0"/>
              <a:t>Répartition du coût d’une immobilisation de façon linéaire tout au long de sa durée de vie utile :</a:t>
            </a:r>
          </a:p>
        </p:txBody>
      </p:sp>
      <p:grpSp>
        <p:nvGrpSpPr>
          <p:cNvPr id="32773" name="Group 2"/>
          <p:cNvGrpSpPr>
            <a:grpSpLocks/>
          </p:cNvGrpSpPr>
          <p:nvPr/>
        </p:nvGrpSpPr>
        <p:grpSpPr bwMode="auto">
          <a:xfrm>
            <a:off x="179388" y="4437063"/>
            <a:ext cx="8661400" cy="1135062"/>
            <a:chOff x="113" y="1207"/>
            <a:chExt cx="5456" cy="715"/>
          </a:xfrm>
        </p:grpSpPr>
        <p:sp>
          <p:nvSpPr>
            <p:cNvPr id="32775" name="Rectangle 3"/>
            <p:cNvSpPr>
              <a:spLocks noChangeArrowheads="1"/>
            </p:cNvSpPr>
            <p:nvPr/>
          </p:nvSpPr>
          <p:spPr bwMode="auto">
            <a:xfrm>
              <a:off x="113" y="1218"/>
              <a:ext cx="5456" cy="704"/>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0" hangingPunct="0"/>
              <a:endParaRPr lang="fr-FR" sz="2000">
                <a:solidFill>
                  <a:srgbClr val="000000"/>
                </a:solidFill>
              </a:endParaRPr>
            </a:p>
          </p:txBody>
        </p:sp>
        <p:sp>
          <p:nvSpPr>
            <p:cNvPr id="32776" name="Rectangle 4"/>
            <p:cNvSpPr>
              <a:spLocks noChangeArrowheads="1"/>
            </p:cNvSpPr>
            <p:nvPr/>
          </p:nvSpPr>
          <p:spPr bwMode="auto">
            <a:xfrm>
              <a:off x="2398" y="1207"/>
              <a:ext cx="2886"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lnSpc>
                  <a:spcPct val="120000"/>
                </a:lnSpc>
                <a:spcBef>
                  <a:spcPct val="50000"/>
                </a:spcBef>
              </a:pPr>
              <a:r>
                <a:rPr lang="fr-CA" sz="2400" b="1" dirty="0">
                  <a:solidFill>
                    <a:srgbClr val="000000"/>
                  </a:solidFill>
                  <a:latin typeface="Tahoma" pitchFamily="34" charset="0"/>
                </a:rPr>
                <a:t>Coût  - </a:t>
              </a:r>
              <a:r>
                <a:rPr lang="fr-CA" sz="2400" b="1" dirty="0">
                  <a:solidFill>
                    <a:srgbClr val="C00000"/>
                  </a:solidFill>
                  <a:latin typeface="Tahoma" pitchFamily="34" charset="0"/>
                </a:rPr>
                <a:t>Valeur résiduelle</a:t>
              </a:r>
              <a:r>
                <a:rPr lang="fr-CA" sz="2400" b="1" dirty="0">
                  <a:solidFill>
                    <a:srgbClr val="000000"/>
                  </a:solidFill>
                  <a:latin typeface="Tahoma" pitchFamily="34" charset="0"/>
                </a:rPr>
                <a:t/>
              </a:r>
              <a:br>
                <a:rPr lang="fr-CA" sz="2400" b="1" dirty="0">
                  <a:solidFill>
                    <a:srgbClr val="000000"/>
                  </a:solidFill>
                  <a:latin typeface="Tahoma" pitchFamily="34" charset="0"/>
                </a:rPr>
              </a:br>
              <a:r>
                <a:rPr lang="fr-CA" sz="2400" b="1" dirty="0">
                  <a:solidFill>
                    <a:srgbClr val="000000"/>
                  </a:solidFill>
                  <a:latin typeface="Tahoma" pitchFamily="34" charset="0"/>
                </a:rPr>
                <a:t>  Durée de vie utile </a:t>
              </a:r>
              <a:r>
                <a:rPr lang="fr-CA" b="1" dirty="0">
                  <a:solidFill>
                    <a:srgbClr val="000000"/>
                  </a:solidFill>
                  <a:latin typeface="Tahoma" pitchFamily="34" charset="0"/>
                </a:rPr>
                <a:t>(en années)</a:t>
              </a:r>
            </a:p>
          </p:txBody>
        </p:sp>
        <p:sp>
          <p:nvSpPr>
            <p:cNvPr id="32777" name="Rectangle 5"/>
            <p:cNvSpPr>
              <a:spLocks noChangeArrowheads="1"/>
            </p:cNvSpPr>
            <p:nvPr/>
          </p:nvSpPr>
          <p:spPr bwMode="auto">
            <a:xfrm>
              <a:off x="685" y="1207"/>
              <a:ext cx="173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lnSpc>
                  <a:spcPct val="120000"/>
                </a:lnSpc>
              </a:pPr>
              <a:r>
                <a:rPr lang="fr-CA" sz="2400" b="1">
                  <a:solidFill>
                    <a:srgbClr val="000000"/>
                  </a:solidFill>
                  <a:latin typeface="Tahoma" pitchFamily="34" charset="0"/>
                </a:rPr>
                <a:t>Charge annuelle</a:t>
              </a:r>
            </a:p>
            <a:p>
              <a:pPr eaLnBrk="0" hangingPunct="0">
                <a:lnSpc>
                  <a:spcPct val="120000"/>
                </a:lnSpc>
              </a:pPr>
              <a:r>
                <a:rPr lang="fr-CA" sz="2400" b="1">
                  <a:solidFill>
                    <a:srgbClr val="000000"/>
                  </a:solidFill>
                  <a:latin typeface="Tahoma" pitchFamily="34" charset="0"/>
                </a:rPr>
                <a:t>d’amortissement</a:t>
              </a:r>
            </a:p>
          </p:txBody>
        </p:sp>
        <p:sp>
          <p:nvSpPr>
            <p:cNvPr id="32778" name="Rectangle 6"/>
            <p:cNvSpPr>
              <a:spLocks noChangeArrowheads="1"/>
            </p:cNvSpPr>
            <p:nvPr/>
          </p:nvSpPr>
          <p:spPr bwMode="auto">
            <a:xfrm>
              <a:off x="2336" y="1389"/>
              <a:ext cx="24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800" b="1">
                  <a:solidFill>
                    <a:srgbClr val="000000"/>
                  </a:solidFill>
                </a:rPr>
                <a:t>=</a:t>
              </a:r>
            </a:p>
          </p:txBody>
        </p:sp>
        <p:sp>
          <p:nvSpPr>
            <p:cNvPr id="32779" name="Line 7"/>
            <p:cNvSpPr>
              <a:spLocks noChangeShapeType="1"/>
            </p:cNvSpPr>
            <p:nvPr/>
          </p:nvSpPr>
          <p:spPr bwMode="auto">
            <a:xfrm>
              <a:off x="2653" y="1546"/>
              <a:ext cx="2384" cy="0"/>
            </a:xfrm>
            <a:prstGeom prst="line">
              <a:avLst/>
            </a:prstGeom>
            <a:noFill/>
            <a:ln w="25399">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grpSp>
      <p:sp>
        <p:nvSpPr>
          <p:cNvPr id="32774" name="Line 3"/>
          <p:cNvSpPr>
            <a:spLocks noChangeShapeType="1"/>
          </p:cNvSpPr>
          <p:nvPr/>
        </p:nvSpPr>
        <p:spPr bwMode="auto">
          <a:xfrm>
            <a:off x="322263"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32</a:t>
            </a:fld>
            <a:endParaRPr lang="fr-CA"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81075"/>
            <a:ext cx="8229600" cy="4778375"/>
          </a:xfrm>
        </p:spPr>
      </p:pic>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33</a:t>
            </a:fld>
            <a:endParaRPr lang="fr-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CA" smtClean="0">
                <a:effectLst/>
              </a:rPr>
              <a:t>Amortissement dégressif à taux double</a:t>
            </a:r>
          </a:p>
        </p:txBody>
      </p:sp>
      <p:sp>
        <p:nvSpPr>
          <p:cNvPr id="34819" name="Espace réservé du contenu 2"/>
          <p:cNvSpPr>
            <a:spLocks noGrp="1"/>
          </p:cNvSpPr>
          <p:nvPr>
            <p:ph idx="1"/>
          </p:nvPr>
        </p:nvSpPr>
        <p:spPr>
          <a:xfrm>
            <a:off x="457200" y="2176463"/>
            <a:ext cx="8229600" cy="3340100"/>
          </a:xfrm>
        </p:spPr>
        <p:txBody>
          <a:bodyPr/>
          <a:lstStyle/>
          <a:p>
            <a:r>
              <a:rPr lang="fr-CA" smtClean="0"/>
              <a:t>Répartition du coût d’une immobilisation de façon accélérée; qui a pour effet de faire passer en charges des montants plus élevés au cours des premiers exercices qu’au cours des derniers.</a:t>
            </a:r>
          </a:p>
        </p:txBody>
      </p:sp>
      <p:sp>
        <p:nvSpPr>
          <p:cNvPr id="34821" name="Line 3"/>
          <p:cNvSpPr>
            <a:spLocks noChangeShapeType="1"/>
          </p:cNvSpPr>
          <p:nvPr/>
        </p:nvSpPr>
        <p:spPr bwMode="auto">
          <a:xfrm>
            <a:off x="322263"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34</a:t>
            </a:fld>
            <a:endParaRPr lang="fr-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CA" smtClean="0">
                <a:effectLst/>
              </a:rPr>
              <a:t>Calcul amortissement dégressif à taux double</a:t>
            </a:r>
          </a:p>
        </p:txBody>
      </p:sp>
      <p:sp>
        <p:nvSpPr>
          <p:cNvPr id="35843" name="Espace réservé du contenu 2"/>
          <p:cNvSpPr>
            <a:spLocks noGrp="1"/>
          </p:cNvSpPr>
          <p:nvPr>
            <p:ph idx="1"/>
          </p:nvPr>
        </p:nvSpPr>
        <p:spPr/>
        <p:txBody>
          <a:bodyPr/>
          <a:lstStyle/>
          <a:p>
            <a:pPr marL="514350" indent="-514350">
              <a:buFont typeface="Tahoma" pitchFamily="34" charset="0"/>
              <a:buAutoNum type="arabicPeriod"/>
            </a:pPr>
            <a:r>
              <a:rPr lang="fr-CA" smtClean="0"/>
              <a:t>Calculer le taux d’amortissement linéaire</a:t>
            </a:r>
          </a:p>
          <a:p>
            <a:pPr marL="514350" indent="-514350">
              <a:buFont typeface="Tahoma" pitchFamily="34" charset="0"/>
              <a:buAutoNum type="arabicPeriod"/>
            </a:pPr>
            <a:r>
              <a:rPr lang="fr-CA" smtClean="0"/>
              <a:t>Multiplier le taux par 2 </a:t>
            </a:r>
          </a:p>
          <a:p>
            <a:pPr marL="514350" indent="-514350">
              <a:buFont typeface="Tahoma" pitchFamily="34" charset="0"/>
              <a:buAutoNum type="arabicPeriod"/>
            </a:pPr>
            <a:r>
              <a:rPr lang="fr-CA" smtClean="0"/>
              <a:t>Multiplier la valeur comptable nette de l’actif (coût – amortissement cumulé) par le taux d’amortissement dégressif à taux double</a:t>
            </a:r>
          </a:p>
          <a:p>
            <a:pPr lvl="1"/>
            <a:r>
              <a:rPr lang="fr-CA" b="1" smtClean="0"/>
              <a:t>Ne pas tenir compte de la valeur résiduelle; sauf pour la dernière année</a:t>
            </a:r>
            <a:r>
              <a:rPr lang="fr-CA" smtClean="0"/>
              <a:t>	</a:t>
            </a:r>
          </a:p>
        </p:txBody>
      </p:sp>
      <p:sp>
        <p:nvSpPr>
          <p:cNvPr id="35845" name="Line 3"/>
          <p:cNvSpPr>
            <a:spLocks noChangeShapeType="1"/>
          </p:cNvSpPr>
          <p:nvPr/>
        </p:nvSpPr>
        <p:spPr bwMode="auto">
          <a:xfrm>
            <a:off x="250825"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35</a:t>
            </a:fld>
            <a:endParaRPr lang="fr-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CA" dirty="0" smtClean="0">
                <a:effectLst/>
              </a:rPr>
              <a:t>Calcul amortissement dégressif à taux double</a:t>
            </a:r>
            <a:endParaRPr lang="fr-CA" dirty="0"/>
          </a:p>
        </p:txBody>
      </p:sp>
      <p:sp>
        <p:nvSpPr>
          <p:cNvPr id="3" name="Espace réservé du contenu 2"/>
          <p:cNvSpPr>
            <a:spLocks noGrp="1"/>
          </p:cNvSpPr>
          <p:nvPr>
            <p:ph idx="1"/>
          </p:nvPr>
        </p:nvSpPr>
        <p:spPr>
          <a:xfrm>
            <a:off x="457200" y="2176463"/>
            <a:ext cx="8229600" cy="2908300"/>
          </a:xfrm>
        </p:spPr>
        <p:txBody>
          <a:bodyPr/>
          <a:lstStyle/>
          <a:p>
            <a:pPr>
              <a:defRPr/>
            </a:pPr>
            <a:r>
              <a:rPr lang="fr-CA" dirty="0" smtClean="0"/>
              <a:t>Ou encore:</a:t>
            </a:r>
          </a:p>
          <a:p>
            <a:pPr lvl="1">
              <a:defRPr/>
            </a:pPr>
            <a:r>
              <a:rPr lang="fr-CA" dirty="0" smtClean="0"/>
              <a:t>Calcul en une seule étape pour calculer le taux d’amortissement:</a:t>
            </a:r>
          </a:p>
          <a:p>
            <a:pPr lvl="2">
              <a:defRPr/>
            </a:pPr>
            <a:r>
              <a:rPr lang="fr-CA" dirty="0" smtClean="0"/>
              <a:t>(2/durée de vie utile) * 100 = taux amortissement dégressif à taux double</a:t>
            </a:r>
          </a:p>
          <a:p>
            <a:pPr marL="914400" lvl="2" indent="0">
              <a:buFont typeface="Tahoma" pitchFamily="34" charset="0"/>
              <a:buNone/>
              <a:defRPr/>
            </a:pPr>
            <a:endParaRPr lang="fr-CA" dirty="0"/>
          </a:p>
        </p:txBody>
      </p:sp>
      <p:sp>
        <p:nvSpPr>
          <p:cNvPr id="36869" name="Line 3"/>
          <p:cNvSpPr>
            <a:spLocks noChangeShapeType="1"/>
          </p:cNvSpPr>
          <p:nvPr/>
        </p:nvSpPr>
        <p:spPr bwMode="auto">
          <a:xfrm>
            <a:off x="250825"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5" name="Espace réservé du numéro de diapositive 4"/>
          <p:cNvSpPr>
            <a:spLocks noGrp="1"/>
          </p:cNvSpPr>
          <p:nvPr>
            <p:ph type="sldNum" sz="quarter" idx="12"/>
          </p:nvPr>
        </p:nvSpPr>
        <p:spPr/>
        <p:txBody>
          <a:bodyPr/>
          <a:lstStyle/>
          <a:p>
            <a:pPr>
              <a:defRPr/>
            </a:pPr>
            <a:r>
              <a:rPr lang="fr-CA" smtClean="0"/>
              <a:t>11-</a:t>
            </a:r>
            <a:fld id="{6B624637-3B27-4511-ABD9-051DB1EEE964}" type="slidenum">
              <a:rPr lang="fr-CA" smtClean="0"/>
              <a:pPr>
                <a:defRPr/>
              </a:pPr>
              <a:t>36</a:t>
            </a:fld>
            <a:endParaRPr lang="fr-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CA" smtClean="0">
                <a:effectLst/>
              </a:rPr>
              <a:t>Amortissement dégressif à taux double: dernière année</a:t>
            </a:r>
          </a:p>
        </p:txBody>
      </p:sp>
      <p:sp>
        <p:nvSpPr>
          <p:cNvPr id="37891" name="Espace réservé du contenu 2"/>
          <p:cNvSpPr>
            <a:spLocks noGrp="1"/>
          </p:cNvSpPr>
          <p:nvPr>
            <p:ph idx="1"/>
          </p:nvPr>
        </p:nvSpPr>
        <p:spPr/>
        <p:txBody>
          <a:bodyPr/>
          <a:lstStyle/>
          <a:p>
            <a:r>
              <a:rPr lang="fr-CA" smtClean="0"/>
              <a:t>Calcul de l’amortissement de la dernière année de la durée de vie utile:</a:t>
            </a:r>
          </a:p>
          <a:p>
            <a:pPr lvl="1"/>
            <a:r>
              <a:rPr lang="fr-CA" smtClean="0"/>
              <a:t>ATTENTION:</a:t>
            </a:r>
          </a:p>
          <a:p>
            <a:pPr lvl="2"/>
            <a:r>
              <a:rPr lang="fr-CA" smtClean="0"/>
              <a:t>L’amortissement de la dernière année de durée de vie utile correspond au montant qu’il faut soustraire pour rendre la valeur comptable égale à la valeur résiduelle</a:t>
            </a:r>
          </a:p>
        </p:txBody>
      </p:sp>
      <p:sp>
        <p:nvSpPr>
          <p:cNvPr id="37893" name="Line 3"/>
          <p:cNvSpPr>
            <a:spLocks noChangeShapeType="1"/>
          </p:cNvSpPr>
          <p:nvPr/>
        </p:nvSpPr>
        <p:spPr bwMode="auto">
          <a:xfrm>
            <a:off x="322263"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37</a:t>
            </a:fld>
            <a:endParaRPr lang="fr-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49313" y="981075"/>
            <a:ext cx="7445375" cy="5145088"/>
          </a:xfrm>
        </p:spPr>
      </p:pic>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38</a:t>
            </a:fld>
            <a:endParaRPr lang="fr-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4"/>
          <p:cNvSpPr>
            <a:spLocks noGrp="1"/>
          </p:cNvSpPr>
          <p:nvPr>
            <p:ph type="ctrTitle"/>
          </p:nvPr>
        </p:nvSpPr>
        <p:spPr/>
        <p:txBody>
          <a:bodyPr/>
          <a:lstStyle/>
          <a:p>
            <a:r>
              <a:rPr lang="fr-CA" smtClean="0">
                <a:effectLst/>
              </a:rPr>
              <a:t>Objectif 3:</a:t>
            </a:r>
          </a:p>
        </p:txBody>
      </p:sp>
      <p:sp>
        <p:nvSpPr>
          <p:cNvPr id="39939" name="Sous-titre 5"/>
          <p:cNvSpPr>
            <a:spLocks noGrp="1"/>
          </p:cNvSpPr>
          <p:nvPr>
            <p:ph type="subTitle" idx="1"/>
          </p:nvPr>
        </p:nvSpPr>
        <p:spPr>
          <a:xfrm>
            <a:off x="684213" y="3886200"/>
            <a:ext cx="7704137" cy="1990725"/>
          </a:xfrm>
        </p:spPr>
        <p:txBody>
          <a:bodyPr/>
          <a:lstStyle/>
          <a:p>
            <a:r>
              <a:rPr lang="fr-CA" smtClean="0"/>
              <a:t>Comptabiliser certaines situations particulières: amortissement aux fins de l’impôt, exercices partiels et hypothèses révisées</a:t>
            </a: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39</a:t>
            </a:fld>
            <a:endParaRPr lang="fr-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228600"/>
            <a:ext cx="7543800" cy="1143000"/>
          </a:xfrm>
          <a:prstGeom prst="rect">
            <a:avLst/>
          </a:prstGeom>
          <a:noFill/>
          <a:ln w="9525">
            <a:noFill/>
            <a:miter lim="800000"/>
            <a:headEnd/>
            <a:tailEnd/>
          </a:ln>
          <a:effectLst/>
        </p:spPr>
        <p:txBody>
          <a:bodyPr anchor="ctr"/>
          <a:lstStyle/>
          <a:p>
            <a:pPr algn="ctr">
              <a:defRPr/>
            </a:pPr>
            <a:endParaRPr lang="fr-FR" sz="4400" b="1">
              <a:solidFill>
                <a:schemeClr val="accent2"/>
              </a:solidFill>
              <a:effectLst>
                <a:outerShdw blurRad="38100" dist="38100" dir="2700000" algn="tl">
                  <a:srgbClr val="C0C0C0"/>
                </a:outerShdw>
              </a:effectLst>
              <a:latin typeface="Tahoma" pitchFamily="34" charset="0"/>
            </a:endParaRPr>
          </a:p>
        </p:txBody>
      </p:sp>
      <p:sp>
        <p:nvSpPr>
          <p:cNvPr id="5124" name="Rectangle 7"/>
          <p:cNvSpPr>
            <a:spLocks noGrp="1" noChangeArrowheads="1"/>
          </p:cNvSpPr>
          <p:nvPr>
            <p:ph type="title"/>
          </p:nvPr>
        </p:nvSpPr>
        <p:spPr>
          <a:xfrm>
            <a:off x="53975" y="34925"/>
            <a:ext cx="9144000" cy="1143000"/>
          </a:xfrm>
        </p:spPr>
        <p:txBody>
          <a:bodyPr/>
          <a:lstStyle/>
          <a:p>
            <a:pPr eaLnBrk="1" hangingPunct="1"/>
            <a:r>
              <a:rPr lang="fr-FR" sz="4000" dirty="0" smtClean="0">
                <a:effectLst/>
              </a:rPr>
              <a:t>Définition d’une immobilisation</a:t>
            </a:r>
            <a:endParaRPr lang="fr-CA" sz="4000" dirty="0" smtClean="0">
              <a:effectLst/>
            </a:endParaRPr>
          </a:p>
        </p:txBody>
      </p:sp>
      <p:sp>
        <p:nvSpPr>
          <p:cNvPr id="5125" name="Rectangle 8"/>
          <p:cNvSpPr>
            <a:spLocks noGrp="1" noChangeArrowheads="1"/>
          </p:cNvSpPr>
          <p:nvPr>
            <p:ph type="body" idx="1"/>
          </p:nvPr>
        </p:nvSpPr>
        <p:spPr>
          <a:xfrm>
            <a:off x="250825" y="1311275"/>
            <a:ext cx="8702675" cy="4997450"/>
          </a:xfrm>
        </p:spPr>
        <p:txBody>
          <a:bodyPr/>
          <a:lstStyle/>
          <a:p>
            <a:pPr eaLnBrk="1" hangingPunct="1">
              <a:lnSpc>
                <a:spcPct val="80000"/>
              </a:lnSpc>
            </a:pPr>
            <a:r>
              <a:rPr lang="fr-FR" sz="2600" dirty="0" smtClean="0"/>
              <a:t>Éléments d’actifs corporels et incorporels destinés à être utilisés pour la production de biens, la prestation de services ou pour l’administration, soit à être donnés en location à des tiers, ou bien à servir au développement ou la mise en valeur, à la construction, à l’entretien ou la réparation d’autres immobilisations.</a:t>
            </a:r>
          </a:p>
          <a:p>
            <a:pPr eaLnBrk="1" hangingPunct="1">
              <a:lnSpc>
                <a:spcPct val="80000"/>
              </a:lnSpc>
            </a:pPr>
            <a:endParaRPr lang="fr-FR" sz="2600" dirty="0" smtClean="0"/>
          </a:p>
          <a:p>
            <a:pPr eaLnBrk="1" hangingPunct="1">
              <a:lnSpc>
                <a:spcPct val="80000"/>
              </a:lnSpc>
            </a:pPr>
            <a:r>
              <a:rPr lang="fr-FR" sz="2600" dirty="0" smtClean="0"/>
              <a:t>Ils ont été acquis, construits, développés ou mis en valeur en vue d’être utilisés sur une période relativement longue.</a:t>
            </a:r>
          </a:p>
          <a:p>
            <a:pPr eaLnBrk="1" hangingPunct="1">
              <a:lnSpc>
                <a:spcPct val="80000"/>
              </a:lnSpc>
            </a:pPr>
            <a:endParaRPr lang="fr-FR" sz="2600" dirty="0" smtClean="0"/>
          </a:p>
          <a:p>
            <a:pPr eaLnBrk="1" hangingPunct="1">
              <a:lnSpc>
                <a:spcPct val="80000"/>
              </a:lnSpc>
            </a:pPr>
            <a:r>
              <a:rPr lang="fr-FR" sz="2600" dirty="0" smtClean="0"/>
              <a:t>Ils ne sont pas destinés à être vendus dans le cours normal des affaires.</a:t>
            </a:r>
            <a:endParaRPr lang="fr-CA" sz="2600" dirty="0" smtClean="0"/>
          </a:p>
        </p:txBody>
      </p:sp>
      <p:sp>
        <p:nvSpPr>
          <p:cNvPr id="5126" name="Line 3"/>
          <p:cNvSpPr>
            <a:spLocks noChangeShapeType="1"/>
          </p:cNvSpPr>
          <p:nvPr/>
        </p:nvSpPr>
        <p:spPr bwMode="auto">
          <a:xfrm>
            <a:off x="539750" y="90805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4</a:t>
            </a:fld>
            <a:endParaRPr lang="fr-CA"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CA" smtClean="0">
                <a:effectLst/>
              </a:rPr>
              <a:t>Amortissement aux fins de l’impôt</a:t>
            </a:r>
          </a:p>
        </p:txBody>
      </p:sp>
      <p:sp>
        <p:nvSpPr>
          <p:cNvPr id="40963" name="Espace réservé du contenu 2"/>
          <p:cNvSpPr>
            <a:spLocks noGrp="1"/>
          </p:cNvSpPr>
          <p:nvPr>
            <p:ph idx="1"/>
          </p:nvPr>
        </p:nvSpPr>
        <p:spPr>
          <a:xfrm>
            <a:off x="457200" y="1600200"/>
            <a:ext cx="8229600" cy="4924425"/>
          </a:xfrm>
        </p:spPr>
        <p:txBody>
          <a:bodyPr/>
          <a:lstStyle/>
          <a:p>
            <a:r>
              <a:rPr lang="fr-CA" smtClean="0"/>
              <a:t>L’amortissement aux fins de l’impôt diffère de l’amortissement aux fins comptables pour les points suivants:</a:t>
            </a:r>
          </a:p>
          <a:p>
            <a:pPr lvl="1"/>
            <a:r>
              <a:rPr lang="fr-CA" smtClean="0"/>
              <a:t>Charge d’amortissement fiscale appelée </a:t>
            </a:r>
            <a:r>
              <a:rPr lang="fr-CA" i="1" smtClean="0"/>
              <a:t>Déduction pour amortissement </a:t>
            </a:r>
            <a:r>
              <a:rPr lang="fr-CA" smtClean="0"/>
              <a:t>(DPA)</a:t>
            </a:r>
          </a:p>
          <a:p>
            <a:pPr lvl="1"/>
            <a:r>
              <a:rPr lang="fr-CA" smtClean="0"/>
              <a:t>Règle de la demi-année applicable pour l’année d’acquisition</a:t>
            </a:r>
          </a:p>
          <a:p>
            <a:pPr lvl="1"/>
            <a:r>
              <a:rPr lang="fr-CA" smtClean="0"/>
              <a:t>Taux amortissement fiscal: catégories d’immobilisations établies et taux dégressif; montant maximal d’amortissement permis</a:t>
            </a:r>
          </a:p>
        </p:txBody>
      </p:sp>
      <p:sp>
        <p:nvSpPr>
          <p:cNvPr id="40965" name="Line 3"/>
          <p:cNvSpPr>
            <a:spLocks noChangeShapeType="1"/>
          </p:cNvSpPr>
          <p:nvPr/>
        </p:nvSpPr>
        <p:spPr bwMode="auto">
          <a:xfrm>
            <a:off x="2508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40</a:t>
            </a:fld>
            <a:endParaRPr lang="fr-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CA" smtClean="0">
                <a:effectLst/>
              </a:rPr>
              <a:t>Amortissement pour exercices partiels</a:t>
            </a:r>
          </a:p>
        </p:txBody>
      </p:sp>
      <p:sp>
        <p:nvSpPr>
          <p:cNvPr id="41987" name="Espace réservé du contenu 2"/>
          <p:cNvSpPr>
            <a:spLocks noGrp="1"/>
          </p:cNvSpPr>
          <p:nvPr>
            <p:ph idx="1"/>
          </p:nvPr>
        </p:nvSpPr>
        <p:spPr/>
        <p:txBody>
          <a:bodyPr/>
          <a:lstStyle/>
          <a:p>
            <a:pPr marL="514350" indent="-514350">
              <a:buFont typeface="Tahoma" pitchFamily="34" charset="0"/>
              <a:buAutoNum type="arabicPeriod"/>
            </a:pPr>
            <a:r>
              <a:rPr lang="fr-CA" smtClean="0"/>
              <a:t>Déterminer l’amortissement pour un exercice complet</a:t>
            </a:r>
          </a:p>
          <a:p>
            <a:pPr marL="514350" indent="-514350">
              <a:buFont typeface="Tahoma" pitchFamily="34" charset="0"/>
              <a:buAutoNum type="arabicPeriod"/>
            </a:pPr>
            <a:r>
              <a:rPr lang="fr-CA" smtClean="0"/>
              <a:t>Multiplier par la fraction d’année pendant laquelle l’actif a été utilisé</a:t>
            </a:r>
          </a:p>
          <a:p>
            <a:pPr marL="857250" lvl="1" indent="-457200"/>
            <a:r>
              <a:rPr lang="fr-CA" smtClean="0"/>
              <a:t>Autres règles; achats en cours de mois:</a:t>
            </a:r>
          </a:p>
          <a:p>
            <a:pPr lvl="2" indent="-342900">
              <a:buFont typeface="Arial" charset="0"/>
              <a:buChar char="•"/>
            </a:pPr>
            <a:r>
              <a:rPr lang="fr-CA" smtClean="0"/>
              <a:t>Entre le 1</a:t>
            </a:r>
            <a:r>
              <a:rPr lang="fr-CA" baseline="30000" smtClean="0"/>
              <a:t>er</a:t>
            </a:r>
            <a:r>
              <a:rPr lang="fr-CA" smtClean="0"/>
              <a:t> et le 15</a:t>
            </a:r>
            <a:r>
              <a:rPr lang="fr-CA" baseline="30000" smtClean="0"/>
              <a:t>e</a:t>
            </a:r>
            <a:r>
              <a:rPr lang="fr-CA" smtClean="0"/>
              <a:t> jour du mois: mois complet</a:t>
            </a:r>
          </a:p>
          <a:p>
            <a:pPr lvl="2" indent="-342900">
              <a:buFont typeface="Arial" charset="0"/>
              <a:buChar char="•"/>
            </a:pPr>
            <a:r>
              <a:rPr lang="fr-CA" smtClean="0"/>
              <a:t>Après le 15</a:t>
            </a:r>
            <a:r>
              <a:rPr lang="fr-CA" baseline="30000" smtClean="0"/>
              <a:t>e</a:t>
            </a:r>
            <a:r>
              <a:rPr lang="fr-CA" smtClean="0"/>
              <a:t> jour du mois: aucun amortissement pour ce mois</a:t>
            </a:r>
          </a:p>
        </p:txBody>
      </p:sp>
      <p:sp>
        <p:nvSpPr>
          <p:cNvPr id="41989" name="Line 3"/>
          <p:cNvSpPr>
            <a:spLocks noChangeShapeType="1"/>
          </p:cNvSpPr>
          <p:nvPr/>
        </p:nvSpPr>
        <p:spPr bwMode="auto">
          <a:xfrm>
            <a:off x="2508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41</a:t>
            </a:fld>
            <a:endParaRPr lang="fr-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304800" y="561975"/>
            <a:ext cx="8382000" cy="706438"/>
          </a:xfrm>
        </p:spPr>
        <p:txBody>
          <a:bodyPr/>
          <a:lstStyle/>
          <a:p>
            <a:r>
              <a:rPr lang="fr-CA" smtClean="0">
                <a:effectLst/>
              </a:rPr>
              <a:t>Exercice 3 </a:t>
            </a:r>
            <a:br>
              <a:rPr lang="fr-CA" smtClean="0">
                <a:effectLst/>
              </a:rPr>
            </a:br>
            <a:endParaRPr lang="fr-CA" smtClean="0">
              <a:effectLst/>
            </a:endParaRPr>
          </a:p>
        </p:txBody>
      </p:sp>
      <p:sp>
        <p:nvSpPr>
          <p:cNvPr id="43011" name="Rectangle 4"/>
          <p:cNvSpPr>
            <a:spLocks noGrp="1" noChangeArrowheads="1"/>
          </p:cNvSpPr>
          <p:nvPr>
            <p:ph type="body" idx="1"/>
          </p:nvPr>
        </p:nvSpPr>
        <p:spPr>
          <a:xfrm>
            <a:off x="446088" y="1423988"/>
            <a:ext cx="8229600" cy="4525962"/>
          </a:xfrm>
        </p:spPr>
        <p:txBody>
          <a:bodyPr/>
          <a:lstStyle/>
          <a:p>
            <a:r>
              <a:rPr lang="fr-FR" sz="2400" dirty="0" smtClean="0"/>
              <a:t>Le 1er octobre </a:t>
            </a:r>
            <a:r>
              <a:rPr lang="fr-FR" sz="2400" dirty="0" smtClean="0"/>
              <a:t>2019, </a:t>
            </a:r>
            <a:r>
              <a:rPr lang="fr-FR" sz="2400" dirty="0" smtClean="0"/>
              <a:t>l’entreprise Soleil a acheté un camion au coût de 29 000$. Il a une durée de vie utile prévue de 4 ans et une valeur résiduelle de 1 500$. La fin de l’exercice de l’entreprise est le 31 décembre.</a:t>
            </a:r>
            <a:br>
              <a:rPr lang="fr-FR" sz="2400" dirty="0" smtClean="0"/>
            </a:br>
            <a:r>
              <a:rPr lang="fr-FR" sz="2400" dirty="0" smtClean="0"/>
              <a:t>  </a:t>
            </a:r>
            <a:br>
              <a:rPr lang="fr-FR" sz="2400" dirty="0" smtClean="0"/>
            </a:br>
            <a:r>
              <a:rPr lang="fr-FR" sz="2400" dirty="0" smtClean="0"/>
              <a:t>Calculez la charge d’amortissement de l’année </a:t>
            </a:r>
            <a:r>
              <a:rPr lang="fr-FR" sz="2400" dirty="0" smtClean="0"/>
              <a:t>2019 </a:t>
            </a:r>
            <a:r>
              <a:rPr lang="fr-FR" sz="2400" dirty="0" smtClean="0"/>
              <a:t>et </a:t>
            </a:r>
            <a:r>
              <a:rPr lang="fr-FR" sz="2400" dirty="0" smtClean="0"/>
              <a:t>2020 </a:t>
            </a:r>
            <a:r>
              <a:rPr lang="fr-FR" sz="2400" dirty="0" smtClean="0"/>
              <a:t>selon:</a:t>
            </a:r>
          </a:p>
          <a:p>
            <a:endParaRPr lang="fr-FR" sz="2400" dirty="0" smtClean="0"/>
          </a:p>
          <a:p>
            <a:r>
              <a:rPr lang="fr-FR" sz="2400" dirty="0" smtClean="0"/>
              <a:t>La méthode de l’amortissement linéaire</a:t>
            </a:r>
          </a:p>
          <a:p>
            <a:r>
              <a:rPr lang="fr-FR" sz="2400" dirty="0" smtClean="0"/>
              <a:t>La méthode de l’amortissement dégressif</a:t>
            </a:r>
            <a:endParaRPr lang="fr-FR" sz="2400" dirty="0" smtClean="0">
              <a:solidFill>
                <a:srgbClr val="FF0000"/>
              </a:solidFill>
            </a:endParaRPr>
          </a:p>
        </p:txBody>
      </p:sp>
      <p:sp>
        <p:nvSpPr>
          <p:cNvPr id="36866" name="Rectangle 2"/>
          <p:cNvSpPr>
            <a:spLocks noChangeArrowheads="1"/>
          </p:cNvSpPr>
          <p:nvPr/>
        </p:nvSpPr>
        <p:spPr bwMode="auto">
          <a:xfrm>
            <a:off x="304800" y="457200"/>
            <a:ext cx="8610600" cy="5867400"/>
          </a:xfrm>
          <a:prstGeom prst="rect">
            <a:avLst/>
          </a:prstGeom>
          <a:noFill/>
          <a:ln w="9525">
            <a:noFill/>
            <a:miter lim="800000"/>
            <a:headEnd/>
            <a:tailEnd/>
          </a:ln>
          <a:effectLst/>
        </p:spPr>
        <p:txBody>
          <a:bodyPr anchor="ctr"/>
          <a:lstStyle/>
          <a:p>
            <a:pPr>
              <a:defRPr/>
            </a:pPr>
            <a:endParaRPr lang="fr-FR" sz="2800" b="1">
              <a:solidFill>
                <a:schemeClr val="accent2"/>
              </a:solidFill>
              <a:effectLst>
                <a:outerShdw blurRad="38100" dist="38100" dir="2700000" algn="tl">
                  <a:srgbClr val="C0C0C0"/>
                </a:outerShdw>
              </a:effectLst>
              <a:latin typeface="Tahoma" pitchFamily="34" charset="0"/>
            </a:endParaRPr>
          </a:p>
        </p:txBody>
      </p:sp>
      <p:sp>
        <p:nvSpPr>
          <p:cNvPr id="43014" name="Line 3"/>
          <p:cNvSpPr>
            <a:spLocks noChangeShapeType="1"/>
          </p:cNvSpPr>
          <p:nvPr/>
        </p:nvSpPr>
        <p:spPr bwMode="auto">
          <a:xfrm>
            <a:off x="250825" y="9810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42</a:t>
            </a:fld>
            <a:endParaRPr lang="fr-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CA" smtClean="0">
                <a:effectLst/>
              </a:rPr>
              <a:t>Exercice: Cas Services-conseils Roy (p. 463)</a:t>
            </a:r>
          </a:p>
        </p:txBody>
      </p:sp>
      <p:sp>
        <p:nvSpPr>
          <p:cNvPr id="39939" name="Espace réservé du contenu 2"/>
          <p:cNvSpPr>
            <a:spLocks noGrp="1"/>
          </p:cNvSpPr>
          <p:nvPr>
            <p:ph idx="1"/>
          </p:nvPr>
        </p:nvSpPr>
        <p:spPr/>
        <p:txBody>
          <a:bodyPr/>
          <a:lstStyle/>
          <a:p>
            <a:pPr>
              <a:defRPr/>
            </a:pPr>
            <a:r>
              <a:rPr lang="fr-CA" sz="2000" dirty="0" smtClean="0"/>
              <a:t>Nous avons appris que Services-conseils Roy a acheté un ordinateur Dell au coût de 2 000$, payé comptant le 3 décembre 2011. L’entreprise croit qu’elle pourra s’en servir pendant 5 ans. Nous avons également appris que le 4 décembre 2012, Services-conseils Roy a acheté du mobilier de bureau à crédit au prix de 3 600$. L’entreprise croit qu’elle pourra l’utiliser pendant 5 ans.</a:t>
            </a:r>
          </a:p>
          <a:p>
            <a:pPr marL="0" indent="0">
              <a:buFont typeface="Wingdings" pitchFamily="2" charset="2"/>
              <a:buNone/>
              <a:defRPr/>
            </a:pPr>
            <a:r>
              <a:rPr lang="fr-CA" sz="2400" b="1" dirty="0" smtClean="0"/>
              <a:t>Travail à faire:</a:t>
            </a:r>
          </a:p>
          <a:p>
            <a:pPr marL="457200" indent="-457200">
              <a:buFont typeface="+mj-lt"/>
              <a:buAutoNum type="arabicPeriod"/>
              <a:defRPr/>
            </a:pPr>
            <a:r>
              <a:rPr lang="fr-CA" sz="2400" dirty="0" smtClean="0"/>
              <a:t>Calculez l’amortissement de chaque actif pour l’exercice terminé le 31 décembre 2012, en supposant que Services-conseils Roy utilise la méthode de l’amortissement dégressif à taux double pour les deux actifs.</a:t>
            </a:r>
          </a:p>
          <a:p>
            <a:pPr marL="457200" indent="-457200">
              <a:buFont typeface="+mj-lt"/>
              <a:buAutoNum type="arabicPeriod"/>
              <a:defRPr/>
            </a:pPr>
            <a:r>
              <a:rPr lang="fr-CA" sz="2400" dirty="0" smtClean="0"/>
              <a:t>Journalisez la charge d’amortissement au 31 décembre 2012. </a:t>
            </a:r>
          </a:p>
          <a:p>
            <a:pPr>
              <a:defRPr/>
            </a:pPr>
            <a:endParaRPr lang="fr-CA" sz="2400" dirty="0" smtClean="0"/>
          </a:p>
        </p:txBody>
      </p:sp>
      <p:sp>
        <p:nvSpPr>
          <p:cNvPr id="44037" name="Line 3"/>
          <p:cNvSpPr>
            <a:spLocks noChangeShapeType="1"/>
          </p:cNvSpPr>
          <p:nvPr/>
        </p:nvSpPr>
        <p:spPr bwMode="auto">
          <a:xfrm>
            <a:off x="250825" y="15573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43</a:t>
            </a:fld>
            <a:endParaRPr lang="fr-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4213" y="-100013"/>
            <a:ext cx="8335962" cy="1282701"/>
          </a:xfrm>
        </p:spPr>
        <p:txBody>
          <a:bodyPr/>
          <a:lstStyle/>
          <a:p>
            <a:pPr eaLnBrk="1" hangingPunct="1"/>
            <a:r>
              <a:rPr lang="fr-CA" sz="3600" smtClean="0">
                <a:effectLst/>
              </a:rPr>
              <a:t>La modification de la durée de vie utile d’un actif amortissable</a:t>
            </a:r>
            <a:endParaRPr lang="fr-CA" sz="3600" smtClean="0">
              <a:solidFill>
                <a:srgbClr val="FF0000"/>
              </a:solidFill>
              <a:effectLst/>
            </a:endParaRPr>
          </a:p>
        </p:txBody>
      </p:sp>
      <p:sp>
        <p:nvSpPr>
          <p:cNvPr id="45060" name="Rectangle 3"/>
          <p:cNvSpPr>
            <a:spLocks noGrp="1" noChangeArrowheads="1"/>
          </p:cNvSpPr>
          <p:nvPr>
            <p:ph type="body" idx="1"/>
          </p:nvPr>
        </p:nvSpPr>
        <p:spPr>
          <a:xfrm>
            <a:off x="395288" y="1600200"/>
            <a:ext cx="8624887" cy="4525963"/>
          </a:xfrm>
        </p:spPr>
        <p:txBody>
          <a:bodyPr/>
          <a:lstStyle/>
          <a:p>
            <a:pPr eaLnBrk="1" hangingPunct="1"/>
            <a:r>
              <a:rPr lang="fr-CA" smtClean="0"/>
              <a:t>Il faut réviser l’amortissement s’il y a un changement dans l’estimation des données suivantes: </a:t>
            </a:r>
          </a:p>
          <a:p>
            <a:pPr lvl="1" eaLnBrk="1" hangingPunct="1"/>
            <a:r>
              <a:rPr lang="fr-CA" smtClean="0"/>
              <a:t>Durée de vie utile </a:t>
            </a:r>
            <a:r>
              <a:rPr lang="fr-CA" sz="1800" smtClean="0"/>
              <a:t>(</a:t>
            </a:r>
            <a:r>
              <a:rPr lang="fr-FR" sz="1800" smtClean="0"/>
              <a:t>période estimative au cours de laquelle un bien est censé servir à l’entité)</a:t>
            </a:r>
            <a:r>
              <a:rPr lang="fr-CA" smtClean="0"/>
              <a:t> </a:t>
            </a:r>
          </a:p>
          <a:p>
            <a:pPr lvl="1" eaLnBrk="1" hangingPunct="1"/>
            <a:r>
              <a:rPr lang="fr-CA" smtClean="0"/>
              <a:t>Utilisation totale estimée </a:t>
            </a:r>
            <a:r>
              <a:rPr lang="fr-CA" sz="1800" smtClean="0"/>
              <a:t>(méthode d’amortissement proportionnel à l’utilisation: </a:t>
            </a:r>
            <a:r>
              <a:rPr lang="fr-FR" sz="1800" smtClean="0"/>
              <a:t>nombre estimatif d’unités d’œuvre que l’entité pourra tirer d’une immobilisation)</a:t>
            </a:r>
          </a:p>
          <a:p>
            <a:pPr lvl="1" eaLnBrk="1" hangingPunct="1"/>
            <a:r>
              <a:rPr lang="fr-CA" smtClean="0"/>
              <a:t>Valeur résiduelle </a:t>
            </a:r>
            <a:r>
              <a:rPr lang="fr-CA" sz="1800" smtClean="0"/>
              <a:t>(valeur probable d’un bien à l’expiration de sa durée d’utilisation)</a:t>
            </a:r>
          </a:p>
        </p:txBody>
      </p:sp>
      <p:sp>
        <p:nvSpPr>
          <p:cNvPr id="45061" name="Line 3"/>
          <p:cNvSpPr>
            <a:spLocks noChangeShapeType="1"/>
          </p:cNvSpPr>
          <p:nvPr/>
        </p:nvSpPr>
        <p:spPr bwMode="auto">
          <a:xfrm>
            <a:off x="250825" y="10525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44</a:t>
            </a:fld>
            <a:endParaRPr lang="fr-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539750" y="274638"/>
            <a:ext cx="7661275" cy="1143000"/>
          </a:xfrm>
        </p:spPr>
        <p:txBody>
          <a:bodyPr/>
          <a:lstStyle/>
          <a:p>
            <a:pPr eaLnBrk="1" hangingPunct="1"/>
            <a:r>
              <a:rPr lang="fr-CA" sz="3600" smtClean="0">
                <a:effectLst/>
              </a:rPr>
              <a:t>La modification de la durée de vie utile d’un actif amortissable</a:t>
            </a:r>
          </a:p>
        </p:txBody>
      </p:sp>
      <p:sp>
        <p:nvSpPr>
          <p:cNvPr id="46084" name="Rectangle 3"/>
          <p:cNvSpPr>
            <a:spLocks noGrp="1" noChangeArrowheads="1"/>
          </p:cNvSpPr>
          <p:nvPr>
            <p:ph type="body" idx="1"/>
          </p:nvPr>
        </p:nvSpPr>
        <p:spPr>
          <a:xfrm>
            <a:off x="323850" y="1639888"/>
            <a:ext cx="8480425" cy="4525962"/>
          </a:xfrm>
        </p:spPr>
        <p:txBody>
          <a:bodyPr/>
          <a:lstStyle/>
          <a:p>
            <a:pPr eaLnBrk="1" hangingPunct="1"/>
            <a:r>
              <a:rPr lang="fr-CA" smtClean="0"/>
              <a:t>La révision d’estimation comptable doit être répartie sur l’exercice au cours duquel a lieu la révision et les exercices futurs.  </a:t>
            </a:r>
          </a:p>
          <a:p>
            <a:pPr eaLnBrk="1" hangingPunct="1"/>
            <a:endParaRPr lang="fr-CA" smtClean="0"/>
          </a:p>
          <a:p>
            <a:pPr eaLnBrk="1" hangingPunct="1"/>
            <a:r>
              <a:rPr lang="fr-CA" smtClean="0"/>
              <a:t>Les états financiers des exercices antérieurs ne sont pas affectés par les révisions.</a:t>
            </a:r>
          </a:p>
        </p:txBody>
      </p:sp>
      <p:sp>
        <p:nvSpPr>
          <p:cNvPr id="46085" name="Line 3"/>
          <p:cNvSpPr>
            <a:spLocks noChangeShapeType="1"/>
          </p:cNvSpPr>
          <p:nvPr/>
        </p:nvSpPr>
        <p:spPr bwMode="auto">
          <a:xfrm>
            <a:off x="222250" y="14128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45</a:t>
            </a:fld>
            <a:endParaRPr lang="fr-C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fr-CA" smtClean="0">
                <a:effectLst/>
              </a:rPr>
              <a:t>Calcul révision valeur résiduelle</a:t>
            </a:r>
          </a:p>
        </p:txBody>
      </p:sp>
      <p:sp>
        <p:nvSpPr>
          <p:cNvPr id="3" name="Espace réservé du contenu 2"/>
          <p:cNvSpPr>
            <a:spLocks noGrp="1" noRot="1" noChangeAspect="1" noMove="1" noResize="1" noEditPoints="1" noAdjustHandles="1" noChangeArrowheads="1" noChangeShapeType="1" noTextEdit="1"/>
          </p:cNvSpPr>
          <p:nvPr>
            <p:ph idx="1"/>
          </p:nvPr>
        </p:nvSpPr>
        <p:spPr>
          <a:xfrm>
            <a:off x="457200" y="2680320"/>
            <a:ext cx="8229600" cy="1900808"/>
          </a:xfrm>
          <a:blipFill rotWithShape="1">
            <a:blip r:embed="rId2"/>
            <a:stretch>
              <a:fillRect l="-1259" t="-3215"/>
            </a:stretch>
          </a:blipFill>
          <a:extLst/>
        </p:spPr>
        <p:txBody>
          <a:bodyPr/>
          <a:lstStyle/>
          <a:p>
            <a:r>
              <a:rPr lang="fr-CA">
                <a:noFill/>
              </a:rPr>
              <a:t> </a:t>
            </a:r>
          </a:p>
        </p:txBody>
      </p:sp>
      <p:sp>
        <p:nvSpPr>
          <p:cNvPr id="48133" name="Line 3"/>
          <p:cNvSpPr>
            <a:spLocks noChangeShapeType="1"/>
          </p:cNvSpPr>
          <p:nvPr/>
        </p:nvSpPr>
        <p:spPr bwMode="auto">
          <a:xfrm>
            <a:off x="222250"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46</a:t>
            </a:fld>
            <a:endParaRPr lang="fr-CA"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CA" smtClean="0">
                <a:effectLst/>
              </a:rPr>
              <a:t>Utilisation d’actifs entièrement amortis</a:t>
            </a:r>
          </a:p>
        </p:txBody>
      </p:sp>
      <p:sp>
        <p:nvSpPr>
          <p:cNvPr id="49155" name="Espace réservé du contenu 2"/>
          <p:cNvSpPr>
            <a:spLocks noGrp="1"/>
          </p:cNvSpPr>
          <p:nvPr>
            <p:ph idx="1"/>
          </p:nvPr>
        </p:nvSpPr>
        <p:spPr>
          <a:xfrm>
            <a:off x="457200" y="2176463"/>
            <a:ext cx="8229600" cy="3556000"/>
          </a:xfrm>
        </p:spPr>
        <p:txBody>
          <a:bodyPr/>
          <a:lstStyle/>
          <a:p>
            <a:r>
              <a:rPr lang="fr-CA" smtClean="0"/>
              <a:t>Aucun amortissement n’est comptabilisé</a:t>
            </a:r>
          </a:p>
          <a:p>
            <a:r>
              <a:rPr lang="fr-CA" smtClean="0"/>
              <a:t>On continue toutefois de présenter l’actif et son amortissement cumulé au bilan</a:t>
            </a:r>
          </a:p>
        </p:txBody>
      </p:sp>
      <p:sp>
        <p:nvSpPr>
          <p:cNvPr id="49157" name="Line 3"/>
          <p:cNvSpPr>
            <a:spLocks noChangeShapeType="1"/>
          </p:cNvSpPr>
          <p:nvPr/>
        </p:nvSpPr>
        <p:spPr bwMode="auto">
          <a:xfrm>
            <a:off x="222250"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47</a:t>
            </a:fld>
            <a:endParaRPr lang="fr-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4"/>
          <p:cNvSpPr>
            <a:spLocks noGrp="1"/>
          </p:cNvSpPr>
          <p:nvPr>
            <p:ph type="ctrTitle"/>
          </p:nvPr>
        </p:nvSpPr>
        <p:spPr/>
        <p:txBody>
          <a:bodyPr/>
          <a:lstStyle/>
          <a:p>
            <a:r>
              <a:rPr lang="fr-CA" smtClean="0">
                <a:effectLst/>
              </a:rPr>
              <a:t>Objectif 4:</a:t>
            </a:r>
          </a:p>
        </p:txBody>
      </p:sp>
      <p:sp>
        <p:nvSpPr>
          <p:cNvPr id="50179" name="Sous-titre 5"/>
          <p:cNvSpPr>
            <a:spLocks noGrp="1"/>
          </p:cNvSpPr>
          <p:nvPr>
            <p:ph type="subTitle" idx="1"/>
          </p:nvPr>
        </p:nvSpPr>
        <p:spPr/>
        <p:txBody>
          <a:bodyPr/>
          <a:lstStyle/>
          <a:p>
            <a:r>
              <a:rPr lang="fr-CA" smtClean="0"/>
              <a:t>Comptabiliser la cession ou la mise hors service des immobilisations corporelles</a:t>
            </a: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48</a:t>
            </a:fld>
            <a:endParaRPr lang="fr-CA"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CA" smtClean="0">
                <a:effectLst/>
              </a:rPr>
              <a:t>Cession et vente d’immobilisations</a:t>
            </a:r>
          </a:p>
        </p:txBody>
      </p:sp>
      <p:sp>
        <p:nvSpPr>
          <p:cNvPr id="51203" name="Espace réservé du contenu 2"/>
          <p:cNvSpPr>
            <a:spLocks noGrp="1"/>
          </p:cNvSpPr>
          <p:nvPr>
            <p:ph idx="1"/>
          </p:nvPr>
        </p:nvSpPr>
        <p:spPr>
          <a:xfrm>
            <a:off x="663575" y="1566863"/>
            <a:ext cx="8229600" cy="4525962"/>
          </a:xfrm>
        </p:spPr>
        <p:txBody>
          <a:bodyPr/>
          <a:lstStyle/>
          <a:p>
            <a:r>
              <a:rPr lang="fr-CA" sz="2800" smtClean="0"/>
              <a:t>Lors de la vente ou de la mise au rebut d’une immobilisation en cours d’exercice; l’entreprise doit comptabiliser un amortissement pour un exercice partiel afin de mettre à jour les amortissements cumulés </a:t>
            </a:r>
          </a:p>
          <a:p>
            <a:r>
              <a:rPr lang="fr-CA" sz="2800" smtClean="0"/>
              <a:t>Retirer le solde du compte d’actif et du compte d’amortissement cumulé</a:t>
            </a:r>
          </a:p>
          <a:p>
            <a:r>
              <a:rPr lang="fr-CA" sz="2800" smtClean="0"/>
              <a:t>Enregistrer un gain ou une perte si le montant reçu diffère de la valeur comptable</a:t>
            </a:r>
          </a:p>
        </p:txBody>
      </p:sp>
      <p:sp>
        <p:nvSpPr>
          <p:cNvPr id="51205" name="Line 3"/>
          <p:cNvSpPr>
            <a:spLocks noChangeShapeType="1"/>
          </p:cNvSpPr>
          <p:nvPr/>
        </p:nvSpPr>
        <p:spPr bwMode="auto">
          <a:xfrm>
            <a:off x="250825"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49</a:t>
            </a:fld>
            <a:endParaRPr lang="fr-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1038225" y="274638"/>
            <a:ext cx="7981950" cy="1143000"/>
          </a:xfrm>
        </p:spPr>
        <p:txBody>
          <a:bodyPr/>
          <a:lstStyle/>
          <a:p>
            <a:pPr eaLnBrk="1" hangingPunct="1"/>
            <a:r>
              <a:rPr lang="fr-CA" smtClean="0">
                <a:effectLst/>
              </a:rPr>
              <a:t>Deux grandes catégories d’immobilisations</a:t>
            </a:r>
          </a:p>
        </p:txBody>
      </p:sp>
      <p:sp>
        <p:nvSpPr>
          <p:cNvPr id="6148" name="Rectangle 5"/>
          <p:cNvSpPr>
            <a:spLocks noGrp="1" noChangeArrowheads="1"/>
          </p:cNvSpPr>
          <p:nvPr>
            <p:ph type="body" idx="1"/>
          </p:nvPr>
        </p:nvSpPr>
        <p:spPr>
          <a:xfrm>
            <a:off x="457200" y="1628775"/>
            <a:ext cx="8229600" cy="4525963"/>
          </a:xfrm>
        </p:spPr>
        <p:txBody>
          <a:bodyPr/>
          <a:lstStyle/>
          <a:p>
            <a:pPr eaLnBrk="1" hangingPunct="1"/>
            <a:r>
              <a:rPr lang="fr-CA" smtClean="0"/>
              <a:t>Les immobilisations corporelles</a:t>
            </a:r>
          </a:p>
          <a:p>
            <a:pPr lvl="1" eaLnBrk="1" hangingPunct="1"/>
            <a:r>
              <a:rPr lang="fr-CA" smtClean="0"/>
              <a:t>Biens qui ont une existence tangible et physique</a:t>
            </a:r>
          </a:p>
          <a:p>
            <a:pPr lvl="1" eaLnBrk="1" hangingPunct="1"/>
            <a:endParaRPr lang="fr-CA" smtClean="0"/>
          </a:p>
          <a:p>
            <a:pPr eaLnBrk="1" hangingPunct="1"/>
            <a:r>
              <a:rPr lang="fr-CA" smtClean="0"/>
              <a:t>Les immobilisations incorporelles</a:t>
            </a:r>
          </a:p>
          <a:p>
            <a:pPr lvl="1" eaLnBrk="1" hangingPunct="1"/>
            <a:r>
              <a:rPr lang="fr-CA" smtClean="0"/>
              <a:t>Biens qui n’ont pas d’existence physique mais qui confèrent des droits particuliers</a:t>
            </a:r>
          </a:p>
        </p:txBody>
      </p:sp>
      <p:sp>
        <p:nvSpPr>
          <p:cNvPr id="6149" name="Line 3"/>
          <p:cNvSpPr>
            <a:spLocks noChangeShapeType="1"/>
          </p:cNvSpPr>
          <p:nvPr/>
        </p:nvSpPr>
        <p:spPr bwMode="auto">
          <a:xfrm>
            <a:off x="395288"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a:t>
            </a:fld>
            <a:endParaRPr lang="fr-CA"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CA" smtClean="0">
                <a:effectLst/>
              </a:rPr>
              <a:t>Cession d’immobilisations</a:t>
            </a:r>
          </a:p>
        </p:txBody>
      </p:sp>
      <p:sp>
        <p:nvSpPr>
          <p:cNvPr id="3" name="Espace réservé du contenu 2"/>
          <p:cNvSpPr>
            <a:spLocks noGrp="1"/>
          </p:cNvSpPr>
          <p:nvPr>
            <p:ph idx="1"/>
          </p:nvPr>
        </p:nvSpPr>
        <p:spPr>
          <a:xfrm>
            <a:off x="179388" y="1600200"/>
            <a:ext cx="8785225" cy="5068888"/>
          </a:xfrm>
        </p:spPr>
        <p:txBody>
          <a:bodyPr/>
          <a:lstStyle/>
          <a:p>
            <a:pPr>
              <a:defRPr/>
            </a:pPr>
            <a:r>
              <a:rPr lang="fr-CA" sz="2800" dirty="0" smtClean="0"/>
              <a:t>Écriture de mise au rebut d’un actif avec charge d’amortissement du dernier exercice comptabilisée:</a:t>
            </a:r>
          </a:p>
          <a:p>
            <a:pPr marL="457200" lvl="1" indent="0">
              <a:buFontTx/>
              <a:buNone/>
              <a:defRPr/>
            </a:pPr>
            <a:r>
              <a:rPr lang="fr-CA" dirty="0" smtClean="0"/>
              <a:t>Amortissement cumulé actif immobilisé 	xxx</a:t>
            </a:r>
          </a:p>
          <a:p>
            <a:pPr marL="457200" lvl="1" indent="0">
              <a:buFontTx/>
              <a:buNone/>
              <a:defRPr/>
            </a:pPr>
            <a:r>
              <a:rPr lang="fr-CA" dirty="0" smtClean="0"/>
              <a:t>@ Actif immobilisé					    xxx</a:t>
            </a:r>
          </a:p>
          <a:p>
            <a:pPr>
              <a:buClr>
                <a:srgbClr val="FFC000"/>
              </a:buClr>
              <a:defRPr/>
            </a:pPr>
            <a:r>
              <a:rPr lang="fr-CA" sz="2800" dirty="0" smtClean="0"/>
              <a:t>Écriture de mise au rebut d’un actif non entièrement amorti:</a:t>
            </a:r>
          </a:p>
          <a:p>
            <a:pPr marL="457200" lvl="1" indent="0">
              <a:buClr>
                <a:srgbClr val="FFC000"/>
              </a:buClr>
              <a:buFontTx/>
              <a:buNone/>
              <a:defRPr/>
            </a:pPr>
            <a:r>
              <a:rPr lang="fr-CA" dirty="0" smtClean="0"/>
              <a:t>Amortissement cumulé actif immobilisé       xxx</a:t>
            </a:r>
          </a:p>
          <a:p>
            <a:pPr marL="457200" lvl="1" indent="0">
              <a:buClr>
                <a:srgbClr val="FFC000"/>
              </a:buClr>
              <a:buFontTx/>
              <a:buNone/>
              <a:defRPr/>
            </a:pPr>
            <a:r>
              <a:rPr lang="fr-CA" dirty="0" smtClean="0"/>
              <a:t>Perte sur cession d’immobilisation               xxx</a:t>
            </a:r>
          </a:p>
          <a:p>
            <a:pPr marL="457200" lvl="1" indent="0">
              <a:buClr>
                <a:srgbClr val="FFC000"/>
              </a:buClr>
              <a:buFontTx/>
              <a:buNone/>
              <a:defRPr/>
            </a:pPr>
            <a:r>
              <a:rPr lang="fr-CA" dirty="0" smtClean="0"/>
              <a:t>@ actif immobilisé					     xxx</a:t>
            </a:r>
          </a:p>
          <a:p>
            <a:pPr lvl="1">
              <a:defRPr/>
            </a:pPr>
            <a:endParaRPr lang="fr-CA" dirty="0"/>
          </a:p>
        </p:txBody>
      </p:sp>
      <p:sp>
        <p:nvSpPr>
          <p:cNvPr id="52229" name="Line 3"/>
          <p:cNvSpPr>
            <a:spLocks noChangeShapeType="1"/>
          </p:cNvSpPr>
          <p:nvPr/>
        </p:nvSpPr>
        <p:spPr bwMode="auto">
          <a:xfrm>
            <a:off x="222250"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50</a:t>
            </a:fld>
            <a:endParaRPr lang="fr-CA"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 y="381000"/>
            <a:ext cx="7620000" cy="1143000"/>
          </a:xfrm>
          <a:prstGeom prst="rect">
            <a:avLst/>
          </a:prstGeom>
          <a:noFill/>
          <a:ln w="9525">
            <a:noFill/>
            <a:miter lim="800000"/>
            <a:headEnd/>
            <a:tailEnd/>
          </a:ln>
          <a:effectLst/>
        </p:spPr>
        <p:txBody>
          <a:bodyPr anchor="ctr"/>
          <a:lstStyle/>
          <a:p>
            <a:pPr algn="ctr">
              <a:defRPr/>
            </a:pPr>
            <a:endParaRPr lang="fr-FR" sz="4400" b="1">
              <a:solidFill>
                <a:schemeClr val="accent2"/>
              </a:solidFill>
              <a:effectLst>
                <a:outerShdw blurRad="38100" dist="38100" dir="2700000" algn="tl">
                  <a:srgbClr val="C0C0C0"/>
                </a:outerShdw>
              </a:effectLst>
              <a:latin typeface="Tahoma" pitchFamily="34" charset="0"/>
            </a:endParaRPr>
          </a:p>
        </p:txBody>
      </p:sp>
      <p:sp>
        <p:nvSpPr>
          <p:cNvPr id="53252" name="Rectangle 3"/>
          <p:cNvSpPr>
            <a:spLocks noChangeArrowheads="1"/>
          </p:cNvSpPr>
          <p:nvPr/>
        </p:nvSpPr>
        <p:spPr bwMode="auto">
          <a:xfrm>
            <a:off x="838200" y="2286000"/>
            <a:ext cx="80549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115000"/>
              <a:buFont typeface="Wingdings" pitchFamily="2" charset="2"/>
              <a:buNone/>
            </a:pPr>
            <a:r>
              <a:rPr lang="fr-FR" sz="2800">
                <a:latin typeface="Tahoma" pitchFamily="34" charset="0"/>
              </a:rPr>
              <a:t>   </a:t>
            </a:r>
          </a:p>
        </p:txBody>
      </p:sp>
      <p:sp>
        <p:nvSpPr>
          <p:cNvPr id="53253" name="Rectangle 4"/>
          <p:cNvSpPr>
            <a:spLocks noGrp="1" noChangeArrowheads="1"/>
          </p:cNvSpPr>
          <p:nvPr>
            <p:ph type="title"/>
          </p:nvPr>
        </p:nvSpPr>
        <p:spPr>
          <a:xfrm>
            <a:off x="539750" y="274638"/>
            <a:ext cx="7688263" cy="1143000"/>
          </a:xfrm>
        </p:spPr>
        <p:txBody>
          <a:bodyPr/>
          <a:lstStyle/>
          <a:p>
            <a:pPr eaLnBrk="1" hangingPunct="1"/>
            <a:r>
              <a:rPr lang="fr-FR" smtClean="0">
                <a:effectLst/>
              </a:rPr>
              <a:t>Vente d’immobilisations</a:t>
            </a:r>
            <a:endParaRPr lang="fr-CA" smtClean="0">
              <a:effectLst/>
            </a:endParaRPr>
          </a:p>
        </p:txBody>
      </p:sp>
      <p:grpSp>
        <p:nvGrpSpPr>
          <p:cNvPr id="53254" name="Group 5"/>
          <p:cNvGrpSpPr>
            <a:grpSpLocks/>
          </p:cNvGrpSpPr>
          <p:nvPr/>
        </p:nvGrpSpPr>
        <p:grpSpPr bwMode="auto">
          <a:xfrm>
            <a:off x="215900" y="1484313"/>
            <a:ext cx="8532813" cy="1109662"/>
            <a:chOff x="136" y="1071"/>
            <a:chExt cx="5375" cy="699"/>
          </a:xfrm>
        </p:grpSpPr>
        <p:sp>
          <p:nvSpPr>
            <p:cNvPr id="53257" name="Text Box 6"/>
            <p:cNvSpPr txBox="1">
              <a:spLocks noChangeArrowheads="1"/>
            </p:cNvSpPr>
            <p:nvPr/>
          </p:nvSpPr>
          <p:spPr bwMode="auto">
            <a:xfrm>
              <a:off x="599" y="1071"/>
              <a:ext cx="4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fr-FR" sz="2400" b="1">
                <a:latin typeface="Times New Roman" pitchFamily="18" charset="0"/>
              </a:endParaRPr>
            </a:p>
          </p:txBody>
        </p:sp>
        <p:sp>
          <p:nvSpPr>
            <p:cNvPr id="53258" name="Text Box 7"/>
            <p:cNvSpPr txBox="1">
              <a:spLocks noChangeArrowheads="1"/>
            </p:cNvSpPr>
            <p:nvPr/>
          </p:nvSpPr>
          <p:spPr bwMode="auto">
            <a:xfrm>
              <a:off x="136" y="1252"/>
              <a:ext cx="17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Contrepartie reçue</a:t>
              </a:r>
            </a:p>
          </p:txBody>
        </p:sp>
        <p:sp>
          <p:nvSpPr>
            <p:cNvPr id="53259" name="Text Box 8"/>
            <p:cNvSpPr txBox="1">
              <a:spLocks noChangeArrowheads="1"/>
            </p:cNvSpPr>
            <p:nvPr/>
          </p:nvSpPr>
          <p:spPr bwMode="auto">
            <a:xfrm>
              <a:off x="1724" y="1343"/>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a:t>
              </a:r>
            </a:p>
          </p:txBody>
        </p:sp>
        <p:sp>
          <p:nvSpPr>
            <p:cNvPr id="53260" name="Text Box 9"/>
            <p:cNvSpPr txBox="1">
              <a:spLocks noChangeArrowheads="1"/>
            </p:cNvSpPr>
            <p:nvPr/>
          </p:nvSpPr>
          <p:spPr bwMode="auto">
            <a:xfrm>
              <a:off x="2223" y="1252"/>
              <a:ext cx="19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Valeur nette comptable</a:t>
              </a:r>
            </a:p>
          </p:txBody>
        </p:sp>
        <p:sp>
          <p:nvSpPr>
            <p:cNvPr id="53261" name="Text Box 10"/>
            <p:cNvSpPr txBox="1">
              <a:spLocks noChangeArrowheads="1"/>
            </p:cNvSpPr>
            <p:nvPr/>
          </p:nvSpPr>
          <p:spPr bwMode="auto">
            <a:xfrm>
              <a:off x="4309" y="1252"/>
              <a:ext cx="120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Gain ou perte</a:t>
              </a:r>
            </a:p>
          </p:txBody>
        </p:sp>
        <p:sp>
          <p:nvSpPr>
            <p:cNvPr id="53262" name="Text Box 11"/>
            <p:cNvSpPr txBox="1">
              <a:spLocks noChangeArrowheads="1"/>
            </p:cNvSpPr>
            <p:nvPr/>
          </p:nvSpPr>
          <p:spPr bwMode="auto">
            <a:xfrm>
              <a:off x="3946" y="1388"/>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sz="2400" b="1">
                  <a:latin typeface="Tahoma" pitchFamily="34" charset="0"/>
                </a:rPr>
                <a:t>=</a:t>
              </a:r>
            </a:p>
          </p:txBody>
        </p:sp>
      </p:grpSp>
      <p:sp>
        <p:nvSpPr>
          <p:cNvPr id="53255" name="Rectangle 12"/>
          <p:cNvSpPr>
            <a:spLocks noGrp="1" noChangeArrowheads="1"/>
          </p:cNvSpPr>
          <p:nvPr>
            <p:ph type="body" idx="1"/>
          </p:nvPr>
        </p:nvSpPr>
        <p:spPr>
          <a:xfrm>
            <a:off x="457200" y="2994025"/>
            <a:ext cx="8229600" cy="3132138"/>
          </a:xfrm>
        </p:spPr>
        <p:txBody>
          <a:bodyPr/>
          <a:lstStyle/>
          <a:p>
            <a:pPr eaLnBrk="1" hangingPunct="1"/>
            <a:r>
              <a:rPr lang="fr-CA" smtClean="0"/>
              <a:t>Si valeur comptable &gt; contrepartie reçue</a:t>
            </a:r>
          </a:p>
          <a:p>
            <a:pPr lvl="1" eaLnBrk="1" hangingPunct="1"/>
            <a:r>
              <a:rPr lang="fr-CA" smtClean="0"/>
              <a:t>Comptabilisation d’une perte (moins-value de cession)</a:t>
            </a:r>
          </a:p>
          <a:p>
            <a:pPr eaLnBrk="1" hangingPunct="1"/>
            <a:r>
              <a:rPr lang="fr-CA" smtClean="0"/>
              <a:t>Si valeur comptable &lt; contrepartie reçue</a:t>
            </a:r>
          </a:p>
          <a:p>
            <a:pPr lvl="1" eaLnBrk="1" hangingPunct="1"/>
            <a:r>
              <a:rPr lang="fr-CA" smtClean="0"/>
              <a:t>Comptabilisation d’un gain (plus-value de cession)</a:t>
            </a:r>
          </a:p>
        </p:txBody>
      </p:sp>
      <p:sp>
        <p:nvSpPr>
          <p:cNvPr id="53256" name="Line 3"/>
          <p:cNvSpPr>
            <a:spLocks noChangeShapeType="1"/>
          </p:cNvSpPr>
          <p:nvPr/>
        </p:nvSpPr>
        <p:spPr bwMode="auto">
          <a:xfrm>
            <a:off x="222250"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51</a:t>
            </a:fld>
            <a:endParaRPr lang="fr-CA"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23850" y="274638"/>
            <a:ext cx="8696325" cy="1143000"/>
          </a:xfrm>
        </p:spPr>
        <p:txBody>
          <a:bodyPr/>
          <a:lstStyle/>
          <a:p>
            <a:pPr eaLnBrk="1" hangingPunct="1"/>
            <a:r>
              <a:rPr lang="fr-CA" smtClean="0">
                <a:effectLst/>
              </a:rPr>
              <a:t>Exercice 4</a:t>
            </a:r>
            <a:endParaRPr lang="fr-CA" sz="4000" smtClean="0">
              <a:effectLst/>
            </a:endParaRPr>
          </a:p>
        </p:txBody>
      </p:sp>
      <p:sp>
        <p:nvSpPr>
          <p:cNvPr id="54276" name="Rectangle 3"/>
          <p:cNvSpPr>
            <a:spLocks noGrp="1" noChangeArrowheads="1"/>
          </p:cNvSpPr>
          <p:nvPr>
            <p:ph type="body" idx="1"/>
          </p:nvPr>
        </p:nvSpPr>
        <p:spPr>
          <a:xfrm>
            <a:off x="528638" y="1557338"/>
            <a:ext cx="8291512" cy="5068887"/>
          </a:xfrm>
        </p:spPr>
        <p:txBody>
          <a:bodyPr/>
          <a:lstStyle/>
          <a:p>
            <a:pPr marL="609600" indent="-609600" eaLnBrk="1" hangingPunct="1"/>
            <a:r>
              <a:rPr lang="fr-CA" smtClean="0"/>
              <a:t>Coût du matériel = 20 000 $</a:t>
            </a:r>
          </a:p>
          <a:p>
            <a:pPr marL="609600" indent="-609600" eaLnBrk="1" hangingPunct="1"/>
            <a:r>
              <a:rPr lang="fr-CA" smtClean="0"/>
              <a:t>Valeur résiduelle =   2 000 $</a:t>
            </a:r>
          </a:p>
          <a:p>
            <a:pPr marL="609600" indent="-609600" eaLnBrk="1" hangingPunct="1"/>
            <a:r>
              <a:rPr lang="fr-CA" smtClean="0"/>
              <a:t>Amortissement cumulé = 18 000 $</a:t>
            </a:r>
          </a:p>
          <a:p>
            <a:pPr marL="609600" indent="-609600" eaLnBrk="1" hangingPunct="1">
              <a:lnSpc>
                <a:spcPct val="50000"/>
              </a:lnSpc>
              <a:buFont typeface="Wingdings" pitchFamily="2" charset="2"/>
              <a:buNone/>
            </a:pPr>
            <a:endParaRPr lang="fr-CA" smtClean="0"/>
          </a:p>
          <a:p>
            <a:pPr marL="609600" indent="-609600" eaLnBrk="1" hangingPunct="1">
              <a:buFont typeface="Wingdings" pitchFamily="2" charset="2"/>
              <a:buNone/>
            </a:pPr>
            <a:r>
              <a:rPr lang="fr-CA" smtClean="0"/>
              <a:t>	</a:t>
            </a:r>
            <a:r>
              <a:rPr lang="fr-CA" sz="2800" smtClean="0"/>
              <a:t>Passez les écritures si le prix de vente (lors de la cession) est de:</a:t>
            </a:r>
          </a:p>
          <a:p>
            <a:pPr marL="990600" lvl="1" indent="-533400" eaLnBrk="1" hangingPunct="1">
              <a:buFont typeface="Wingdings" pitchFamily="2" charset="2"/>
              <a:buAutoNum type="arabicPeriod"/>
            </a:pPr>
            <a:r>
              <a:rPr lang="fr-CA" smtClean="0"/>
              <a:t>2 000 $ (cession à valeur comptable)</a:t>
            </a:r>
          </a:p>
          <a:p>
            <a:pPr marL="990600" lvl="1" indent="-533400" eaLnBrk="1" hangingPunct="1">
              <a:buFont typeface="Wingdings" pitchFamily="2" charset="2"/>
              <a:buAutoNum type="arabicPeriod"/>
            </a:pPr>
            <a:r>
              <a:rPr lang="fr-CA" smtClean="0"/>
              <a:t>2 500 $ (plus-value de cession)</a:t>
            </a:r>
          </a:p>
          <a:p>
            <a:pPr marL="990600" lvl="1" indent="-533400" eaLnBrk="1" hangingPunct="1">
              <a:buFont typeface="Wingdings" pitchFamily="2" charset="2"/>
              <a:buAutoNum type="arabicPeriod"/>
            </a:pPr>
            <a:r>
              <a:rPr lang="fr-CA" smtClean="0"/>
              <a:t>1 500 $ (moins-value de cession)</a:t>
            </a:r>
          </a:p>
        </p:txBody>
      </p:sp>
      <p:sp>
        <p:nvSpPr>
          <p:cNvPr id="54277" name="Line 3"/>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52</a:t>
            </a:fld>
            <a:endParaRPr lang="fr-CA"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Contrôle interne</a:t>
            </a:r>
            <a:endParaRPr lang="fr-CA" dirty="0">
              <a:effectLst/>
            </a:endParaRPr>
          </a:p>
        </p:txBody>
      </p:sp>
      <p:sp>
        <p:nvSpPr>
          <p:cNvPr id="3" name="Espace réservé du contenu 2"/>
          <p:cNvSpPr>
            <a:spLocks noGrp="1"/>
          </p:cNvSpPr>
          <p:nvPr>
            <p:ph idx="1"/>
          </p:nvPr>
        </p:nvSpPr>
        <p:spPr>
          <a:xfrm>
            <a:off x="457200" y="1340768"/>
            <a:ext cx="8229600" cy="5184576"/>
          </a:xfrm>
        </p:spPr>
        <p:txBody>
          <a:bodyPr/>
          <a:lstStyle/>
          <a:p>
            <a:r>
              <a:rPr lang="fr-CA" sz="2800" dirty="0" smtClean="0"/>
              <a:t>Protection des immobilisations corporelles comprend les éléments suivants:</a:t>
            </a:r>
          </a:p>
          <a:p>
            <a:pPr lvl="1"/>
            <a:r>
              <a:rPr lang="fr-CA" sz="2400" dirty="0" smtClean="0"/>
              <a:t>Assignation de la responsabilité de la protection des actifs</a:t>
            </a:r>
          </a:p>
          <a:p>
            <a:pPr lvl="1"/>
            <a:r>
              <a:rPr lang="fr-CA" sz="2400" dirty="0" smtClean="0"/>
              <a:t>Séparation des tâches (protection des actifs/comptabilisation)</a:t>
            </a:r>
          </a:p>
          <a:p>
            <a:pPr lvl="1"/>
            <a:r>
              <a:rPr lang="fr-CA" sz="2400" dirty="0" smtClean="0"/>
              <a:t>Mesures de sécurité contre le vol</a:t>
            </a:r>
          </a:p>
          <a:p>
            <a:pPr lvl="1"/>
            <a:r>
              <a:rPr lang="fr-CA" sz="2400" dirty="0" smtClean="0"/>
              <a:t>Protection des intempéries</a:t>
            </a:r>
          </a:p>
          <a:p>
            <a:pPr lvl="1"/>
            <a:r>
              <a:rPr lang="fr-CA" sz="2400" dirty="0" smtClean="0"/>
              <a:t>Souscription à une assurance</a:t>
            </a:r>
          </a:p>
          <a:p>
            <a:pPr lvl="1"/>
            <a:r>
              <a:rPr lang="fr-CA" sz="2400" dirty="0" smtClean="0"/>
              <a:t>Formation du personnel</a:t>
            </a:r>
          </a:p>
          <a:p>
            <a:pPr lvl="1"/>
            <a:r>
              <a:rPr lang="fr-CA" sz="2400" dirty="0" smtClean="0"/>
              <a:t>Vérification de l’existence et état</a:t>
            </a:r>
          </a:p>
          <a:p>
            <a:pPr lvl="1"/>
            <a:r>
              <a:rPr lang="fr-CA" sz="2400" dirty="0" smtClean="0"/>
              <a:t>Programme entretien régulier</a:t>
            </a:r>
            <a:endParaRPr lang="fr-CA" sz="2400" dirty="0"/>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53</a:t>
            </a:fld>
            <a:endParaRPr lang="fr-CA" dirty="0"/>
          </a:p>
        </p:txBody>
      </p:sp>
      <p:sp>
        <p:nvSpPr>
          <p:cNvPr id="5" name="Line 3"/>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1748066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effectLst/>
              </a:rPr>
              <a:t>Éthique</a:t>
            </a:r>
            <a:endParaRPr lang="fr-CA" dirty="0">
              <a:effectLst/>
            </a:endParaRPr>
          </a:p>
        </p:txBody>
      </p:sp>
      <p:sp>
        <p:nvSpPr>
          <p:cNvPr id="3" name="Espace réservé du contenu 2"/>
          <p:cNvSpPr>
            <a:spLocks noGrp="1"/>
          </p:cNvSpPr>
          <p:nvPr>
            <p:ph idx="1"/>
          </p:nvPr>
        </p:nvSpPr>
        <p:spPr/>
        <p:txBody>
          <a:bodyPr/>
          <a:lstStyle/>
          <a:p>
            <a:r>
              <a:rPr lang="fr-CA" dirty="0" smtClean="0"/>
              <a:t>Concerne la décision de comptabiliser les immobilisations à l’actif ou à la charge</a:t>
            </a:r>
          </a:p>
          <a:p>
            <a:r>
              <a:rPr lang="fr-CA" dirty="0" smtClean="0"/>
              <a:t>Implications fiscales et de présentation des états financiers</a:t>
            </a:r>
          </a:p>
          <a:p>
            <a:pPr lvl="1"/>
            <a:r>
              <a:rPr lang="fr-CA" dirty="0" smtClean="0"/>
              <a:t>Règle principale à respecter:</a:t>
            </a:r>
          </a:p>
          <a:p>
            <a:pPr lvl="2"/>
            <a:r>
              <a:rPr lang="fr-CA" dirty="0" smtClean="0"/>
              <a:t>On comptabilise à l’actif les coûts qui contribueront à l’obtention d’un avantage économique futur et on passe en charges les autres coûts</a:t>
            </a:r>
            <a:endParaRPr lang="fr-CA" dirty="0"/>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54</a:t>
            </a:fld>
            <a:endParaRPr lang="fr-CA" dirty="0"/>
          </a:p>
        </p:txBody>
      </p:sp>
      <p:sp>
        <p:nvSpPr>
          <p:cNvPr id="5" name="Line 3"/>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Tree>
    <p:extLst>
      <p:ext uri="{BB962C8B-B14F-4D97-AF65-F5344CB8AC3E}">
        <p14:creationId xmlns:p14="http://schemas.microsoft.com/office/powerpoint/2010/main" val="2420870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4"/>
          <p:cNvSpPr>
            <a:spLocks noGrp="1"/>
          </p:cNvSpPr>
          <p:nvPr>
            <p:ph type="ctrTitle"/>
          </p:nvPr>
        </p:nvSpPr>
        <p:spPr/>
        <p:txBody>
          <a:bodyPr/>
          <a:lstStyle/>
          <a:p>
            <a:r>
              <a:rPr lang="fr-CA" smtClean="0">
                <a:effectLst/>
              </a:rPr>
              <a:t>Objectif 5:</a:t>
            </a:r>
          </a:p>
        </p:txBody>
      </p:sp>
      <p:sp>
        <p:nvSpPr>
          <p:cNvPr id="55299" name="Sous-titre 5"/>
          <p:cNvSpPr>
            <a:spLocks noGrp="1"/>
          </p:cNvSpPr>
          <p:nvPr>
            <p:ph type="subTitle" idx="1"/>
          </p:nvPr>
        </p:nvSpPr>
        <p:spPr>
          <a:xfrm>
            <a:off x="755650" y="3886200"/>
            <a:ext cx="7704138" cy="1752600"/>
          </a:xfrm>
        </p:spPr>
        <p:txBody>
          <a:bodyPr/>
          <a:lstStyle/>
          <a:p>
            <a:r>
              <a:rPr lang="fr-CA" sz="2800" smtClean="0"/>
              <a:t>Comprendre l'incidence des Normes internationales d'information financière (IFRS) sur la comptabilisation des immobilisations corporelles</a:t>
            </a:r>
          </a:p>
        </p:txBody>
      </p:sp>
      <p:sp>
        <p:nvSpPr>
          <p:cNvPr id="3" name="Espace réservé du numéro de diapositive 2"/>
          <p:cNvSpPr>
            <a:spLocks noGrp="1"/>
          </p:cNvSpPr>
          <p:nvPr>
            <p:ph type="sldNum" sz="quarter" idx="12"/>
          </p:nvPr>
        </p:nvSpPr>
        <p:spPr/>
        <p:txBody>
          <a:bodyPr/>
          <a:lstStyle/>
          <a:p>
            <a:pPr>
              <a:defRPr/>
            </a:pPr>
            <a:r>
              <a:rPr lang="fr-CA" smtClean="0"/>
              <a:t>11-</a:t>
            </a:r>
            <a:fld id="{5CB9874C-9C84-480F-B631-C2AE0EEED1EC}" type="slidenum">
              <a:rPr lang="fr-CA" smtClean="0"/>
              <a:pPr>
                <a:defRPr/>
              </a:pPr>
              <a:t>55</a:t>
            </a:fld>
            <a:endParaRPr lang="fr-CA"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288" y="274638"/>
            <a:ext cx="8624887" cy="1143000"/>
          </a:xfrm>
        </p:spPr>
        <p:txBody>
          <a:bodyPr/>
          <a:lstStyle/>
          <a:p>
            <a:r>
              <a:rPr lang="fr-CA" sz="4000" smtClean="0">
                <a:effectLst/>
              </a:rPr>
              <a:t>Normes internationales d’information financière (IFRS)</a:t>
            </a:r>
          </a:p>
        </p:txBody>
      </p:sp>
      <p:sp>
        <p:nvSpPr>
          <p:cNvPr id="56323" name="Rectangle 3"/>
          <p:cNvSpPr>
            <a:spLocks noGrp="1" noChangeArrowheads="1"/>
          </p:cNvSpPr>
          <p:nvPr>
            <p:ph type="body" idx="1"/>
          </p:nvPr>
        </p:nvSpPr>
        <p:spPr>
          <a:xfrm>
            <a:off x="539750" y="1600200"/>
            <a:ext cx="8180388" cy="4525963"/>
          </a:xfrm>
        </p:spPr>
        <p:txBody>
          <a:bodyPr/>
          <a:lstStyle/>
          <a:p>
            <a:r>
              <a:rPr lang="fr-CA" sz="2800" smtClean="0"/>
              <a:t>Selon les IFRS, une entreprise peut choisir d’évaluer ses immobilisations corporelles selon le modèle du coût d’acquisition ou selon le modèle de la réévaluation.</a:t>
            </a:r>
          </a:p>
          <a:p>
            <a:r>
              <a:rPr lang="fr-CA" sz="2800" smtClean="0"/>
              <a:t>Une fois le choix fait, l’entreprise ne peut plus changer de méthode comptable. Elle doit maintenir la méthode choisie.</a:t>
            </a:r>
          </a:p>
          <a:p>
            <a:r>
              <a:rPr lang="fr-CA" sz="2800" smtClean="0"/>
              <a:t>Le modèle de la réévaluation implique que l’entreprise réévalue la juste valeur de ses immobilisations régulièrement.</a:t>
            </a:r>
          </a:p>
        </p:txBody>
      </p:sp>
      <p:sp>
        <p:nvSpPr>
          <p:cNvPr id="56324" name="Line 3"/>
          <p:cNvSpPr>
            <a:spLocks noChangeShapeType="1"/>
          </p:cNvSpPr>
          <p:nvPr/>
        </p:nvSpPr>
        <p:spPr bwMode="auto">
          <a:xfrm>
            <a:off x="322263" y="14843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56</a:t>
            </a:fld>
            <a:endParaRPr lang="fr-CA"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CA" sz="4000" smtClean="0">
                <a:effectLst/>
              </a:rPr>
              <a:t>Normes internationales d’information financière (IFRS) - IAS 16 </a:t>
            </a:r>
          </a:p>
        </p:txBody>
      </p:sp>
      <p:sp>
        <p:nvSpPr>
          <p:cNvPr id="57347" name="Espace réservé du contenu 2"/>
          <p:cNvSpPr>
            <a:spLocks noGrp="1"/>
          </p:cNvSpPr>
          <p:nvPr>
            <p:ph idx="1"/>
          </p:nvPr>
        </p:nvSpPr>
        <p:spPr>
          <a:xfrm>
            <a:off x="457200" y="1955800"/>
            <a:ext cx="8229600" cy="3921125"/>
          </a:xfrm>
        </p:spPr>
        <p:txBody>
          <a:bodyPr/>
          <a:lstStyle/>
          <a:p>
            <a:pPr>
              <a:lnSpc>
                <a:spcPct val="90000"/>
              </a:lnSpc>
            </a:pPr>
            <a:r>
              <a:rPr lang="fr-CA" sz="2800" dirty="0" smtClean="0"/>
              <a:t>Changement important en ce qui concerne l’amortissement des immobilisations corporelles</a:t>
            </a:r>
          </a:p>
          <a:p>
            <a:pPr>
              <a:lnSpc>
                <a:spcPct val="90000"/>
              </a:lnSpc>
            </a:pPr>
            <a:r>
              <a:rPr lang="fr-CA" sz="2800" dirty="0" smtClean="0"/>
              <a:t>Selon les NCECF, une immobilisation corporelle distincte est présentée et amortie intégralement. Selon les IFRS, l’entité doit décomposer l’immobilisation corporelle en ses composantes majeures (significatives) et les amortir séparément (approche par composantes)</a:t>
            </a:r>
          </a:p>
          <a:p>
            <a:pPr>
              <a:lnSpc>
                <a:spcPct val="90000"/>
              </a:lnSpc>
            </a:pPr>
            <a:endParaRPr lang="fr-CA" dirty="0" smtClean="0"/>
          </a:p>
        </p:txBody>
      </p:sp>
      <p:sp>
        <p:nvSpPr>
          <p:cNvPr id="57348" name="Line 3"/>
          <p:cNvSpPr>
            <a:spLocks noChangeShapeType="1"/>
          </p:cNvSpPr>
          <p:nvPr/>
        </p:nvSpPr>
        <p:spPr bwMode="auto">
          <a:xfrm>
            <a:off x="222250" y="1700213"/>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57</a:t>
            </a:fld>
            <a:endParaRPr lang="fr-CA"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92696"/>
            <a:ext cx="8229600" cy="1143000"/>
          </a:xfrm>
        </p:spPr>
        <p:txBody>
          <a:bodyPr/>
          <a:lstStyle/>
          <a:p>
            <a:pPr>
              <a:defRPr/>
            </a:pPr>
            <a:r>
              <a:rPr lang="fr-CA" sz="4000" dirty="0">
                <a:effectLst/>
              </a:rPr>
              <a:t>Normes internationales d’information financière (IFRS) - IAS 16</a:t>
            </a:r>
            <a:r>
              <a:rPr lang="fr-CA" dirty="0">
                <a:effectLst/>
              </a:rPr>
              <a:t> </a:t>
            </a:r>
            <a:r>
              <a:rPr lang="fr-CA" dirty="0" smtClean="0">
                <a:latin typeface="Broadway" pitchFamily="82" charset="0"/>
              </a:rPr>
              <a:t/>
            </a:r>
            <a:br>
              <a:rPr lang="fr-CA" dirty="0" smtClean="0">
                <a:latin typeface="Broadway" pitchFamily="82" charset="0"/>
              </a:rPr>
            </a:br>
            <a:endParaRPr lang="fr-CA" dirty="0"/>
          </a:p>
        </p:txBody>
      </p:sp>
      <p:sp>
        <p:nvSpPr>
          <p:cNvPr id="58371" name="Espace réservé du contenu 2"/>
          <p:cNvSpPr>
            <a:spLocks noGrp="1"/>
          </p:cNvSpPr>
          <p:nvPr>
            <p:ph idx="1"/>
          </p:nvPr>
        </p:nvSpPr>
        <p:spPr>
          <a:xfrm>
            <a:off x="322263" y="2060848"/>
            <a:ext cx="8642350" cy="4320902"/>
          </a:xfrm>
        </p:spPr>
        <p:txBody>
          <a:bodyPr/>
          <a:lstStyle/>
          <a:p>
            <a:r>
              <a:rPr lang="fr-CA" sz="2800" dirty="0" smtClean="0"/>
              <a:t>Chaque composante qui a un coût significatif par rapport au coût total de l’immobilisation corporelle doit être présentée et amortie séparément (IAS 16.43)</a:t>
            </a:r>
          </a:p>
          <a:p>
            <a:r>
              <a:rPr lang="fr-CA" sz="2800" dirty="0" smtClean="0"/>
              <a:t>La détermination des parties significatives est une question de jugement</a:t>
            </a:r>
          </a:p>
          <a:p>
            <a:pPr algn="ctr">
              <a:buFontTx/>
              <a:buNone/>
            </a:pPr>
            <a:endParaRPr lang="fr-CA" dirty="0" smtClean="0"/>
          </a:p>
        </p:txBody>
      </p:sp>
      <p:sp>
        <p:nvSpPr>
          <p:cNvPr id="58372" name="Line 3"/>
          <p:cNvSpPr>
            <a:spLocks noChangeShapeType="1"/>
          </p:cNvSpPr>
          <p:nvPr/>
        </p:nvSpPr>
        <p:spPr bwMode="auto">
          <a:xfrm>
            <a:off x="395288" y="1988840"/>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58</a:t>
            </a:fld>
            <a:endParaRPr lang="fr-CA"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446088" y="692696"/>
            <a:ext cx="8229600" cy="1143000"/>
          </a:xfrm>
        </p:spPr>
        <p:txBody>
          <a:bodyPr/>
          <a:lstStyle/>
          <a:p>
            <a:r>
              <a:rPr lang="fr-CA" sz="4000" dirty="0" smtClean="0">
                <a:effectLst/>
              </a:rPr>
              <a:t>Normes internationales d’information financière (IFRS) - IAS 16 </a:t>
            </a:r>
            <a:br>
              <a:rPr lang="fr-CA" sz="4000" dirty="0" smtClean="0">
                <a:effectLst/>
              </a:rPr>
            </a:br>
            <a:endParaRPr lang="fr-CA" sz="4000" dirty="0" smtClean="0">
              <a:effectLst/>
            </a:endParaRPr>
          </a:p>
        </p:txBody>
      </p:sp>
      <p:sp>
        <p:nvSpPr>
          <p:cNvPr id="59395" name="Espace réservé du contenu 2"/>
          <p:cNvSpPr>
            <a:spLocks noGrp="1"/>
          </p:cNvSpPr>
          <p:nvPr>
            <p:ph idx="1"/>
          </p:nvPr>
        </p:nvSpPr>
        <p:spPr/>
        <p:txBody>
          <a:bodyPr/>
          <a:lstStyle/>
          <a:p>
            <a:endParaRPr lang="fr-CA" smtClean="0"/>
          </a:p>
          <a:p>
            <a:r>
              <a:rPr lang="fr-CA" sz="2800" smtClean="0"/>
              <a:t>Le principe qui sous-tend cette façon de procéder est que toutes les parties ou composantes d’une immobilisation corporelle n’ont pas toutes la même durée de vie utile</a:t>
            </a:r>
          </a:p>
          <a:p>
            <a:endParaRPr lang="fr-CA" smtClean="0"/>
          </a:p>
          <a:p>
            <a:endParaRPr lang="fr-CA" smtClean="0"/>
          </a:p>
        </p:txBody>
      </p:sp>
      <p:sp>
        <p:nvSpPr>
          <p:cNvPr id="59396" name="Line 3"/>
          <p:cNvSpPr>
            <a:spLocks noChangeShapeType="1"/>
          </p:cNvSpPr>
          <p:nvPr/>
        </p:nvSpPr>
        <p:spPr bwMode="auto">
          <a:xfrm>
            <a:off x="322263" y="184482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59</a:t>
            </a:fld>
            <a:endParaRPr lang="fr-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3849" y="260648"/>
            <a:ext cx="4576302" cy="5865515"/>
          </a:xfrm>
        </p:spPr>
      </p:pic>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6</a:t>
            </a:fld>
            <a:endParaRPr lang="fr-CA" dirty="0"/>
          </a:p>
        </p:txBody>
      </p:sp>
    </p:spTree>
    <p:extLst>
      <p:ext uri="{BB962C8B-B14F-4D97-AF65-F5344CB8AC3E}">
        <p14:creationId xmlns:p14="http://schemas.microsoft.com/office/powerpoint/2010/main" val="1478807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CA" sz="4000" dirty="0">
                <a:effectLst/>
              </a:rPr>
              <a:t>Normes internationales d’information financière (IFRS) - IAS 16 </a:t>
            </a:r>
            <a:endParaRPr lang="fr-CA" sz="4000" dirty="0"/>
          </a:p>
        </p:txBody>
      </p:sp>
      <p:sp>
        <p:nvSpPr>
          <p:cNvPr id="60419" name="Espace réservé du contenu 2"/>
          <p:cNvSpPr>
            <a:spLocks noGrp="1"/>
          </p:cNvSpPr>
          <p:nvPr>
            <p:ph idx="1"/>
          </p:nvPr>
        </p:nvSpPr>
        <p:spPr>
          <a:xfrm>
            <a:off x="457200" y="2320925"/>
            <a:ext cx="8229600" cy="3268663"/>
          </a:xfrm>
        </p:spPr>
        <p:txBody>
          <a:bodyPr/>
          <a:lstStyle/>
          <a:p>
            <a:r>
              <a:rPr lang="fr-CA" smtClean="0"/>
              <a:t>Exemples de parties significatives:</a:t>
            </a:r>
          </a:p>
          <a:p>
            <a:pPr lvl="1"/>
            <a:r>
              <a:rPr lang="fr-CA" smtClean="0"/>
              <a:t>Immeubles: </a:t>
            </a:r>
          </a:p>
          <a:p>
            <a:pPr lvl="1"/>
            <a:r>
              <a:rPr lang="fr-CA" smtClean="0"/>
              <a:t>Il est possible de décomposer un immeuble de la façon suivante: </a:t>
            </a:r>
          </a:p>
          <a:p>
            <a:pPr lvl="2"/>
            <a:r>
              <a:rPr lang="fr-CA" smtClean="0"/>
              <a:t>Structure</a:t>
            </a:r>
          </a:p>
          <a:p>
            <a:pPr lvl="2"/>
            <a:r>
              <a:rPr lang="fr-CA" smtClean="0"/>
              <a:t>Systèmes de ventilation</a:t>
            </a:r>
          </a:p>
          <a:p>
            <a:pPr lvl="2"/>
            <a:r>
              <a:rPr lang="fr-CA" smtClean="0"/>
              <a:t>Ascenseurs</a:t>
            </a:r>
          </a:p>
        </p:txBody>
      </p:sp>
      <p:sp>
        <p:nvSpPr>
          <p:cNvPr id="60420" name="Line 3"/>
          <p:cNvSpPr>
            <a:spLocks noChangeShapeType="1"/>
          </p:cNvSpPr>
          <p:nvPr/>
        </p:nvSpPr>
        <p:spPr bwMode="auto">
          <a:xfrm>
            <a:off x="322263" y="1773238"/>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60</a:t>
            </a:fld>
            <a:endParaRPr lang="fr-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a:xfrm>
            <a:off x="441325" y="115888"/>
            <a:ext cx="8162925" cy="1143000"/>
          </a:xfrm>
        </p:spPr>
        <p:txBody>
          <a:bodyPr/>
          <a:lstStyle/>
          <a:p>
            <a:pPr eaLnBrk="1" hangingPunct="1"/>
            <a:r>
              <a:rPr lang="fr-CA" smtClean="0">
                <a:effectLst/>
              </a:rPr>
              <a:t>Immobilisations corporelles</a:t>
            </a:r>
          </a:p>
        </p:txBody>
      </p:sp>
      <p:sp>
        <p:nvSpPr>
          <p:cNvPr id="7172" name="Rectangle 5"/>
          <p:cNvSpPr>
            <a:spLocks noGrp="1" noChangeArrowheads="1"/>
          </p:cNvSpPr>
          <p:nvPr>
            <p:ph type="body" idx="1"/>
          </p:nvPr>
        </p:nvSpPr>
        <p:spPr>
          <a:xfrm>
            <a:off x="684213" y="1476375"/>
            <a:ext cx="8135937" cy="4525963"/>
          </a:xfrm>
        </p:spPr>
        <p:txBody>
          <a:bodyPr/>
          <a:lstStyle/>
          <a:p>
            <a:pPr eaLnBrk="1" hangingPunct="1">
              <a:lnSpc>
                <a:spcPct val="90000"/>
              </a:lnSpc>
            </a:pPr>
            <a:r>
              <a:rPr lang="fr-CA" smtClean="0"/>
              <a:t>Utilisées activement dans les opérations</a:t>
            </a:r>
          </a:p>
          <a:p>
            <a:pPr eaLnBrk="1" hangingPunct="1">
              <a:lnSpc>
                <a:spcPct val="90000"/>
              </a:lnSpc>
            </a:pPr>
            <a:r>
              <a:rPr lang="fr-CA" smtClean="0"/>
              <a:t>Ne sont pas destinées à être vendues</a:t>
            </a:r>
          </a:p>
          <a:p>
            <a:pPr eaLnBrk="1" hangingPunct="1">
              <a:lnSpc>
                <a:spcPct val="90000"/>
              </a:lnSpc>
            </a:pPr>
            <a:r>
              <a:rPr lang="fr-CA" smtClean="0"/>
              <a:t>Exemples:</a:t>
            </a:r>
          </a:p>
          <a:p>
            <a:pPr lvl="1" eaLnBrk="1" hangingPunct="1">
              <a:lnSpc>
                <a:spcPct val="90000"/>
              </a:lnSpc>
            </a:pPr>
            <a:r>
              <a:rPr lang="fr-CA" smtClean="0"/>
              <a:t>Terrain</a:t>
            </a:r>
          </a:p>
          <a:p>
            <a:pPr lvl="1" eaLnBrk="1" hangingPunct="1">
              <a:lnSpc>
                <a:spcPct val="90000"/>
              </a:lnSpc>
            </a:pPr>
            <a:r>
              <a:rPr lang="fr-CA" smtClean="0"/>
              <a:t>Actifs sujets à l’amortissement</a:t>
            </a:r>
          </a:p>
          <a:p>
            <a:pPr lvl="2" eaLnBrk="1" hangingPunct="1">
              <a:lnSpc>
                <a:spcPct val="90000"/>
              </a:lnSpc>
            </a:pPr>
            <a:r>
              <a:rPr lang="fr-CA" smtClean="0"/>
              <a:t>Bâtiments et le matériel</a:t>
            </a:r>
          </a:p>
          <a:p>
            <a:pPr lvl="2" eaLnBrk="1" hangingPunct="1">
              <a:lnSpc>
                <a:spcPct val="90000"/>
              </a:lnSpc>
            </a:pPr>
            <a:r>
              <a:rPr lang="fr-CA" smtClean="0"/>
              <a:t>Améliorations locatives</a:t>
            </a:r>
          </a:p>
          <a:p>
            <a:pPr lvl="1" eaLnBrk="1" hangingPunct="1">
              <a:lnSpc>
                <a:spcPct val="90000"/>
              </a:lnSpc>
            </a:pPr>
            <a:r>
              <a:rPr lang="fr-CA" smtClean="0"/>
              <a:t>Ressources naturelles sujettes à épuisement</a:t>
            </a:r>
          </a:p>
          <a:p>
            <a:pPr lvl="1" eaLnBrk="1" hangingPunct="1">
              <a:lnSpc>
                <a:spcPct val="90000"/>
              </a:lnSpc>
            </a:pPr>
            <a:r>
              <a:rPr lang="fr-CA" smtClean="0"/>
              <a:t>Biens miniers ou pétroliers</a:t>
            </a:r>
          </a:p>
        </p:txBody>
      </p:sp>
      <p:sp>
        <p:nvSpPr>
          <p:cNvPr id="7173" name="Line 3"/>
          <p:cNvSpPr>
            <a:spLocks noChangeShapeType="1"/>
          </p:cNvSpPr>
          <p:nvPr/>
        </p:nvSpPr>
        <p:spPr bwMode="auto">
          <a:xfrm>
            <a:off x="250825" y="9810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7</a:t>
            </a:fld>
            <a:endParaRPr lang="fr-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468313" y="274638"/>
            <a:ext cx="8551862" cy="1143000"/>
          </a:xfrm>
        </p:spPr>
        <p:txBody>
          <a:bodyPr/>
          <a:lstStyle/>
          <a:p>
            <a:pPr eaLnBrk="1" hangingPunct="1"/>
            <a:r>
              <a:rPr lang="fr-CA" smtClean="0">
                <a:effectLst/>
              </a:rPr>
              <a:t>Immobilisations incorporelles et l’écart d’acquisition</a:t>
            </a:r>
            <a:endParaRPr lang="fr-CA" dirty="0" smtClean="0">
              <a:effectLst/>
            </a:endParaRPr>
          </a:p>
        </p:txBody>
      </p:sp>
      <p:sp>
        <p:nvSpPr>
          <p:cNvPr id="8196" name="Rectangle 5"/>
          <p:cNvSpPr>
            <a:spLocks noGrp="1" noChangeArrowheads="1"/>
          </p:cNvSpPr>
          <p:nvPr>
            <p:ph type="body" idx="1"/>
          </p:nvPr>
        </p:nvSpPr>
        <p:spPr>
          <a:xfrm>
            <a:off x="608011" y="1844824"/>
            <a:ext cx="8070850" cy="4525963"/>
          </a:xfrm>
        </p:spPr>
        <p:txBody>
          <a:bodyPr/>
          <a:lstStyle/>
          <a:p>
            <a:pPr eaLnBrk="1" hangingPunct="1">
              <a:lnSpc>
                <a:spcPct val="90000"/>
              </a:lnSpc>
            </a:pPr>
            <a:r>
              <a:rPr lang="fr-CA" sz="2800" dirty="0" smtClean="0"/>
              <a:t>Caractéristiques d’un actif incorporel:</a:t>
            </a:r>
          </a:p>
          <a:p>
            <a:pPr lvl="1" eaLnBrk="1" hangingPunct="1">
              <a:lnSpc>
                <a:spcPct val="90000"/>
              </a:lnSpc>
            </a:pPr>
            <a:r>
              <a:rPr lang="fr-CA" sz="2400" dirty="0" smtClean="0"/>
              <a:t>Utilisées activement dans les opérations</a:t>
            </a:r>
          </a:p>
          <a:p>
            <a:pPr lvl="1" eaLnBrk="1" hangingPunct="1">
              <a:lnSpc>
                <a:spcPct val="90000"/>
              </a:lnSpc>
            </a:pPr>
            <a:r>
              <a:rPr lang="fr-CA" sz="2400" dirty="0" smtClean="0"/>
              <a:t>Ne sont pas destinées à être vendues</a:t>
            </a:r>
          </a:p>
          <a:p>
            <a:pPr lvl="1" eaLnBrk="1" hangingPunct="1">
              <a:lnSpc>
                <a:spcPct val="90000"/>
              </a:lnSpc>
            </a:pPr>
            <a:r>
              <a:rPr lang="fr-CA" sz="2400" dirty="0" smtClean="0"/>
              <a:t>Pas d’existence physique mais confèrent des droits particuliers </a:t>
            </a:r>
          </a:p>
          <a:p>
            <a:pPr lvl="1" eaLnBrk="1" hangingPunct="1">
              <a:lnSpc>
                <a:spcPct val="90000"/>
              </a:lnSpc>
            </a:pPr>
            <a:r>
              <a:rPr lang="fr-CA" sz="2400" dirty="0" smtClean="0"/>
              <a:t>Sujets à amortissement</a:t>
            </a:r>
          </a:p>
          <a:p>
            <a:pPr lvl="1" eaLnBrk="1" hangingPunct="1">
              <a:lnSpc>
                <a:spcPct val="90000"/>
              </a:lnSpc>
            </a:pPr>
            <a:r>
              <a:rPr lang="fr-CA" sz="2400" dirty="0" smtClean="0"/>
              <a:t>Exemples d’actifs incorporels:</a:t>
            </a:r>
          </a:p>
          <a:p>
            <a:pPr lvl="2" eaLnBrk="1" hangingPunct="1">
              <a:lnSpc>
                <a:spcPct val="90000"/>
              </a:lnSpc>
            </a:pPr>
            <a:r>
              <a:rPr lang="fr-CA" sz="2000" dirty="0" smtClean="0"/>
              <a:t>Brevets d’invention</a:t>
            </a:r>
          </a:p>
          <a:p>
            <a:pPr lvl="2" eaLnBrk="1" hangingPunct="1">
              <a:lnSpc>
                <a:spcPct val="90000"/>
              </a:lnSpc>
            </a:pPr>
            <a:r>
              <a:rPr lang="fr-CA" sz="2000" dirty="0" smtClean="0"/>
              <a:t>Droits d’auteur</a:t>
            </a:r>
          </a:p>
          <a:p>
            <a:pPr lvl="2" eaLnBrk="1" hangingPunct="1">
              <a:lnSpc>
                <a:spcPct val="90000"/>
              </a:lnSpc>
            </a:pPr>
            <a:r>
              <a:rPr lang="fr-CA" sz="2000" dirty="0" smtClean="0"/>
              <a:t>Licences</a:t>
            </a:r>
          </a:p>
          <a:p>
            <a:pPr lvl="2" eaLnBrk="1" hangingPunct="1">
              <a:lnSpc>
                <a:spcPct val="90000"/>
              </a:lnSpc>
            </a:pPr>
            <a:r>
              <a:rPr lang="fr-CA" sz="2000" dirty="0" smtClean="0"/>
              <a:t>Franchises</a:t>
            </a:r>
          </a:p>
          <a:p>
            <a:pPr lvl="2" eaLnBrk="1" hangingPunct="1">
              <a:lnSpc>
                <a:spcPct val="90000"/>
              </a:lnSpc>
            </a:pPr>
            <a:r>
              <a:rPr lang="fr-CA" sz="2000" dirty="0" smtClean="0"/>
              <a:t>Marques de commerce</a:t>
            </a:r>
          </a:p>
          <a:p>
            <a:pPr eaLnBrk="1" hangingPunct="1">
              <a:lnSpc>
                <a:spcPct val="90000"/>
              </a:lnSpc>
            </a:pPr>
            <a:r>
              <a:rPr lang="fr-CA" sz="2800" dirty="0" smtClean="0"/>
              <a:t>Écart d’acquisition</a:t>
            </a:r>
          </a:p>
        </p:txBody>
      </p:sp>
      <p:sp>
        <p:nvSpPr>
          <p:cNvPr id="8197" name="Line 3"/>
          <p:cNvSpPr>
            <a:spLocks noChangeShapeType="1"/>
          </p:cNvSpPr>
          <p:nvPr/>
        </p:nvSpPr>
        <p:spPr bwMode="auto">
          <a:xfrm>
            <a:off x="466724" y="1484784"/>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3" name="Espace réservé du numéro de diapositive 2"/>
          <p:cNvSpPr>
            <a:spLocks noGrp="1"/>
          </p:cNvSpPr>
          <p:nvPr>
            <p:ph type="sldNum" sz="quarter" idx="12"/>
          </p:nvPr>
        </p:nvSpPr>
        <p:spPr/>
        <p:txBody>
          <a:bodyPr/>
          <a:lstStyle/>
          <a:p>
            <a:pPr>
              <a:defRPr/>
            </a:pPr>
            <a:r>
              <a:rPr lang="fr-CA" smtClean="0"/>
              <a:t>11-</a:t>
            </a:r>
            <a:fld id="{6B624637-3B27-4511-ABD9-051DB1EEE964}" type="slidenum">
              <a:rPr lang="fr-CA" smtClean="0"/>
              <a:pPr>
                <a:defRPr/>
              </a:pPr>
              <a:t>8</a:t>
            </a:fld>
            <a:endParaRPr lang="fr-CA" dirty="0"/>
          </a:p>
        </p:txBody>
      </p:sp>
    </p:spTree>
    <p:extLst>
      <p:ext uri="{BB962C8B-B14F-4D97-AF65-F5344CB8AC3E}">
        <p14:creationId xmlns:p14="http://schemas.microsoft.com/office/powerpoint/2010/main" val="201629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14400" y="381000"/>
            <a:ext cx="7620000" cy="1143000"/>
          </a:xfrm>
          <a:prstGeom prst="rect">
            <a:avLst/>
          </a:prstGeom>
          <a:noFill/>
          <a:ln w="9525">
            <a:noFill/>
            <a:miter lim="800000"/>
            <a:headEnd/>
            <a:tailEnd/>
          </a:ln>
          <a:effectLst/>
        </p:spPr>
        <p:txBody>
          <a:bodyPr anchor="ctr"/>
          <a:lstStyle/>
          <a:p>
            <a:pPr algn="ctr">
              <a:defRPr/>
            </a:pPr>
            <a:endParaRPr lang="fr-FR" sz="4400" b="1">
              <a:solidFill>
                <a:schemeClr val="accent2"/>
              </a:solidFill>
              <a:effectLst>
                <a:outerShdw blurRad="38100" dist="38100" dir="2700000" algn="tl">
                  <a:srgbClr val="C0C0C0"/>
                </a:outerShdw>
              </a:effectLst>
              <a:latin typeface="Tahoma" pitchFamily="34" charset="0"/>
            </a:endParaRPr>
          </a:p>
        </p:txBody>
      </p:sp>
      <p:sp>
        <p:nvSpPr>
          <p:cNvPr id="9220" name="Rectangle 5"/>
          <p:cNvSpPr>
            <a:spLocks noGrp="1" noChangeArrowheads="1"/>
          </p:cNvSpPr>
          <p:nvPr>
            <p:ph type="title"/>
          </p:nvPr>
        </p:nvSpPr>
        <p:spPr>
          <a:xfrm>
            <a:off x="468313" y="274638"/>
            <a:ext cx="8283575" cy="1143000"/>
          </a:xfrm>
        </p:spPr>
        <p:txBody>
          <a:bodyPr/>
          <a:lstStyle/>
          <a:p>
            <a:pPr eaLnBrk="1" hangingPunct="1"/>
            <a:r>
              <a:rPr lang="fr-FR" smtClean="0">
                <a:effectLst/>
              </a:rPr>
              <a:t>Le coût d’une immobilisation</a:t>
            </a:r>
            <a:endParaRPr lang="fr-CA" smtClean="0">
              <a:effectLst/>
            </a:endParaRPr>
          </a:p>
        </p:txBody>
      </p:sp>
      <p:sp>
        <p:nvSpPr>
          <p:cNvPr id="9221" name="Rectangle 6"/>
          <p:cNvSpPr>
            <a:spLocks noGrp="1" noChangeArrowheads="1"/>
          </p:cNvSpPr>
          <p:nvPr>
            <p:ph type="body" idx="1"/>
          </p:nvPr>
        </p:nvSpPr>
        <p:spPr>
          <a:xfrm>
            <a:off x="663575" y="1600200"/>
            <a:ext cx="8229600" cy="4997450"/>
          </a:xfrm>
        </p:spPr>
        <p:txBody>
          <a:bodyPr/>
          <a:lstStyle/>
          <a:p>
            <a:pPr eaLnBrk="1" hangingPunct="1">
              <a:buFont typeface="Wingdings" pitchFamily="2" charset="2"/>
              <a:buNone/>
            </a:pPr>
            <a:r>
              <a:rPr lang="fr-FR" sz="2800" dirty="0" smtClean="0"/>
              <a:t>Exemple:</a:t>
            </a:r>
          </a:p>
          <a:p>
            <a:pPr eaLnBrk="1" hangingPunct="1">
              <a:buFont typeface="Wingdings" pitchFamily="2" charset="2"/>
              <a:buNone/>
            </a:pPr>
            <a:r>
              <a:rPr lang="fr-FR" sz="2800" dirty="0" smtClean="0"/>
              <a:t>	J’achète une maison 70 000 $ pour abriter les opérations administratives de mon entreprise.  Les frais de notaire se chiffrent à 1 450 $ et la taxe de Bienvenu à 750 $.</a:t>
            </a:r>
          </a:p>
          <a:p>
            <a:pPr eaLnBrk="1" hangingPunct="1">
              <a:lnSpc>
                <a:spcPct val="30000"/>
              </a:lnSpc>
            </a:pPr>
            <a:endParaRPr lang="fr-FR" sz="2800" dirty="0" smtClean="0"/>
          </a:p>
          <a:p>
            <a:pPr eaLnBrk="1" hangingPunct="1"/>
            <a:r>
              <a:rPr lang="fr-FR" sz="2800" dirty="0" smtClean="0"/>
              <a:t>À quel montant vais-je comptabiliser la maison dans mes livres ? </a:t>
            </a:r>
            <a:r>
              <a:rPr lang="fr-CA" sz="2800" dirty="0" smtClean="0"/>
              <a:t>	</a:t>
            </a:r>
          </a:p>
          <a:p>
            <a:pPr lvl="1" eaLnBrk="1" hangingPunct="1"/>
            <a:r>
              <a:rPr lang="fr-CA" sz="2400" dirty="0" smtClean="0">
                <a:solidFill>
                  <a:srgbClr val="FF0000"/>
                </a:solidFill>
              </a:rPr>
              <a:t>72 200$</a:t>
            </a:r>
          </a:p>
        </p:txBody>
      </p:sp>
      <p:sp>
        <p:nvSpPr>
          <p:cNvPr id="9222" name="Line 3"/>
          <p:cNvSpPr>
            <a:spLocks noChangeShapeType="1"/>
          </p:cNvSpPr>
          <p:nvPr/>
        </p:nvSpPr>
        <p:spPr bwMode="auto">
          <a:xfrm>
            <a:off x="395288" y="1196975"/>
            <a:ext cx="8353425" cy="0"/>
          </a:xfrm>
          <a:prstGeom prst="line">
            <a:avLst/>
          </a:prstGeom>
          <a:noFill/>
          <a:ln w="38100">
            <a:solidFill>
              <a:srgbClr val="FFCC00"/>
            </a:solidFill>
            <a:round/>
            <a:headEnd/>
            <a:tailEnd/>
          </a:ln>
          <a:effectLst>
            <a:outerShdw dist="107763" dir="81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fr-CA"/>
          </a:p>
        </p:txBody>
      </p:sp>
      <p:sp>
        <p:nvSpPr>
          <p:cNvPr id="4" name="Espace réservé du numéro de diapositive 3"/>
          <p:cNvSpPr>
            <a:spLocks noGrp="1"/>
          </p:cNvSpPr>
          <p:nvPr>
            <p:ph type="sldNum" sz="quarter" idx="12"/>
          </p:nvPr>
        </p:nvSpPr>
        <p:spPr/>
        <p:txBody>
          <a:bodyPr/>
          <a:lstStyle/>
          <a:p>
            <a:pPr>
              <a:defRPr/>
            </a:pPr>
            <a:r>
              <a:rPr lang="fr-CA" smtClean="0"/>
              <a:t>11-</a:t>
            </a:r>
            <a:fld id="{6B624637-3B27-4511-ABD9-051DB1EEE964}" type="slidenum">
              <a:rPr lang="fr-CA" smtClean="0"/>
              <a:pPr>
                <a:defRPr/>
              </a:pPr>
              <a:t>9</a:t>
            </a:fld>
            <a:endParaRPr lang="fr-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2347</TotalTime>
  <Words>2371</Words>
  <Application>Microsoft Office PowerPoint</Application>
  <PresentationFormat>Affichage à l'écran (4:3)</PresentationFormat>
  <Paragraphs>398</Paragraphs>
  <Slides>60</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60</vt:i4>
      </vt:variant>
    </vt:vector>
  </HeadingPairs>
  <TitlesOfParts>
    <vt:vector size="66" baseType="lpstr">
      <vt:lpstr>Arial</vt:lpstr>
      <vt:lpstr>Broadway</vt:lpstr>
      <vt:lpstr>Tahoma</vt:lpstr>
      <vt:lpstr>Times New Roman</vt:lpstr>
      <vt:lpstr>Wingdings</vt:lpstr>
      <vt:lpstr>Modèle par défaut</vt:lpstr>
      <vt:lpstr>Présentation PowerPoint</vt:lpstr>
      <vt:lpstr>Objectifs de la séance</vt:lpstr>
      <vt:lpstr>Objectif 1:</vt:lpstr>
      <vt:lpstr>Définition d’une immobilisation</vt:lpstr>
      <vt:lpstr>Deux grandes catégories d’immobilisations</vt:lpstr>
      <vt:lpstr>Présentation PowerPoint</vt:lpstr>
      <vt:lpstr>Immobilisations corporelles</vt:lpstr>
      <vt:lpstr>Immobilisations incorporelles et l’écart d’acquisition</vt:lpstr>
      <vt:lpstr>Le coût d’une immobilisation</vt:lpstr>
      <vt:lpstr>La détermination du coût d’acquisition</vt:lpstr>
      <vt:lpstr>Coût d’acquisition d’un terrain</vt:lpstr>
      <vt:lpstr>Aménagement de terrains</vt:lpstr>
      <vt:lpstr>Coût d’acquisition d’un bâtiment</vt:lpstr>
      <vt:lpstr>Coût d’acquisition de matériel (et outillage)</vt:lpstr>
      <vt:lpstr>Mobilier et agencements</vt:lpstr>
      <vt:lpstr>Exercice 1</vt:lpstr>
      <vt:lpstr>Immobilisations en cours et contrats location-acquisition</vt:lpstr>
      <vt:lpstr>Achat d’immobilisations en bloc (prix global ou prix forfaitaire)</vt:lpstr>
      <vt:lpstr>Exercice 2</vt:lpstr>
      <vt:lpstr>Les coûts des réparations et de l’entretien, des améliorations et des ajouts et agrandissements</vt:lpstr>
      <vt:lpstr>Les coûts des réparations et de l’entretien, des améliorations et des ajouts et agrandissements</vt:lpstr>
      <vt:lpstr>Objectif 2:</vt:lpstr>
      <vt:lpstr>L’amortissement</vt:lpstr>
      <vt:lpstr>Ce que l’amortissement N’EST pas</vt:lpstr>
      <vt:lpstr>Pourquoi amortir une immobilisation?</vt:lpstr>
      <vt:lpstr>Concepts liés à l’amortissement</vt:lpstr>
      <vt:lpstr>Durée de vie utile de l’immobilisation</vt:lpstr>
      <vt:lpstr>L’assiette de l’amortissement</vt:lpstr>
      <vt:lpstr>Le choix d’une méthode d’amortissement</vt:lpstr>
      <vt:lpstr>Les différentes  méthodes d’amortissement</vt:lpstr>
      <vt:lpstr>Présentation PowerPoint</vt:lpstr>
      <vt:lpstr>Amortissement linéaire</vt:lpstr>
      <vt:lpstr>Présentation PowerPoint</vt:lpstr>
      <vt:lpstr>Amortissement dégressif à taux double</vt:lpstr>
      <vt:lpstr>Calcul amortissement dégressif à taux double</vt:lpstr>
      <vt:lpstr>Calcul amortissement dégressif à taux double</vt:lpstr>
      <vt:lpstr>Amortissement dégressif à taux double: dernière année</vt:lpstr>
      <vt:lpstr>Présentation PowerPoint</vt:lpstr>
      <vt:lpstr>Objectif 3:</vt:lpstr>
      <vt:lpstr>Amortissement aux fins de l’impôt</vt:lpstr>
      <vt:lpstr>Amortissement pour exercices partiels</vt:lpstr>
      <vt:lpstr>Exercice 3  </vt:lpstr>
      <vt:lpstr>Exercice: Cas Services-conseils Roy (p. 463)</vt:lpstr>
      <vt:lpstr>La modification de la durée de vie utile d’un actif amortissable</vt:lpstr>
      <vt:lpstr>La modification de la durée de vie utile d’un actif amortissable</vt:lpstr>
      <vt:lpstr>Calcul révision valeur résiduelle</vt:lpstr>
      <vt:lpstr>Utilisation d’actifs entièrement amortis</vt:lpstr>
      <vt:lpstr>Objectif 4:</vt:lpstr>
      <vt:lpstr>Cession et vente d’immobilisations</vt:lpstr>
      <vt:lpstr>Cession d’immobilisations</vt:lpstr>
      <vt:lpstr>Vente d’immobilisations</vt:lpstr>
      <vt:lpstr>Exercice 4</vt:lpstr>
      <vt:lpstr>Contrôle interne</vt:lpstr>
      <vt:lpstr>Éthique</vt:lpstr>
      <vt:lpstr>Objectif 5:</vt:lpstr>
      <vt:lpstr>Normes internationales d’information financière (IFRS)</vt:lpstr>
      <vt:lpstr>Normes internationales d’information financière (IFRS) - IAS 16 </vt:lpstr>
      <vt:lpstr>Normes internationales d’information financière (IFRS) - IAS 16  </vt:lpstr>
      <vt:lpstr>Normes internationales d’information financière (IFRS) - IAS 16  </vt:lpstr>
      <vt:lpstr>Normes internationales d’information financière (IFRS) - IAS 16 </vt:lpstr>
    </vt:vector>
  </TitlesOfParts>
  <Company>FSA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Thème 9</dc:title>
  <dc:creator>BastienM</dc:creator>
  <cp:lastModifiedBy>Isabelle Lassonde</cp:lastModifiedBy>
  <cp:revision>291</cp:revision>
  <dcterms:created xsi:type="dcterms:W3CDTF">2007-03-20T19:52:07Z</dcterms:created>
  <dcterms:modified xsi:type="dcterms:W3CDTF">2019-11-12T12:59:54Z</dcterms:modified>
</cp:coreProperties>
</file>