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notesMasterIdLst>
    <p:notesMasterId r:id="rId57"/>
  </p:notesMasterIdLst>
  <p:handoutMasterIdLst>
    <p:handoutMasterId r:id="rId58"/>
  </p:handoutMasterIdLst>
  <p:sldIdLst>
    <p:sldId id="319" r:id="rId5"/>
    <p:sldId id="320" r:id="rId6"/>
    <p:sldId id="321" r:id="rId7"/>
    <p:sldId id="332" r:id="rId8"/>
    <p:sldId id="338" r:id="rId9"/>
    <p:sldId id="333" r:id="rId10"/>
    <p:sldId id="334" r:id="rId11"/>
    <p:sldId id="337" r:id="rId12"/>
    <p:sldId id="327" r:id="rId13"/>
    <p:sldId id="360" r:id="rId14"/>
    <p:sldId id="362" r:id="rId15"/>
    <p:sldId id="361" r:id="rId16"/>
    <p:sldId id="363" r:id="rId17"/>
    <p:sldId id="365" r:id="rId18"/>
    <p:sldId id="396" r:id="rId19"/>
    <p:sldId id="379" r:id="rId20"/>
    <p:sldId id="380" r:id="rId21"/>
    <p:sldId id="403" r:id="rId22"/>
    <p:sldId id="383" r:id="rId23"/>
    <p:sldId id="384" r:id="rId24"/>
    <p:sldId id="387" r:id="rId25"/>
    <p:sldId id="405" r:id="rId26"/>
    <p:sldId id="385" r:id="rId27"/>
    <p:sldId id="386" r:id="rId28"/>
    <p:sldId id="389" r:id="rId29"/>
    <p:sldId id="392" r:id="rId30"/>
    <p:sldId id="393" r:id="rId31"/>
    <p:sldId id="394" r:id="rId32"/>
    <p:sldId id="395" r:id="rId33"/>
    <p:sldId id="346" r:id="rId34"/>
    <p:sldId id="366" r:id="rId35"/>
    <p:sldId id="369" r:id="rId36"/>
    <p:sldId id="370" r:id="rId37"/>
    <p:sldId id="371" r:id="rId38"/>
    <p:sldId id="398" r:id="rId39"/>
    <p:sldId id="328" r:id="rId40"/>
    <p:sldId id="391" r:id="rId41"/>
    <p:sldId id="397" r:id="rId42"/>
    <p:sldId id="407" r:id="rId43"/>
    <p:sldId id="329" r:id="rId44"/>
    <p:sldId id="401" r:id="rId45"/>
    <p:sldId id="357" r:id="rId46"/>
    <p:sldId id="358" r:id="rId47"/>
    <p:sldId id="359" r:id="rId48"/>
    <p:sldId id="400" r:id="rId49"/>
    <p:sldId id="330" r:id="rId50"/>
    <p:sldId id="354" r:id="rId51"/>
    <p:sldId id="355" r:id="rId52"/>
    <p:sldId id="331" r:id="rId53"/>
    <p:sldId id="356" r:id="rId54"/>
    <p:sldId id="402" r:id="rId55"/>
    <p:sldId id="406" r:id="rId5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85" autoAdjust="0"/>
  </p:normalViewPr>
  <p:slideViewPr>
    <p:cSldViewPr snapToGrid="0">
      <p:cViewPr varScale="1">
        <p:scale>
          <a:sx n="54" d="100"/>
          <a:sy n="54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3294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983"/>
          </a:xfrm>
          <a:prstGeom prst="rect">
            <a:avLst/>
          </a:prstGeom>
        </p:spPr>
        <p:txBody>
          <a:bodyPr vert="horz" lIns="93571" tIns="46785" rIns="93571" bIns="46785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983"/>
          </a:xfrm>
          <a:prstGeom prst="rect">
            <a:avLst/>
          </a:prstGeom>
        </p:spPr>
        <p:txBody>
          <a:bodyPr vert="horz" lIns="93571" tIns="46785" rIns="93571" bIns="46785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6C5B2B-AA30-4829-993C-29F055DE6007}" type="datetimeFigureOut">
              <a:rPr lang="fr-FR"/>
              <a:pPr>
                <a:defRPr/>
              </a:pPr>
              <a:t>29/02/2020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792"/>
            <a:ext cx="3037840" cy="464983"/>
          </a:xfrm>
          <a:prstGeom prst="rect">
            <a:avLst/>
          </a:prstGeom>
        </p:spPr>
        <p:txBody>
          <a:bodyPr vert="horz" lIns="93571" tIns="46785" rIns="93571" bIns="46785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938" y="8829792"/>
            <a:ext cx="3037840" cy="464983"/>
          </a:xfrm>
          <a:prstGeom prst="rect">
            <a:avLst/>
          </a:prstGeom>
        </p:spPr>
        <p:txBody>
          <a:bodyPr vert="horz" lIns="93571" tIns="46785" rIns="93571" bIns="46785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2E310F-2E5F-4C23-8FC9-F90F2FF03A8B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1035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09"/>
            <a:ext cx="5608320" cy="418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92"/>
            <a:ext cx="3037840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792"/>
            <a:ext cx="3037840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71" tIns="46785" rIns="93571" bIns="4678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66B23A6-6C3E-40BA-B9C0-EDEE15ED1C2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8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8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0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7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2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7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5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0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75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2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0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0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1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6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2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5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7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8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8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21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16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6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69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93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1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aseline="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B23A6-6C3E-40BA-B9C0-EDEE15ED1C2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dirty="0" smtClean="0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9ABC7-80EE-4167-86F8-EF91FD7C910E}" type="datetime1">
              <a:rPr lang="fr-FR" smtClean="0"/>
              <a:t>29/02/2020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43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CCD1A-113E-4667-AFA9-E0DD8CA1BAB2}" type="datetime1">
              <a:rPr lang="fr-FR" smtClean="0"/>
              <a:t>29/02/2020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71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0711-56EB-4C64-B01C-4F1F6AB7EC40}" type="datetime1">
              <a:rPr lang="fr-FR" smtClean="0"/>
              <a:t>29/02/2020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821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6358B-7E80-489C-BF2A-42E999144D0E}" type="datetime1">
              <a:rPr lang="fr-FR" smtClean="0"/>
              <a:t>29/02/2020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086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A3FE3-FD44-4B3E-BB9B-2167055FFBFC}" type="datetime1">
              <a:rPr lang="fr-FR" smtClean="0"/>
              <a:t>29/02/2020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88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8032-DB8E-48D1-82EC-AB05EFEF2EB2}" type="datetime1">
              <a:rPr lang="fr-FR" smtClean="0"/>
              <a:t>29/02/2020</a:t>
            </a:fld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4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FB6B6-9307-42B4-9AB1-5BAB67099FE8}" type="datetime1">
              <a:rPr lang="fr-FR" smtClean="0"/>
              <a:t>29/02/2020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92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7172-291D-42F4-AD9B-8C99148A710B}" type="datetime1">
              <a:rPr lang="fr-FR" smtClean="0"/>
              <a:t>29/02/2020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5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7525F-CC19-4143-BBEE-D19440776A48}" type="datetime1">
              <a:rPr lang="fr-FR" smtClean="0"/>
              <a:t>29/02/2020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17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11F10-D5DF-4082-9D1A-54728D6AC99C}" type="datetime1">
              <a:rPr lang="fr-FR" smtClean="0"/>
              <a:t>29/02/2020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79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0E336-197B-4CB6-A544-7D2699F1677F}" type="datetime1">
              <a:rPr lang="fr-FR" smtClean="0"/>
              <a:t>29/02/2020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098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5953125"/>
            <a:ext cx="9105900" cy="904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BD95A-4049-4646-B639-A0CC8DC6CE97}" type="datetime1">
              <a:rPr lang="fr-FR" smtClean="0"/>
              <a:t>29/02/2020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28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Cliquez pour modifier le style du titre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3AFCA7DB-AF50-4B03-8D89-E77A9E0CF186}" type="datetime1">
              <a:rPr lang="fr-FR" smtClean="0"/>
              <a:t>29/02/2020</a:t>
            </a:fld>
            <a:endParaRPr lang="fr-CA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65702" y="6584553"/>
            <a:ext cx="2559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68D66E9-07F2-D342-A9FC-E8596E8697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79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C0000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ts val="0"/>
        </a:spcBef>
        <a:spcAft>
          <a:spcPts val="1200"/>
        </a:spcAft>
        <a:buClr>
          <a:srgbClr val="FFCC0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0"/>
        </a:spcBef>
        <a:spcAft>
          <a:spcPts val="1200"/>
        </a:spcAft>
        <a:buClr>
          <a:srgbClr val="CC0000"/>
        </a:buClr>
        <a:buSzPct val="80000"/>
        <a:buChar char="•"/>
        <a:defRPr sz="1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ts val="0"/>
        </a:spcBef>
        <a:spcAft>
          <a:spcPts val="1200"/>
        </a:spcAft>
        <a:buClr>
          <a:srgbClr val="FFCC00"/>
        </a:buClr>
        <a:buFont typeface="Tahoma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ts val="0"/>
        </a:spcBef>
        <a:spcAft>
          <a:spcPts val="120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ts val="0"/>
        </a:spcBef>
        <a:spcAft>
          <a:spcPts val="120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5000" dirty="0" smtClean="0"/>
              <a:t>Séance 7</a:t>
            </a:r>
            <a:endParaRPr lang="fr-CA" sz="5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8817" y="3886200"/>
            <a:ext cx="7206343" cy="1752600"/>
          </a:xfrm>
        </p:spPr>
        <p:txBody>
          <a:bodyPr/>
          <a:lstStyle/>
          <a:p>
            <a:r>
              <a:rPr lang="fr-CA" sz="3000" dirty="0" smtClean="0"/>
              <a:t>Chapitre 5:</a:t>
            </a:r>
          </a:p>
          <a:p>
            <a:r>
              <a:rPr lang="fr-CA" sz="3000" dirty="0" smtClean="0"/>
              <a:t>Les opérations commerciales et le cycle comptable</a:t>
            </a:r>
            <a:endParaRPr lang="fr-CA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71550" y="620713"/>
            <a:ext cx="7162800" cy="160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fr-FR" sz="4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16013" y="3978275"/>
            <a:ext cx="74168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5000"/>
              <a:buFont typeface="Wingdings" pitchFamily="2" charset="2"/>
              <a:buChar char="§"/>
            </a:pPr>
            <a:endParaRPr lang="fr-FR" sz="3200">
              <a:latin typeface="Tahoma" pitchFamily="34" charset="0"/>
            </a:endParaRP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Comptabilisation des taxes sur les produits et services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723870" cy="43344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b="1" dirty="0" smtClean="0"/>
              <a:t>Taux de 2013-ajd</a:t>
            </a:r>
          </a:p>
          <a:p>
            <a:pPr lvl="1"/>
            <a:r>
              <a:rPr lang="fr-CA" dirty="0" smtClean="0"/>
              <a:t>Taxe sur les produits et services (TPS) = </a:t>
            </a:r>
            <a:r>
              <a:rPr lang="fr-CA" b="1" dirty="0" smtClean="0">
                <a:solidFill>
                  <a:srgbClr val="C00000"/>
                </a:solidFill>
              </a:rPr>
              <a:t>5 %</a:t>
            </a:r>
          </a:p>
          <a:p>
            <a:pPr lvl="1"/>
            <a:r>
              <a:rPr lang="fr-CA" dirty="0" smtClean="0"/>
              <a:t>Taxe de vente du Québec (TVQ)  = </a:t>
            </a:r>
            <a:r>
              <a:rPr lang="fr-CA" b="1" dirty="0" smtClean="0">
                <a:solidFill>
                  <a:srgbClr val="C00000"/>
                </a:solidFill>
              </a:rPr>
              <a:t>9,975%</a:t>
            </a:r>
            <a:endParaRPr lang="fr-CA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N.B. Le </a:t>
            </a:r>
            <a:r>
              <a:rPr lang="fr-CA" dirty="0"/>
              <a:t>manuel présente les taux de 2012 (p. </a:t>
            </a:r>
            <a:r>
              <a:rPr lang="fr-CA" dirty="0" smtClean="0"/>
              <a:t>207). </a:t>
            </a:r>
          </a:p>
          <a:p>
            <a:pPr lvl="1"/>
            <a:r>
              <a:rPr lang="fr-CA" dirty="0" smtClean="0"/>
              <a:t>TPS </a:t>
            </a:r>
            <a:r>
              <a:rPr lang="fr-CA" dirty="0"/>
              <a:t>= </a:t>
            </a:r>
            <a:r>
              <a:rPr lang="fr-CA" dirty="0" smtClean="0"/>
              <a:t>5%</a:t>
            </a:r>
          </a:p>
          <a:p>
            <a:pPr lvl="1"/>
            <a:r>
              <a:rPr lang="fr-CA" dirty="0" smtClean="0"/>
              <a:t>TVQ </a:t>
            </a:r>
            <a:r>
              <a:rPr lang="fr-CA" dirty="0"/>
              <a:t>= 9,5</a:t>
            </a:r>
            <a:r>
              <a:rPr lang="fr-CA" dirty="0" smtClean="0"/>
              <a:t>%</a:t>
            </a:r>
            <a:endParaRPr lang="fr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A" b="1" dirty="0" smtClean="0"/>
              <a:t>Vous devrez utiliser les taux de 2013-ajd dans la simulation comptable et à l’examen.</a:t>
            </a:r>
          </a:p>
          <a:p>
            <a:endParaRPr lang="fr-CA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Calcul des taxes depuis le 1</a:t>
            </a:r>
            <a:r>
              <a:rPr lang="fr-CA" baseline="30000" dirty="0" smtClean="0"/>
              <a:t>er</a:t>
            </a:r>
            <a:r>
              <a:rPr lang="fr-CA" dirty="0" smtClean="0"/>
              <a:t> janvier 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360000" y="1620000"/>
            <a:ext cx="8483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CA" dirty="0" smtClean="0"/>
              <a:t>    Achat                                     	1,00</a:t>
            </a:r>
          </a:p>
          <a:p>
            <a:pPr eaLnBrk="1" hangingPunct="1">
              <a:buFont typeface="Wingdings" pitchFamily="2" charset="2"/>
              <a:buNone/>
            </a:pPr>
            <a:r>
              <a:rPr lang="fr-CA" dirty="0" smtClean="0"/>
              <a:t>+ TPS (1,00 $ X 5%)                  	0,05</a:t>
            </a:r>
          </a:p>
          <a:p>
            <a:pPr eaLnBrk="1" hangingPunct="1">
              <a:buFont typeface="Wingdings" pitchFamily="2" charset="2"/>
              <a:buNone/>
            </a:pPr>
            <a:r>
              <a:rPr lang="fr-CA" u="dbl" dirty="0" smtClean="0"/>
              <a:t>+ TVQ (1,00 $ X 9,975%)       	0,09975</a:t>
            </a:r>
          </a:p>
          <a:p>
            <a:pPr eaLnBrk="1" hangingPunct="1">
              <a:buFont typeface="Wingdings" pitchFamily="2" charset="2"/>
              <a:buNone/>
            </a:pPr>
            <a:r>
              <a:rPr lang="fr-CA" dirty="0" smtClean="0"/>
              <a:t>    Montant total                    	 1,14975 * </a:t>
            </a:r>
            <a:endParaRPr lang="fr-CA" sz="1800" dirty="0">
              <a:solidFill>
                <a:srgbClr val="C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*  Taux combiné = 14,975%</a:t>
            </a:r>
          </a:p>
          <a:p>
            <a:pPr eaLnBrk="1" hangingPunct="1">
              <a:buFont typeface="Wingdings" pitchFamily="2" charset="2"/>
              <a:buNone/>
            </a:pPr>
            <a:endParaRPr lang="fr-CA" sz="1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CA" sz="1600" b="1" dirty="0" smtClean="0">
                <a:solidFill>
                  <a:srgbClr val="FF0000"/>
                </a:solidFill>
              </a:rPr>
              <a:t>IMPORTANT:</a:t>
            </a:r>
          </a:p>
          <a:p>
            <a:pPr marL="0" indent="0">
              <a:buNone/>
            </a:pPr>
            <a:r>
              <a:rPr lang="fr-CA" sz="1400" b="1" dirty="0" smtClean="0">
                <a:solidFill>
                  <a:srgbClr val="FF0000"/>
                </a:solidFill>
              </a:rPr>
              <a:t>À noter que le taux combiné demeure le même qu’en 2012; mais que la façon de calculer la TVQ n’est plus la même. La TVQ n’est plus calculée sur le montant incluant la TPS, de façon à obtenir le même taux combiné. Vous devrez être en mesure d’appliquer les nouvelles taxes pour l’examen.</a:t>
            </a:r>
          </a:p>
          <a:p>
            <a:endParaRPr lang="fr-CA" sz="1600" dirty="0" smtClean="0"/>
          </a:p>
          <a:p>
            <a:pPr eaLnBrk="1" hangingPunct="1">
              <a:buFont typeface="Wingdings" pitchFamily="2" charset="2"/>
              <a:buNone/>
            </a:pPr>
            <a:endParaRPr lang="fr-CA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Calcul des taxes </a:t>
            </a:r>
            <a:r>
              <a:rPr lang="fr-CA" i="1" u="sng" dirty="0" smtClean="0"/>
              <a:t>avant</a:t>
            </a:r>
            <a:r>
              <a:rPr lang="fr-CA" dirty="0" smtClean="0"/>
              <a:t> 2013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dirty="0"/>
              <a:t> </a:t>
            </a:r>
            <a:r>
              <a:rPr lang="fr-CA" dirty="0" smtClean="0"/>
              <a:t>   Achat                                     </a:t>
            </a:r>
            <a:r>
              <a:rPr lang="fr-CA" dirty="0"/>
              <a:t>	1,00</a:t>
            </a:r>
          </a:p>
          <a:p>
            <a:pPr>
              <a:buNone/>
            </a:pPr>
            <a:r>
              <a:rPr lang="fr-CA" dirty="0"/>
              <a:t>+ TPS (1,00 $ X 5%)                  	</a:t>
            </a:r>
            <a:r>
              <a:rPr lang="fr-CA" dirty="0" smtClean="0"/>
              <a:t>0,05</a:t>
            </a:r>
            <a:endParaRPr lang="fr-CA" dirty="0"/>
          </a:p>
          <a:p>
            <a:pPr>
              <a:buNone/>
            </a:pPr>
            <a:r>
              <a:rPr lang="fr-CA" u="dbl" dirty="0"/>
              <a:t>+ TVQ (</a:t>
            </a:r>
            <a:r>
              <a:rPr lang="fr-CA" u="dbl" dirty="0" smtClean="0"/>
              <a:t>1,05 </a:t>
            </a:r>
            <a:r>
              <a:rPr lang="fr-CA" u="dbl" dirty="0"/>
              <a:t>$ X </a:t>
            </a:r>
            <a:r>
              <a:rPr lang="fr-CA" u="dbl" dirty="0" smtClean="0"/>
              <a:t>9,5%)       </a:t>
            </a:r>
            <a:r>
              <a:rPr lang="fr-CA" u="dbl" dirty="0"/>
              <a:t>	</a:t>
            </a:r>
            <a:r>
              <a:rPr lang="fr-CA" u="dbl" dirty="0" smtClean="0"/>
              <a:t>0,09975</a:t>
            </a:r>
            <a:endParaRPr lang="fr-CA" u="dbl" dirty="0"/>
          </a:p>
          <a:p>
            <a:pPr>
              <a:buNone/>
            </a:pPr>
            <a:r>
              <a:rPr lang="fr-CA" dirty="0"/>
              <a:t>    Montant total                    	 1,14975 * </a:t>
            </a:r>
            <a:endParaRPr lang="fr-CA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CA" sz="1800" dirty="0">
                <a:solidFill>
                  <a:srgbClr val="C00000"/>
                </a:solidFill>
              </a:rPr>
              <a:t>*  Taux combiné = 14,975</a:t>
            </a:r>
            <a:r>
              <a:rPr lang="fr-CA" sz="1800" dirty="0" smtClean="0">
                <a:solidFill>
                  <a:srgbClr val="C00000"/>
                </a:solidFill>
              </a:rPr>
              <a:t>%</a:t>
            </a:r>
            <a:endParaRPr lang="fr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Exemple: calcul des taxes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La facture d’un client indique un montant total, </a:t>
            </a:r>
            <a:r>
              <a:rPr lang="fr-CA" b="1" dirty="0" smtClean="0"/>
              <a:t>incluant les taxes</a:t>
            </a:r>
            <a:r>
              <a:rPr lang="fr-CA" dirty="0" smtClean="0"/>
              <a:t>, de 2 943,36 $.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Quel est le coût des achats du client sans les taxes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Calcul des taxes depuis 2013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Réponse:</a:t>
            </a:r>
          </a:p>
          <a:p>
            <a:pPr marL="0" indent="0">
              <a:buNone/>
            </a:pPr>
            <a:r>
              <a:rPr lang="fr-CA" sz="1800" dirty="0" smtClean="0"/>
              <a:t>    Achat 	(2 943,36/1,14975)          2 560,00</a:t>
            </a:r>
          </a:p>
          <a:p>
            <a:pPr marL="0" indent="0">
              <a:buNone/>
            </a:pPr>
            <a:r>
              <a:rPr lang="fr-CA" sz="1800" dirty="0" smtClean="0"/>
              <a:t>+ TPS: 	(2 560* 0,05) 	    	128,00</a:t>
            </a:r>
          </a:p>
          <a:p>
            <a:pPr marL="0" indent="0">
              <a:buNone/>
            </a:pPr>
            <a:r>
              <a:rPr lang="fr-CA" sz="1800" u="dbl" dirty="0" smtClean="0"/>
              <a:t>+ TVQ: 	(2 560* 0,09975)    	255,36</a:t>
            </a:r>
          </a:p>
          <a:p>
            <a:pPr marL="0" indent="0">
              <a:buNone/>
            </a:pPr>
            <a:r>
              <a:rPr lang="fr-CA" sz="1800" dirty="0" smtClean="0"/>
              <a:t>			</a:t>
            </a:r>
            <a:r>
              <a:rPr lang="fr-CA" sz="1800" dirty="0"/>
              <a:t> </a:t>
            </a:r>
            <a:r>
              <a:rPr lang="fr-CA" sz="1800" dirty="0" smtClean="0"/>
              <a:t>             2 943,36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Comptabilisation des taxes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r>
              <a:rPr lang="fr-CA" dirty="0" smtClean="0"/>
              <a:t>L’obligation de </a:t>
            </a:r>
            <a:r>
              <a:rPr lang="fr-CA" b="1" dirty="0" smtClean="0"/>
              <a:t>comptabiliser</a:t>
            </a:r>
            <a:r>
              <a:rPr lang="fr-CA" dirty="0" smtClean="0"/>
              <a:t> des taxes à payer se fait </a:t>
            </a:r>
            <a:r>
              <a:rPr lang="fr-CA" b="1" dirty="0" smtClean="0"/>
              <a:t>au plus tôt des deux moments suivants</a:t>
            </a:r>
            <a:r>
              <a:rPr lang="fr-CA" dirty="0" smtClean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smtClean="0"/>
              <a:t> </a:t>
            </a:r>
            <a:r>
              <a:rPr lang="fr-CA" b="1" dirty="0" smtClean="0"/>
              <a:t>Envoi</a:t>
            </a:r>
            <a:r>
              <a:rPr lang="fr-CA" dirty="0" smtClean="0"/>
              <a:t> de la facture pour la vente</a:t>
            </a:r>
          </a:p>
          <a:p>
            <a:pPr marL="457200" lvl="1" indent="0">
              <a:buNone/>
            </a:pPr>
            <a:r>
              <a:rPr lang="fr-CA" dirty="0"/>
              <a:t>	</a:t>
            </a:r>
            <a:r>
              <a:rPr lang="fr-CA" dirty="0" smtClean="0"/>
              <a:t>(réception facture pour achats)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smtClean="0"/>
              <a:t> </a:t>
            </a:r>
            <a:r>
              <a:rPr lang="fr-CA" b="1" dirty="0" smtClean="0"/>
              <a:t>Réception</a:t>
            </a:r>
            <a:r>
              <a:rPr lang="fr-CA" dirty="0" smtClean="0"/>
              <a:t> du paiement de la vente</a:t>
            </a:r>
          </a:p>
          <a:p>
            <a:pPr marL="914400" lvl="2" indent="0">
              <a:buNone/>
            </a:pPr>
            <a:r>
              <a:rPr lang="fr-CA" sz="1800" dirty="0" smtClean="0"/>
              <a:t>(envoi du paiement pour achats)</a:t>
            </a:r>
          </a:p>
          <a:p>
            <a:endParaRPr lang="fr-CA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Comptabilisation des stocks </a:t>
            </a:r>
            <a:r>
              <a:rPr lang="fr-CA" dirty="0" smtClean="0"/>
              <a:t>(pour l’acheteur) [Ex. 1]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30 sept. 2019: </a:t>
            </a:r>
          </a:p>
          <a:p>
            <a:pPr lvl="1"/>
            <a:r>
              <a:rPr lang="fr-CA" dirty="0" smtClean="0"/>
              <a:t>Achat de 10 000 $ (plus taxes) à crédit de marchandises.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Stocks (A+)                 10 </a:t>
            </a:r>
            <a:r>
              <a:rPr lang="fr-CA" sz="1800" dirty="0" smtClean="0">
                <a:solidFill>
                  <a:srgbClr val="C00000"/>
                </a:solidFill>
              </a:rPr>
              <a:t>000,00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TPS à recouvrer </a:t>
            </a:r>
            <a:r>
              <a:rPr lang="fr-CA" sz="1800" dirty="0">
                <a:solidFill>
                  <a:srgbClr val="C00000"/>
                </a:solidFill>
              </a:rPr>
              <a:t>(A</a:t>
            </a:r>
            <a:r>
              <a:rPr lang="fr-CA" sz="1800" dirty="0" smtClean="0">
                <a:solidFill>
                  <a:srgbClr val="C00000"/>
                </a:solidFill>
              </a:rPr>
              <a:t>+)     </a:t>
            </a:r>
            <a:r>
              <a:rPr lang="fr-CA" sz="1800" dirty="0" smtClean="0">
                <a:solidFill>
                  <a:srgbClr val="C00000"/>
                </a:solidFill>
              </a:rPr>
              <a:t>500,00</a:t>
            </a:r>
            <a:endParaRPr lang="fr-CA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TVQ à recouvrer </a:t>
            </a:r>
            <a:r>
              <a:rPr lang="fr-CA" sz="1800" dirty="0">
                <a:solidFill>
                  <a:srgbClr val="C00000"/>
                </a:solidFill>
              </a:rPr>
              <a:t>(A+) </a:t>
            </a:r>
            <a:r>
              <a:rPr lang="fr-CA" sz="1800" dirty="0" smtClean="0">
                <a:solidFill>
                  <a:srgbClr val="C00000"/>
                </a:solidFill>
              </a:rPr>
              <a:t>    997,50</a:t>
            </a:r>
            <a:endParaRPr lang="fr-CA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Fournisseurs </a:t>
            </a:r>
            <a:r>
              <a:rPr lang="fr-CA" sz="1800" dirty="0" smtClean="0">
                <a:solidFill>
                  <a:srgbClr val="C00000"/>
                </a:solidFill>
              </a:rPr>
              <a:t> (P+)                      </a:t>
            </a:r>
            <a:r>
              <a:rPr lang="fr-CA" sz="1800" dirty="0" smtClean="0">
                <a:solidFill>
                  <a:srgbClr val="C00000"/>
                </a:solidFill>
              </a:rPr>
              <a:t>11 497,50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189"/>
          </a:xfrm>
        </p:spPr>
        <p:txBody>
          <a:bodyPr/>
          <a:lstStyle/>
          <a:p>
            <a:r>
              <a:rPr lang="fr-CA" dirty="0" smtClean="0"/>
              <a:t>Remises sur prix d’achat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890559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Il existe deux types d’escomptes sur le prix d’achat</a:t>
            </a:r>
            <a:r>
              <a:rPr lang="fr-CA" sz="28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smtClean="0"/>
              <a:t>Remises sur </a:t>
            </a:r>
            <a:r>
              <a:rPr lang="fr-CA" b="1" dirty="0" smtClean="0"/>
              <a:t>quantité</a:t>
            </a:r>
            <a:r>
              <a:rPr lang="fr-CA" dirty="0" smtClean="0"/>
              <a:t> (rabais de gros)</a:t>
            </a:r>
          </a:p>
          <a:p>
            <a:pPr lvl="2"/>
            <a:r>
              <a:rPr lang="fr-CA" dirty="0" smtClean="0"/>
              <a:t>Réduction de prix en fonction de la quantité achetée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b="1" dirty="0" smtClean="0"/>
              <a:t>Escomptes</a:t>
            </a:r>
            <a:r>
              <a:rPr lang="fr-CA" dirty="0" smtClean="0"/>
              <a:t> sur achats (escompte au comptant)</a:t>
            </a:r>
          </a:p>
          <a:p>
            <a:pPr lvl="2"/>
            <a:r>
              <a:rPr lang="fr-CA" dirty="0" smtClean="0"/>
              <a:t>Réduction consentie par le vendeur au client qui règle rapidement sa facture (ex. 2/10, n /30 ou 3/10, n/FDM)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2628900" y="4562107"/>
            <a:ext cx="4601363" cy="1121645"/>
            <a:chOff x="1713620" y="3943350"/>
            <a:chExt cx="5318645" cy="1592263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>
              <a:off x="2983615" y="3951288"/>
              <a:ext cx="1223962" cy="1584325"/>
            </a:xfrm>
            <a:prstGeom prst="upArrowCallout">
              <a:avLst>
                <a:gd name="adj1" fmla="val 25000"/>
                <a:gd name="adj2" fmla="val 25000"/>
                <a:gd name="adj3" fmla="val 21574"/>
                <a:gd name="adj4" fmla="val 6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CA" sz="1400">
                  <a:latin typeface="+mj-lt"/>
                </a:rPr>
                <a:t>Délai pour</a:t>
              </a:r>
            </a:p>
            <a:p>
              <a:pPr algn="ctr"/>
              <a:r>
                <a:rPr lang="fr-CA" sz="1400">
                  <a:latin typeface="+mj-lt"/>
                </a:rPr>
                <a:t>profiter de </a:t>
              </a:r>
            </a:p>
            <a:p>
              <a:pPr algn="ctr"/>
              <a:r>
                <a:rPr lang="fr-CA" sz="1400">
                  <a:latin typeface="+mj-lt"/>
                </a:rPr>
                <a:t>l’escompte</a:t>
              </a: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1713620" y="3951288"/>
              <a:ext cx="1223964" cy="1584325"/>
            </a:xfrm>
            <a:prstGeom prst="upArrowCallout">
              <a:avLst>
                <a:gd name="adj1" fmla="val 25000"/>
                <a:gd name="adj2" fmla="val 25000"/>
                <a:gd name="adj3" fmla="val 21574"/>
                <a:gd name="adj4" fmla="val 6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CA" sz="1400">
                  <a:latin typeface="+mj-lt"/>
                </a:rPr>
                <a:t>% de </a:t>
              </a:r>
            </a:p>
            <a:p>
              <a:pPr algn="ctr"/>
              <a:r>
                <a:rPr lang="fr-CA" sz="1400">
                  <a:latin typeface="+mj-lt"/>
                </a:rPr>
                <a:t>l’escompte</a:t>
              </a: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4352040" y="3943350"/>
              <a:ext cx="1439862" cy="1584325"/>
            </a:xfrm>
            <a:prstGeom prst="upArrowCallout">
              <a:avLst>
                <a:gd name="adj1" fmla="val 25000"/>
                <a:gd name="adj2" fmla="val 25000"/>
                <a:gd name="adj3" fmla="val 18339"/>
                <a:gd name="adj4" fmla="val 6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CA" sz="1400" dirty="0" smtClean="0">
                  <a:latin typeface="+mj-lt"/>
                </a:rPr>
                <a:t>Intégralité </a:t>
              </a:r>
            </a:p>
            <a:p>
              <a:pPr algn="ctr"/>
              <a:r>
                <a:rPr lang="fr-CA" sz="1400" dirty="0" smtClean="0">
                  <a:latin typeface="+mj-lt"/>
                </a:rPr>
                <a:t>du montant</a:t>
              </a:r>
              <a:endParaRPr lang="fr-CA" sz="1400" dirty="0">
                <a:latin typeface="+mj-lt"/>
              </a:endParaRPr>
            </a:p>
            <a:p>
              <a:pPr algn="ctr"/>
              <a:r>
                <a:rPr lang="fr-CA" sz="1400" dirty="0">
                  <a:latin typeface="+mj-lt"/>
                </a:rPr>
                <a:t>est exigible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5879741" y="3943350"/>
              <a:ext cx="1152524" cy="1584325"/>
            </a:xfrm>
            <a:prstGeom prst="upArrowCallout">
              <a:avLst>
                <a:gd name="adj1" fmla="val 25000"/>
                <a:gd name="adj2" fmla="val 25000"/>
                <a:gd name="adj3" fmla="val 22911"/>
                <a:gd name="adj4" fmla="val 6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fr-CA" sz="1400">
                  <a:latin typeface="+mj-lt"/>
                </a:rPr>
                <a:t>Délai</a:t>
              </a:r>
            </a:p>
            <a:p>
              <a:pPr algn="ctr"/>
              <a:r>
                <a:rPr lang="fr-CA" sz="1400">
                  <a:latin typeface="+mj-lt"/>
                </a:rPr>
                <a:t>pour </a:t>
              </a:r>
            </a:p>
            <a:p>
              <a:pPr algn="ctr"/>
              <a:r>
                <a:rPr lang="fr-CA" sz="1400">
                  <a:latin typeface="+mj-lt"/>
                </a:rPr>
                <a:t>payer</a:t>
              </a:r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867998" y="3953043"/>
            <a:ext cx="7500551" cy="105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ahoma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fr-CA" sz="4000" b="1" kern="0" dirty="0" smtClean="0">
                <a:solidFill>
                  <a:srgbClr val="C00000"/>
                </a:solidFill>
              </a:rPr>
              <a:t>			  2  / 10 ,     n  /  30</a:t>
            </a:r>
          </a:p>
        </p:txBody>
      </p:sp>
    </p:spTree>
    <p:extLst>
      <p:ext uri="{BB962C8B-B14F-4D97-AF65-F5344CB8AC3E}">
        <p14:creationId xmlns:p14="http://schemas.microsoft.com/office/powerpoint/2010/main" val="28457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3358"/>
            <a:ext cx="8229600" cy="1143000"/>
          </a:xfrm>
        </p:spPr>
        <p:txBody>
          <a:bodyPr/>
          <a:lstStyle/>
          <a:p>
            <a:r>
              <a:rPr lang="fr-CA" dirty="0" smtClean="0"/>
              <a:t>Comptabilisation de la remise sur quantité (rabais de </a:t>
            </a:r>
            <a:r>
              <a:rPr lang="fr-CA" dirty="0" smtClean="0"/>
              <a:t>gros – pour le vendeur)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3861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Il n’existe pas de compte de remise sur quantité.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L’écriture comptable considère </a:t>
            </a:r>
            <a:r>
              <a:rPr lang="fr-CA" b="1" dirty="0" smtClean="0"/>
              <a:t>le prix d’achat net après déduction </a:t>
            </a:r>
            <a:r>
              <a:rPr lang="fr-CA" dirty="0" smtClean="0"/>
              <a:t>de la remise sur quantité.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smtClean="0"/>
              <a:t>Exemple: Une entreprise vend un produit à 10 $ l’unité, mais accorde un rabais de gros de 5 % pour toutes commandes supérieures à 450 unités.  Le 10 février, un client achète 500 unités.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Clients </a:t>
            </a:r>
            <a:r>
              <a:rPr lang="fr-CA" sz="1800" dirty="0" smtClean="0">
                <a:solidFill>
                  <a:srgbClr val="C00000"/>
                </a:solidFill>
              </a:rPr>
              <a:t>(A+)                         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5 461,31</a:t>
            </a:r>
            <a:endParaRPr lang="fr-CA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TPS </a:t>
            </a:r>
            <a:r>
              <a:rPr lang="fr-CA" sz="1800" dirty="0">
                <a:solidFill>
                  <a:srgbClr val="C00000"/>
                </a:solidFill>
              </a:rPr>
              <a:t>à </a:t>
            </a:r>
            <a:r>
              <a:rPr lang="fr-CA" sz="1800" dirty="0">
                <a:solidFill>
                  <a:srgbClr val="C00000"/>
                </a:solidFill>
              </a:rPr>
              <a:t>payer </a:t>
            </a:r>
            <a:r>
              <a:rPr lang="fr-CA" sz="1800" dirty="0" smtClean="0">
                <a:solidFill>
                  <a:srgbClr val="C00000"/>
                </a:solidFill>
              </a:rPr>
              <a:t>(P+) </a:t>
            </a:r>
            <a:r>
              <a:rPr lang="fr-CA" sz="1800" dirty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    237,50</a:t>
            </a:r>
            <a:endParaRPr lang="fr-CA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TVQ </a:t>
            </a:r>
            <a:r>
              <a:rPr lang="fr-CA" sz="1800" dirty="0">
                <a:solidFill>
                  <a:srgbClr val="C00000"/>
                </a:solidFill>
              </a:rPr>
              <a:t>à </a:t>
            </a:r>
            <a:r>
              <a:rPr lang="fr-CA" sz="1800" dirty="0">
                <a:solidFill>
                  <a:srgbClr val="C00000"/>
                </a:solidFill>
              </a:rPr>
              <a:t>payer (P+) </a:t>
            </a:r>
            <a:r>
              <a:rPr lang="fr-CA" sz="1800" dirty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    473,81</a:t>
            </a:r>
            <a:endParaRPr lang="fr-CA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Ventes </a:t>
            </a:r>
            <a:r>
              <a:rPr lang="fr-CA" sz="1800" dirty="0" smtClean="0">
                <a:solidFill>
                  <a:srgbClr val="C00000"/>
                </a:solidFill>
              </a:rPr>
              <a:t>(PR+) </a:t>
            </a:r>
            <a:r>
              <a:rPr lang="fr-CA" sz="1800" dirty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4 750,00</a:t>
            </a:r>
            <a:endParaRPr lang="fr-CA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CA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85656" y="191467"/>
            <a:ext cx="8229600" cy="1143000"/>
          </a:xfrm>
        </p:spPr>
        <p:txBody>
          <a:bodyPr/>
          <a:lstStyle/>
          <a:p>
            <a:r>
              <a:rPr lang="fr-CA" dirty="0" smtClean="0"/>
              <a:t>Comptabilisation de l’escompte sur </a:t>
            </a:r>
            <a:r>
              <a:rPr lang="fr-CA" dirty="0"/>
              <a:t>achat (pour l’acheteur)  [Suite Ex.1 - </a:t>
            </a:r>
            <a:r>
              <a:rPr lang="fr-CA" dirty="0" smtClean="0"/>
              <a:t>A]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7 oct. 2019: </a:t>
            </a:r>
          </a:p>
          <a:p>
            <a:pPr lvl="1"/>
            <a:r>
              <a:rPr lang="fr-CA" dirty="0" smtClean="0"/>
              <a:t>Paiement de l’achat du 30 septembre pour lequel les conditions étaient 1/10, n/30.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Fournisseurs (P-)</a:t>
            </a:r>
            <a:r>
              <a:rPr lang="fr-CA" sz="1800" dirty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11 497,50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Encaisse	</a:t>
            </a:r>
            <a:r>
              <a:rPr lang="fr-CA" sz="1800" dirty="0" smtClean="0">
                <a:solidFill>
                  <a:srgbClr val="C00000"/>
                </a:solidFill>
              </a:rPr>
              <a:t> (A-)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11 397,50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Stocks </a:t>
            </a:r>
            <a:r>
              <a:rPr lang="fr-CA" sz="1800" dirty="0" smtClean="0">
                <a:solidFill>
                  <a:srgbClr val="C00000"/>
                </a:solidFill>
              </a:rPr>
              <a:t>(A-)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    100,00*</a:t>
            </a:r>
          </a:p>
          <a:p>
            <a:pPr marL="0" indent="0">
              <a:buNone/>
            </a:pPr>
            <a:r>
              <a:rPr lang="fr-CA" sz="1600" dirty="0" smtClean="0"/>
              <a:t>	*L’escompte se calcule avant les taxes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 de la séance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dirty="0" smtClean="0"/>
              <a:t>Utiliser les ventes et la marge brute pour évaluer une entreprise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Comptabiliser l’achat et la vente de stocks selon l’inventaire permanent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Régulariser et clôturer les comptes d’une entreprise commerciale selon l’inventaire permanent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Préparer les états financiers d’une entreprise commerciale selon l’inventaire permanent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Utiliser le ratio de la marge brute et le ratio de la rotation des stocks pour évaluer une entreprise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Décrire l’effet des IFRS sur les opérations commerciales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Retours et rabais sur achats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760941" cy="49859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b="1" dirty="0" smtClean="0"/>
              <a:t>Retours</a:t>
            </a:r>
            <a:r>
              <a:rPr lang="fr-CA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marchandises défectueuses, endommagées pendant le transport, ou inappropriées pour la vente retournées au vendeur.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b="1" dirty="0" smtClean="0"/>
              <a:t>Rabais</a:t>
            </a:r>
            <a:r>
              <a:rPr lang="fr-CA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réduction accordée par le vendeur sur le montant dû par l’acheteur s’il conserve la marchandise.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Les retours et les rabais </a:t>
            </a:r>
            <a:r>
              <a:rPr lang="fr-CA" b="1" dirty="0" smtClean="0"/>
              <a:t>ont les mêmes deux effets</a:t>
            </a:r>
            <a:r>
              <a:rPr lang="fr-CA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Réduction de la dette (débit au compte fournisseur)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Réduction du coût net des stocks (crédit au compte des stocks)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Comptabilisation des retours et rabais sur </a:t>
            </a:r>
            <a:r>
              <a:rPr lang="fr-CA" dirty="0"/>
              <a:t>achat (pour l’acheteur)  </a:t>
            </a:r>
            <a:r>
              <a:rPr lang="fr-CA" dirty="0" smtClean="0"/>
              <a:t>[Suite Ex.1 - B]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3 oct. 2019: </a:t>
            </a:r>
          </a:p>
          <a:p>
            <a:pPr lvl="1"/>
            <a:r>
              <a:rPr lang="fr-CA" dirty="0" smtClean="0"/>
              <a:t>Retour de 1 500 $ de marchandises défectueuses au vendeur.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Fournisseurs (P-)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1 </a:t>
            </a:r>
            <a:r>
              <a:rPr lang="fr-CA" sz="1800" dirty="0" smtClean="0">
                <a:solidFill>
                  <a:srgbClr val="C00000"/>
                </a:solidFill>
              </a:rPr>
              <a:t>724,63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TPS à </a:t>
            </a:r>
            <a:r>
              <a:rPr lang="fr-CA" sz="1800" dirty="0" smtClean="0">
                <a:solidFill>
                  <a:srgbClr val="C00000"/>
                </a:solidFill>
              </a:rPr>
              <a:t>recouvrer (A-)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       75,00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TVQ à </a:t>
            </a:r>
            <a:r>
              <a:rPr lang="fr-CA" sz="1800" dirty="0" smtClean="0">
                <a:solidFill>
                  <a:srgbClr val="C00000"/>
                </a:solidFill>
              </a:rPr>
              <a:t>recouvrer</a:t>
            </a:r>
            <a:r>
              <a:rPr lang="fr-CA" sz="1800" dirty="0">
                <a:solidFill>
                  <a:srgbClr val="C00000"/>
                </a:solidFill>
              </a:rPr>
              <a:t> </a:t>
            </a:r>
            <a:r>
              <a:rPr lang="fr-CA" sz="1800" dirty="0" smtClean="0">
                <a:solidFill>
                  <a:srgbClr val="C00000"/>
                </a:solidFill>
              </a:rPr>
              <a:t>(A-</a:t>
            </a:r>
            <a:r>
              <a:rPr lang="fr-CA" sz="1800" dirty="0">
                <a:solidFill>
                  <a:srgbClr val="C00000"/>
                </a:solidFill>
              </a:rPr>
              <a:t>) </a:t>
            </a:r>
            <a:r>
              <a:rPr lang="fr-CA" sz="1800" dirty="0" smtClean="0">
                <a:solidFill>
                  <a:srgbClr val="C00000"/>
                </a:solidFill>
              </a:rPr>
              <a:t>	     149,63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Stocks (A-)</a:t>
            </a:r>
            <a:r>
              <a:rPr lang="fr-CA" sz="1800" dirty="0" smtClean="0">
                <a:solidFill>
                  <a:srgbClr val="C00000"/>
                </a:solidFill>
              </a:rPr>
              <a:t>		 1 500,00</a:t>
            </a:r>
          </a:p>
          <a:p>
            <a:pPr marL="0" indent="0">
              <a:buNone/>
            </a:pPr>
            <a:r>
              <a:rPr lang="fr-CA" sz="1600" dirty="0" smtClean="0"/>
              <a:t>	N.B. S’il y a un retour et rabais, il importe de le considérer dans le paiement.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85656" y="351121"/>
            <a:ext cx="8229600" cy="1143000"/>
          </a:xfrm>
        </p:spPr>
        <p:txBody>
          <a:bodyPr/>
          <a:lstStyle/>
          <a:p>
            <a:r>
              <a:rPr lang="fr-CA" dirty="0" smtClean="0"/>
              <a:t>Comptabilisation de l’escompte sur achat après le retour et </a:t>
            </a:r>
            <a:r>
              <a:rPr lang="fr-CA" dirty="0"/>
              <a:t>rabais (pour l’acheteur)  </a:t>
            </a:r>
            <a:r>
              <a:rPr lang="fr-CA" dirty="0" smtClean="0"/>
              <a:t>[</a:t>
            </a:r>
            <a:r>
              <a:rPr lang="fr-CA" dirty="0"/>
              <a:t>Suite Ex.1 - B</a:t>
            </a:r>
            <a:r>
              <a:rPr lang="fr-CA" dirty="0" smtClean="0"/>
              <a:t>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7 oct. 2019: </a:t>
            </a:r>
          </a:p>
          <a:p>
            <a:pPr lvl="1"/>
            <a:r>
              <a:rPr lang="fr-CA" dirty="0" smtClean="0"/>
              <a:t>Paiement de l’achat du 30 septembre (donc après le RR achats du 3 octobre) pour lequel les conditions étaient 1/10, n/30.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Fournisseurs (P-)</a:t>
            </a:r>
            <a:r>
              <a:rPr lang="fr-CA" sz="1800" dirty="0" smtClean="0">
                <a:solidFill>
                  <a:srgbClr val="C00000"/>
                </a:solidFill>
              </a:rPr>
              <a:t>	9 772,87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Encaisse	</a:t>
            </a:r>
            <a:r>
              <a:rPr lang="fr-CA" sz="1800" dirty="0" smtClean="0">
                <a:solidFill>
                  <a:srgbClr val="C00000"/>
                </a:solidFill>
              </a:rPr>
              <a:t> (A-)</a:t>
            </a:r>
            <a:r>
              <a:rPr lang="fr-CA" sz="1800" dirty="0" smtClean="0">
                <a:solidFill>
                  <a:srgbClr val="C00000"/>
                </a:solidFill>
              </a:rPr>
              <a:t>	 9 687,87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Stocks (A-)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   </a:t>
            </a:r>
            <a:r>
              <a:rPr lang="fr-CA" sz="1800" dirty="0" smtClean="0">
                <a:solidFill>
                  <a:srgbClr val="C00000"/>
                </a:solidFill>
              </a:rPr>
              <a:t>   </a:t>
            </a:r>
            <a:r>
              <a:rPr lang="fr-CA" sz="1800" dirty="0" smtClean="0">
                <a:solidFill>
                  <a:srgbClr val="C00000"/>
                </a:solidFill>
              </a:rPr>
              <a:t>85,00*</a:t>
            </a:r>
          </a:p>
          <a:p>
            <a:pPr marL="0" indent="0">
              <a:buNone/>
            </a:pPr>
            <a:r>
              <a:rPr lang="fr-CA" sz="1600" dirty="0" smtClean="0"/>
              <a:t>	*L’escompte se calcule avant les taxes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Frais de transport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La clause </a:t>
            </a:r>
            <a:r>
              <a:rPr lang="fr-CA" b="1" dirty="0" smtClean="0"/>
              <a:t>FOB</a:t>
            </a:r>
            <a:r>
              <a:rPr lang="fr-CA" dirty="0" smtClean="0"/>
              <a:t> (franco à bord), précisée dans la convention d’achat, indique à quelle partie il incombe de payer les frais de transport (Maintenant appelé FCA; free carrier)</a:t>
            </a:r>
          </a:p>
          <a:p>
            <a:pPr lvl="1"/>
            <a:r>
              <a:rPr lang="fr-CA" dirty="0" smtClean="0"/>
              <a:t>Moment auquel le titre de propriété est transféré du vendeur à l’acheteur</a:t>
            </a:r>
          </a:p>
          <a:p>
            <a:pPr lvl="1"/>
            <a:r>
              <a:rPr lang="fr-CA" dirty="0" smtClean="0"/>
              <a:t>Laquelle des parties assume les frais</a:t>
            </a:r>
          </a:p>
          <a:p>
            <a:pPr lvl="2"/>
            <a:r>
              <a:rPr lang="fr-CA" dirty="0" smtClean="0"/>
              <a:t>FOB (FCA) point d’expédition: acheteur</a:t>
            </a:r>
          </a:p>
          <a:p>
            <a:pPr lvl="2"/>
            <a:r>
              <a:rPr lang="fr-CA" dirty="0" smtClean="0"/>
              <a:t>FOB (FCA) destination: vendeur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189"/>
          </a:xfrm>
        </p:spPr>
        <p:txBody>
          <a:bodyPr/>
          <a:lstStyle/>
          <a:p>
            <a:r>
              <a:rPr lang="fr-CA" dirty="0" smtClean="0"/>
              <a:t>Frais de transport à l’achat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686801" cy="54184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Si assumé par </a:t>
            </a:r>
            <a:r>
              <a:rPr lang="fr-CA" b="1" dirty="0" smtClean="0"/>
              <a:t>l’acheteur</a:t>
            </a:r>
            <a:r>
              <a:rPr lang="fr-CA" dirty="0" smtClean="0"/>
              <a:t>, coût des stocks 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Coût net après déduction de tout escompte, R&amp;R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Frais de transport à l’achat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Écriture: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Débit au compte des stocks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Crédit au compte de l’encaisse ou fournisseur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Si </a:t>
            </a:r>
            <a:r>
              <a:rPr lang="fr-CA" b="1" dirty="0" smtClean="0"/>
              <a:t>vendeur</a:t>
            </a:r>
            <a:r>
              <a:rPr lang="fr-CA" dirty="0" smtClean="0"/>
              <a:t> paie d’avance frais transport et les ajoute ensuite à la facture du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L’escompte sur achat s’applique uniquement aux marchandises et non aux frais de transport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9254"/>
          </a:xfrm>
        </p:spPr>
        <p:txBody>
          <a:bodyPr/>
          <a:lstStyle/>
          <a:p>
            <a:r>
              <a:rPr lang="fr-CA" dirty="0" smtClean="0"/>
              <a:t>La vente des stocks et l’enregistrement du </a:t>
            </a:r>
            <a:r>
              <a:rPr lang="fr-CA" dirty="0"/>
              <a:t>CMV (pour </a:t>
            </a:r>
            <a:r>
              <a:rPr lang="fr-CA" dirty="0" smtClean="0"/>
              <a:t>le vendeur) </a:t>
            </a:r>
            <a:r>
              <a:rPr lang="fr-CA" dirty="0" smtClean="0"/>
              <a:t>[Ex. 2]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20 oct. </a:t>
            </a:r>
            <a:r>
              <a:rPr lang="fr-CA" dirty="0" smtClean="0"/>
              <a:t>2019: </a:t>
            </a:r>
            <a:endParaRPr lang="fr-CA" dirty="0" smtClean="0"/>
          </a:p>
          <a:p>
            <a:pPr lvl="1"/>
            <a:r>
              <a:rPr lang="fr-CA" dirty="0" smtClean="0"/>
              <a:t>Vente à crédit de marchandises pour 4 000 $ plus taxes et ayant un coût de 2 800 $. (2/10, n/FDM)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Clients (A+)</a:t>
            </a:r>
            <a:r>
              <a:rPr lang="fr-CA" sz="1800" dirty="0" smtClean="0">
                <a:solidFill>
                  <a:srgbClr val="C00000"/>
                </a:solidFill>
              </a:rPr>
              <a:t>			</a:t>
            </a:r>
            <a:r>
              <a:rPr lang="fr-CA" sz="1800" dirty="0" smtClean="0">
                <a:solidFill>
                  <a:srgbClr val="C00000"/>
                </a:solidFill>
              </a:rPr>
              <a:t>      4 </a:t>
            </a:r>
            <a:r>
              <a:rPr lang="fr-CA" sz="1800" dirty="0" smtClean="0">
                <a:solidFill>
                  <a:srgbClr val="C00000"/>
                </a:solidFill>
              </a:rPr>
              <a:t>599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TPS à </a:t>
            </a:r>
            <a:r>
              <a:rPr lang="fr-CA" sz="1800" dirty="0" smtClean="0">
                <a:solidFill>
                  <a:srgbClr val="C00000"/>
                </a:solidFill>
              </a:rPr>
              <a:t>payer (P+)</a:t>
            </a:r>
            <a:r>
              <a:rPr lang="fr-CA" sz="1800" dirty="0" smtClean="0">
                <a:solidFill>
                  <a:srgbClr val="C00000"/>
                </a:solidFill>
              </a:rPr>
              <a:t>		    	    200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TVQ à </a:t>
            </a:r>
            <a:r>
              <a:rPr lang="fr-CA" sz="1800" dirty="0" smtClean="0">
                <a:solidFill>
                  <a:srgbClr val="C00000"/>
                </a:solidFill>
              </a:rPr>
              <a:t>payer (P+)</a:t>
            </a:r>
            <a:r>
              <a:rPr lang="fr-CA" sz="1800" dirty="0" smtClean="0">
                <a:solidFill>
                  <a:srgbClr val="C00000"/>
                </a:solidFill>
              </a:rPr>
              <a:t>		   	    399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Ventes (PR+)</a:t>
            </a:r>
            <a:r>
              <a:rPr lang="fr-CA" sz="1800" dirty="0" smtClean="0">
                <a:solidFill>
                  <a:srgbClr val="C00000"/>
                </a:solidFill>
              </a:rPr>
              <a:t>			4 000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Coût des marchandises </a:t>
            </a:r>
            <a:r>
              <a:rPr lang="fr-CA" sz="1800" dirty="0" smtClean="0">
                <a:solidFill>
                  <a:srgbClr val="C00000"/>
                </a:solidFill>
              </a:rPr>
              <a:t>vendues (CH+) 2 </a:t>
            </a:r>
            <a:r>
              <a:rPr lang="fr-CA" sz="1800" dirty="0" smtClean="0">
                <a:solidFill>
                  <a:srgbClr val="C00000"/>
                </a:solidFill>
              </a:rPr>
              <a:t>800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Stocks (A-)</a:t>
            </a:r>
            <a:r>
              <a:rPr lang="fr-CA" sz="1800" dirty="0" smtClean="0">
                <a:solidFill>
                  <a:srgbClr val="C00000"/>
                </a:solidFill>
              </a:rPr>
              <a:t>			2 800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6776357" y="2792186"/>
            <a:ext cx="359229" cy="15512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776357" y="4452996"/>
            <a:ext cx="359229" cy="8701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8319" y="3244627"/>
            <a:ext cx="155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+mj-lt"/>
              </a:rPr>
              <a:t>Vente à crédit</a:t>
            </a:r>
            <a:endParaRPr lang="fr-CH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8318" y="4564889"/>
            <a:ext cx="155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>
                <a:latin typeface="+mj-lt"/>
              </a:rPr>
              <a:t>Constatation CMV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Escompte et retours et rabais sur ventes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297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Comptes de sens contraire du compte chiffre d’affaires</a:t>
            </a:r>
          </a:p>
          <a:p>
            <a:pPr marL="0" indent="0">
              <a:buNone/>
            </a:pPr>
            <a:r>
              <a:rPr lang="fr-CA" dirty="0" smtClean="0"/>
              <a:t> 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Compte de sens contraire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Vente à crédit de 2 000 $</a:t>
            </a:r>
          </a:p>
          <a:p>
            <a:pPr lvl="1"/>
            <a:r>
              <a:rPr lang="fr-CA" dirty="0" smtClean="0"/>
              <a:t>Retour de 40 $</a:t>
            </a:r>
          </a:p>
          <a:p>
            <a:endParaRPr lang="fr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544763" y="2781300"/>
            <a:ext cx="3971925" cy="3009900"/>
            <a:chOff x="1557" y="1837"/>
            <a:chExt cx="2502" cy="1896"/>
          </a:xfrm>
        </p:grpSpPr>
        <p:sp>
          <p:nvSpPr>
            <p:cNvPr id="40966" name="Text Box 5"/>
            <p:cNvSpPr txBox="1">
              <a:spLocks noChangeArrowheads="1"/>
            </p:cNvSpPr>
            <p:nvPr/>
          </p:nvSpPr>
          <p:spPr bwMode="auto">
            <a:xfrm>
              <a:off x="1586" y="2065"/>
              <a:ext cx="47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1600" dirty="0">
                  <a:latin typeface="+mj-lt"/>
                </a:rPr>
                <a:t>2 000</a:t>
              </a:r>
            </a:p>
          </p:txBody>
        </p:sp>
        <p:sp>
          <p:nvSpPr>
            <p:cNvPr id="40967" name="Text Box 6"/>
            <p:cNvSpPr txBox="1">
              <a:spLocks noChangeArrowheads="1"/>
            </p:cNvSpPr>
            <p:nvPr/>
          </p:nvSpPr>
          <p:spPr bwMode="auto">
            <a:xfrm>
              <a:off x="2037" y="2247"/>
              <a:ext cx="27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1600" dirty="0">
                  <a:latin typeface="+mj-lt"/>
                </a:rPr>
                <a:t>40</a:t>
              </a:r>
            </a:p>
          </p:txBody>
        </p:sp>
        <p:sp>
          <p:nvSpPr>
            <p:cNvPr id="40968" name="Text Box 7"/>
            <p:cNvSpPr txBox="1">
              <a:spLocks noChangeArrowheads="1"/>
            </p:cNvSpPr>
            <p:nvPr/>
          </p:nvSpPr>
          <p:spPr bwMode="auto">
            <a:xfrm>
              <a:off x="3107" y="2185"/>
              <a:ext cx="3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000" b="1">
                  <a:solidFill>
                    <a:srgbClr val="C00000"/>
                  </a:solidFill>
                  <a:latin typeface="+mj-lt"/>
                </a:rPr>
                <a:t>40</a:t>
              </a:r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>
              <a:off x="1557" y="20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0" name="Line 9"/>
            <p:cNvSpPr>
              <a:spLocks noChangeShapeType="1"/>
            </p:cNvSpPr>
            <p:nvPr/>
          </p:nvSpPr>
          <p:spPr bwMode="auto">
            <a:xfrm flipH="1">
              <a:off x="2037" y="2056"/>
              <a:ext cx="3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1" name="Text Box 10"/>
            <p:cNvSpPr txBox="1">
              <a:spLocks noChangeArrowheads="1"/>
            </p:cNvSpPr>
            <p:nvPr/>
          </p:nvSpPr>
          <p:spPr bwMode="auto">
            <a:xfrm>
              <a:off x="1782" y="1837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>
                  <a:latin typeface="+mj-lt"/>
                </a:rPr>
                <a:t>Clients</a:t>
              </a:r>
            </a:p>
          </p:txBody>
        </p:sp>
        <p:sp>
          <p:nvSpPr>
            <p:cNvPr id="40972" name="Line 11"/>
            <p:cNvSpPr>
              <a:spLocks noChangeShapeType="1"/>
            </p:cNvSpPr>
            <p:nvPr/>
          </p:nvSpPr>
          <p:spPr bwMode="auto">
            <a:xfrm>
              <a:off x="2963" y="20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3" name="Line 12"/>
            <p:cNvSpPr>
              <a:spLocks noChangeShapeType="1"/>
            </p:cNvSpPr>
            <p:nvPr/>
          </p:nvSpPr>
          <p:spPr bwMode="auto">
            <a:xfrm>
              <a:off x="3443" y="2056"/>
              <a:ext cx="0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4" name="Text Box 13"/>
            <p:cNvSpPr txBox="1">
              <a:spLocks noChangeArrowheads="1"/>
            </p:cNvSpPr>
            <p:nvPr/>
          </p:nvSpPr>
          <p:spPr bwMode="auto">
            <a:xfrm>
              <a:off x="3154" y="1852"/>
              <a:ext cx="5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>
                  <a:latin typeface="+mj-lt"/>
                </a:rPr>
                <a:t>Ventes</a:t>
              </a:r>
              <a:endParaRPr lang="fr-FR" sz="2000">
                <a:latin typeface="+mj-lt"/>
              </a:endParaRPr>
            </a:p>
          </p:txBody>
        </p:sp>
        <p:sp>
          <p:nvSpPr>
            <p:cNvPr id="40975" name="Line 14"/>
            <p:cNvSpPr>
              <a:spLocks noChangeShapeType="1"/>
            </p:cNvSpPr>
            <p:nvPr/>
          </p:nvSpPr>
          <p:spPr bwMode="auto">
            <a:xfrm>
              <a:off x="2963" y="3194"/>
              <a:ext cx="1096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6" name="Line 15"/>
            <p:cNvSpPr>
              <a:spLocks noChangeShapeType="1"/>
            </p:cNvSpPr>
            <p:nvPr/>
          </p:nvSpPr>
          <p:spPr bwMode="auto">
            <a:xfrm>
              <a:off x="3443" y="3204"/>
              <a:ext cx="0" cy="5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77" name="Text Box 16"/>
            <p:cNvSpPr txBox="1">
              <a:spLocks noChangeArrowheads="1"/>
            </p:cNvSpPr>
            <p:nvPr/>
          </p:nvSpPr>
          <p:spPr bwMode="auto">
            <a:xfrm>
              <a:off x="2964" y="2971"/>
              <a:ext cx="95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fr-FR" dirty="0">
                  <a:latin typeface="+mj-lt"/>
                </a:rPr>
                <a:t>R&amp;R/ventes</a:t>
              </a:r>
              <a:endParaRPr lang="fr-FR" sz="1400" dirty="0">
                <a:latin typeface="+mj-lt"/>
              </a:endParaRPr>
            </a:p>
          </p:txBody>
        </p:sp>
        <p:sp>
          <p:nvSpPr>
            <p:cNvPr id="40978" name="Text Box 17"/>
            <p:cNvSpPr txBox="1">
              <a:spLocks noChangeArrowheads="1"/>
            </p:cNvSpPr>
            <p:nvPr/>
          </p:nvSpPr>
          <p:spPr bwMode="auto">
            <a:xfrm>
              <a:off x="3434" y="2076"/>
              <a:ext cx="47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1600" dirty="0">
                  <a:latin typeface="+mj-lt"/>
                </a:rPr>
                <a:t>2 000</a:t>
              </a:r>
            </a:p>
          </p:txBody>
        </p:sp>
        <p:sp>
          <p:nvSpPr>
            <p:cNvPr id="40979" name="Text Box 18"/>
            <p:cNvSpPr txBox="1">
              <a:spLocks noChangeArrowheads="1"/>
            </p:cNvSpPr>
            <p:nvPr/>
          </p:nvSpPr>
          <p:spPr bwMode="auto">
            <a:xfrm>
              <a:off x="3087" y="3203"/>
              <a:ext cx="3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j-lt"/>
                </a:rPr>
                <a:t>40</a:t>
              </a:r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 flipH="1">
              <a:off x="3152" y="2160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3107" y="2205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CA" sz="1600">
                <a:latin typeface="+mj-lt"/>
              </a:endParaRPr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3297" y="2441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CA" sz="16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85657" y="151070"/>
            <a:ext cx="8229600" cy="775686"/>
          </a:xfrm>
        </p:spPr>
        <p:txBody>
          <a:bodyPr/>
          <a:lstStyle/>
          <a:p>
            <a:r>
              <a:rPr lang="fr-CA" dirty="0" smtClean="0"/>
              <a:t>Retours et rabais sur </a:t>
            </a:r>
            <a:r>
              <a:rPr lang="fr-CA" dirty="0" smtClean="0"/>
              <a:t>ventes </a:t>
            </a:r>
            <a:br>
              <a:rPr lang="fr-CA" dirty="0" smtClean="0"/>
            </a:br>
            <a:r>
              <a:rPr lang="fr-CA" dirty="0" smtClean="0"/>
              <a:t>(</a:t>
            </a:r>
            <a:r>
              <a:rPr lang="fr-CA" dirty="0"/>
              <a:t>pour le vendeur)</a:t>
            </a:r>
            <a:r>
              <a:rPr lang="fr-CA" dirty="0" smtClean="0"/>
              <a:t> </a:t>
            </a:r>
            <a:r>
              <a:rPr lang="fr-CA" dirty="0"/>
              <a:t>[Ex. 2]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534905" cy="5634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23 oct. </a:t>
            </a:r>
            <a:r>
              <a:rPr lang="fr-CA" dirty="0"/>
              <a:t>2019 (côté vendeur): </a:t>
            </a:r>
            <a:endParaRPr lang="fr-CA" dirty="0" smtClean="0"/>
          </a:p>
          <a:p>
            <a:pPr lvl="1"/>
            <a:r>
              <a:rPr lang="fr-CA" dirty="0" smtClean="0"/>
              <a:t>L’acheteur retourne 500 $ (plus taxes) de marchandises.  Ces dernières coûtent 310 $ au vendeur.</a:t>
            </a:r>
            <a:r>
              <a:rPr lang="fr-CA" dirty="0">
                <a:solidFill>
                  <a:srgbClr val="C00000"/>
                </a:solidFill>
              </a:rPr>
              <a:t> 	</a:t>
            </a:r>
            <a:endParaRPr lang="fr-CA" dirty="0" smtClean="0"/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Retours et rabais sur </a:t>
            </a:r>
            <a:r>
              <a:rPr lang="fr-CA" sz="1800" dirty="0" smtClean="0">
                <a:solidFill>
                  <a:srgbClr val="C00000"/>
                </a:solidFill>
              </a:rPr>
              <a:t>ventes (PR-)</a:t>
            </a:r>
            <a:r>
              <a:rPr lang="fr-CA" sz="1800" dirty="0" smtClean="0">
                <a:solidFill>
                  <a:srgbClr val="C00000"/>
                </a:solidFill>
              </a:rPr>
              <a:t>	 500,00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TPS à </a:t>
            </a:r>
            <a:r>
              <a:rPr lang="fr-CA" sz="1800" dirty="0" smtClean="0">
                <a:solidFill>
                  <a:srgbClr val="C00000"/>
                </a:solidFill>
              </a:rPr>
              <a:t>payer (P-)</a:t>
            </a:r>
            <a:r>
              <a:rPr lang="fr-CA" sz="1800" dirty="0" smtClean="0">
                <a:solidFill>
                  <a:srgbClr val="C00000"/>
                </a:solidFill>
              </a:rPr>
              <a:t>			    25,00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TVQ à </a:t>
            </a:r>
            <a:r>
              <a:rPr lang="fr-CA" sz="1800" dirty="0" smtClean="0">
                <a:solidFill>
                  <a:srgbClr val="C00000"/>
                </a:solidFill>
              </a:rPr>
              <a:t>payer (P-)</a:t>
            </a:r>
            <a:r>
              <a:rPr lang="fr-CA" sz="1800" dirty="0" smtClean="0">
                <a:solidFill>
                  <a:srgbClr val="C00000"/>
                </a:solidFill>
              </a:rPr>
              <a:t>	                                      49,88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Clients (A-)</a:t>
            </a:r>
            <a:r>
              <a:rPr lang="fr-CA" sz="1800" dirty="0" smtClean="0">
                <a:solidFill>
                  <a:srgbClr val="C00000"/>
                </a:solidFill>
              </a:rPr>
              <a:t>				574,88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Stocks (A+)</a:t>
            </a:r>
            <a:r>
              <a:rPr lang="fr-CA" sz="1800" dirty="0" smtClean="0">
                <a:solidFill>
                  <a:srgbClr val="C00000"/>
                </a:solidFill>
              </a:rPr>
              <a:t>				</a:t>
            </a:r>
            <a:r>
              <a:rPr lang="fr-CA" sz="1800" dirty="0">
                <a:solidFill>
                  <a:srgbClr val="C00000"/>
                </a:solidFill>
              </a:rPr>
              <a:t> </a:t>
            </a:r>
            <a:r>
              <a:rPr lang="fr-CA" sz="1800" dirty="0" smtClean="0">
                <a:solidFill>
                  <a:srgbClr val="C00000"/>
                </a:solidFill>
              </a:rPr>
              <a:t> 310,00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Coût </a:t>
            </a:r>
            <a:r>
              <a:rPr lang="fr-CA" sz="1800" dirty="0">
                <a:solidFill>
                  <a:srgbClr val="C00000"/>
                </a:solidFill>
              </a:rPr>
              <a:t>des marchandises </a:t>
            </a:r>
            <a:r>
              <a:rPr lang="fr-CA" sz="1800" dirty="0" smtClean="0">
                <a:solidFill>
                  <a:srgbClr val="C00000"/>
                </a:solidFill>
              </a:rPr>
              <a:t>vendues </a:t>
            </a:r>
            <a:r>
              <a:rPr lang="fr-CA" sz="1800" dirty="0" smtClean="0">
                <a:solidFill>
                  <a:srgbClr val="C00000"/>
                </a:solidFill>
              </a:rPr>
              <a:t>(CH-)   </a:t>
            </a:r>
            <a:r>
              <a:rPr lang="fr-CA" sz="1800" dirty="0" smtClean="0">
                <a:solidFill>
                  <a:srgbClr val="C00000"/>
                </a:solidFill>
              </a:rPr>
              <a:t>	310,00</a:t>
            </a:r>
          </a:p>
          <a:p>
            <a:pPr marL="0" indent="0">
              <a:buNone/>
            </a:pPr>
            <a:r>
              <a:rPr lang="fr-CA" sz="1600" dirty="0" smtClean="0"/>
              <a:t>	N.B. L’écriture de remise en stock n’est pas nécessaire lors de rabais.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461043" y="2870562"/>
            <a:ext cx="359229" cy="15512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453435" y="4553997"/>
            <a:ext cx="359229" cy="7854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730401" y="3084535"/>
            <a:ext cx="13482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1600" dirty="0" smtClean="0">
                <a:latin typeface="+mj-lt"/>
              </a:rPr>
              <a:t>Réception </a:t>
            </a:r>
            <a:r>
              <a:rPr lang="fr-CA" sz="1600" dirty="0">
                <a:latin typeface="+mj-lt"/>
              </a:rPr>
              <a:t>de la marchandise </a:t>
            </a:r>
            <a:r>
              <a:rPr lang="fr-CA" sz="1600" dirty="0" smtClean="0">
                <a:latin typeface="+mj-lt"/>
              </a:rPr>
              <a:t>retournée</a:t>
            </a:r>
            <a:endParaRPr lang="fr-CA" sz="16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0401" y="4492846"/>
            <a:ext cx="1348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1600" dirty="0" smtClean="0">
                <a:latin typeface="+mj-lt"/>
              </a:rPr>
              <a:t>Remise </a:t>
            </a:r>
            <a:r>
              <a:rPr lang="fr-CA" sz="1600" dirty="0">
                <a:latin typeface="+mj-lt"/>
              </a:rPr>
              <a:t>en stock de </a:t>
            </a:r>
            <a:r>
              <a:rPr lang="fr-CA" sz="1600" dirty="0" smtClean="0">
                <a:latin typeface="+mj-lt"/>
              </a:rPr>
              <a:t>marchandise</a:t>
            </a:r>
            <a:endParaRPr lang="fr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9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85656" y="191467"/>
            <a:ext cx="8229600" cy="1143000"/>
          </a:xfrm>
        </p:spPr>
        <p:txBody>
          <a:bodyPr/>
          <a:lstStyle/>
          <a:p>
            <a:r>
              <a:rPr lang="fr-CA" dirty="0" smtClean="0"/>
              <a:t>Comptabilisation de l’escompte sur </a:t>
            </a:r>
            <a:r>
              <a:rPr lang="fr-CA" dirty="0"/>
              <a:t>ventes</a:t>
            </a:r>
            <a:br>
              <a:rPr lang="fr-CA" dirty="0"/>
            </a:br>
            <a:r>
              <a:rPr lang="fr-CA" dirty="0"/>
              <a:t>(pour le vendeur</a:t>
            </a:r>
            <a:r>
              <a:rPr lang="fr-CA" dirty="0" smtClean="0"/>
              <a:t>) [</a:t>
            </a:r>
            <a:r>
              <a:rPr lang="fr-CA" dirty="0"/>
              <a:t>Ex. 2]</a:t>
            </a:r>
            <a:endParaRPr lang="fr-CA" dirty="0" smtClean="0"/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29 oct. 2019: </a:t>
            </a:r>
          </a:p>
          <a:p>
            <a:pPr lvl="1"/>
            <a:r>
              <a:rPr lang="fr-CA" dirty="0" smtClean="0"/>
              <a:t>Recouvrement de la part du client (vente du 20 octobre).</a:t>
            </a:r>
          </a:p>
          <a:p>
            <a:endParaRPr lang="fr-CA" dirty="0" smtClean="0"/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Encaisse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 (A+)</a:t>
            </a:r>
            <a:r>
              <a:rPr lang="fr-CA" sz="1800" dirty="0" smtClean="0">
                <a:solidFill>
                  <a:srgbClr val="C00000"/>
                </a:solidFill>
              </a:rPr>
              <a:t>		3 954,12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Escompte sur </a:t>
            </a:r>
            <a:r>
              <a:rPr lang="fr-CA" sz="1800" dirty="0" smtClean="0">
                <a:solidFill>
                  <a:srgbClr val="C00000"/>
                </a:solidFill>
              </a:rPr>
              <a:t>ventes (PR-)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      70,00</a:t>
            </a:r>
            <a:r>
              <a:rPr lang="fr-CA" sz="1800" dirty="0">
                <a:solidFill>
                  <a:srgbClr val="C00000"/>
                </a:solidFill>
              </a:rPr>
              <a:t>*</a:t>
            </a:r>
            <a:endParaRPr lang="fr-CA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Clients (A-)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4 024,12</a:t>
            </a:r>
          </a:p>
          <a:p>
            <a:pPr marL="0" indent="0">
              <a:buNone/>
            </a:pPr>
            <a:r>
              <a:rPr lang="fr-CA" sz="1600" dirty="0" smtClean="0"/>
              <a:t>	*</a:t>
            </a:r>
            <a:r>
              <a:rPr lang="fr-CA" sz="1600" dirty="0"/>
              <a:t>L’escompte se calcule avant les taxes</a:t>
            </a:r>
          </a:p>
          <a:p>
            <a:pPr marL="0" indent="0">
              <a:buNone/>
            </a:pPr>
            <a:endParaRPr lang="fr-CA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1: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Utiliser les ventes et la marge brute pour évaluer une </a:t>
            </a:r>
            <a:r>
              <a:rPr lang="fr-CA" dirty="0" smtClean="0"/>
              <a:t>entreprise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Frais de transport à la vente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Représentent une charge de livraison (charge d’exploitation).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6832"/>
          </a:xfrm>
        </p:spPr>
        <p:txBody>
          <a:bodyPr/>
          <a:lstStyle/>
          <a:p>
            <a:r>
              <a:rPr lang="fr-CA" dirty="0" smtClean="0"/>
              <a:t>Remise des taxes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5063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On achète pour 2 000$ de marchandises</a:t>
            </a:r>
            <a:endParaRPr lang="fr-CA" sz="2400" dirty="0" smtClean="0"/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Stocks (A+)                 </a:t>
            </a:r>
            <a:r>
              <a:rPr lang="fr-CA" sz="1800" dirty="0" smtClean="0">
                <a:solidFill>
                  <a:srgbClr val="C00000"/>
                </a:solidFill>
              </a:rPr>
              <a:t>2 000,00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TPS à recouvrer </a:t>
            </a:r>
            <a:r>
              <a:rPr lang="fr-CA" sz="1800" dirty="0" smtClean="0">
                <a:solidFill>
                  <a:srgbClr val="C00000"/>
                </a:solidFill>
              </a:rPr>
              <a:t>(A+)    </a:t>
            </a:r>
            <a:r>
              <a:rPr lang="fr-CA" sz="1800" dirty="0" smtClean="0">
                <a:solidFill>
                  <a:srgbClr val="C00000"/>
                </a:solidFill>
              </a:rPr>
              <a:t>100,00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TVQ à recouvrer </a:t>
            </a:r>
            <a:r>
              <a:rPr lang="fr-CA" sz="1800" dirty="0" smtClean="0">
                <a:solidFill>
                  <a:srgbClr val="C00000"/>
                </a:solidFill>
              </a:rPr>
              <a:t>(A+)</a:t>
            </a:r>
            <a:r>
              <a:rPr lang="fr-CA" sz="1800" dirty="0" smtClean="0">
                <a:solidFill>
                  <a:srgbClr val="C00000"/>
                </a:solidFill>
              </a:rPr>
              <a:t>    </a:t>
            </a:r>
            <a:r>
              <a:rPr lang="fr-CA" sz="1800" dirty="0" smtClean="0">
                <a:solidFill>
                  <a:srgbClr val="C00000"/>
                </a:solidFill>
              </a:rPr>
              <a:t>199,50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Encaisse </a:t>
            </a:r>
            <a:r>
              <a:rPr lang="fr-CA" sz="1800" dirty="0" smtClean="0">
                <a:solidFill>
                  <a:srgbClr val="C00000"/>
                </a:solidFill>
              </a:rPr>
              <a:t>(A-)                      </a:t>
            </a:r>
            <a:r>
              <a:rPr lang="fr-CA" sz="1800" dirty="0" smtClean="0">
                <a:solidFill>
                  <a:srgbClr val="C00000"/>
                </a:solidFill>
              </a:rPr>
              <a:t>2 299,50</a:t>
            </a:r>
            <a:endParaRPr lang="fr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On </a:t>
            </a:r>
            <a:r>
              <a:rPr lang="fr-CA" dirty="0"/>
              <a:t>vend pour 2 600$ de marchandises</a:t>
            </a:r>
          </a:p>
          <a:p>
            <a:pPr marL="0" indent="0"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Encaisse (A+)              </a:t>
            </a:r>
            <a:r>
              <a:rPr lang="fr-CA" sz="1800" dirty="0">
                <a:solidFill>
                  <a:srgbClr val="C00000"/>
                </a:solidFill>
              </a:rPr>
              <a:t>2 989,35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TPS </a:t>
            </a:r>
            <a:r>
              <a:rPr lang="fr-CA" sz="1800" dirty="0">
                <a:solidFill>
                  <a:srgbClr val="C00000"/>
                </a:solidFill>
              </a:rPr>
              <a:t>à </a:t>
            </a:r>
            <a:r>
              <a:rPr lang="fr-CA" sz="1800" dirty="0" smtClean="0">
                <a:solidFill>
                  <a:srgbClr val="C00000"/>
                </a:solidFill>
              </a:rPr>
              <a:t>payer (P+)                    130,00</a:t>
            </a:r>
            <a:endParaRPr lang="fr-CA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TVQ </a:t>
            </a:r>
            <a:r>
              <a:rPr lang="fr-CA" sz="1800" dirty="0">
                <a:solidFill>
                  <a:srgbClr val="C00000"/>
                </a:solidFill>
              </a:rPr>
              <a:t>à </a:t>
            </a:r>
            <a:r>
              <a:rPr lang="fr-CA" sz="1800" dirty="0" smtClean="0">
                <a:solidFill>
                  <a:srgbClr val="C00000"/>
                </a:solidFill>
              </a:rPr>
              <a:t>payer (P+)                  </a:t>
            </a:r>
            <a:r>
              <a:rPr lang="fr-CA" sz="1800" dirty="0">
                <a:solidFill>
                  <a:srgbClr val="C00000"/>
                </a:solidFill>
              </a:rPr>
              <a:t>259,35</a:t>
            </a:r>
          </a:p>
          <a:p>
            <a:pPr marL="0" indent="0">
              <a:buNone/>
            </a:pPr>
            <a:r>
              <a:rPr lang="fr-CA" sz="1800" dirty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	</a:t>
            </a:r>
            <a:r>
              <a:rPr lang="fr-CA" sz="1800" dirty="0" smtClean="0">
                <a:solidFill>
                  <a:srgbClr val="C00000"/>
                </a:solidFill>
              </a:rPr>
              <a:t>Ventes (PR+)                      </a:t>
            </a:r>
            <a:r>
              <a:rPr lang="fr-CA" sz="1800" dirty="0">
                <a:solidFill>
                  <a:srgbClr val="C00000"/>
                </a:solidFill>
              </a:rPr>
              <a:t>2 600,00</a:t>
            </a:r>
          </a:p>
          <a:p>
            <a:pPr marL="0" indent="0">
              <a:buNone/>
            </a:pPr>
            <a:endParaRPr lang="fr-CA" sz="2400" dirty="0"/>
          </a:p>
          <a:p>
            <a:pPr marL="0" indent="0">
              <a:buNone/>
            </a:pPr>
            <a:endParaRPr lang="fr-CA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6011863" y="37179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6773862" y="3717925"/>
            <a:ext cx="7937" cy="644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11863" y="3740150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solidFill>
                  <a:schemeClr val="accent2"/>
                </a:solidFill>
                <a:latin typeface="+mj-lt"/>
              </a:rPr>
              <a:t>199,50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042988" y="17748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824036" y="1795463"/>
            <a:ext cx="11113" cy="83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835150" y="1795463"/>
            <a:ext cx="758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solidFill>
                  <a:srgbClr val="CC3300"/>
                </a:solidFill>
                <a:latin typeface="+mj-lt"/>
              </a:rPr>
              <a:t>130,00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695700" y="29987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4427538" y="3019425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000750" y="17732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762750" y="1773238"/>
            <a:ext cx="1905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761163" y="1781175"/>
            <a:ext cx="7713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solidFill>
                  <a:srgbClr val="CC3300"/>
                </a:solidFill>
                <a:latin typeface="+mj-lt"/>
              </a:rPr>
              <a:t>259,35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042988" y="37179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835150" y="3740149"/>
            <a:ext cx="0" cy="6223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CA" sz="1400">
              <a:latin typeface="+mj-lt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042988" y="3740150"/>
            <a:ext cx="811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solidFill>
                  <a:schemeClr val="accent2"/>
                </a:solidFill>
                <a:latin typeface="+mj-lt"/>
              </a:rPr>
              <a:t>100,00 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1042988" y="1539875"/>
            <a:ext cx="15128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>
                <a:latin typeface="+mj-lt"/>
              </a:rPr>
              <a:t>TPS À PAYER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42975" y="3484563"/>
            <a:ext cx="17287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>
                <a:latin typeface="+mj-lt"/>
              </a:rPr>
              <a:t>TPS À RECEVOIR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011863" y="1543050"/>
            <a:ext cx="15128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>
                <a:latin typeface="+mj-lt"/>
              </a:rPr>
              <a:t>TVQ À PAYER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911850" y="3459163"/>
            <a:ext cx="17287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>
                <a:latin typeface="+mj-lt"/>
              </a:rPr>
              <a:t>TVQ À RECEVOIR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55650" y="3747634"/>
            <a:ext cx="28733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 dirty="0">
                <a:solidFill>
                  <a:schemeClr val="accent2"/>
                </a:solidFill>
                <a:latin typeface="+mj-lt"/>
              </a:rPr>
              <a:t>A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5726906" y="3751815"/>
            <a:ext cx="3603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 dirty="0">
                <a:solidFill>
                  <a:schemeClr val="accent2"/>
                </a:solidFill>
                <a:latin typeface="+mj-lt"/>
              </a:rPr>
              <a:t>A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7602471" y="1776413"/>
            <a:ext cx="2889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 dirty="0">
                <a:solidFill>
                  <a:srgbClr val="CC3300"/>
                </a:solidFill>
                <a:latin typeface="+mj-lt"/>
              </a:rPr>
              <a:t>V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2643064" y="1789567"/>
            <a:ext cx="2889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 dirty="0">
                <a:solidFill>
                  <a:srgbClr val="CC3300"/>
                </a:solidFill>
                <a:latin typeface="+mj-lt"/>
              </a:rPr>
              <a:t>V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635375" y="2736850"/>
            <a:ext cx="17287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 sz="1400" b="1">
                <a:latin typeface="+mj-lt"/>
              </a:rPr>
              <a:t>ENCAISSE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765300" y="3956050"/>
            <a:ext cx="811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 dirty="0">
                <a:latin typeface="+mj-lt"/>
              </a:rPr>
              <a:t>100,00 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971550" y="2011363"/>
            <a:ext cx="7585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latin typeface="+mj-lt"/>
              </a:rPr>
              <a:t>130,00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940425" y="1997075"/>
            <a:ext cx="7713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latin typeface="+mj-lt"/>
              </a:rPr>
              <a:t>259,35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781800" y="3930650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latin typeface="+mj-lt"/>
              </a:rPr>
              <a:t>199,50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427538" y="3019425"/>
            <a:ext cx="6687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sz="1400" b="1">
                <a:latin typeface="+mj-lt"/>
              </a:rPr>
              <a:t>89,85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051050" y="404813"/>
            <a:ext cx="50403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fr-FR" sz="2400" b="1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976993" y="4705351"/>
            <a:ext cx="374491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Achats                              2 000,00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TPS à recouvrer                 </a:t>
            </a:r>
            <a:r>
              <a:rPr lang="fr-CA" sz="1400" b="1" dirty="0">
                <a:solidFill>
                  <a:schemeClr val="accent2"/>
                </a:solidFill>
                <a:latin typeface="+mj-lt"/>
              </a:rPr>
              <a:t>100,00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TVQ à recouvrer                 </a:t>
            </a:r>
            <a:r>
              <a:rPr lang="fr-CA" sz="1400" b="1" dirty="0">
                <a:solidFill>
                  <a:schemeClr val="accent2"/>
                </a:solidFill>
                <a:latin typeface="+mj-lt"/>
              </a:rPr>
              <a:t>199,50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    Encaisse                                     2 299,50 </a:t>
            </a:r>
          </a:p>
        </p:txBody>
      </p:sp>
      <p:sp>
        <p:nvSpPr>
          <p:cNvPr id="52256" name="Text Box 32"/>
          <p:cNvSpPr txBox="1">
            <a:spLocks noChangeArrowheads="1"/>
          </p:cNvSpPr>
          <p:nvPr/>
        </p:nvSpPr>
        <p:spPr bwMode="auto">
          <a:xfrm>
            <a:off x="4787901" y="4714479"/>
            <a:ext cx="381793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Encaisse                       2 989,35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    TPS à payer                                 </a:t>
            </a:r>
            <a:r>
              <a:rPr lang="fr-CA" sz="1400" b="1" dirty="0">
                <a:solidFill>
                  <a:srgbClr val="CC3300"/>
                </a:solidFill>
                <a:latin typeface="+mj-lt"/>
              </a:rPr>
              <a:t>130,00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     TVQ à payer                                </a:t>
            </a:r>
            <a:r>
              <a:rPr lang="fr-CA" sz="1400" b="1" dirty="0">
                <a:solidFill>
                  <a:srgbClr val="CC3300"/>
                </a:solidFill>
                <a:latin typeface="+mj-lt"/>
              </a:rPr>
              <a:t>259,35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fr-CA" sz="1400" b="1" dirty="0">
                <a:latin typeface="+mj-lt"/>
              </a:rPr>
              <a:t>     Ventes                                       2 600,00</a:t>
            </a:r>
          </a:p>
        </p:txBody>
      </p:sp>
      <p:sp>
        <p:nvSpPr>
          <p:cNvPr id="1334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Paiement de la TPS et de la TVQ au gouvernement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31" grpId="0"/>
      <p:bldP spid="52236" grpId="0"/>
      <p:bldP spid="52239" grpId="0"/>
      <p:bldP spid="52244" grpId="0"/>
      <p:bldP spid="52245" grpId="0"/>
      <p:bldP spid="52246" grpId="0"/>
      <p:bldP spid="52247" grpId="0"/>
      <p:bldP spid="52249" grpId="0"/>
      <p:bldP spid="52250" grpId="0"/>
      <p:bldP spid="52251" grpId="0"/>
      <p:bldP spid="52252" grpId="0"/>
      <p:bldP spid="52253" grpId="0"/>
      <p:bldP spid="52255" grpId="0"/>
      <p:bldP spid="522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14313"/>
            <a:ext cx="8836025" cy="1462087"/>
          </a:xfrm>
        </p:spPr>
        <p:txBody>
          <a:bodyPr/>
          <a:lstStyle/>
          <a:p>
            <a:r>
              <a:rPr lang="fr-CA" dirty="0"/>
              <a:t>Remise des taxes </a:t>
            </a:r>
            <a:r>
              <a:rPr lang="fr-CA" dirty="0" smtClean="0"/>
              <a:t>à Revenu Québec</a:t>
            </a:r>
            <a:endParaRPr lang="fr-CA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2698750"/>
            <a:ext cx="8559800" cy="3394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CA" dirty="0"/>
              <a:t>TPS à payer             130,00 	TVQ à payer           </a:t>
            </a:r>
            <a:r>
              <a:rPr lang="fr-CA" dirty="0" smtClean="0"/>
              <a:t>259,35 </a:t>
            </a:r>
            <a:endParaRPr lang="fr-CA" dirty="0"/>
          </a:p>
          <a:p>
            <a:pPr>
              <a:buFont typeface="Wingdings" pitchFamily="2" charset="2"/>
              <a:buNone/>
            </a:pPr>
            <a:r>
              <a:rPr lang="fr-CA" dirty="0"/>
              <a:t>TPS à recouvrer      </a:t>
            </a:r>
            <a:r>
              <a:rPr lang="fr-CA" u="sng" dirty="0"/>
              <a:t>(100,00)</a:t>
            </a:r>
            <a:r>
              <a:rPr lang="fr-CA" dirty="0"/>
              <a:t>	TVQ à recouvrer    </a:t>
            </a:r>
            <a:r>
              <a:rPr lang="fr-CA" u="sng" dirty="0"/>
              <a:t>(</a:t>
            </a:r>
            <a:r>
              <a:rPr lang="fr-CA" u="sng" dirty="0" smtClean="0"/>
              <a:t>199,50)</a:t>
            </a:r>
            <a:endParaRPr lang="fr-CA" u="sng" dirty="0"/>
          </a:p>
          <a:p>
            <a:pPr>
              <a:buFont typeface="Wingdings" pitchFamily="2" charset="2"/>
              <a:buNone/>
            </a:pPr>
            <a:r>
              <a:rPr lang="fr-CA" dirty="0"/>
              <a:t>TPS à remettre           </a:t>
            </a:r>
            <a:r>
              <a:rPr lang="fr-CA" b="1" dirty="0"/>
              <a:t>30,00	</a:t>
            </a:r>
            <a:r>
              <a:rPr lang="fr-CA" dirty="0"/>
              <a:t>TVQ à remettre  </a:t>
            </a:r>
            <a:r>
              <a:rPr lang="fr-CA" dirty="0" smtClean="0"/>
              <a:t>      </a:t>
            </a:r>
            <a:r>
              <a:rPr lang="fr-CA" b="1" dirty="0" smtClean="0"/>
              <a:t>59,85</a:t>
            </a:r>
            <a:endParaRPr lang="fr-CA" b="1" dirty="0"/>
          </a:p>
          <a:p>
            <a:pPr>
              <a:buFont typeface="Wingdings" pitchFamily="2" charset="2"/>
              <a:buNone/>
            </a:pPr>
            <a:endParaRPr lang="fr-CA" b="1" dirty="0"/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fr-CA" b="1" dirty="0">
                <a:solidFill>
                  <a:srgbClr val="FF0000"/>
                </a:solidFill>
              </a:rPr>
              <a:t>		</a:t>
            </a:r>
            <a:r>
              <a:rPr lang="fr-CA" b="1" dirty="0" smtClean="0">
                <a:solidFill>
                  <a:srgbClr val="CC0000"/>
                </a:solidFill>
              </a:rPr>
              <a:t>89,85 </a:t>
            </a:r>
            <a:r>
              <a:rPr lang="fr-CA" b="1" dirty="0">
                <a:solidFill>
                  <a:srgbClr val="CC0000"/>
                </a:solidFill>
              </a:rPr>
              <a:t>$</a:t>
            </a:r>
          </a:p>
          <a:p>
            <a:pPr>
              <a:buFont typeface="Wingdings" pitchFamily="2" charset="2"/>
              <a:buNone/>
            </a:pPr>
            <a:endParaRPr lang="fr-CA" b="1" dirty="0">
              <a:solidFill>
                <a:srgbClr val="CC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236814" y="4090987"/>
            <a:ext cx="3506886" cy="609600"/>
            <a:chOff x="2245" y="2184"/>
            <a:chExt cx="2903" cy="384"/>
          </a:xfrm>
        </p:grpSpPr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 flipV="1">
              <a:off x="2245" y="2205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A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V="1">
              <a:off x="5148" y="218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A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2245" y="2568"/>
              <a:ext cx="2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781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44463" y="274638"/>
            <a:ext cx="8964612" cy="1143000"/>
          </a:xfrm>
        </p:spPr>
        <p:txBody>
          <a:bodyPr/>
          <a:lstStyle/>
          <a:p>
            <a:r>
              <a:rPr lang="fr-CA" dirty="0"/>
              <a:t>Remise des taxes </a:t>
            </a:r>
            <a:r>
              <a:rPr lang="fr-CA" dirty="0" smtClean="0"/>
              <a:t>à Revenu Québec</a:t>
            </a:r>
            <a:endParaRPr lang="fr-CA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CA" dirty="0"/>
              <a:t>Écriture: Paiement des taxes </a:t>
            </a:r>
          </a:p>
          <a:p>
            <a:pPr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TPS </a:t>
            </a:r>
            <a:r>
              <a:rPr lang="fr-CA" sz="1800" dirty="0">
                <a:solidFill>
                  <a:srgbClr val="C00000"/>
                </a:solidFill>
              </a:rPr>
              <a:t>à payer </a:t>
            </a:r>
            <a:r>
              <a:rPr lang="fr-CA" sz="1800" dirty="0" smtClean="0">
                <a:solidFill>
                  <a:srgbClr val="C00000"/>
                </a:solidFill>
              </a:rPr>
              <a:t>(P-)                    </a:t>
            </a:r>
            <a:r>
              <a:rPr lang="fr-CA" sz="1800" dirty="0">
                <a:solidFill>
                  <a:srgbClr val="C00000"/>
                </a:solidFill>
              </a:rPr>
              <a:t>130,00</a:t>
            </a:r>
          </a:p>
          <a:p>
            <a:pPr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TVQ </a:t>
            </a:r>
            <a:r>
              <a:rPr lang="fr-CA" sz="1800" dirty="0">
                <a:solidFill>
                  <a:srgbClr val="C00000"/>
                </a:solidFill>
              </a:rPr>
              <a:t>à payer </a:t>
            </a:r>
            <a:r>
              <a:rPr lang="fr-CA" sz="1800" dirty="0" smtClean="0">
                <a:solidFill>
                  <a:srgbClr val="C00000"/>
                </a:solidFill>
              </a:rPr>
              <a:t>(P-)                   </a:t>
            </a:r>
            <a:r>
              <a:rPr lang="fr-CA" sz="1800" dirty="0" smtClean="0">
                <a:solidFill>
                  <a:srgbClr val="C00000"/>
                </a:solidFill>
              </a:rPr>
              <a:t>259,35</a:t>
            </a:r>
            <a:endParaRPr lang="fr-CA" sz="18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TPS </a:t>
            </a:r>
            <a:r>
              <a:rPr lang="fr-CA" sz="1800" dirty="0">
                <a:solidFill>
                  <a:srgbClr val="C00000"/>
                </a:solidFill>
              </a:rPr>
              <a:t>à recouvrer </a:t>
            </a:r>
            <a:r>
              <a:rPr lang="fr-CA" sz="1800" dirty="0" smtClean="0">
                <a:solidFill>
                  <a:srgbClr val="C00000"/>
                </a:solidFill>
              </a:rPr>
              <a:t>(A-)               </a:t>
            </a:r>
            <a:r>
              <a:rPr lang="fr-CA" sz="1800" dirty="0">
                <a:solidFill>
                  <a:srgbClr val="C00000"/>
                </a:solidFill>
              </a:rPr>
              <a:t>100,00</a:t>
            </a:r>
          </a:p>
          <a:p>
            <a:pPr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TVQ </a:t>
            </a:r>
            <a:r>
              <a:rPr lang="fr-CA" sz="1800" dirty="0">
                <a:solidFill>
                  <a:srgbClr val="C00000"/>
                </a:solidFill>
              </a:rPr>
              <a:t>à </a:t>
            </a:r>
            <a:r>
              <a:rPr lang="fr-CA" sz="1800" dirty="0" smtClean="0">
                <a:solidFill>
                  <a:srgbClr val="C00000"/>
                </a:solidFill>
              </a:rPr>
              <a:t>recouvrer (A-)               </a:t>
            </a:r>
            <a:r>
              <a:rPr lang="fr-CA" sz="1800" dirty="0" smtClean="0">
                <a:solidFill>
                  <a:srgbClr val="C00000"/>
                </a:solidFill>
              </a:rPr>
              <a:t>199,50</a:t>
            </a:r>
            <a:endParaRPr lang="fr-CA" sz="18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fr-CA" sz="1800" dirty="0" smtClean="0">
                <a:solidFill>
                  <a:srgbClr val="C00000"/>
                </a:solidFill>
              </a:rPr>
              <a:t>		</a:t>
            </a:r>
            <a:r>
              <a:rPr lang="fr-CA" sz="1800" dirty="0" smtClean="0">
                <a:solidFill>
                  <a:srgbClr val="C00000"/>
                </a:solidFill>
              </a:rPr>
              <a:t>Encaisse (A-)                               </a:t>
            </a:r>
            <a:r>
              <a:rPr lang="fr-CA" sz="1800" dirty="0" smtClean="0">
                <a:solidFill>
                  <a:srgbClr val="C00000"/>
                </a:solidFill>
              </a:rPr>
              <a:t>89,85</a:t>
            </a:r>
            <a:endParaRPr lang="fr-CA" sz="1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Services-conseils Roy (p.248)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371504"/>
          </a:xfrm>
        </p:spPr>
        <p:txBody>
          <a:bodyPr/>
          <a:lstStyle/>
          <a:p>
            <a:pPr marL="0" indent="0">
              <a:buNone/>
            </a:pPr>
            <a:r>
              <a:rPr lang="fr-CA" b="1" dirty="0" smtClean="0"/>
              <a:t>Travail à faire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Étape effectuée (les soldes se retrouvent dans le fichier)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Journalisez et reportez les opérations de janvier aux comptes en T. N’oubliez pas d’appliquer les taxes lorsque nécessaire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Journalisez et reportez les écritures de clôture.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Préparez l’état des résultats de janvier 2012 de Services-conseils Roy.  Utilisez la présentation à groupement multiples.</a:t>
            </a:r>
            <a:endParaRPr lang="fr-CA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3: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6801" y="3886200"/>
            <a:ext cx="7130142" cy="1752600"/>
          </a:xfrm>
        </p:spPr>
        <p:txBody>
          <a:bodyPr/>
          <a:lstStyle/>
          <a:p>
            <a:r>
              <a:rPr lang="fr-CA" dirty="0"/>
              <a:t>Régulariser et clôturer les comptes d’une entreprise commerciale selon l’inventaire permanent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1"/>
          <p:cNvSpPr>
            <a:spLocks noGrp="1"/>
          </p:cNvSpPr>
          <p:nvPr>
            <p:ph type="title"/>
          </p:nvPr>
        </p:nvSpPr>
        <p:spPr>
          <a:xfrm>
            <a:off x="485659" y="410562"/>
            <a:ext cx="8229600" cy="1143000"/>
          </a:xfrm>
        </p:spPr>
        <p:txBody>
          <a:bodyPr/>
          <a:lstStyle/>
          <a:p>
            <a:r>
              <a:rPr lang="fr-FR" dirty="0" smtClean="0"/>
              <a:t>Régularisation des stocks en fonction de la prise d’inventaire physique</a:t>
            </a:r>
            <a:endParaRPr lang="fr-CA" dirty="0" smtClean="0"/>
          </a:p>
        </p:txBody>
      </p:sp>
      <p:sp>
        <p:nvSpPr>
          <p:cNvPr id="49155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38648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Si stocks en main = soldes des stocks avant régularisation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 smtClean="0"/>
              <a:t>Aucun ajustement à faire pour le CMV et les stocks.</a:t>
            </a:r>
            <a:endParaRPr lang="fr-CA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Écarts possibles: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 smtClean="0"/>
              <a:t>Stocks en main inférieurs (vols, bris, perte etc.)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 smtClean="0"/>
              <a:t>Stocks en main supérieurs (achats non comptabilisés)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CA" dirty="0" smtClean="0"/>
              <a:t>Stocks en main supérieurs (causes indéterminées)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Clôture des comptes d’une entreprise commerciale</a:t>
            </a:r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1620000"/>
            <a:ext cx="8682038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fr-CA" sz="2000" b="1" dirty="0">
                <a:latin typeface="+mj-lt"/>
              </a:rPr>
              <a:t>But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fr-CA" sz="2000" b="1" dirty="0">
                <a:latin typeface="+mj-lt"/>
              </a:rPr>
              <a:t>	</a:t>
            </a:r>
            <a:r>
              <a:rPr lang="fr-FR" dirty="0">
                <a:latin typeface="+mj-lt"/>
              </a:rPr>
              <a:t>« Remettre mon compteur journalier à zéro » pour commencer un nouvel exercice.  </a:t>
            </a:r>
            <a:endParaRPr lang="fr-FR" dirty="0" smtClean="0">
              <a:latin typeface="+mj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endParaRPr lang="fr-FR" sz="2000" dirty="0">
              <a:latin typeface="+mj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None/>
            </a:pPr>
            <a:r>
              <a:rPr lang="fr-FR" sz="2000" b="1" dirty="0">
                <a:latin typeface="+mj-lt"/>
              </a:rPr>
              <a:t>Étapes</a:t>
            </a:r>
          </a:p>
          <a:p>
            <a:pPr marL="990600" lvl="1" indent="-533400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AutoNum type="arabicPeriod"/>
            </a:pPr>
            <a:r>
              <a:rPr lang="fr-FR" dirty="0">
                <a:latin typeface="+mj-lt"/>
              </a:rPr>
              <a:t>Fermer les comptes de produits</a:t>
            </a:r>
          </a:p>
          <a:p>
            <a:pPr marL="990600" lvl="1" indent="-533400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AutoNum type="arabicPeriod"/>
            </a:pPr>
            <a:r>
              <a:rPr lang="fr-FR" dirty="0">
                <a:latin typeface="+mj-lt"/>
              </a:rPr>
              <a:t>Fermer les comptes de </a:t>
            </a:r>
            <a:r>
              <a:rPr lang="fr-FR" dirty="0" smtClean="0">
                <a:latin typeface="+mj-lt"/>
              </a:rPr>
              <a:t>charges </a:t>
            </a:r>
            <a:endParaRPr lang="fr-FR" dirty="0">
              <a:latin typeface="+mj-lt"/>
            </a:endParaRPr>
          </a:p>
          <a:p>
            <a:pPr lvl="2">
              <a:spcBef>
                <a:spcPct val="20000"/>
              </a:spcBef>
              <a:buClr>
                <a:srgbClr val="C00000"/>
              </a:buClr>
              <a:buSzPct val="90000"/>
            </a:pPr>
            <a:r>
              <a:rPr lang="fr-FR" dirty="0" smtClean="0">
                <a:latin typeface="+mj-lt"/>
              </a:rPr>
              <a:t> et comptes de sens contraire des produits</a:t>
            </a:r>
          </a:p>
          <a:p>
            <a:pPr lvl="2">
              <a:spcBef>
                <a:spcPct val="20000"/>
              </a:spcBef>
              <a:buClr>
                <a:srgbClr val="C00000"/>
              </a:buClr>
              <a:buSzPct val="90000"/>
            </a:pPr>
            <a:endParaRPr lang="fr-FR" dirty="0">
              <a:latin typeface="+mj-lt"/>
            </a:endParaRPr>
          </a:p>
          <a:p>
            <a:pPr marL="990600" lvl="1" indent="-533400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AutoNum type="arabicPeriod"/>
            </a:pPr>
            <a:r>
              <a:rPr lang="fr-FR" dirty="0">
                <a:latin typeface="+mj-lt"/>
              </a:rPr>
              <a:t>Fermer le compte sommaire des résultats</a:t>
            </a:r>
          </a:p>
          <a:p>
            <a:pPr marL="990600" lvl="1" indent="-533400">
              <a:spcBef>
                <a:spcPct val="20000"/>
              </a:spcBef>
              <a:buClr>
                <a:srgbClr val="C00000"/>
              </a:buClr>
              <a:buSzPct val="90000"/>
              <a:buFont typeface="Wingdings" pitchFamily="2" charset="2"/>
              <a:buAutoNum type="arabicPeriod"/>
            </a:pPr>
            <a:r>
              <a:rPr lang="fr-FR" dirty="0">
                <a:latin typeface="+mj-lt"/>
              </a:rPr>
              <a:t>Fermer le compte prélèvements</a:t>
            </a:r>
            <a:endParaRPr lang="fr-CA" dirty="0">
              <a:latin typeface="+mj-lt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115000"/>
              <a:buFont typeface="Wingdings" pitchFamily="2" charset="2"/>
              <a:buChar char="§"/>
            </a:pPr>
            <a:endParaRPr lang="fr-CA" sz="20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52959" y="3053443"/>
            <a:ext cx="2573736" cy="2091089"/>
            <a:chOff x="5354890" y="3053443"/>
            <a:chExt cx="2573736" cy="2091089"/>
          </a:xfrm>
        </p:grpSpPr>
        <p:sp>
          <p:nvSpPr>
            <p:cNvPr id="7" name="Accolade fermante 6"/>
            <p:cNvSpPr/>
            <p:nvPr/>
          </p:nvSpPr>
          <p:spPr>
            <a:xfrm>
              <a:off x="5354890" y="3053443"/>
              <a:ext cx="621368" cy="963386"/>
            </a:xfrm>
            <a:prstGeom prst="rightBrac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Accolade fermante 7"/>
            <p:cNvSpPr/>
            <p:nvPr/>
          </p:nvSpPr>
          <p:spPr>
            <a:xfrm>
              <a:off x="5354890" y="4303317"/>
              <a:ext cx="630195" cy="841215"/>
            </a:xfrm>
            <a:prstGeom prst="rightBrac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976258" y="3093499"/>
              <a:ext cx="19523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+mn-lt"/>
                </a:rPr>
                <a:t>Dans le compte sommaire des résultats</a:t>
              </a:r>
              <a:endParaRPr lang="fr-CA" dirty="0">
                <a:latin typeface="+mn-lt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985085" y="4221202"/>
              <a:ext cx="1495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 smtClean="0">
                  <a:latin typeface="+mn-lt"/>
                </a:rPr>
                <a:t>Dans le compte de capital</a:t>
              </a:r>
              <a:endParaRPr lang="fr-CA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58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Services-conseils Roy (p.248)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371504"/>
          </a:xfrm>
        </p:spPr>
        <p:txBody>
          <a:bodyPr/>
          <a:lstStyle/>
          <a:p>
            <a:pPr marL="0" indent="0">
              <a:buNone/>
            </a:pPr>
            <a:r>
              <a:rPr lang="fr-CA" b="1" dirty="0" smtClean="0"/>
              <a:t>Travail à faire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Étape effectuée (les soldes se retrouvent dans le fichier)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Journalisez et reportez les opérations de janvier aux comptes en T. N’oubliez pas d’appliquer les taxes lorsque nécessaire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/>
              <a:t>Journalisez et reportez les écritures de clôture.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Préparez l’état des résultats de janvier 2012 de Services-conseils Roy.  Utilisez la présentation à groupement multiples.</a:t>
            </a:r>
            <a:endParaRPr lang="fr-CA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05" y="154441"/>
            <a:ext cx="6592521" cy="57238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4: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Préparer les états financiers d’une entreprise commerciale selon l’inventaire permanent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Ventes ou Chiffre d’affaires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A l’état des résultats, vous pouvez constater qu’il arrive qu’on inscrive </a:t>
            </a:r>
            <a:r>
              <a:rPr lang="fr-CA" b="1" i="1" dirty="0" smtClean="0"/>
              <a:t>Chiffre d’Affaires</a:t>
            </a:r>
            <a:r>
              <a:rPr lang="fr-CA" dirty="0" smtClean="0"/>
              <a:t>. Le </a:t>
            </a:r>
            <a:r>
              <a:rPr lang="fr-CA" i="1" dirty="0" smtClean="0"/>
              <a:t>chiffre d’affaires </a:t>
            </a:r>
            <a:r>
              <a:rPr lang="fr-CA" dirty="0" smtClean="0"/>
              <a:t>est un synonyme du compte </a:t>
            </a:r>
            <a:r>
              <a:rPr lang="fr-CA" b="1" i="1" dirty="0" smtClean="0"/>
              <a:t>Ventes</a:t>
            </a:r>
            <a:r>
              <a:rPr lang="fr-CA" dirty="0" smtClean="0"/>
              <a:t> ou encore </a:t>
            </a:r>
            <a:r>
              <a:rPr lang="fr-CA" b="1" i="1" dirty="0" smtClean="0"/>
              <a:t>Produits</a:t>
            </a:r>
            <a:r>
              <a:rPr lang="fr-CA" dirty="0" smtClean="0"/>
              <a:t> ou </a:t>
            </a:r>
            <a:r>
              <a:rPr lang="fr-CA" b="1" i="1" dirty="0" smtClean="0"/>
              <a:t>Revenus</a:t>
            </a:r>
            <a:r>
              <a:rPr lang="fr-CA" dirty="0" smtClean="0"/>
              <a:t>.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02" y="0"/>
            <a:ext cx="6640724" cy="59187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5" y="0"/>
            <a:ext cx="7225172" cy="587978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5" y="293915"/>
            <a:ext cx="7378214" cy="55336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Services-conseils Roy (p.248)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371504"/>
          </a:xfrm>
        </p:spPr>
        <p:txBody>
          <a:bodyPr/>
          <a:lstStyle/>
          <a:p>
            <a:pPr marL="0" indent="0">
              <a:buNone/>
            </a:pPr>
            <a:r>
              <a:rPr lang="fr-CA" b="1" dirty="0" smtClean="0"/>
              <a:t>Travail à faire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Étape effectuée (les soldes se retrouvent dans le fichier)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Journalisez et reportez les opérations de janvier aux comptes en T.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Journalisez et reportez les écritures de clôture.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 smtClean="0"/>
              <a:t>Préparez l’état des résultats de janvier 2012 de Services-conseils Roy.  Utilisez la présentation à groupement multiples.</a:t>
            </a:r>
            <a:endParaRPr lang="fr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5: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Utiliser le ratio de la marge brute et le ratio de la rotation des stocks pour évaluer une entreprise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Ratio de la marge brute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29600" cy="452596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CA" dirty="0" smtClean="0"/>
                  <a:t>Profit brut réalisé pour chaque dollar de vente</a:t>
                </a:r>
              </a:p>
              <a:p>
                <a:endParaRPr lang="fr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/>
                            </a:rPr>
                            <m:t>𝑀𝑎𝑟𝑔𝑒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𝑏𝑟𝑢𝑡𝑒</m:t>
                          </m:r>
                        </m:num>
                        <m:den>
                          <m:r>
                            <a:rPr lang="fr-CA" b="0" i="1" smtClean="0">
                              <a:latin typeface="Cambria Math"/>
                            </a:rPr>
                            <m:t>𝑐h𝑖𝑓𝑓𝑟𝑒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/>
                            </a:rPr>
                            <m:t>𝑎𝑓𝑓𝑎𝑖𝑟𝑒𝑠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𝑛𝑒𝑡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29600" cy="4525963"/>
              </a:xfrm>
              <a:blipFill rotWithShape="0"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Ratio de rotation des stocks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29600" cy="452596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CA" dirty="0" smtClean="0"/>
                  <a:t>Rapidité avec laquelle une entreprise convertit ses stocks en espèces</a:t>
                </a:r>
              </a:p>
              <a:p>
                <a:endParaRPr lang="fr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/>
                            </a:rPr>
                            <m:t>𝑐𝑜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û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𝑑𝑒𝑠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𝑚𝑎𝑟𝑐h𝑎𝑛𝑑𝑖𝑠𝑒𝑠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𝑣𝑒𝑛𝑑𝑢𝑒𝑠</m:t>
                          </m:r>
                        </m:num>
                        <m:den>
                          <m:r>
                            <a:rPr lang="fr-CA" b="0" i="1" smtClean="0">
                              <a:latin typeface="Cambria Math"/>
                            </a:rPr>
                            <m:t>𝑉𝑎𝑙𝑒𝑢𝑟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𝑚𝑜𝑦𝑒𝑛𝑛𝑒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𝑑𝑒𝑠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𝑠𝑡𝑜𝑐𝑘𝑠</m:t>
                          </m:r>
                        </m:den>
                      </m:f>
                    </m:oMath>
                  </m:oMathPara>
                </a14:m>
                <a:endParaRPr lang="fr-CA" b="0" dirty="0" smtClean="0"/>
              </a:p>
              <a:p>
                <a:endParaRPr lang="fr-CA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CA" dirty="0" smtClean="0"/>
                  <a:t>Délai de recouvrement des stocks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/>
                            </a:rPr>
                            <m:t>365</m:t>
                          </m:r>
                        </m:num>
                        <m:den>
                          <m:r>
                            <a:rPr lang="fr-CA" b="0" i="1" smtClean="0">
                              <a:latin typeface="Cambria Math"/>
                            </a:rPr>
                            <m:t>𝑟𝑜𝑡𝑎𝑡𝑖𝑜𝑛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𝑑𝑒𝑠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CA" b="0" i="1" smtClean="0">
                              <a:latin typeface="Cambria Math"/>
                            </a:rPr>
                            <m:t>𝑠𝑡𝑜𝑐𝑘𝑠</m:t>
                          </m:r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29600" cy="4525963"/>
              </a:xfrm>
              <a:blipFill rotWithShape="0"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6: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Décrire l’effet des IFRS sur les opérations </a:t>
            </a:r>
            <a:r>
              <a:rPr lang="fr-CA" smtClean="0"/>
              <a:t>commerciales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Coût des stocks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Ensemble des frais engagés pour </a:t>
            </a:r>
            <a:r>
              <a:rPr lang="fr-CA" b="1" dirty="0" smtClean="0"/>
              <a:t>amener la marchandise jusqu’au point de vente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smtClean="0"/>
              <a:t>Exemples:</a:t>
            </a:r>
          </a:p>
          <a:p>
            <a:pPr lvl="1"/>
            <a:r>
              <a:rPr lang="fr-CA" dirty="0" smtClean="0"/>
              <a:t>Prix d’achat de l’article </a:t>
            </a:r>
          </a:p>
          <a:p>
            <a:pPr lvl="1"/>
            <a:r>
              <a:rPr lang="fr-CA" dirty="0" smtClean="0"/>
              <a:t>Frais de transport</a:t>
            </a:r>
          </a:p>
          <a:p>
            <a:pPr lvl="1"/>
            <a:r>
              <a:rPr lang="fr-CA" dirty="0" smtClean="0"/>
              <a:t>Assurance pendant le transport</a:t>
            </a:r>
          </a:p>
          <a:p>
            <a:pPr lvl="1"/>
            <a:r>
              <a:rPr lang="fr-CA" dirty="0" smtClean="0"/>
              <a:t>Droits de douane pour l’importation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IFRS vs NCECF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200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Les procédures exposées dans ce chapitre </a:t>
            </a:r>
            <a:r>
              <a:rPr lang="fr-CA" b="1" dirty="0" smtClean="0"/>
              <a:t>s’appliquent tant aux</a:t>
            </a:r>
            <a:r>
              <a:rPr lang="fr-CA" dirty="0" smtClean="0"/>
              <a:t> entreprises présentant leur information financière en vertu des </a:t>
            </a:r>
            <a:r>
              <a:rPr lang="fr-CA" b="1" dirty="0" smtClean="0"/>
              <a:t>IFRS</a:t>
            </a:r>
            <a:r>
              <a:rPr lang="fr-CA" dirty="0" smtClean="0"/>
              <a:t> que ceux les présentant en vertu des </a:t>
            </a:r>
            <a:r>
              <a:rPr lang="fr-CA" b="1" dirty="0" smtClean="0"/>
              <a:t>NCECF</a:t>
            </a:r>
            <a:r>
              <a:rPr lang="fr-CA" dirty="0" smtClean="0"/>
              <a:t>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fr-CA" dirty="0" smtClean="0"/>
              <a:t>2 notions importantes: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Constatation des produits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dirty="0" smtClean="0"/>
              <a:t>Rattachement des charges aux produits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382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5000"/>
              <a:buFont typeface="Wingdings" pitchFamily="2" charset="2"/>
              <a:buChar char="§"/>
            </a:pPr>
            <a:endParaRPr lang="fr-FR" sz="3200">
              <a:latin typeface="Tahoma" pitchFamily="34" charset="0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485478" cy="5438303"/>
          </a:xfrm>
        </p:spPr>
        <p:txBody>
          <a:bodyPr/>
          <a:lstStyle/>
          <a:p>
            <a:r>
              <a:rPr lang="fr-CA" dirty="0" smtClean="0"/>
              <a:t>Le 5 octobre 2019, l’entreprise </a:t>
            </a:r>
            <a:r>
              <a:rPr lang="fr-CA" dirty="0" err="1" smtClean="0"/>
              <a:t>Trévor</a:t>
            </a:r>
            <a:r>
              <a:rPr lang="fr-CA" dirty="0" smtClean="0"/>
              <a:t> </a:t>
            </a:r>
            <a:r>
              <a:rPr lang="fr-CA" dirty="0" err="1" smtClean="0"/>
              <a:t>enr</a:t>
            </a:r>
            <a:r>
              <a:rPr lang="fr-CA" dirty="0" smtClean="0"/>
              <a:t>. a acheté des marchandises de l’entreprise Mathieu </a:t>
            </a:r>
            <a:r>
              <a:rPr lang="fr-CA" dirty="0" err="1" smtClean="0"/>
              <a:t>enr</a:t>
            </a:r>
            <a:r>
              <a:rPr lang="fr-CA" dirty="0" smtClean="0"/>
              <a:t>. pour 7 000 $ plus TPS et TVQ (2/10, n/30 et les conditions de vente FAB point d’expédition).  Coût pour Mathieu </a:t>
            </a:r>
            <a:r>
              <a:rPr lang="fr-CA" dirty="0" err="1" smtClean="0"/>
              <a:t>enr</a:t>
            </a:r>
            <a:r>
              <a:rPr lang="fr-CA" dirty="0" smtClean="0"/>
              <a:t>. : 5 000 $.</a:t>
            </a:r>
          </a:p>
          <a:p>
            <a:r>
              <a:rPr lang="fr-CA" dirty="0" smtClean="0"/>
              <a:t>Le 6 octobre 2019, </a:t>
            </a:r>
            <a:r>
              <a:rPr lang="fr-CA" dirty="0" err="1" smtClean="0"/>
              <a:t>Trévor</a:t>
            </a:r>
            <a:r>
              <a:rPr lang="fr-CA" dirty="0" smtClean="0"/>
              <a:t> </a:t>
            </a:r>
            <a:r>
              <a:rPr lang="fr-CA" dirty="0" err="1" smtClean="0"/>
              <a:t>enr</a:t>
            </a:r>
            <a:r>
              <a:rPr lang="fr-CA" dirty="0" smtClean="0"/>
              <a:t>. a payé des frais de transport de 270 $ plus TPS et TVQ à Transport </a:t>
            </a:r>
            <a:r>
              <a:rPr lang="fr-CA" dirty="0" err="1" smtClean="0"/>
              <a:t>inc.</a:t>
            </a:r>
            <a:r>
              <a:rPr lang="fr-CA" dirty="0" smtClean="0"/>
              <a:t> et a retourné des marchandises d’un prix de 600 $ à Mathieu </a:t>
            </a:r>
            <a:r>
              <a:rPr lang="fr-CA" dirty="0" err="1" smtClean="0"/>
              <a:t>enr</a:t>
            </a:r>
            <a:r>
              <a:rPr lang="fr-CA" dirty="0" smtClean="0"/>
              <a:t>.  Ces marchandises ont un coût de 400 $ pour Mathieu </a:t>
            </a:r>
            <a:r>
              <a:rPr lang="fr-CA" dirty="0" err="1" smtClean="0"/>
              <a:t>enr</a:t>
            </a:r>
            <a:r>
              <a:rPr lang="fr-CA" dirty="0" smtClean="0"/>
              <a:t>.</a:t>
            </a:r>
          </a:p>
          <a:p>
            <a:r>
              <a:rPr lang="fr-FR" dirty="0"/>
              <a:t>Le 8 octobre, Mathieu </a:t>
            </a:r>
            <a:r>
              <a:rPr lang="fr-FR" dirty="0" err="1"/>
              <a:t>enr</a:t>
            </a:r>
            <a:r>
              <a:rPr lang="fr-FR" dirty="0"/>
              <a:t>. paie les frais de livraison de 80 $ lié au retour des </a:t>
            </a:r>
            <a:r>
              <a:rPr lang="fr-FR" dirty="0" smtClean="0"/>
              <a:t>marchandises.</a:t>
            </a:r>
            <a:endParaRPr lang="fr-CA" dirty="0" smtClean="0"/>
          </a:p>
          <a:p>
            <a:r>
              <a:rPr lang="fr-CA" dirty="0" smtClean="0"/>
              <a:t>Le 10 octobre 2019, </a:t>
            </a:r>
            <a:r>
              <a:rPr lang="fr-CA" dirty="0" err="1" smtClean="0"/>
              <a:t>Trévor</a:t>
            </a:r>
            <a:r>
              <a:rPr lang="fr-CA" dirty="0" smtClean="0"/>
              <a:t> </a:t>
            </a:r>
            <a:r>
              <a:rPr lang="fr-CA" dirty="0" err="1" smtClean="0"/>
              <a:t>enr</a:t>
            </a:r>
            <a:r>
              <a:rPr lang="fr-CA" dirty="0" smtClean="0"/>
              <a:t>. a payé le montant dû.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C0000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fr-CA" dirty="0"/>
              <a:t>Exercice séance  </a:t>
            </a:r>
            <a:r>
              <a:rPr lang="fr-CA" dirty="0" smtClean="0"/>
              <a:t>T-M</a:t>
            </a:r>
            <a:endParaRPr lang="fr-CA" kern="0" dirty="0"/>
          </a:p>
        </p:txBody>
      </p:sp>
    </p:spTree>
    <p:extLst>
      <p:ext uri="{BB962C8B-B14F-4D97-AF65-F5344CB8AC3E}">
        <p14:creationId xmlns:p14="http://schemas.microsoft.com/office/powerpoint/2010/main" val="12141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38200" y="3810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fr-FR" sz="4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838200" y="17526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15000"/>
              <a:buFont typeface="Wingdings" pitchFamily="2" charset="2"/>
              <a:buChar char="§"/>
            </a:pPr>
            <a:endParaRPr lang="fr-FR" sz="3200">
              <a:latin typeface="Tahoma" pitchFamily="34" charset="0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360000" y="1620000"/>
            <a:ext cx="8485478" cy="5438303"/>
          </a:xfrm>
        </p:spPr>
        <p:txBody>
          <a:bodyPr/>
          <a:lstStyle/>
          <a:p>
            <a:pPr marL="0" indent="0">
              <a:buNone/>
            </a:pPr>
            <a:r>
              <a:rPr lang="fr-CA" b="1" dirty="0" smtClean="0">
                <a:solidFill>
                  <a:srgbClr val="C00000"/>
                </a:solidFill>
              </a:rPr>
              <a:t>Travail à faire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 smtClean="0"/>
              <a:t>Considérant que les 2 entreprises utilisent un système d’inventaire permanent, comptabilisez les transactions dans les livres de </a:t>
            </a:r>
            <a:r>
              <a:rPr lang="fr-CA" dirty="0" err="1" smtClean="0"/>
              <a:t>Trévor</a:t>
            </a:r>
            <a:r>
              <a:rPr lang="fr-CA" dirty="0" smtClean="0"/>
              <a:t> (l’acheteur) et de Mathieu (le vendeur).</a:t>
            </a:r>
          </a:p>
          <a:p>
            <a:pPr marL="0" indent="0">
              <a:buNone/>
            </a:pPr>
            <a:r>
              <a:rPr lang="fr-CA" dirty="0" smtClean="0"/>
              <a:t>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C0000"/>
                </a:solidFill>
                <a:effectLst/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fr-CA"/>
              <a:t>Exercice séance  T-M (Suite)</a:t>
            </a:r>
            <a:endParaRPr lang="fr-CA" kern="0" dirty="0"/>
          </a:p>
        </p:txBody>
      </p:sp>
    </p:spTree>
    <p:extLst>
      <p:ext uri="{BB962C8B-B14F-4D97-AF65-F5344CB8AC3E}">
        <p14:creationId xmlns:p14="http://schemas.microsoft.com/office/powerpoint/2010/main" val="15681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5" y="721105"/>
            <a:ext cx="7555476" cy="51210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757"/>
          </a:xfrm>
        </p:spPr>
        <p:txBody>
          <a:bodyPr/>
          <a:lstStyle/>
          <a:p>
            <a:r>
              <a:rPr lang="fr-CA" dirty="0" smtClean="0"/>
              <a:t>Types d’inventaires: comptabilisation des stocks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736226" cy="468042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CA" b="1" dirty="0" smtClean="0">
                    <a:latin typeface="+mj-lt"/>
                  </a:rPr>
                  <a:t>Inventaire périodique </a:t>
                </a:r>
                <a:r>
                  <a:rPr lang="fr-CA" dirty="0" smtClean="0">
                    <a:latin typeface="+mj-lt"/>
                  </a:rPr>
                  <a:t>(séance 8)</a:t>
                </a:r>
              </a:p>
              <a:p>
                <a:pPr lvl="1"/>
                <a:r>
                  <a:rPr lang="fr-CA" b="1" dirty="0" smtClean="0">
                    <a:latin typeface="+mj-lt"/>
                  </a:rPr>
                  <a:t>Aucun registre </a:t>
                </a:r>
                <a:r>
                  <a:rPr lang="fr-CA" dirty="0" smtClean="0">
                    <a:latin typeface="+mj-lt"/>
                  </a:rPr>
                  <a:t>courant: prise d’inventaire périodique, au moins une fois l’an, pour déterminer les stocks en main</a:t>
                </a:r>
              </a:p>
              <a:p>
                <a:pPr lvl="1"/>
                <a:r>
                  <a:rPr lang="fr-CA" dirty="0" smtClean="0">
                    <a:latin typeface="+mj-lt"/>
                  </a:rPr>
                  <a:t>Calcul du CMV uniquement à la fin de l’exercice: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𝐒𝐭𝐨𝐜𝐤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CA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e>
                        <m:sup>
                          <m:r>
                            <a:rPr lang="fr-CA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𝐨𝐮𝐯𝐞𝐫𝐭𝐮𝐫𝐞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𝐦𝐚𝐫𝐜𝐡𝐚𝐧𝐝𝐢𝐬𝐞𝐬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𝐚𝐜𝐡𝐞𝐭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𝐦𝐚𝐫𝐜𝐡𝐚𝐧𝐝𝐢𝐬𝐞𝐬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𝐝𝐢𝐬𝐩𝐨𝐧𝐢𝐛𝐥𝐞𝐬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𝐥𝐚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𝐯𝐞𝐧𝐭𝐞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𝐬𝐭𝐨𝐜𝐤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𝐜𝐥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𝐭𝐮𝐫𝐞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𝐜𝐨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û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𝐦𝐚𝐫𝐜𝐡𝐚𝐧𝐝𝐢𝐬𝐞𝐬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𝐯𝐞𝐧𝐝𝐮𝐞𝐬</m:t>
                      </m:r>
                    </m:oMath>
                  </m:oMathPara>
                </a14:m>
                <a:endParaRPr lang="fr-CA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CA" b="1" dirty="0" smtClean="0">
                    <a:latin typeface="+mj-lt"/>
                  </a:rPr>
                  <a:t>Inventaire permanent </a:t>
                </a:r>
                <a:r>
                  <a:rPr lang="fr-CA" dirty="0" smtClean="0">
                    <a:latin typeface="+mj-lt"/>
                  </a:rPr>
                  <a:t>(séance 7)</a:t>
                </a:r>
              </a:p>
              <a:p>
                <a:pPr lvl="1"/>
                <a:r>
                  <a:rPr lang="fr-CA" b="1" dirty="0" smtClean="0">
                    <a:latin typeface="+mj-lt"/>
                  </a:rPr>
                  <a:t>Registre continu </a:t>
                </a:r>
                <a:r>
                  <a:rPr lang="fr-CA" dirty="0" smtClean="0">
                    <a:latin typeface="+mj-lt"/>
                  </a:rPr>
                  <a:t>des stocks</a:t>
                </a:r>
              </a:p>
              <a:p>
                <a:pPr lvl="1"/>
                <a:r>
                  <a:rPr lang="fr-CA" dirty="0" smtClean="0">
                    <a:latin typeface="+mj-lt"/>
                  </a:rPr>
                  <a:t>CMV comptabilisé chaque fois qu’une vente est effectuée</a:t>
                </a:r>
              </a:p>
              <a:p>
                <a:pPr lvl="1"/>
                <a:r>
                  <a:rPr lang="fr-FR" dirty="0">
                    <a:latin typeface="+mj-lt"/>
                  </a:rPr>
                  <a:t>Décompte en fin de période afin d’établir les pertes de marchandises (vol et </a:t>
                </a:r>
                <a:r>
                  <a:rPr lang="fr-FR" dirty="0" smtClean="0">
                    <a:latin typeface="+mj-lt"/>
                  </a:rPr>
                  <a:t>détérioration)</a:t>
                </a:r>
                <a:endParaRPr lang="fr-FR" dirty="0">
                  <a:latin typeface="+mj-lt"/>
                </a:endParaRPr>
              </a:p>
              <a:p>
                <a:pPr lvl="2"/>
                <a:endParaRPr lang="fr-CA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736226" cy="4680422"/>
              </a:xfrm>
              <a:blipFill rotWithShape="0">
                <a:blip r:embed="rId3"/>
                <a:stretch>
                  <a:fillRect l="-628" t="-781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2"/>
          <p:cNvSpPr>
            <a:spLocks noGrp="1"/>
          </p:cNvSpPr>
          <p:nvPr>
            <p:ph type="title"/>
          </p:nvPr>
        </p:nvSpPr>
        <p:spPr>
          <a:xfrm>
            <a:off x="488196" y="88662"/>
            <a:ext cx="8229600" cy="1143000"/>
          </a:xfrm>
        </p:spPr>
        <p:txBody>
          <a:bodyPr/>
          <a:lstStyle/>
          <a:p>
            <a:r>
              <a:rPr lang="en-CA" dirty="0" smtClean="0"/>
              <a:t>Comparaison des systèmes d’inventaire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CA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49677829"/>
              </p:ext>
            </p:extLst>
          </p:nvPr>
        </p:nvGraphicFramePr>
        <p:xfrm>
          <a:off x="488196" y="1231662"/>
          <a:ext cx="853198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458">
                <a:tc>
                  <a:txBody>
                    <a:bodyPr/>
                    <a:lstStyle/>
                    <a:p>
                      <a:pPr algn="ctr"/>
                      <a:r>
                        <a:rPr lang="fr-CA" sz="1600" b="1" noProof="0" dirty="0" smtClean="0">
                          <a:solidFill>
                            <a:schemeClr val="tx1"/>
                          </a:solidFill>
                        </a:rPr>
                        <a:t>Inventaire périodique</a:t>
                      </a:r>
                      <a:endParaRPr lang="fr-CA" sz="16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1" noProof="0" smtClean="0">
                          <a:solidFill>
                            <a:schemeClr val="tx1"/>
                          </a:solidFill>
                        </a:rPr>
                        <a:t>Inventaire permanent</a:t>
                      </a:r>
                      <a:endParaRPr lang="fr-CA" sz="1600" b="1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40"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Écriture est</a:t>
                      </a:r>
                      <a:r>
                        <a:rPr lang="fr-CA" sz="1600" baseline="0" noProof="0" dirty="0" smtClean="0"/>
                        <a:t> requise pour comptabiliser chaque </a:t>
                      </a:r>
                      <a:r>
                        <a:rPr lang="fr-CA" sz="1600" b="1" baseline="0" noProof="0" dirty="0" smtClean="0"/>
                        <a:t>acquisition</a:t>
                      </a:r>
                      <a:r>
                        <a:rPr lang="fr-CA" sz="1600" baseline="0" noProof="0" dirty="0" smtClean="0"/>
                        <a:t> de marchandises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Écriture est requise pour comptabiliser le coût des articles </a:t>
                      </a:r>
                      <a:r>
                        <a:rPr lang="fr-CA" sz="1600" b="1" noProof="0" dirty="0" smtClean="0"/>
                        <a:t>achetés</a:t>
                      </a:r>
                      <a:r>
                        <a:rPr lang="fr-CA" sz="1600" noProof="0" dirty="0" smtClean="0"/>
                        <a:t> et une écriture distincte est</a:t>
                      </a:r>
                      <a:r>
                        <a:rPr lang="fr-CA" sz="1600" baseline="0" noProof="0" dirty="0" smtClean="0"/>
                        <a:t> requise pour comptabiliser le coût des articles </a:t>
                      </a:r>
                      <a:r>
                        <a:rPr lang="fr-CA" sz="1600" b="1" baseline="0" noProof="0" dirty="0" smtClean="0"/>
                        <a:t>vendus</a:t>
                      </a:r>
                      <a:endParaRPr lang="fr-CA" sz="1600" b="1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Donne</a:t>
                      </a:r>
                      <a:r>
                        <a:rPr lang="fr-CA" sz="1600" baseline="0" noProof="0" dirty="0" smtClean="0"/>
                        <a:t> lieu à des </a:t>
                      </a:r>
                      <a:r>
                        <a:rPr lang="fr-CA" sz="1600" b="1" baseline="0" noProof="0" dirty="0" smtClean="0"/>
                        <a:t>coûts</a:t>
                      </a:r>
                      <a:r>
                        <a:rPr lang="fr-CA" sz="1600" baseline="0" noProof="0" dirty="0" smtClean="0"/>
                        <a:t> pour effectuer l’inventaire physique en fin de période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Systèmes informatisés </a:t>
                      </a:r>
                      <a:r>
                        <a:rPr lang="fr-CA" sz="1600" b="1" noProof="0" dirty="0" smtClean="0"/>
                        <a:t>réduisent les coûts </a:t>
                      </a:r>
                      <a:r>
                        <a:rPr lang="fr-CA" sz="1600" noProof="0" dirty="0" smtClean="0"/>
                        <a:t>associés</a:t>
                      </a:r>
                      <a:r>
                        <a:rPr lang="fr-CA" sz="1600" baseline="0" noProof="0" dirty="0" smtClean="0"/>
                        <a:t> à la tenue de livres 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Donne </a:t>
                      </a:r>
                      <a:r>
                        <a:rPr lang="fr-CA" sz="1600" b="1" noProof="0" dirty="0" smtClean="0"/>
                        <a:t>peu</a:t>
                      </a:r>
                      <a:r>
                        <a:rPr lang="fr-CA" sz="1600" b="1" baseline="0" noProof="0" dirty="0" smtClean="0"/>
                        <a:t> d’information </a:t>
                      </a:r>
                      <a:r>
                        <a:rPr lang="fr-CA" sz="1600" baseline="0" noProof="0" dirty="0" smtClean="0"/>
                        <a:t>pour la gestion des stocks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Un </a:t>
                      </a:r>
                      <a:r>
                        <a:rPr lang="fr-CA" sz="1600" b="1" noProof="0" dirty="0" smtClean="0"/>
                        <a:t>outil</a:t>
                      </a:r>
                      <a:r>
                        <a:rPr lang="fr-CA" sz="1600" b="1" baseline="0" noProof="0" dirty="0" smtClean="0"/>
                        <a:t> important </a:t>
                      </a:r>
                      <a:r>
                        <a:rPr lang="fr-CA" sz="1600" baseline="0" noProof="0" dirty="0" smtClean="0"/>
                        <a:t>pour la gestion des stocks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580"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Nécessité</a:t>
                      </a:r>
                      <a:r>
                        <a:rPr lang="fr-CA" sz="1600" baseline="0" noProof="0" dirty="0" smtClean="0"/>
                        <a:t> de procéder à </a:t>
                      </a:r>
                      <a:r>
                        <a:rPr lang="fr-CA" sz="1600" b="1" baseline="0" noProof="0" dirty="0" smtClean="0"/>
                        <a:t>un inventaire matériel </a:t>
                      </a:r>
                      <a:r>
                        <a:rPr lang="fr-CA" sz="1600" baseline="0" noProof="0" dirty="0" smtClean="0"/>
                        <a:t>des stocks pour calculer le coût du stock de fin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L’inventaire physique est </a:t>
                      </a:r>
                      <a:r>
                        <a:rPr lang="fr-CA" sz="1600" b="1" noProof="0" dirty="0" smtClean="0"/>
                        <a:t>nécessaire uniquement</a:t>
                      </a:r>
                      <a:r>
                        <a:rPr lang="fr-CA" sz="1600" noProof="0" dirty="0" smtClean="0"/>
                        <a:t> pour fins de</a:t>
                      </a:r>
                      <a:r>
                        <a:rPr lang="fr-CA" sz="1600" baseline="0" noProof="0" dirty="0" smtClean="0"/>
                        <a:t> contrôle</a:t>
                      </a:r>
                      <a:endParaRPr lang="fr-CA" sz="1600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9640"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On peut déterminer le coût des</a:t>
                      </a:r>
                      <a:r>
                        <a:rPr lang="fr-CA" sz="1600" baseline="0" noProof="0" dirty="0" smtClean="0"/>
                        <a:t> marchandises vendues </a:t>
                      </a:r>
                      <a:r>
                        <a:rPr lang="fr-CA" sz="1600" b="1" baseline="0" noProof="0" dirty="0" smtClean="0"/>
                        <a:t>lorsque l’inventaire physique a été effectué</a:t>
                      </a:r>
                      <a:endParaRPr lang="fr-CA" sz="1600" b="1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On peut déterminer</a:t>
                      </a:r>
                      <a:r>
                        <a:rPr lang="fr-CA" sz="1600" baseline="0" noProof="0" dirty="0" smtClean="0"/>
                        <a:t> le coût des marchandises vendues </a:t>
                      </a:r>
                      <a:r>
                        <a:rPr lang="fr-CA" sz="1600" b="0" baseline="0" noProof="0" dirty="0" smtClean="0"/>
                        <a:t>le jour même </a:t>
                      </a:r>
                      <a:r>
                        <a:rPr lang="fr-CA" sz="1600" baseline="0" noProof="0" dirty="0" smtClean="0"/>
                        <a:t>de chacune des ventes </a:t>
                      </a:r>
                      <a:r>
                        <a:rPr lang="fr-CA" sz="1600" b="1" baseline="0" noProof="0" dirty="0" smtClean="0"/>
                        <a:t>sans avoir à procéder à un inventaire physique</a:t>
                      </a:r>
                      <a:endParaRPr lang="fr-CA" sz="1600" b="1" noProof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8196" y="5706961"/>
            <a:ext cx="64317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source: MGBL, </a:t>
            </a:r>
            <a:r>
              <a:rPr lang="en-CA" sz="1600" dirty="0" err="1">
                <a:latin typeface="+mj-lt"/>
              </a:rPr>
              <a:t>Chenelière</a:t>
            </a:r>
            <a:r>
              <a:rPr lang="en-CA" sz="1600" dirty="0">
                <a:latin typeface="+mj-lt"/>
              </a:rPr>
              <a:t> </a:t>
            </a:r>
            <a:r>
              <a:rPr lang="en-CA" sz="1600" dirty="0" err="1">
                <a:latin typeface="+mj-lt"/>
              </a:rPr>
              <a:t>éducation</a:t>
            </a:r>
            <a:r>
              <a:rPr lang="en-CA" sz="1600" dirty="0">
                <a:latin typeface="+mj-lt"/>
              </a:rPr>
              <a:t> 2009 page 10.12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14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Objectif 2: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Comptabiliser l’achat et la vente de stocks selon l’inventaire </a:t>
            </a:r>
            <a:r>
              <a:rPr lang="fr-CA" dirty="0" smtClean="0"/>
              <a:t>permanent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0F7DCF8-6AA0-4E13-B4C4-DFC4B021D5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TB-1001_Seance2_H11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3">
      <a:majorFont>
        <a:latin typeface="Overpass"/>
        <a:ea typeface=""/>
        <a:cs typeface=""/>
      </a:majorFont>
      <a:minorFont>
        <a:latin typeface="Overpas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32F5EFD464D489D9623356E39DC46" ma:contentTypeVersion="10" ma:contentTypeDescription="Create a new document." ma:contentTypeScope="" ma:versionID="cc6f86c12758ee652ec0f6a849f05597">
  <xsd:schema xmlns:xsd="http://www.w3.org/2001/XMLSchema" xmlns:xs="http://www.w3.org/2001/XMLSchema" xmlns:p="http://schemas.microsoft.com/office/2006/metadata/properties" xmlns:ns3="a885ba6c-4fb9-4a7a-8eab-fe18f07f70b2" targetNamespace="http://schemas.microsoft.com/office/2006/metadata/properties" ma:root="true" ma:fieldsID="855a57573906c4d94d9b6c924d74d766" ns3:_="">
    <xsd:import namespace="a885ba6c-4fb9-4a7a-8eab-fe18f07f70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5ba6c-4fb9-4a7a-8eab-fe18f07f70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1896D-41B1-4922-9937-E24C89E26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85ba6c-4fb9-4a7a-8eab-fe18f07f70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2098D8-1BBC-495D-BC7D-34250E516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39E66B-EAF7-4DB2-8CB9-8DD359BBD982}">
  <ds:schemaRefs>
    <ds:schemaRef ds:uri="http://purl.org/dc/elements/1.1/"/>
    <ds:schemaRef ds:uri="http://www.w3.org/XML/1998/namespace"/>
    <ds:schemaRef ds:uri="a885ba6c-4fb9-4a7a-8eab-fe18f07f70b2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2938</Words>
  <Application>Microsoft Office PowerPoint</Application>
  <PresentationFormat>Affichage à l'écran (4:3)</PresentationFormat>
  <Paragraphs>435</Paragraphs>
  <Slides>52</Slides>
  <Notes>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8" baseType="lpstr">
      <vt:lpstr>Arial</vt:lpstr>
      <vt:lpstr>Cambria Math</vt:lpstr>
      <vt:lpstr>Overpass</vt:lpstr>
      <vt:lpstr>Tahoma</vt:lpstr>
      <vt:lpstr>Wingdings</vt:lpstr>
      <vt:lpstr>1_CTB-1001_Seance2_H11</vt:lpstr>
      <vt:lpstr>Séance 7</vt:lpstr>
      <vt:lpstr>Objectifs de la séance</vt:lpstr>
      <vt:lpstr>Objectif 1:</vt:lpstr>
      <vt:lpstr>Présentation PowerPoint</vt:lpstr>
      <vt:lpstr>Coût des stocks</vt:lpstr>
      <vt:lpstr>Présentation PowerPoint</vt:lpstr>
      <vt:lpstr>Types d’inventaires: comptabilisation des stocks</vt:lpstr>
      <vt:lpstr>Comparaison des systèmes d’inventaire </vt:lpstr>
      <vt:lpstr>Objectif 2:</vt:lpstr>
      <vt:lpstr>Comptabilisation des taxes sur les produits et services</vt:lpstr>
      <vt:lpstr>Calcul des taxes depuis le 1er janvier 2013</vt:lpstr>
      <vt:lpstr>Calcul des taxes avant 2013</vt:lpstr>
      <vt:lpstr>Exemple: calcul des taxes</vt:lpstr>
      <vt:lpstr>Calcul des taxes depuis 2013</vt:lpstr>
      <vt:lpstr>Comptabilisation des taxes</vt:lpstr>
      <vt:lpstr>Comptabilisation des stocks (pour l’acheteur) [Ex. 1]</vt:lpstr>
      <vt:lpstr>Remises sur prix d’achat</vt:lpstr>
      <vt:lpstr>Comptabilisation de la remise sur quantité (rabais de gros – pour le vendeur)</vt:lpstr>
      <vt:lpstr>Comptabilisation de l’escompte sur achat (pour l’acheteur)  [Suite Ex.1 - A]</vt:lpstr>
      <vt:lpstr>Retours et rabais sur achats</vt:lpstr>
      <vt:lpstr>Comptabilisation des retours et rabais sur achat (pour l’acheteur)  [Suite Ex.1 - B]</vt:lpstr>
      <vt:lpstr>Comptabilisation de l’escompte sur achat après le retour et rabais (pour l’acheteur)  [Suite Ex.1 - B]</vt:lpstr>
      <vt:lpstr>Frais de transport</vt:lpstr>
      <vt:lpstr>Frais de transport à l’achat</vt:lpstr>
      <vt:lpstr>La vente des stocks et l’enregistrement du CMV (pour le vendeur) [Ex. 2]</vt:lpstr>
      <vt:lpstr>Escompte et retours et rabais sur ventes</vt:lpstr>
      <vt:lpstr>Compte de sens contraire</vt:lpstr>
      <vt:lpstr>Retours et rabais sur ventes  (pour le vendeur) [Ex. 2]</vt:lpstr>
      <vt:lpstr>Comptabilisation de l’escompte sur ventes (pour le vendeur) [Ex. 2]</vt:lpstr>
      <vt:lpstr>Frais de transport à la vente</vt:lpstr>
      <vt:lpstr>Remise des taxes</vt:lpstr>
      <vt:lpstr>Paiement de la TPS et de la TVQ au gouvernement</vt:lpstr>
      <vt:lpstr>Remise des taxes à Revenu Québec</vt:lpstr>
      <vt:lpstr>Remise des taxes à Revenu Québec</vt:lpstr>
      <vt:lpstr>Services-conseils Roy (p.248)</vt:lpstr>
      <vt:lpstr>Objectif 3:</vt:lpstr>
      <vt:lpstr>Régularisation des stocks en fonction de la prise d’inventaire physique</vt:lpstr>
      <vt:lpstr>Clôture des comptes d’une entreprise commerciale</vt:lpstr>
      <vt:lpstr>Services-conseils Roy (p.248)</vt:lpstr>
      <vt:lpstr>Objectif 4:</vt:lpstr>
      <vt:lpstr>Ventes ou Chiffre d’affaires</vt:lpstr>
      <vt:lpstr>Présentation PowerPoint</vt:lpstr>
      <vt:lpstr>Présentation PowerPoint</vt:lpstr>
      <vt:lpstr>Présentation PowerPoint</vt:lpstr>
      <vt:lpstr>Services-conseils Roy (p.248)</vt:lpstr>
      <vt:lpstr>Objectif 5:</vt:lpstr>
      <vt:lpstr>Ratio de la marge brute</vt:lpstr>
      <vt:lpstr>Ratio de rotation des stocks</vt:lpstr>
      <vt:lpstr>Objectif 6:</vt:lpstr>
      <vt:lpstr>IFRS vs NCECF</vt:lpstr>
      <vt:lpstr>Présentation PowerPoint</vt:lpstr>
      <vt:lpstr>Présentation PowerPoint</vt:lpstr>
    </vt:vector>
  </TitlesOfParts>
  <Company>FSA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Princep</dc:creator>
  <cp:lastModifiedBy>Romain Oberson</cp:lastModifiedBy>
  <cp:revision>195</cp:revision>
  <cp:lastPrinted>2019-10-14T14:03:46Z</cp:lastPrinted>
  <dcterms:created xsi:type="dcterms:W3CDTF">2009-10-27T16:03:58Z</dcterms:created>
  <dcterms:modified xsi:type="dcterms:W3CDTF">2020-02-29T20:28:04Z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0x01010043632F5EFD464D489D9623356E39DC46</vt:lpwstr>
  </property>
</Properties>
</file>