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4"/>
  </p:sldMasterIdLst>
  <p:notesMasterIdLst>
    <p:notesMasterId r:id="rId42"/>
  </p:notesMasterIdLst>
  <p:handoutMasterIdLst>
    <p:handoutMasterId r:id="rId43"/>
  </p:handoutMasterIdLst>
  <p:sldIdLst>
    <p:sldId id="319" r:id="rId5"/>
    <p:sldId id="320" r:id="rId6"/>
    <p:sldId id="321" r:id="rId7"/>
    <p:sldId id="341" r:id="rId8"/>
    <p:sldId id="274" r:id="rId9"/>
    <p:sldId id="343" r:id="rId10"/>
    <p:sldId id="278" r:id="rId11"/>
    <p:sldId id="345" r:id="rId12"/>
    <p:sldId id="344" r:id="rId13"/>
    <p:sldId id="342" r:id="rId14"/>
    <p:sldId id="355" r:id="rId15"/>
    <p:sldId id="326" r:id="rId16"/>
    <p:sldId id="285" r:id="rId17"/>
    <p:sldId id="327" r:id="rId18"/>
    <p:sldId id="346" r:id="rId19"/>
    <p:sldId id="347" r:id="rId20"/>
    <p:sldId id="290" r:id="rId21"/>
    <p:sldId id="330" r:id="rId22"/>
    <p:sldId id="292" r:id="rId23"/>
    <p:sldId id="354" r:id="rId24"/>
    <p:sldId id="295" r:id="rId25"/>
    <p:sldId id="349" r:id="rId26"/>
    <p:sldId id="296" r:id="rId27"/>
    <p:sldId id="329" r:id="rId28"/>
    <p:sldId id="334" r:id="rId29"/>
    <p:sldId id="335" r:id="rId30"/>
    <p:sldId id="336" r:id="rId31"/>
    <p:sldId id="331" r:id="rId32"/>
    <p:sldId id="337" r:id="rId33"/>
    <p:sldId id="332" r:id="rId34"/>
    <p:sldId id="339" r:id="rId35"/>
    <p:sldId id="338" r:id="rId36"/>
    <p:sldId id="333" r:id="rId37"/>
    <p:sldId id="350" r:id="rId38"/>
    <p:sldId id="351" r:id="rId39"/>
    <p:sldId id="352" r:id="rId40"/>
    <p:sldId id="356" r:id="rId4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82158" autoAdjust="0"/>
  </p:normalViewPr>
  <p:slideViewPr>
    <p:cSldViewPr snapToGrid="0">
      <p:cViewPr varScale="1">
        <p:scale>
          <a:sx n="53" d="100"/>
          <a:sy n="53" d="100"/>
        </p:scale>
        <p:origin x="1676" y="36"/>
      </p:cViewPr>
      <p:guideLst>
        <p:guide orient="horz" pos="2160"/>
        <p:guide pos="2880"/>
      </p:guideLst>
    </p:cSldViewPr>
  </p:slideViewPr>
  <p:notesTextViewPr>
    <p:cViewPr>
      <p:scale>
        <a:sx n="100" d="100"/>
        <a:sy n="100" d="100"/>
      </p:scale>
      <p:origin x="0" y="0"/>
    </p:cViewPr>
  </p:notesTextViewPr>
  <p:notesViewPr>
    <p:cSldViewPr snapToGrid="0">
      <p:cViewPr varScale="1">
        <p:scale>
          <a:sx n="70" d="100"/>
          <a:sy n="70" d="100"/>
        </p:scale>
        <p:origin x="-3294"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4983"/>
          </a:xfrm>
          <a:prstGeom prst="rect">
            <a:avLst/>
          </a:prstGeom>
        </p:spPr>
        <p:txBody>
          <a:bodyPr vert="horz" lIns="93571" tIns="46785" rIns="93571" bIns="46785" rtlCol="0"/>
          <a:lstStyle>
            <a:lvl1pPr algn="l">
              <a:defRPr sz="1200">
                <a:latin typeface="Arial" charset="0"/>
                <a:cs typeface="Arial" charset="0"/>
              </a:defRPr>
            </a:lvl1pPr>
          </a:lstStyle>
          <a:p>
            <a:pPr>
              <a:defRPr/>
            </a:pPr>
            <a:endParaRPr lang="fr-CA"/>
          </a:p>
        </p:txBody>
      </p:sp>
      <p:sp>
        <p:nvSpPr>
          <p:cNvPr id="3" name="Espace réservé de la date 2"/>
          <p:cNvSpPr>
            <a:spLocks noGrp="1"/>
          </p:cNvSpPr>
          <p:nvPr>
            <p:ph type="dt" sz="quarter" idx="1"/>
          </p:nvPr>
        </p:nvSpPr>
        <p:spPr>
          <a:xfrm>
            <a:off x="3970938" y="0"/>
            <a:ext cx="3037840" cy="464983"/>
          </a:xfrm>
          <a:prstGeom prst="rect">
            <a:avLst/>
          </a:prstGeom>
        </p:spPr>
        <p:txBody>
          <a:bodyPr vert="horz" lIns="93571" tIns="46785" rIns="93571" bIns="46785" rtlCol="0"/>
          <a:lstStyle>
            <a:lvl1pPr algn="r">
              <a:defRPr sz="1200">
                <a:latin typeface="Arial" charset="0"/>
                <a:cs typeface="Arial" charset="0"/>
              </a:defRPr>
            </a:lvl1pPr>
          </a:lstStyle>
          <a:p>
            <a:pPr>
              <a:defRPr/>
            </a:pPr>
            <a:fld id="{6B6C5B2B-AA30-4829-993C-29F055DE6007}" type="datetimeFigureOut">
              <a:rPr lang="fr-FR"/>
              <a:pPr>
                <a:defRPr/>
              </a:pPr>
              <a:t>10/03/2020</a:t>
            </a:fld>
            <a:endParaRPr lang="fr-CA"/>
          </a:p>
        </p:txBody>
      </p:sp>
      <p:sp>
        <p:nvSpPr>
          <p:cNvPr id="4" name="Espace réservé du pied de page 3"/>
          <p:cNvSpPr>
            <a:spLocks noGrp="1"/>
          </p:cNvSpPr>
          <p:nvPr>
            <p:ph type="ftr" sz="quarter" idx="2"/>
          </p:nvPr>
        </p:nvSpPr>
        <p:spPr>
          <a:xfrm>
            <a:off x="0" y="8829792"/>
            <a:ext cx="3037840" cy="464983"/>
          </a:xfrm>
          <a:prstGeom prst="rect">
            <a:avLst/>
          </a:prstGeom>
        </p:spPr>
        <p:txBody>
          <a:bodyPr vert="horz" lIns="93571" tIns="46785" rIns="93571" bIns="46785" rtlCol="0" anchor="b"/>
          <a:lstStyle>
            <a:lvl1pPr algn="l">
              <a:defRPr sz="1200">
                <a:latin typeface="Arial" charset="0"/>
                <a:cs typeface="Arial" charset="0"/>
              </a:defRPr>
            </a:lvl1pPr>
          </a:lstStyle>
          <a:p>
            <a:pPr>
              <a:defRPr/>
            </a:pPr>
            <a:endParaRPr lang="fr-CA"/>
          </a:p>
        </p:txBody>
      </p:sp>
      <p:sp>
        <p:nvSpPr>
          <p:cNvPr id="5" name="Espace réservé du numéro de diapositive 4"/>
          <p:cNvSpPr>
            <a:spLocks noGrp="1"/>
          </p:cNvSpPr>
          <p:nvPr>
            <p:ph type="sldNum" sz="quarter" idx="3"/>
          </p:nvPr>
        </p:nvSpPr>
        <p:spPr>
          <a:xfrm>
            <a:off x="3970938" y="8829792"/>
            <a:ext cx="3037840" cy="464983"/>
          </a:xfrm>
          <a:prstGeom prst="rect">
            <a:avLst/>
          </a:prstGeom>
        </p:spPr>
        <p:txBody>
          <a:bodyPr vert="horz" lIns="93571" tIns="46785" rIns="93571" bIns="46785" rtlCol="0" anchor="b"/>
          <a:lstStyle>
            <a:lvl1pPr algn="r">
              <a:defRPr sz="1200">
                <a:latin typeface="Arial" charset="0"/>
                <a:cs typeface="Arial" charset="0"/>
              </a:defRPr>
            </a:lvl1pPr>
          </a:lstStyle>
          <a:p>
            <a:pPr>
              <a:defRPr/>
            </a:pPr>
            <a:fld id="{3F2E310F-2E5F-4C23-8FC9-F90F2FF03A8B}" type="slidenum">
              <a:rPr lang="fr-CA"/>
              <a:pPr>
                <a:defRPr/>
              </a:pPr>
              <a:t>‹N°›</a:t>
            </a:fld>
            <a:endParaRPr lang="fr-CA"/>
          </a:p>
        </p:txBody>
      </p:sp>
    </p:spTree>
    <p:extLst>
      <p:ext uri="{BB962C8B-B14F-4D97-AF65-F5344CB8AC3E}">
        <p14:creationId xmlns:p14="http://schemas.microsoft.com/office/powerpoint/2010/main" val="9210356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983"/>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3970938" y="0"/>
            <a:ext cx="3037840" cy="464983"/>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040" y="4415709"/>
            <a:ext cx="5608320" cy="418321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9792"/>
            <a:ext cx="3037840" cy="464983"/>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70938" y="8829792"/>
            <a:ext cx="3037840" cy="464983"/>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algn="r">
              <a:defRPr sz="1200">
                <a:latin typeface="Arial" charset="0"/>
                <a:cs typeface="Arial" charset="0"/>
              </a:defRPr>
            </a:lvl1pPr>
          </a:lstStyle>
          <a:p>
            <a:pPr>
              <a:defRPr/>
            </a:pPr>
            <a:fld id="{866B23A6-6C3E-40BA-B9C0-EDEE15ED1C26}" type="slidenum">
              <a:rPr lang="en-US"/>
              <a:pPr>
                <a:defRPr/>
              </a:pPr>
              <a:t>‹N°›</a:t>
            </a:fld>
            <a:endParaRPr lang="en-US"/>
          </a:p>
        </p:txBody>
      </p:sp>
    </p:spTree>
    <p:extLst>
      <p:ext uri="{BB962C8B-B14F-4D97-AF65-F5344CB8AC3E}">
        <p14:creationId xmlns:p14="http://schemas.microsoft.com/office/powerpoint/2010/main" val="2715089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1</a:t>
            </a:fld>
            <a:endParaRPr lang="en-US"/>
          </a:p>
        </p:txBody>
      </p:sp>
    </p:spTree>
    <p:extLst>
      <p:ext uri="{BB962C8B-B14F-4D97-AF65-F5344CB8AC3E}">
        <p14:creationId xmlns:p14="http://schemas.microsoft.com/office/powerpoint/2010/main" val="2710377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10</a:t>
            </a:fld>
            <a:endParaRPr lang="en-US"/>
          </a:p>
        </p:txBody>
      </p:sp>
    </p:spTree>
    <p:extLst>
      <p:ext uri="{BB962C8B-B14F-4D97-AF65-F5344CB8AC3E}">
        <p14:creationId xmlns:p14="http://schemas.microsoft.com/office/powerpoint/2010/main" val="801871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11</a:t>
            </a:fld>
            <a:endParaRPr lang="en-US"/>
          </a:p>
        </p:txBody>
      </p:sp>
    </p:spTree>
    <p:extLst>
      <p:ext uri="{BB962C8B-B14F-4D97-AF65-F5344CB8AC3E}">
        <p14:creationId xmlns:p14="http://schemas.microsoft.com/office/powerpoint/2010/main" val="2721085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12</a:t>
            </a:fld>
            <a:endParaRPr lang="en-US"/>
          </a:p>
        </p:txBody>
      </p:sp>
    </p:spTree>
    <p:extLst>
      <p:ext uri="{BB962C8B-B14F-4D97-AF65-F5344CB8AC3E}">
        <p14:creationId xmlns:p14="http://schemas.microsoft.com/office/powerpoint/2010/main" val="59952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866B23A6-6C3E-40BA-B9C0-EDEE15ED1C26}" type="slidenum">
              <a:rPr lang="en-US" smtClean="0"/>
              <a:pPr>
                <a:defRPr/>
              </a:pPr>
              <a:t>13</a:t>
            </a:fld>
            <a:endParaRPr lang="en-US"/>
          </a:p>
        </p:txBody>
      </p:sp>
    </p:spTree>
    <p:extLst>
      <p:ext uri="{BB962C8B-B14F-4D97-AF65-F5344CB8AC3E}">
        <p14:creationId xmlns:p14="http://schemas.microsoft.com/office/powerpoint/2010/main" val="2693208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14</a:t>
            </a:fld>
            <a:endParaRPr lang="en-US"/>
          </a:p>
        </p:txBody>
      </p:sp>
    </p:spTree>
    <p:extLst>
      <p:ext uri="{BB962C8B-B14F-4D97-AF65-F5344CB8AC3E}">
        <p14:creationId xmlns:p14="http://schemas.microsoft.com/office/powerpoint/2010/main" val="3158779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15</a:t>
            </a:fld>
            <a:endParaRPr lang="en-US"/>
          </a:p>
        </p:txBody>
      </p:sp>
    </p:spTree>
    <p:extLst>
      <p:ext uri="{BB962C8B-B14F-4D97-AF65-F5344CB8AC3E}">
        <p14:creationId xmlns:p14="http://schemas.microsoft.com/office/powerpoint/2010/main" val="2895704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16</a:t>
            </a:fld>
            <a:endParaRPr lang="en-US"/>
          </a:p>
        </p:txBody>
      </p:sp>
    </p:spTree>
    <p:extLst>
      <p:ext uri="{BB962C8B-B14F-4D97-AF65-F5344CB8AC3E}">
        <p14:creationId xmlns:p14="http://schemas.microsoft.com/office/powerpoint/2010/main" val="209834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866B23A6-6C3E-40BA-B9C0-EDEE15ED1C26}" type="slidenum">
              <a:rPr lang="en-US" smtClean="0"/>
              <a:pPr>
                <a:defRPr/>
              </a:pPr>
              <a:t>17</a:t>
            </a:fld>
            <a:endParaRPr lang="en-US"/>
          </a:p>
        </p:txBody>
      </p:sp>
    </p:spTree>
    <p:extLst>
      <p:ext uri="{BB962C8B-B14F-4D97-AF65-F5344CB8AC3E}">
        <p14:creationId xmlns:p14="http://schemas.microsoft.com/office/powerpoint/2010/main" val="383322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18</a:t>
            </a:fld>
            <a:endParaRPr lang="en-US"/>
          </a:p>
        </p:txBody>
      </p:sp>
    </p:spTree>
    <p:extLst>
      <p:ext uri="{BB962C8B-B14F-4D97-AF65-F5344CB8AC3E}">
        <p14:creationId xmlns:p14="http://schemas.microsoft.com/office/powerpoint/2010/main" val="3239780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19</a:t>
            </a:fld>
            <a:endParaRPr lang="en-US"/>
          </a:p>
        </p:txBody>
      </p:sp>
    </p:spTree>
    <p:extLst>
      <p:ext uri="{BB962C8B-B14F-4D97-AF65-F5344CB8AC3E}">
        <p14:creationId xmlns:p14="http://schemas.microsoft.com/office/powerpoint/2010/main" val="125104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a:t>
            </a:fld>
            <a:endParaRPr lang="en-US"/>
          </a:p>
        </p:txBody>
      </p:sp>
    </p:spTree>
    <p:extLst>
      <p:ext uri="{BB962C8B-B14F-4D97-AF65-F5344CB8AC3E}">
        <p14:creationId xmlns:p14="http://schemas.microsoft.com/office/powerpoint/2010/main" val="206538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20</a:t>
            </a:fld>
            <a:endParaRPr lang="en-US"/>
          </a:p>
        </p:txBody>
      </p:sp>
    </p:spTree>
    <p:extLst>
      <p:ext uri="{BB962C8B-B14F-4D97-AF65-F5344CB8AC3E}">
        <p14:creationId xmlns:p14="http://schemas.microsoft.com/office/powerpoint/2010/main" val="4188715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21</a:t>
            </a:fld>
            <a:endParaRPr lang="en-US"/>
          </a:p>
        </p:txBody>
      </p:sp>
    </p:spTree>
    <p:extLst>
      <p:ext uri="{BB962C8B-B14F-4D97-AF65-F5344CB8AC3E}">
        <p14:creationId xmlns:p14="http://schemas.microsoft.com/office/powerpoint/2010/main" val="1875927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22</a:t>
            </a:fld>
            <a:endParaRPr lang="en-US"/>
          </a:p>
        </p:txBody>
      </p:sp>
    </p:spTree>
    <p:extLst>
      <p:ext uri="{BB962C8B-B14F-4D97-AF65-F5344CB8AC3E}">
        <p14:creationId xmlns:p14="http://schemas.microsoft.com/office/powerpoint/2010/main" val="3801913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23</a:t>
            </a:fld>
            <a:endParaRPr lang="en-US"/>
          </a:p>
        </p:txBody>
      </p:sp>
    </p:spTree>
    <p:extLst>
      <p:ext uri="{BB962C8B-B14F-4D97-AF65-F5344CB8AC3E}">
        <p14:creationId xmlns:p14="http://schemas.microsoft.com/office/powerpoint/2010/main" val="151501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24</a:t>
            </a:fld>
            <a:endParaRPr lang="en-US"/>
          </a:p>
        </p:txBody>
      </p:sp>
    </p:spTree>
    <p:extLst>
      <p:ext uri="{BB962C8B-B14F-4D97-AF65-F5344CB8AC3E}">
        <p14:creationId xmlns:p14="http://schemas.microsoft.com/office/powerpoint/2010/main" val="1681167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25</a:t>
            </a:fld>
            <a:endParaRPr lang="en-US"/>
          </a:p>
        </p:txBody>
      </p:sp>
    </p:spTree>
    <p:extLst>
      <p:ext uri="{BB962C8B-B14F-4D97-AF65-F5344CB8AC3E}">
        <p14:creationId xmlns:p14="http://schemas.microsoft.com/office/powerpoint/2010/main" val="1023994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26</a:t>
            </a:fld>
            <a:endParaRPr lang="en-US"/>
          </a:p>
        </p:txBody>
      </p:sp>
    </p:spTree>
    <p:extLst>
      <p:ext uri="{BB962C8B-B14F-4D97-AF65-F5344CB8AC3E}">
        <p14:creationId xmlns:p14="http://schemas.microsoft.com/office/powerpoint/2010/main" val="3252272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866B23A6-6C3E-40BA-B9C0-EDEE15ED1C26}" type="slidenum">
              <a:rPr lang="en-US" smtClean="0"/>
              <a:pPr>
                <a:defRPr/>
              </a:pPr>
              <a:t>27</a:t>
            </a:fld>
            <a:endParaRPr lang="en-US"/>
          </a:p>
        </p:txBody>
      </p:sp>
    </p:spTree>
    <p:extLst>
      <p:ext uri="{BB962C8B-B14F-4D97-AF65-F5344CB8AC3E}">
        <p14:creationId xmlns:p14="http://schemas.microsoft.com/office/powerpoint/2010/main" val="3477408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28</a:t>
            </a:fld>
            <a:endParaRPr lang="en-US"/>
          </a:p>
        </p:txBody>
      </p:sp>
    </p:spTree>
    <p:extLst>
      <p:ext uri="{BB962C8B-B14F-4D97-AF65-F5344CB8AC3E}">
        <p14:creationId xmlns:p14="http://schemas.microsoft.com/office/powerpoint/2010/main" val="107220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29</a:t>
            </a:fld>
            <a:endParaRPr lang="en-US"/>
          </a:p>
        </p:txBody>
      </p:sp>
    </p:spTree>
    <p:extLst>
      <p:ext uri="{BB962C8B-B14F-4D97-AF65-F5344CB8AC3E}">
        <p14:creationId xmlns:p14="http://schemas.microsoft.com/office/powerpoint/2010/main" val="384851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3</a:t>
            </a:fld>
            <a:endParaRPr lang="en-US"/>
          </a:p>
        </p:txBody>
      </p:sp>
    </p:spTree>
    <p:extLst>
      <p:ext uri="{BB962C8B-B14F-4D97-AF65-F5344CB8AC3E}">
        <p14:creationId xmlns:p14="http://schemas.microsoft.com/office/powerpoint/2010/main" val="1489843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30</a:t>
            </a:fld>
            <a:endParaRPr lang="en-US"/>
          </a:p>
        </p:txBody>
      </p:sp>
    </p:spTree>
    <p:extLst>
      <p:ext uri="{BB962C8B-B14F-4D97-AF65-F5344CB8AC3E}">
        <p14:creationId xmlns:p14="http://schemas.microsoft.com/office/powerpoint/2010/main" val="454331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31</a:t>
            </a:fld>
            <a:endParaRPr lang="en-US"/>
          </a:p>
        </p:txBody>
      </p:sp>
    </p:spTree>
    <p:extLst>
      <p:ext uri="{BB962C8B-B14F-4D97-AF65-F5344CB8AC3E}">
        <p14:creationId xmlns:p14="http://schemas.microsoft.com/office/powerpoint/2010/main" val="2325260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32</a:t>
            </a:fld>
            <a:endParaRPr lang="en-US"/>
          </a:p>
        </p:txBody>
      </p:sp>
    </p:spTree>
    <p:extLst>
      <p:ext uri="{BB962C8B-B14F-4D97-AF65-F5344CB8AC3E}">
        <p14:creationId xmlns:p14="http://schemas.microsoft.com/office/powerpoint/2010/main" val="2215432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6B23A6-6C3E-40BA-B9C0-EDEE15ED1C26}" type="slidenum">
              <a:rPr lang="en-US" smtClean="0"/>
              <a:pPr>
                <a:defRPr/>
              </a:pPr>
              <a:t>33</a:t>
            </a:fld>
            <a:endParaRPr lang="en-US"/>
          </a:p>
        </p:txBody>
      </p:sp>
    </p:spTree>
    <p:extLst>
      <p:ext uri="{BB962C8B-B14F-4D97-AF65-F5344CB8AC3E}">
        <p14:creationId xmlns:p14="http://schemas.microsoft.com/office/powerpoint/2010/main" val="3265842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34</a:t>
            </a:fld>
            <a:endParaRPr lang="en-US"/>
          </a:p>
        </p:txBody>
      </p:sp>
    </p:spTree>
    <p:extLst>
      <p:ext uri="{BB962C8B-B14F-4D97-AF65-F5344CB8AC3E}">
        <p14:creationId xmlns:p14="http://schemas.microsoft.com/office/powerpoint/2010/main" val="3291684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35</a:t>
            </a:fld>
            <a:endParaRPr lang="en-US"/>
          </a:p>
        </p:txBody>
      </p:sp>
    </p:spTree>
    <p:extLst>
      <p:ext uri="{BB962C8B-B14F-4D97-AF65-F5344CB8AC3E}">
        <p14:creationId xmlns:p14="http://schemas.microsoft.com/office/powerpoint/2010/main" val="3042165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36</a:t>
            </a:fld>
            <a:endParaRPr lang="en-US"/>
          </a:p>
        </p:txBody>
      </p:sp>
    </p:spTree>
    <p:extLst>
      <p:ext uri="{BB962C8B-B14F-4D97-AF65-F5344CB8AC3E}">
        <p14:creationId xmlns:p14="http://schemas.microsoft.com/office/powerpoint/2010/main" val="907851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37</a:t>
            </a:fld>
            <a:endParaRPr lang="en-US"/>
          </a:p>
        </p:txBody>
      </p:sp>
    </p:spTree>
    <p:extLst>
      <p:ext uri="{BB962C8B-B14F-4D97-AF65-F5344CB8AC3E}">
        <p14:creationId xmlns:p14="http://schemas.microsoft.com/office/powerpoint/2010/main" val="122516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4</a:t>
            </a:fld>
            <a:endParaRPr lang="en-US"/>
          </a:p>
        </p:txBody>
      </p:sp>
    </p:spTree>
    <p:extLst>
      <p:ext uri="{BB962C8B-B14F-4D97-AF65-F5344CB8AC3E}">
        <p14:creationId xmlns:p14="http://schemas.microsoft.com/office/powerpoint/2010/main" val="103239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866B23A6-6C3E-40BA-B9C0-EDEE15ED1C26}" type="slidenum">
              <a:rPr lang="en-US" smtClean="0"/>
              <a:pPr>
                <a:defRPr/>
              </a:pPr>
              <a:t>5</a:t>
            </a:fld>
            <a:endParaRPr lang="en-US"/>
          </a:p>
        </p:txBody>
      </p:sp>
    </p:spTree>
    <p:extLst>
      <p:ext uri="{BB962C8B-B14F-4D97-AF65-F5344CB8AC3E}">
        <p14:creationId xmlns:p14="http://schemas.microsoft.com/office/powerpoint/2010/main" val="239351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6</a:t>
            </a:fld>
            <a:endParaRPr lang="en-US"/>
          </a:p>
        </p:txBody>
      </p:sp>
    </p:spTree>
    <p:extLst>
      <p:ext uri="{BB962C8B-B14F-4D97-AF65-F5344CB8AC3E}">
        <p14:creationId xmlns:p14="http://schemas.microsoft.com/office/powerpoint/2010/main" val="1831824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866B23A6-6C3E-40BA-B9C0-EDEE15ED1C26}" type="slidenum">
              <a:rPr lang="en-US" smtClean="0"/>
              <a:pPr>
                <a:defRPr/>
              </a:pPr>
              <a:t>7</a:t>
            </a:fld>
            <a:endParaRPr lang="en-US"/>
          </a:p>
        </p:txBody>
      </p:sp>
    </p:spTree>
    <p:extLst>
      <p:ext uri="{BB962C8B-B14F-4D97-AF65-F5344CB8AC3E}">
        <p14:creationId xmlns:p14="http://schemas.microsoft.com/office/powerpoint/2010/main" val="3398291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866B23A6-6C3E-40BA-B9C0-EDEE15ED1C26}" type="slidenum">
              <a:rPr lang="en-US" smtClean="0"/>
              <a:pPr>
                <a:defRPr/>
              </a:pPr>
              <a:t>8</a:t>
            </a:fld>
            <a:endParaRPr lang="en-US"/>
          </a:p>
        </p:txBody>
      </p:sp>
    </p:spTree>
    <p:extLst>
      <p:ext uri="{BB962C8B-B14F-4D97-AF65-F5344CB8AC3E}">
        <p14:creationId xmlns:p14="http://schemas.microsoft.com/office/powerpoint/2010/main" val="277041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866B23A6-6C3E-40BA-B9C0-EDEE15ED1C26}" type="slidenum">
              <a:rPr lang="en-US" smtClean="0"/>
              <a:pPr>
                <a:defRPr/>
              </a:pPr>
              <a:t>9</a:t>
            </a:fld>
            <a:endParaRPr lang="en-US"/>
          </a:p>
        </p:txBody>
      </p:sp>
    </p:spTree>
    <p:extLst>
      <p:ext uri="{BB962C8B-B14F-4D97-AF65-F5344CB8AC3E}">
        <p14:creationId xmlns:p14="http://schemas.microsoft.com/office/powerpoint/2010/main" val="1456324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050" y="5953125"/>
            <a:ext cx="9105900" cy="904875"/>
          </a:xfrm>
          <a:prstGeom prst="rect">
            <a:avLst/>
          </a:prstGeom>
        </p:spPr>
      </p:pic>
      <p:sp>
        <p:nvSpPr>
          <p:cNvPr id="2" name="Titre 1"/>
          <p:cNvSpPr>
            <a:spLocks noGrp="1"/>
          </p:cNvSpPr>
          <p:nvPr>
            <p:ph type="ctrTitle"/>
          </p:nvPr>
        </p:nvSpPr>
        <p:spPr>
          <a:xfrm>
            <a:off x="685800" y="2130427"/>
            <a:ext cx="7772400" cy="1470025"/>
          </a:xfrm>
        </p:spPr>
        <p:txBody>
          <a:bodyPr/>
          <a:lstStyle>
            <a:lvl1pPr>
              <a:defRPr sz="3000">
                <a:effectLst/>
              </a:defRPr>
            </a:lvl1pPr>
          </a:lstStyle>
          <a:p>
            <a:r>
              <a:rPr lang="fr-FR" dirty="0" smtClean="0"/>
              <a:t>Modifiez le style du titre</a:t>
            </a:r>
            <a:endParaRPr lang="fr-CA" dirty="0"/>
          </a:p>
        </p:txBody>
      </p:sp>
      <p:sp>
        <p:nvSpPr>
          <p:cNvPr id="3" name="Sous-titre 2"/>
          <p:cNvSpPr>
            <a:spLocks noGrp="1"/>
          </p:cNvSpPr>
          <p:nvPr>
            <p:ph type="subTitle" idx="1"/>
          </p:nvPr>
        </p:nvSpPr>
        <p:spPr>
          <a:xfrm>
            <a:off x="1371600" y="3886200"/>
            <a:ext cx="6400800" cy="1752600"/>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dirty="0" smtClean="0"/>
              <a:t>Modifiez le style des sous-titres du masque</a:t>
            </a:r>
            <a:endParaRPr lang="fr-CA" dirty="0"/>
          </a:p>
        </p:txBody>
      </p:sp>
      <p:sp>
        <p:nvSpPr>
          <p:cNvPr id="4" name="Espace réservé de la date 3"/>
          <p:cNvSpPr>
            <a:spLocks noGrp="1"/>
          </p:cNvSpPr>
          <p:nvPr>
            <p:ph type="dt" sz="half" idx="10"/>
          </p:nvPr>
        </p:nvSpPr>
        <p:spPr/>
        <p:txBody>
          <a:bodyPr/>
          <a:lstStyle>
            <a:lvl1pPr>
              <a:defRPr/>
            </a:lvl1pPr>
          </a:lstStyle>
          <a:p>
            <a:pPr>
              <a:defRPr/>
            </a:pPr>
            <a:fld id="{E249ABC7-80EE-4167-86F8-EF91FD7C910E}" type="datetime1">
              <a:rPr lang="fr-FR" smtClean="0"/>
              <a:t>10/03/2020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en-US" dirty="0"/>
          </a:p>
        </p:txBody>
      </p:sp>
      <p:sp>
        <p:nvSpPr>
          <p:cNvPr id="9" name="Espace réservé du numéro de diapositive 5"/>
          <p:cNvSpPr>
            <a:spLocks noGrp="1"/>
          </p:cNvSpPr>
          <p:nvPr>
            <p:ph type="sldNum" sz="quarter" idx="4"/>
          </p:nvPr>
        </p:nvSpPr>
        <p:spPr>
          <a:xfrm>
            <a:off x="6565702" y="6584553"/>
            <a:ext cx="2559248" cy="273844"/>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F68D66E9-07F2-D342-A9FC-E8596E8697F1}" type="slidenum">
              <a:rPr lang="fr-FR" smtClean="0"/>
              <a:pPr/>
              <a:t>‹N°›</a:t>
            </a:fld>
            <a:endParaRPr lang="fr-FR" dirty="0"/>
          </a:p>
        </p:txBody>
      </p:sp>
    </p:spTree>
    <p:extLst>
      <p:ext uri="{BB962C8B-B14F-4D97-AF65-F5344CB8AC3E}">
        <p14:creationId xmlns:p14="http://schemas.microsoft.com/office/powerpoint/2010/main" val="3916553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050" y="5953125"/>
            <a:ext cx="9105900" cy="904875"/>
          </a:xfrm>
          <a:prstGeom prst="rect">
            <a:avLst/>
          </a:prstGeom>
        </p:spPr>
      </p:pic>
      <p:sp>
        <p:nvSpPr>
          <p:cNvPr id="2" name="Titre 1"/>
          <p:cNvSpPr>
            <a:spLocks noGrp="1"/>
          </p:cNvSpPr>
          <p:nvPr>
            <p:ph type="title"/>
          </p:nvPr>
        </p:nvSpPr>
        <p:spPr/>
        <p:txBody>
          <a:bodyPr/>
          <a:lstStyle>
            <a:lvl1pPr>
              <a:defRPr sz="3000">
                <a:effectLst/>
              </a:defRPr>
            </a:lvl1pPr>
          </a:lstStyle>
          <a:p>
            <a:r>
              <a:rPr lang="fr-FR" dirty="0" smtClean="0"/>
              <a:t>Modifiez le style du titre</a:t>
            </a:r>
            <a:endParaRPr lang="fr-CA" dirty="0"/>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sz="2000"/>
            </a:lvl1pPr>
            <a:lvl2pPr>
              <a:defRPr sz="1800"/>
            </a:lvl2pPr>
            <a:lvl3pPr>
              <a:defRPr sz="1600"/>
            </a:lvl3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a:p>
        </p:txBody>
      </p:sp>
      <p:sp>
        <p:nvSpPr>
          <p:cNvPr id="4" name="Espace réservé de la date 3"/>
          <p:cNvSpPr>
            <a:spLocks noGrp="1"/>
          </p:cNvSpPr>
          <p:nvPr>
            <p:ph type="dt" sz="half" idx="10"/>
          </p:nvPr>
        </p:nvSpPr>
        <p:spPr/>
        <p:txBody>
          <a:bodyPr/>
          <a:lstStyle>
            <a:lvl1pPr>
              <a:defRPr/>
            </a:lvl1pPr>
          </a:lstStyle>
          <a:p>
            <a:pPr>
              <a:defRPr/>
            </a:pPr>
            <a:fld id="{414A3FE3-FD44-4B3E-BB9B-2167055FFBFC}" type="datetime1">
              <a:rPr lang="fr-FR" smtClean="0"/>
              <a:t>10/03/2020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en-US" dirty="0"/>
          </a:p>
        </p:txBody>
      </p:sp>
      <p:sp>
        <p:nvSpPr>
          <p:cNvPr id="10" name="Espace réservé du numéro de diapositive 5"/>
          <p:cNvSpPr>
            <a:spLocks noGrp="1"/>
          </p:cNvSpPr>
          <p:nvPr>
            <p:ph type="sldNum" sz="quarter" idx="4"/>
          </p:nvPr>
        </p:nvSpPr>
        <p:spPr>
          <a:xfrm>
            <a:off x="6565702" y="6584553"/>
            <a:ext cx="2559248" cy="273844"/>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F68D66E9-07F2-D342-A9FC-E8596E8697F1}" type="slidenum">
              <a:rPr lang="fr-FR" smtClean="0"/>
              <a:pPr/>
              <a:t>‹N°›</a:t>
            </a:fld>
            <a:endParaRPr lang="fr-FR" dirty="0"/>
          </a:p>
        </p:txBody>
      </p:sp>
    </p:spTree>
    <p:extLst>
      <p:ext uri="{BB962C8B-B14F-4D97-AF65-F5344CB8AC3E}">
        <p14:creationId xmlns:p14="http://schemas.microsoft.com/office/powerpoint/2010/main" val="3051993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19050" y="5953125"/>
            <a:ext cx="9105900" cy="904875"/>
          </a:xfrm>
          <a:prstGeom prst="rect">
            <a:avLst/>
          </a:prstGeom>
        </p:spPr>
      </p:pic>
      <p:sp>
        <p:nvSpPr>
          <p:cNvPr id="2" name="Titre 1"/>
          <p:cNvSpPr>
            <a:spLocks noGrp="1"/>
          </p:cNvSpPr>
          <p:nvPr>
            <p:ph type="title"/>
          </p:nvPr>
        </p:nvSpPr>
        <p:spPr/>
        <p:txBody>
          <a:bodyPr/>
          <a:lstStyle>
            <a:lvl1pPr>
              <a:defRPr sz="3000">
                <a:effectLst/>
              </a:defRPr>
            </a:lvl1pPr>
          </a:lstStyle>
          <a:p>
            <a:r>
              <a:rPr lang="fr-FR" dirty="0" smtClean="0"/>
              <a:t>Modifiez le style du titre</a:t>
            </a:r>
            <a:endParaRPr lang="fr-CA" dirty="0"/>
          </a:p>
        </p:txBody>
      </p:sp>
      <p:sp>
        <p:nvSpPr>
          <p:cNvPr id="3" name="Espace réservé du contenu 2"/>
          <p:cNvSpPr>
            <a:spLocks noGrp="1"/>
          </p:cNvSpPr>
          <p:nvPr>
            <p:ph sz="half" idx="1"/>
          </p:nvPr>
        </p:nvSpPr>
        <p:spPr>
          <a:xfrm>
            <a:off x="457200" y="1600202"/>
            <a:ext cx="4038600" cy="4525963"/>
          </a:xfrm>
        </p:spPr>
        <p:txBody>
          <a:bodyPr/>
          <a:lstStyle>
            <a:lvl1pPr marL="342900" indent="-342900">
              <a:buFont typeface="Arial" panose="020B0604020202020204" pitchFamily="34" charset="0"/>
              <a:buChar cha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a:p>
        </p:txBody>
      </p:sp>
      <p:sp>
        <p:nvSpPr>
          <p:cNvPr id="4" name="Espace réservé du contenu 3"/>
          <p:cNvSpPr>
            <a:spLocks noGrp="1"/>
          </p:cNvSpPr>
          <p:nvPr>
            <p:ph sz="half" idx="2"/>
          </p:nvPr>
        </p:nvSpPr>
        <p:spPr>
          <a:xfrm>
            <a:off x="4648200" y="1600202"/>
            <a:ext cx="4038600" cy="4525963"/>
          </a:xfrm>
        </p:spPr>
        <p:txBody>
          <a:bodyPr/>
          <a:lstStyle>
            <a:lvl1pPr marL="457200" indent="-457200">
              <a:buFont typeface="Arial" panose="020B0604020202020204" pitchFamily="34" charset="0"/>
              <a:buChar cha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A" dirty="0"/>
          </a:p>
        </p:txBody>
      </p:sp>
      <p:sp>
        <p:nvSpPr>
          <p:cNvPr id="5" name="Espace réservé de la date 4"/>
          <p:cNvSpPr>
            <a:spLocks noGrp="1"/>
          </p:cNvSpPr>
          <p:nvPr>
            <p:ph type="dt" sz="half" idx="10"/>
          </p:nvPr>
        </p:nvSpPr>
        <p:spPr/>
        <p:txBody>
          <a:bodyPr/>
          <a:lstStyle>
            <a:lvl1pPr>
              <a:defRPr/>
            </a:lvl1pPr>
          </a:lstStyle>
          <a:p>
            <a:pPr>
              <a:defRPr/>
            </a:pPr>
            <a:fld id="{315FB6B6-9307-42B4-9AB1-5BAB67099FE8}" type="datetime1">
              <a:rPr lang="fr-FR" smtClean="0"/>
              <a:t>10/03/2020</a:t>
            </a:fld>
            <a:endParaRPr lang="fr-CA"/>
          </a:p>
        </p:txBody>
      </p:sp>
      <p:sp>
        <p:nvSpPr>
          <p:cNvPr id="6" name="Espace réservé du pied de page 5"/>
          <p:cNvSpPr>
            <a:spLocks noGrp="1"/>
          </p:cNvSpPr>
          <p:nvPr>
            <p:ph type="ftr" sz="quarter" idx="11"/>
          </p:nvPr>
        </p:nvSpPr>
        <p:spPr/>
        <p:txBody>
          <a:bodyPr/>
          <a:lstStyle>
            <a:lvl1pPr>
              <a:defRPr/>
            </a:lvl1pPr>
          </a:lstStyle>
          <a:p>
            <a:pPr>
              <a:defRPr/>
            </a:pPr>
            <a:endParaRPr lang="en-US" dirty="0"/>
          </a:p>
        </p:txBody>
      </p:sp>
      <p:sp>
        <p:nvSpPr>
          <p:cNvPr id="11" name="Espace réservé du numéro de diapositive 5"/>
          <p:cNvSpPr>
            <a:spLocks noGrp="1"/>
          </p:cNvSpPr>
          <p:nvPr>
            <p:ph type="sldNum" sz="quarter" idx="4"/>
          </p:nvPr>
        </p:nvSpPr>
        <p:spPr>
          <a:xfrm>
            <a:off x="6565702" y="6584553"/>
            <a:ext cx="2559248" cy="273844"/>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F68D66E9-07F2-D342-A9FC-E8596E8697F1}" type="slidenum">
              <a:rPr lang="fr-FR" smtClean="0"/>
              <a:pPr/>
              <a:t>‹N°›</a:t>
            </a:fld>
            <a:endParaRPr lang="fr-FR" dirty="0"/>
          </a:p>
        </p:txBody>
      </p:sp>
    </p:spTree>
    <p:extLst>
      <p:ext uri="{BB962C8B-B14F-4D97-AF65-F5344CB8AC3E}">
        <p14:creationId xmlns:p14="http://schemas.microsoft.com/office/powerpoint/2010/main" val="1288825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9050" y="5953125"/>
            <a:ext cx="9105900" cy="904875"/>
          </a:xfrm>
          <a:prstGeom prst="rect">
            <a:avLst/>
          </a:prstGeom>
        </p:spPr>
      </p:pic>
      <p:sp>
        <p:nvSpPr>
          <p:cNvPr id="2" name="Titre 1"/>
          <p:cNvSpPr>
            <a:spLocks noGrp="1"/>
          </p:cNvSpPr>
          <p:nvPr>
            <p:ph type="title"/>
          </p:nvPr>
        </p:nvSpPr>
        <p:spPr/>
        <p:txBody>
          <a:bodyPr/>
          <a:lstStyle>
            <a:lvl1pPr>
              <a:defRPr sz="3000"/>
            </a:lvl1pPr>
          </a:lstStyle>
          <a:p>
            <a:r>
              <a:rPr lang="fr-FR" dirty="0" smtClean="0"/>
              <a:t>Modifiez le style du titre</a:t>
            </a:r>
            <a:endParaRPr lang="fr-CA" dirty="0"/>
          </a:p>
        </p:txBody>
      </p:sp>
      <p:sp>
        <p:nvSpPr>
          <p:cNvPr id="3" name="Espace réservé de la date 2"/>
          <p:cNvSpPr>
            <a:spLocks noGrp="1"/>
          </p:cNvSpPr>
          <p:nvPr>
            <p:ph type="dt" sz="half" idx="10"/>
          </p:nvPr>
        </p:nvSpPr>
        <p:spPr/>
        <p:txBody>
          <a:bodyPr/>
          <a:lstStyle>
            <a:lvl1pPr>
              <a:defRPr/>
            </a:lvl1pPr>
          </a:lstStyle>
          <a:p>
            <a:pPr>
              <a:defRPr/>
            </a:pPr>
            <a:fld id="{E1E7525F-CC19-4143-BBEE-D19440776A48}" type="datetime1">
              <a:rPr lang="fr-FR" smtClean="0"/>
              <a:t>10/03/2020</a:t>
            </a:fld>
            <a:endParaRPr lang="fr-CA"/>
          </a:p>
        </p:txBody>
      </p:sp>
      <p:sp>
        <p:nvSpPr>
          <p:cNvPr id="4" name="Espace réservé du pied de page 3"/>
          <p:cNvSpPr>
            <a:spLocks noGrp="1"/>
          </p:cNvSpPr>
          <p:nvPr>
            <p:ph type="ftr" sz="quarter" idx="11"/>
          </p:nvPr>
        </p:nvSpPr>
        <p:spPr/>
        <p:txBody>
          <a:bodyPr/>
          <a:lstStyle>
            <a:lvl1pPr>
              <a:defRPr/>
            </a:lvl1pPr>
          </a:lstStyle>
          <a:p>
            <a:pPr>
              <a:defRPr/>
            </a:pPr>
            <a:endParaRPr lang="en-US" dirty="0"/>
          </a:p>
        </p:txBody>
      </p:sp>
      <p:sp>
        <p:nvSpPr>
          <p:cNvPr id="9" name="Espace réservé du numéro de diapositive 5"/>
          <p:cNvSpPr>
            <a:spLocks noGrp="1"/>
          </p:cNvSpPr>
          <p:nvPr>
            <p:ph type="sldNum" sz="quarter" idx="4"/>
          </p:nvPr>
        </p:nvSpPr>
        <p:spPr>
          <a:xfrm>
            <a:off x="6565702" y="6584553"/>
            <a:ext cx="2559248" cy="273844"/>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F68D66E9-07F2-D342-A9FC-E8596E8697F1}" type="slidenum">
              <a:rPr lang="fr-FR" smtClean="0"/>
              <a:pPr/>
              <a:t>‹N°›</a:t>
            </a:fld>
            <a:endParaRPr lang="fr-FR" dirty="0"/>
          </a:p>
        </p:txBody>
      </p:sp>
    </p:spTree>
    <p:extLst>
      <p:ext uri="{BB962C8B-B14F-4D97-AF65-F5344CB8AC3E}">
        <p14:creationId xmlns:p14="http://schemas.microsoft.com/office/powerpoint/2010/main" val="1970563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9050" y="5953125"/>
            <a:ext cx="9105900" cy="904875"/>
          </a:xfrm>
          <a:prstGeom prst="rect">
            <a:avLst/>
          </a:prstGeom>
        </p:spPr>
      </p:pic>
      <p:sp>
        <p:nvSpPr>
          <p:cNvPr id="2" name="Espace réservé de la date 1"/>
          <p:cNvSpPr>
            <a:spLocks noGrp="1"/>
          </p:cNvSpPr>
          <p:nvPr>
            <p:ph type="dt" sz="half" idx="10"/>
          </p:nvPr>
        </p:nvSpPr>
        <p:spPr/>
        <p:txBody>
          <a:bodyPr/>
          <a:lstStyle>
            <a:lvl1pPr>
              <a:defRPr/>
            </a:lvl1pPr>
          </a:lstStyle>
          <a:p>
            <a:pPr>
              <a:defRPr/>
            </a:pPr>
            <a:fld id="{52D11F10-D5DF-4082-9D1A-54728D6AC99C}" type="datetime1">
              <a:rPr lang="fr-FR" smtClean="0"/>
              <a:t>10/03/2020</a:t>
            </a:fld>
            <a:endParaRPr lang="fr-CA"/>
          </a:p>
        </p:txBody>
      </p:sp>
      <p:sp>
        <p:nvSpPr>
          <p:cNvPr id="3" name="Espace réservé du pied de page 2"/>
          <p:cNvSpPr>
            <a:spLocks noGrp="1"/>
          </p:cNvSpPr>
          <p:nvPr>
            <p:ph type="ftr" sz="quarter" idx="11"/>
          </p:nvPr>
        </p:nvSpPr>
        <p:spPr/>
        <p:txBody>
          <a:bodyPr/>
          <a:lstStyle>
            <a:lvl1pPr>
              <a:defRPr/>
            </a:lvl1pPr>
          </a:lstStyle>
          <a:p>
            <a:pPr>
              <a:defRPr/>
            </a:pPr>
            <a:endParaRPr lang="en-US" dirty="0"/>
          </a:p>
        </p:txBody>
      </p:sp>
      <p:sp>
        <p:nvSpPr>
          <p:cNvPr id="8" name="Espace réservé du numéro de diapositive 5"/>
          <p:cNvSpPr>
            <a:spLocks noGrp="1"/>
          </p:cNvSpPr>
          <p:nvPr>
            <p:ph type="sldNum" sz="quarter" idx="4"/>
          </p:nvPr>
        </p:nvSpPr>
        <p:spPr>
          <a:xfrm>
            <a:off x="6565702" y="6584553"/>
            <a:ext cx="2559248" cy="273844"/>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F68D66E9-07F2-D342-A9FC-E8596E8697F1}" type="slidenum">
              <a:rPr lang="fr-FR" smtClean="0"/>
              <a:pPr/>
              <a:t>‹N°›</a:t>
            </a:fld>
            <a:endParaRPr lang="fr-FR" dirty="0"/>
          </a:p>
        </p:txBody>
      </p:sp>
    </p:spTree>
    <p:extLst>
      <p:ext uri="{BB962C8B-B14F-4D97-AF65-F5344CB8AC3E}">
        <p14:creationId xmlns:p14="http://schemas.microsoft.com/office/powerpoint/2010/main" val="31656188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050" y="5953125"/>
            <a:ext cx="9105900" cy="904875"/>
          </a:xfrm>
          <a:prstGeom prst="rect">
            <a:avLst/>
          </a:prstGeom>
        </p:spPr>
      </p:pic>
      <p:sp>
        <p:nvSpPr>
          <p:cNvPr id="2" name="Titre 1"/>
          <p:cNvSpPr>
            <a:spLocks noGrp="1"/>
          </p:cNvSpPr>
          <p:nvPr>
            <p:ph type="title"/>
          </p:nvPr>
        </p:nvSpPr>
        <p:spPr>
          <a:xfrm>
            <a:off x="457200" y="274638"/>
            <a:ext cx="8229600" cy="1143000"/>
          </a:xfrm>
        </p:spPr>
        <p:txBody>
          <a:bodyPr/>
          <a:lstStyle>
            <a:lvl1pPr>
              <a:defRPr sz="3000">
                <a:effectLst/>
              </a:defRPr>
            </a:lvl1pPr>
          </a:lstStyle>
          <a:p>
            <a:r>
              <a:rPr lang="fr-FR" dirty="0" smtClean="0"/>
              <a:t>Modifiez le style du titre</a:t>
            </a:r>
            <a:endParaRPr lang="fr-CA" dirty="0"/>
          </a:p>
        </p:txBody>
      </p:sp>
      <p:sp>
        <p:nvSpPr>
          <p:cNvPr id="3" name="Espace réservé du tableau 2"/>
          <p:cNvSpPr>
            <a:spLocks noGrp="1"/>
          </p:cNvSpPr>
          <p:nvPr>
            <p:ph type="tbl" idx="1"/>
          </p:nvPr>
        </p:nvSpPr>
        <p:spPr>
          <a:xfrm>
            <a:off x="457200" y="1600202"/>
            <a:ext cx="8229600" cy="4525963"/>
          </a:xfrm>
        </p:spPr>
        <p:txBody>
          <a:bodyPr/>
          <a:lstStyle>
            <a:lvl1pPr marL="342900" indent="-342900">
              <a:buFont typeface="Arial" panose="020B0604020202020204" pitchFamily="34" charset="0"/>
              <a:buChar char="•"/>
              <a:defRPr sz="2000"/>
            </a:lvl1pPr>
          </a:lstStyle>
          <a:p>
            <a:r>
              <a:rPr lang="fr-FR" dirty="0" smtClean="0"/>
              <a:t>Cliquez sur l'icône pour ajouter un tableau</a:t>
            </a:r>
            <a:endParaRPr lang="fr-CA" dirty="0"/>
          </a:p>
        </p:txBody>
      </p:sp>
      <p:sp>
        <p:nvSpPr>
          <p:cNvPr id="4" name="Espace réservé de la date 3"/>
          <p:cNvSpPr>
            <a:spLocks noGrp="1"/>
          </p:cNvSpPr>
          <p:nvPr>
            <p:ph type="dt" sz="half" idx="10"/>
          </p:nvPr>
        </p:nvSpPr>
        <p:spPr>
          <a:xfrm>
            <a:off x="457200" y="6245225"/>
            <a:ext cx="2133600" cy="476250"/>
          </a:xfrm>
        </p:spPr>
        <p:txBody>
          <a:bodyPr/>
          <a:lstStyle>
            <a:lvl1pPr>
              <a:defRPr/>
            </a:lvl1pPr>
          </a:lstStyle>
          <a:p>
            <a:pPr>
              <a:defRPr/>
            </a:pPr>
            <a:fld id="{D506358B-7E80-489C-BF2A-42E999144D0E}" type="datetime1">
              <a:rPr lang="fr-FR" smtClean="0"/>
              <a:t>10/03/2020</a:t>
            </a:fld>
            <a:endParaRPr lang="fr-CA"/>
          </a:p>
        </p:txBody>
      </p:sp>
      <p:sp>
        <p:nvSpPr>
          <p:cNvPr id="5" name="Espace réservé du pied de page 4"/>
          <p:cNvSpPr>
            <a:spLocks noGrp="1"/>
          </p:cNvSpPr>
          <p:nvPr>
            <p:ph type="ftr" sz="quarter" idx="11"/>
          </p:nvPr>
        </p:nvSpPr>
        <p:spPr>
          <a:xfrm>
            <a:off x="3124200" y="6245225"/>
            <a:ext cx="2895600" cy="476250"/>
          </a:xfrm>
        </p:spPr>
        <p:txBody>
          <a:bodyPr/>
          <a:lstStyle>
            <a:lvl1pPr>
              <a:defRPr/>
            </a:lvl1pPr>
          </a:lstStyle>
          <a:p>
            <a:pPr>
              <a:defRPr/>
            </a:pPr>
            <a:endParaRPr lang="en-US" dirty="0"/>
          </a:p>
        </p:txBody>
      </p:sp>
      <p:sp>
        <p:nvSpPr>
          <p:cNvPr id="10" name="Espace réservé du numéro de diapositive 5"/>
          <p:cNvSpPr>
            <a:spLocks noGrp="1"/>
          </p:cNvSpPr>
          <p:nvPr>
            <p:ph type="sldNum" sz="quarter" idx="4"/>
          </p:nvPr>
        </p:nvSpPr>
        <p:spPr>
          <a:xfrm>
            <a:off x="6565702" y="6584553"/>
            <a:ext cx="2559248" cy="273844"/>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F68D66E9-07F2-D342-A9FC-E8596E8697F1}" type="slidenum">
              <a:rPr lang="fr-FR" smtClean="0"/>
              <a:pPr/>
              <a:t>‹N°›</a:t>
            </a:fld>
            <a:endParaRPr lang="fr-FR" dirty="0"/>
          </a:p>
        </p:txBody>
      </p:sp>
    </p:spTree>
    <p:extLst>
      <p:ext uri="{BB962C8B-B14F-4D97-AF65-F5344CB8AC3E}">
        <p14:creationId xmlns:p14="http://schemas.microsoft.com/office/powerpoint/2010/main" val="2188439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dirty="0" smtClean="0"/>
              <a:t>Cliquez pour modifier le style du titre</a:t>
            </a:r>
          </a:p>
        </p:txBody>
      </p:sp>
      <p:sp>
        <p:nvSpPr>
          <p:cNvPr id="132099"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dirty="0" smtClean="0"/>
              <a:t>Cliquez pour modifier les styles du texte du masque</a:t>
            </a:r>
          </a:p>
          <a:p>
            <a:pPr lvl="1"/>
            <a:r>
              <a:rPr lang="fr-CA" dirty="0" smtClean="0"/>
              <a:t>Deuxième niveau</a:t>
            </a:r>
          </a:p>
          <a:p>
            <a:pPr lvl="2"/>
            <a:r>
              <a:rPr lang="fr-CA" dirty="0" smtClean="0"/>
              <a:t>Troisième niveau</a:t>
            </a:r>
          </a:p>
          <a:p>
            <a:pPr lvl="3"/>
            <a:r>
              <a:rPr lang="fr-CA" dirty="0" smtClean="0"/>
              <a:t>Quatrième niveau</a:t>
            </a:r>
          </a:p>
          <a:p>
            <a:pPr lvl="4"/>
            <a:r>
              <a:rPr lang="fr-CA" dirty="0" smtClean="0"/>
              <a:t>Cinquième niveau</a:t>
            </a:r>
          </a:p>
        </p:txBody>
      </p:sp>
      <p:sp>
        <p:nvSpPr>
          <p:cNvPr id="13210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3AFCA7DB-AF50-4B03-8D89-E77A9E0CF186}" type="datetime1">
              <a:rPr lang="fr-FR" smtClean="0"/>
              <a:t>10/03/2020</a:t>
            </a:fld>
            <a:endParaRPr lang="fr-CA"/>
          </a:p>
        </p:txBody>
      </p:sp>
      <p:sp>
        <p:nvSpPr>
          <p:cNvPr id="1321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9" name="Espace réservé du numéro de diapositive 5"/>
          <p:cNvSpPr>
            <a:spLocks noGrp="1"/>
          </p:cNvSpPr>
          <p:nvPr>
            <p:ph type="sldNum" sz="quarter" idx="4"/>
          </p:nvPr>
        </p:nvSpPr>
        <p:spPr>
          <a:xfrm>
            <a:off x="6565702" y="6584553"/>
            <a:ext cx="2559248" cy="273844"/>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F68D66E9-07F2-D342-A9FC-E8596E8697F1}" type="slidenum">
              <a:rPr lang="fr-FR" smtClean="0"/>
              <a:pPr/>
              <a:t>‹N°›</a:t>
            </a:fld>
            <a:endParaRPr lang="fr-FR" dirty="0"/>
          </a:p>
        </p:txBody>
      </p:sp>
    </p:spTree>
    <p:extLst>
      <p:ext uri="{BB962C8B-B14F-4D97-AF65-F5344CB8AC3E}">
        <p14:creationId xmlns:p14="http://schemas.microsoft.com/office/powerpoint/2010/main" val="3377003147"/>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60" r:id="rId3"/>
    <p:sldLayoutId id="2147483862" r:id="rId4"/>
    <p:sldLayoutId id="2147483863" r:id="rId5"/>
    <p:sldLayoutId id="2147483868" r:id="rId6"/>
  </p:sldLayoutIdLst>
  <p:timing>
    <p:tnLst>
      <p:par>
        <p:cTn id="1" dur="indefinite" restart="never" nodeType="tmRoot"/>
      </p:par>
    </p:tnLst>
  </p:timing>
  <p:hf hdr="0" ftr="0" dt="0"/>
  <p:txStyles>
    <p:titleStyle>
      <a:lvl1pPr algn="ctr" rtl="0" eaLnBrk="1" fontAlgn="base" hangingPunct="1">
        <a:spcBef>
          <a:spcPct val="0"/>
        </a:spcBef>
        <a:spcAft>
          <a:spcPct val="0"/>
        </a:spcAft>
        <a:defRPr sz="3000" b="1">
          <a:solidFill>
            <a:srgbClr val="CC0000"/>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2pPr>
      <a:lvl3pPr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3pPr>
      <a:lvl4pPr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4pPr>
      <a:lvl5pPr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5pPr>
      <a:lvl6pPr marL="457200"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6pPr>
      <a:lvl7pPr marL="914400"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7pPr>
      <a:lvl8pPr marL="1371600"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8pPr>
      <a:lvl9pPr marL="1828800" algn="ctr" rtl="0" eaLnBrk="1" fontAlgn="base" hangingPunct="1">
        <a:spcBef>
          <a:spcPct val="0"/>
        </a:spcBef>
        <a:spcAft>
          <a:spcPct val="0"/>
        </a:spcAft>
        <a:defRPr sz="4400" b="1">
          <a:solidFill>
            <a:srgbClr val="CC0000"/>
          </a:solidFill>
          <a:effectLst>
            <a:outerShdw blurRad="38100" dist="38100" dir="2700000" algn="tl">
              <a:srgbClr val="C0C0C0"/>
            </a:outerShdw>
          </a:effectLst>
          <a:latin typeface="Tahoma" pitchFamily="34" charset="0"/>
        </a:defRPr>
      </a:lvl9pPr>
    </p:titleStyle>
    <p:bodyStyle>
      <a:lvl1pPr marL="342900" indent="-342900" algn="l" rtl="0" eaLnBrk="1" fontAlgn="base" hangingPunct="1">
        <a:spcBef>
          <a:spcPct val="20000"/>
        </a:spcBef>
        <a:spcAft>
          <a:spcPct val="0"/>
        </a:spcAft>
        <a:buClr>
          <a:srgbClr val="FFCC00"/>
        </a:buClr>
        <a:buFont typeface="Arial" panose="020B0604020202020204"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CC0000"/>
        </a:buClr>
        <a:buSzPct val="80000"/>
        <a:buChar char="•"/>
        <a:defRPr sz="1800">
          <a:solidFill>
            <a:schemeClr val="tx1"/>
          </a:solidFill>
          <a:latin typeface="+mn-lt"/>
        </a:defRPr>
      </a:lvl2pPr>
      <a:lvl3pPr marL="1143000" indent="-228600" algn="l" rtl="0" eaLnBrk="1" fontAlgn="base" hangingPunct="1">
        <a:spcBef>
          <a:spcPct val="20000"/>
        </a:spcBef>
        <a:spcAft>
          <a:spcPct val="0"/>
        </a:spcAft>
        <a:buClr>
          <a:srgbClr val="FFCC00"/>
        </a:buClr>
        <a:buFont typeface="Tahoma" pitchFamily="34" charset="0"/>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96686" y="1216025"/>
            <a:ext cx="7772400" cy="1470025"/>
          </a:xfrm>
        </p:spPr>
        <p:txBody>
          <a:bodyPr/>
          <a:lstStyle/>
          <a:p>
            <a:r>
              <a:rPr lang="fr-CA" sz="5000" dirty="0" smtClean="0">
                <a:effectLst/>
              </a:rPr>
              <a:t>Séance 8</a:t>
            </a:r>
            <a:endParaRPr lang="fr-CA" sz="5000" dirty="0">
              <a:effectLst/>
            </a:endParaRPr>
          </a:p>
        </p:txBody>
      </p:sp>
      <p:sp>
        <p:nvSpPr>
          <p:cNvPr id="3" name="Sous-titre 2"/>
          <p:cNvSpPr>
            <a:spLocks noGrp="1"/>
          </p:cNvSpPr>
          <p:nvPr>
            <p:ph type="subTitle" idx="1"/>
          </p:nvPr>
        </p:nvSpPr>
        <p:spPr>
          <a:xfrm>
            <a:off x="1023245" y="2743200"/>
            <a:ext cx="7206343" cy="1752600"/>
          </a:xfrm>
        </p:spPr>
        <p:txBody>
          <a:bodyPr/>
          <a:lstStyle/>
          <a:p>
            <a:endParaRPr lang="fr-CA" sz="3000" dirty="0" smtClean="0"/>
          </a:p>
          <a:p>
            <a:r>
              <a:rPr lang="fr-CA" sz="3000" dirty="0" smtClean="0"/>
              <a:t>Chapitre 5: Les opérations commerciales et le cycle comptable</a:t>
            </a:r>
          </a:p>
          <a:p>
            <a:endParaRPr lang="fr-CA" sz="3000" dirty="0" smtClean="0"/>
          </a:p>
          <a:p>
            <a:r>
              <a:rPr lang="fr-CA" sz="3000" dirty="0" smtClean="0"/>
              <a:t>Chapitre 6:  La comptabilisation des stocks</a:t>
            </a:r>
            <a:endParaRPr lang="fr-CA" sz="3000" dirty="0"/>
          </a:p>
        </p:txBody>
      </p:sp>
      <p:sp>
        <p:nvSpPr>
          <p:cNvPr id="5" name="Slide Number Placeholder 4"/>
          <p:cNvSpPr>
            <a:spLocks noGrp="1"/>
          </p:cNvSpPr>
          <p:nvPr>
            <p:ph type="sldNum" sz="quarter" idx="4"/>
          </p:nvPr>
        </p:nvSpPr>
        <p:spPr/>
        <p:txBody>
          <a:bodyPr/>
          <a:lstStyle/>
          <a:p>
            <a:pPr>
              <a:defRPr/>
            </a:pPr>
            <a:fld id="{40F7DCF8-6AA0-4E13-B4C4-DFC4B021D510}" type="slidenum">
              <a:rPr lang="en-US" smtClean="0"/>
              <a:pPr>
                <a:defRPr/>
              </a:pPr>
              <a:t>1</a:t>
            </a:fld>
            <a:endParaRPr lang="en-US" dirty="0"/>
          </a:p>
        </p:txBody>
      </p:sp>
    </p:spTree>
    <p:extLst>
      <p:ext uri="{BB962C8B-B14F-4D97-AF65-F5344CB8AC3E}">
        <p14:creationId xmlns:p14="http://schemas.microsoft.com/office/powerpoint/2010/main" val="1154285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38200" y="381000"/>
            <a:ext cx="7620000" cy="1143000"/>
          </a:xfrm>
          <a:prstGeom prst="rect">
            <a:avLst/>
          </a:prstGeom>
          <a:noFill/>
          <a:ln w="9525">
            <a:noFill/>
            <a:miter lim="800000"/>
            <a:headEnd/>
            <a:tailEnd/>
          </a:ln>
          <a:effectLst/>
        </p:spPr>
        <p:txBody>
          <a:bodyPr anchor="ctr"/>
          <a:lstStyle/>
          <a:p>
            <a:pPr algn="ctr">
              <a:defRPr/>
            </a:pPr>
            <a:endParaRPr lang="fr-FR" sz="4000" b="1">
              <a:solidFill>
                <a:schemeClr val="accent2"/>
              </a:solidFill>
              <a:effectLst>
                <a:outerShdw blurRad="38100" dist="38100" dir="2700000" algn="tl">
                  <a:srgbClr val="C0C0C0"/>
                </a:outerShdw>
              </a:effectLst>
              <a:latin typeface="Tahoma" pitchFamily="34" charset="0"/>
            </a:endParaRPr>
          </a:p>
        </p:txBody>
      </p:sp>
      <p:sp>
        <p:nvSpPr>
          <p:cNvPr id="44035" name="Rectangle 3"/>
          <p:cNvSpPr>
            <a:spLocks noChangeArrowheads="1"/>
          </p:cNvSpPr>
          <p:nvPr/>
        </p:nvSpPr>
        <p:spPr bwMode="auto">
          <a:xfrm>
            <a:off x="838200" y="1752600"/>
            <a:ext cx="7620000" cy="4114800"/>
          </a:xfrm>
          <a:prstGeom prst="rect">
            <a:avLst/>
          </a:prstGeom>
          <a:noFill/>
          <a:ln w="9525">
            <a:noFill/>
            <a:miter lim="800000"/>
            <a:headEnd/>
            <a:tailEnd/>
          </a:ln>
        </p:spPr>
        <p:txBody>
          <a:bodyPr/>
          <a:lstStyle/>
          <a:p>
            <a:pPr marL="342900" indent="-342900">
              <a:spcBef>
                <a:spcPct val="20000"/>
              </a:spcBef>
              <a:buClr>
                <a:schemeClr val="accent2"/>
              </a:buClr>
              <a:buSzPct val="115000"/>
              <a:buFont typeface="Wingdings" pitchFamily="2" charset="2"/>
              <a:buChar char="§"/>
            </a:pPr>
            <a:endParaRPr lang="fr-FR" sz="3200">
              <a:latin typeface="Tahoma" pitchFamily="34" charset="0"/>
            </a:endParaRPr>
          </a:p>
        </p:txBody>
      </p:sp>
      <p:sp>
        <p:nvSpPr>
          <p:cNvPr id="44037" name="Rectangle 5"/>
          <p:cNvSpPr>
            <a:spLocks noGrp="1" noChangeArrowheads="1"/>
          </p:cNvSpPr>
          <p:nvPr>
            <p:ph idx="1"/>
          </p:nvPr>
        </p:nvSpPr>
        <p:spPr>
          <a:xfrm>
            <a:off x="360000" y="1620000"/>
            <a:ext cx="8485478" cy="4035733"/>
          </a:xfrm>
        </p:spPr>
        <p:txBody>
          <a:bodyPr/>
          <a:lstStyle/>
          <a:p>
            <a:pPr>
              <a:spcBef>
                <a:spcPts val="0"/>
              </a:spcBef>
              <a:spcAft>
                <a:spcPts val="1200"/>
              </a:spcAft>
            </a:pPr>
            <a:r>
              <a:rPr lang="fr-CA" dirty="0"/>
              <a:t>Le 5 octobre </a:t>
            </a:r>
            <a:r>
              <a:rPr lang="fr-CA" dirty="0" smtClean="0"/>
              <a:t>2018, </a:t>
            </a:r>
            <a:r>
              <a:rPr lang="fr-CA" dirty="0"/>
              <a:t>l’entreprise </a:t>
            </a:r>
            <a:r>
              <a:rPr lang="fr-CA" dirty="0" err="1"/>
              <a:t>Trévor</a:t>
            </a:r>
            <a:r>
              <a:rPr lang="fr-CA" dirty="0"/>
              <a:t> </a:t>
            </a:r>
            <a:r>
              <a:rPr lang="fr-CA" dirty="0" err="1"/>
              <a:t>enr</a:t>
            </a:r>
            <a:r>
              <a:rPr lang="fr-CA" dirty="0"/>
              <a:t>. a acheté des marchandises de l’entreprise Mathieu </a:t>
            </a:r>
            <a:r>
              <a:rPr lang="fr-CA" dirty="0" err="1"/>
              <a:t>enr</a:t>
            </a:r>
            <a:r>
              <a:rPr lang="fr-CA" dirty="0"/>
              <a:t>. pour 7 000 $ plus TPS et TVQ (2/10, n/30 et les conditions de vente FAB point d’expédition).  Coût pour Mathieu </a:t>
            </a:r>
            <a:r>
              <a:rPr lang="fr-CA" dirty="0" err="1"/>
              <a:t>enr</a:t>
            </a:r>
            <a:r>
              <a:rPr lang="fr-CA" dirty="0"/>
              <a:t>. : 5 000 $.</a:t>
            </a:r>
          </a:p>
          <a:p>
            <a:pPr>
              <a:spcBef>
                <a:spcPts val="0"/>
              </a:spcBef>
              <a:spcAft>
                <a:spcPts val="1200"/>
              </a:spcAft>
            </a:pPr>
            <a:r>
              <a:rPr lang="fr-CA" dirty="0"/>
              <a:t>Le 6 octobre </a:t>
            </a:r>
            <a:r>
              <a:rPr lang="fr-CA" dirty="0" smtClean="0"/>
              <a:t>2018, </a:t>
            </a:r>
            <a:r>
              <a:rPr lang="fr-CA" dirty="0" err="1"/>
              <a:t>Trévor</a:t>
            </a:r>
            <a:r>
              <a:rPr lang="fr-CA" dirty="0"/>
              <a:t> </a:t>
            </a:r>
            <a:r>
              <a:rPr lang="fr-CA" dirty="0" err="1"/>
              <a:t>enr</a:t>
            </a:r>
            <a:r>
              <a:rPr lang="fr-CA" dirty="0"/>
              <a:t>. a payé des frais de transport de 270 $ plus TPS et TVQ à Transport </a:t>
            </a:r>
            <a:r>
              <a:rPr lang="fr-CA" dirty="0" err="1"/>
              <a:t>inc.</a:t>
            </a:r>
            <a:r>
              <a:rPr lang="fr-CA" dirty="0"/>
              <a:t> et a retourné des marchandises d’un prix de 600 $ à Mathieu </a:t>
            </a:r>
            <a:r>
              <a:rPr lang="fr-CA" dirty="0" err="1"/>
              <a:t>enr</a:t>
            </a:r>
            <a:r>
              <a:rPr lang="fr-CA" dirty="0"/>
              <a:t>.  Ces marchandises ont un coût de 400 $ pour Mathieu </a:t>
            </a:r>
            <a:r>
              <a:rPr lang="fr-CA" dirty="0" err="1"/>
              <a:t>enr</a:t>
            </a:r>
            <a:r>
              <a:rPr lang="fr-CA" dirty="0"/>
              <a:t>.</a:t>
            </a:r>
          </a:p>
          <a:p>
            <a:pPr>
              <a:spcBef>
                <a:spcPts val="0"/>
              </a:spcBef>
              <a:spcAft>
                <a:spcPts val="1200"/>
              </a:spcAft>
            </a:pPr>
            <a:r>
              <a:rPr lang="fr-FR" dirty="0"/>
              <a:t>Le 8 octobre, Mathieu </a:t>
            </a:r>
            <a:r>
              <a:rPr lang="fr-FR" dirty="0" err="1"/>
              <a:t>enr</a:t>
            </a:r>
            <a:r>
              <a:rPr lang="fr-FR" dirty="0"/>
              <a:t>. paie les frais de livraison de 80 $ lié au retour des marchandises.</a:t>
            </a:r>
            <a:endParaRPr lang="fr-CA" dirty="0"/>
          </a:p>
          <a:p>
            <a:pPr>
              <a:spcBef>
                <a:spcPts val="0"/>
              </a:spcBef>
              <a:spcAft>
                <a:spcPts val="1200"/>
              </a:spcAft>
            </a:pPr>
            <a:r>
              <a:rPr lang="fr-CA" dirty="0"/>
              <a:t>Le 10 octobre </a:t>
            </a:r>
            <a:r>
              <a:rPr lang="fr-CA" dirty="0" smtClean="0"/>
              <a:t>2018, </a:t>
            </a:r>
            <a:r>
              <a:rPr lang="fr-CA" dirty="0" err="1"/>
              <a:t>Trévor</a:t>
            </a:r>
            <a:r>
              <a:rPr lang="fr-CA" dirty="0"/>
              <a:t> </a:t>
            </a:r>
            <a:r>
              <a:rPr lang="fr-CA" dirty="0" err="1"/>
              <a:t>enr</a:t>
            </a:r>
            <a:r>
              <a:rPr lang="fr-CA" dirty="0"/>
              <a:t>. a payé le montant dû</a:t>
            </a:r>
            <a:r>
              <a:rPr lang="fr-CA" dirty="0" smtClean="0"/>
              <a:t>.</a:t>
            </a:r>
          </a:p>
          <a:p>
            <a:pPr marL="0" indent="0">
              <a:spcBef>
                <a:spcPts val="0"/>
              </a:spcBef>
              <a:spcAft>
                <a:spcPts val="1200"/>
              </a:spcAft>
              <a:buNone/>
            </a:pPr>
            <a:r>
              <a:rPr lang="en-CA" sz="2200" dirty="0" smtClean="0"/>
              <a:t>		</a:t>
            </a:r>
            <a:endParaRPr lang="fr-CA" sz="2200" dirty="0" smtClean="0"/>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10</a:t>
            </a:fld>
            <a:endParaRPr lang="en-US" dirty="0"/>
          </a:p>
        </p:txBody>
      </p:sp>
      <p:sp>
        <p:nvSpPr>
          <p:cNvPr id="2" name="Title 1"/>
          <p:cNvSpPr>
            <a:spLocks noGrp="1"/>
          </p:cNvSpPr>
          <p:nvPr>
            <p:ph type="title"/>
          </p:nvPr>
        </p:nvSpPr>
        <p:spPr/>
        <p:txBody>
          <a:bodyPr/>
          <a:lstStyle/>
          <a:p>
            <a:r>
              <a:rPr lang="fr-CA" dirty="0"/>
              <a:t>Exercice T-M: </a:t>
            </a:r>
            <a:r>
              <a:rPr lang="fr-CA" sz="3200" dirty="0"/>
              <a:t>inventaire périodique</a:t>
            </a:r>
            <a:endParaRPr lang="en-US" dirty="0"/>
          </a:p>
        </p:txBody>
      </p:sp>
    </p:spTree>
    <p:extLst>
      <p:ext uri="{BB962C8B-B14F-4D97-AF65-F5344CB8AC3E}">
        <p14:creationId xmlns:p14="http://schemas.microsoft.com/office/powerpoint/2010/main" val="998457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38200" y="381000"/>
            <a:ext cx="7620000" cy="1143000"/>
          </a:xfrm>
          <a:prstGeom prst="rect">
            <a:avLst/>
          </a:prstGeom>
          <a:noFill/>
          <a:ln w="9525">
            <a:noFill/>
            <a:miter lim="800000"/>
            <a:headEnd/>
            <a:tailEnd/>
          </a:ln>
          <a:effectLst/>
        </p:spPr>
        <p:txBody>
          <a:bodyPr anchor="ctr"/>
          <a:lstStyle/>
          <a:p>
            <a:pPr algn="ctr">
              <a:defRPr/>
            </a:pPr>
            <a:endParaRPr lang="fr-FR" sz="4000" b="1">
              <a:solidFill>
                <a:schemeClr val="accent2"/>
              </a:solidFill>
              <a:effectLst>
                <a:outerShdw blurRad="38100" dist="38100" dir="2700000" algn="tl">
                  <a:srgbClr val="C0C0C0"/>
                </a:outerShdw>
              </a:effectLst>
              <a:latin typeface="Tahoma" pitchFamily="34" charset="0"/>
            </a:endParaRPr>
          </a:p>
        </p:txBody>
      </p:sp>
      <p:sp>
        <p:nvSpPr>
          <p:cNvPr id="44035" name="Rectangle 3"/>
          <p:cNvSpPr>
            <a:spLocks noChangeArrowheads="1"/>
          </p:cNvSpPr>
          <p:nvPr/>
        </p:nvSpPr>
        <p:spPr bwMode="auto">
          <a:xfrm>
            <a:off x="838200" y="1752600"/>
            <a:ext cx="7620000" cy="4114800"/>
          </a:xfrm>
          <a:prstGeom prst="rect">
            <a:avLst/>
          </a:prstGeom>
          <a:noFill/>
          <a:ln w="9525">
            <a:noFill/>
            <a:miter lim="800000"/>
            <a:headEnd/>
            <a:tailEnd/>
          </a:ln>
        </p:spPr>
        <p:txBody>
          <a:bodyPr/>
          <a:lstStyle/>
          <a:p>
            <a:pPr marL="342900" indent="-342900">
              <a:spcBef>
                <a:spcPct val="20000"/>
              </a:spcBef>
              <a:buClr>
                <a:schemeClr val="accent2"/>
              </a:buClr>
              <a:buSzPct val="115000"/>
              <a:buFont typeface="Wingdings" pitchFamily="2" charset="2"/>
              <a:buChar char="§"/>
            </a:pPr>
            <a:endParaRPr lang="fr-FR" sz="3200">
              <a:latin typeface="Tahoma" pitchFamily="34" charset="0"/>
            </a:endParaRPr>
          </a:p>
        </p:txBody>
      </p:sp>
      <p:sp>
        <p:nvSpPr>
          <p:cNvPr id="44037" name="Rectangle 5"/>
          <p:cNvSpPr>
            <a:spLocks noGrp="1" noChangeArrowheads="1"/>
          </p:cNvSpPr>
          <p:nvPr>
            <p:ph idx="1"/>
          </p:nvPr>
        </p:nvSpPr>
        <p:spPr>
          <a:xfrm>
            <a:off x="360000" y="1620000"/>
            <a:ext cx="8485478" cy="5438303"/>
          </a:xfrm>
        </p:spPr>
        <p:txBody>
          <a:bodyPr/>
          <a:lstStyle/>
          <a:p>
            <a:pPr marL="0" indent="0">
              <a:spcBef>
                <a:spcPts val="0"/>
              </a:spcBef>
              <a:spcAft>
                <a:spcPts val="1200"/>
              </a:spcAft>
              <a:buNone/>
            </a:pPr>
            <a:r>
              <a:rPr lang="fr-CA" sz="2200" b="1" dirty="0" smtClean="0">
                <a:solidFill>
                  <a:srgbClr val="C00000"/>
                </a:solidFill>
              </a:rPr>
              <a:t>Travail à faire</a:t>
            </a:r>
          </a:p>
          <a:p>
            <a:pPr>
              <a:spcBef>
                <a:spcPts val="0"/>
              </a:spcBef>
              <a:spcAft>
                <a:spcPts val="1200"/>
              </a:spcAft>
            </a:pPr>
            <a:r>
              <a:rPr lang="fr-CA" dirty="0" smtClean="0"/>
              <a:t>Comptabilisez ces transactions dans les livres de </a:t>
            </a:r>
            <a:r>
              <a:rPr lang="fr-CA" dirty="0" err="1" smtClean="0"/>
              <a:t>Trévor</a:t>
            </a:r>
            <a:r>
              <a:rPr lang="fr-CA" dirty="0" smtClean="0"/>
              <a:t> (l’acheteur) et de Mathieu (le vendeur)</a:t>
            </a:r>
          </a:p>
          <a:p>
            <a:pPr marL="0" indent="0">
              <a:spcBef>
                <a:spcPts val="0"/>
              </a:spcBef>
              <a:spcAft>
                <a:spcPts val="1200"/>
              </a:spcAft>
              <a:buNone/>
            </a:pPr>
            <a:r>
              <a:rPr lang="en-CA" sz="2200" dirty="0" smtClean="0"/>
              <a:t>		</a:t>
            </a:r>
            <a:endParaRPr lang="fr-CA" sz="2200" dirty="0" smtClean="0"/>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11</a:t>
            </a:fld>
            <a:endParaRPr lang="en-US" dirty="0"/>
          </a:p>
        </p:txBody>
      </p:sp>
      <p:sp>
        <p:nvSpPr>
          <p:cNvPr id="2" name="Title 1"/>
          <p:cNvSpPr>
            <a:spLocks noGrp="1"/>
          </p:cNvSpPr>
          <p:nvPr>
            <p:ph type="title"/>
          </p:nvPr>
        </p:nvSpPr>
        <p:spPr/>
        <p:txBody>
          <a:bodyPr/>
          <a:lstStyle/>
          <a:p>
            <a:r>
              <a:rPr lang="fr-CA" dirty="0"/>
              <a:t>Exercice T-M: </a:t>
            </a:r>
            <a:r>
              <a:rPr lang="fr-CA" sz="3200" dirty="0"/>
              <a:t>inventaire périodique</a:t>
            </a:r>
            <a:endParaRPr lang="en-US" dirty="0"/>
          </a:p>
        </p:txBody>
      </p:sp>
    </p:spTree>
    <p:extLst>
      <p:ext uri="{BB962C8B-B14F-4D97-AF65-F5344CB8AC3E}">
        <p14:creationId xmlns:p14="http://schemas.microsoft.com/office/powerpoint/2010/main" val="3602536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smtClean="0"/>
              <a:t>Objectif 2:</a:t>
            </a:r>
            <a:endParaRPr lang="fr-CA" dirty="0"/>
          </a:p>
        </p:txBody>
      </p:sp>
      <p:sp>
        <p:nvSpPr>
          <p:cNvPr id="3" name="Sous-titre 2"/>
          <p:cNvSpPr>
            <a:spLocks noGrp="1"/>
          </p:cNvSpPr>
          <p:nvPr>
            <p:ph type="subTitle" idx="1"/>
          </p:nvPr>
        </p:nvSpPr>
        <p:spPr/>
        <p:txBody>
          <a:bodyPr/>
          <a:lstStyle/>
          <a:p>
            <a:r>
              <a:rPr lang="fr-CA" dirty="0"/>
              <a:t>Calculer le coût des marchandises vendues selon l’inventaire périodique</a:t>
            </a:r>
          </a:p>
          <a:p>
            <a:endParaRPr lang="fr-CA" dirty="0"/>
          </a:p>
        </p:txBody>
      </p:sp>
      <p:sp>
        <p:nvSpPr>
          <p:cNvPr id="5" name="Slide Number Placeholder 4"/>
          <p:cNvSpPr>
            <a:spLocks noGrp="1"/>
          </p:cNvSpPr>
          <p:nvPr>
            <p:ph type="sldNum" sz="quarter" idx="4"/>
          </p:nvPr>
        </p:nvSpPr>
        <p:spPr/>
        <p:txBody>
          <a:bodyPr/>
          <a:lstStyle/>
          <a:p>
            <a:pPr>
              <a:defRPr/>
            </a:pPr>
            <a:fld id="{40F7DCF8-6AA0-4E13-B4C4-DFC4B021D510}" type="slidenum">
              <a:rPr lang="en-US" smtClean="0"/>
              <a:pPr>
                <a:defRPr/>
              </a:pPr>
              <a:t>12</a:t>
            </a:fld>
            <a:endParaRPr lang="en-US" dirty="0"/>
          </a:p>
        </p:txBody>
      </p:sp>
    </p:spTree>
    <p:extLst>
      <p:ext uri="{BB962C8B-B14F-4D97-AF65-F5344CB8AC3E}">
        <p14:creationId xmlns:p14="http://schemas.microsoft.com/office/powerpoint/2010/main" val="2479837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762000" y="533400"/>
            <a:ext cx="7772400" cy="1143000"/>
          </a:xfrm>
          <a:prstGeom prst="rect">
            <a:avLst/>
          </a:prstGeom>
          <a:noFill/>
          <a:ln w="9525">
            <a:noFill/>
            <a:miter lim="800000"/>
            <a:headEnd/>
            <a:tailEnd/>
          </a:ln>
        </p:spPr>
        <p:txBody>
          <a:bodyPr anchor="ctr"/>
          <a:lstStyle/>
          <a:p>
            <a:pPr algn="ctr">
              <a:defRPr/>
            </a:pPr>
            <a:endParaRPr lang="fr-FR" sz="4000" b="1">
              <a:solidFill>
                <a:schemeClr val="accent2"/>
              </a:solidFill>
              <a:effectLst>
                <a:outerShdw blurRad="38100" dist="38100" dir="2700000" algn="tl">
                  <a:srgbClr val="C0C0C0"/>
                </a:outerShdw>
              </a:effectLst>
              <a:latin typeface="Tahoma" pitchFamily="34" charset="0"/>
            </a:endParaRPr>
          </a:p>
        </p:txBody>
      </p:sp>
      <p:sp>
        <p:nvSpPr>
          <p:cNvPr id="48131" name="Rectangle 3"/>
          <p:cNvSpPr>
            <a:spLocks noChangeArrowheads="1"/>
          </p:cNvSpPr>
          <p:nvPr/>
        </p:nvSpPr>
        <p:spPr bwMode="auto">
          <a:xfrm>
            <a:off x="1524000" y="1905000"/>
            <a:ext cx="6400800" cy="3733800"/>
          </a:xfrm>
          <a:prstGeom prst="rect">
            <a:avLst/>
          </a:prstGeom>
          <a:noFill/>
          <a:ln w="9525">
            <a:noFill/>
            <a:miter lim="800000"/>
            <a:headEnd/>
            <a:tailEnd/>
          </a:ln>
        </p:spPr>
        <p:txBody>
          <a:bodyPr/>
          <a:lstStyle/>
          <a:p>
            <a:pPr>
              <a:spcBef>
                <a:spcPct val="20000"/>
              </a:spcBef>
              <a:buClr>
                <a:schemeClr val="accent2"/>
              </a:buClr>
              <a:buSzPct val="115000"/>
              <a:buFont typeface="Wingdings" pitchFamily="2" charset="2"/>
              <a:buNone/>
            </a:pPr>
            <a:endParaRPr lang="fr-FR" sz="3200">
              <a:latin typeface="Tahoma" pitchFamily="34" charset="0"/>
            </a:endParaRPr>
          </a:p>
        </p:txBody>
      </p:sp>
      <p:sp>
        <p:nvSpPr>
          <p:cNvPr id="48133" name="Rectangle 5"/>
          <p:cNvSpPr>
            <a:spLocks noGrp="1" noChangeArrowheads="1"/>
          </p:cNvSpPr>
          <p:nvPr>
            <p:ph type="title"/>
          </p:nvPr>
        </p:nvSpPr>
        <p:spPr/>
        <p:txBody>
          <a:bodyPr/>
          <a:lstStyle/>
          <a:p>
            <a:r>
              <a:rPr lang="fr-FR" dirty="0" smtClean="0">
                <a:effectLst/>
              </a:rPr>
              <a:t>Calcul du coûts des marchandises vendues</a:t>
            </a:r>
            <a:endParaRPr lang="fr-CA" dirty="0" smtClean="0">
              <a:effectLst/>
            </a:endParaRPr>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13</a:t>
            </a:fld>
            <a:endParaRPr lang="en-US" dirty="0"/>
          </a:p>
        </p:txBody>
      </p:sp>
      <p:sp>
        <p:nvSpPr>
          <p:cNvPr id="48132" name="Rectangle 4"/>
          <p:cNvSpPr>
            <a:spLocks noGrp="1" noChangeArrowheads="1"/>
          </p:cNvSpPr>
          <p:nvPr>
            <p:ph idx="4294967295"/>
          </p:nvPr>
        </p:nvSpPr>
        <p:spPr>
          <a:xfrm>
            <a:off x="360000" y="1620000"/>
            <a:ext cx="8350250" cy="4625975"/>
          </a:xfrm>
        </p:spPr>
        <p:txBody>
          <a:bodyPr/>
          <a:lstStyle/>
          <a:p>
            <a:pPr eaLnBrk="1" hangingPunct="1">
              <a:buFont typeface="Wingdings" pitchFamily="2" charset="2"/>
              <a:buNone/>
            </a:pPr>
            <a:r>
              <a:rPr lang="fr-FR" sz="2800" dirty="0" smtClean="0"/>
              <a:t>	</a:t>
            </a:r>
            <a:r>
              <a:rPr lang="fr-FR" dirty="0" smtClean="0"/>
              <a:t>À chaque fin de période, il y a un </a:t>
            </a:r>
            <a:r>
              <a:rPr lang="fr-FR" b="1" dirty="0" smtClean="0"/>
              <a:t>décompte physique </a:t>
            </a:r>
            <a:r>
              <a:rPr lang="fr-FR" dirty="0" smtClean="0"/>
              <a:t>afin de connaître le coût des stocks</a:t>
            </a:r>
          </a:p>
          <a:p>
            <a:pPr eaLnBrk="1" hangingPunct="1">
              <a:buFont typeface="Wingdings" pitchFamily="2" charset="2"/>
              <a:buNone/>
            </a:pPr>
            <a:endParaRPr lang="fr-FR" dirty="0"/>
          </a:p>
          <a:p>
            <a:pPr eaLnBrk="1" hangingPunct="1">
              <a:buFont typeface="Wingdings" pitchFamily="2" charset="2"/>
              <a:buNone/>
            </a:pPr>
            <a:r>
              <a:rPr lang="fr-FR" dirty="0" smtClean="0"/>
              <a:t>   Stocks du début</a:t>
            </a:r>
          </a:p>
          <a:p>
            <a:pPr eaLnBrk="1" hangingPunct="1">
              <a:buFont typeface="Wingdings" pitchFamily="2" charset="2"/>
              <a:buNone/>
            </a:pPr>
            <a:r>
              <a:rPr lang="fr-FR" dirty="0" smtClean="0"/>
              <a:t>+ Achats nets</a:t>
            </a:r>
          </a:p>
          <a:p>
            <a:pPr eaLnBrk="1" hangingPunct="1">
              <a:buFont typeface="Wingdings" pitchFamily="2" charset="2"/>
              <a:buNone/>
            </a:pPr>
            <a:r>
              <a:rPr lang="fr-FR" dirty="0" smtClean="0"/>
              <a:t>+ Frais de transport à l’achat</a:t>
            </a:r>
          </a:p>
          <a:p>
            <a:pPr eaLnBrk="1" hangingPunct="1">
              <a:buFont typeface="Wingdings" pitchFamily="2" charset="2"/>
              <a:buNone/>
            </a:pPr>
            <a:r>
              <a:rPr lang="fr-FR" dirty="0" smtClean="0"/>
              <a:t>= Coût des marchandises disponibles à la vente</a:t>
            </a:r>
          </a:p>
          <a:p>
            <a:pPr eaLnBrk="1" hangingPunct="1">
              <a:buFont typeface="Wingdings" pitchFamily="2" charset="2"/>
              <a:buNone/>
            </a:pPr>
            <a:r>
              <a:rPr lang="fr-FR" dirty="0" smtClean="0"/>
              <a:t>-  Stocks de la fin</a:t>
            </a:r>
          </a:p>
          <a:p>
            <a:pPr eaLnBrk="1" hangingPunct="1">
              <a:buFont typeface="Wingdings" pitchFamily="2" charset="2"/>
              <a:buNone/>
            </a:pPr>
            <a:r>
              <a:rPr lang="fr-FR" b="1" dirty="0" smtClean="0"/>
              <a:t>= </a:t>
            </a:r>
            <a:r>
              <a:rPr lang="fr-FR" b="1" dirty="0" smtClean="0">
                <a:solidFill>
                  <a:srgbClr val="C00000"/>
                </a:solidFill>
              </a:rPr>
              <a:t>Coût des marchandises vendues</a:t>
            </a:r>
            <a:endParaRPr lang="fr-CA" b="1" dirty="0" smtClean="0">
              <a:solidFill>
                <a:srgbClr val="C00000"/>
              </a:solidFill>
            </a:endParaRPr>
          </a:p>
        </p:txBody>
      </p:sp>
      <p:cxnSp>
        <p:nvCxnSpPr>
          <p:cNvPr id="8" name="Connecteur droit 7"/>
          <p:cNvCxnSpPr/>
          <p:nvPr/>
        </p:nvCxnSpPr>
        <p:spPr>
          <a:xfrm>
            <a:off x="360000" y="3872286"/>
            <a:ext cx="734765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Connecteur droit 8"/>
          <p:cNvCxnSpPr/>
          <p:nvPr/>
        </p:nvCxnSpPr>
        <p:spPr>
          <a:xfrm>
            <a:off x="360000" y="4604146"/>
            <a:ext cx="7347653" cy="1587"/>
          </a:xfrm>
          <a:prstGeom prst="line">
            <a:avLst/>
          </a:prstGeom>
        </p:spPr>
        <p:style>
          <a:lnRef idx="1">
            <a:schemeClr val="accent4"/>
          </a:lnRef>
          <a:fillRef idx="0">
            <a:schemeClr val="accent4"/>
          </a:fillRef>
          <a:effectRef idx="0">
            <a:schemeClr val="accent4"/>
          </a:effectRef>
          <a:fontRef idx="minor">
            <a:schemeClr val="tx1"/>
          </a:fontRef>
        </p:style>
      </p:cxnSp>
      <p:sp>
        <p:nvSpPr>
          <p:cNvPr id="17" name="Pensées 16"/>
          <p:cNvSpPr/>
          <p:nvPr/>
        </p:nvSpPr>
        <p:spPr>
          <a:xfrm rot="408716">
            <a:off x="4178551" y="2276709"/>
            <a:ext cx="4717535" cy="1326883"/>
          </a:xfrm>
          <a:prstGeom prst="wedgeEllipseCallout">
            <a:avLst>
              <a:gd name="adj1" fmla="val -91380"/>
              <a:gd name="adj2" fmla="val 7073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solidFill>
                  <a:schemeClr val="tx1"/>
                </a:solidFill>
              </a:rPr>
              <a:t>Achats de stocks</a:t>
            </a:r>
          </a:p>
          <a:p>
            <a:pPr marL="285750" indent="-285750" algn="ctr">
              <a:buFontTx/>
              <a:buChar char="-"/>
            </a:pPr>
            <a:r>
              <a:rPr lang="fr-CA" dirty="0" smtClean="0">
                <a:solidFill>
                  <a:schemeClr val="tx1"/>
                </a:solidFill>
              </a:rPr>
              <a:t>Escomptes sur achats</a:t>
            </a:r>
          </a:p>
          <a:p>
            <a:pPr marL="285750" indent="-285750" algn="ctr">
              <a:buFontTx/>
              <a:buChar char="-"/>
            </a:pPr>
            <a:r>
              <a:rPr lang="fr-CA" dirty="0" smtClean="0">
                <a:solidFill>
                  <a:schemeClr val="tx1"/>
                </a:solidFill>
              </a:rPr>
              <a:t>Retours et rabais sur achats </a:t>
            </a:r>
            <a:endParaRPr lang="fr-CA"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smtClean="0"/>
              <a:t>Objectif 3:</a:t>
            </a:r>
            <a:endParaRPr lang="fr-CA" dirty="0"/>
          </a:p>
        </p:txBody>
      </p:sp>
      <p:sp>
        <p:nvSpPr>
          <p:cNvPr id="3" name="Sous-titre 2"/>
          <p:cNvSpPr>
            <a:spLocks noGrp="1"/>
          </p:cNvSpPr>
          <p:nvPr>
            <p:ph type="subTitle" idx="1"/>
          </p:nvPr>
        </p:nvSpPr>
        <p:spPr>
          <a:xfrm>
            <a:off x="1164771" y="3886200"/>
            <a:ext cx="7010399" cy="1752600"/>
          </a:xfrm>
        </p:spPr>
        <p:txBody>
          <a:bodyPr/>
          <a:lstStyle/>
          <a:p>
            <a:r>
              <a:rPr lang="fr-CA" dirty="0"/>
              <a:t>Régulariser et clôturer les comptes d’une entreprise commerciale selon l’inventaire </a:t>
            </a:r>
            <a:r>
              <a:rPr lang="fr-CA" dirty="0" smtClean="0"/>
              <a:t>périodique</a:t>
            </a:r>
            <a:endParaRPr lang="fr-CA" dirty="0"/>
          </a:p>
        </p:txBody>
      </p:sp>
      <p:sp>
        <p:nvSpPr>
          <p:cNvPr id="5" name="Slide Number Placeholder 4"/>
          <p:cNvSpPr>
            <a:spLocks noGrp="1"/>
          </p:cNvSpPr>
          <p:nvPr>
            <p:ph type="sldNum" sz="quarter" idx="4"/>
          </p:nvPr>
        </p:nvSpPr>
        <p:spPr/>
        <p:txBody>
          <a:bodyPr/>
          <a:lstStyle/>
          <a:p>
            <a:pPr>
              <a:defRPr/>
            </a:pPr>
            <a:fld id="{40F7DCF8-6AA0-4E13-B4C4-DFC4B021D510}" type="slidenum">
              <a:rPr lang="en-US" smtClean="0"/>
              <a:pPr>
                <a:defRPr/>
              </a:pPr>
              <a:t>14</a:t>
            </a:fld>
            <a:endParaRPr lang="en-US" dirty="0"/>
          </a:p>
        </p:txBody>
      </p:sp>
    </p:spTree>
    <p:extLst>
      <p:ext uri="{BB962C8B-B14F-4D97-AF65-F5344CB8AC3E}">
        <p14:creationId xmlns:p14="http://schemas.microsoft.com/office/powerpoint/2010/main" val="2640123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Régularisation et clôture des comptes</a:t>
            </a:r>
            <a:endParaRPr lang="fr-CA" dirty="0"/>
          </a:p>
        </p:txBody>
      </p:sp>
      <p:sp>
        <p:nvSpPr>
          <p:cNvPr id="3" name="Espace réservé du contenu 2"/>
          <p:cNvSpPr>
            <a:spLocks noGrp="1"/>
          </p:cNvSpPr>
          <p:nvPr>
            <p:ph idx="1"/>
          </p:nvPr>
        </p:nvSpPr>
        <p:spPr>
          <a:xfrm>
            <a:off x="360000" y="1620000"/>
            <a:ext cx="8229600" cy="4525963"/>
          </a:xfrm>
        </p:spPr>
        <p:txBody>
          <a:bodyPr/>
          <a:lstStyle/>
          <a:p>
            <a:pPr>
              <a:spcBef>
                <a:spcPts val="0"/>
              </a:spcBef>
              <a:spcAft>
                <a:spcPts val="1200"/>
              </a:spcAft>
            </a:pPr>
            <a:r>
              <a:rPr lang="fr-CA" dirty="0" smtClean="0"/>
              <a:t>Le processus de </a:t>
            </a:r>
            <a:r>
              <a:rPr lang="fr-CA" b="1" dirty="0" smtClean="0"/>
              <a:t>régularisation</a:t>
            </a:r>
            <a:r>
              <a:rPr lang="fr-CA" dirty="0" smtClean="0"/>
              <a:t> est </a:t>
            </a:r>
            <a:r>
              <a:rPr lang="fr-CA" b="1" dirty="0" smtClean="0"/>
              <a:t>identique</a:t>
            </a:r>
            <a:r>
              <a:rPr lang="fr-CA" dirty="0" smtClean="0"/>
              <a:t> à celui des entités de prestation de services</a:t>
            </a:r>
          </a:p>
          <a:p>
            <a:pPr>
              <a:spcBef>
                <a:spcPts val="0"/>
              </a:spcBef>
              <a:spcAft>
                <a:spcPts val="1200"/>
              </a:spcAft>
            </a:pPr>
            <a:endParaRPr lang="fr-CA" dirty="0"/>
          </a:p>
          <a:p>
            <a:pPr>
              <a:spcBef>
                <a:spcPts val="0"/>
              </a:spcBef>
              <a:spcAft>
                <a:spcPts val="1200"/>
              </a:spcAft>
            </a:pPr>
            <a:r>
              <a:rPr lang="fr-CA" dirty="0" smtClean="0"/>
              <a:t>Registre des stocks</a:t>
            </a:r>
          </a:p>
          <a:p>
            <a:pPr lvl="1">
              <a:spcBef>
                <a:spcPts val="0"/>
              </a:spcBef>
              <a:spcAft>
                <a:spcPts val="1200"/>
              </a:spcAft>
            </a:pPr>
            <a:r>
              <a:rPr lang="fr-CA" dirty="0" smtClean="0"/>
              <a:t>Les écritures de clôture permettent </a:t>
            </a:r>
            <a:r>
              <a:rPr lang="fr-CA" b="1" dirty="0" smtClean="0"/>
              <a:t>d’actualiser</a:t>
            </a:r>
            <a:r>
              <a:rPr lang="fr-CA" dirty="0" smtClean="0"/>
              <a:t> le registre des stocks qui avant ces dernières présente toujours le solde d’ouverture.</a:t>
            </a: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15</a:t>
            </a:fld>
            <a:endParaRPr lang="en-US" dirty="0"/>
          </a:p>
        </p:txBody>
      </p:sp>
    </p:spTree>
    <p:extLst>
      <p:ext uri="{BB962C8B-B14F-4D97-AF65-F5344CB8AC3E}">
        <p14:creationId xmlns:p14="http://schemas.microsoft.com/office/powerpoint/2010/main" val="452830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
          </p:nvPr>
        </p:nvSpPr>
        <p:spPr>
          <a:xfrm>
            <a:off x="360000" y="1620000"/>
            <a:ext cx="6335401" cy="4719261"/>
          </a:xfrm>
        </p:spPr>
        <p:txBody>
          <a:bodyPr/>
          <a:lstStyle/>
          <a:p>
            <a:pPr marL="514350" lvl="1" indent="-514350">
              <a:buClr>
                <a:srgbClr val="FFCC00"/>
              </a:buClr>
              <a:buSzTx/>
              <a:buFont typeface="+mj-lt"/>
              <a:buAutoNum type="arabicPeriod"/>
            </a:pPr>
            <a:r>
              <a:rPr lang="fr-FR" sz="2000" dirty="0" smtClean="0"/>
              <a:t>Fermer les </a:t>
            </a:r>
            <a:r>
              <a:rPr lang="fr-FR" sz="2000" dirty="0"/>
              <a:t>comptes de </a:t>
            </a:r>
            <a:r>
              <a:rPr lang="fr-FR" sz="2000" b="1" dirty="0" smtClean="0"/>
              <a:t>produits</a:t>
            </a:r>
            <a:r>
              <a:rPr lang="fr-FR" sz="2000" dirty="0" smtClean="0"/>
              <a:t> et les </a:t>
            </a:r>
            <a:r>
              <a:rPr lang="fr-FR" sz="2000" dirty="0"/>
              <a:t>comptes de sens contraire des </a:t>
            </a:r>
            <a:r>
              <a:rPr lang="fr-FR" sz="2000" dirty="0" smtClean="0"/>
              <a:t>charges</a:t>
            </a:r>
          </a:p>
          <a:p>
            <a:pPr marL="514350" lvl="1" indent="-514350">
              <a:buClr>
                <a:srgbClr val="FFCC00"/>
              </a:buClr>
              <a:buSzTx/>
              <a:buFont typeface="+mj-lt"/>
              <a:buAutoNum type="arabicPeriod"/>
            </a:pPr>
            <a:r>
              <a:rPr lang="fr-CA" sz="2000" dirty="0" smtClean="0"/>
              <a:t>Fermer l</a:t>
            </a:r>
            <a:r>
              <a:rPr lang="fr-FR" sz="2000" dirty="0" smtClean="0"/>
              <a:t>es </a:t>
            </a:r>
            <a:r>
              <a:rPr lang="fr-FR" sz="2000" dirty="0"/>
              <a:t>comptes de </a:t>
            </a:r>
            <a:r>
              <a:rPr lang="fr-FR" sz="2000" b="1" dirty="0"/>
              <a:t>charges</a:t>
            </a:r>
            <a:r>
              <a:rPr lang="fr-FR" sz="2000" dirty="0"/>
              <a:t> (incluant celles entrant dans le calcul du coût des marchandises vendues</a:t>
            </a:r>
            <a:r>
              <a:rPr lang="fr-FR" sz="2000" dirty="0" smtClean="0"/>
              <a:t>) et </a:t>
            </a:r>
            <a:r>
              <a:rPr lang="fr-FR" sz="2000" dirty="0"/>
              <a:t>les comptes de sens contraire des </a:t>
            </a:r>
            <a:r>
              <a:rPr lang="fr-FR" sz="2000" dirty="0" smtClean="0"/>
              <a:t>ventes</a:t>
            </a:r>
          </a:p>
          <a:p>
            <a:pPr marL="514350" lvl="1" indent="-514350">
              <a:buClr>
                <a:srgbClr val="FFCC00"/>
              </a:buClr>
              <a:buSzTx/>
              <a:buFont typeface="+mj-lt"/>
              <a:buAutoNum type="arabicPeriod"/>
            </a:pPr>
            <a:r>
              <a:rPr lang="fr-FR" sz="2000" b="1" dirty="0" smtClean="0"/>
              <a:t>Fermer le solde d’ouverture des stocks</a:t>
            </a:r>
          </a:p>
          <a:p>
            <a:pPr marL="514350" lvl="1" indent="-514350">
              <a:buClr>
                <a:srgbClr val="FFCC00"/>
              </a:buClr>
              <a:buSzTx/>
              <a:buFont typeface="+mj-lt"/>
              <a:buAutoNum type="arabicPeriod"/>
            </a:pPr>
            <a:r>
              <a:rPr lang="fr-FR" sz="2000" b="1" dirty="0" smtClean="0"/>
              <a:t>Enregistrer le solde de clôture des stocks </a:t>
            </a:r>
            <a:r>
              <a:rPr lang="fr-FR" sz="2000" dirty="0" smtClean="0"/>
              <a:t>(dénombrement physique)</a:t>
            </a:r>
          </a:p>
          <a:p>
            <a:pPr marL="514350" lvl="1" indent="-514350">
              <a:buClr>
                <a:srgbClr val="FFCC00"/>
              </a:buClr>
              <a:buSzTx/>
              <a:buFont typeface="+mj-lt"/>
              <a:buAutoNum type="arabicPeriod"/>
            </a:pPr>
            <a:endParaRPr lang="fr-FR" sz="2000" dirty="0" smtClean="0"/>
          </a:p>
          <a:p>
            <a:pPr marL="514350" lvl="1" indent="-514350">
              <a:buClr>
                <a:srgbClr val="FFCC00"/>
              </a:buClr>
              <a:buSzTx/>
              <a:buFont typeface="+mj-lt"/>
              <a:buAutoNum type="arabicPeriod"/>
            </a:pPr>
            <a:r>
              <a:rPr lang="fr-FR" sz="2000" dirty="0">
                <a:latin typeface="+mj-lt"/>
              </a:rPr>
              <a:t>Fermer le </a:t>
            </a:r>
            <a:r>
              <a:rPr lang="fr-FR" sz="2000" b="1" dirty="0">
                <a:latin typeface="+mj-lt"/>
              </a:rPr>
              <a:t>compte sommaire des résultats</a:t>
            </a:r>
          </a:p>
          <a:p>
            <a:pPr marL="514350" lvl="1" indent="-514350">
              <a:buClr>
                <a:srgbClr val="FFCC00"/>
              </a:buClr>
              <a:buSzTx/>
              <a:buFont typeface="+mj-lt"/>
              <a:buAutoNum type="arabicPeriod"/>
            </a:pPr>
            <a:r>
              <a:rPr lang="fr-FR" sz="2000" dirty="0">
                <a:latin typeface="+mj-lt"/>
              </a:rPr>
              <a:t>Fermer le compte </a:t>
            </a:r>
            <a:r>
              <a:rPr lang="fr-FR" sz="2000" b="1" dirty="0">
                <a:latin typeface="+mj-lt"/>
              </a:rPr>
              <a:t>prélèvements</a:t>
            </a:r>
            <a:endParaRPr lang="fr-CA" sz="2000" b="1" dirty="0">
              <a:latin typeface="+mj-lt"/>
            </a:endParaRPr>
          </a:p>
          <a:p>
            <a:pPr marL="514350" lvl="1" indent="-514350">
              <a:buClr>
                <a:srgbClr val="FFCC00"/>
              </a:buClr>
              <a:buSzTx/>
              <a:buFont typeface="+mj-lt"/>
              <a:buAutoNum type="arabicPeriod"/>
            </a:pPr>
            <a:endParaRPr lang="fr-FR" sz="2400" dirty="0"/>
          </a:p>
          <a:p>
            <a:pPr marL="514350" indent="-514350">
              <a:buFont typeface="+mj-lt"/>
              <a:buAutoNum type="arabicPeriod"/>
            </a:pPr>
            <a:endParaRPr lang="fr-CA" sz="2400" dirty="0"/>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16</a:t>
            </a:fld>
            <a:endParaRPr lang="en-US" dirty="0"/>
          </a:p>
        </p:txBody>
      </p:sp>
      <p:sp>
        <p:nvSpPr>
          <p:cNvPr id="7" name="Accolade fermante 6"/>
          <p:cNvSpPr/>
          <p:nvPr/>
        </p:nvSpPr>
        <p:spPr>
          <a:xfrm>
            <a:off x="6388100" y="1625600"/>
            <a:ext cx="1001241" cy="2963333"/>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8" name="Accolade fermante 7"/>
          <p:cNvSpPr/>
          <p:nvPr/>
        </p:nvSpPr>
        <p:spPr>
          <a:xfrm>
            <a:off x="6388100" y="4911195"/>
            <a:ext cx="859367" cy="778406"/>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 name="ZoneTexte 8"/>
          <p:cNvSpPr txBox="1"/>
          <p:nvPr/>
        </p:nvSpPr>
        <p:spPr>
          <a:xfrm>
            <a:off x="7389341" y="2272021"/>
            <a:ext cx="1637042" cy="1631216"/>
          </a:xfrm>
          <a:prstGeom prst="rect">
            <a:avLst/>
          </a:prstGeom>
          <a:noFill/>
        </p:spPr>
        <p:txBody>
          <a:bodyPr wrap="square" rtlCol="0">
            <a:spAutoFit/>
          </a:bodyPr>
          <a:lstStyle/>
          <a:p>
            <a:r>
              <a:rPr lang="fr-CA" sz="2000" b="1" dirty="0" smtClean="0">
                <a:latin typeface="+mn-lt"/>
              </a:rPr>
              <a:t>Dans le compte sommaire des résultats</a:t>
            </a:r>
            <a:endParaRPr lang="fr-CA" sz="2000" b="1" dirty="0">
              <a:latin typeface="+mn-lt"/>
            </a:endParaRPr>
          </a:p>
        </p:txBody>
      </p:sp>
      <p:sp>
        <p:nvSpPr>
          <p:cNvPr id="10" name="ZoneTexte 9"/>
          <p:cNvSpPr txBox="1"/>
          <p:nvPr/>
        </p:nvSpPr>
        <p:spPr>
          <a:xfrm>
            <a:off x="7389341" y="4901047"/>
            <a:ext cx="1495168" cy="1015663"/>
          </a:xfrm>
          <a:prstGeom prst="rect">
            <a:avLst/>
          </a:prstGeom>
          <a:noFill/>
        </p:spPr>
        <p:txBody>
          <a:bodyPr wrap="square" rtlCol="0">
            <a:spAutoFit/>
          </a:bodyPr>
          <a:lstStyle/>
          <a:p>
            <a:r>
              <a:rPr lang="fr-CA" sz="2000" b="1" dirty="0" smtClean="0">
                <a:latin typeface="+mn-lt"/>
              </a:rPr>
              <a:t>Dans le compte de capital</a:t>
            </a:r>
            <a:endParaRPr lang="fr-CA" sz="2000" b="1" dirty="0">
              <a:latin typeface="+mn-lt"/>
            </a:endParaRPr>
          </a:p>
        </p:txBody>
      </p:sp>
      <p:sp>
        <p:nvSpPr>
          <p:cNvPr id="4" name="Title 3"/>
          <p:cNvSpPr>
            <a:spLocks noGrp="1"/>
          </p:cNvSpPr>
          <p:nvPr>
            <p:ph type="title"/>
          </p:nvPr>
        </p:nvSpPr>
        <p:spPr/>
        <p:txBody>
          <a:bodyPr/>
          <a:lstStyle/>
          <a:p>
            <a:r>
              <a:rPr lang="fr-CA" dirty="0"/>
              <a:t>Passation des écritures de clôture</a:t>
            </a:r>
            <a:endParaRPr lang="en-US" dirty="0"/>
          </a:p>
        </p:txBody>
      </p:sp>
    </p:spTree>
    <p:extLst>
      <p:ext uri="{BB962C8B-B14F-4D97-AF65-F5344CB8AC3E}">
        <p14:creationId xmlns:p14="http://schemas.microsoft.com/office/powerpoint/2010/main" val="1950534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17</a:t>
            </a:fld>
            <a:endParaRPr lang="en-US" dirty="0"/>
          </a:p>
        </p:txBody>
      </p:sp>
      <p:sp>
        <p:nvSpPr>
          <p:cNvPr id="2" name="Title 1"/>
          <p:cNvSpPr>
            <a:spLocks noGrp="1"/>
          </p:cNvSpPr>
          <p:nvPr>
            <p:ph type="title"/>
          </p:nvPr>
        </p:nvSpPr>
        <p:spPr/>
        <p:txBody>
          <a:bodyPr/>
          <a:lstStyle/>
          <a:p>
            <a:r>
              <a:rPr lang="fr-CA" dirty="0">
                <a:effectLst/>
              </a:rPr>
              <a:t>Écritures de clôture (1 à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8667256"/>
              </p:ext>
            </p:extLst>
          </p:nvPr>
        </p:nvGraphicFramePr>
        <p:xfrm>
          <a:off x="1845734" y="1282171"/>
          <a:ext cx="6248399" cy="4525958"/>
        </p:xfrm>
        <a:graphic>
          <a:graphicData uri="http://schemas.openxmlformats.org/drawingml/2006/table">
            <a:tbl>
              <a:tblPr firstRow="1" bandRow="1">
                <a:tableStyleId>{F5AB1C69-6EDB-4FF4-983F-18BD219EF322}</a:tableStyleId>
              </a:tblPr>
              <a:tblGrid>
                <a:gridCol w="1821085">
                  <a:extLst>
                    <a:ext uri="{9D8B030D-6E8A-4147-A177-3AD203B41FA5}">
                      <a16:colId xmlns:a16="http://schemas.microsoft.com/office/drawing/2014/main" val="20000"/>
                    </a:ext>
                  </a:extLst>
                </a:gridCol>
                <a:gridCol w="1504850">
                  <a:extLst>
                    <a:ext uri="{9D8B030D-6E8A-4147-A177-3AD203B41FA5}">
                      <a16:colId xmlns:a16="http://schemas.microsoft.com/office/drawing/2014/main" val="20001"/>
                    </a:ext>
                  </a:extLst>
                </a:gridCol>
                <a:gridCol w="1730215">
                  <a:extLst>
                    <a:ext uri="{9D8B030D-6E8A-4147-A177-3AD203B41FA5}">
                      <a16:colId xmlns:a16="http://schemas.microsoft.com/office/drawing/2014/main" val="20002"/>
                    </a:ext>
                  </a:extLst>
                </a:gridCol>
                <a:gridCol w="1192249">
                  <a:extLst>
                    <a:ext uri="{9D8B030D-6E8A-4147-A177-3AD203B41FA5}">
                      <a16:colId xmlns:a16="http://schemas.microsoft.com/office/drawing/2014/main" val="20003"/>
                    </a:ext>
                  </a:extLst>
                </a:gridCol>
              </a:tblGrid>
              <a:tr h="312625">
                <a:tc gridSpan="2">
                  <a:txBody>
                    <a:bodyPr/>
                    <a:lstStyle/>
                    <a:p>
                      <a:pPr algn="l" fontAlgn="ctr"/>
                      <a:r>
                        <a:rPr lang="en-US" sz="1600" b="0" u="none" strike="noStrike" dirty="0" err="1">
                          <a:solidFill>
                            <a:schemeClr val="tx1"/>
                          </a:solidFill>
                          <a:effectLst/>
                        </a:rPr>
                        <a:t>Sommaire</a:t>
                      </a:r>
                      <a:r>
                        <a:rPr lang="en-US" sz="1600" b="0" u="none" strike="noStrike" dirty="0">
                          <a:solidFill>
                            <a:schemeClr val="tx1"/>
                          </a:solidFill>
                          <a:effectLst/>
                        </a:rPr>
                        <a:t> des </a:t>
                      </a:r>
                      <a:r>
                        <a:rPr lang="en-US" sz="1600" b="0" u="none" strike="noStrike" dirty="0" err="1">
                          <a:solidFill>
                            <a:schemeClr val="tx1"/>
                          </a:solidFill>
                          <a:effectLst/>
                        </a:rPr>
                        <a:t>résultats</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ctr"/>
                      <a:r>
                        <a:rPr lang="en-US" sz="1600" b="0" u="none" strike="noStrike">
                          <a:solidFill>
                            <a:schemeClr val="tx1"/>
                          </a:solidFill>
                          <a:effectLst/>
                        </a:rPr>
                        <a:t>XX</a:t>
                      </a:r>
                      <a:endParaRPr lang="en-US" sz="1600" b="0" i="0" u="none" strike="noStrike">
                        <a:solidFill>
                          <a:schemeClr val="tx1"/>
                        </a:solidFill>
                        <a:effectLst/>
                        <a:latin typeface="Overpass" panose="00000500000000000000" pitchFamily="2" charset="0"/>
                      </a:endParaRPr>
                    </a:p>
                  </a:txBody>
                  <a:tcPr marL="7105" marR="7105" marT="7105" marB="0" anchor="ctr"/>
                </a:tc>
                <a:tc>
                  <a:txBody>
                    <a:bodyPr/>
                    <a:lstStyle/>
                    <a:p>
                      <a:pPr algn="r" fontAlgn="b"/>
                      <a:endParaRPr lang="en-US" sz="1600" b="0" i="0" u="none" strike="noStrike">
                        <a:solidFill>
                          <a:schemeClr val="tx1"/>
                        </a:solidFill>
                        <a:effectLst/>
                        <a:latin typeface="Calibri" panose="020F0502020204030204" pitchFamily="34" charset="0"/>
                      </a:endParaRPr>
                    </a:p>
                  </a:txBody>
                  <a:tcPr marL="7105" marR="7105" marT="7105" marB="0" anchor="b"/>
                </a:tc>
                <a:extLst>
                  <a:ext uri="{0D108BD9-81ED-4DB2-BD59-A6C34878D82A}">
                    <a16:rowId xmlns:a16="http://schemas.microsoft.com/office/drawing/2014/main" val="10000"/>
                  </a:ext>
                </a:extLst>
              </a:tr>
              <a:tr h="312625">
                <a:tc gridSpan="3">
                  <a:txBody>
                    <a:bodyPr/>
                    <a:lstStyle/>
                    <a:p>
                      <a:pPr algn="l" fontAlgn="ctr"/>
                      <a:r>
                        <a:rPr lang="fr-CH" sz="1600" b="0" u="none" strike="noStrike" dirty="0" smtClean="0">
                          <a:solidFill>
                            <a:schemeClr val="tx1"/>
                          </a:solidFill>
                          <a:effectLst/>
                        </a:rPr>
                        <a:t>	Retours </a:t>
                      </a:r>
                      <a:r>
                        <a:rPr lang="fr-CH" sz="1600" b="0" u="none" strike="noStrike" dirty="0">
                          <a:solidFill>
                            <a:schemeClr val="tx1"/>
                          </a:solidFill>
                          <a:effectLst/>
                        </a:rPr>
                        <a:t>et rabais sur ventes</a:t>
                      </a:r>
                      <a:endParaRPr lang="fr-CH"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hMerge="1">
                  <a:txBody>
                    <a:bodyPr/>
                    <a:lstStyle/>
                    <a:p>
                      <a:endParaRPr lang="en-US"/>
                    </a:p>
                  </a:txBody>
                  <a:tcPr/>
                </a:tc>
                <a:tc>
                  <a:txBody>
                    <a:bodyPr/>
                    <a:lstStyle/>
                    <a:p>
                      <a:pPr algn="r" fontAlgn="ctr"/>
                      <a:r>
                        <a:rPr lang="en-US" sz="1600" b="0" u="none" strike="noStrike">
                          <a:solidFill>
                            <a:schemeClr val="tx1"/>
                          </a:solidFill>
                          <a:effectLst/>
                        </a:rPr>
                        <a:t>XX</a:t>
                      </a:r>
                      <a:endParaRPr lang="en-US" sz="1600" b="0" i="0" u="none" strike="noStrike">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01"/>
                  </a:ext>
                </a:extLst>
              </a:tr>
              <a:tr h="312625">
                <a:tc gridSpan="2">
                  <a:txBody>
                    <a:bodyPr/>
                    <a:lstStyle/>
                    <a:p>
                      <a:pPr algn="l" fontAlgn="ctr"/>
                      <a:r>
                        <a:rPr lang="en-US" sz="1600" b="0" u="none" strike="noStrike" dirty="0" smtClean="0">
                          <a:solidFill>
                            <a:schemeClr val="tx1"/>
                          </a:solidFill>
                          <a:effectLst/>
                        </a:rPr>
                        <a:t>	</a:t>
                      </a:r>
                      <a:r>
                        <a:rPr lang="en-US" sz="1600" b="0" u="none" strike="noStrike" dirty="0" err="1" smtClean="0">
                          <a:solidFill>
                            <a:schemeClr val="tx1"/>
                          </a:solidFill>
                          <a:effectLst/>
                        </a:rPr>
                        <a:t>Escompte</a:t>
                      </a:r>
                      <a:r>
                        <a:rPr lang="en-US" sz="1600" b="0" u="none" strike="noStrike" dirty="0" smtClean="0">
                          <a:solidFill>
                            <a:schemeClr val="tx1"/>
                          </a:solidFill>
                          <a:effectLst/>
                        </a:rPr>
                        <a:t> </a:t>
                      </a:r>
                      <a:r>
                        <a:rPr lang="en-US" sz="1600" b="0" u="none" strike="noStrike" dirty="0">
                          <a:solidFill>
                            <a:schemeClr val="tx1"/>
                          </a:solidFill>
                          <a:effectLst/>
                        </a:rPr>
                        <a:t>sur </a:t>
                      </a:r>
                      <a:r>
                        <a:rPr lang="en-US" sz="1600" b="0" u="none" strike="noStrike" dirty="0" err="1">
                          <a:solidFill>
                            <a:schemeClr val="tx1"/>
                          </a:solidFill>
                          <a:effectLst/>
                        </a:rPr>
                        <a:t>ventes</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b"/>
                      <a:endParaRPr lang="en-US" sz="1600" b="0" i="0" u="none" strike="noStrike">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a:solidFill>
                            <a:schemeClr val="tx1"/>
                          </a:solidFill>
                          <a:effectLst/>
                        </a:rPr>
                        <a:t>XX</a:t>
                      </a:r>
                      <a:endParaRPr lang="en-US" sz="1600" b="0" i="0" u="none" strike="noStrike">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02"/>
                  </a:ext>
                </a:extLst>
              </a:tr>
              <a:tr h="312625">
                <a:tc>
                  <a:txBody>
                    <a:bodyPr/>
                    <a:lstStyle/>
                    <a:p>
                      <a:pPr algn="l" fontAlgn="ctr"/>
                      <a:r>
                        <a:rPr lang="en-US" sz="1600" b="0" u="none" strike="noStrike" dirty="0" smtClean="0">
                          <a:solidFill>
                            <a:schemeClr val="tx1"/>
                          </a:solidFill>
                          <a:effectLst/>
                        </a:rPr>
                        <a:t>	</a:t>
                      </a:r>
                      <a:r>
                        <a:rPr lang="en-US" sz="1600" b="0" u="none" strike="noStrike" dirty="0" err="1" smtClean="0">
                          <a:solidFill>
                            <a:schemeClr val="tx1"/>
                          </a:solidFill>
                          <a:effectLst/>
                        </a:rPr>
                        <a:t>Achats</a:t>
                      </a:r>
                      <a:endParaRPr lang="en-US" sz="1600" b="0" i="0" u="none" strike="noStrike" dirty="0">
                        <a:solidFill>
                          <a:schemeClr val="tx1"/>
                        </a:solidFill>
                        <a:effectLst/>
                        <a:latin typeface="Overpass" panose="00000500000000000000" pitchFamily="2" charset="0"/>
                      </a:endParaRPr>
                    </a:p>
                  </a:txBody>
                  <a:tcPr marL="7105" marR="7105" marT="7105" marB="0" anchor="ctr"/>
                </a:tc>
                <a:tc>
                  <a:txBody>
                    <a:bodyPr/>
                    <a:lstStyle/>
                    <a:p>
                      <a:pPr algn="l" fontAlgn="b"/>
                      <a:endParaRPr lang="en-US" sz="1600" b="0" i="0" u="none" strike="noStrike" dirty="0">
                        <a:solidFill>
                          <a:schemeClr val="tx1"/>
                        </a:solidFill>
                        <a:effectLst/>
                        <a:latin typeface="Overpass" panose="00000500000000000000" pitchFamily="2" charset="0"/>
                      </a:endParaRPr>
                    </a:p>
                  </a:txBody>
                  <a:tcPr marL="7105" marR="7105" marT="7105" marB="0" anchor="b"/>
                </a:tc>
                <a:tc>
                  <a:txBody>
                    <a:bodyPr/>
                    <a:lstStyle/>
                    <a:p>
                      <a:pPr algn="r" fontAlgn="b"/>
                      <a:endParaRPr lang="en-US" sz="1600" b="0" i="0" u="none" strike="noStrike" dirty="0">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dirty="0">
                          <a:solidFill>
                            <a:schemeClr val="tx1"/>
                          </a:solidFill>
                          <a:effectLst/>
                        </a:rPr>
                        <a:t>XX</a:t>
                      </a:r>
                      <a:endParaRPr lang="en-US" sz="1600" b="0" i="0" u="none" strike="noStrike" dirty="0">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03"/>
                  </a:ext>
                </a:extLst>
              </a:tr>
              <a:tr h="312625">
                <a:tc gridSpan="3">
                  <a:txBody>
                    <a:bodyPr/>
                    <a:lstStyle/>
                    <a:p>
                      <a:pPr algn="l" fontAlgn="ctr"/>
                      <a:r>
                        <a:rPr lang="fr-CH" sz="1600" b="0" u="none" strike="noStrike" dirty="0" smtClean="0">
                          <a:solidFill>
                            <a:schemeClr val="tx1"/>
                          </a:solidFill>
                          <a:effectLst/>
                        </a:rPr>
                        <a:t>	Frais </a:t>
                      </a:r>
                      <a:r>
                        <a:rPr lang="fr-CH" sz="1600" b="0" u="none" strike="noStrike" dirty="0">
                          <a:solidFill>
                            <a:schemeClr val="tx1"/>
                          </a:solidFill>
                          <a:effectLst/>
                        </a:rPr>
                        <a:t>de transport à l ’achat</a:t>
                      </a:r>
                      <a:endParaRPr lang="fr-CH"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hMerge="1">
                  <a:txBody>
                    <a:bodyPr/>
                    <a:lstStyle/>
                    <a:p>
                      <a:endParaRPr lang="en-US"/>
                    </a:p>
                  </a:txBody>
                  <a:tcPr/>
                </a:tc>
                <a:tc>
                  <a:txBody>
                    <a:bodyPr/>
                    <a:lstStyle/>
                    <a:p>
                      <a:pPr algn="r" fontAlgn="ctr"/>
                      <a:r>
                        <a:rPr lang="en-US" sz="1600" b="0" u="none" strike="noStrike" dirty="0">
                          <a:solidFill>
                            <a:schemeClr val="tx1"/>
                          </a:solidFill>
                          <a:effectLst/>
                        </a:rPr>
                        <a:t>XX</a:t>
                      </a:r>
                      <a:endParaRPr lang="en-US" sz="1600" b="0" i="0" u="none" strike="noStrike" dirty="0">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04"/>
                  </a:ext>
                </a:extLst>
              </a:tr>
              <a:tr h="312625">
                <a:tc gridSpan="2">
                  <a:txBody>
                    <a:bodyPr/>
                    <a:lstStyle/>
                    <a:p>
                      <a:pPr algn="l" fontAlgn="ctr"/>
                      <a:r>
                        <a:rPr lang="en-US" sz="1600" b="0" u="none" strike="noStrike" dirty="0" smtClean="0">
                          <a:solidFill>
                            <a:schemeClr val="tx1"/>
                          </a:solidFill>
                          <a:effectLst/>
                        </a:rPr>
                        <a:t>	</a:t>
                      </a:r>
                      <a:r>
                        <a:rPr lang="en-US" sz="1600" b="0" u="none" strike="noStrike" dirty="0" err="1" smtClean="0">
                          <a:solidFill>
                            <a:schemeClr val="tx1"/>
                          </a:solidFill>
                          <a:effectLst/>
                        </a:rPr>
                        <a:t>Autres</a:t>
                      </a:r>
                      <a:r>
                        <a:rPr lang="en-US" sz="1600" b="0" u="none" strike="noStrike" dirty="0" smtClean="0">
                          <a:solidFill>
                            <a:schemeClr val="tx1"/>
                          </a:solidFill>
                          <a:effectLst/>
                        </a:rPr>
                        <a:t> </a:t>
                      </a:r>
                      <a:r>
                        <a:rPr lang="en-US" sz="1600" b="0" u="none" strike="noStrike" dirty="0">
                          <a:solidFill>
                            <a:schemeClr val="tx1"/>
                          </a:solidFill>
                          <a:effectLst/>
                        </a:rPr>
                        <a:t>charges</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b"/>
                      <a:endParaRPr lang="en-US" sz="1600" b="0" i="0" u="none" strike="noStrike">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a:solidFill>
                            <a:schemeClr val="tx1"/>
                          </a:solidFill>
                          <a:effectLst/>
                        </a:rPr>
                        <a:t>XX</a:t>
                      </a:r>
                      <a:endParaRPr lang="en-US" sz="1600" b="0" i="0" u="none" strike="noStrike">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05"/>
                  </a:ext>
                </a:extLst>
              </a:tr>
              <a:tr h="312625">
                <a:tc>
                  <a:txBody>
                    <a:bodyPr/>
                    <a:lstStyle/>
                    <a:p>
                      <a:pPr algn="l" fontAlgn="ctr"/>
                      <a:r>
                        <a:rPr lang="en-US" sz="1600" b="0" u="none" strike="noStrike" dirty="0" err="1">
                          <a:solidFill>
                            <a:schemeClr val="tx1"/>
                          </a:solidFill>
                          <a:effectLst/>
                        </a:rPr>
                        <a:t>Produits</a:t>
                      </a:r>
                      <a:endParaRPr lang="en-US" sz="1600" b="0" i="0" u="none" strike="noStrike" dirty="0">
                        <a:solidFill>
                          <a:schemeClr val="tx1"/>
                        </a:solidFill>
                        <a:effectLst/>
                        <a:latin typeface="Overpass" panose="00000500000000000000" pitchFamily="2" charset="0"/>
                      </a:endParaRPr>
                    </a:p>
                  </a:txBody>
                  <a:tcPr marL="7105" marR="7105" marT="7105" marB="0" anchor="ctr"/>
                </a:tc>
                <a:tc>
                  <a:txBody>
                    <a:bodyPr/>
                    <a:lstStyle/>
                    <a:p>
                      <a:pPr algn="l" fontAlgn="b"/>
                      <a:endParaRPr lang="en-US" sz="1600" b="0" i="0" u="none" strike="noStrike">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a:solidFill>
                            <a:schemeClr val="tx1"/>
                          </a:solidFill>
                          <a:effectLst/>
                        </a:rPr>
                        <a:t>XX</a:t>
                      </a:r>
                      <a:endParaRPr lang="en-US" sz="1600" b="0" i="0" u="none" strike="noStrike">
                        <a:solidFill>
                          <a:schemeClr val="tx1"/>
                        </a:solidFill>
                        <a:effectLst/>
                        <a:latin typeface="Overpass" panose="00000500000000000000" pitchFamily="2" charset="0"/>
                      </a:endParaRPr>
                    </a:p>
                  </a:txBody>
                  <a:tcPr marL="7105" marR="7105" marT="7105" marB="0" anchor="ctr"/>
                </a:tc>
                <a:tc>
                  <a:txBody>
                    <a:bodyPr/>
                    <a:lstStyle/>
                    <a:p>
                      <a:pPr algn="r" fontAlgn="b"/>
                      <a:endParaRPr lang="en-US" sz="1600" b="0" i="0" u="none" strike="noStrike">
                        <a:solidFill>
                          <a:schemeClr val="tx1"/>
                        </a:solidFill>
                        <a:effectLst/>
                        <a:latin typeface="Calibri" panose="020F0502020204030204" pitchFamily="34" charset="0"/>
                      </a:endParaRPr>
                    </a:p>
                  </a:txBody>
                  <a:tcPr marL="7105" marR="7105" marT="7105" marB="0" anchor="b"/>
                </a:tc>
                <a:extLst>
                  <a:ext uri="{0D108BD9-81ED-4DB2-BD59-A6C34878D82A}">
                    <a16:rowId xmlns:a16="http://schemas.microsoft.com/office/drawing/2014/main" val="10006"/>
                  </a:ext>
                </a:extLst>
              </a:tr>
              <a:tr h="461833">
                <a:tc gridSpan="2">
                  <a:txBody>
                    <a:bodyPr/>
                    <a:lstStyle/>
                    <a:p>
                      <a:pPr algn="l" fontAlgn="ctr"/>
                      <a:r>
                        <a:rPr lang="fr-CH" sz="1600" b="0" u="none" strike="noStrike" dirty="0">
                          <a:solidFill>
                            <a:schemeClr val="tx1"/>
                          </a:solidFill>
                          <a:effectLst/>
                        </a:rPr>
                        <a:t>Retours et rabais sur achats</a:t>
                      </a:r>
                      <a:endParaRPr lang="fr-CH"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ctr"/>
                      <a:r>
                        <a:rPr lang="en-US" sz="1600" b="0" u="none" strike="noStrike">
                          <a:solidFill>
                            <a:schemeClr val="tx1"/>
                          </a:solidFill>
                          <a:effectLst/>
                        </a:rPr>
                        <a:t>XX</a:t>
                      </a:r>
                      <a:endParaRPr lang="en-US" sz="1600" b="0" i="0" u="none" strike="noStrike">
                        <a:solidFill>
                          <a:schemeClr val="tx1"/>
                        </a:solidFill>
                        <a:effectLst/>
                        <a:latin typeface="Overpass" panose="00000500000000000000" pitchFamily="2" charset="0"/>
                      </a:endParaRPr>
                    </a:p>
                  </a:txBody>
                  <a:tcPr marL="7105" marR="7105" marT="7105" marB="0" anchor="ctr"/>
                </a:tc>
                <a:tc>
                  <a:txBody>
                    <a:bodyPr/>
                    <a:lstStyle/>
                    <a:p>
                      <a:pPr algn="l" fontAlgn="b"/>
                      <a:endParaRPr lang="en-US" sz="1600" b="0" i="0" u="none" strike="noStrike">
                        <a:solidFill>
                          <a:schemeClr val="tx1"/>
                        </a:solidFill>
                        <a:effectLst/>
                        <a:latin typeface="Overpass" panose="00000500000000000000" pitchFamily="2" charset="0"/>
                      </a:endParaRPr>
                    </a:p>
                  </a:txBody>
                  <a:tcPr marL="7105" marR="7105" marT="7105" marB="0" anchor="b"/>
                </a:tc>
                <a:extLst>
                  <a:ext uri="{0D108BD9-81ED-4DB2-BD59-A6C34878D82A}">
                    <a16:rowId xmlns:a16="http://schemas.microsoft.com/office/drawing/2014/main" val="10007"/>
                  </a:ext>
                </a:extLst>
              </a:tr>
              <a:tr h="312625">
                <a:tc gridSpan="2">
                  <a:txBody>
                    <a:bodyPr/>
                    <a:lstStyle/>
                    <a:p>
                      <a:pPr algn="l" fontAlgn="ctr"/>
                      <a:r>
                        <a:rPr lang="en-US" sz="1600" b="0" u="none" strike="noStrike" dirty="0" err="1">
                          <a:solidFill>
                            <a:schemeClr val="tx1"/>
                          </a:solidFill>
                          <a:effectLst/>
                        </a:rPr>
                        <a:t>Escomptes</a:t>
                      </a:r>
                      <a:r>
                        <a:rPr lang="en-US" sz="1600" b="0" u="none" strike="noStrike" dirty="0">
                          <a:solidFill>
                            <a:schemeClr val="tx1"/>
                          </a:solidFill>
                          <a:effectLst/>
                        </a:rPr>
                        <a:t> sur </a:t>
                      </a:r>
                      <a:r>
                        <a:rPr lang="en-US" sz="1600" b="0" u="none" strike="noStrike" dirty="0" err="1">
                          <a:solidFill>
                            <a:schemeClr val="tx1"/>
                          </a:solidFill>
                          <a:effectLst/>
                        </a:rPr>
                        <a:t>achats</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ctr"/>
                      <a:r>
                        <a:rPr lang="en-US" sz="1600" b="0" u="none" strike="noStrike" dirty="0">
                          <a:solidFill>
                            <a:schemeClr val="tx1"/>
                          </a:solidFill>
                          <a:effectLst/>
                        </a:rPr>
                        <a:t>XX</a:t>
                      </a:r>
                      <a:endParaRPr lang="en-US" sz="1600" b="0" i="0" u="none" strike="noStrike" dirty="0">
                        <a:solidFill>
                          <a:schemeClr val="tx1"/>
                        </a:solidFill>
                        <a:effectLst/>
                        <a:latin typeface="Overpass" panose="00000500000000000000" pitchFamily="2" charset="0"/>
                      </a:endParaRPr>
                    </a:p>
                  </a:txBody>
                  <a:tcPr marL="7105" marR="7105" marT="7105" marB="0" anchor="ctr"/>
                </a:tc>
                <a:tc>
                  <a:txBody>
                    <a:bodyPr/>
                    <a:lstStyle/>
                    <a:p>
                      <a:pPr algn="l" fontAlgn="b"/>
                      <a:endParaRPr lang="en-US" sz="1600" b="0" i="0" u="none" strike="noStrike" dirty="0">
                        <a:solidFill>
                          <a:schemeClr val="tx1"/>
                        </a:solidFill>
                        <a:effectLst/>
                        <a:latin typeface="Overpass" panose="00000500000000000000" pitchFamily="2" charset="0"/>
                      </a:endParaRPr>
                    </a:p>
                  </a:txBody>
                  <a:tcPr marL="7105" marR="7105" marT="7105" marB="0" anchor="b"/>
                </a:tc>
                <a:extLst>
                  <a:ext uri="{0D108BD9-81ED-4DB2-BD59-A6C34878D82A}">
                    <a16:rowId xmlns:a16="http://schemas.microsoft.com/office/drawing/2014/main" val="10008"/>
                  </a:ext>
                </a:extLst>
              </a:tr>
              <a:tr h="312625">
                <a:tc gridSpan="2">
                  <a:txBody>
                    <a:bodyPr/>
                    <a:lstStyle/>
                    <a:p>
                      <a:pPr algn="l" fontAlgn="ctr"/>
                      <a:r>
                        <a:rPr lang="en-US" sz="1600" b="0" u="none" strike="noStrike" dirty="0" smtClean="0">
                          <a:solidFill>
                            <a:schemeClr val="tx1"/>
                          </a:solidFill>
                          <a:effectLst/>
                        </a:rPr>
                        <a:t>	</a:t>
                      </a:r>
                      <a:r>
                        <a:rPr lang="en-US" sz="1600" b="0" u="none" strike="noStrike" dirty="0" err="1" smtClean="0">
                          <a:solidFill>
                            <a:schemeClr val="tx1"/>
                          </a:solidFill>
                          <a:effectLst/>
                        </a:rPr>
                        <a:t>Sommaire</a:t>
                      </a:r>
                      <a:r>
                        <a:rPr lang="en-US" sz="1600" b="0" u="none" strike="noStrike" dirty="0" smtClean="0">
                          <a:solidFill>
                            <a:schemeClr val="tx1"/>
                          </a:solidFill>
                          <a:effectLst/>
                        </a:rPr>
                        <a:t> </a:t>
                      </a:r>
                      <a:r>
                        <a:rPr lang="en-US" sz="1600" b="0" u="none" strike="noStrike" dirty="0">
                          <a:solidFill>
                            <a:schemeClr val="tx1"/>
                          </a:solidFill>
                          <a:effectLst/>
                        </a:rPr>
                        <a:t>des </a:t>
                      </a:r>
                      <a:r>
                        <a:rPr lang="en-US" sz="1600" b="0" u="none" strike="noStrike" dirty="0" err="1">
                          <a:solidFill>
                            <a:schemeClr val="tx1"/>
                          </a:solidFill>
                          <a:effectLst/>
                        </a:rPr>
                        <a:t>résultats</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b"/>
                      <a:endParaRPr lang="en-US" sz="1600" b="0" i="0" u="none" strike="noStrike">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a:solidFill>
                            <a:schemeClr val="tx1"/>
                          </a:solidFill>
                          <a:effectLst/>
                        </a:rPr>
                        <a:t>XX</a:t>
                      </a:r>
                      <a:endParaRPr lang="en-US" sz="1600" b="0" i="0" u="none" strike="noStrike">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09"/>
                  </a:ext>
                </a:extLst>
              </a:tr>
              <a:tr h="312625">
                <a:tc gridSpan="2">
                  <a:txBody>
                    <a:bodyPr/>
                    <a:lstStyle/>
                    <a:p>
                      <a:pPr algn="l" fontAlgn="ctr"/>
                      <a:r>
                        <a:rPr lang="en-US" sz="1600" b="0" u="none" strike="noStrike" dirty="0" err="1">
                          <a:solidFill>
                            <a:schemeClr val="tx1"/>
                          </a:solidFill>
                          <a:effectLst/>
                        </a:rPr>
                        <a:t>Sommaire</a:t>
                      </a:r>
                      <a:r>
                        <a:rPr lang="en-US" sz="1600" b="0" u="none" strike="noStrike" dirty="0">
                          <a:solidFill>
                            <a:schemeClr val="tx1"/>
                          </a:solidFill>
                          <a:effectLst/>
                        </a:rPr>
                        <a:t> des </a:t>
                      </a:r>
                      <a:r>
                        <a:rPr lang="en-US" sz="1600" b="0" u="none" strike="noStrike" dirty="0" err="1">
                          <a:solidFill>
                            <a:schemeClr val="tx1"/>
                          </a:solidFill>
                          <a:effectLst/>
                        </a:rPr>
                        <a:t>résultats</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ctr"/>
                      <a:r>
                        <a:rPr lang="en-US" sz="1600" b="0" u="none" strike="noStrike" dirty="0">
                          <a:solidFill>
                            <a:schemeClr val="tx1"/>
                          </a:solidFill>
                          <a:effectLst/>
                        </a:rPr>
                        <a:t>XX</a:t>
                      </a:r>
                      <a:endParaRPr lang="en-US" sz="1600" b="0" i="0" u="none" strike="noStrike" dirty="0">
                        <a:solidFill>
                          <a:schemeClr val="tx1"/>
                        </a:solidFill>
                        <a:effectLst/>
                        <a:latin typeface="Overpass" panose="00000500000000000000" pitchFamily="2" charset="0"/>
                      </a:endParaRPr>
                    </a:p>
                  </a:txBody>
                  <a:tcPr marL="7105" marR="7105" marT="7105" marB="0" anchor="ctr"/>
                </a:tc>
                <a:tc>
                  <a:txBody>
                    <a:bodyPr/>
                    <a:lstStyle/>
                    <a:p>
                      <a:pPr algn="r" fontAlgn="b"/>
                      <a:endParaRPr lang="en-US" sz="1600" b="0" i="0" u="none" strike="noStrike">
                        <a:solidFill>
                          <a:schemeClr val="tx1"/>
                        </a:solidFill>
                        <a:effectLst/>
                        <a:latin typeface="Calibri" panose="020F0502020204030204" pitchFamily="34" charset="0"/>
                      </a:endParaRPr>
                    </a:p>
                  </a:txBody>
                  <a:tcPr marL="7105" marR="7105" marT="7105" marB="0" anchor="b"/>
                </a:tc>
                <a:extLst>
                  <a:ext uri="{0D108BD9-81ED-4DB2-BD59-A6C34878D82A}">
                    <a16:rowId xmlns:a16="http://schemas.microsoft.com/office/drawing/2014/main" val="10010"/>
                  </a:ext>
                </a:extLst>
              </a:tr>
              <a:tr h="312625">
                <a:tc gridSpan="2">
                  <a:txBody>
                    <a:bodyPr/>
                    <a:lstStyle/>
                    <a:p>
                      <a:pPr algn="l" fontAlgn="ctr"/>
                      <a:r>
                        <a:rPr lang="en-US" sz="1600" b="0" u="none" strike="noStrike" dirty="0" smtClean="0">
                          <a:solidFill>
                            <a:schemeClr val="tx1"/>
                          </a:solidFill>
                          <a:effectLst/>
                        </a:rPr>
                        <a:t>	Stock </a:t>
                      </a:r>
                      <a:r>
                        <a:rPr lang="en-US" sz="1600" b="0" u="none" strike="noStrike" dirty="0">
                          <a:solidFill>
                            <a:schemeClr val="tx1"/>
                          </a:solidFill>
                          <a:effectLst/>
                        </a:rPr>
                        <a:t>de début</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b"/>
                      <a:endParaRPr lang="en-US" sz="1600" b="0" i="0" u="none" strike="noStrike" dirty="0">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dirty="0">
                          <a:solidFill>
                            <a:schemeClr val="tx1"/>
                          </a:solidFill>
                          <a:effectLst/>
                        </a:rPr>
                        <a:t>XX</a:t>
                      </a:r>
                      <a:endParaRPr lang="en-US" sz="1600" b="0" i="0" u="none" strike="noStrike" dirty="0">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11"/>
                  </a:ext>
                </a:extLst>
              </a:tr>
              <a:tr h="312625">
                <a:tc>
                  <a:txBody>
                    <a:bodyPr/>
                    <a:lstStyle/>
                    <a:p>
                      <a:pPr algn="l" fontAlgn="ctr"/>
                      <a:r>
                        <a:rPr lang="en-US" sz="1600" b="0" u="none" strike="noStrike">
                          <a:solidFill>
                            <a:schemeClr val="tx1"/>
                          </a:solidFill>
                          <a:effectLst/>
                        </a:rPr>
                        <a:t>Stock de fin</a:t>
                      </a:r>
                      <a:endParaRPr lang="en-US" sz="1600" b="0" i="0" u="none" strike="noStrike">
                        <a:solidFill>
                          <a:schemeClr val="tx1"/>
                        </a:solidFill>
                        <a:effectLst/>
                        <a:latin typeface="Overpass" panose="00000500000000000000" pitchFamily="2" charset="0"/>
                      </a:endParaRPr>
                    </a:p>
                  </a:txBody>
                  <a:tcPr marL="7105" marR="7105" marT="7105" marB="0" anchor="ctr"/>
                </a:tc>
                <a:tc>
                  <a:txBody>
                    <a:bodyPr/>
                    <a:lstStyle/>
                    <a:p>
                      <a:pPr algn="l" fontAlgn="b"/>
                      <a:endParaRPr lang="en-US" sz="1600" b="0" i="0" u="none" strike="noStrike">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dirty="0">
                          <a:solidFill>
                            <a:schemeClr val="tx1"/>
                          </a:solidFill>
                          <a:effectLst/>
                        </a:rPr>
                        <a:t>XX</a:t>
                      </a:r>
                      <a:endParaRPr lang="en-US" sz="1600" b="0" i="0" u="none" strike="noStrike" dirty="0">
                        <a:solidFill>
                          <a:schemeClr val="tx1"/>
                        </a:solidFill>
                        <a:effectLst/>
                        <a:latin typeface="Overpass" panose="00000500000000000000" pitchFamily="2" charset="0"/>
                      </a:endParaRPr>
                    </a:p>
                  </a:txBody>
                  <a:tcPr marL="7105" marR="7105" marT="7105" marB="0" anchor="ctr"/>
                </a:tc>
                <a:tc>
                  <a:txBody>
                    <a:bodyPr/>
                    <a:lstStyle/>
                    <a:p>
                      <a:pPr algn="r" fontAlgn="b"/>
                      <a:endParaRPr lang="en-US" sz="1600" b="0" i="0" u="none" strike="noStrike" dirty="0">
                        <a:solidFill>
                          <a:schemeClr val="tx1"/>
                        </a:solidFill>
                        <a:effectLst/>
                        <a:latin typeface="Calibri" panose="020F0502020204030204" pitchFamily="34" charset="0"/>
                      </a:endParaRPr>
                    </a:p>
                  </a:txBody>
                  <a:tcPr marL="7105" marR="7105" marT="7105" marB="0" anchor="b"/>
                </a:tc>
                <a:extLst>
                  <a:ext uri="{0D108BD9-81ED-4DB2-BD59-A6C34878D82A}">
                    <a16:rowId xmlns:a16="http://schemas.microsoft.com/office/drawing/2014/main" val="10012"/>
                  </a:ext>
                </a:extLst>
              </a:tr>
              <a:tr h="312625">
                <a:tc gridSpan="2">
                  <a:txBody>
                    <a:bodyPr/>
                    <a:lstStyle/>
                    <a:p>
                      <a:pPr algn="l" fontAlgn="ctr"/>
                      <a:r>
                        <a:rPr lang="en-US" sz="1600" b="0" u="none" strike="noStrike" dirty="0" smtClean="0">
                          <a:solidFill>
                            <a:schemeClr val="tx1"/>
                          </a:solidFill>
                          <a:effectLst/>
                        </a:rPr>
                        <a:t>	</a:t>
                      </a:r>
                      <a:r>
                        <a:rPr lang="en-US" sz="1600" b="0" u="none" strike="noStrike" dirty="0" err="1" smtClean="0">
                          <a:solidFill>
                            <a:schemeClr val="tx1"/>
                          </a:solidFill>
                          <a:effectLst/>
                        </a:rPr>
                        <a:t>Sommaire</a:t>
                      </a:r>
                      <a:r>
                        <a:rPr lang="en-US" sz="1600" b="0" u="none" strike="noStrike" dirty="0" smtClean="0">
                          <a:solidFill>
                            <a:schemeClr val="tx1"/>
                          </a:solidFill>
                          <a:effectLst/>
                        </a:rPr>
                        <a:t> </a:t>
                      </a:r>
                      <a:r>
                        <a:rPr lang="en-US" sz="1600" b="0" u="none" strike="noStrike" dirty="0">
                          <a:solidFill>
                            <a:schemeClr val="tx1"/>
                          </a:solidFill>
                          <a:effectLst/>
                        </a:rPr>
                        <a:t>des </a:t>
                      </a:r>
                      <a:r>
                        <a:rPr lang="en-US" sz="1600" b="0" u="none" strike="noStrike" dirty="0" err="1">
                          <a:solidFill>
                            <a:schemeClr val="tx1"/>
                          </a:solidFill>
                          <a:effectLst/>
                        </a:rPr>
                        <a:t>résultats</a:t>
                      </a:r>
                      <a:endParaRPr lang="en-US" sz="1600" b="0" i="0" u="none" strike="noStrike" dirty="0">
                        <a:solidFill>
                          <a:schemeClr val="tx1"/>
                        </a:solidFill>
                        <a:effectLst/>
                        <a:latin typeface="Overpass" panose="00000500000000000000" pitchFamily="2" charset="0"/>
                      </a:endParaRPr>
                    </a:p>
                  </a:txBody>
                  <a:tcPr marL="7105" marR="7105" marT="7105" marB="0" anchor="ctr"/>
                </a:tc>
                <a:tc hMerge="1">
                  <a:txBody>
                    <a:bodyPr/>
                    <a:lstStyle/>
                    <a:p>
                      <a:endParaRPr lang="en-US"/>
                    </a:p>
                  </a:txBody>
                  <a:tcPr/>
                </a:tc>
                <a:tc>
                  <a:txBody>
                    <a:bodyPr/>
                    <a:lstStyle/>
                    <a:p>
                      <a:pPr algn="r" fontAlgn="b"/>
                      <a:endParaRPr lang="en-US" sz="1600" b="0" i="0" u="none" strike="noStrike">
                        <a:solidFill>
                          <a:schemeClr val="tx1"/>
                        </a:solidFill>
                        <a:effectLst/>
                        <a:latin typeface="Calibri" panose="020F0502020204030204" pitchFamily="34" charset="0"/>
                      </a:endParaRPr>
                    </a:p>
                  </a:txBody>
                  <a:tcPr marL="7105" marR="7105" marT="7105" marB="0" anchor="b"/>
                </a:tc>
                <a:tc>
                  <a:txBody>
                    <a:bodyPr/>
                    <a:lstStyle/>
                    <a:p>
                      <a:pPr algn="r" fontAlgn="ctr"/>
                      <a:r>
                        <a:rPr lang="en-US" sz="1600" b="0" u="none" strike="noStrike" dirty="0">
                          <a:solidFill>
                            <a:schemeClr val="tx1"/>
                          </a:solidFill>
                          <a:effectLst/>
                        </a:rPr>
                        <a:t>XX</a:t>
                      </a:r>
                      <a:endParaRPr lang="en-US" sz="1600" b="0" i="0" u="none" strike="noStrike" dirty="0">
                        <a:solidFill>
                          <a:schemeClr val="tx1"/>
                        </a:solidFill>
                        <a:effectLst/>
                        <a:latin typeface="Overpass" panose="00000500000000000000" pitchFamily="2" charset="0"/>
                      </a:endParaRPr>
                    </a:p>
                  </a:txBody>
                  <a:tcPr marL="7105" marR="7105" marT="7105" marB="0" anchor="ct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smtClean="0"/>
              <a:t>Objectif 4:</a:t>
            </a:r>
            <a:endParaRPr lang="fr-CA" dirty="0"/>
          </a:p>
        </p:txBody>
      </p:sp>
      <p:sp>
        <p:nvSpPr>
          <p:cNvPr id="3" name="Sous-titre 2"/>
          <p:cNvSpPr>
            <a:spLocks noGrp="1"/>
          </p:cNvSpPr>
          <p:nvPr>
            <p:ph type="subTitle" idx="1"/>
          </p:nvPr>
        </p:nvSpPr>
        <p:spPr/>
        <p:txBody>
          <a:bodyPr/>
          <a:lstStyle/>
          <a:p>
            <a:r>
              <a:rPr lang="fr-CA" dirty="0"/>
              <a:t>Préparer les états financiers d’une entreprise commerciale selon l’inventaire périodique</a:t>
            </a:r>
          </a:p>
          <a:p>
            <a:endParaRPr lang="fr-CA" dirty="0"/>
          </a:p>
        </p:txBody>
      </p:sp>
      <p:sp>
        <p:nvSpPr>
          <p:cNvPr id="5" name="Slide Number Placeholder 4"/>
          <p:cNvSpPr>
            <a:spLocks noGrp="1"/>
          </p:cNvSpPr>
          <p:nvPr>
            <p:ph type="sldNum" sz="quarter" idx="4"/>
          </p:nvPr>
        </p:nvSpPr>
        <p:spPr/>
        <p:txBody>
          <a:bodyPr/>
          <a:lstStyle/>
          <a:p>
            <a:pPr>
              <a:defRPr/>
            </a:pPr>
            <a:fld id="{40F7DCF8-6AA0-4E13-B4C4-DFC4B021D510}" type="slidenum">
              <a:rPr lang="en-US" smtClean="0"/>
              <a:pPr>
                <a:defRPr/>
              </a:pPr>
              <a:t>18</a:t>
            </a:fld>
            <a:endParaRPr lang="en-US" dirty="0"/>
          </a:p>
        </p:txBody>
      </p:sp>
    </p:spTree>
    <p:extLst>
      <p:ext uri="{BB962C8B-B14F-4D97-AF65-F5344CB8AC3E}">
        <p14:creationId xmlns:p14="http://schemas.microsoft.com/office/powerpoint/2010/main" val="258442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19</a:t>
            </a:fld>
            <a:endParaRPr lang="en-US" dirty="0"/>
          </a:p>
        </p:txBody>
      </p:sp>
      <p:sp>
        <p:nvSpPr>
          <p:cNvPr id="55298" name="Rectangle 2"/>
          <p:cNvSpPr>
            <a:spLocks noGrp="1" noChangeArrowheads="1"/>
          </p:cNvSpPr>
          <p:nvPr>
            <p:ph idx="4294967295"/>
          </p:nvPr>
        </p:nvSpPr>
        <p:spPr>
          <a:xfrm>
            <a:off x="360000" y="609203"/>
            <a:ext cx="7983537" cy="5975350"/>
          </a:xfrm>
        </p:spPr>
        <p:txBody>
          <a:bodyPr/>
          <a:lstStyle/>
          <a:p>
            <a:pPr algn="ctr" eaLnBrk="1" hangingPunct="1">
              <a:buFont typeface="Wingdings" pitchFamily="2" charset="2"/>
              <a:buNone/>
            </a:pPr>
            <a:r>
              <a:rPr lang="fr-CA" b="1" dirty="0" smtClean="0"/>
              <a:t>FB </a:t>
            </a:r>
            <a:r>
              <a:rPr lang="fr-CA" b="1" dirty="0" err="1" smtClean="0"/>
              <a:t>inc</a:t>
            </a:r>
            <a:r>
              <a:rPr lang="fr-CA" b="1" dirty="0" smtClean="0"/>
              <a:t>.</a:t>
            </a:r>
          </a:p>
          <a:p>
            <a:pPr algn="ctr" eaLnBrk="1" hangingPunct="1">
              <a:buFont typeface="Wingdings" pitchFamily="2" charset="2"/>
              <a:buNone/>
            </a:pPr>
            <a:r>
              <a:rPr lang="fr-CA" b="1" dirty="0" smtClean="0"/>
              <a:t>État des résultats</a:t>
            </a:r>
          </a:p>
          <a:p>
            <a:pPr algn="ctr" eaLnBrk="1" hangingPunct="1">
              <a:buFont typeface="Wingdings" pitchFamily="2" charset="2"/>
              <a:buNone/>
            </a:pPr>
            <a:r>
              <a:rPr lang="fr-CA" b="1" dirty="0" smtClean="0"/>
              <a:t>pour le mois terminé le 30 septembre 2018</a:t>
            </a:r>
          </a:p>
          <a:p>
            <a:pPr eaLnBrk="1" hangingPunct="1">
              <a:lnSpc>
                <a:spcPct val="10000"/>
              </a:lnSpc>
              <a:buFont typeface="Wingdings" pitchFamily="2" charset="2"/>
              <a:buNone/>
            </a:pPr>
            <a:endParaRPr lang="fr-CA" sz="1600" dirty="0" smtClean="0">
              <a:latin typeface="Broadway" pitchFamily="82" charset="0"/>
            </a:endParaRPr>
          </a:p>
          <a:p>
            <a:pPr eaLnBrk="1" hangingPunct="1">
              <a:buFont typeface="Wingdings" pitchFamily="2" charset="2"/>
              <a:buNone/>
            </a:pPr>
            <a:endParaRPr lang="fr-CA" sz="1600" dirty="0" smtClean="0"/>
          </a:p>
          <a:p>
            <a:pPr eaLnBrk="1" hangingPunct="1">
              <a:buFont typeface="Wingdings" pitchFamily="2" charset="2"/>
              <a:buNone/>
            </a:pPr>
            <a:endParaRPr lang="fr-CA" sz="1600" dirty="0" smtClean="0"/>
          </a:p>
        </p:txBody>
      </p:sp>
      <p:sp>
        <p:nvSpPr>
          <p:cNvPr id="60419" name="Oval 3"/>
          <p:cNvSpPr>
            <a:spLocks noChangeArrowheads="1"/>
          </p:cNvSpPr>
          <p:nvPr/>
        </p:nvSpPr>
        <p:spPr bwMode="auto">
          <a:xfrm>
            <a:off x="2366433" y="3731616"/>
            <a:ext cx="4420129" cy="2175802"/>
          </a:xfrm>
          <a:prstGeom prst="ellipse">
            <a:avLst/>
          </a:prstGeom>
          <a:solidFill>
            <a:schemeClr val="bg1"/>
          </a:solidFill>
          <a:ln w="38100">
            <a:solidFill>
              <a:srgbClr val="FF0000"/>
            </a:solidFill>
            <a:round/>
            <a:headEnd/>
            <a:tailEnd/>
          </a:ln>
        </p:spPr>
        <p:txBody>
          <a:bodyPr anchor="ctr" anchorCtr="1"/>
          <a:lstStyle/>
          <a:p>
            <a:pPr algn="ctr"/>
            <a:r>
              <a:rPr lang="fr-CA" sz="1600" b="1" dirty="0">
                <a:latin typeface="+mj-lt"/>
              </a:rPr>
              <a:t>État des résultats condensé. Cette présentation des résultats est particulièrement utilisée lors de la divulgation des résultats dans les états financiers accessibles au public.</a:t>
            </a:r>
          </a:p>
        </p:txBody>
      </p:sp>
      <p:graphicFrame>
        <p:nvGraphicFramePr>
          <p:cNvPr id="2" name="Table 1"/>
          <p:cNvGraphicFramePr>
            <a:graphicFrameLocks noGrp="1"/>
          </p:cNvGraphicFramePr>
          <p:nvPr>
            <p:extLst>
              <p:ext uri="{D42A27DB-BD31-4B8C-83A1-F6EECF244321}">
                <p14:modId xmlns:p14="http://schemas.microsoft.com/office/powerpoint/2010/main" val="1294820989"/>
              </p:ext>
            </p:extLst>
          </p:nvPr>
        </p:nvGraphicFramePr>
        <p:xfrm>
          <a:off x="643467" y="2094574"/>
          <a:ext cx="8128000" cy="1419225"/>
        </p:xfrm>
        <a:graphic>
          <a:graphicData uri="http://schemas.openxmlformats.org/drawingml/2006/table">
            <a:tbl>
              <a:tblPr firstRow="1" bandRow="1">
                <a:tableStyleId>{F5AB1C69-6EDB-4FF4-983F-18BD219EF322}</a:tableStyleId>
              </a:tblPr>
              <a:tblGrid>
                <a:gridCol w="5237613">
                  <a:extLst>
                    <a:ext uri="{9D8B030D-6E8A-4147-A177-3AD203B41FA5}">
                      <a16:colId xmlns:a16="http://schemas.microsoft.com/office/drawing/2014/main" val="20000"/>
                    </a:ext>
                  </a:extLst>
                </a:gridCol>
                <a:gridCol w="2890387">
                  <a:extLst>
                    <a:ext uri="{9D8B030D-6E8A-4147-A177-3AD203B41FA5}">
                      <a16:colId xmlns:a16="http://schemas.microsoft.com/office/drawing/2014/main" val="20001"/>
                    </a:ext>
                  </a:extLst>
                </a:gridCol>
              </a:tblGrid>
              <a:tr h="252000">
                <a:tc>
                  <a:txBody>
                    <a:bodyPr/>
                    <a:lstStyle/>
                    <a:p>
                      <a:pPr algn="l" rtl="0" fontAlgn="ctr"/>
                      <a:r>
                        <a:rPr lang="en-US" sz="1800" b="0" u="none" strike="noStrike" dirty="0" err="1">
                          <a:solidFill>
                            <a:schemeClr val="tx1"/>
                          </a:solidFill>
                          <a:effectLst/>
                        </a:rPr>
                        <a:t>Ventes</a:t>
                      </a:r>
                      <a:r>
                        <a:rPr lang="en-US" sz="1800" b="0" u="none" strike="noStrike" dirty="0">
                          <a:solidFill>
                            <a:schemeClr val="tx1"/>
                          </a:solidFill>
                          <a:effectLst/>
                        </a:rPr>
                        <a:t> </a:t>
                      </a:r>
                      <a:r>
                        <a:rPr lang="en-US" sz="1800" b="0" u="none" strike="noStrike" dirty="0" err="1">
                          <a:solidFill>
                            <a:schemeClr val="tx1"/>
                          </a:solidFill>
                          <a:effectLst/>
                        </a:rPr>
                        <a:t>nettes</a:t>
                      </a:r>
                      <a:endParaRPr lang="en-US" sz="1800" b="0" i="0" u="none" strike="noStrike" dirty="0">
                        <a:solidFill>
                          <a:schemeClr val="tx1"/>
                        </a:solidFill>
                        <a:effectLst/>
                        <a:latin typeface="Overpass" panose="00000500000000000000" pitchFamily="2" charset="0"/>
                      </a:endParaRPr>
                    </a:p>
                  </a:txBody>
                  <a:tcPr marL="342900" marR="9525" marT="9525" marB="0" anchor="ctr"/>
                </a:tc>
                <a:tc>
                  <a:txBody>
                    <a:bodyPr/>
                    <a:lstStyle/>
                    <a:p>
                      <a:pPr algn="l" rtl="0" fontAlgn="ctr"/>
                      <a:r>
                        <a:rPr lang="en-US" sz="1800" b="0" u="none" strike="noStrike">
                          <a:solidFill>
                            <a:schemeClr val="tx1"/>
                          </a:solidFill>
                          <a:effectLst/>
                        </a:rPr>
                        <a:t> $          194 800 </a:t>
                      </a:r>
                      <a:endParaRPr lang="en-US" sz="1800" b="0" i="0" u="none" strike="noStrike">
                        <a:solidFill>
                          <a:schemeClr val="tx1"/>
                        </a:solidFill>
                        <a:effectLst/>
                        <a:latin typeface="Overpass" panose="00000500000000000000" pitchFamily="2" charset="0"/>
                      </a:endParaRPr>
                    </a:p>
                  </a:txBody>
                  <a:tcPr marL="342900" marR="9525" marT="9525" marB="0" anchor="ctr"/>
                </a:tc>
                <a:extLst>
                  <a:ext uri="{0D108BD9-81ED-4DB2-BD59-A6C34878D82A}">
                    <a16:rowId xmlns:a16="http://schemas.microsoft.com/office/drawing/2014/main" val="10000"/>
                  </a:ext>
                </a:extLst>
              </a:tr>
              <a:tr h="252000">
                <a:tc>
                  <a:txBody>
                    <a:bodyPr/>
                    <a:lstStyle/>
                    <a:p>
                      <a:pPr algn="l" rtl="0" fontAlgn="ctr"/>
                      <a:r>
                        <a:rPr lang="en-US" sz="1800" b="0" u="none" strike="noStrike">
                          <a:solidFill>
                            <a:schemeClr val="tx1"/>
                          </a:solidFill>
                          <a:effectLst/>
                        </a:rPr>
                        <a:t>Coût des marchandises vendues</a:t>
                      </a:r>
                      <a:endParaRPr lang="en-US" sz="1800" b="0" i="0" u="none" strike="noStrike">
                        <a:solidFill>
                          <a:schemeClr val="tx1"/>
                        </a:solidFill>
                        <a:effectLst/>
                        <a:latin typeface="Overpass" panose="00000500000000000000" pitchFamily="2" charset="0"/>
                      </a:endParaRPr>
                    </a:p>
                  </a:txBody>
                  <a:tcPr marL="342900" marR="9525" marT="9525" marB="0" anchor="ctr"/>
                </a:tc>
                <a:tc>
                  <a:txBody>
                    <a:bodyPr/>
                    <a:lstStyle/>
                    <a:p>
                      <a:pPr algn="l" rtl="0" fontAlgn="ctr"/>
                      <a:r>
                        <a:rPr lang="en-US" sz="1800" b="0" u="none" strike="noStrike" dirty="0">
                          <a:solidFill>
                            <a:schemeClr val="tx1"/>
                          </a:solidFill>
                          <a:effectLst/>
                        </a:rPr>
                        <a:t> </a:t>
                      </a:r>
                      <a:r>
                        <a:rPr lang="en-US" sz="1800" b="0" u="sng" strike="noStrike" dirty="0">
                          <a:solidFill>
                            <a:schemeClr val="tx1"/>
                          </a:solidFill>
                          <a:effectLst/>
                        </a:rPr>
                        <a:t>$          140 000 </a:t>
                      </a:r>
                      <a:endParaRPr lang="en-US" sz="1800" b="0" i="0" u="sng" strike="noStrike" dirty="0">
                        <a:solidFill>
                          <a:schemeClr val="tx1"/>
                        </a:solidFill>
                        <a:effectLst/>
                        <a:latin typeface="Overpass" panose="00000500000000000000" pitchFamily="2" charset="0"/>
                      </a:endParaRPr>
                    </a:p>
                  </a:txBody>
                  <a:tcPr marL="342900" marR="9525" marT="9525" marB="0" anchor="ctr"/>
                </a:tc>
                <a:extLst>
                  <a:ext uri="{0D108BD9-81ED-4DB2-BD59-A6C34878D82A}">
                    <a16:rowId xmlns:a16="http://schemas.microsoft.com/office/drawing/2014/main" val="10001"/>
                  </a:ext>
                </a:extLst>
              </a:tr>
              <a:tr h="252000">
                <a:tc>
                  <a:txBody>
                    <a:bodyPr/>
                    <a:lstStyle/>
                    <a:p>
                      <a:pPr algn="l" rtl="0" fontAlgn="ctr"/>
                      <a:r>
                        <a:rPr lang="en-US" sz="1800" b="0" u="none" strike="noStrike">
                          <a:solidFill>
                            <a:schemeClr val="tx1"/>
                          </a:solidFill>
                          <a:effectLst/>
                        </a:rPr>
                        <a:t>Marge bénéficiaire brute        </a:t>
                      </a:r>
                      <a:endParaRPr lang="en-US" sz="1800" b="0" i="0" u="none" strike="noStrike">
                        <a:solidFill>
                          <a:schemeClr val="tx1"/>
                        </a:solidFill>
                        <a:effectLst/>
                        <a:latin typeface="Overpass" panose="00000500000000000000" pitchFamily="2" charset="0"/>
                      </a:endParaRPr>
                    </a:p>
                  </a:txBody>
                  <a:tcPr marL="342900" marR="9525" marT="9525" marB="0" anchor="ctr"/>
                </a:tc>
                <a:tc>
                  <a:txBody>
                    <a:bodyPr/>
                    <a:lstStyle/>
                    <a:p>
                      <a:pPr algn="l" rtl="0" fontAlgn="ctr"/>
                      <a:r>
                        <a:rPr lang="en-US" sz="1800" b="0" u="none" strike="noStrike">
                          <a:solidFill>
                            <a:schemeClr val="tx1"/>
                          </a:solidFill>
                          <a:effectLst/>
                        </a:rPr>
                        <a:t> $            54 800 </a:t>
                      </a:r>
                      <a:endParaRPr lang="en-US" sz="1800" b="0" i="0" u="none" strike="noStrike">
                        <a:solidFill>
                          <a:schemeClr val="tx1"/>
                        </a:solidFill>
                        <a:effectLst/>
                        <a:latin typeface="Overpass" panose="00000500000000000000" pitchFamily="2" charset="0"/>
                      </a:endParaRPr>
                    </a:p>
                  </a:txBody>
                  <a:tcPr marL="342900" marR="9525" marT="9525" marB="0" anchor="ctr"/>
                </a:tc>
                <a:extLst>
                  <a:ext uri="{0D108BD9-81ED-4DB2-BD59-A6C34878D82A}">
                    <a16:rowId xmlns:a16="http://schemas.microsoft.com/office/drawing/2014/main" val="10002"/>
                  </a:ext>
                </a:extLst>
              </a:tr>
              <a:tr h="252000">
                <a:tc>
                  <a:txBody>
                    <a:bodyPr/>
                    <a:lstStyle/>
                    <a:p>
                      <a:pPr algn="l" rtl="0" fontAlgn="ctr"/>
                      <a:r>
                        <a:rPr lang="en-US" sz="1800" b="0" u="none" strike="noStrike">
                          <a:solidFill>
                            <a:schemeClr val="tx1"/>
                          </a:solidFill>
                          <a:effectLst/>
                        </a:rPr>
                        <a:t>Autres charges </a:t>
                      </a:r>
                      <a:endParaRPr lang="en-US" sz="1800" b="0" i="0" u="none" strike="noStrike">
                        <a:solidFill>
                          <a:schemeClr val="tx1"/>
                        </a:solidFill>
                        <a:effectLst/>
                        <a:latin typeface="Overpass" panose="00000500000000000000" pitchFamily="2" charset="0"/>
                      </a:endParaRPr>
                    </a:p>
                  </a:txBody>
                  <a:tcPr marL="342900" marR="9525" marT="9525" marB="0" anchor="ctr"/>
                </a:tc>
                <a:tc>
                  <a:txBody>
                    <a:bodyPr/>
                    <a:lstStyle/>
                    <a:p>
                      <a:pPr algn="l" rtl="0" fontAlgn="ctr"/>
                      <a:r>
                        <a:rPr lang="en-US" sz="1800" b="0" u="none" strike="noStrike" dirty="0">
                          <a:solidFill>
                            <a:schemeClr val="tx1"/>
                          </a:solidFill>
                          <a:effectLst/>
                        </a:rPr>
                        <a:t> </a:t>
                      </a:r>
                      <a:r>
                        <a:rPr lang="en-US" sz="1800" b="0" u="sng" strike="noStrike" dirty="0">
                          <a:solidFill>
                            <a:schemeClr val="tx1"/>
                          </a:solidFill>
                          <a:effectLst/>
                        </a:rPr>
                        <a:t>$            25 000 </a:t>
                      </a:r>
                      <a:endParaRPr lang="en-US" sz="1800" b="0" i="0" u="sng" strike="noStrike" dirty="0">
                        <a:solidFill>
                          <a:schemeClr val="tx1"/>
                        </a:solidFill>
                        <a:effectLst/>
                        <a:latin typeface="Overpass" panose="00000500000000000000" pitchFamily="2" charset="0"/>
                      </a:endParaRPr>
                    </a:p>
                  </a:txBody>
                  <a:tcPr marL="342900" marR="9525" marT="9525" marB="0" anchor="ctr"/>
                </a:tc>
                <a:extLst>
                  <a:ext uri="{0D108BD9-81ED-4DB2-BD59-A6C34878D82A}">
                    <a16:rowId xmlns:a16="http://schemas.microsoft.com/office/drawing/2014/main" val="10003"/>
                  </a:ext>
                </a:extLst>
              </a:tr>
              <a:tr h="252000">
                <a:tc>
                  <a:txBody>
                    <a:bodyPr/>
                    <a:lstStyle/>
                    <a:p>
                      <a:pPr algn="l" rtl="0" fontAlgn="ctr"/>
                      <a:r>
                        <a:rPr lang="en-US" sz="1800" b="0" u="none" strike="noStrike">
                          <a:solidFill>
                            <a:schemeClr val="tx1"/>
                          </a:solidFill>
                          <a:effectLst/>
                        </a:rPr>
                        <a:t>Bénéfice net                                    </a:t>
                      </a:r>
                      <a:endParaRPr lang="en-US" sz="1800" b="0" i="0" u="none" strike="noStrike">
                        <a:solidFill>
                          <a:schemeClr val="tx1"/>
                        </a:solidFill>
                        <a:effectLst/>
                        <a:latin typeface="Overpass" panose="00000500000000000000" pitchFamily="2" charset="0"/>
                      </a:endParaRPr>
                    </a:p>
                  </a:txBody>
                  <a:tcPr marL="342900" marR="9525" marT="9525" marB="0" anchor="ctr"/>
                </a:tc>
                <a:tc>
                  <a:txBody>
                    <a:bodyPr/>
                    <a:lstStyle/>
                    <a:p>
                      <a:pPr algn="l" rtl="0" fontAlgn="ctr"/>
                      <a:r>
                        <a:rPr lang="en-US" sz="1800" b="0" u="none" strike="noStrike" dirty="0">
                          <a:solidFill>
                            <a:schemeClr val="tx1"/>
                          </a:solidFill>
                          <a:effectLst/>
                        </a:rPr>
                        <a:t> $            29 800 </a:t>
                      </a:r>
                      <a:endParaRPr lang="en-US" sz="1800" b="0" i="0" u="none" strike="noStrike" dirty="0">
                        <a:solidFill>
                          <a:schemeClr val="tx1"/>
                        </a:solidFill>
                        <a:effectLst/>
                        <a:latin typeface="Overpass" panose="00000500000000000000" pitchFamily="2" charset="0"/>
                      </a:endParaRPr>
                    </a:p>
                  </a:txBody>
                  <a:tcPr marL="342900" marR="9525" marT="9525"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000" dirty="0" smtClean="0">
                <a:effectLst/>
              </a:rPr>
              <a:t>Objectifs de la séance</a:t>
            </a:r>
            <a:endParaRPr lang="fr-CA" sz="3000" dirty="0">
              <a:effectLst/>
            </a:endParaRPr>
          </a:p>
        </p:txBody>
      </p:sp>
      <p:sp>
        <p:nvSpPr>
          <p:cNvPr id="3" name="Espace réservé du contenu 2"/>
          <p:cNvSpPr>
            <a:spLocks noGrp="1"/>
          </p:cNvSpPr>
          <p:nvPr>
            <p:ph idx="1"/>
          </p:nvPr>
        </p:nvSpPr>
        <p:spPr>
          <a:xfrm>
            <a:off x="360000" y="1620000"/>
            <a:ext cx="8229600" cy="4865914"/>
          </a:xfrm>
        </p:spPr>
        <p:txBody>
          <a:bodyPr/>
          <a:lstStyle/>
          <a:p>
            <a:pPr marL="514350" indent="-514350">
              <a:spcBef>
                <a:spcPts val="0"/>
              </a:spcBef>
              <a:spcAft>
                <a:spcPts val="1200"/>
              </a:spcAft>
              <a:buFont typeface="+mj-lt"/>
              <a:buAutoNum type="arabicPeriod"/>
            </a:pPr>
            <a:r>
              <a:rPr lang="fr-CA" sz="2000" dirty="0" smtClean="0"/>
              <a:t>Comptabiliser l’achat et la vente de stocks selon l’inventaire périodique</a:t>
            </a:r>
          </a:p>
          <a:p>
            <a:pPr marL="514350" indent="-514350">
              <a:spcBef>
                <a:spcPts val="0"/>
              </a:spcBef>
              <a:spcAft>
                <a:spcPts val="1200"/>
              </a:spcAft>
              <a:buFont typeface="+mj-lt"/>
              <a:buAutoNum type="arabicPeriod"/>
            </a:pPr>
            <a:r>
              <a:rPr lang="fr-CA" sz="2000" dirty="0" smtClean="0"/>
              <a:t>Calculer le coût des marchandises vendues selon l’inventaire périodique</a:t>
            </a:r>
          </a:p>
          <a:p>
            <a:pPr marL="514350" indent="-514350">
              <a:spcBef>
                <a:spcPts val="0"/>
              </a:spcBef>
              <a:spcAft>
                <a:spcPts val="1200"/>
              </a:spcAft>
              <a:buFont typeface="+mj-lt"/>
              <a:buAutoNum type="arabicPeriod"/>
            </a:pPr>
            <a:r>
              <a:rPr lang="fr-CA" sz="2000" dirty="0" smtClean="0"/>
              <a:t>Régulariser et clôturer les comptes d’une entreprise commerciale selon l’inventaire périodique</a:t>
            </a:r>
          </a:p>
          <a:p>
            <a:pPr marL="514350" indent="-514350">
              <a:spcBef>
                <a:spcPts val="0"/>
              </a:spcBef>
              <a:spcAft>
                <a:spcPts val="1200"/>
              </a:spcAft>
              <a:buFont typeface="+mj-lt"/>
              <a:buAutoNum type="arabicPeriod"/>
            </a:pPr>
            <a:r>
              <a:rPr lang="fr-CA" sz="2000" dirty="0" smtClean="0"/>
              <a:t>Préparer les états financiers d’une entreprise commerciale selon l’inventaire périodique</a:t>
            </a:r>
          </a:p>
          <a:p>
            <a:pPr marL="514350" indent="-514350">
              <a:spcBef>
                <a:spcPts val="0"/>
              </a:spcBef>
              <a:spcAft>
                <a:spcPts val="1200"/>
              </a:spcAft>
              <a:buFont typeface="+mj-lt"/>
              <a:buAutoNum type="arabicPeriod"/>
            </a:pPr>
            <a:r>
              <a:rPr lang="fr-CA" sz="2000" dirty="0" smtClean="0"/>
              <a:t>À l’aide des méthodes du coût réel d’entrée, du premier entré, premier sorti (PEPS) et de la moyenne mobile, évaluer les stocks d’une entreprise utilisant la méthode de l’inventaire permanent (chapitre 6)</a:t>
            </a:r>
            <a:endParaRPr lang="fr-CA" sz="2000"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2</a:t>
            </a:fld>
            <a:endParaRPr lang="en-US" dirty="0"/>
          </a:p>
        </p:txBody>
      </p:sp>
    </p:spTree>
    <p:extLst>
      <p:ext uri="{BB962C8B-B14F-4D97-AF65-F5344CB8AC3E}">
        <p14:creationId xmlns:p14="http://schemas.microsoft.com/office/powerpoint/2010/main" val="306473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1991043"/>
              </p:ext>
            </p:extLst>
          </p:nvPr>
        </p:nvGraphicFramePr>
        <p:xfrm>
          <a:off x="0" y="237061"/>
          <a:ext cx="9144001" cy="5689197"/>
        </p:xfrm>
        <a:graphic>
          <a:graphicData uri="http://schemas.openxmlformats.org/drawingml/2006/table">
            <a:tbl>
              <a:tblPr>
                <a:tableStyleId>{5C22544A-7EE6-4342-B048-85BDC9FD1C3A}</a:tableStyleId>
              </a:tblPr>
              <a:tblGrid>
                <a:gridCol w="3493524">
                  <a:extLst>
                    <a:ext uri="{9D8B030D-6E8A-4147-A177-3AD203B41FA5}">
                      <a16:colId xmlns:a16="http://schemas.microsoft.com/office/drawing/2014/main" val="20000"/>
                    </a:ext>
                  </a:extLst>
                </a:gridCol>
                <a:gridCol w="1096912">
                  <a:extLst>
                    <a:ext uri="{9D8B030D-6E8A-4147-A177-3AD203B41FA5}">
                      <a16:colId xmlns:a16="http://schemas.microsoft.com/office/drawing/2014/main" val="20001"/>
                    </a:ext>
                  </a:extLst>
                </a:gridCol>
                <a:gridCol w="1096912">
                  <a:extLst>
                    <a:ext uri="{9D8B030D-6E8A-4147-A177-3AD203B41FA5}">
                      <a16:colId xmlns:a16="http://schemas.microsoft.com/office/drawing/2014/main" val="20002"/>
                    </a:ext>
                  </a:extLst>
                </a:gridCol>
                <a:gridCol w="1096912">
                  <a:extLst>
                    <a:ext uri="{9D8B030D-6E8A-4147-A177-3AD203B41FA5}">
                      <a16:colId xmlns:a16="http://schemas.microsoft.com/office/drawing/2014/main" val="20003"/>
                    </a:ext>
                  </a:extLst>
                </a:gridCol>
                <a:gridCol w="1216741">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798416">
                <a:tc gridSpan="6">
                  <a:txBody>
                    <a:bodyPr/>
                    <a:lstStyle/>
                    <a:p>
                      <a:pPr algn="ctr" fontAlgn="ctr"/>
                      <a:r>
                        <a:rPr lang="fr-CH" sz="1600" b="1" u="none" strike="noStrike" dirty="0">
                          <a:effectLst/>
                          <a:latin typeface="Overpass" panose="00000500000000000000" pitchFamily="2" charset="0"/>
                        </a:rPr>
                        <a:t>FB </a:t>
                      </a:r>
                      <a:r>
                        <a:rPr lang="fr-CH" sz="1600" b="1" u="none" strike="noStrike" dirty="0" err="1">
                          <a:effectLst/>
                          <a:latin typeface="Overpass" panose="00000500000000000000" pitchFamily="2" charset="0"/>
                        </a:rPr>
                        <a:t>inc.</a:t>
                      </a:r>
                      <a:r>
                        <a:rPr lang="fr-CH" sz="1600" b="1" u="none" strike="noStrike" dirty="0">
                          <a:effectLst/>
                          <a:latin typeface="Overpass" panose="00000500000000000000" pitchFamily="2" charset="0"/>
                        </a:rPr>
                        <a:t/>
                      </a:r>
                      <a:br>
                        <a:rPr lang="fr-CH" sz="1600" b="1" u="none" strike="noStrike" dirty="0">
                          <a:effectLst/>
                          <a:latin typeface="Overpass" panose="00000500000000000000" pitchFamily="2" charset="0"/>
                        </a:rPr>
                      </a:br>
                      <a:r>
                        <a:rPr lang="fr-CH" sz="1600" b="1" u="none" strike="noStrike" dirty="0">
                          <a:effectLst/>
                          <a:latin typeface="Overpass" panose="00000500000000000000" pitchFamily="2" charset="0"/>
                        </a:rPr>
                        <a:t>État des résultats</a:t>
                      </a:r>
                      <a:br>
                        <a:rPr lang="fr-CH" sz="1600" b="1" u="none" strike="noStrike" dirty="0">
                          <a:effectLst/>
                          <a:latin typeface="Overpass" panose="00000500000000000000" pitchFamily="2" charset="0"/>
                        </a:rPr>
                      </a:br>
                      <a:r>
                        <a:rPr lang="fr-CH" sz="1600" b="1" u="none" strike="noStrike" dirty="0">
                          <a:effectLst/>
                          <a:latin typeface="Overpass" panose="00000500000000000000" pitchFamily="2" charset="0"/>
                        </a:rPr>
                        <a:t>pour le mois terminé le 30 septembre </a:t>
                      </a:r>
                      <a:r>
                        <a:rPr lang="fr-CH" sz="1600" b="1" u="none" strike="noStrike" dirty="0" smtClean="0">
                          <a:effectLst/>
                          <a:latin typeface="Overpass" panose="00000500000000000000" pitchFamily="2" charset="0"/>
                        </a:rPr>
                        <a:t>2018</a:t>
                      </a:r>
                    </a:p>
                  </a:txBody>
                  <a:tcPr marL="7094" marR="7094" marT="7094" marB="0"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4275">
                <a:tc>
                  <a:txBody>
                    <a:bodyPr/>
                    <a:lstStyle/>
                    <a:p>
                      <a:pPr algn="l" rtl="0" fontAlgn="ctr"/>
                      <a:r>
                        <a:rPr lang="en-US" sz="1200" u="none" strike="noStrike" dirty="0" err="1">
                          <a:solidFill>
                            <a:srgbClr val="C00000"/>
                          </a:solidFill>
                          <a:effectLst/>
                          <a:latin typeface="Overpass" panose="00000500000000000000" pitchFamily="2" charset="0"/>
                        </a:rPr>
                        <a:t>Produits</a:t>
                      </a:r>
                      <a:r>
                        <a:rPr lang="en-US" sz="1200" u="none" strike="noStrike" dirty="0">
                          <a:solidFill>
                            <a:srgbClr val="C00000"/>
                          </a:solidFill>
                          <a:effectLst/>
                          <a:latin typeface="Overpass" panose="00000500000000000000" pitchFamily="2" charset="0"/>
                        </a:rPr>
                        <a:t> </a:t>
                      </a:r>
                      <a:r>
                        <a:rPr lang="en-US" sz="1200" u="none" strike="noStrike" dirty="0" err="1">
                          <a:solidFill>
                            <a:srgbClr val="C00000"/>
                          </a:solidFill>
                          <a:effectLst/>
                          <a:latin typeface="Overpass" panose="00000500000000000000" pitchFamily="2" charset="0"/>
                        </a:rPr>
                        <a:t>d’exploitation</a:t>
                      </a:r>
                      <a:endParaRPr lang="en-US" sz="1200" b="0" i="0" u="none" strike="noStrike" dirty="0">
                        <a:solidFill>
                          <a:srgbClr val="C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01"/>
                  </a:ext>
                </a:extLst>
              </a:tr>
              <a:tr h="224275">
                <a:tc>
                  <a:txBody>
                    <a:bodyPr/>
                    <a:lstStyle/>
                    <a:p>
                      <a:pPr algn="l" rtl="0" fontAlgn="ctr"/>
                      <a:r>
                        <a:rPr lang="en-US" sz="1200" u="none" strike="noStrike" dirty="0" err="1">
                          <a:effectLst/>
                          <a:latin typeface="Overpass" panose="00000500000000000000" pitchFamily="2" charset="0"/>
                        </a:rPr>
                        <a:t>Ventes</a:t>
                      </a:r>
                      <a:r>
                        <a:rPr lang="en-US" sz="1200" u="none" strike="noStrike" dirty="0">
                          <a:effectLst/>
                          <a:latin typeface="Overpass" panose="00000500000000000000" pitchFamily="2" charset="0"/>
                        </a:rPr>
                        <a:t> brutes</a:t>
                      </a:r>
                      <a:endParaRPr lang="en-US" sz="1200" b="0" i="0" u="none" strike="noStrike" dirty="0">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none" strike="noStrike" dirty="0">
                          <a:effectLst/>
                          <a:latin typeface="Overpass" panose="00000500000000000000" pitchFamily="2" charset="0"/>
                        </a:rPr>
                        <a:t>  200 </a:t>
                      </a:r>
                      <a:r>
                        <a:rPr lang="en-US" sz="1200" u="none" strike="noStrike" dirty="0" smtClean="0">
                          <a:effectLst/>
                          <a:latin typeface="Overpass" panose="00000500000000000000" pitchFamily="2" charset="0"/>
                        </a:rPr>
                        <a:t>000  </a:t>
                      </a:r>
                      <a:r>
                        <a:rPr lang="en-US" sz="1200" u="none" strike="noStrike" dirty="0">
                          <a:effectLst/>
                          <a:latin typeface="Overpass" panose="00000500000000000000" pitchFamily="2" charset="0"/>
                        </a:rPr>
                        <a:t>$ </a:t>
                      </a:r>
                      <a:endParaRPr lang="en-US" sz="1200" b="0" i="0" u="none" strike="noStrike" dirty="0">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02"/>
                  </a:ext>
                </a:extLst>
              </a:tr>
              <a:tr h="224275">
                <a:tc>
                  <a:txBody>
                    <a:bodyPr/>
                    <a:lstStyle/>
                    <a:p>
                      <a:pPr algn="l" rtl="0" fontAlgn="ctr"/>
                      <a:r>
                        <a:rPr lang="fr-CH" sz="1200" u="none" strike="noStrike" dirty="0">
                          <a:effectLst/>
                          <a:latin typeface="Overpass" panose="00000500000000000000" pitchFamily="2" charset="0"/>
                        </a:rPr>
                        <a:t>     Moins: </a:t>
                      </a:r>
                      <a:r>
                        <a:rPr lang="fr-CH" sz="1200" u="none" strike="noStrike" dirty="0" smtClean="0">
                          <a:effectLst/>
                          <a:latin typeface="Overpass" panose="00000500000000000000" pitchFamily="2" charset="0"/>
                        </a:rPr>
                        <a:t> Retours </a:t>
                      </a:r>
                      <a:r>
                        <a:rPr lang="fr-CH" sz="1200" u="none" strike="noStrike" dirty="0">
                          <a:effectLst/>
                          <a:latin typeface="Overpass" panose="00000500000000000000" pitchFamily="2" charset="0"/>
                        </a:rPr>
                        <a:t>et rabais sur ventes</a:t>
                      </a:r>
                      <a:endParaRPr lang="fr-CH" sz="1200" b="0" i="0" u="none" strike="noStrike" dirty="0">
                        <a:solidFill>
                          <a:srgbClr val="305496"/>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ctr"/>
                      <a:r>
                        <a:rPr lang="en-US" sz="1200" u="none" strike="noStrike" dirty="0">
                          <a:effectLst/>
                          <a:latin typeface="Overpass" panose="00000500000000000000" pitchFamily="2" charset="0"/>
                        </a:rPr>
                        <a:t>         2 </a:t>
                      </a:r>
                      <a:r>
                        <a:rPr lang="en-US" sz="1200" u="none" strike="noStrike" dirty="0" smtClean="0">
                          <a:effectLst/>
                          <a:latin typeface="Overpass" panose="00000500000000000000" pitchFamily="2" charset="0"/>
                        </a:rPr>
                        <a:t>000  </a:t>
                      </a:r>
                      <a:r>
                        <a:rPr lang="en-US" sz="1200" u="none" strike="noStrike" dirty="0">
                          <a:effectLst/>
                          <a:latin typeface="Overpass" panose="00000500000000000000" pitchFamily="2" charset="0"/>
                        </a:rPr>
                        <a:t>$ </a:t>
                      </a:r>
                      <a:endParaRPr lang="en-US" sz="1200" b="0" i="0" u="none" strike="noStrike" dirty="0">
                        <a:solidFill>
                          <a:srgbClr val="305496"/>
                        </a:solidFill>
                        <a:effectLst/>
                        <a:latin typeface="Overpass" panose="00000500000000000000" pitchFamily="2" charset="0"/>
                      </a:endParaRPr>
                    </a:p>
                  </a:txBody>
                  <a:tcPr marL="7094" marR="7094" marT="7094" marB="0" anchor="ctr">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extLst>
                  <a:ext uri="{0D108BD9-81ED-4DB2-BD59-A6C34878D82A}">
                    <a16:rowId xmlns:a16="http://schemas.microsoft.com/office/drawing/2014/main" val="10003"/>
                  </a:ext>
                </a:extLst>
              </a:tr>
              <a:tr h="251189">
                <a:tc>
                  <a:txBody>
                    <a:bodyPr/>
                    <a:lstStyle/>
                    <a:p>
                      <a:pPr algn="l" rtl="0" fontAlgn="ctr"/>
                      <a:r>
                        <a:rPr lang="en-US" sz="1200" u="none" strike="noStrike" dirty="0">
                          <a:effectLst/>
                          <a:latin typeface="Overpass" panose="00000500000000000000" pitchFamily="2" charset="0"/>
                        </a:rPr>
                        <a:t>                   </a:t>
                      </a:r>
                      <a:r>
                        <a:rPr lang="en-US" sz="1200" u="none" strike="noStrike" dirty="0" err="1">
                          <a:effectLst/>
                          <a:latin typeface="Overpass" panose="00000500000000000000" pitchFamily="2" charset="0"/>
                        </a:rPr>
                        <a:t>Escomptes</a:t>
                      </a:r>
                      <a:r>
                        <a:rPr lang="en-US" sz="1200" u="none" strike="noStrike" dirty="0">
                          <a:effectLst/>
                          <a:latin typeface="Overpass" panose="00000500000000000000" pitchFamily="2" charset="0"/>
                        </a:rPr>
                        <a:t> sur </a:t>
                      </a:r>
                      <a:r>
                        <a:rPr lang="en-US" sz="1200" u="none" strike="noStrike" dirty="0" err="1">
                          <a:effectLst/>
                          <a:latin typeface="Overpass" panose="00000500000000000000" pitchFamily="2" charset="0"/>
                        </a:rPr>
                        <a:t>ventes</a:t>
                      </a:r>
                      <a:endParaRPr lang="en-US" sz="1200" b="0" i="0" u="none" strike="noStrike" dirty="0">
                        <a:solidFill>
                          <a:srgbClr val="305496"/>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sng" strike="noStrike" dirty="0">
                          <a:effectLst/>
                          <a:latin typeface="Overpass" panose="00000500000000000000" pitchFamily="2" charset="0"/>
                        </a:rPr>
                        <a:t>         3 </a:t>
                      </a:r>
                      <a:r>
                        <a:rPr lang="en-US" sz="1200" u="sng" strike="noStrike" dirty="0" smtClean="0">
                          <a:effectLst/>
                          <a:latin typeface="Overpass" panose="00000500000000000000" pitchFamily="2" charset="0"/>
                        </a:rPr>
                        <a:t>200  </a:t>
                      </a:r>
                      <a:r>
                        <a:rPr lang="en-US" sz="1200" u="sng" strike="noStrike" dirty="0">
                          <a:effectLst/>
                          <a:latin typeface="Overpass" panose="00000500000000000000" pitchFamily="2" charset="0"/>
                        </a:rPr>
                        <a:t>$ </a:t>
                      </a:r>
                      <a:endParaRPr lang="en-US" sz="1200" b="0" i="0" u="sng" strike="noStrike" dirty="0">
                        <a:solidFill>
                          <a:srgbClr val="305496"/>
                        </a:solidFill>
                        <a:effectLst/>
                        <a:latin typeface="Overpass" panose="00000500000000000000" pitchFamily="2" charset="0"/>
                      </a:endParaRPr>
                    </a:p>
                  </a:txBody>
                  <a:tcPr marL="7094" marR="7094" marT="7094" marB="0" anchor="b">
                    <a:noFill/>
                  </a:tcPr>
                </a:tc>
                <a:tc>
                  <a:txBody>
                    <a:bodyPr/>
                    <a:lstStyle/>
                    <a:p>
                      <a:pPr algn="l" fontAlgn="b"/>
                      <a:r>
                        <a:rPr lang="en-US" sz="1200" u="sng" strike="noStrike" dirty="0">
                          <a:effectLst/>
                          <a:latin typeface="Overpass" panose="00000500000000000000" pitchFamily="2" charset="0"/>
                        </a:rPr>
                        <a:t>       5 </a:t>
                      </a:r>
                      <a:r>
                        <a:rPr lang="en-US" sz="1200" u="sng" strike="noStrike" dirty="0" smtClean="0">
                          <a:effectLst/>
                          <a:latin typeface="Overpass" panose="00000500000000000000" pitchFamily="2" charset="0"/>
                        </a:rPr>
                        <a:t>200  </a:t>
                      </a:r>
                      <a:r>
                        <a:rPr lang="en-US" sz="1200" u="sng" strike="noStrike" dirty="0">
                          <a:effectLst/>
                          <a:latin typeface="Overpass" panose="00000500000000000000" pitchFamily="2" charset="0"/>
                        </a:rPr>
                        <a:t>$ </a:t>
                      </a:r>
                      <a:endParaRPr lang="en-US" sz="1200" b="0" i="0" u="sng" strike="noStrike" dirty="0">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04"/>
                  </a:ext>
                </a:extLst>
              </a:tr>
              <a:tr h="224275">
                <a:tc>
                  <a:txBody>
                    <a:bodyPr/>
                    <a:lstStyle/>
                    <a:p>
                      <a:pPr algn="l" rtl="0" fontAlgn="ctr"/>
                      <a:r>
                        <a:rPr lang="en-US" sz="1200" b="1" u="none" strike="noStrike" dirty="0" err="1">
                          <a:effectLst/>
                          <a:latin typeface="Overpass" panose="00000500000000000000" pitchFamily="2" charset="0"/>
                        </a:rPr>
                        <a:t>Ventes</a:t>
                      </a:r>
                      <a:r>
                        <a:rPr lang="en-US" sz="1200" b="1" u="none" strike="noStrike" dirty="0">
                          <a:effectLst/>
                          <a:latin typeface="Overpass" panose="00000500000000000000" pitchFamily="2" charset="0"/>
                        </a:rPr>
                        <a:t> </a:t>
                      </a:r>
                      <a:r>
                        <a:rPr lang="en-US" sz="1200" b="1" u="none" strike="noStrike" dirty="0" err="1">
                          <a:effectLst/>
                          <a:latin typeface="Overpass" panose="00000500000000000000" pitchFamily="2" charset="0"/>
                        </a:rPr>
                        <a:t>nettes</a:t>
                      </a:r>
                      <a:endParaRPr lang="en-US" sz="1200" b="1" i="0" u="none" strike="noStrike" dirty="0">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1" i="0" u="none" strike="noStrike" dirty="0">
                        <a:solidFill>
                          <a:srgbClr val="000000"/>
                        </a:solidFill>
                        <a:effectLst/>
                        <a:latin typeface="Overpass" panose="00000500000000000000" pitchFamily="2" charset="0"/>
                      </a:endParaRPr>
                    </a:p>
                  </a:txBody>
                  <a:tcPr marL="7094" marR="7094" marT="7094" marB="0" anchor="ctr">
                    <a:noFill/>
                  </a:tcPr>
                </a:tc>
                <a:tc>
                  <a:txBody>
                    <a:bodyPr/>
                    <a:lstStyle/>
                    <a:p>
                      <a:pPr algn="l" fontAlgn="ctr"/>
                      <a:r>
                        <a:rPr lang="en-US" sz="1200" b="1" u="none" strike="noStrike" dirty="0">
                          <a:effectLst/>
                          <a:latin typeface="Overpass" panose="00000500000000000000" pitchFamily="2" charset="0"/>
                        </a:rPr>
                        <a:t>  194 </a:t>
                      </a:r>
                      <a:r>
                        <a:rPr lang="en-US" sz="1200" b="1" u="none" strike="noStrike" dirty="0" smtClean="0">
                          <a:effectLst/>
                          <a:latin typeface="Overpass" panose="00000500000000000000" pitchFamily="2" charset="0"/>
                        </a:rPr>
                        <a:t>800  </a:t>
                      </a:r>
                      <a:r>
                        <a:rPr lang="en-US" sz="1200" b="1" u="none" strike="noStrike" dirty="0">
                          <a:effectLst/>
                          <a:latin typeface="Overpass" panose="00000500000000000000" pitchFamily="2" charset="0"/>
                        </a:rPr>
                        <a:t>$ </a:t>
                      </a:r>
                      <a:endParaRPr lang="en-US" sz="1200" b="1" i="0" u="none" strike="noStrike" dirty="0">
                        <a:solidFill>
                          <a:srgbClr val="000000"/>
                        </a:solidFill>
                        <a:effectLst/>
                        <a:latin typeface="Overpass" panose="00000500000000000000" pitchFamily="2" charset="0"/>
                      </a:endParaRPr>
                    </a:p>
                  </a:txBody>
                  <a:tcPr marL="7094" marR="7094" marT="7094" marB="0" anchor="ctr">
                    <a:noFill/>
                  </a:tcPr>
                </a:tc>
                <a:extLst>
                  <a:ext uri="{0D108BD9-81ED-4DB2-BD59-A6C34878D82A}">
                    <a16:rowId xmlns:a16="http://schemas.microsoft.com/office/drawing/2014/main" val="10005"/>
                  </a:ext>
                </a:extLst>
              </a:tr>
              <a:tr h="224275">
                <a:tc>
                  <a:txBody>
                    <a:bodyPr/>
                    <a:lstStyle/>
                    <a:p>
                      <a:pPr algn="l" rtl="0" fontAlgn="ctr"/>
                      <a:r>
                        <a:rPr lang="en-US" sz="1200" u="none" strike="noStrike" dirty="0" err="1">
                          <a:solidFill>
                            <a:srgbClr val="C00000"/>
                          </a:solidFill>
                          <a:effectLst/>
                          <a:latin typeface="Overpass" panose="00000500000000000000" pitchFamily="2" charset="0"/>
                        </a:rPr>
                        <a:t>Coût</a:t>
                      </a:r>
                      <a:r>
                        <a:rPr lang="en-US" sz="1200" u="none" strike="noStrike" dirty="0">
                          <a:solidFill>
                            <a:srgbClr val="C00000"/>
                          </a:solidFill>
                          <a:effectLst/>
                          <a:latin typeface="Overpass" panose="00000500000000000000" pitchFamily="2" charset="0"/>
                        </a:rPr>
                        <a:t> des </a:t>
                      </a:r>
                      <a:r>
                        <a:rPr lang="en-US" sz="1200" u="none" strike="noStrike" dirty="0" err="1">
                          <a:solidFill>
                            <a:srgbClr val="C00000"/>
                          </a:solidFill>
                          <a:effectLst/>
                          <a:latin typeface="Overpass" panose="00000500000000000000" pitchFamily="2" charset="0"/>
                        </a:rPr>
                        <a:t>marchandises</a:t>
                      </a:r>
                      <a:r>
                        <a:rPr lang="en-US" sz="1200" u="none" strike="noStrike" dirty="0">
                          <a:solidFill>
                            <a:srgbClr val="C00000"/>
                          </a:solidFill>
                          <a:effectLst/>
                          <a:latin typeface="Overpass" panose="00000500000000000000" pitchFamily="2" charset="0"/>
                        </a:rPr>
                        <a:t> </a:t>
                      </a:r>
                      <a:r>
                        <a:rPr lang="en-US" sz="1200" u="none" strike="noStrike" dirty="0" err="1">
                          <a:solidFill>
                            <a:srgbClr val="C00000"/>
                          </a:solidFill>
                          <a:effectLst/>
                          <a:latin typeface="Overpass" panose="00000500000000000000" pitchFamily="2" charset="0"/>
                        </a:rPr>
                        <a:t>vendues</a:t>
                      </a:r>
                      <a:endParaRPr lang="en-US" sz="1200" b="0" i="0" u="none" strike="noStrike" dirty="0">
                        <a:solidFill>
                          <a:srgbClr val="C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06"/>
                  </a:ext>
                </a:extLst>
              </a:tr>
              <a:tr h="224275">
                <a:tc>
                  <a:txBody>
                    <a:bodyPr/>
                    <a:lstStyle/>
                    <a:p>
                      <a:pPr algn="l" rtl="0" fontAlgn="ctr"/>
                      <a:r>
                        <a:rPr lang="en-US" sz="1200" u="none" strike="noStrike">
                          <a:effectLst/>
                          <a:latin typeface="Overpass" panose="00000500000000000000" pitchFamily="2" charset="0"/>
                        </a:rPr>
                        <a:t>    Stock d’ouverture</a:t>
                      </a:r>
                      <a:endParaRPr lang="en-US" sz="1200" b="0" i="0" u="none" strike="noStrike">
                        <a:solidFill>
                          <a:srgbClr val="305496"/>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0" i="0" u="none" strike="noStrike" dirty="0">
                        <a:solidFill>
                          <a:srgbClr val="000000"/>
                        </a:solidFill>
                        <a:effectLst/>
                        <a:latin typeface="Overpass" panose="00000500000000000000" pitchFamily="2" charset="0"/>
                      </a:endParaRPr>
                    </a:p>
                  </a:txBody>
                  <a:tcPr marL="7094" marR="7094" marT="7094" marB="0" anchor="ctr">
                    <a:noFill/>
                  </a:tcPr>
                </a:tc>
                <a:tc>
                  <a:txBody>
                    <a:bodyPr/>
                    <a:lstStyle/>
                    <a:p>
                      <a:pPr algn="l" fontAlgn="ctr"/>
                      <a:endParaRPr lang="en-US" sz="1200" b="0" i="0" u="none" strike="noStrike" dirty="0">
                        <a:solidFill>
                          <a:srgbClr val="000000"/>
                        </a:solidFill>
                        <a:effectLst/>
                        <a:latin typeface="Overpass" panose="00000500000000000000" pitchFamily="2" charset="0"/>
                      </a:endParaRPr>
                    </a:p>
                  </a:txBody>
                  <a:tcPr marL="7094" marR="7094" marT="7094" marB="0" anchor="ctr">
                    <a:noFill/>
                  </a:tcPr>
                </a:tc>
                <a:tc>
                  <a:txBody>
                    <a:bodyPr/>
                    <a:lstStyle/>
                    <a:p>
                      <a:pPr algn="l" fontAlgn="ctr"/>
                      <a:r>
                        <a:rPr lang="en-US" sz="1200" u="none" strike="noStrike" dirty="0">
                          <a:effectLst/>
                          <a:latin typeface="Overpass" panose="00000500000000000000" pitchFamily="2" charset="0"/>
                        </a:rPr>
                        <a:t>       19 </a:t>
                      </a:r>
                      <a:r>
                        <a:rPr lang="en-US" sz="1200" u="none" strike="noStrike" dirty="0" smtClean="0">
                          <a:effectLst/>
                          <a:latin typeface="Overpass" panose="00000500000000000000" pitchFamily="2" charset="0"/>
                        </a:rPr>
                        <a:t>000  </a:t>
                      </a:r>
                      <a:r>
                        <a:rPr lang="en-US" sz="1200" u="none" strike="noStrike" dirty="0">
                          <a:effectLst/>
                          <a:latin typeface="Overpass" panose="00000500000000000000" pitchFamily="2" charset="0"/>
                        </a:rPr>
                        <a:t>$ </a:t>
                      </a:r>
                      <a:endParaRPr lang="en-US" sz="1200" b="0" i="0" u="none" strike="noStrike" dirty="0">
                        <a:solidFill>
                          <a:srgbClr val="305496"/>
                        </a:solidFill>
                        <a:effectLst/>
                        <a:latin typeface="Overpass" panose="00000500000000000000" pitchFamily="2" charset="0"/>
                      </a:endParaRPr>
                    </a:p>
                  </a:txBody>
                  <a:tcPr marL="7094" marR="7094" marT="7094" marB="0" anchor="ctr">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extLst>
                  <a:ext uri="{0D108BD9-81ED-4DB2-BD59-A6C34878D82A}">
                    <a16:rowId xmlns:a16="http://schemas.microsoft.com/office/drawing/2014/main" val="10007"/>
                  </a:ext>
                </a:extLst>
              </a:tr>
              <a:tr h="224275">
                <a:tc>
                  <a:txBody>
                    <a:bodyPr/>
                    <a:lstStyle/>
                    <a:p>
                      <a:pPr algn="l" rtl="0" fontAlgn="ctr"/>
                      <a:r>
                        <a:rPr lang="en-US" sz="1200" u="none" strike="noStrike">
                          <a:effectLst/>
                          <a:latin typeface="Overpass" panose="00000500000000000000" pitchFamily="2" charset="0"/>
                        </a:rPr>
                        <a:t>    Achats</a:t>
                      </a:r>
                      <a:endParaRPr lang="en-US" sz="1200" b="0" i="0" u="none" strike="noStrike">
                        <a:solidFill>
                          <a:srgbClr val="305496"/>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none" strike="noStrike" dirty="0">
                          <a:effectLst/>
                          <a:latin typeface="Overpass" panose="00000500000000000000" pitchFamily="2" charset="0"/>
                        </a:rPr>
                        <a:t> 150 </a:t>
                      </a:r>
                      <a:r>
                        <a:rPr lang="en-US" sz="1200" u="none" strike="noStrike" dirty="0" smtClean="0">
                          <a:effectLst/>
                          <a:latin typeface="Overpass" panose="00000500000000000000" pitchFamily="2" charset="0"/>
                        </a:rPr>
                        <a:t>000  </a:t>
                      </a:r>
                      <a:r>
                        <a:rPr lang="en-US" sz="1200" u="none" strike="noStrike" dirty="0">
                          <a:effectLst/>
                          <a:latin typeface="Overpass" panose="00000500000000000000" pitchFamily="2" charset="0"/>
                        </a:rPr>
                        <a:t>$ </a:t>
                      </a:r>
                      <a:endParaRPr lang="en-US" sz="1200" b="0" i="0" u="none" strike="noStrike" dirty="0">
                        <a:solidFill>
                          <a:srgbClr val="305496"/>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08"/>
                  </a:ext>
                </a:extLst>
              </a:tr>
              <a:tr h="224275">
                <a:tc>
                  <a:txBody>
                    <a:bodyPr/>
                    <a:lstStyle/>
                    <a:p>
                      <a:pPr algn="l" rtl="0" fontAlgn="ctr"/>
                      <a:r>
                        <a:rPr lang="fr-CH" sz="1200" u="none" strike="noStrike" dirty="0">
                          <a:effectLst/>
                          <a:latin typeface="Overpass" panose="00000500000000000000" pitchFamily="2" charset="0"/>
                        </a:rPr>
                        <a:t>    Moins: </a:t>
                      </a:r>
                      <a:r>
                        <a:rPr lang="fr-CH" sz="1200" u="none" strike="noStrike" dirty="0" smtClean="0">
                          <a:effectLst/>
                          <a:latin typeface="Overpass" panose="00000500000000000000" pitchFamily="2" charset="0"/>
                        </a:rPr>
                        <a:t> Retours </a:t>
                      </a:r>
                      <a:r>
                        <a:rPr lang="fr-CH" sz="1200" u="none" strike="noStrike" dirty="0">
                          <a:effectLst/>
                          <a:latin typeface="Overpass" panose="00000500000000000000" pitchFamily="2" charset="0"/>
                        </a:rPr>
                        <a:t>et rabais sur achats      </a:t>
                      </a:r>
                      <a:endParaRPr lang="fr-CH" sz="1200" b="0" i="0" u="none" strike="noStrike" dirty="0">
                        <a:solidFill>
                          <a:srgbClr val="305496"/>
                        </a:solidFill>
                        <a:effectLst/>
                        <a:latin typeface="Overpass" panose="00000500000000000000" pitchFamily="2" charset="0"/>
                      </a:endParaRPr>
                    </a:p>
                  </a:txBody>
                  <a:tcPr marL="255383" marR="7094" marT="7094" marB="0" anchor="ctr">
                    <a:noFill/>
                  </a:tcPr>
                </a:tc>
                <a:tc>
                  <a:txBody>
                    <a:bodyPr/>
                    <a:lstStyle/>
                    <a:p>
                      <a:pPr algn="l" fontAlgn="b"/>
                      <a:r>
                        <a:rPr lang="en-US" sz="1200" u="none" strike="noStrike" dirty="0">
                          <a:effectLst/>
                          <a:latin typeface="Overpass" panose="00000500000000000000" pitchFamily="2" charset="0"/>
                        </a:rPr>
                        <a:t>      1 </a:t>
                      </a:r>
                      <a:r>
                        <a:rPr lang="en-US" sz="1200" u="none" strike="noStrike" dirty="0" smtClean="0">
                          <a:effectLst/>
                          <a:latin typeface="Overpass" panose="00000500000000000000" pitchFamily="2" charset="0"/>
                        </a:rPr>
                        <a:t>000  </a:t>
                      </a:r>
                      <a:r>
                        <a:rPr lang="en-US" sz="1200" u="none" strike="noStrike" dirty="0">
                          <a:effectLst/>
                          <a:latin typeface="Overpass" panose="00000500000000000000" pitchFamily="2" charset="0"/>
                        </a:rPr>
                        <a:t>$ </a:t>
                      </a:r>
                      <a:endParaRPr lang="en-US" sz="1200" b="0" i="0" u="none" strike="noStrike" dirty="0">
                        <a:solidFill>
                          <a:srgbClr val="305496"/>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09"/>
                  </a:ext>
                </a:extLst>
              </a:tr>
              <a:tr h="251189">
                <a:tc>
                  <a:txBody>
                    <a:bodyPr/>
                    <a:lstStyle/>
                    <a:p>
                      <a:pPr algn="l" rtl="0" fontAlgn="ctr"/>
                      <a:r>
                        <a:rPr lang="en-US" sz="1200" u="none" strike="noStrike" dirty="0">
                          <a:effectLst/>
                          <a:latin typeface="Overpass" panose="00000500000000000000" pitchFamily="2" charset="0"/>
                        </a:rPr>
                        <a:t>                 </a:t>
                      </a:r>
                      <a:r>
                        <a:rPr lang="en-US" sz="1200" u="none" strike="noStrike" dirty="0" smtClean="0">
                          <a:effectLst/>
                          <a:latin typeface="Overpass" panose="00000500000000000000" pitchFamily="2" charset="0"/>
                        </a:rPr>
                        <a:t> </a:t>
                      </a:r>
                      <a:r>
                        <a:rPr lang="en-US" sz="1200" u="none" strike="noStrike" dirty="0" err="1" smtClean="0">
                          <a:effectLst/>
                          <a:latin typeface="Overpass" panose="00000500000000000000" pitchFamily="2" charset="0"/>
                        </a:rPr>
                        <a:t>Escomptes</a:t>
                      </a:r>
                      <a:r>
                        <a:rPr lang="en-US" sz="1200" u="none" strike="noStrike" dirty="0" smtClean="0">
                          <a:effectLst/>
                          <a:latin typeface="Overpass" panose="00000500000000000000" pitchFamily="2" charset="0"/>
                        </a:rPr>
                        <a:t> </a:t>
                      </a:r>
                      <a:r>
                        <a:rPr lang="en-US" sz="1200" u="none" strike="noStrike" dirty="0">
                          <a:effectLst/>
                          <a:latin typeface="Overpass" panose="00000500000000000000" pitchFamily="2" charset="0"/>
                        </a:rPr>
                        <a:t>sur </a:t>
                      </a:r>
                      <a:r>
                        <a:rPr lang="en-US" sz="1200" u="none" strike="noStrike" dirty="0" err="1">
                          <a:effectLst/>
                          <a:latin typeface="Overpass" panose="00000500000000000000" pitchFamily="2" charset="0"/>
                        </a:rPr>
                        <a:t>achats</a:t>
                      </a:r>
                      <a:endParaRPr lang="en-US" sz="1200" b="0" i="0" u="none" strike="noStrike" dirty="0">
                        <a:solidFill>
                          <a:srgbClr val="305496"/>
                        </a:solidFill>
                        <a:effectLst/>
                        <a:latin typeface="Overpass" panose="00000500000000000000" pitchFamily="2" charset="0"/>
                      </a:endParaRPr>
                    </a:p>
                  </a:txBody>
                  <a:tcPr marL="255383" marR="7094" marT="7094" marB="0" anchor="ctr">
                    <a:noFill/>
                  </a:tcPr>
                </a:tc>
                <a:tc>
                  <a:txBody>
                    <a:bodyPr/>
                    <a:lstStyle/>
                    <a:p>
                      <a:pPr algn="l" fontAlgn="b"/>
                      <a:r>
                        <a:rPr lang="en-US" sz="1200" u="sng" strike="noStrike" dirty="0">
                          <a:effectLst/>
                          <a:latin typeface="Overpass" panose="00000500000000000000" pitchFamily="2" charset="0"/>
                        </a:rPr>
                        <a:t>     2 </a:t>
                      </a:r>
                      <a:r>
                        <a:rPr lang="en-US" sz="1200" u="sng" strike="noStrike" dirty="0" smtClean="0">
                          <a:effectLst/>
                          <a:latin typeface="Overpass" panose="00000500000000000000" pitchFamily="2" charset="0"/>
                        </a:rPr>
                        <a:t>500  </a:t>
                      </a:r>
                      <a:r>
                        <a:rPr lang="en-US" sz="1200" u="sng" strike="noStrike" dirty="0">
                          <a:effectLst/>
                          <a:latin typeface="Overpass" panose="00000500000000000000" pitchFamily="2" charset="0"/>
                        </a:rPr>
                        <a:t>$ </a:t>
                      </a:r>
                      <a:endParaRPr lang="en-US" sz="1200" b="0" i="0" u="sng" strike="noStrike" dirty="0">
                        <a:solidFill>
                          <a:srgbClr val="305496"/>
                        </a:solidFill>
                        <a:effectLst/>
                        <a:latin typeface="Overpass" panose="00000500000000000000" pitchFamily="2" charset="0"/>
                      </a:endParaRPr>
                    </a:p>
                  </a:txBody>
                  <a:tcPr marL="7094" marR="7094" marT="7094" marB="0" anchor="b">
                    <a:noFill/>
                  </a:tcPr>
                </a:tc>
                <a:tc>
                  <a:txBody>
                    <a:bodyPr/>
                    <a:lstStyle/>
                    <a:p>
                      <a:pPr algn="l" fontAlgn="b"/>
                      <a:r>
                        <a:rPr lang="en-US" sz="1200" u="sng" strike="noStrike" dirty="0">
                          <a:effectLst/>
                          <a:latin typeface="Overpass" panose="00000500000000000000" pitchFamily="2" charset="0"/>
                        </a:rPr>
                        <a:t>     3 </a:t>
                      </a:r>
                      <a:r>
                        <a:rPr lang="en-US" sz="1200" u="sng" strike="noStrike" dirty="0" smtClean="0">
                          <a:effectLst/>
                          <a:latin typeface="Overpass" panose="00000500000000000000" pitchFamily="2" charset="0"/>
                        </a:rPr>
                        <a:t>500  </a:t>
                      </a:r>
                      <a:r>
                        <a:rPr lang="en-US" sz="1200" u="sng" strike="noStrike" dirty="0">
                          <a:effectLst/>
                          <a:latin typeface="Overpass" panose="00000500000000000000" pitchFamily="2" charset="0"/>
                        </a:rPr>
                        <a:t>$ </a:t>
                      </a:r>
                      <a:endParaRPr lang="en-US" sz="1200" b="0" i="0" u="sng" strike="noStrike" dirty="0">
                        <a:solidFill>
                          <a:srgbClr val="305496"/>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0" i="0" u="sng" strike="noStrike">
                        <a:solidFill>
                          <a:srgbClr val="000000"/>
                        </a:solidFill>
                        <a:effectLst/>
                        <a:latin typeface="Overpass" panose="00000500000000000000" pitchFamily="2" charset="0"/>
                      </a:endParaRPr>
                    </a:p>
                  </a:txBody>
                  <a:tcPr marL="7094"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0"/>
                  </a:ext>
                </a:extLst>
              </a:tr>
              <a:tr h="188778">
                <a:tc>
                  <a:txBody>
                    <a:bodyPr/>
                    <a:lstStyle/>
                    <a:p>
                      <a:pPr algn="l" rtl="0" fontAlgn="ctr"/>
                      <a:r>
                        <a:rPr lang="en-US" sz="1200" u="none" strike="noStrike">
                          <a:effectLst/>
                          <a:latin typeface="Overpass" panose="00000500000000000000" pitchFamily="2" charset="0"/>
                        </a:rPr>
                        <a:t>    Achats nets</a:t>
                      </a:r>
                      <a:endParaRPr lang="en-US" sz="1200" b="0" i="0" u="none" strike="noStrike">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none" strike="noStrike" dirty="0">
                          <a:effectLst/>
                          <a:latin typeface="Overpass" panose="00000500000000000000" pitchFamily="2" charset="0"/>
                        </a:rPr>
                        <a:t> 146 </a:t>
                      </a:r>
                      <a:r>
                        <a:rPr lang="en-US" sz="1200" u="none" strike="noStrike" dirty="0" smtClean="0">
                          <a:effectLst/>
                          <a:latin typeface="Overpass" panose="00000500000000000000" pitchFamily="2" charset="0"/>
                        </a:rPr>
                        <a:t>500  </a:t>
                      </a:r>
                      <a:r>
                        <a:rPr lang="en-US" sz="1200" u="none" strike="noStrike" dirty="0">
                          <a:effectLst/>
                          <a:latin typeface="Overpass" panose="00000500000000000000" pitchFamily="2" charset="0"/>
                        </a:rPr>
                        <a:t>$ </a:t>
                      </a:r>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1"/>
                  </a:ext>
                </a:extLst>
              </a:tr>
              <a:tr h="251189">
                <a:tc>
                  <a:txBody>
                    <a:bodyPr/>
                    <a:lstStyle/>
                    <a:p>
                      <a:pPr algn="l" rtl="0" fontAlgn="ctr"/>
                      <a:r>
                        <a:rPr lang="fr-CH" sz="1200" u="none" strike="noStrike">
                          <a:effectLst/>
                          <a:latin typeface="Overpass" panose="00000500000000000000" pitchFamily="2" charset="0"/>
                        </a:rPr>
                        <a:t>    Plus: Frais de transport à l’achat</a:t>
                      </a:r>
                      <a:endParaRPr lang="fr-CH" sz="1200" b="0" i="0" u="none" strike="noStrike">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sng" strike="noStrike" dirty="0">
                          <a:effectLst/>
                          <a:latin typeface="Overpass" panose="00000500000000000000" pitchFamily="2" charset="0"/>
                        </a:rPr>
                        <a:t>      1 </a:t>
                      </a:r>
                      <a:r>
                        <a:rPr lang="en-US" sz="1200" u="sng" strike="noStrike" dirty="0" smtClean="0">
                          <a:effectLst/>
                          <a:latin typeface="Overpass" panose="00000500000000000000" pitchFamily="2" charset="0"/>
                        </a:rPr>
                        <a:t>000  </a:t>
                      </a:r>
                      <a:r>
                        <a:rPr lang="en-US" sz="1200" u="sng" strike="noStrike" dirty="0">
                          <a:effectLst/>
                          <a:latin typeface="Overpass" panose="00000500000000000000" pitchFamily="2" charset="0"/>
                        </a:rPr>
                        <a:t>$ </a:t>
                      </a:r>
                      <a:endParaRPr lang="en-US" sz="1200" b="0" i="0" u="sng" strike="noStrike" dirty="0">
                        <a:solidFill>
                          <a:srgbClr val="305496"/>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2"/>
                  </a:ext>
                </a:extLst>
              </a:tr>
              <a:tr h="251189">
                <a:tc>
                  <a:txBody>
                    <a:bodyPr/>
                    <a:lstStyle/>
                    <a:p>
                      <a:pPr algn="l" rtl="0" fontAlgn="ctr"/>
                      <a:r>
                        <a:rPr lang="en-US" sz="1200" u="none" strike="noStrike">
                          <a:effectLst/>
                          <a:latin typeface="Overpass" panose="00000500000000000000" pitchFamily="2" charset="0"/>
                        </a:rPr>
                        <a:t>    Coût des marchandises achetées</a:t>
                      </a:r>
                      <a:endParaRPr lang="en-US" sz="1200" b="0" i="0" u="none" strike="noStrike">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sng" strike="noStrike" dirty="0">
                          <a:effectLst/>
                          <a:latin typeface="Overpass" panose="00000500000000000000" pitchFamily="2" charset="0"/>
                        </a:rPr>
                        <a:t>     147 </a:t>
                      </a:r>
                      <a:r>
                        <a:rPr lang="en-US" sz="1200" u="sng" strike="noStrike" dirty="0" smtClean="0">
                          <a:effectLst/>
                          <a:latin typeface="Overpass" panose="00000500000000000000" pitchFamily="2" charset="0"/>
                        </a:rPr>
                        <a:t>500  </a:t>
                      </a:r>
                      <a:r>
                        <a:rPr lang="en-US" sz="1200" u="sng" strike="noStrike" dirty="0">
                          <a:effectLst/>
                          <a:latin typeface="Overpass" panose="00000500000000000000" pitchFamily="2" charset="0"/>
                        </a:rPr>
                        <a:t>$ </a:t>
                      </a:r>
                      <a:endParaRPr lang="en-US" sz="1200" b="0" i="0" u="sng"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3"/>
                  </a:ext>
                </a:extLst>
              </a:tr>
              <a:tr h="224275">
                <a:tc>
                  <a:txBody>
                    <a:bodyPr/>
                    <a:lstStyle/>
                    <a:p>
                      <a:pPr algn="l" rtl="0" fontAlgn="ctr"/>
                      <a:r>
                        <a:rPr lang="fr-CH" sz="1200" u="none" strike="noStrike">
                          <a:effectLst/>
                          <a:latin typeface="Overpass" panose="00000500000000000000" pitchFamily="2" charset="0"/>
                        </a:rPr>
                        <a:t>    Coût des marchandises destinées à la vente</a:t>
                      </a:r>
                      <a:endParaRPr lang="fr-CH" sz="1200" b="0" i="0" u="none" strike="noStrike">
                        <a:solidFill>
                          <a:srgbClr val="000000"/>
                        </a:solidFill>
                        <a:effectLst/>
                        <a:latin typeface="Overpass" panose="00000500000000000000" pitchFamily="2" charset="0"/>
                      </a:endParaRPr>
                    </a:p>
                  </a:txBody>
                  <a:tcPr marL="255383" marR="7094" marT="7094" marB="0" anchor="ctr">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none" strike="noStrike" dirty="0">
                          <a:effectLst/>
                          <a:latin typeface="Overpass" panose="00000500000000000000" pitchFamily="2" charset="0"/>
                        </a:rPr>
                        <a:t>     166 </a:t>
                      </a:r>
                      <a:r>
                        <a:rPr lang="en-US" sz="1200" u="none" strike="noStrike" dirty="0" smtClean="0">
                          <a:effectLst/>
                          <a:latin typeface="Overpass" panose="00000500000000000000" pitchFamily="2" charset="0"/>
                        </a:rPr>
                        <a:t>500  </a:t>
                      </a:r>
                      <a:r>
                        <a:rPr lang="en-US" sz="1200" u="none" strike="noStrike" dirty="0">
                          <a:effectLst/>
                          <a:latin typeface="Overpass" panose="00000500000000000000" pitchFamily="2" charset="0"/>
                        </a:rPr>
                        <a:t>$ </a:t>
                      </a:r>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4"/>
                  </a:ext>
                </a:extLst>
              </a:tr>
              <a:tr h="251189">
                <a:tc>
                  <a:txBody>
                    <a:bodyPr/>
                    <a:lstStyle/>
                    <a:p>
                      <a:pPr algn="l" rtl="0" fontAlgn="ctr"/>
                      <a:r>
                        <a:rPr lang="en-US" sz="1200" u="none" strike="noStrike" dirty="0">
                          <a:effectLst/>
                          <a:latin typeface="Overpass" panose="00000500000000000000" pitchFamily="2" charset="0"/>
                        </a:rPr>
                        <a:t>    </a:t>
                      </a:r>
                      <a:r>
                        <a:rPr lang="en-US" sz="1200" u="none" strike="noStrike" dirty="0" err="1">
                          <a:effectLst/>
                          <a:latin typeface="Overpass" panose="00000500000000000000" pitchFamily="2" charset="0"/>
                        </a:rPr>
                        <a:t>Moins</a:t>
                      </a:r>
                      <a:r>
                        <a:rPr lang="en-US" sz="1200" u="none" strike="noStrike" dirty="0">
                          <a:effectLst/>
                          <a:latin typeface="Overpass" panose="00000500000000000000" pitchFamily="2" charset="0"/>
                        </a:rPr>
                        <a:t>: </a:t>
                      </a:r>
                      <a:r>
                        <a:rPr lang="en-US" sz="1200" u="none" strike="noStrike" dirty="0" smtClean="0">
                          <a:effectLst/>
                          <a:latin typeface="Overpass" panose="00000500000000000000" pitchFamily="2" charset="0"/>
                        </a:rPr>
                        <a:t> Stock </a:t>
                      </a:r>
                      <a:r>
                        <a:rPr lang="en-US" sz="1200" u="none" strike="noStrike" dirty="0">
                          <a:effectLst/>
                          <a:latin typeface="Overpass" panose="00000500000000000000" pitchFamily="2" charset="0"/>
                        </a:rPr>
                        <a:t>de </a:t>
                      </a:r>
                      <a:r>
                        <a:rPr lang="en-US" sz="1200" u="none" strike="noStrike" dirty="0" err="1">
                          <a:effectLst/>
                          <a:latin typeface="Overpass" panose="00000500000000000000" pitchFamily="2" charset="0"/>
                        </a:rPr>
                        <a:t>clôture</a:t>
                      </a:r>
                      <a:endParaRPr lang="en-US" sz="1200" b="0" i="0" u="none" strike="noStrike" dirty="0">
                        <a:solidFill>
                          <a:srgbClr val="000000"/>
                        </a:solidFill>
                        <a:effectLst/>
                        <a:latin typeface="Overpass" panose="00000500000000000000" pitchFamily="2" charset="0"/>
                      </a:endParaRPr>
                    </a:p>
                  </a:txBody>
                  <a:tcPr marL="255383" marR="7094" marT="7094" marB="0" anchor="ctr">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tc>
                  <a:txBody>
                    <a:bodyPr/>
                    <a:lstStyle/>
                    <a:p>
                      <a:pPr algn="l" fontAlgn="ctr"/>
                      <a:endParaRPr lang="en-US" sz="1200" b="0" i="0" u="none" strike="noStrike">
                        <a:solidFill>
                          <a:srgbClr val="000000"/>
                        </a:solidFill>
                        <a:effectLst/>
                        <a:latin typeface="Overpass" panose="00000500000000000000" pitchFamily="2" charset="0"/>
                      </a:endParaRPr>
                    </a:p>
                  </a:txBody>
                  <a:tcPr marL="7094" marR="7094" marT="7094" marB="0" anchor="ctr">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sng" strike="noStrike" dirty="0">
                          <a:effectLst/>
                          <a:latin typeface="Overpass" panose="00000500000000000000" pitchFamily="2" charset="0"/>
                        </a:rPr>
                        <a:t>      26 </a:t>
                      </a:r>
                      <a:r>
                        <a:rPr lang="en-US" sz="1200" u="sng" strike="noStrike" dirty="0" smtClean="0">
                          <a:effectLst/>
                          <a:latin typeface="Overpass" panose="00000500000000000000" pitchFamily="2" charset="0"/>
                        </a:rPr>
                        <a:t>500  </a:t>
                      </a:r>
                      <a:r>
                        <a:rPr lang="en-US" sz="1200" u="sng" strike="noStrike" dirty="0">
                          <a:effectLst/>
                          <a:latin typeface="Overpass" panose="00000500000000000000" pitchFamily="2" charset="0"/>
                        </a:rPr>
                        <a:t>$ </a:t>
                      </a:r>
                      <a:endParaRPr lang="en-US" sz="1200" b="0" i="0" u="sng" strike="noStrike" dirty="0">
                        <a:solidFill>
                          <a:srgbClr val="305496"/>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5"/>
                  </a:ext>
                </a:extLst>
              </a:tr>
              <a:tr h="278098">
                <a:tc>
                  <a:txBody>
                    <a:bodyPr/>
                    <a:lstStyle/>
                    <a:p>
                      <a:pPr algn="l" rtl="0" fontAlgn="ctr"/>
                      <a:r>
                        <a:rPr lang="en-US" sz="1200" u="none" strike="noStrike" dirty="0" err="1">
                          <a:effectLst/>
                          <a:latin typeface="Overpass" panose="00000500000000000000" pitchFamily="2" charset="0"/>
                        </a:rPr>
                        <a:t>Coût</a:t>
                      </a:r>
                      <a:r>
                        <a:rPr lang="en-US" sz="1200" u="none" strike="noStrike" dirty="0">
                          <a:effectLst/>
                          <a:latin typeface="Overpass" panose="00000500000000000000" pitchFamily="2" charset="0"/>
                        </a:rPr>
                        <a:t> des </a:t>
                      </a:r>
                      <a:r>
                        <a:rPr lang="en-US" sz="1200" u="none" strike="noStrike" dirty="0" err="1">
                          <a:effectLst/>
                          <a:latin typeface="Overpass" panose="00000500000000000000" pitchFamily="2" charset="0"/>
                        </a:rPr>
                        <a:t>marchandises</a:t>
                      </a:r>
                      <a:r>
                        <a:rPr lang="en-US" sz="1200" u="none" strike="noStrike" dirty="0">
                          <a:effectLst/>
                          <a:latin typeface="Overpass" panose="00000500000000000000" pitchFamily="2" charset="0"/>
                        </a:rPr>
                        <a:t> </a:t>
                      </a:r>
                      <a:r>
                        <a:rPr lang="en-US" sz="1200" u="none" strike="noStrike" dirty="0" err="1">
                          <a:effectLst/>
                          <a:latin typeface="Overpass" panose="00000500000000000000" pitchFamily="2" charset="0"/>
                        </a:rPr>
                        <a:t>vendues</a:t>
                      </a:r>
                      <a:endParaRPr lang="en-US" sz="1200" b="1" i="0" u="none" strike="noStrike" dirty="0">
                        <a:solidFill>
                          <a:srgbClr val="305496"/>
                        </a:solidFill>
                        <a:effectLst/>
                        <a:latin typeface="Overpass" panose="00000500000000000000" pitchFamily="2" charset="0"/>
                      </a:endParaRPr>
                    </a:p>
                  </a:txBody>
                  <a:tcPr marL="255383" marR="7094" marT="7094" marB="0" anchor="ctr">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1"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1" i="0" u="none" strike="noStrike" dirty="0">
                        <a:solidFill>
                          <a:srgbClr val="000000"/>
                        </a:solidFill>
                        <a:effectLst/>
                        <a:latin typeface="Overpass" panose="00000500000000000000" pitchFamily="2" charset="0"/>
                      </a:endParaRPr>
                    </a:p>
                  </a:txBody>
                  <a:tcPr marL="7094" marR="7094" marT="7094" marB="0" anchor="ctr">
                    <a:noFill/>
                  </a:tcPr>
                </a:tc>
                <a:tc>
                  <a:txBody>
                    <a:bodyPr/>
                    <a:lstStyle/>
                    <a:p>
                      <a:pPr algn="l" fontAlgn="b"/>
                      <a:r>
                        <a:rPr lang="en-US" sz="1200" u="sng" strike="noStrike" dirty="0">
                          <a:effectLst/>
                          <a:latin typeface="Overpass" panose="00000500000000000000" pitchFamily="2" charset="0"/>
                        </a:rPr>
                        <a:t>  140 </a:t>
                      </a:r>
                      <a:r>
                        <a:rPr lang="en-US" sz="1200" u="sng" strike="noStrike" dirty="0" smtClean="0">
                          <a:effectLst/>
                          <a:latin typeface="Overpass" panose="00000500000000000000" pitchFamily="2" charset="0"/>
                        </a:rPr>
                        <a:t>000  </a:t>
                      </a:r>
                      <a:r>
                        <a:rPr lang="en-US" sz="1200" u="sng" strike="noStrike" dirty="0">
                          <a:effectLst/>
                          <a:latin typeface="Overpass" panose="00000500000000000000" pitchFamily="2" charset="0"/>
                        </a:rPr>
                        <a:t>$ </a:t>
                      </a:r>
                      <a:endParaRPr lang="en-US" sz="1200" b="1" i="0" u="sng" strike="noStrike" dirty="0">
                        <a:solidFill>
                          <a:srgbClr val="305496"/>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6"/>
                  </a:ext>
                </a:extLst>
              </a:tr>
              <a:tr h="224275">
                <a:tc>
                  <a:txBody>
                    <a:bodyPr/>
                    <a:lstStyle/>
                    <a:p>
                      <a:pPr algn="l" rtl="0" fontAlgn="ctr"/>
                      <a:r>
                        <a:rPr lang="en-US" sz="1200" b="1" u="none" strike="noStrike" dirty="0">
                          <a:effectLst/>
                          <a:latin typeface="Overpass" panose="00000500000000000000" pitchFamily="2" charset="0"/>
                        </a:rPr>
                        <a:t>Marge </a:t>
                      </a:r>
                      <a:r>
                        <a:rPr lang="en-US" sz="1200" b="1" u="none" strike="noStrike" dirty="0" err="1">
                          <a:effectLst/>
                          <a:latin typeface="Overpass" panose="00000500000000000000" pitchFamily="2" charset="0"/>
                        </a:rPr>
                        <a:t>bénéficiaire</a:t>
                      </a:r>
                      <a:r>
                        <a:rPr lang="en-US" sz="1200" b="1" u="none" strike="noStrike" dirty="0">
                          <a:effectLst/>
                          <a:latin typeface="Overpass" panose="00000500000000000000" pitchFamily="2" charset="0"/>
                        </a:rPr>
                        <a:t> brute</a:t>
                      </a:r>
                      <a:endParaRPr lang="en-US" sz="1200" b="1" i="0" u="none" strike="noStrike" dirty="0">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1" i="0" u="none" strike="noStrike" dirty="0">
                        <a:solidFill>
                          <a:srgbClr val="000000"/>
                        </a:solidFill>
                        <a:effectLst/>
                        <a:latin typeface="Overpass" panose="00000500000000000000" pitchFamily="2" charset="0"/>
                      </a:endParaRPr>
                    </a:p>
                  </a:txBody>
                  <a:tcPr marL="7094" marR="7094" marT="7094" marB="0" anchor="ctr">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ctr"/>
                      <a:r>
                        <a:rPr lang="en-US" sz="1200" b="1" u="none" strike="noStrike" dirty="0">
                          <a:effectLst/>
                          <a:latin typeface="Overpass" panose="00000500000000000000" pitchFamily="2" charset="0"/>
                        </a:rPr>
                        <a:t>    54 </a:t>
                      </a:r>
                      <a:r>
                        <a:rPr lang="en-US" sz="1200" b="1" u="none" strike="noStrike" dirty="0" smtClean="0">
                          <a:effectLst/>
                          <a:latin typeface="Overpass" panose="00000500000000000000" pitchFamily="2" charset="0"/>
                        </a:rPr>
                        <a:t>800  </a:t>
                      </a:r>
                      <a:r>
                        <a:rPr lang="en-US" sz="1200" b="1" u="none" strike="noStrike" dirty="0">
                          <a:effectLst/>
                          <a:latin typeface="Overpass" panose="00000500000000000000" pitchFamily="2" charset="0"/>
                        </a:rPr>
                        <a:t>$ </a:t>
                      </a:r>
                      <a:endParaRPr lang="en-US" sz="1200" b="1" i="0" u="none" strike="noStrike" dirty="0">
                        <a:solidFill>
                          <a:srgbClr val="000000"/>
                        </a:solidFill>
                        <a:effectLst/>
                        <a:latin typeface="Overpass" panose="00000500000000000000" pitchFamily="2" charset="0"/>
                      </a:endParaRPr>
                    </a:p>
                  </a:txBody>
                  <a:tcPr marL="7094" marR="7094" marT="7094" marB="0" anchor="ctr">
                    <a:noFill/>
                  </a:tcPr>
                </a:tc>
                <a:extLst>
                  <a:ext uri="{0D108BD9-81ED-4DB2-BD59-A6C34878D82A}">
                    <a16:rowId xmlns:a16="http://schemas.microsoft.com/office/drawing/2014/main" val="10017"/>
                  </a:ext>
                </a:extLst>
              </a:tr>
              <a:tr h="224275">
                <a:tc>
                  <a:txBody>
                    <a:bodyPr/>
                    <a:lstStyle/>
                    <a:p>
                      <a:pPr algn="l" rtl="0" fontAlgn="ctr"/>
                      <a:r>
                        <a:rPr lang="en-US" sz="1200" u="none" strike="noStrike" dirty="0">
                          <a:solidFill>
                            <a:srgbClr val="C00000"/>
                          </a:solidFill>
                          <a:effectLst/>
                          <a:latin typeface="Overpass" panose="00000500000000000000" pitchFamily="2" charset="0"/>
                        </a:rPr>
                        <a:t>Charges </a:t>
                      </a:r>
                      <a:r>
                        <a:rPr lang="en-US" sz="1200" u="none" strike="noStrike" dirty="0" err="1">
                          <a:solidFill>
                            <a:srgbClr val="C00000"/>
                          </a:solidFill>
                          <a:effectLst/>
                          <a:latin typeface="Overpass" panose="00000500000000000000" pitchFamily="2" charset="0"/>
                        </a:rPr>
                        <a:t>d’exploitation</a:t>
                      </a:r>
                      <a:endParaRPr lang="en-US" sz="1200" b="1" i="0" u="none" strike="noStrike" dirty="0">
                        <a:solidFill>
                          <a:srgbClr val="C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dirty="0">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8"/>
                  </a:ext>
                </a:extLst>
              </a:tr>
              <a:tr h="224275">
                <a:tc>
                  <a:txBody>
                    <a:bodyPr/>
                    <a:lstStyle/>
                    <a:p>
                      <a:pPr algn="l" rtl="0" fontAlgn="ctr"/>
                      <a:r>
                        <a:rPr lang="en-US" sz="1200" u="none" strike="noStrike">
                          <a:effectLst/>
                          <a:latin typeface="Overpass" panose="00000500000000000000" pitchFamily="2" charset="0"/>
                        </a:rPr>
                        <a:t>    Frais de vente</a:t>
                      </a:r>
                      <a:endParaRPr lang="en-US" sz="1200" b="0" i="0" u="none" strike="noStrike">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r>
                        <a:rPr lang="en-US" sz="1200" u="none" strike="noStrike" dirty="0">
                          <a:effectLst/>
                          <a:latin typeface="Overpass" panose="00000500000000000000" pitchFamily="2" charset="0"/>
                        </a:rPr>
                        <a:t>     15 </a:t>
                      </a:r>
                      <a:r>
                        <a:rPr lang="en-US" sz="1200" u="none" strike="noStrike" dirty="0" smtClean="0">
                          <a:effectLst/>
                          <a:latin typeface="Overpass" panose="00000500000000000000" pitchFamily="2" charset="0"/>
                        </a:rPr>
                        <a:t>000  </a:t>
                      </a:r>
                      <a:r>
                        <a:rPr lang="en-US" sz="1200" u="none" strike="noStrike" dirty="0">
                          <a:effectLst/>
                          <a:latin typeface="Overpass" panose="00000500000000000000" pitchFamily="2" charset="0"/>
                        </a:rPr>
                        <a:t>$ </a:t>
                      </a:r>
                      <a:endParaRPr lang="en-US" sz="1200" b="0" i="0" u="none" strike="noStrike" dirty="0">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19"/>
                  </a:ext>
                </a:extLst>
              </a:tr>
              <a:tr h="251189">
                <a:tc>
                  <a:txBody>
                    <a:bodyPr/>
                    <a:lstStyle/>
                    <a:p>
                      <a:pPr algn="l" rtl="0" fontAlgn="ctr"/>
                      <a:r>
                        <a:rPr lang="en-US" sz="1200" u="none" strike="noStrike">
                          <a:effectLst/>
                          <a:latin typeface="Overpass" panose="00000500000000000000" pitchFamily="2" charset="0"/>
                        </a:rPr>
                        <a:t>    Frais administratif</a:t>
                      </a:r>
                      <a:endParaRPr lang="en-US" sz="1200" b="0" i="0" u="none" strike="noStrike">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0" i="0" u="none" strike="noStrike">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0" i="0" u="none" strike="noStrike" dirty="0">
                        <a:solidFill>
                          <a:srgbClr val="000000"/>
                        </a:solidFill>
                        <a:effectLst/>
                        <a:latin typeface="Overpass" panose="00000500000000000000" pitchFamily="2" charset="0"/>
                      </a:endParaRPr>
                    </a:p>
                  </a:txBody>
                  <a:tcPr marL="7094" marR="7094" marT="7094" marB="0" anchor="ctr">
                    <a:noFill/>
                  </a:tcPr>
                </a:tc>
                <a:tc>
                  <a:txBody>
                    <a:bodyPr/>
                    <a:lstStyle/>
                    <a:p>
                      <a:pPr algn="l" fontAlgn="b"/>
                      <a:r>
                        <a:rPr lang="en-US" sz="1200" u="sng" strike="noStrike" dirty="0">
                          <a:effectLst/>
                          <a:latin typeface="Overpass" panose="00000500000000000000" pitchFamily="2" charset="0"/>
                        </a:rPr>
                        <a:t>     10 </a:t>
                      </a:r>
                      <a:r>
                        <a:rPr lang="en-US" sz="1200" u="sng" strike="noStrike" dirty="0" smtClean="0">
                          <a:effectLst/>
                          <a:latin typeface="Overpass" panose="00000500000000000000" pitchFamily="2" charset="0"/>
                        </a:rPr>
                        <a:t>000  </a:t>
                      </a:r>
                      <a:r>
                        <a:rPr lang="en-US" sz="1200" u="sng" strike="noStrike" dirty="0">
                          <a:effectLst/>
                          <a:latin typeface="Overpass" panose="00000500000000000000" pitchFamily="2" charset="0"/>
                        </a:rPr>
                        <a:t>$ </a:t>
                      </a:r>
                      <a:endParaRPr lang="en-US" sz="1200" b="0" i="0" u="sng" strike="noStrike" dirty="0">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20"/>
                  </a:ext>
                </a:extLst>
              </a:tr>
              <a:tr h="224275">
                <a:tc>
                  <a:txBody>
                    <a:bodyPr/>
                    <a:lstStyle/>
                    <a:p>
                      <a:pPr algn="l" rtl="0" fontAlgn="ctr"/>
                      <a:r>
                        <a:rPr lang="en-US" sz="1200" b="1" u="none" strike="noStrike" dirty="0" err="1">
                          <a:effectLst/>
                          <a:latin typeface="Overpass" panose="00000500000000000000" pitchFamily="2" charset="0"/>
                        </a:rPr>
                        <a:t>Bénéfice</a:t>
                      </a:r>
                      <a:r>
                        <a:rPr lang="en-US" sz="1200" b="1" u="none" strike="noStrike" dirty="0">
                          <a:effectLst/>
                          <a:latin typeface="Overpass" panose="00000500000000000000" pitchFamily="2" charset="0"/>
                        </a:rPr>
                        <a:t> net</a:t>
                      </a:r>
                      <a:endParaRPr lang="en-US" sz="1200" b="1" i="0" u="none" strike="noStrike" dirty="0">
                        <a:solidFill>
                          <a:srgbClr val="000000"/>
                        </a:solidFill>
                        <a:effectLst/>
                        <a:latin typeface="Overpass" panose="00000500000000000000" pitchFamily="2" charset="0"/>
                      </a:endParaRPr>
                    </a:p>
                  </a:txBody>
                  <a:tcPr marL="255383" marR="7094" marT="7094" marB="0" anchor="ctr">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b"/>
                      <a:endParaRPr lang="en-US" sz="1200" b="1" i="0" u="none" strike="noStrike" dirty="0">
                        <a:solidFill>
                          <a:srgbClr val="000000"/>
                        </a:solidFill>
                        <a:effectLst/>
                        <a:latin typeface="Overpass" panose="00000500000000000000" pitchFamily="2" charset="0"/>
                      </a:endParaRPr>
                    </a:p>
                  </a:txBody>
                  <a:tcPr marL="7094" marR="7094" marT="7094" marB="0" anchor="b">
                    <a:noFill/>
                  </a:tcPr>
                </a:tc>
                <a:tc>
                  <a:txBody>
                    <a:bodyPr/>
                    <a:lstStyle/>
                    <a:p>
                      <a:pPr algn="l" fontAlgn="ctr"/>
                      <a:endParaRPr lang="en-US" sz="1200" b="1" i="0" u="none" strike="noStrike" dirty="0">
                        <a:solidFill>
                          <a:srgbClr val="000000"/>
                        </a:solidFill>
                        <a:effectLst/>
                        <a:latin typeface="Overpass" panose="00000500000000000000" pitchFamily="2" charset="0"/>
                      </a:endParaRPr>
                    </a:p>
                  </a:txBody>
                  <a:tcPr marL="7094" marR="7094" marT="7094" marB="0" anchor="ctr">
                    <a:noFill/>
                  </a:tcPr>
                </a:tc>
                <a:tc>
                  <a:txBody>
                    <a:bodyPr/>
                    <a:lstStyle/>
                    <a:p>
                      <a:pPr algn="l" fontAlgn="b"/>
                      <a:r>
                        <a:rPr lang="en-US" sz="1200" b="1" u="none" strike="noStrike" dirty="0">
                          <a:effectLst/>
                          <a:latin typeface="Overpass" panose="00000500000000000000" pitchFamily="2" charset="0"/>
                        </a:rPr>
                        <a:t>    29 </a:t>
                      </a:r>
                      <a:r>
                        <a:rPr lang="en-US" sz="1200" b="1" u="none" strike="noStrike" dirty="0" smtClean="0">
                          <a:effectLst/>
                          <a:latin typeface="Overpass" panose="00000500000000000000" pitchFamily="2" charset="0"/>
                        </a:rPr>
                        <a:t>800  </a:t>
                      </a:r>
                      <a:r>
                        <a:rPr lang="en-US" sz="1200" b="1" u="none" strike="noStrike" dirty="0">
                          <a:effectLst/>
                          <a:latin typeface="Overpass" panose="00000500000000000000" pitchFamily="2" charset="0"/>
                        </a:rPr>
                        <a:t>$ </a:t>
                      </a:r>
                      <a:endParaRPr lang="en-US" sz="1200" b="1" i="0" u="none" strike="noStrike" dirty="0">
                        <a:solidFill>
                          <a:srgbClr val="000000"/>
                        </a:solidFill>
                        <a:effectLst/>
                        <a:latin typeface="Overpass" panose="00000500000000000000" pitchFamily="2" charset="0"/>
                      </a:endParaRPr>
                    </a:p>
                  </a:txBody>
                  <a:tcPr marL="7094" marR="7094" marT="7094" marB="0" anchor="b">
                    <a:noFill/>
                  </a:tcPr>
                </a:tc>
                <a:extLst>
                  <a:ext uri="{0D108BD9-81ED-4DB2-BD59-A6C34878D82A}">
                    <a16:rowId xmlns:a16="http://schemas.microsoft.com/office/drawing/2014/main" val="10021"/>
                  </a:ext>
                </a:extLst>
              </a:tr>
            </a:tbl>
          </a:graphicData>
        </a:graphic>
      </p:graphicFrame>
      <p:sp>
        <p:nvSpPr>
          <p:cNvPr id="3" name="Oval 3"/>
          <p:cNvSpPr>
            <a:spLocks noChangeArrowheads="1"/>
          </p:cNvSpPr>
          <p:nvPr/>
        </p:nvSpPr>
        <p:spPr bwMode="auto">
          <a:xfrm>
            <a:off x="3267605" y="3604803"/>
            <a:ext cx="2884487" cy="2389187"/>
          </a:xfrm>
          <a:prstGeom prst="ellipse">
            <a:avLst/>
          </a:prstGeom>
          <a:solidFill>
            <a:schemeClr val="bg1"/>
          </a:solidFill>
          <a:ln w="38100">
            <a:solidFill>
              <a:srgbClr val="FF0000"/>
            </a:solidFill>
            <a:round/>
            <a:headEnd/>
            <a:tailEnd/>
          </a:ln>
        </p:spPr>
        <p:txBody>
          <a:bodyPr anchor="ctr" anchorCtr="1"/>
          <a:lstStyle/>
          <a:p>
            <a:pPr algn="ctr"/>
            <a:r>
              <a:rPr lang="fr-CA" sz="1400" b="1" dirty="0">
                <a:latin typeface="Overpass" panose="00000500000000000000" pitchFamily="2" charset="0"/>
              </a:rPr>
              <a:t>État des résultats très ventilé. Cette présentation des résultats est particulièrement utile à des fins de gestion interne</a:t>
            </a:r>
            <a:r>
              <a:rPr lang="fr-CA" b="1" dirty="0">
                <a:latin typeface="Overpass" panose="00000500000000000000" pitchFamily="2" charset="0"/>
              </a:rPr>
              <a:t>.</a:t>
            </a:r>
          </a:p>
        </p:txBody>
      </p:sp>
    </p:spTree>
    <p:extLst>
      <p:ext uri="{BB962C8B-B14F-4D97-AF65-F5344CB8AC3E}">
        <p14:creationId xmlns:p14="http://schemas.microsoft.com/office/powerpoint/2010/main" val="295053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FR" dirty="0" smtClean="0"/>
              <a:t>Exercice - CMV </a:t>
            </a:r>
          </a:p>
        </p:txBody>
      </p:sp>
      <p:graphicFrame>
        <p:nvGraphicFramePr>
          <p:cNvPr id="58372" name="Group 4"/>
          <p:cNvGraphicFramePr>
            <a:graphicFrameLocks noGrp="1"/>
          </p:cNvGraphicFramePr>
          <p:nvPr>
            <p:ph type="tbl" idx="1"/>
            <p:extLst>
              <p:ext uri="{D42A27DB-BD31-4B8C-83A1-F6EECF244321}">
                <p14:modId xmlns:p14="http://schemas.microsoft.com/office/powerpoint/2010/main" val="36991183"/>
              </p:ext>
            </p:extLst>
          </p:nvPr>
        </p:nvGraphicFramePr>
        <p:xfrm>
          <a:off x="570706" y="1244600"/>
          <a:ext cx="8002588" cy="4693920"/>
        </p:xfrm>
        <a:graphic>
          <a:graphicData uri="http://schemas.openxmlformats.org/drawingml/2006/table">
            <a:tbl>
              <a:tblPr/>
              <a:tblGrid>
                <a:gridCol w="4133850">
                  <a:extLst>
                    <a:ext uri="{9D8B030D-6E8A-4147-A177-3AD203B41FA5}">
                      <a16:colId xmlns:a16="http://schemas.microsoft.com/office/drawing/2014/main" val="20000"/>
                    </a:ext>
                  </a:extLst>
                </a:gridCol>
                <a:gridCol w="1204913">
                  <a:extLst>
                    <a:ext uri="{9D8B030D-6E8A-4147-A177-3AD203B41FA5}">
                      <a16:colId xmlns:a16="http://schemas.microsoft.com/office/drawing/2014/main" val="20001"/>
                    </a:ext>
                  </a:extLst>
                </a:gridCol>
                <a:gridCol w="307975">
                  <a:extLst>
                    <a:ext uri="{9D8B030D-6E8A-4147-A177-3AD203B41FA5}">
                      <a16:colId xmlns:a16="http://schemas.microsoft.com/office/drawing/2014/main" val="20002"/>
                    </a:ext>
                  </a:extLst>
                </a:gridCol>
                <a:gridCol w="989012">
                  <a:extLst>
                    <a:ext uri="{9D8B030D-6E8A-4147-A177-3AD203B41FA5}">
                      <a16:colId xmlns:a16="http://schemas.microsoft.com/office/drawing/2014/main" val="20003"/>
                    </a:ext>
                  </a:extLst>
                </a:gridCol>
                <a:gridCol w="354013">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tblGrid>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1" i="0" u="none" strike="noStrike" cap="none" normalizeH="0" baseline="0" smtClean="0">
                          <a:ln>
                            <a:noFill/>
                          </a:ln>
                          <a:solidFill>
                            <a:schemeClr val="tx1"/>
                          </a:solidFill>
                          <a:effectLst/>
                          <a:latin typeface="+mj-lt"/>
                        </a:rPr>
                        <a:t>CAS A</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1" i="0" u="none" strike="noStrike" cap="none" normalizeH="0" baseline="0" smtClean="0">
                        <a:ln>
                          <a:noFill/>
                        </a:ln>
                        <a:solidFill>
                          <a:schemeClr val="tx1"/>
                        </a:solidFill>
                        <a:effectLst/>
                        <a:latin typeface="+mj-lt"/>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1" i="0" u="none" strike="noStrike" cap="none" normalizeH="0" baseline="0" smtClean="0">
                          <a:ln>
                            <a:noFill/>
                          </a:ln>
                          <a:solidFill>
                            <a:schemeClr val="tx1"/>
                          </a:solidFill>
                          <a:effectLst/>
                          <a:latin typeface="+mj-lt"/>
                        </a:rPr>
                        <a:t>CAS B</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1" i="0" u="none" strike="noStrike" cap="none" normalizeH="0" baseline="0" smtClean="0">
                        <a:ln>
                          <a:noFill/>
                        </a:ln>
                        <a:solidFill>
                          <a:schemeClr val="tx1"/>
                        </a:solidFill>
                        <a:effectLst/>
                        <a:latin typeface="+mj-lt"/>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1" i="0" u="none" strike="noStrike" cap="none" normalizeH="0" baseline="0" smtClean="0">
                          <a:ln>
                            <a:noFill/>
                          </a:ln>
                          <a:solidFill>
                            <a:schemeClr val="tx1"/>
                          </a:solidFill>
                          <a:effectLst/>
                          <a:latin typeface="+mj-lt"/>
                        </a:rPr>
                        <a:t>CAS C</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Chiffre d’affaires</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8 000 $ </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6 000 $</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  $</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retours et rabais sur ventes</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150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275</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Chiffre d’affaires net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5 920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Stock d’ouverture</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11 000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6 500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4 000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Achats</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5 000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9 420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Frais de transport à l’achat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120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170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retours sur achat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350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600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Marchandises disponibles à la vente</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14 790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13 370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Stock de fermeture</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10 000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10 740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Coût des marchandises vendus</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5 400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Marge bénéficiaire brute</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1 450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Charges</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1 300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520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4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Bénéfice avant impôts</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smtClean="0">
                          <a:ln>
                            <a:noFill/>
                          </a:ln>
                          <a:solidFill>
                            <a:schemeClr val="tx1"/>
                          </a:solidFill>
                          <a:effectLst/>
                          <a:latin typeface="+mj-lt"/>
                        </a:rPr>
                        <a:t>800 $</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smtClean="0">
                        <a:ln>
                          <a:noFill/>
                        </a:ln>
                        <a:solidFill>
                          <a:schemeClr val="tx1"/>
                        </a:solidFill>
                        <a:effectLst/>
                        <a:latin typeface="+mj-lt"/>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(500) $</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endParaRPr kumimoji="0" lang="fr-FR" sz="1600" b="0" i="0" u="none" strike="noStrike" cap="none" normalizeH="0" baseline="0" dirty="0" smtClean="0">
                        <a:ln>
                          <a:noFill/>
                        </a:ln>
                        <a:solidFill>
                          <a:schemeClr val="tx1"/>
                        </a:solidFill>
                        <a:effectLst/>
                        <a:latin typeface="+mj-lt"/>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600" b="0" i="0" u="none" strike="noStrike" cap="none" normalizeH="0" baseline="0" dirty="0" smtClean="0">
                          <a:ln>
                            <a:noFill/>
                          </a:ln>
                          <a:solidFill>
                            <a:schemeClr val="tx1"/>
                          </a:solidFill>
                          <a:effectLst/>
                          <a:latin typeface="+mj-lt"/>
                        </a:rPr>
                        <a:t>0 $</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Exercice CMV</a:t>
            </a:r>
            <a:endParaRPr lang="fr-CA" dirty="0"/>
          </a:p>
        </p:txBody>
      </p:sp>
      <p:sp>
        <p:nvSpPr>
          <p:cNvPr id="5" name="Espace réservé du contenu 4"/>
          <p:cNvSpPr>
            <a:spLocks noGrp="1"/>
          </p:cNvSpPr>
          <p:nvPr>
            <p:ph idx="1"/>
          </p:nvPr>
        </p:nvSpPr>
        <p:spPr>
          <a:xfrm>
            <a:off x="360000" y="1620000"/>
            <a:ext cx="8229600" cy="4525963"/>
          </a:xfrm>
        </p:spPr>
        <p:txBody>
          <a:bodyPr/>
          <a:lstStyle/>
          <a:p>
            <a:pPr>
              <a:spcBef>
                <a:spcPts val="0"/>
              </a:spcBef>
              <a:spcAft>
                <a:spcPts val="1200"/>
              </a:spcAft>
            </a:pPr>
            <a:r>
              <a:rPr lang="fr-CA" b="1" dirty="0" smtClean="0"/>
              <a:t>Travail à faire:</a:t>
            </a:r>
          </a:p>
          <a:p>
            <a:pPr lvl="1">
              <a:spcBef>
                <a:spcPts val="0"/>
              </a:spcBef>
              <a:spcAft>
                <a:spcPts val="1200"/>
              </a:spcAft>
            </a:pPr>
            <a:r>
              <a:rPr lang="fr-CA" dirty="0" smtClean="0"/>
              <a:t>Trouvez les données manquantes</a:t>
            </a:r>
            <a:endParaRPr lang="fr-CA" dirty="0"/>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22</a:t>
            </a:fld>
            <a:endParaRPr lang="en-US" dirty="0"/>
          </a:p>
        </p:txBody>
      </p:sp>
    </p:spTree>
    <p:extLst>
      <p:ext uri="{BB962C8B-B14F-4D97-AF65-F5344CB8AC3E}">
        <p14:creationId xmlns:p14="http://schemas.microsoft.com/office/powerpoint/2010/main" val="2432462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836613"/>
            <a:ext cx="9144000" cy="914400"/>
          </a:xfrm>
          <a:prstGeom prst="rect">
            <a:avLst/>
          </a:prstGeom>
          <a:noFill/>
          <a:ln w="9525">
            <a:noFill/>
            <a:miter lim="800000"/>
            <a:headEnd/>
            <a:tailEnd/>
          </a:ln>
          <a:effectLst/>
        </p:spPr>
        <p:txBody>
          <a:bodyPr>
            <a:spAutoFit/>
          </a:bodyPr>
          <a:lstStyle/>
          <a:p>
            <a:pPr algn="ctr" eaLnBrk="0" hangingPunct="0">
              <a:spcBef>
                <a:spcPct val="50000"/>
              </a:spcBef>
              <a:defRPr/>
            </a:pPr>
            <a:endParaRPr lang="fr-FR" sz="5400" b="1">
              <a:solidFill>
                <a:schemeClr val="tx2"/>
              </a:solidFill>
              <a:effectLst>
                <a:outerShdw blurRad="38100" dist="38100" dir="2700000" algn="tl">
                  <a:srgbClr val="C0C0C0"/>
                </a:outerShdw>
              </a:effectLst>
              <a:latin typeface="Tahoma" pitchFamily="34" charset="0"/>
            </a:endParaRPr>
          </a:p>
        </p:txBody>
      </p:sp>
      <p:sp>
        <p:nvSpPr>
          <p:cNvPr id="59395" name="Text Box 3"/>
          <p:cNvSpPr txBox="1">
            <a:spLocks noChangeArrowheads="1"/>
          </p:cNvSpPr>
          <p:nvPr/>
        </p:nvSpPr>
        <p:spPr bwMode="auto">
          <a:xfrm>
            <a:off x="755650" y="2636838"/>
            <a:ext cx="2016125" cy="457200"/>
          </a:xfrm>
          <a:prstGeom prst="rect">
            <a:avLst/>
          </a:prstGeom>
          <a:noFill/>
          <a:ln w="9525">
            <a:noFill/>
            <a:miter lim="800000"/>
            <a:headEnd/>
            <a:tailEnd/>
          </a:ln>
        </p:spPr>
        <p:txBody>
          <a:bodyPr>
            <a:spAutoFit/>
          </a:bodyPr>
          <a:lstStyle/>
          <a:p>
            <a:pPr eaLnBrk="0" hangingPunct="0">
              <a:spcBef>
                <a:spcPct val="50000"/>
              </a:spcBef>
            </a:pPr>
            <a:endParaRPr lang="fr-FR" sz="2400">
              <a:latin typeface="Times New Roman" pitchFamily="18" charset="0"/>
            </a:endParaRPr>
          </a:p>
        </p:txBody>
      </p:sp>
      <p:sp>
        <p:nvSpPr>
          <p:cNvPr id="59396" name="Rectangle 4"/>
          <p:cNvSpPr>
            <a:spLocks noGrp="1" noChangeArrowheads="1"/>
          </p:cNvSpPr>
          <p:nvPr>
            <p:ph type="title"/>
          </p:nvPr>
        </p:nvSpPr>
        <p:spPr/>
        <p:txBody>
          <a:bodyPr/>
          <a:lstStyle/>
          <a:p>
            <a:r>
              <a:rPr lang="fr-CA" dirty="0" smtClean="0">
                <a:effectLst/>
              </a:rPr>
              <a:t>Exercice (Suite)</a:t>
            </a:r>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23</a:t>
            </a:fld>
            <a:endParaRPr lang="en-US" dirty="0"/>
          </a:p>
        </p:txBody>
      </p:sp>
      <p:sp>
        <p:nvSpPr>
          <p:cNvPr id="59397" name="Rectangle 5"/>
          <p:cNvSpPr>
            <a:spLocks noGrp="1" noChangeArrowheads="1"/>
          </p:cNvSpPr>
          <p:nvPr>
            <p:ph idx="4294967295"/>
          </p:nvPr>
        </p:nvSpPr>
        <p:spPr>
          <a:xfrm>
            <a:off x="360000" y="1620000"/>
            <a:ext cx="8496300" cy="4997450"/>
          </a:xfrm>
        </p:spPr>
        <p:txBody>
          <a:bodyPr/>
          <a:lstStyle/>
          <a:p>
            <a:pPr marL="0" indent="0" eaLnBrk="1" hangingPunct="1">
              <a:spcBef>
                <a:spcPts val="0"/>
              </a:spcBef>
              <a:spcAft>
                <a:spcPts val="1200"/>
              </a:spcAft>
              <a:buNone/>
            </a:pPr>
            <a:r>
              <a:rPr lang="fr-CA" dirty="0" smtClean="0"/>
              <a:t>Utilisez les données du CAS C de l’exercice précédent. 	</a:t>
            </a:r>
          </a:p>
          <a:p>
            <a:pPr marL="609600" indent="-609600" eaLnBrk="1" hangingPunct="1">
              <a:spcBef>
                <a:spcPts val="0"/>
              </a:spcBef>
              <a:spcAft>
                <a:spcPts val="1200"/>
              </a:spcAft>
              <a:buFont typeface="Wingdings" pitchFamily="2" charset="2"/>
              <a:buNone/>
            </a:pPr>
            <a:r>
              <a:rPr lang="fr-CA" b="1" dirty="0" smtClean="0"/>
              <a:t>Travail à faire:</a:t>
            </a:r>
            <a:r>
              <a:rPr lang="fr-CA" dirty="0" smtClean="0"/>
              <a:t> </a:t>
            </a:r>
          </a:p>
          <a:p>
            <a:pPr marL="609600" indent="-609600" eaLnBrk="1" hangingPunct="1">
              <a:spcBef>
                <a:spcPts val="0"/>
              </a:spcBef>
              <a:spcAft>
                <a:spcPts val="1200"/>
              </a:spcAft>
            </a:pPr>
            <a:r>
              <a:rPr lang="fr-CA" dirty="0" smtClean="0"/>
              <a:t>Passez les écritures de clôture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98714" y="1390196"/>
            <a:ext cx="7772400" cy="1470025"/>
          </a:xfrm>
        </p:spPr>
        <p:txBody>
          <a:bodyPr/>
          <a:lstStyle/>
          <a:p>
            <a:r>
              <a:rPr lang="fr-CA" dirty="0" smtClean="0"/>
              <a:t>Objectif 5:</a:t>
            </a:r>
            <a:endParaRPr lang="fr-CA" dirty="0"/>
          </a:p>
        </p:txBody>
      </p:sp>
      <p:sp>
        <p:nvSpPr>
          <p:cNvPr id="3" name="Sous-titre 2"/>
          <p:cNvSpPr>
            <a:spLocks noGrp="1"/>
          </p:cNvSpPr>
          <p:nvPr>
            <p:ph type="subTitle" idx="1"/>
          </p:nvPr>
        </p:nvSpPr>
        <p:spPr>
          <a:xfrm>
            <a:off x="272142" y="3124200"/>
            <a:ext cx="8436429" cy="2667000"/>
          </a:xfrm>
        </p:spPr>
        <p:txBody>
          <a:bodyPr/>
          <a:lstStyle/>
          <a:p>
            <a:r>
              <a:rPr lang="fr-CA" dirty="0"/>
              <a:t>À l’aide des méthodes du coût réel d’entrée, du premier entré, premier sorti (PEPS) et de la moyenne mobile, évaluer les stocks d’une entreprise utilisant la méthode de l’inventaire permanent (chapitre 6)</a:t>
            </a:r>
          </a:p>
          <a:p>
            <a:endParaRPr lang="fr-CA" dirty="0"/>
          </a:p>
        </p:txBody>
      </p:sp>
      <p:sp>
        <p:nvSpPr>
          <p:cNvPr id="5" name="Slide Number Placeholder 4"/>
          <p:cNvSpPr>
            <a:spLocks noGrp="1"/>
          </p:cNvSpPr>
          <p:nvPr>
            <p:ph type="sldNum" sz="quarter" idx="4"/>
          </p:nvPr>
        </p:nvSpPr>
        <p:spPr/>
        <p:txBody>
          <a:bodyPr/>
          <a:lstStyle/>
          <a:p>
            <a:pPr>
              <a:defRPr/>
            </a:pPr>
            <a:fld id="{40F7DCF8-6AA0-4E13-B4C4-DFC4B021D510}" type="slidenum">
              <a:rPr lang="en-US" smtClean="0"/>
              <a:pPr>
                <a:defRPr/>
              </a:pPr>
              <a:t>24</a:t>
            </a:fld>
            <a:endParaRPr lang="en-US" dirty="0"/>
          </a:p>
        </p:txBody>
      </p:sp>
    </p:spTree>
    <p:extLst>
      <p:ext uri="{BB962C8B-B14F-4D97-AF65-F5344CB8AC3E}">
        <p14:creationId xmlns:p14="http://schemas.microsoft.com/office/powerpoint/2010/main" val="3412667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Rappel chapitre 5</a:t>
            </a:r>
            <a:endParaRPr lang="fr-CA" dirty="0"/>
          </a:p>
        </p:txBody>
      </p:sp>
      <p:sp>
        <p:nvSpPr>
          <p:cNvPr id="3" name="Espace réservé du contenu 2"/>
          <p:cNvSpPr>
            <a:spLocks noGrp="1"/>
          </p:cNvSpPr>
          <p:nvPr>
            <p:ph idx="1"/>
          </p:nvPr>
        </p:nvSpPr>
        <p:spPr>
          <a:xfrm>
            <a:off x="360000" y="1620000"/>
            <a:ext cx="8229600" cy="4525963"/>
          </a:xfrm>
        </p:spPr>
        <p:txBody>
          <a:bodyPr/>
          <a:lstStyle/>
          <a:p>
            <a:pPr>
              <a:spcBef>
                <a:spcPts val="0"/>
              </a:spcBef>
              <a:spcAft>
                <a:spcPts val="1200"/>
              </a:spcAft>
            </a:pPr>
            <a:r>
              <a:rPr lang="fr-CA" dirty="0" smtClean="0"/>
              <a:t>Stock de clôture =</a:t>
            </a:r>
          </a:p>
          <a:p>
            <a:pPr lvl="1">
              <a:spcBef>
                <a:spcPts val="0"/>
              </a:spcBef>
              <a:spcAft>
                <a:spcPts val="1200"/>
              </a:spcAft>
              <a:buFont typeface="Wingdings" panose="05000000000000000000" pitchFamily="2" charset="2"/>
              <a:buChar char="Ø"/>
            </a:pPr>
            <a:r>
              <a:rPr lang="fr-CA" dirty="0" smtClean="0"/>
              <a:t>Nombre d’unités en stock x coût unitaire</a:t>
            </a:r>
          </a:p>
          <a:p>
            <a:pPr lvl="1">
              <a:spcBef>
                <a:spcPts val="0"/>
              </a:spcBef>
              <a:spcAft>
                <a:spcPts val="1200"/>
              </a:spcAft>
            </a:pPr>
            <a:endParaRPr lang="fr-CA" dirty="0" smtClean="0"/>
          </a:p>
          <a:p>
            <a:pPr>
              <a:spcBef>
                <a:spcPts val="0"/>
              </a:spcBef>
              <a:spcAft>
                <a:spcPts val="1200"/>
              </a:spcAft>
            </a:pPr>
            <a:r>
              <a:rPr lang="fr-CA" dirty="0" smtClean="0"/>
              <a:t>Coût des marchandises vendues =</a:t>
            </a:r>
          </a:p>
          <a:p>
            <a:pPr lvl="1">
              <a:spcBef>
                <a:spcPts val="0"/>
              </a:spcBef>
              <a:spcAft>
                <a:spcPts val="1200"/>
              </a:spcAft>
              <a:buFont typeface="Wingdings" panose="05000000000000000000" pitchFamily="2" charset="2"/>
              <a:buChar char="Ø"/>
            </a:pPr>
            <a:r>
              <a:rPr lang="fr-CA" dirty="0" smtClean="0"/>
              <a:t>Nombre d’unités vendues x coût unitaire</a:t>
            </a:r>
          </a:p>
          <a:p>
            <a:pPr lvl="1">
              <a:spcBef>
                <a:spcPts val="0"/>
              </a:spcBef>
              <a:spcAft>
                <a:spcPts val="1200"/>
              </a:spcAft>
            </a:pPr>
            <a:endParaRPr lang="fr-CA" dirty="0" smtClean="0"/>
          </a:p>
          <a:p>
            <a:pPr>
              <a:spcBef>
                <a:spcPts val="0"/>
              </a:spcBef>
              <a:spcAft>
                <a:spcPts val="1200"/>
              </a:spcAft>
            </a:pPr>
            <a:r>
              <a:rPr lang="fr-CA" dirty="0" smtClean="0"/>
              <a:t>Coût unitaire =</a:t>
            </a:r>
          </a:p>
          <a:p>
            <a:pPr lvl="1">
              <a:spcBef>
                <a:spcPts val="0"/>
              </a:spcBef>
              <a:spcAft>
                <a:spcPts val="1200"/>
              </a:spcAft>
              <a:buFont typeface="Wingdings" panose="05000000000000000000" pitchFamily="2" charset="2"/>
              <a:buChar char="Ø"/>
            </a:pPr>
            <a:r>
              <a:rPr lang="fr-CA" dirty="0" smtClean="0"/>
              <a:t>Prix d’achat – escompte sur achats – remise sur quantités + tous les frais obligatoires engagés dans le but de vendre l’unité </a:t>
            </a: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25</a:t>
            </a:fld>
            <a:endParaRPr lang="en-US" dirty="0"/>
          </a:p>
        </p:txBody>
      </p:sp>
    </p:spTree>
    <p:extLst>
      <p:ext uri="{BB962C8B-B14F-4D97-AF65-F5344CB8AC3E}">
        <p14:creationId xmlns:p14="http://schemas.microsoft.com/office/powerpoint/2010/main" val="212385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Méthodes d’évaluation des stocks</a:t>
            </a:r>
            <a:endParaRPr lang="fr-CA" dirty="0"/>
          </a:p>
        </p:txBody>
      </p:sp>
      <p:sp>
        <p:nvSpPr>
          <p:cNvPr id="3" name="Espace réservé du contenu 2"/>
          <p:cNvSpPr>
            <a:spLocks noGrp="1"/>
          </p:cNvSpPr>
          <p:nvPr>
            <p:ph idx="1"/>
          </p:nvPr>
        </p:nvSpPr>
        <p:spPr>
          <a:xfrm>
            <a:off x="360000" y="1620000"/>
            <a:ext cx="8229600" cy="4521200"/>
          </a:xfrm>
        </p:spPr>
        <p:txBody>
          <a:bodyPr/>
          <a:lstStyle/>
          <a:p>
            <a:pPr>
              <a:spcBef>
                <a:spcPts val="0"/>
              </a:spcBef>
              <a:spcAft>
                <a:spcPts val="1200"/>
              </a:spcAft>
              <a:buFont typeface="Wingdings" panose="05000000000000000000" pitchFamily="2" charset="2"/>
              <a:buChar char="ü"/>
            </a:pPr>
            <a:r>
              <a:rPr lang="fr-CA" dirty="0" smtClean="0"/>
              <a:t>Coût réel d’entrée</a:t>
            </a:r>
          </a:p>
          <a:p>
            <a:pPr>
              <a:spcBef>
                <a:spcPts val="0"/>
              </a:spcBef>
              <a:spcAft>
                <a:spcPts val="1200"/>
              </a:spcAft>
              <a:buFont typeface="Wingdings" panose="05000000000000000000" pitchFamily="2" charset="2"/>
              <a:buChar char="ü"/>
            </a:pPr>
            <a:r>
              <a:rPr lang="fr-CA" dirty="0" smtClean="0"/>
              <a:t>Coût moyen pondéré</a:t>
            </a:r>
          </a:p>
          <a:p>
            <a:pPr>
              <a:spcBef>
                <a:spcPts val="0"/>
              </a:spcBef>
              <a:spcAft>
                <a:spcPts val="1200"/>
              </a:spcAft>
              <a:buFont typeface="Wingdings" panose="05000000000000000000" pitchFamily="2" charset="2"/>
              <a:buChar char="ü"/>
            </a:pPr>
            <a:r>
              <a:rPr lang="fr-CA" dirty="0" smtClean="0"/>
              <a:t>Premier entré, premier sorti (PEPS)</a:t>
            </a:r>
          </a:p>
          <a:p>
            <a:pPr>
              <a:spcBef>
                <a:spcPts val="0"/>
              </a:spcBef>
              <a:spcAft>
                <a:spcPts val="1200"/>
              </a:spcAft>
            </a:pPr>
            <a:endParaRPr lang="fr-CA" dirty="0"/>
          </a:p>
          <a:p>
            <a:pPr>
              <a:spcBef>
                <a:spcPts val="0"/>
              </a:spcBef>
              <a:spcAft>
                <a:spcPts val="1200"/>
              </a:spcAft>
            </a:pPr>
            <a:r>
              <a:rPr lang="fr-CA" dirty="0" smtClean="0"/>
              <a:t>La méthode d’évaluation fournit des montants différents pour:</a:t>
            </a:r>
          </a:p>
          <a:p>
            <a:pPr lvl="1">
              <a:spcBef>
                <a:spcPts val="0"/>
              </a:spcBef>
              <a:spcAft>
                <a:spcPts val="1200"/>
              </a:spcAft>
              <a:buFont typeface="Wingdings" panose="05000000000000000000" pitchFamily="2" charset="2"/>
              <a:buChar char="Ø"/>
            </a:pPr>
            <a:r>
              <a:rPr lang="fr-CA" dirty="0" smtClean="0"/>
              <a:t>Stock de clôture</a:t>
            </a:r>
          </a:p>
          <a:p>
            <a:pPr lvl="1">
              <a:spcBef>
                <a:spcPts val="0"/>
              </a:spcBef>
              <a:spcAft>
                <a:spcPts val="1200"/>
              </a:spcAft>
              <a:buFont typeface="Wingdings" panose="05000000000000000000" pitchFamily="2" charset="2"/>
              <a:buChar char="Ø"/>
            </a:pPr>
            <a:r>
              <a:rPr lang="fr-CA" dirty="0" smtClean="0"/>
              <a:t>Coût des marchandises vendues</a:t>
            </a: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26</a:t>
            </a:fld>
            <a:endParaRPr lang="en-US" dirty="0"/>
          </a:p>
        </p:txBody>
      </p:sp>
    </p:spTree>
    <p:extLst>
      <p:ext uri="{BB962C8B-B14F-4D97-AF65-F5344CB8AC3E}">
        <p14:creationId xmlns:p14="http://schemas.microsoft.com/office/powerpoint/2010/main" val="3228702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0000" y="1620000"/>
            <a:ext cx="8229600" cy="4144963"/>
          </a:xfrm>
        </p:spPr>
        <p:txBody>
          <a:bodyPr/>
          <a:lstStyle/>
          <a:p>
            <a:pPr>
              <a:spcBef>
                <a:spcPts val="0"/>
              </a:spcBef>
              <a:spcAft>
                <a:spcPts val="1200"/>
              </a:spcAft>
            </a:pPr>
            <a:r>
              <a:rPr lang="fr-CA" dirty="0" smtClean="0"/>
              <a:t>Utilise le </a:t>
            </a:r>
            <a:r>
              <a:rPr lang="fr-CA" b="1" dirty="0" smtClean="0"/>
              <a:t>coût réel unitaire </a:t>
            </a:r>
            <a:r>
              <a:rPr lang="fr-CA" dirty="0" smtClean="0"/>
              <a:t>pour chaque élément différent composant les stocks</a:t>
            </a:r>
          </a:p>
          <a:p>
            <a:pPr>
              <a:spcBef>
                <a:spcPts val="0"/>
              </a:spcBef>
              <a:spcAft>
                <a:spcPts val="1200"/>
              </a:spcAft>
            </a:pPr>
            <a:endParaRPr lang="fr-CA" dirty="0" smtClean="0"/>
          </a:p>
          <a:p>
            <a:pPr>
              <a:spcBef>
                <a:spcPts val="0"/>
              </a:spcBef>
              <a:spcAft>
                <a:spcPts val="1200"/>
              </a:spcAft>
            </a:pPr>
            <a:r>
              <a:rPr lang="fr-CA" dirty="0" smtClean="0"/>
              <a:t>Très peu utilisée en pratique</a:t>
            </a: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27</a:t>
            </a:fld>
            <a:endParaRPr lang="en-US" dirty="0"/>
          </a:p>
        </p:txBody>
      </p:sp>
      <p:sp>
        <p:nvSpPr>
          <p:cNvPr id="4" name="Title 3"/>
          <p:cNvSpPr>
            <a:spLocks noGrp="1"/>
          </p:cNvSpPr>
          <p:nvPr>
            <p:ph type="title"/>
          </p:nvPr>
        </p:nvSpPr>
        <p:spPr/>
        <p:txBody>
          <a:bodyPr/>
          <a:lstStyle/>
          <a:p>
            <a:r>
              <a:rPr lang="fr-CA" dirty="0"/>
              <a:t>Méthode du coût réel d’entrée (ou coût d’achat réel)</a:t>
            </a:r>
            <a:endParaRPr lang="en-US" dirty="0"/>
          </a:p>
        </p:txBody>
      </p:sp>
    </p:spTree>
    <p:extLst>
      <p:ext uri="{BB962C8B-B14F-4D97-AF65-F5344CB8AC3E}">
        <p14:creationId xmlns:p14="http://schemas.microsoft.com/office/powerpoint/2010/main" val="2762698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a:t>
            </a:r>
            <a:endParaRPr lang="fr-CA"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584588808"/>
              </p:ext>
            </p:extLst>
          </p:nvPr>
        </p:nvGraphicFramePr>
        <p:xfrm>
          <a:off x="457200" y="2006600"/>
          <a:ext cx="8229600" cy="3324498"/>
        </p:xfrm>
        <a:graphic>
          <a:graphicData uri="http://schemas.openxmlformats.org/drawingml/2006/table">
            <a:tbl>
              <a:tblPr firstRow="1" bandRow="1">
                <a:tableStyleId>{21E4AEA4-8DFA-4A89-87EB-49C32662AFE0}</a:tableStyleId>
              </a:tblPr>
              <a:tblGrid>
                <a:gridCol w="16510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37243">
                <a:tc gridSpan="4">
                  <a:txBody>
                    <a:bodyPr/>
                    <a:lstStyle/>
                    <a:p>
                      <a:r>
                        <a:rPr lang="fr-CA" sz="2000" dirty="0" smtClean="0"/>
                        <a:t>Chaussures de course, modèle XL</a:t>
                      </a:r>
                      <a:endParaRPr lang="fr-CA" sz="2000" dirty="0"/>
                    </a:p>
                  </a:txBody>
                  <a:tcPr/>
                </a:tc>
                <a:tc hMerge="1">
                  <a:txBody>
                    <a:bodyPr/>
                    <a:lstStyle/>
                    <a:p>
                      <a:endParaRPr lang="fr-CA" dirty="0"/>
                    </a:p>
                  </a:txBody>
                  <a:tcPr/>
                </a:tc>
                <a:tc hMerge="1">
                  <a:txBody>
                    <a:bodyPr/>
                    <a:lstStyle/>
                    <a:p>
                      <a:endParaRPr lang="fr-CA" dirty="0"/>
                    </a:p>
                  </a:txBody>
                  <a:tcPr/>
                </a:tc>
                <a:tc hMerge="1">
                  <a:txBody>
                    <a:bodyPr/>
                    <a:lstStyle/>
                    <a:p>
                      <a:endParaRPr lang="fr-CA" dirty="0"/>
                    </a:p>
                  </a:txBody>
                  <a:tcPr/>
                </a:tc>
                <a:extLst>
                  <a:ext uri="{0D108BD9-81ED-4DB2-BD59-A6C34878D82A}">
                    <a16:rowId xmlns:a16="http://schemas.microsoft.com/office/drawing/2014/main" val="10000"/>
                  </a:ext>
                </a:extLst>
              </a:tr>
              <a:tr h="437243">
                <a:tc>
                  <a:txBody>
                    <a:bodyPr/>
                    <a:lstStyle/>
                    <a:p>
                      <a:r>
                        <a:rPr lang="fr-CA" sz="2000" dirty="0" smtClean="0"/>
                        <a:t>Date</a:t>
                      </a:r>
                      <a:endParaRPr lang="fr-CA" sz="2000" dirty="0"/>
                    </a:p>
                  </a:txBody>
                  <a:tcPr/>
                </a:tc>
                <a:tc>
                  <a:txBody>
                    <a:bodyPr/>
                    <a:lstStyle/>
                    <a:p>
                      <a:endParaRPr lang="fr-CA" sz="2000" dirty="0"/>
                    </a:p>
                  </a:txBody>
                  <a:tcPr/>
                </a:tc>
                <a:tc>
                  <a:txBody>
                    <a:bodyPr/>
                    <a:lstStyle/>
                    <a:p>
                      <a:r>
                        <a:rPr lang="fr-CA" sz="2000" dirty="0" smtClean="0"/>
                        <a:t>Nombre</a:t>
                      </a:r>
                      <a:r>
                        <a:rPr lang="fr-CA" sz="2000" baseline="0" dirty="0" smtClean="0"/>
                        <a:t> d’unités</a:t>
                      </a:r>
                      <a:endParaRPr lang="fr-CA" sz="2000" dirty="0"/>
                    </a:p>
                  </a:txBody>
                  <a:tcPr/>
                </a:tc>
                <a:tc>
                  <a:txBody>
                    <a:bodyPr/>
                    <a:lstStyle/>
                    <a:p>
                      <a:r>
                        <a:rPr lang="fr-CA" sz="2000" dirty="0" smtClean="0"/>
                        <a:t>Coût unitaire</a:t>
                      </a:r>
                      <a:endParaRPr lang="fr-CA" sz="2000" dirty="0"/>
                    </a:p>
                  </a:txBody>
                  <a:tcPr/>
                </a:tc>
                <a:extLst>
                  <a:ext uri="{0D108BD9-81ED-4DB2-BD59-A6C34878D82A}">
                    <a16:rowId xmlns:a16="http://schemas.microsoft.com/office/drawing/2014/main" val="10001"/>
                  </a:ext>
                </a:extLst>
              </a:tr>
              <a:tr h="437243">
                <a:tc>
                  <a:txBody>
                    <a:bodyPr/>
                    <a:lstStyle/>
                    <a:p>
                      <a:r>
                        <a:rPr lang="fr-CA" sz="2000" dirty="0" smtClean="0"/>
                        <a:t>01-11</a:t>
                      </a:r>
                      <a:endParaRPr lang="fr-CA" sz="2000" dirty="0"/>
                    </a:p>
                  </a:txBody>
                  <a:tcPr/>
                </a:tc>
                <a:tc>
                  <a:txBody>
                    <a:bodyPr/>
                    <a:lstStyle/>
                    <a:p>
                      <a:r>
                        <a:rPr lang="fr-CA" sz="2000" dirty="0" smtClean="0"/>
                        <a:t>Stock d’ouverture</a:t>
                      </a:r>
                      <a:endParaRPr lang="fr-CA" sz="2000" dirty="0"/>
                    </a:p>
                  </a:txBody>
                  <a:tcPr/>
                </a:tc>
                <a:tc>
                  <a:txBody>
                    <a:bodyPr/>
                    <a:lstStyle/>
                    <a:p>
                      <a:pPr algn="ctr"/>
                      <a:r>
                        <a:rPr lang="fr-CA" sz="2000" dirty="0" smtClean="0"/>
                        <a:t>10</a:t>
                      </a:r>
                      <a:endParaRPr lang="fr-CA" sz="2000" dirty="0"/>
                    </a:p>
                  </a:txBody>
                  <a:tcPr/>
                </a:tc>
                <a:tc>
                  <a:txBody>
                    <a:bodyPr/>
                    <a:lstStyle/>
                    <a:p>
                      <a:pPr algn="ctr"/>
                      <a:r>
                        <a:rPr lang="fr-CA" sz="2000" dirty="0" smtClean="0"/>
                        <a:t>   60 $</a:t>
                      </a:r>
                      <a:endParaRPr lang="fr-CA" sz="2000" dirty="0"/>
                    </a:p>
                  </a:txBody>
                  <a:tcPr/>
                </a:tc>
                <a:extLst>
                  <a:ext uri="{0D108BD9-81ED-4DB2-BD59-A6C34878D82A}">
                    <a16:rowId xmlns:a16="http://schemas.microsoft.com/office/drawing/2014/main" val="10002"/>
                  </a:ext>
                </a:extLst>
              </a:tr>
              <a:tr h="437243">
                <a:tc>
                  <a:txBody>
                    <a:bodyPr/>
                    <a:lstStyle/>
                    <a:p>
                      <a:r>
                        <a:rPr lang="fr-CA" sz="2000" dirty="0" smtClean="0"/>
                        <a:t>05-11</a:t>
                      </a:r>
                      <a:endParaRPr lang="fr-CA" sz="2000" dirty="0"/>
                    </a:p>
                  </a:txBody>
                  <a:tcPr/>
                </a:tc>
                <a:tc>
                  <a:txBody>
                    <a:bodyPr/>
                    <a:lstStyle/>
                    <a:p>
                      <a:r>
                        <a:rPr lang="fr-CA" sz="2000" dirty="0" smtClean="0"/>
                        <a:t>Achat</a:t>
                      </a:r>
                      <a:endParaRPr lang="fr-CA" sz="2000" dirty="0"/>
                    </a:p>
                  </a:txBody>
                  <a:tcPr/>
                </a:tc>
                <a:tc>
                  <a:txBody>
                    <a:bodyPr/>
                    <a:lstStyle/>
                    <a:p>
                      <a:pPr algn="ctr"/>
                      <a:r>
                        <a:rPr lang="fr-CA" sz="2000" dirty="0" smtClean="0"/>
                        <a:t>60</a:t>
                      </a:r>
                      <a:endParaRPr lang="fr-CA" sz="2000" dirty="0"/>
                    </a:p>
                  </a:txBody>
                  <a:tcPr/>
                </a:tc>
                <a:tc>
                  <a:txBody>
                    <a:bodyPr/>
                    <a:lstStyle/>
                    <a:p>
                      <a:pPr algn="ctr"/>
                      <a:r>
                        <a:rPr lang="fr-CA" sz="2000" dirty="0" smtClean="0"/>
                        <a:t>65  </a:t>
                      </a:r>
                      <a:endParaRPr lang="fr-CA" sz="2000" dirty="0"/>
                    </a:p>
                  </a:txBody>
                  <a:tcPr/>
                </a:tc>
                <a:extLst>
                  <a:ext uri="{0D108BD9-81ED-4DB2-BD59-A6C34878D82A}">
                    <a16:rowId xmlns:a16="http://schemas.microsoft.com/office/drawing/2014/main" val="10003"/>
                  </a:ext>
                </a:extLst>
              </a:tr>
              <a:tr h="437243">
                <a:tc>
                  <a:txBody>
                    <a:bodyPr/>
                    <a:lstStyle/>
                    <a:p>
                      <a:r>
                        <a:rPr lang="fr-CA" sz="2000" dirty="0" smtClean="0"/>
                        <a:t>15-11</a:t>
                      </a:r>
                      <a:endParaRPr lang="fr-CA" sz="2000" dirty="0"/>
                    </a:p>
                  </a:txBody>
                  <a:tcPr/>
                </a:tc>
                <a:tc>
                  <a:txBody>
                    <a:bodyPr/>
                    <a:lstStyle/>
                    <a:p>
                      <a:r>
                        <a:rPr lang="fr-CA" sz="2000" dirty="0" smtClean="0"/>
                        <a:t>Vente</a:t>
                      </a:r>
                      <a:endParaRPr lang="fr-CA" sz="2000" dirty="0"/>
                    </a:p>
                  </a:txBody>
                  <a:tcPr/>
                </a:tc>
                <a:tc>
                  <a:txBody>
                    <a:bodyPr/>
                    <a:lstStyle/>
                    <a:p>
                      <a:pPr algn="ctr"/>
                      <a:r>
                        <a:rPr lang="fr-CA" sz="2000" dirty="0" smtClean="0"/>
                        <a:t>40</a:t>
                      </a:r>
                      <a:endParaRPr lang="fr-CA" sz="2000" dirty="0"/>
                    </a:p>
                  </a:txBody>
                  <a:tcPr/>
                </a:tc>
                <a:tc>
                  <a:txBody>
                    <a:bodyPr/>
                    <a:lstStyle/>
                    <a:p>
                      <a:pPr algn="ctr"/>
                      <a:endParaRPr lang="fr-CA" sz="2000" dirty="0"/>
                    </a:p>
                  </a:txBody>
                  <a:tcPr/>
                </a:tc>
                <a:extLst>
                  <a:ext uri="{0D108BD9-81ED-4DB2-BD59-A6C34878D82A}">
                    <a16:rowId xmlns:a16="http://schemas.microsoft.com/office/drawing/2014/main" val="10004"/>
                  </a:ext>
                </a:extLst>
              </a:tr>
              <a:tr h="437243">
                <a:tc>
                  <a:txBody>
                    <a:bodyPr/>
                    <a:lstStyle/>
                    <a:p>
                      <a:r>
                        <a:rPr lang="fr-CA" sz="2000" dirty="0" smtClean="0"/>
                        <a:t>26-11</a:t>
                      </a:r>
                      <a:endParaRPr lang="fr-CA" sz="2000" dirty="0"/>
                    </a:p>
                  </a:txBody>
                  <a:tcPr/>
                </a:tc>
                <a:tc>
                  <a:txBody>
                    <a:bodyPr/>
                    <a:lstStyle/>
                    <a:p>
                      <a:r>
                        <a:rPr lang="fr-CA" sz="2000" dirty="0" smtClean="0"/>
                        <a:t>Achat</a:t>
                      </a:r>
                      <a:endParaRPr lang="fr-CA" sz="2000" dirty="0"/>
                    </a:p>
                  </a:txBody>
                  <a:tcPr/>
                </a:tc>
                <a:tc>
                  <a:txBody>
                    <a:bodyPr/>
                    <a:lstStyle/>
                    <a:p>
                      <a:pPr algn="ctr"/>
                      <a:r>
                        <a:rPr lang="fr-CA" sz="2000" dirty="0" smtClean="0"/>
                        <a:t>70</a:t>
                      </a:r>
                      <a:endParaRPr lang="fr-CA" sz="2000" dirty="0"/>
                    </a:p>
                  </a:txBody>
                  <a:tcPr/>
                </a:tc>
                <a:tc>
                  <a:txBody>
                    <a:bodyPr/>
                    <a:lstStyle/>
                    <a:p>
                      <a:pPr algn="ctr"/>
                      <a:r>
                        <a:rPr lang="fr-CA" sz="2000" dirty="0" smtClean="0"/>
                        <a:t>70</a:t>
                      </a:r>
                      <a:endParaRPr lang="fr-CA" sz="2000" dirty="0"/>
                    </a:p>
                  </a:txBody>
                  <a:tcPr/>
                </a:tc>
                <a:extLst>
                  <a:ext uri="{0D108BD9-81ED-4DB2-BD59-A6C34878D82A}">
                    <a16:rowId xmlns:a16="http://schemas.microsoft.com/office/drawing/2014/main" val="10005"/>
                  </a:ext>
                </a:extLst>
              </a:tr>
              <a:tr h="437243">
                <a:tc>
                  <a:txBody>
                    <a:bodyPr/>
                    <a:lstStyle/>
                    <a:p>
                      <a:r>
                        <a:rPr lang="fr-CA" sz="2000" dirty="0" smtClean="0"/>
                        <a:t>30-11</a:t>
                      </a:r>
                      <a:endParaRPr lang="fr-CA" sz="2000" dirty="0"/>
                    </a:p>
                  </a:txBody>
                  <a:tcPr/>
                </a:tc>
                <a:tc>
                  <a:txBody>
                    <a:bodyPr/>
                    <a:lstStyle/>
                    <a:p>
                      <a:r>
                        <a:rPr lang="fr-CA" sz="2000" dirty="0" smtClean="0"/>
                        <a:t>Vente</a:t>
                      </a:r>
                      <a:endParaRPr lang="fr-CA" sz="2000" dirty="0"/>
                    </a:p>
                  </a:txBody>
                  <a:tcPr/>
                </a:tc>
                <a:tc>
                  <a:txBody>
                    <a:bodyPr/>
                    <a:lstStyle/>
                    <a:p>
                      <a:pPr algn="ctr"/>
                      <a:r>
                        <a:rPr lang="fr-CA" sz="2000" dirty="0" smtClean="0"/>
                        <a:t>80</a:t>
                      </a:r>
                      <a:endParaRPr lang="fr-CA" sz="2000" dirty="0"/>
                    </a:p>
                  </a:txBody>
                  <a:tcPr/>
                </a:tc>
                <a:tc>
                  <a:txBody>
                    <a:bodyPr/>
                    <a:lstStyle/>
                    <a:p>
                      <a:pPr algn="ctr"/>
                      <a:endParaRPr lang="fr-CA" sz="20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4"/>
          </p:nvPr>
        </p:nvSpPr>
        <p:spPr/>
        <p:txBody>
          <a:bodyPr/>
          <a:lstStyle/>
          <a:p>
            <a:pPr>
              <a:defRPr/>
            </a:pPr>
            <a:fld id="{40F7DCF8-6AA0-4E13-B4C4-DFC4B021D510}" type="slidenum">
              <a:rPr lang="en-US" smtClean="0"/>
              <a:pPr>
                <a:defRPr/>
              </a:pPr>
              <a:t>28</a:t>
            </a:fld>
            <a:endParaRPr lang="en-US" dirty="0"/>
          </a:p>
        </p:txBody>
      </p:sp>
    </p:spTree>
    <p:extLst>
      <p:ext uri="{BB962C8B-B14F-4D97-AF65-F5344CB8AC3E}">
        <p14:creationId xmlns:p14="http://schemas.microsoft.com/office/powerpoint/2010/main" val="1544058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0200" y="274638"/>
            <a:ext cx="8407400" cy="1143000"/>
          </a:xfrm>
        </p:spPr>
        <p:txBody>
          <a:bodyPr/>
          <a:lstStyle/>
          <a:p>
            <a:r>
              <a:rPr lang="fr-CA" dirty="0" smtClean="0"/>
              <a:t>Méthode PEPS</a:t>
            </a:r>
            <a:endParaRPr lang="fr-CA" dirty="0"/>
          </a:p>
        </p:txBody>
      </p:sp>
      <p:sp>
        <p:nvSpPr>
          <p:cNvPr id="3" name="Espace réservé du contenu 2"/>
          <p:cNvSpPr>
            <a:spLocks noGrp="1"/>
          </p:cNvSpPr>
          <p:nvPr>
            <p:ph idx="1"/>
          </p:nvPr>
        </p:nvSpPr>
        <p:spPr>
          <a:xfrm>
            <a:off x="360000" y="1620000"/>
            <a:ext cx="8229600" cy="4525963"/>
          </a:xfrm>
        </p:spPr>
        <p:txBody>
          <a:bodyPr/>
          <a:lstStyle/>
          <a:p>
            <a:pPr>
              <a:spcBef>
                <a:spcPts val="0"/>
              </a:spcBef>
              <a:spcAft>
                <a:spcPts val="1200"/>
              </a:spcAft>
            </a:pPr>
            <a:r>
              <a:rPr lang="fr-CA" dirty="0" smtClean="0"/>
              <a:t>Les </a:t>
            </a:r>
            <a:r>
              <a:rPr lang="fr-CA" b="1" dirty="0" smtClean="0"/>
              <a:t>premiers</a:t>
            </a:r>
            <a:r>
              <a:rPr lang="fr-CA" dirty="0" smtClean="0"/>
              <a:t> coûts engagés chaque période sont les premiers coûts assignés au coût des marchandises vendues.</a:t>
            </a:r>
          </a:p>
          <a:p>
            <a:pPr>
              <a:spcBef>
                <a:spcPts val="0"/>
              </a:spcBef>
              <a:spcAft>
                <a:spcPts val="1200"/>
              </a:spcAft>
            </a:pPr>
            <a:r>
              <a:rPr lang="fr-CA" dirty="0" smtClean="0"/>
              <a:t>Les </a:t>
            </a:r>
            <a:r>
              <a:rPr lang="fr-CA" b="1" dirty="0" smtClean="0"/>
              <a:t>derniers</a:t>
            </a:r>
            <a:r>
              <a:rPr lang="fr-CA" dirty="0" smtClean="0"/>
              <a:t> coûts engagés dans la période correspondent au stock de clôture.</a:t>
            </a: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29</a:t>
            </a:fld>
            <a:endParaRPr lang="en-US" dirty="0"/>
          </a:p>
        </p:txBody>
      </p:sp>
    </p:spTree>
    <p:extLst>
      <p:ext uri="{BB962C8B-B14F-4D97-AF65-F5344CB8AC3E}">
        <p14:creationId xmlns:p14="http://schemas.microsoft.com/office/powerpoint/2010/main" val="85443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sz="3000" dirty="0" smtClean="0"/>
              <a:t>Objectif 1:</a:t>
            </a:r>
            <a:endParaRPr lang="fr-CA" sz="3000" dirty="0"/>
          </a:p>
        </p:txBody>
      </p:sp>
      <p:sp>
        <p:nvSpPr>
          <p:cNvPr id="3" name="Sous-titre 2"/>
          <p:cNvSpPr>
            <a:spLocks noGrp="1"/>
          </p:cNvSpPr>
          <p:nvPr>
            <p:ph type="subTitle" idx="1"/>
          </p:nvPr>
        </p:nvSpPr>
        <p:spPr/>
        <p:txBody>
          <a:bodyPr/>
          <a:lstStyle/>
          <a:p>
            <a:r>
              <a:rPr lang="fr-CA" sz="2000" dirty="0"/>
              <a:t>Comptabiliser l’achat et la vente de stocks selon l’inventaire périodique</a:t>
            </a:r>
          </a:p>
          <a:p>
            <a:endParaRPr lang="fr-CA" dirty="0"/>
          </a:p>
        </p:txBody>
      </p:sp>
      <p:sp>
        <p:nvSpPr>
          <p:cNvPr id="5" name="Slide Number Placeholder 4"/>
          <p:cNvSpPr>
            <a:spLocks noGrp="1"/>
          </p:cNvSpPr>
          <p:nvPr>
            <p:ph type="sldNum" sz="quarter" idx="4"/>
          </p:nvPr>
        </p:nvSpPr>
        <p:spPr/>
        <p:txBody>
          <a:bodyPr/>
          <a:lstStyle/>
          <a:p>
            <a:pPr>
              <a:defRPr/>
            </a:pPr>
            <a:fld id="{40F7DCF8-6AA0-4E13-B4C4-DFC4B021D510}" type="slidenum">
              <a:rPr lang="en-US" smtClean="0"/>
              <a:pPr>
                <a:defRPr/>
              </a:pPr>
              <a:t>3</a:t>
            </a:fld>
            <a:endParaRPr lang="en-US" dirty="0"/>
          </a:p>
        </p:txBody>
      </p:sp>
    </p:spTree>
    <p:extLst>
      <p:ext uri="{BB962C8B-B14F-4D97-AF65-F5344CB8AC3E}">
        <p14:creationId xmlns:p14="http://schemas.microsoft.com/office/powerpoint/2010/main" val="3457751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93684" y="835571"/>
            <a:ext cx="7866992" cy="4524705"/>
          </a:xfrm>
        </p:spPr>
      </p:pic>
      <p:sp>
        <p:nvSpPr>
          <p:cNvPr id="7" name="Espace réservé du contenu 6"/>
          <p:cNvSpPr>
            <a:spLocks noGrp="1"/>
          </p:cNvSpPr>
          <p:nvPr>
            <p:ph sz="half" idx="2"/>
          </p:nvPr>
        </p:nvSpPr>
        <p:spPr>
          <a:xfrm>
            <a:off x="512380" y="5421551"/>
            <a:ext cx="8229600" cy="550863"/>
          </a:xfrm>
        </p:spPr>
        <p:txBody>
          <a:bodyPr/>
          <a:lstStyle/>
          <a:p>
            <a:r>
              <a:rPr lang="fr-CA" dirty="0" smtClean="0"/>
              <a:t>Écritures de journal à faire selon PEPS</a:t>
            </a:r>
            <a:endParaRPr lang="fr-CA" dirty="0"/>
          </a:p>
        </p:txBody>
      </p:sp>
      <p:sp>
        <p:nvSpPr>
          <p:cNvPr id="4" name="Slide Number Placeholder 3"/>
          <p:cNvSpPr>
            <a:spLocks noGrp="1"/>
          </p:cNvSpPr>
          <p:nvPr>
            <p:ph type="sldNum" sz="quarter" idx="4"/>
          </p:nvPr>
        </p:nvSpPr>
        <p:spPr/>
        <p:txBody>
          <a:bodyPr/>
          <a:lstStyle/>
          <a:p>
            <a:pPr>
              <a:defRPr/>
            </a:pPr>
            <a:fld id="{40F7DCF8-6AA0-4E13-B4C4-DFC4B021D510}" type="slidenum">
              <a:rPr lang="en-US" smtClean="0"/>
              <a:pPr>
                <a:defRPr/>
              </a:pPr>
              <a:t>30</a:t>
            </a:fld>
            <a:endParaRPr lang="en-US" dirty="0"/>
          </a:p>
        </p:txBody>
      </p:sp>
    </p:spTree>
    <p:extLst>
      <p:ext uri="{BB962C8B-B14F-4D97-AF65-F5344CB8AC3E}">
        <p14:creationId xmlns:p14="http://schemas.microsoft.com/office/powerpoint/2010/main" val="1246710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Vérification de l’exactitude du compte de stocks</a:t>
            </a:r>
            <a:endParaRPr lang="fr-CA" dirty="0"/>
          </a:p>
        </p:txBody>
      </p:sp>
      <p:sp>
        <p:nvSpPr>
          <p:cNvPr id="3" name="Espace réservé du contenu 2"/>
          <p:cNvSpPr>
            <a:spLocks noGrp="1"/>
          </p:cNvSpPr>
          <p:nvPr>
            <p:ph idx="1"/>
          </p:nvPr>
        </p:nvSpPr>
        <p:spPr>
          <a:xfrm>
            <a:off x="360000" y="1620000"/>
            <a:ext cx="8229600" cy="4233863"/>
          </a:xfrm>
        </p:spPr>
        <p:txBody>
          <a:bodyPr/>
          <a:lstStyle/>
          <a:p>
            <a:pPr marL="0" indent="0">
              <a:buNone/>
            </a:pPr>
            <a:r>
              <a:rPr lang="fr-CA" dirty="0"/>
              <a:t>	</a:t>
            </a:r>
            <a:r>
              <a:rPr lang="fr-CA" dirty="0" smtClean="0"/>
              <a:t>Stock d’ouverture</a:t>
            </a:r>
          </a:p>
          <a:p>
            <a:pPr marL="0" indent="0">
              <a:buNone/>
            </a:pPr>
            <a:r>
              <a:rPr lang="fr-CA" dirty="0" smtClean="0"/>
              <a:t>+	Achats nets</a:t>
            </a:r>
          </a:p>
          <a:p>
            <a:pPr marL="0" indent="0">
              <a:buNone/>
            </a:pPr>
            <a:r>
              <a:rPr lang="fr-CA" dirty="0" smtClean="0"/>
              <a:t>=	Coûts des marchandises destinées à la vente</a:t>
            </a:r>
          </a:p>
          <a:p>
            <a:pPr marL="0" indent="0">
              <a:buNone/>
            </a:pPr>
            <a:r>
              <a:rPr lang="fr-CA" dirty="0" smtClean="0"/>
              <a:t>-	Stock de clôture</a:t>
            </a:r>
          </a:p>
          <a:p>
            <a:pPr marL="0" indent="0">
              <a:buNone/>
            </a:pPr>
            <a:r>
              <a:rPr lang="fr-CA" dirty="0" smtClean="0"/>
              <a:t>=	Coût des marchandises vendues</a:t>
            </a: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31</a:t>
            </a:fld>
            <a:endParaRPr lang="en-US" dirty="0"/>
          </a:p>
        </p:txBody>
      </p:sp>
    </p:spTree>
    <p:extLst>
      <p:ext uri="{BB962C8B-B14F-4D97-AF65-F5344CB8AC3E}">
        <p14:creationId xmlns:p14="http://schemas.microsoft.com/office/powerpoint/2010/main" val="2106279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0200" y="274638"/>
            <a:ext cx="8407400" cy="1143000"/>
          </a:xfrm>
        </p:spPr>
        <p:txBody>
          <a:bodyPr/>
          <a:lstStyle/>
          <a:p>
            <a:r>
              <a:rPr lang="fr-CA" dirty="0" smtClean="0"/>
              <a:t>Méthode de la moyenne mobile</a:t>
            </a:r>
            <a:endParaRPr lang="fr-CA" dirty="0"/>
          </a:p>
        </p:txBody>
      </p:sp>
      <p:sp>
        <p:nvSpPr>
          <p:cNvPr id="3" name="Espace réservé du contenu 2"/>
          <p:cNvSpPr>
            <a:spLocks noGrp="1"/>
          </p:cNvSpPr>
          <p:nvPr>
            <p:ph idx="1"/>
          </p:nvPr>
        </p:nvSpPr>
        <p:spPr>
          <a:xfrm>
            <a:off x="360000" y="1620000"/>
            <a:ext cx="8633528" cy="4381500"/>
          </a:xfrm>
        </p:spPr>
        <p:txBody>
          <a:bodyPr/>
          <a:lstStyle/>
          <a:p>
            <a:pPr>
              <a:spcBef>
                <a:spcPts val="0"/>
              </a:spcBef>
              <a:spcAft>
                <a:spcPts val="1200"/>
              </a:spcAft>
            </a:pPr>
            <a:r>
              <a:rPr lang="fr-CA" dirty="0" smtClean="0"/>
              <a:t>Calcul d’un nouveau </a:t>
            </a:r>
            <a:r>
              <a:rPr lang="fr-CA" b="1" dirty="0" smtClean="0"/>
              <a:t>coût moyen pondéré </a:t>
            </a:r>
            <a:r>
              <a:rPr lang="fr-CA" dirty="0" smtClean="0"/>
              <a:t>après chaque achat.</a:t>
            </a:r>
          </a:p>
          <a:p>
            <a:pPr>
              <a:spcBef>
                <a:spcPts val="0"/>
              </a:spcBef>
              <a:spcAft>
                <a:spcPts val="1200"/>
              </a:spcAft>
            </a:pPr>
            <a:endParaRPr lang="fr-CA" dirty="0" smtClean="0"/>
          </a:p>
          <a:p>
            <a:pPr>
              <a:spcBef>
                <a:spcPts val="0"/>
              </a:spcBef>
              <a:spcAft>
                <a:spcPts val="1200"/>
              </a:spcAft>
            </a:pPr>
            <a:r>
              <a:rPr lang="fr-CA" b="1" dirty="0" smtClean="0"/>
              <a:t>Stock de clôture </a:t>
            </a:r>
            <a:r>
              <a:rPr lang="fr-CA" dirty="0" smtClean="0"/>
              <a:t>et le </a:t>
            </a:r>
            <a:r>
              <a:rPr lang="fr-CA" b="1" dirty="0" smtClean="0"/>
              <a:t>coût des marchandises vendues </a:t>
            </a:r>
            <a:r>
              <a:rPr lang="fr-CA" dirty="0" smtClean="0"/>
              <a:t>sont calculés à partir du même coût moyen pondéré unitaire le plus récent.</a:t>
            </a:r>
          </a:p>
          <a:p>
            <a:pPr>
              <a:spcBef>
                <a:spcPts val="0"/>
              </a:spcBef>
              <a:spcAft>
                <a:spcPts val="1200"/>
              </a:spcAft>
            </a:pPr>
            <a:endParaRPr lang="fr-CA" dirty="0" smtClean="0"/>
          </a:p>
          <a:p>
            <a:pPr>
              <a:spcBef>
                <a:spcPts val="0"/>
              </a:spcBef>
              <a:spcAft>
                <a:spcPts val="1200"/>
              </a:spcAft>
            </a:pPr>
            <a:r>
              <a:rPr lang="fr-CA" dirty="0" smtClean="0"/>
              <a:t>Calcul du </a:t>
            </a:r>
            <a:r>
              <a:rPr lang="fr-CA" b="1" dirty="0" smtClean="0"/>
              <a:t>coût moyen unitaire</a:t>
            </a:r>
          </a:p>
          <a:p>
            <a:pPr lvl="1">
              <a:spcBef>
                <a:spcPts val="0"/>
              </a:spcBef>
              <a:spcAft>
                <a:spcPts val="1200"/>
              </a:spcAft>
              <a:buFont typeface="Wingdings" panose="05000000000000000000" pitchFamily="2" charset="2"/>
              <a:buChar char="Ø"/>
            </a:pPr>
            <a:r>
              <a:rPr lang="fr-CA" dirty="0" smtClean="0"/>
              <a:t>Coût total des unités en stock / nombre d’unités en stock</a:t>
            </a: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32</a:t>
            </a:fld>
            <a:endParaRPr lang="en-US" dirty="0"/>
          </a:p>
        </p:txBody>
      </p:sp>
    </p:spTree>
    <p:extLst>
      <p:ext uri="{BB962C8B-B14F-4D97-AF65-F5344CB8AC3E}">
        <p14:creationId xmlns:p14="http://schemas.microsoft.com/office/powerpoint/2010/main" val="1958565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u contenu 10"/>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46074" y="591337"/>
            <a:ext cx="8575652" cy="4768063"/>
          </a:xfrm>
        </p:spPr>
      </p:pic>
      <p:sp>
        <p:nvSpPr>
          <p:cNvPr id="10" name="Espace réservé du contenu 9"/>
          <p:cNvSpPr>
            <a:spLocks noGrp="1"/>
          </p:cNvSpPr>
          <p:nvPr>
            <p:ph sz="half" idx="2"/>
          </p:nvPr>
        </p:nvSpPr>
        <p:spPr>
          <a:xfrm>
            <a:off x="469900" y="5359400"/>
            <a:ext cx="8128000" cy="1117600"/>
          </a:xfrm>
        </p:spPr>
        <p:txBody>
          <a:bodyPr/>
          <a:lstStyle/>
          <a:p>
            <a:r>
              <a:rPr lang="fr-CA" dirty="0" smtClean="0"/>
              <a:t>Écritures de journal à faire selon moyenne mobile </a:t>
            </a:r>
            <a:endParaRPr lang="fr-CA" dirty="0"/>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33</a:t>
            </a:fld>
            <a:endParaRPr lang="en-US" dirty="0"/>
          </a:p>
        </p:txBody>
      </p:sp>
    </p:spTree>
    <p:extLst>
      <p:ext uri="{BB962C8B-B14F-4D97-AF65-F5344CB8AC3E}">
        <p14:creationId xmlns:p14="http://schemas.microsoft.com/office/powerpoint/2010/main" val="4168595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0000" y="1620000"/>
            <a:ext cx="8633528" cy="4661319"/>
          </a:xfrm>
        </p:spPr>
        <p:txBody>
          <a:bodyPr/>
          <a:lstStyle/>
          <a:p>
            <a:pPr>
              <a:spcBef>
                <a:spcPts val="0"/>
              </a:spcBef>
              <a:spcAft>
                <a:spcPts val="1200"/>
              </a:spcAft>
            </a:pPr>
            <a:r>
              <a:rPr lang="fr-CA" b="1" dirty="0"/>
              <a:t>Voici quelques conseils et informations avant de débuter la simulation comptable:</a:t>
            </a:r>
          </a:p>
          <a:p>
            <a:pPr lvl="1">
              <a:spcBef>
                <a:spcPts val="0"/>
              </a:spcBef>
              <a:spcAft>
                <a:spcPts val="1200"/>
              </a:spcAft>
            </a:pPr>
            <a:r>
              <a:rPr lang="fr-CA" dirty="0"/>
              <a:t>Voir section Évaluation et résultats – simulation.  Vous y trouverez le lien pour accéder à la simulation de même que le tutoriel.</a:t>
            </a:r>
          </a:p>
          <a:p>
            <a:pPr lvl="1">
              <a:spcBef>
                <a:spcPts val="0"/>
              </a:spcBef>
              <a:spcAft>
                <a:spcPts val="1200"/>
              </a:spcAft>
            </a:pPr>
            <a:r>
              <a:rPr lang="fr-CA" dirty="0"/>
              <a:t>Consultez le guide pour la simulation comptable et n'oubliez pas de visionner la vidéo d'introduction dans la simulation. </a:t>
            </a:r>
          </a:p>
          <a:p>
            <a:pPr lvl="1">
              <a:spcBef>
                <a:spcPts val="0"/>
              </a:spcBef>
              <a:spcAft>
                <a:spcPts val="1200"/>
              </a:spcAft>
            </a:pPr>
            <a:r>
              <a:rPr lang="fr-CA" dirty="0"/>
              <a:t>Notez que les états financiers à préparer dans la simulation comptable sont des états financiers intermédiaires.  De ce fait, les écritures de régularisations se font uniquement au chiffrier (pas d'écritures au journal général et pas de reports au grand livre).</a:t>
            </a:r>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34</a:t>
            </a:fld>
            <a:endParaRPr lang="en-US" dirty="0"/>
          </a:p>
        </p:txBody>
      </p:sp>
      <p:sp>
        <p:nvSpPr>
          <p:cNvPr id="4" name="Title 3"/>
          <p:cNvSpPr>
            <a:spLocks noGrp="1"/>
          </p:cNvSpPr>
          <p:nvPr>
            <p:ph type="title"/>
          </p:nvPr>
        </p:nvSpPr>
        <p:spPr/>
        <p:txBody>
          <a:bodyPr/>
          <a:lstStyle/>
          <a:p>
            <a:r>
              <a:rPr lang="fr-CA" dirty="0"/>
              <a:t>Simulation comptable</a:t>
            </a:r>
            <a:endParaRPr lang="en-US" dirty="0"/>
          </a:p>
        </p:txBody>
      </p:sp>
    </p:spTree>
    <p:extLst>
      <p:ext uri="{BB962C8B-B14F-4D97-AF65-F5344CB8AC3E}">
        <p14:creationId xmlns:p14="http://schemas.microsoft.com/office/powerpoint/2010/main" val="3844696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0000" y="1620000"/>
            <a:ext cx="8810351" cy="4661319"/>
          </a:xfrm>
        </p:spPr>
        <p:txBody>
          <a:bodyPr/>
          <a:lstStyle/>
          <a:p>
            <a:r>
              <a:rPr lang="fr-CA" b="1" dirty="0"/>
              <a:t>Voici quelques conseils et informations avant de débuter la simulation comptable (suite):</a:t>
            </a:r>
          </a:p>
          <a:p>
            <a:pPr lvl="1"/>
            <a:r>
              <a:rPr lang="fr-CA" dirty="0"/>
              <a:t>Les transactions se font en inventaire </a:t>
            </a:r>
            <a:r>
              <a:rPr lang="fr-CA" b="1" dirty="0"/>
              <a:t>PÉRIODIQUE</a:t>
            </a:r>
            <a:r>
              <a:rPr lang="fr-CA" dirty="0"/>
              <a:t> dans la simulation (séance 8). </a:t>
            </a:r>
          </a:p>
          <a:p>
            <a:pPr lvl="1"/>
            <a:r>
              <a:rPr lang="fr-CA" dirty="0"/>
              <a:t>Le système d’information comptable, ce qui inclut les journaux auxiliaires et les grands livres auxiliaires, sera traité lors de la séance 9. À titre informatif:</a:t>
            </a:r>
          </a:p>
          <a:p>
            <a:pPr lvl="2"/>
            <a:r>
              <a:rPr lang="fr-CA" sz="1800" dirty="0"/>
              <a:t>Journal des ventes = ventes à crédit.</a:t>
            </a:r>
          </a:p>
          <a:p>
            <a:pPr lvl="2"/>
            <a:r>
              <a:rPr lang="fr-CA" sz="1800" dirty="0"/>
              <a:t>Journal des achats = achats à crédit.</a:t>
            </a:r>
          </a:p>
          <a:p>
            <a:pPr lvl="2"/>
            <a:r>
              <a:rPr lang="fr-CA" sz="1800" dirty="0"/>
              <a:t>Journal des encaissements = ventes au comptant et toutes transactions impliquant la réception d’un chèque (augmentation de l’encaisse).</a:t>
            </a:r>
          </a:p>
          <a:p>
            <a:pPr lvl="2"/>
            <a:r>
              <a:rPr lang="fr-CA" sz="1800" dirty="0"/>
              <a:t>Journal des décaissements = achats au comptant ou toutes transactions impliquant l’émission d’un chèque (diminution de l’encaisse). Voir également note 3 des politiques internes.</a:t>
            </a:r>
          </a:p>
          <a:p>
            <a:pPr lvl="2"/>
            <a:r>
              <a:rPr lang="fr-CA" sz="1800" dirty="0"/>
              <a:t>Journal général = toutes autres transactions.</a:t>
            </a:r>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35</a:t>
            </a:fld>
            <a:endParaRPr lang="en-US" dirty="0"/>
          </a:p>
        </p:txBody>
      </p:sp>
      <p:sp>
        <p:nvSpPr>
          <p:cNvPr id="4" name="Title 3"/>
          <p:cNvSpPr>
            <a:spLocks noGrp="1"/>
          </p:cNvSpPr>
          <p:nvPr>
            <p:ph type="title"/>
          </p:nvPr>
        </p:nvSpPr>
        <p:spPr/>
        <p:txBody>
          <a:bodyPr/>
          <a:lstStyle/>
          <a:p>
            <a:r>
              <a:rPr lang="fr-CA" dirty="0"/>
              <a:t>Simulation comptable</a:t>
            </a:r>
            <a:endParaRPr lang="en-US" dirty="0"/>
          </a:p>
        </p:txBody>
      </p:sp>
    </p:spTree>
    <p:extLst>
      <p:ext uri="{BB962C8B-B14F-4D97-AF65-F5344CB8AC3E}">
        <p14:creationId xmlns:p14="http://schemas.microsoft.com/office/powerpoint/2010/main" val="371556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0000" y="1620000"/>
            <a:ext cx="8633528" cy="4661319"/>
          </a:xfrm>
        </p:spPr>
        <p:txBody>
          <a:bodyPr/>
          <a:lstStyle/>
          <a:p>
            <a:pPr>
              <a:spcBef>
                <a:spcPts val="0"/>
              </a:spcBef>
              <a:spcAft>
                <a:spcPts val="1200"/>
              </a:spcAft>
            </a:pPr>
            <a:r>
              <a:rPr lang="fr-CA" b="1" dirty="0"/>
              <a:t>Voici quelques conseils et informations avant de débuter la simulation comptable (suite):</a:t>
            </a:r>
          </a:p>
          <a:p>
            <a:pPr lvl="1">
              <a:spcBef>
                <a:spcPts val="0"/>
              </a:spcBef>
              <a:spcAft>
                <a:spcPts val="1200"/>
              </a:spcAft>
            </a:pPr>
            <a:r>
              <a:rPr lang="fr-CA" dirty="0"/>
              <a:t>La simulation utilise un système comptable informatisé, ce qui diffère de la méthode manuelle qui sera abordée lors de la séance 9 (exercice Capitaine Patate). Par exemple: </a:t>
            </a:r>
          </a:p>
          <a:p>
            <a:pPr lvl="2">
              <a:spcBef>
                <a:spcPts val="0"/>
              </a:spcBef>
              <a:spcAft>
                <a:spcPts val="1200"/>
              </a:spcAft>
            </a:pPr>
            <a:r>
              <a:rPr lang="fr-CA" sz="1800" dirty="0"/>
              <a:t>Les reports au grand livre se font automatiquement. Vous devez donc uniquement effectuer manuellement les reports aux grands livres auxiliaires des clients et fournisseurs. Vous devez également établir le nouveau solde de chaque compte client et fournisseur après un report afin que le solde total aux grands livres auxiliaires se fasse de façon appropriée. Cliquez sur l'icône RAFRAICHIR pour que le nouveau solde se mette à jour dans le bas de la page.</a:t>
            </a:r>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36</a:t>
            </a:fld>
            <a:endParaRPr lang="en-US" dirty="0"/>
          </a:p>
        </p:txBody>
      </p:sp>
      <p:sp>
        <p:nvSpPr>
          <p:cNvPr id="4" name="Title 3"/>
          <p:cNvSpPr>
            <a:spLocks noGrp="1"/>
          </p:cNvSpPr>
          <p:nvPr>
            <p:ph type="title"/>
          </p:nvPr>
        </p:nvSpPr>
        <p:spPr/>
        <p:txBody>
          <a:bodyPr/>
          <a:lstStyle/>
          <a:p>
            <a:r>
              <a:rPr lang="fr-CA" dirty="0"/>
              <a:t>Simulation comptable</a:t>
            </a:r>
            <a:endParaRPr lang="en-US" dirty="0"/>
          </a:p>
        </p:txBody>
      </p:sp>
    </p:spTree>
    <p:extLst>
      <p:ext uri="{BB962C8B-B14F-4D97-AF65-F5344CB8AC3E}">
        <p14:creationId xmlns:p14="http://schemas.microsoft.com/office/powerpoint/2010/main" val="2575064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0000" y="1620000"/>
            <a:ext cx="8633528" cy="4661319"/>
          </a:xfrm>
        </p:spPr>
        <p:txBody>
          <a:bodyPr/>
          <a:lstStyle/>
          <a:p>
            <a:pPr>
              <a:spcBef>
                <a:spcPts val="0"/>
              </a:spcBef>
              <a:spcAft>
                <a:spcPts val="1200"/>
              </a:spcAft>
            </a:pPr>
            <a:r>
              <a:rPr lang="fr-CA" dirty="0" smtClean="0"/>
              <a:t>Conseil Roy CH 5 (p.248)</a:t>
            </a:r>
          </a:p>
          <a:p>
            <a:pPr lvl="1">
              <a:spcBef>
                <a:spcPts val="0"/>
              </a:spcBef>
              <a:spcAft>
                <a:spcPts val="1200"/>
              </a:spcAft>
            </a:pPr>
            <a:r>
              <a:rPr lang="fr-CH" dirty="0"/>
              <a:t>Refaites l'exercice du chapitre 5, cette fois-ci en inventaire périodique.</a:t>
            </a:r>
            <a:endParaRPr lang="fr-CA" dirty="0" smtClean="0"/>
          </a:p>
          <a:p>
            <a:pPr>
              <a:spcBef>
                <a:spcPts val="0"/>
              </a:spcBef>
              <a:spcAft>
                <a:spcPts val="1200"/>
              </a:spcAft>
            </a:pPr>
            <a:r>
              <a:rPr lang="fr-CA" dirty="0"/>
              <a:t>Conseil Roy CH </a:t>
            </a:r>
            <a:r>
              <a:rPr lang="fr-CA" dirty="0" smtClean="0"/>
              <a:t>6 </a:t>
            </a:r>
            <a:r>
              <a:rPr lang="fr-CA" dirty="0"/>
              <a:t>(</a:t>
            </a:r>
            <a:r>
              <a:rPr lang="fr-CA" dirty="0" smtClean="0"/>
              <a:t>p.282-283)</a:t>
            </a:r>
          </a:p>
          <a:p>
            <a:pPr lvl="1">
              <a:spcBef>
                <a:spcPts val="0"/>
              </a:spcBef>
              <a:spcAft>
                <a:spcPts val="1200"/>
              </a:spcAft>
            </a:pPr>
            <a:r>
              <a:rPr lang="fr-CH" dirty="0" smtClean="0"/>
              <a:t>Calculez </a:t>
            </a:r>
            <a:r>
              <a:rPr lang="fr-CH" dirty="0"/>
              <a:t>le coût des marchandises vendues selon la méthode de la moyenne mobile et selon la méthode PEPS, puis passez les écritures au journal général dans l'inventaire permanent. </a:t>
            </a:r>
            <a:endParaRPr lang="fr-CH" dirty="0" smtClean="0"/>
          </a:p>
          <a:p>
            <a:pPr>
              <a:spcBef>
                <a:spcPts val="0"/>
              </a:spcBef>
              <a:spcAft>
                <a:spcPts val="1200"/>
              </a:spcAft>
            </a:pPr>
            <a:r>
              <a:rPr lang="fr-CH" dirty="0" smtClean="0"/>
              <a:t>Evaluation des stocks</a:t>
            </a:r>
          </a:p>
          <a:p>
            <a:pPr lvl="1">
              <a:spcBef>
                <a:spcPts val="0"/>
              </a:spcBef>
              <a:spcAft>
                <a:spcPts val="1200"/>
              </a:spcAft>
            </a:pPr>
            <a:r>
              <a:rPr lang="fr-CH" dirty="0"/>
              <a:t>Préparez le registre d'inventaire permanent et passez les écritures de journal afin de comptabiliser les transactions de la compagnie selon</a:t>
            </a:r>
            <a:r>
              <a:rPr lang="fr-CH" dirty="0" smtClean="0"/>
              <a:t>:</a:t>
            </a:r>
          </a:p>
          <a:p>
            <a:pPr lvl="2">
              <a:spcBef>
                <a:spcPts val="0"/>
              </a:spcBef>
              <a:spcAft>
                <a:spcPts val="1200"/>
              </a:spcAft>
            </a:pPr>
            <a:r>
              <a:rPr lang="fr-CA" dirty="0"/>
              <a:t>La méthode </a:t>
            </a:r>
            <a:r>
              <a:rPr lang="fr-CA" dirty="0" smtClean="0"/>
              <a:t>PEPS</a:t>
            </a:r>
          </a:p>
          <a:p>
            <a:pPr lvl="2">
              <a:spcBef>
                <a:spcPts val="0"/>
              </a:spcBef>
              <a:spcAft>
                <a:spcPts val="1200"/>
              </a:spcAft>
            </a:pPr>
            <a:r>
              <a:rPr lang="fr-CH" dirty="0"/>
              <a:t>La méthode de la moyenne mobile</a:t>
            </a:r>
            <a:endParaRPr lang="fr-CA" dirty="0"/>
          </a:p>
          <a:p>
            <a:pPr>
              <a:spcBef>
                <a:spcPts val="0"/>
              </a:spcBef>
              <a:spcAft>
                <a:spcPts val="1200"/>
              </a:spcAft>
            </a:pPr>
            <a:endParaRPr lang="fr-CA" dirty="0"/>
          </a:p>
        </p:txBody>
      </p:sp>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37</a:t>
            </a:fld>
            <a:endParaRPr lang="en-US" dirty="0"/>
          </a:p>
        </p:txBody>
      </p:sp>
      <p:sp>
        <p:nvSpPr>
          <p:cNvPr id="4" name="Title 3"/>
          <p:cNvSpPr>
            <a:spLocks noGrp="1"/>
          </p:cNvSpPr>
          <p:nvPr>
            <p:ph type="title"/>
          </p:nvPr>
        </p:nvSpPr>
        <p:spPr/>
        <p:txBody>
          <a:bodyPr/>
          <a:lstStyle/>
          <a:p>
            <a:r>
              <a:rPr lang="fr-CA" dirty="0" smtClean="0"/>
              <a:t>Exercices supplémentaires</a:t>
            </a:r>
            <a:endParaRPr lang="en-US" dirty="0"/>
          </a:p>
        </p:txBody>
      </p:sp>
    </p:spTree>
    <p:extLst>
      <p:ext uri="{BB962C8B-B14F-4D97-AF65-F5344CB8AC3E}">
        <p14:creationId xmlns:p14="http://schemas.microsoft.com/office/powerpoint/2010/main" val="15111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360000" y="1620000"/>
                <a:ext cx="8736226" cy="4680422"/>
              </a:xfrm>
            </p:spPr>
            <p:txBody>
              <a:bodyPr/>
              <a:lstStyle/>
              <a:p>
                <a:pPr>
                  <a:buFont typeface="Wingdings" panose="05000000000000000000" pitchFamily="2" charset="2"/>
                  <a:buChar char="Ø"/>
                </a:pPr>
                <a:r>
                  <a:rPr lang="fr-CA" b="1" dirty="0"/>
                  <a:t>Inventaire périodique </a:t>
                </a:r>
                <a:r>
                  <a:rPr lang="fr-CA" dirty="0"/>
                  <a:t>(séance 8)</a:t>
                </a:r>
              </a:p>
              <a:p>
                <a:pPr lvl="1"/>
                <a:r>
                  <a:rPr lang="fr-CA" b="1" dirty="0"/>
                  <a:t>Aucun registre </a:t>
                </a:r>
                <a:r>
                  <a:rPr lang="fr-CA" dirty="0"/>
                  <a:t>courant: prise d’inventaire périodique, au moins une fois l’an, pour déterminer les stocks en main</a:t>
                </a:r>
              </a:p>
              <a:p>
                <a:pPr lvl="1"/>
                <a:r>
                  <a:rPr lang="fr-CA" dirty="0"/>
                  <a:t>Calcul du CMV uniquement à la fin de l’exercice</a:t>
                </a:r>
                <a:r>
                  <a:rPr lang="fr-CA" dirty="0" smtClean="0"/>
                  <a:t>:</a:t>
                </a:r>
              </a:p>
              <a:p>
                <a:pPr lvl="1"/>
                <a:endParaRPr lang="fr-CA" dirty="0"/>
              </a:p>
              <a:p>
                <a:pPr marL="914400" lvl="2" indent="0">
                  <a:buNone/>
                </a:pPr>
                <a14:m>
                  <m:oMathPara xmlns:m="http://schemas.openxmlformats.org/officeDocument/2006/math">
                    <m:oMathParaPr>
                      <m:jc m:val="centerGroup"/>
                    </m:oMathParaPr>
                    <m:oMath xmlns:m="http://schemas.openxmlformats.org/officeDocument/2006/math">
                      <m:r>
                        <a:rPr lang="fr-CA" b="1">
                          <a:solidFill>
                            <a:srgbClr val="C00000"/>
                          </a:solidFill>
                          <a:latin typeface="Cambria Math" panose="02040503050406030204" pitchFamily="18" charset="0"/>
                        </a:rPr>
                        <m:t>𝐒𝐭𝐨𝐜𝐤</m:t>
                      </m:r>
                      <m:r>
                        <a:rPr lang="fr-CA" b="1">
                          <a:solidFill>
                            <a:srgbClr val="C00000"/>
                          </a:solidFill>
                          <a:latin typeface="Cambria Math" panose="02040503050406030204" pitchFamily="18" charset="0"/>
                        </a:rPr>
                        <m:t> </m:t>
                      </m:r>
                      <m:sSup>
                        <m:sSupPr>
                          <m:ctrlPr>
                            <a:rPr lang="fr-CA" b="1" i="1">
                              <a:solidFill>
                                <a:srgbClr val="C00000"/>
                              </a:solidFill>
                              <a:latin typeface="Cambria Math" panose="02040503050406030204" pitchFamily="18" charset="0"/>
                            </a:rPr>
                          </m:ctrlPr>
                        </m:sSupPr>
                        <m:e>
                          <m:r>
                            <a:rPr lang="fr-CA" b="1">
                              <a:solidFill>
                                <a:srgbClr val="C00000"/>
                              </a:solidFill>
                              <a:latin typeface="Cambria Math" panose="02040503050406030204" pitchFamily="18" charset="0"/>
                            </a:rPr>
                            <m:t>𝐝</m:t>
                          </m:r>
                        </m:e>
                        <m:sup>
                          <m:r>
                            <a:rPr lang="fr-CA" b="1">
                              <a:solidFill>
                                <a:srgbClr val="C00000"/>
                              </a:solidFill>
                              <a:latin typeface="Cambria Math" panose="02040503050406030204" pitchFamily="18" charset="0"/>
                            </a:rPr>
                            <m:t>′</m:t>
                          </m:r>
                        </m:sup>
                      </m:sSup>
                      <m:r>
                        <a:rPr lang="fr-CA" b="1">
                          <a:solidFill>
                            <a:srgbClr val="C00000"/>
                          </a:solidFill>
                          <a:latin typeface="Cambria Math" panose="02040503050406030204" pitchFamily="18" charset="0"/>
                        </a:rPr>
                        <m:t>𝐨𝐮𝐯𝐞𝐫𝐭𝐮𝐫𝐞</m:t>
                      </m:r>
                      <m:r>
                        <a:rPr lang="fr-CA" b="1">
                          <a:solidFill>
                            <a:srgbClr val="C00000"/>
                          </a:solidFill>
                          <a:latin typeface="Cambria Math" panose="02040503050406030204" pitchFamily="18" charset="0"/>
                        </a:rPr>
                        <m:t>+</m:t>
                      </m:r>
                      <m:r>
                        <a:rPr lang="fr-CA" b="1">
                          <a:solidFill>
                            <a:srgbClr val="C00000"/>
                          </a:solidFill>
                          <a:latin typeface="Cambria Math" panose="02040503050406030204" pitchFamily="18" charset="0"/>
                        </a:rPr>
                        <m:t>𝐜𝐨</m:t>
                      </m:r>
                      <m:r>
                        <a:rPr lang="fr-CA" b="1">
                          <a:solidFill>
                            <a:srgbClr val="C00000"/>
                          </a:solidFill>
                          <a:latin typeface="Cambria Math" panose="02040503050406030204" pitchFamily="18" charset="0"/>
                        </a:rPr>
                        <m:t>û</m:t>
                      </m:r>
                      <m:r>
                        <a:rPr lang="fr-CA" b="1">
                          <a:solidFill>
                            <a:srgbClr val="C00000"/>
                          </a:solidFill>
                          <a:latin typeface="Cambria Math" panose="02040503050406030204" pitchFamily="18" charset="0"/>
                        </a:rPr>
                        <m:t>𝐭</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𝐝𝐞𝐬</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𝐦𝐚𝐫𝐜𝐡𝐚𝐧𝐝𝐢𝐬𝐞𝐬</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𝐚𝐜𝐡𝐞𝐭</m:t>
                      </m:r>
                      <m:r>
                        <a:rPr lang="fr-CA" b="1">
                          <a:solidFill>
                            <a:srgbClr val="C00000"/>
                          </a:solidFill>
                          <a:latin typeface="Cambria Math" panose="02040503050406030204" pitchFamily="18" charset="0"/>
                        </a:rPr>
                        <m:t>é</m:t>
                      </m:r>
                      <m:r>
                        <a:rPr lang="fr-CA" b="1">
                          <a:solidFill>
                            <a:srgbClr val="C00000"/>
                          </a:solidFill>
                          <a:latin typeface="Cambria Math" panose="02040503050406030204" pitchFamily="18" charset="0"/>
                        </a:rPr>
                        <m:t>𝐞𝐬</m:t>
                      </m:r>
                      <m:r>
                        <a:rPr lang="fr-CA" b="1">
                          <a:solidFill>
                            <a:srgbClr val="C00000"/>
                          </a:solidFill>
                          <a:latin typeface="Cambria Math" panose="02040503050406030204" pitchFamily="18" charset="0"/>
                        </a:rPr>
                        <m:t>=</m:t>
                      </m:r>
                      <m:r>
                        <a:rPr lang="fr-CA" b="1">
                          <a:solidFill>
                            <a:srgbClr val="C00000"/>
                          </a:solidFill>
                          <a:latin typeface="Cambria Math" panose="02040503050406030204" pitchFamily="18" charset="0"/>
                        </a:rPr>
                        <m:t>𝐦𝐚𝐫𝐜𝐡𝐚𝐧𝐝𝐢𝐬𝐞𝐬</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𝐝𝐢𝐬𝐩𝐨𝐧𝐢𝐛𝐥𝐞𝐬</m:t>
                      </m:r>
                      <m:r>
                        <a:rPr lang="fr-CA" b="1">
                          <a:solidFill>
                            <a:srgbClr val="C00000"/>
                          </a:solidFill>
                          <a:latin typeface="Cambria Math" panose="02040503050406030204" pitchFamily="18" charset="0"/>
                        </a:rPr>
                        <m:t> à </m:t>
                      </m:r>
                      <m:r>
                        <a:rPr lang="fr-CA" b="1">
                          <a:solidFill>
                            <a:srgbClr val="C00000"/>
                          </a:solidFill>
                          <a:latin typeface="Cambria Math" panose="02040503050406030204" pitchFamily="18" charset="0"/>
                        </a:rPr>
                        <m:t>𝐥𝐚</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𝐯𝐞𝐧𝐭𝐞</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𝐬𝐭𝐨𝐜𝐤</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𝐝𝐞</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𝐜𝐥</m:t>
                      </m:r>
                      <m:r>
                        <a:rPr lang="fr-CA" b="1">
                          <a:solidFill>
                            <a:srgbClr val="C00000"/>
                          </a:solidFill>
                          <a:latin typeface="Cambria Math" panose="02040503050406030204" pitchFamily="18" charset="0"/>
                        </a:rPr>
                        <m:t>ô</m:t>
                      </m:r>
                      <m:r>
                        <a:rPr lang="fr-CA" b="1">
                          <a:solidFill>
                            <a:srgbClr val="C00000"/>
                          </a:solidFill>
                          <a:latin typeface="Cambria Math" panose="02040503050406030204" pitchFamily="18" charset="0"/>
                        </a:rPr>
                        <m:t>𝐭𝐮𝐫𝐞</m:t>
                      </m:r>
                      <m:r>
                        <a:rPr lang="fr-CA" b="1">
                          <a:solidFill>
                            <a:srgbClr val="C00000"/>
                          </a:solidFill>
                          <a:latin typeface="Cambria Math" panose="02040503050406030204" pitchFamily="18" charset="0"/>
                        </a:rPr>
                        <m:t>=</m:t>
                      </m:r>
                      <m:r>
                        <a:rPr lang="fr-CA" b="1">
                          <a:solidFill>
                            <a:srgbClr val="C00000"/>
                          </a:solidFill>
                          <a:latin typeface="Cambria Math" panose="02040503050406030204" pitchFamily="18" charset="0"/>
                        </a:rPr>
                        <m:t>𝐜𝐨</m:t>
                      </m:r>
                      <m:r>
                        <a:rPr lang="fr-CA" b="1">
                          <a:solidFill>
                            <a:srgbClr val="C00000"/>
                          </a:solidFill>
                          <a:latin typeface="Cambria Math" panose="02040503050406030204" pitchFamily="18" charset="0"/>
                        </a:rPr>
                        <m:t>û</m:t>
                      </m:r>
                      <m:r>
                        <a:rPr lang="fr-CA" b="1">
                          <a:solidFill>
                            <a:srgbClr val="C00000"/>
                          </a:solidFill>
                          <a:latin typeface="Cambria Math" panose="02040503050406030204" pitchFamily="18" charset="0"/>
                        </a:rPr>
                        <m:t>𝐭</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𝐝𝐞𝐬</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𝐦𝐚𝐫𝐜𝐡𝐚𝐧𝐝𝐢𝐬𝐞𝐬</m:t>
                      </m:r>
                      <m:r>
                        <a:rPr lang="fr-CA" b="1">
                          <a:solidFill>
                            <a:srgbClr val="C00000"/>
                          </a:solidFill>
                          <a:latin typeface="Cambria Math" panose="02040503050406030204" pitchFamily="18" charset="0"/>
                        </a:rPr>
                        <m:t> </m:t>
                      </m:r>
                      <m:r>
                        <a:rPr lang="fr-CA" b="1">
                          <a:solidFill>
                            <a:srgbClr val="C00000"/>
                          </a:solidFill>
                          <a:latin typeface="Cambria Math" panose="02040503050406030204" pitchFamily="18" charset="0"/>
                        </a:rPr>
                        <m:t>𝐯𝐞𝐧𝐝𝐮𝐞𝐬</m:t>
                      </m:r>
                    </m:oMath>
                  </m:oMathPara>
                </a14:m>
                <a:endParaRPr lang="fr-CA" b="1" dirty="0" smtClean="0">
                  <a:solidFill>
                    <a:srgbClr val="C00000"/>
                  </a:solidFill>
                </a:endParaRPr>
              </a:p>
              <a:p>
                <a:pPr marL="914400" lvl="2" indent="0">
                  <a:buNone/>
                </a:pPr>
                <a:endParaRPr lang="fr-CA" b="1" dirty="0">
                  <a:solidFill>
                    <a:srgbClr val="C00000"/>
                  </a:solidFill>
                </a:endParaRPr>
              </a:p>
              <a:p>
                <a:pPr>
                  <a:buFont typeface="Wingdings" panose="05000000000000000000" pitchFamily="2" charset="2"/>
                  <a:buChar char="Ø"/>
                </a:pPr>
                <a:r>
                  <a:rPr lang="fr-CA" b="1" dirty="0"/>
                  <a:t>Inventaire permanent </a:t>
                </a:r>
                <a:r>
                  <a:rPr lang="fr-CA" dirty="0"/>
                  <a:t>(séance 7)</a:t>
                </a:r>
              </a:p>
              <a:p>
                <a:pPr lvl="1"/>
                <a:r>
                  <a:rPr lang="fr-CA" b="1" dirty="0"/>
                  <a:t>Registre continu </a:t>
                </a:r>
                <a:r>
                  <a:rPr lang="fr-CA" dirty="0"/>
                  <a:t>des stocks</a:t>
                </a:r>
              </a:p>
              <a:p>
                <a:pPr lvl="1"/>
                <a:r>
                  <a:rPr lang="fr-CA" dirty="0"/>
                  <a:t>CMV comptabilisé chaque fois qu’une vente est effectuée</a:t>
                </a:r>
              </a:p>
              <a:p>
                <a:pPr lvl="1"/>
                <a:r>
                  <a:rPr lang="fr-FR" dirty="0"/>
                  <a:t>Décompte en fin de période afin d’établir les pertes de marchandises (vol et détérioration)</a:t>
                </a:r>
              </a:p>
              <a:p>
                <a:pPr lvl="2"/>
                <a:endParaRPr lang="fr-CA"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60000" y="1620000"/>
                <a:ext cx="8736226" cy="4680422"/>
              </a:xfrm>
              <a:blipFill rotWithShape="0">
                <a:blip r:embed="rId3"/>
                <a:stretch>
                  <a:fillRect l="-628" t="-781" r="-977"/>
                </a:stretch>
              </a:blipFill>
            </p:spPr>
            <p:txBody>
              <a:bodyPr/>
              <a:lstStyle/>
              <a:p>
                <a:r>
                  <a:rPr lang="en-US">
                    <a:noFill/>
                  </a:rPr>
                  <a:t> </a:t>
                </a:r>
              </a:p>
            </p:txBody>
          </p:sp>
        </mc:Fallback>
      </mc:AlternateContent>
      <p:sp>
        <p:nvSpPr>
          <p:cNvPr id="6" name="Slide Number Placeholder 5"/>
          <p:cNvSpPr>
            <a:spLocks noGrp="1"/>
          </p:cNvSpPr>
          <p:nvPr>
            <p:ph type="sldNum" sz="quarter" idx="4"/>
          </p:nvPr>
        </p:nvSpPr>
        <p:spPr/>
        <p:txBody>
          <a:bodyPr/>
          <a:lstStyle/>
          <a:p>
            <a:pPr>
              <a:defRPr/>
            </a:pPr>
            <a:fld id="{40F7DCF8-6AA0-4E13-B4C4-DFC4B021D510}" type="slidenum">
              <a:rPr lang="en-US" smtClean="0"/>
              <a:pPr>
                <a:defRPr/>
              </a:pPr>
              <a:t>4</a:t>
            </a:fld>
            <a:endParaRPr lang="en-US" dirty="0"/>
          </a:p>
        </p:txBody>
      </p:sp>
      <p:sp>
        <p:nvSpPr>
          <p:cNvPr id="4" name="Title 3"/>
          <p:cNvSpPr>
            <a:spLocks noGrp="1"/>
          </p:cNvSpPr>
          <p:nvPr>
            <p:ph type="title"/>
          </p:nvPr>
        </p:nvSpPr>
        <p:spPr/>
        <p:txBody>
          <a:bodyPr/>
          <a:lstStyle/>
          <a:p>
            <a:r>
              <a:rPr lang="fr-CA" dirty="0"/>
              <a:t>Types d’inventaires: comptabilisation des stocks</a:t>
            </a:r>
            <a:endParaRPr lang="en-US" dirty="0"/>
          </a:p>
        </p:txBody>
      </p:sp>
    </p:spTree>
    <p:extLst>
      <p:ext uri="{BB962C8B-B14F-4D97-AF65-F5344CB8AC3E}">
        <p14:creationId xmlns:p14="http://schemas.microsoft.com/office/powerpoint/2010/main" val="292052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r-CA" sz="3000" dirty="0" smtClean="0"/>
              <a:t>Enregistrement des achats de stocks</a:t>
            </a:r>
          </a:p>
        </p:txBody>
      </p:sp>
      <p:sp>
        <p:nvSpPr>
          <p:cNvPr id="26627" name="Rectangle 3"/>
          <p:cNvSpPr>
            <a:spLocks noGrp="1" noChangeArrowheads="1"/>
          </p:cNvSpPr>
          <p:nvPr>
            <p:ph idx="1"/>
          </p:nvPr>
        </p:nvSpPr>
        <p:spPr>
          <a:xfrm>
            <a:off x="360000" y="1620000"/>
            <a:ext cx="8493828" cy="4525963"/>
          </a:xfrm>
        </p:spPr>
        <p:txBody>
          <a:bodyPr/>
          <a:lstStyle/>
          <a:p>
            <a:pPr>
              <a:spcBef>
                <a:spcPts val="0"/>
              </a:spcBef>
              <a:spcAft>
                <a:spcPts val="1200"/>
              </a:spcAft>
              <a:buFont typeface="Wingdings" panose="05000000000000000000" pitchFamily="2" charset="2"/>
              <a:buChar char="Ø"/>
            </a:pPr>
            <a:r>
              <a:rPr lang="fr-CA" sz="2000" dirty="0" smtClean="0"/>
              <a:t>28 septembre 2018</a:t>
            </a:r>
          </a:p>
          <a:p>
            <a:pPr lvl="1">
              <a:spcBef>
                <a:spcPts val="0"/>
              </a:spcBef>
              <a:spcAft>
                <a:spcPts val="1200"/>
              </a:spcAft>
            </a:pPr>
            <a:r>
              <a:rPr lang="fr-CA" b="1" dirty="0" smtClean="0"/>
              <a:t>Achat </a:t>
            </a:r>
            <a:r>
              <a:rPr lang="fr-CA" dirty="0" smtClean="0"/>
              <a:t>de 3 000 $ (plus taxes) de marchandises à crédit (conditions: 2/10, n/30).</a:t>
            </a:r>
          </a:p>
          <a:p>
            <a:pPr marL="0" indent="0">
              <a:spcBef>
                <a:spcPts val="0"/>
              </a:spcBef>
              <a:spcAft>
                <a:spcPts val="1200"/>
              </a:spcAft>
              <a:buNone/>
            </a:pPr>
            <a:endParaRPr lang="fr-CA" sz="2800" dirty="0" smtClean="0"/>
          </a:p>
          <a:p>
            <a:pPr marL="0" indent="0">
              <a:spcBef>
                <a:spcPts val="0"/>
              </a:spcBef>
              <a:spcAft>
                <a:spcPts val="1200"/>
              </a:spcAft>
              <a:buNone/>
            </a:pPr>
            <a:endParaRPr lang="fr-CA" sz="2800" dirty="0" smtClean="0"/>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31328471"/>
              </p:ext>
            </p:extLst>
          </p:nvPr>
        </p:nvGraphicFramePr>
        <p:xfrm>
          <a:off x="1524000" y="3429000"/>
          <a:ext cx="6236367" cy="1483360"/>
        </p:xfrm>
        <a:graphic>
          <a:graphicData uri="http://schemas.openxmlformats.org/drawingml/2006/table">
            <a:tbl>
              <a:tblPr firstRow="1" bandRow="1">
                <a:tableStyleId>{F5AB1C69-6EDB-4FF4-983F-18BD219EF322}</a:tableStyleId>
              </a:tblPr>
              <a:tblGrid>
                <a:gridCol w="3021943">
                  <a:extLst>
                    <a:ext uri="{9D8B030D-6E8A-4147-A177-3AD203B41FA5}">
                      <a16:colId xmlns:a16="http://schemas.microsoft.com/office/drawing/2014/main" val="20000"/>
                    </a:ext>
                  </a:extLst>
                </a:gridCol>
                <a:gridCol w="1597588">
                  <a:extLst>
                    <a:ext uri="{9D8B030D-6E8A-4147-A177-3AD203B41FA5}">
                      <a16:colId xmlns:a16="http://schemas.microsoft.com/office/drawing/2014/main" val="20001"/>
                    </a:ext>
                  </a:extLst>
                </a:gridCol>
                <a:gridCol w="1616836">
                  <a:extLst>
                    <a:ext uri="{9D8B030D-6E8A-4147-A177-3AD203B41FA5}">
                      <a16:colId xmlns:a16="http://schemas.microsoft.com/office/drawing/2014/main" val="20002"/>
                    </a:ext>
                  </a:extLst>
                </a:gridCol>
              </a:tblGrid>
              <a:tr h="370840">
                <a:tc>
                  <a:txBody>
                    <a:bodyPr/>
                    <a:lstStyle/>
                    <a:p>
                      <a:r>
                        <a:rPr lang="fr-CA" b="0" dirty="0" smtClean="0">
                          <a:solidFill>
                            <a:srgbClr val="C00000"/>
                          </a:solidFill>
                        </a:rPr>
                        <a:t>Achats (CH+)</a:t>
                      </a:r>
                      <a:endParaRPr lang="en-US" b="0" dirty="0">
                        <a:solidFill>
                          <a:srgbClr val="C00000"/>
                        </a:solidFill>
                      </a:endParaRPr>
                    </a:p>
                  </a:txBody>
                  <a:tcPr/>
                </a:tc>
                <a:tc>
                  <a:txBody>
                    <a:bodyPr/>
                    <a:lstStyle/>
                    <a:p>
                      <a:pPr algn="r" rtl="0" fontAlgn="ctr"/>
                      <a:r>
                        <a:rPr lang="en-US" sz="1800" b="0" i="0" u="none" strike="noStrike" dirty="0">
                          <a:solidFill>
                            <a:srgbClr val="C00000"/>
                          </a:solidFill>
                          <a:effectLst/>
                          <a:latin typeface="Overpass" panose="00000500000000000000" pitchFamily="2" charset="0"/>
                        </a:rPr>
                        <a:t> </a:t>
                      </a:r>
                      <a:r>
                        <a:rPr lang="en-US" sz="1800" b="0" i="0" u="none" strike="noStrike" dirty="0" smtClean="0">
                          <a:solidFill>
                            <a:srgbClr val="C00000"/>
                          </a:solidFill>
                          <a:effectLst/>
                          <a:latin typeface="Overpass" panose="00000500000000000000" pitchFamily="2" charset="0"/>
                        </a:rPr>
                        <a:t>$   </a:t>
                      </a:r>
                      <a:r>
                        <a:rPr lang="en-US" sz="1800" b="0" i="0" u="none" strike="noStrike" dirty="0">
                          <a:solidFill>
                            <a:srgbClr val="C00000"/>
                          </a:solidFill>
                          <a:effectLst/>
                          <a:latin typeface="Overpass" panose="00000500000000000000" pitchFamily="2" charset="0"/>
                        </a:rPr>
                        <a:t>3 000.00 </a:t>
                      </a:r>
                    </a:p>
                  </a:txBody>
                  <a:tcPr marL="9525" marR="9525" marT="9525" marB="0" anchor="ctr"/>
                </a:tc>
                <a:tc>
                  <a:txBody>
                    <a:bodyPr/>
                    <a:lstStyle/>
                    <a:p>
                      <a:pPr algn="r" fontAlgn="t"/>
                      <a:r>
                        <a:rPr lang="en-US" sz="18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10000"/>
                  </a:ext>
                </a:extLst>
              </a:tr>
              <a:tr h="370840">
                <a:tc>
                  <a:txBody>
                    <a:bodyPr/>
                    <a:lstStyle/>
                    <a:p>
                      <a:r>
                        <a:rPr lang="fr-CA" b="0" dirty="0" smtClean="0">
                          <a:solidFill>
                            <a:srgbClr val="C00000"/>
                          </a:solidFill>
                        </a:rPr>
                        <a:t>TPS à </a:t>
                      </a:r>
                      <a:r>
                        <a:rPr lang="fr-CA" b="0" dirty="0" smtClean="0">
                          <a:solidFill>
                            <a:srgbClr val="C00000"/>
                          </a:solidFill>
                        </a:rPr>
                        <a:t>recouvrer</a:t>
                      </a:r>
                      <a:r>
                        <a:rPr lang="fr-CA" b="0" baseline="0" dirty="0" smtClean="0">
                          <a:solidFill>
                            <a:srgbClr val="C00000"/>
                          </a:solidFill>
                        </a:rPr>
                        <a:t> </a:t>
                      </a:r>
                      <a:r>
                        <a:rPr lang="fr-CA" b="0" dirty="0" smtClean="0">
                          <a:solidFill>
                            <a:srgbClr val="C00000"/>
                          </a:solidFill>
                        </a:rPr>
                        <a:t>(A+)</a:t>
                      </a:r>
                      <a:r>
                        <a:rPr lang="fr-CA" b="0" dirty="0" smtClean="0">
                          <a:solidFill>
                            <a:srgbClr val="C00000"/>
                          </a:solidFill>
                        </a:rPr>
                        <a:t>	</a:t>
                      </a:r>
                      <a:endParaRPr lang="en-US" b="0" dirty="0">
                        <a:solidFill>
                          <a:srgbClr val="C00000"/>
                        </a:solidFill>
                      </a:endParaRPr>
                    </a:p>
                  </a:txBody>
                  <a:tcPr/>
                </a:tc>
                <a:tc>
                  <a:txBody>
                    <a:bodyPr/>
                    <a:lstStyle/>
                    <a:p>
                      <a:pPr algn="r" rtl="0" fontAlgn="ctr"/>
                      <a:r>
                        <a:rPr lang="en-US" sz="1800" b="0" i="0" u="none" strike="noStrike" dirty="0" smtClean="0">
                          <a:solidFill>
                            <a:srgbClr val="C00000"/>
                          </a:solidFill>
                          <a:effectLst/>
                          <a:latin typeface="Overpass" panose="00000500000000000000" pitchFamily="2" charset="0"/>
                        </a:rPr>
                        <a:t>$       </a:t>
                      </a:r>
                      <a:r>
                        <a:rPr lang="en-US" sz="1800" b="0" i="0" u="none" strike="noStrike" dirty="0">
                          <a:solidFill>
                            <a:srgbClr val="C00000"/>
                          </a:solidFill>
                          <a:effectLst/>
                          <a:latin typeface="Overpass" panose="00000500000000000000" pitchFamily="2" charset="0"/>
                        </a:rPr>
                        <a:t>150.00 </a:t>
                      </a:r>
                    </a:p>
                  </a:txBody>
                  <a:tcPr marL="9525" marR="9525" marT="9525" marB="0" anchor="ctr"/>
                </a:tc>
                <a:tc>
                  <a:txBody>
                    <a:bodyPr/>
                    <a:lstStyle/>
                    <a:p>
                      <a:pPr algn="r" fontAlgn="t"/>
                      <a:r>
                        <a:rPr lang="en-US" sz="18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10001"/>
                  </a:ext>
                </a:extLst>
              </a:tr>
              <a:tr h="370840">
                <a:tc>
                  <a:txBody>
                    <a:bodyPr/>
                    <a:lstStyle/>
                    <a:p>
                      <a:r>
                        <a:rPr lang="fr-CA" b="0" dirty="0" smtClean="0">
                          <a:solidFill>
                            <a:srgbClr val="C00000"/>
                          </a:solidFill>
                        </a:rPr>
                        <a:t>TVQ à </a:t>
                      </a:r>
                      <a:r>
                        <a:rPr lang="fr-CA" b="0" dirty="0" smtClean="0">
                          <a:solidFill>
                            <a:srgbClr val="C00000"/>
                          </a:solidFill>
                        </a:rPr>
                        <a:t>recouvrer</a:t>
                      </a:r>
                      <a:r>
                        <a:rPr lang="fr-CA" b="0" baseline="0" dirty="0" smtClean="0">
                          <a:solidFill>
                            <a:srgbClr val="C00000"/>
                          </a:solidFill>
                        </a:rPr>
                        <a:t> </a:t>
                      </a:r>
                      <a:r>
                        <a:rPr lang="fr-CA" b="0" dirty="0" smtClean="0">
                          <a:solidFill>
                            <a:srgbClr val="C00000"/>
                          </a:solidFill>
                        </a:rPr>
                        <a:t>(A+)</a:t>
                      </a:r>
                      <a:endParaRPr lang="en-US" b="0" dirty="0">
                        <a:solidFill>
                          <a:srgbClr val="C00000"/>
                        </a:solidFill>
                      </a:endParaRPr>
                    </a:p>
                  </a:txBody>
                  <a:tcPr/>
                </a:tc>
                <a:tc>
                  <a:txBody>
                    <a:bodyPr/>
                    <a:lstStyle/>
                    <a:p>
                      <a:pPr algn="r" rtl="0" fontAlgn="ctr"/>
                      <a:r>
                        <a:rPr lang="en-US" sz="1800" b="0" i="0" u="none" strike="noStrike">
                          <a:solidFill>
                            <a:srgbClr val="C00000"/>
                          </a:solidFill>
                          <a:effectLst/>
                          <a:latin typeface="Overpass" panose="00000500000000000000" pitchFamily="2" charset="0"/>
                        </a:rPr>
                        <a:t> $       299.25 </a:t>
                      </a:r>
                    </a:p>
                  </a:txBody>
                  <a:tcPr marL="9525" marR="9525" marT="9525" marB="0" anchor="ctr"/>
                </a:tc>
                <a:tc>
                  <a:txBody>
                    <a:bodyPr/>
                    <a:lstStyle/>
                    <a:p>
                      <a:pPr algn="r" fontAlgn="t"/>
                      <a:r>
                        <a:rPr lang="en-US" sz="18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10002"/>
                  </a:ext>
                </a:extLst>
              </a:tr>
              <a:tr h="370840">
                <a:tc>
                  <a:txBody>
                    <a:bodyPr/>
                    <a:lstStyle/>
                    <a:p>
                      <a:r>
                        <a:rPr lang="fr-CA" b="0" dirty="0" smtClean="0">
                          <a:solidFill>
                            <a:srgbClr val="C00000"/>
                          </a:solidFill>
                        </a:rPr>
                        <a:t>	</a:t>
                      </a:r>
                      <a:r>
                        <a:rPr lang="fr-CA" b="0" dirty="0" smtClean="0">
                          <a:solidFill>
                            <a:srgbClr val="C00000"/>
                          </a:solidFill>
                        </a:rPr>
                        <a:t>Fournisseurs (P+)</a:t>
                      </a:r>
                      <a:endParaRPr lang="en-US" b="0" dirty="0">
                        <a:solidFill>
                          <a:srgbClr val="C00000"/>
                        </a:solidFill>
                      </a:endParaRPr>
                    </a:p>
                  </a:txBody>
                  <a:tcPr/>
                </a:tc>
                <a:tc>
                  <a:txBody>
                    <a:bodyPr/>
                    <a:lstStyle/>
                    <a:p>
                      <a:pPr algn="r" fontAlgn="t"/>
                      <a:r>
                        <a:rPr lang="en-US" sz="1800" b="0" i="0" u="none" strike="noStrike">
                          <a:solidFill>
                            <a:srgbClr val="000000"/>
                          </a:solidFill>
                          <a:effectLst/>
                          <a:latin typeface="Arial" panose="020B0604020202020204" pitchFamily="34" charset="0"/>
                        </a:rPr>
                        <a:t> </a:t>
                      </a:r>
                    </a:p>
                  </a:txBody>
                  <a:tcPr marL="9525" marR="9525" marT="9525" marB="0"/>
                </a:tc>
                <a:tc>
                  <a:txBody>
                    <a:bodyPr/>
                    <a:lstStyle/>
                    <a:p>
                      <a:pPr algn="r" rtl="0" fontAlgn="ctr"/>
                      <a:r>
                        <a:rPr lang="en-US" sz="1800" b="0" i="0" u="none" strike="noStrike" dirty="0">
                          <a:solidFill>
                            <a:srgbClr val="C00000"/>
                          </a:solidFill>
                          <a:effectLst/>
                          <a:latin typeface="Overpass" panose="00000500000000000000" pitchFamily="2" charset="0"/>
                        </a:rPr>
                        <a:t> $3 449.25 </a:t>
                      </a:r>
                    </a:p>
                  </a:txBody>
                  <a:tcPr marL="9525" marR="9525" marT="9525" marB="0"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r-CA" dirty="0" smtClean="0"/>
              <a:t>Enregistrement des retours et rabais sur achats</a:t>
            </a:r>
          </a:p>
        </p:txBody>
      </p:sp>
      <p:sp>
        <p:nvSpPr>
          <p:cNvPr id="26627" name="Rectangle 3"/>
          <p:cNvSpPr>
            <a:spLocks noGrp="1" noChangeArrowheads="1"/>
          </p:cNvSpPr>
          <p:nvPr>
            <p:ph idx="1"/>
          </p:nvPr>
        </p:nvSpPr>
        <p:spPr>
          <a:xfrm>
            <a:off x="360000" y="1620000"/>
            <a:ext cx="8369300" cy="4525963"/>
          </a:xfrm>
        </p:spPr>
        <p:txBody>
          <a:bodyPr/>
          <a:lstStyle/>
          <a:p>
            <a:pPr>
              <a:spcBef>
                <a:spcPts val="0"/>
              </a:spcBef>
              <a:spcAft>
                <a:spcPts val="1200"/>
              </a:spcAft>
              <a:buFont typeface="Wingdings" panose="05000000000000000000" pitchFamily="2" charset="2"/>
              <a:buChar char="Ø"/>
            </a:pPr>
            <a:r>
              <a:rPr lang="fr-CA" dirty="0" smtClean="0"/>
              <a:t>1 octobre 2018:</a:t>
            </a:r>
          </a:p>
          <a:p>
            <a:pPr lvl="1">
              <a:spcBef>
                <a:spcPts val="0"/>
              </a:spcBef>
              <a:spcAft>
                <a:spcPts val="1200"/>
              </a:spcAft>
            </a:pPr>
            <a:r>
              <a:rPr lang="fr-CA" b="1" dirty="0" smtClean="0"/>
              <a:t>Retour</a:t>
            </a:r>
            <a:r>
              <a:rPr lang="fr-CA" dirty="0" smtClean="0"/>
              <a:t> (ou rabais) de 650 $ de marchandises (plus taxes).</a:t>
            </a:r>
          </a:p>
          <a:p>
            <a:pPr lvl="1">
              <a:spcBef>
                <a:spcPts val="0"/>
              </a:spcBef>
              <a:spcAft>
                <a:spcPts val="1200"/>
              </a:spcAft>
            </a:pPr>
            <a:endParaRPr lang="fr-CA" sz="2800" dirty="0" smtClean="0">
              <a:solidFill>
                <a:srgbClr val="C00000"/>
              </a:solidFill>
            </a:endParaRPr>
          </a:p>
          <a:p>
            <a:pPr marL="0" indent="0">
              <a:spcBef>
                <a:spcPts val="0"/>
              </a:spcBef>
              <a:spcAft>
                <a:spcPts val="1200"/>
              </a:spcAft>
              <a:buNone/>
            </a:pPr>
            <a:endParaRPr lang="fr-CA" sz="2800" dirty="0" smtClean="0">
              <a:solidFill>
                <a:srgbClr val="C00000"/>
              </a:solidFill>
            </a:endParaRPr>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4021045"/>
              </p:ext>
            </p:extLst>
          </p:nvPr>
        </p:nvGraphicFramePr>
        <p:xfrm>
          <a:off x="601580" y="3141301"/>
          <a:ext cx="7832558" cy="1483360"/>
        </p:xfrm>
        <a:graphic>
          <a:graphicData uri="http://schemas.openxmlformats.org/drawingml/2006/table">
            <a:tbl>
              <a:tblPr firstRow="1" bandRow="1">
                <a:tableStyleId>{F5AB1C69-6EDB-4FF4-983F-18BD219EF322}</a:tableStyleId>
              </a:tblPr>
              <a:tblGrid>
                <a:gridCol w="4635683">
                  <a:extLst>
                    <a:ext uri="{9D8B030D-6E8A-4147-A177-3AD203B41FA5}">
                      <a16:colId xmlns:a16="http://schemas.microsoft.com/office/drawing/2014/main" val="20000"/>
                    </a:ext>
                  </a:extLst>
                </a:gridCol>
                <a:gridCol w="1443317">
                  <a:extLst>
                    <a:ext uri="{9D8B030D-6E8A-4147-A177-3AD203B41FA5}">
                      <a16:colId xmlns:a16="http://schemas.microsoft.com/office/drawing/2014/main" val="20001"/>
                    </a:ext>
                  </a:extLst>
                </a:gridCol>
                <a:gridCol w="1753558">
                  <a:extLst>
                    <a:ext uri="{9D8B030D-6E8A-4147-A177-3AD203B41FA5}">
                      <a16:colId xmlns:a16="http://schemas.microsoft.com/office/drawing/2014/main" val="20002"/>
                    </a:ext>
                  </a:extLst>
                </a:gridCol>
              </a:tblGrid>
              <a:tr h="370840">
                <a:tc>
                  <a:txBody>
                    <a:bodyPr/>
                    <a:lstStyle/>
                    <a:p>
                      <a:r>
                        <a:rPr lang="fr-CA" b="0" dirty="0" smtClean="0">
                          <a:solidFill>
                            <a:srgbClr val="C00000"/>
                          </a:solidFill>
                        </a:rPr>
                        <a:t>Fournisseurs (P-)</a:t>
                      </a:r>
                      <a:endParaRPr lang="en-US" b="0" dirty="0">
                        <a:solidFill>
                          <a:srgbClr val="C00000"/>
                        </a:solidFill>
                      </a:endParaRPr>
                    </a:p>
                  </a:txBody>
                  <a:tcPr/>
                </a:tc>
                <a:tc>
                  <a:txBody>
                    <a:bodyPr/>
                    <a:lstStyle/>
                    <a:p>
                      <a:pPr algn="r" rtl="0" fontAlgn="ctr"/>
                      <a:r>
                        <a:rPr lang="en-US" sz="1800" b="0" i="0" u="none" strike="noStrike" dirty="0">
                          <a:solidFill>
                            <a:srgbClr val="C00000"/>
                          </a:solidFill>
                          <a:effectLst/>
                          <a:latin typeface="Overpass" panose="00000500000000000000" pitchFamily="2" charset="0"/>
                        </a:rPr>
                        <a:t> </a:t>
                      </a:r>
                      <a:r>
                        <a:rPr lang="en-US" sz="1800" b="0" i="0" u="none" strike="noStrike" dirty="0" smtClean="0">
                          <a:solidFill>
                            <a:srgbClr val="C00000"/>
                          </a:solidFill>
                          <a:effectLst/>
                          <a:latin typeface="Overpass" panose="00000500000000000000" pitchFamily="2" charset="0"/>
                        </a:rPr>
                        <a:t>$747.34 </a:t>
                      </a:r>
                      <a:endParaRPr lang="en-US" sz="1800" b="0" i="0" u="none" strike="noStrike" dirty="0">
                        <a:solidFill>
                          <a:srgbClr val="C00000"/>
                        </a:solidFill>
                        <a:effectLst/>
                        <a:latin typeface="Overpass" panose="00000500000000000000" pitchFamily="2" charset="0"/>
                      </a:endParaRPr>
                    </a:p>
                  </a:txBody>
                  <a:tcPr marL="9525" marR="9525" marT="9525" marB="0" anchor="ctr"/>
                </a:tc>
                <a:tc>
                  <a:txBody>
                    <a:bodyPr/>
                    <a:lstStyle/>
                    <a:p>
                      <a:pPr algn="r" fontAlgn="t"/>
                      <a:r>
                        <a:rPr lang="en-US" sz="1800" b="0" i="0" u="none" strike="noStrike">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10000"/>
                  </a:ext>
                </a:extLst>
              </a:tr>
              <a:tr h="370840">
                <a:tc>
                  <a:txBody>
                    <a:bodyPr/>
                    <a:lstStyle/>
                    <a:p>
                      <a:r>
                        <a:rPr lang="fr-CA" dirty="0" smtClean="0">
                          <a:solidFill>
                            <a:srgbClr val="C00000"/>
                          </a:solidFill>
                        </a:rPr>
                        <a:t>	Retours et rabais sur </a:t>
                      </a:r>
                      <a:r>
                        <a:rPr lang="fr-CA" dirty="0" smtClean="0">
                          <a:solidFill>
                            <a:srgbClr val="C00000"/>
                          </a:solidFill>
                        </a:rPr>
                        <a:t>achats (CH-)</a:t>
                      </a:r>
                      <a:endParaRPr lang="en-US" b="0" dirty="0">
                        <a:solidFill>
                          <a:srgbClr val="C00000"/>
                        </a:solidFill>
                      </a:endParaRPr>
                    </a:p>
                  </a:txBody>
                  <a:tcPr/>
                </a:tc>
                <a:tc>
                  <a:txBody>
                    <a:bodyPr/>
                    <a:lstStyle/>
                    <a:p>
                      <a:pPr algn="r" rtl="0" fontAlgn="ctr"/>
                      <a:r>
                        <a:rPr lang="en-US" sz="1800" b="0" i="0" u="none" strike="noStrike" dirty="0">
                          <a:solidFill>
                            <a:srgbClr val="C00000"/>
                          </a:solidFill>
                          <a:effectLst/>
                          <a:latin typeface="Overpass" panose="00000500000000000000" pitchFamily="2" charset="0"/>
                        </a:rPr>
                        <a:t> </a:t>
                      </a:r>
                    </a:p>
                  </a:txBody>
                  <a:tcPr marL="9525" marR="9525" marT="9525" marB="0" anchor="ctr"/>
                </a:tc>
                <a:tc>
                  <a:txBody>
                    <a:bodyPr/>
                    <a:lstStyle/>
                    <a:p>
                      <a:pPr algn="r" fontAlgn="t"/>
                      <a:r>
                        <a:rPr lang="en-US" sz="1800" b="0" i="0" u="none" strike="noStrike" dirty="0" smtClean="0">
                          <a:solidFill>
                            <a:srgbClr val="C00000"/>
                          </a:solidFill>
                          <a:effectLst/>
                          <a:latin typeface="Overpass" panose="00000500000000000000" pitchFamily="2" charset="0"/>
                        </a:rPr>
                        <a:t>       $650.00 </a:t>
                      </a:r>
                      <a:r>
                        <a:rPr lang="en-US" sz="1800" b="0" i="0" u="none" strike="noStrike" dirty="0">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10001"/>
                  </a:ext>
                </a:extLst>
              </a:tr>
              <a:tr h="370840">
                <a:tc>
                  <a:txBody>
                    <a:bodyPr/>
                    <a:lstStyle/>
                    <a:p>
                      <a:r>
                        <a:rPr lang="fr-CA" dirty="0" smtClean="0">
                          <a:solidFill>
                            <a:srgbClr val="C00000"/>
                          </a:solidFill>
                        </a:rPr>
                        <a:t>	TPS à </a:t>
                      </a:r>
                      <a:r>
                        <a:rPr lang="fr-CA" dirty="0" smtClean="0">
                          <a:solidFill>
                            <a:srgbClr val="C00000"/>
                          </a:solidFill>
                        </a:rPr>
                        <a:t>recouvrer</a:t>
                      </a:r>
                      <a:r>
                        <a:rPr lang="fr-CA" baseline="0" dirty="0" smtClean="0">
                          <a:solidFill>
                            <a:srgbClr val="C00000"/>
                          </a:solidFill>
                        </a:rPr>
                        <a:t> (A-)</a:t>
                      </a:r>
                      <a:endParaRPr lang="en-US" b="0" dirty="0">
                        <a:solidFill>
                          <a:srgbClr val="C00000"/>
                        </a:solidFill>
                      </a:endParaRPr>
                    </a:p>
                  </a:txBody>
                  <a:tcPr/>
                </a:tc>
                <a:tc>
                  <a:txBody>
                    <a:bodyPr/>
                    <a:lstStyle/>
                    <a:p>
                      <a:pPr algn="r" rtl="0" fontAlgn="ctr"/>
                      <a:r>
                        <a:rPr lang="en-US" sz="1800" b="0" i="0" u="none" strike="noStrike" dirty="0">
                          <a:solidFill>
                            <a:srgbClr val="C00000"/>
                          </a:solidFill>
                          <a:effectLst/>
                          <a:latin typeface="Overpass" panose="00000500000000000000" pitchFamily="2" charset="0"/>
                        </a:rPr>
                        <a:t> </a:t>
                      </a:r>
                    </a:p>
                  </a:txBody>
                  <a:tcPr marL="9525" marR="9525" marT="9525" marB="0" anchor="ctr"/>
                </a:tc>
                <a:tc>
                  <a:txBody>
                    <a:bodyPr/>
                    <a:lstStyle/>
                    <a:p>
                      <a:pPr algn="r" fontAlgn="t"/>
                      <a:r>
                        <a:rPr lang="en-US" sz="1800" b="0" i="0" u="none" strike="noStrike" dirty="0" smtClean="0">
                          <a:solidFill>
                            <a:srgbClr val="C00000"/>
                          </a:solidFill>
                          <a:effectLst/>
                          <a:latin typeface="Overpass" panose="00000500000000000000" pitchFamily="2" charset="0"/>
                        </a:rPr>
                        <a:t>$   32.50 </a:t>
                      </a:r>
                      <a:r>
                        <a:rPr lang="en-US" sz="1800" b="0" i="0" u="none" strike="noStrike" dirty="0">
                          <a:solidFill>
                            <a:srgbClr val="000000"/>
                          </a:solidFill>
                          <a:effectLst/>
                          <a:latin typeface="Arial" panose="020B0604020202020204" pitchFamily="34" charset="0"/>
                        </a:rPr>
                        <a:t> </a:t>
                      </a:r>
                    </a:p>
                  </a:txBody>
                  <a:tcPr marL="9525" marR="9525" marT="9525" marB="0"/>
                </a:tc>
                <a:extLst>
                  <a:ext uri="{0D108BD9-81ED-4DB2-BD59-A6C34878D82A}">
                    <a16:rowId xmlns:a16="http://schemas.microsoft.com/office/drawing/2014/main" val="10002"/>
                  </a:ext>
                </a:extLst>
              </a:tr>
              <a:tr h="370840">
                <a:tc>
                  <a:txBody>
                    <a:bodyPr/>
                    <a:lstStyle/>
                    <a:p>
                      <a:r>
                        <a:rPr lang="fr-CA" b="0" dirty="0" smtClean="0">
                          <a:solidFill>
                            <a:srgbClr val="C00000"/>
                          </a:solidFill>
                        </a:rPr>
                        <a:t>	</a:t>
                      </a:r>
                      <a:r>
                        <a:rPr lang="fr-CA" dirty="0" smtClean="0">
                          <a:solidFill>
                            <a:srgbClr val="C00000"/>
                          </a:solidFill>
                        </a:rPr>
                        <a:t>TVQ à </a:t>
                      </a:r>
                      <a:r>
                        <a:rPr lang="fr-CA" dirty="0" smtClean="0">
                          <a:solidFill>
                            <a:srgbClr val="C00000"/>
                          </a:solidFill>
                        </a:rPr>
                        <a:t>recouvrer</a:t>
                      </a:r>
                      <a:r>
                        <a:rPr lang="fr-CA" baseline="0" dirty="0" smtClean="0">
                          <a:solidFill>
                            <a:srgbClr val="C00000"/>
                          </a:solidFill>
                        </a:rPr>
                        <a:t> </a:t>
                      </a:r>
                      <a:r>
                        <a:rPr lang="fr-CA" dirty="0" smtClean="0">
                          <a:solidFill>
                            <a:srgbClr val="C00000"/>
                          </a:solidFill>
                        </a:rPr>
                        <a:t>(A-)</a:t>
                      </a:r>
                      <a:endParaRPr lang="en-US" b="0" dirty="0">
                        <a:solidFill>
                          <a:srgbClr val="C00000"/>
                        </a:solidFill>
                      </a:endParaRPr>
                    </a:p>
                  </a:txBody>
                  <a:tcPr/>
                </a:tc>
                <a:tc>
                  <a:txBody>
                    <a:bodyPr/>
                    <a:lstStyle/>
                    <a:p>
                      <a:pPr algn="r" fontAlgn="t"/>
                      <a:r>
                        <a:rPr lang="en-US" sz="1800" b="0" i="0" u="none" strike="noStrike">
                          <a:solidFill>
                            <a:srgbClr val="000000"/>
                          </a:solidFill>
                          <a:effectLst/>
                          <a:latin typeface="Arial" panose="020B0604020202020204" pitchFamily="34" charset="0"/>
                        </a:rPr>
                        <a:t> </a:t>
                      </a:r>
                    </a:p>
                  </a:txBody>
                  <a:tcPr marL="9525" marR="9525" marT="9525" marB="0"/>
                </a:tc>
                <a:tc>
                  <a:txBody>
                    <a:bodyPr/>
                    <a:lstStyle/>
                    <a:p>
                      <a:pPr algn="r" rtl="0" fontAlgn="ctr"/>
                      <a:r>
                        <a:rPr lang="en-US" sz="1800" b="0" i="0" u="none" strike="noStrike" dirty="0">
                          <a:solidFill>
                            <a:srgbClr val="C00000"/>
                          </a:solidFill>
                          <a:effectLst/>
                          <a:latin typeface="Overpass" panose="00000500000000000000" pitchFamily="2" charset="0"/>
                        </a:rPr>
                        <a:t> </a:t>
                      </a:r>
                      <a:r>
                        <a:rPr lang="en-US" sz="1800" b="0" i="0" u="none" strike="noStrike" dirty="0" smtClean="0">
                          <a:solidFill>
                            <a:srgbClr val="C00000"/>
                          </a:solidFill>
                          <a:effectLst/>
                          <a:latin typeface="Overpass" panose="00000500000000000000" pitchFamily="2" charset="0"/>
                        </a:rPr>
                        <a:t>$     64.84</a:t>
                      </a:r>
                      <a:endParaRPr lang="en-US" sz="1800" b="0" i="0" u="none" strike="noStrike" dirty="0">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0492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fr-CA" dirty="0" smtClean="0"/>
              <a:t>Enregistrement de l’escompte sur achats</a:t>
            </a:r>
          </a:p>
        </p:txBody>
      </p:sp>
      <p:sp>
        <p:nvSpPr>
          <p:cNvPr id="40963" name="Rectangle 3"/>
          <p:cNvSpPr>
            <a:spLocks noGrp="1" noChangeArrowheads="1"/>
          </p:cNvSpPr>
          <p:nvPr>
            <p:ph idx="1"/>
          </p:nvPr>
        </p:nvSpPr>
        <p:spPr>
          <a:xfrm>
            <a:off x="360000" y="1620000"/>
            <a:ext cx="8229600" cy="4525963"/>
          </a:xfrm>
        </p:spPr>
        <p:txBody>
          <a:bodyPr/>
          <a:lstStyle/>
          <a:p>
            <a:pPr>
              <a:spcBef>
                <a:spcPts val="0"/>
              </a:spcBef>
              <a:spcAft>
                <a:spcPts val="1200"/>
              </a:spcAft>
              <a:buFont typeface="Wingdings" panose="05000000000000000000" pitchFamily="2" charset="2"/>
              <a:buChar char="Ø"/>
            </a:pPr>
            <a:r>
              <a:rPr lang="fr-CA" dirty="0" smtClean="0"/>
              <a:t>6 octobre 2018</a:t>
            </a:r>
          </a:p>
          <a:p>
            <a:pPr lvl="1">
              <a:spcBef>
                <a:spcPts val="0"/>
              </a:spcBef>
              <a:spcAft>
                <a:spcPts val="1200"/>
              </a:spcAft>
            </a:pPr>
            <a:r>
              <a:rPr lang="fr-CA" b="1" dirty="0" smtClean="0"/>
              <a:t>Paiement</a:t>
            </a:r>
            <a:r>
              <a:rPr lang="fr-CA" dirty="0" smtClean="0"/>
              <a:t> des marchandises achetées le 28 septembre 2018.</a:t>
            </a:r>
          </a:p>
          <a:p>
            <a:pPr marL="0" indent="0">
              <a:spcBef>
                <a:spcPts val="0"/>
              </a:spcBef>
              <a:spcAft>
                <a:spcPts val="1200"/>
              </a:spcAft>
              <a:buNone/>
            </a:pPr>
            <a:r>
              <a:rPr lang="fr-CA" dirty="0" smtClean="0"/>
              <a:t>	</a:t>
            </a:r>
          </a:p>
          <a:p>
            <a:pPr marL="0" indent="0">
              <a:spcBef>
                <a:spcPts val="0"/>
              </a:spcBef>
              <a:spcAft>
                <a:spcPts val="1200"/>
              </a:spcAft>
              <a:buNone/>
            </a:pPr>
            <a:endParaRPr lang="fr-CA" dirty="0" smtClean="0">
              <a:solidFill>
                <a:srgbClr val="C00000"/>
              </a:solidFill>
            </a:endParaRPr>
          </a:p>
          <a:p>
            <a:pPr marL="0" indent="0">
              <a:spcBef>
                <a:spcPts val="0"/>
              </a:spcBef>
              <a:spcAft>
                <a:spcPts val="1200"/>
              </a:spcAft>
              <a:buNone/>
            </a:pPr>
            <a:endParaRPr lang="fr-CA" dirty="0">
              <a:solidFill>
                <a:srgbClr val="C00000"/>
              </a:solidFill>
            </a:endParaRPr>
          </a:p>
          <a:p>
            <a:pPr marL="0" indent="0">
              <a:spcBef>
                <a:spcPts val="0"/>
              </a:spcBef>
              <a:spcAft>
                <a:spcPts val="1200"/>
              </a:spcAft>
              <a:buNone/>
            </a:pPr>
            <a:endParaRPr lang="fr-CA" dirty="0" smtClean="0">
              <a:solidFill>
                <a:srgbClr val="C00000"/>
              </a:solidFill>
            </a:endParaRPr>
          </a:p>
          <a:p>
            <a:pPr marL="0" indent="0">
              <a:spcBef>
                <a:spcPts val="0"/>
              </a:spcBef>
              <a:spcAft>
                <a:spcPts val="1200"/>
              </a:spcAft>
              <a:buNone/>
            </a:pPr>
            <a:endParaRPr lang="fr-CA" dirty="0">
              <a:solidFill>
                <a:srgbClr val="C00000"/>
              </a:solidFill>
            </a:endParaRPr>
          </a:p>
          <a:p>
            <a:pPr marL="0" indent="0">
              <a:spcBef>
                <a:spcPts val="0"/>
              </a:spcBef>
              <a:spcAft>
                <a:spcPts val="1200"/>
              </a:spcAft>
              <a:buNone/>
            </a:pPr>
            <a:r>
              <a:rPr lang="fr-CA" sz="1600" dirty="0"/>
              <a:t>*</a:t>
            </a:r>
            <a:r>
              <a:rPr lang="fr-CA" sz="1600" dirty="0" smtClean="0"/>
              <a:t>L’escompte se calcule sur le solde avant les taxes.</a:t>
            </a:r>
          </a:p>
        </p:txBody>
      </p:sp>
      <p:sp>
        <p:nvSpPr>
          <p:cNvPr id="3" name="Slide Number Placeholder 2"/>
          <p:cNvSpPr>
            <a:spLocks noGrp="1"/>
          </p:cNvSpPr>
          <p:nvPr>
            <p:ph type="sldNum" sz="quarter" idx="4"/>
          </p:nvPr>
        </p:nvSpPr>
        <p:spPr/>
        <p:txBody>
          <a:bodyPr/>
          <a:lstStyle/>
          <a:p>
            <a:pPr>
              <a:defRPr/>
            </a:pPr>
            <a:fld id="{40F7DCF8-6AA0-4E13-B4C4-DFC4B021D510}" type="slidenum">
              <a:rPr lang="en-US" smtClean="0"/>
              <a:pPr>
                <a:defRPr/>
              </a:pPr>
              <a:t>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48728183"/>
              </p:ext>
            </p:extLst>
          </p:nvPr>
        </p:nvGraphicFramePr>
        <p:xfrm>
          <a:off x="950495" y="2711406"/>
          <a:ext cx="7230978" cy="1171575"/>
        </p:xfrm>
        <a:graphic>
          <a:graphicData uri="http://schemas.openxmlformats.org/drawingml/2006/table">
            <a:tbl>
              <a:tblPr firstRow="1" bandRow="1">
                <a:tableStyleId>{F5AB1C69-6EDB-4FF4-983F-18BD219EF322}</a:tableStyleId>
              </a:tblPr>
              <a:tblGrid>
                <a:gridCol w="3783095">
                  <a:extLst>
                    <a:ext uri="{9D8B030D-6E8A-4147-A177-3AD203B41FA5}">
                      <a16:colId xmlns:a16="http://schemas.microsoft.com/office/drawing/2014/main" val="20000"/>
                    </a:ext>
                  </a:extLst>
                </a:gridCol>
                <a:gridCol w="1589858">
                  <a:extLst>
                    <a:ext uri="{9D8B030D-6E8A-4147-A177-3AD203B41FA5}">
                      <a16:colId xmlns:a16="http://schemas.microsoft.com/office/drawing/2014/main" val="20001"/>
                    </a:ext>
                  </a:extLst>
                </a:gridCol>
                <a:gridCol w="1551547">
                  <a:extLst>
                    <a:ext uri="{9D8B030D-6E8A-4147-A177-3AD203B41FA5}">
                      <a16:colId xmlns:a16="http://schemas.microsoft.com/office/drawing/2014/main" val="20002"/>
                    </a:ext>
                  </a:extLst>
                </a:gridCol>
                <a:gridCol w="306478">
                  <a:extLst>
                    <a:ext uri="{9D8B030D-6E8A-4147-A177-3AD203B41FA5}">
                      <a16:colId xmlns:a16="http://schemas.microsoft.com/office/drawing/2014/main" val="20003"/>
                    </a:ext>
                  </a:extLst>
                </a:gridCol>
              </a:tblGrid>
              <a:tr h="428625">
                <a:tc>
                  <a:txBody>
                    <a:bodyPr/>
                    <a:lstStyle/>
                    <a:p>
                      <a:pPr algn="l" rtl="0" fontAlgn="ctr"/>
                      <a:r>
                        <a:rPr lang="en-US" sz="1800" b="0" u="none" strike="noStrike" dirty="0" err="1" smtClean="0">
                          <a:solidFill>
                            <a:srgbClr val="C00000"/>
                          </a:solidFill>
                          <a:effectLst/>
                        </a:rPr>
                        <a:t>Fournisseurs</a:t>
                      </a:r>
                      <a:r>
                        <a:rPr lang="en-US" sz="1800" b="0" u="none" strike="noStrike" dirty="0" smtClean="0">
                          <a:solidFill>
                            <a:srgbClr val="C00000"/>
                          </a:solidFill>
                          <a:effectLst/>
                        </a:rPr>
                        <a:t> (P-)</a:t>
                      </a:r>
                      <a:endParaRPr lang="en-US" sz="1800" b="0" i="0" u="none" strike="noStrike" dirty="0">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  2 701.91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a:t>
                      </a:r>
                      <a:endParaRPr lang="en-US" sz="1800" b="0" i="0" u="none" strike="noStrike">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0"/>
                  </a:ext>
                </a:extLst>
              </a:tr>
              <a:tr h="371475">
                <a:tc>
                  <a:txBody>
                    <a:bodyPr/>
                    <a:lstStyle/>
                    <a:p>
                      <a:pPr algn="l" fontAlgn="b"/>
                      <a:r>
                        <a:rPr lang="en-US" sz="1800" b="0" u="none" strike="noStrike" dirty="0" smtClean="0">
                          <a:solidFill>
                            <a:srgbClr val="C00000"/>
                          </a:solidFill>
                          <a:effectLst/>
                        </a:rPr>
                        <a:t>	</a:t>
                      </a:r>
                      <a:r>
                        <a:rPr lang="en-US" sz="1800" b="0" u="none" strike="noStrike" dirty="0" err="1" smtClean="0">
                          <a:solidFill>
                            <a:srgbClr val="C00000"/>
                          </a:solidFill>
                          <a:effectLst/>
                        </a:rPr>
                        <a:t>Escomptes</a:t>
                      </a:r>
                      <a:r>
                        <a:rPr lang="en-US" sz="1800" b="0" u="none" strike="noStrike" dirty="0" smtClean="0">
                          <a:solidFill>
                            <a:srgbClr val="C00000"/>
                          </a:solidFill>
                          <a:effectLst/>
                        </a:rPr>
                        <a:t> </a:t>
                      </a:r>
                      <a:r>
                        <a:rPr lang="en-US" sz="1800" b="0" u="none" strike="noStrike" dirty="0">
                          <a:solidFill>
                            <a:srgbClr val="C00000"/>
                          </a:solidFill>
                          <a:effectLst/>
                        </a:rPr>
                        <a:t>sur </a:t>
                      </a:r>
                      <a:r>
                        <a:rPr lang="en-US" sz="1800" b="0" u="none" strike="noStrike" dirty="0" err="1" smtClean="0">
                          <a:solidFill>
                            <a:srgbClr val="C00000"/>
                          </a:solidFill>
                          <a:effectLst/>
                        </a:rPr>
                        <a:t>achats</a:t>
                      </a:r>
                      <a:r>
                        <a:rPr lang="en-US" sz="1800" b="0" u="none" strike="noStrike" dirty="0" smtClean="0">
                          <a:solidFill>
                            <a:srgbClr val="C00000"/>
                          </a:solidFill>
                          <a:effectLst/>
                        </a:rPr>
                        <a:t> (CH-)</a:t>
                      </a:r>
                      <a:endParaRPr lang="en-US" sz="1800" b="0" i="0" u="none" strike="noStrike" dirty="0">
                        <a:solidFill>
                          <a:srgbClr val="C00000"/>
                        </a:solidFill>
                        <a:effectLst/>
                        <a:latin typeface="Calibri" panose="020F0502020204030204" pitchFamily="34" charset="0"/>
                      </a:endParaRPr>
                    </a:p>
                  </a:txBody>
                  <a:tcPr marL="9525" marR="9525" marT="9525" marB="0" anchor="b"/>
                </a:tc>
                <a:tc>
                  <a:txBody>
                    <a:bodyPr/>
                    <a:lstStyle/>
                    <a:p>
                      <a:pPr algn="l" rtl="0" fontAlgn="ctr"/>
                      <a:r>
                        <a:rPr lang="en-US" sz="1800" b="0" u="none" strike="noStrike">
                          <a:solidFill>
                            <a:srgbClr val="C00000"/>
                          </a:solidFill>
                          <a:effectLst/>
                        </a:rPr>
                        <a:t>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          47.00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 </a:t>
                      </a:r>
                      <a:endParaRPr lang="en-US" sz="1800" b="0" i="0" u="none" strike="noStrike">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1"/>
                  </a:ext>
                </a:extLst>
              </a:tr>
              <a:tr h="371475">
                <a:tc>
                  <a:txBody>
                    <a:bodyPr/>
                    <a:lstStyle/>
                    <a:p>
                      <a:pPr algn="l" fontAlgn="b"/>
                      <a:r>
                        <a:rPr lang="en-US" sz="1800" b="0" u="none" strike="noStrike" dirty="0" smtClean="0">
                          <a:solidFill>
                            <a:srgbClr val="C00000"/>
                          </a:solidFill>
                          <a:effectLst/>
                        </a:rPr>
                        <a:t>	</a:t>
                      </a:r>
                      <a:r>
                        <a:rPr lang="en-US" sz="1800" b="0" u="none" strike="noStrike" dirty="0" err="1" smtClean="0">
                          <a:solidFill>
                            <a:srgbClr val="C00000"/>
                          </a:solidFill>
                          <a:effectLst/>
                        </a:rPr>
                        <a:t>Encaisse</a:t>
                      </a:r>
                      <a:r>
                        <a:rPr lang="en-US" sz="1800" b="0" u="none" strike="noStrike" dirty="0" smtClean="0">
                          <a:solidFill>
                            <a:srgbClr val="C00000"/>
                          </a:solidFill>
                          <a:effectLst/>
                        </a:rPr>
                        <a:t> (A-)</a:t>
                      </a:r>
                      <a:endParaRPr lang="en-US" sz="1800" b="0" i="0" u="none" strike="noStrike" dirty="0">
                        <a:solidFill>
                          <a:srgbClr val="C00000"/>
                        </a:solidFill>
                        <a:effectLst/>
                        <a:latin typeface="Calibri" panose="020F0502020204030204" pitchFamily="34" charset="0"/>
                      </a:endParaRPr>
                    </a:p>
                  </a:txBody>
                  <a:tcPr marL="9525" marR="9525" marT="9525" marB="0" anchor="b"/>
                </a:tc>
                <a:tc>
                  <a:txBody>
                    <a:bodyPr/>
                    <a:lstStyle/>
                    <a:p>
                      <a:pPr algn="l" rtl="0" fontAlgn="ctr"/>
                      <a:r>
                        <a:rPr lang="en-US" sz="1800" b="0" u="none" strike="noStrike">
                          <a:solidFill>
                            <a:srgbClr val="C00000"/>
                          </a:solidFill>
                          <a:effectLst/>
                        </a:rPr>
                        <a:t>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     2 654.91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dirty="0">
                          <a:solidFill>
                            <a:srgbClr val="C00000"/>
                          </a:solidFill>
                          <a:effectLst/>
                        </a:rPr>
                        <a:t> </a:t>
                      </a:r>
                      <a:endParaRPr lang="en-US" sz="1800" b="0" i="0" u="none" strike="noStrike" dirty="0">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fr-CA" dirty="0" smtClean="0"/>
              <a:t>Enregistrement des frais de transport à l’achat</a:t>
            </a:r>
          </a:p>
        </p:txBody>
      </p:sp>
      <p:sp>
        <p:nvSpPr>
          <p:cNvPr id="40963" name="Rectangle 3"/>
          <p:cNvSpPr>
            <a:spLocks noGrp="1" noChangeArrowheads="1"/>
          </p:cNvSpPr>
          <p:nvPr>
            <p:ph idx="1"/>
          </p:nvPr>
        </p:nvSpPr>
        <p:spPr>
          <a:xfrm>
            <a:off x="360000" y="1620000"/>
            <a:ext cx="8229600" cy="4525963"/>
          </a:xfrm>
        </p:spPr>
        <p:txBody>
          <a:bodyPr/>
          <a:lstStyle/>
          <a:p>
            <a:pPr>
              <a:spcBef>
                <a:spcPts val="0"/>
              </a:spcBef>
              <a:spcAft>
                <a:spcPts val="1200"/>
              </a:spcAft>
              <a:buFont typeface="Wingdings" panose="05000000000000000000" pitchFamily="2" charset="2"/>
              <a:buChar char="Ø"/>
            </a:pPr>
            <a:r>
              <a:rPr lang="fr-CA" dirty="0" smtClean="0"/>
              <a:t>6 octobre 2018</a:t>
            </a:r>
          </a:p>
          <a:p>
            <a:pPr lvl="1">
              <a:spcBef>
                <a:spcPts val="0"/>
              </a:spcBef>
              <a:spcAft>
                <a:spcPts val="1200"/>
              </a:spcAft>
            </a:pPr>
            <a:r>
              <a:rPr lang="fr-CA" b="1" dirty="0" smtClean="0"/>
              <a:t>Paiement</a:t>
            </a:r>
            <a:r>
              <a:rPr lang="fr-CA" dirty="0" smtClean="0"/>
              <a:t> des frais de transport de 150 $ (plus taxes).</a:t>
            </a:r>
          </a:p>
          <a:p>
            <a:pPr marL="0" indent="0">
              <a:spcBef>
                <a:spcPts val="0"/>
              </a:spcBef>
              <a:spcAft>
                <a:spcPts val="1200"/>
              </a:spcAft>
              <a:buNone/>
            </a:pPr>
            <a:r>
              <a:rPr lang="fr-CA" dirty="0" smtClean="0"/>
              <a:t>	</a:t>
            </a:r>
          </a:p>
          <a:p>
            <a:pPr marL="0" indent="0">
              <a:spcBef>
                <a:spcPts val="0"/>
              </a:spcBef>
              <a:spcAft>
                <a:spcPts val="1200"/>
              </a:spcAft>
              <a:buNone/>
            </a:pPr>
            <a:r>
              <a:rPr lang="fr-CA" sz="2800" dirty="0" smtClean="0">
                <a:solidFill>
                  <a:srgbClr val="C00000"/>
                </a:solidFill>
              </a:rPr>
              <a:t>	</a:t>
            </a:r>
            <a:endParaRPr lang="fr-CA" sz="2800" dirty="0">
              <a:solidFill>
                <a:srgbClr val="C00000"/>
              </a:solidFill>
            </a:endParaRPr>
          </a:p>
        </p:txBody>
      </p:sp>
      <p:sp>
        <p:nvSpPr>
          <p:cNvPr id="2" name="Slide Number Placeholder 1"/>
          <p:cNvSpPr>
            <a:spLocks noGrp="1"/>
          </p:cNvSpPr>
          <p:nvPr>
            <p:ph type="sldNum" sz="quarter" idx="4"/>
          </p:nvPr>
        </p:nvSpPr>
        <p:spPr/>
        <p:txBody>
          <a:bodyPr/>
          <a:lstStyle/>
          <a:p>
            <a:pPr>
              <a:defRPr/>
            </a:pPr>
            <a:fld id="{40F7DCF8-6AA0-4E13-B4C4-DFC4B021D510}" type="slidenum">
              <a:rPr lang="en-US" smtClean="0"/>
              <a:pPr>
                <a:defRPr/>
              </a:pPr>
              <a:t>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31401784"/>
              </p:ext>
            </p:extLst>
          </p:nvPr>
        </p:nvGraphicFramePr>
        <p:xfrm>
          <a:off x="1388534" y="2875029"/>
          <a:ext cx="6366932" cy="1714500"/>
        </p:xfrm>
        <a:graphic>
          <a:graphicData uri="http://schemas.openxmlformats.org/drawingml/2006/table">
            <a:tbl>
              <a:tblPr firstRow="1" bandRow="1">
                <a:tableStyleId>{F5AB1C69-6EDB-4FF4-983F-18BD219EF322}</a:tableStyleId>
              </a:tblPr>
              <a:tblGrid>
                <a:gridCol w="3708399">
                  <a:extLst>
                    <a:ext uri="{9D8B030D-6E8A-4147-A177-3AD203B41FA5}">
                      <a16:colId xmlns:a16="http://schemas.microsoft.com/office/drawing/2014/main" val="20000"/>
                    </a:ext>
                  </a:extLst>
                </a:gridCol>
                <a:gridCol w="1761067">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428625">
                <a:tc>
                  <a:txBody>
                    <a:bodyPr/>
                    <a:lstStyle/>
                    <a:p>
                      <a:pPr algn="l" rtl="0" fontAlgn="ctr"/>
                      <a:r>
                        <a:rPr lang="fr-CH" sz="1800" b="0" u="none" strike="noStrike" dirty="0">
                          <a:solidFill>
                            <a:srgbClr val="C00000"/>
                          </a:solidFill>
                          <a:effectLst/>
                        </a:rPr>
                        <a:t>Frais de transport à </a:t>
                      </a:r>
                      <a:r>
                        <a:rPr lang="fr-CH" sz="1800" b="0" u="none" strike="noStrike" dirty="0" smtClean="0">
                          <a:solidFill>
                            <a:srgbClr val="C00000"/>
                          </a:solidFill>
                          <a:effectLst/>
                        </a:rPr>
                        <a:t>l’achat(CH+)</a:t>
                      </a:r>
                      <a:endParaRPr lang="fr-CH" sz="1800" b="0" i="0" u="none" strike="noStrike" dirty="0">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        150.00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a:t>
                      </a:r>
                      <a:endParaRPr lang="en-US" sz="1800" b="0" i="0" u="none" strike="noStrike">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0"/>
                  </a:ext>
                </a:extLst>
              </a:tr>
              <a:tr h="428625">
                <a:tc>
                  <a:txBody>
                    <a:bodyPr/>
                    <a:lstStyle/>
                    <a:p>
                      <a:pPr algn="l" rtl="0" fontAlgn="ctr"/>
                      <a:r>
                        <a:rPr lang="en-US" sz="1800" b="0" u="none" strike="noStrike" dirty="0">
                          <a:solidFill>
                            <a:srgbClr val="C00000"/>
                          </a:solidFill>
                          <a:effectLst/>
                        </a:rPr>
                        <a:t>TPS à </a:t>
                      </a:r>
                      <a:r>
                        <a:rPr lang="en-US" sz="1800" b="0" u="none" strike="noStrike" dirty="0" err="1" smtClean="0">
                          <a:solidFill>
                            <a:srgbClr val="C00000"/>
                          </a:solidFill>
                          <a:effectLst/>
                        </a:rPr>
                        <a:t>recouvrer</a:t>
                      </a:r>
                      <a:r>
                        <a:rPr lang="en-US" sz="1800" b="0" u="none" strike="noStrike" dirty="0" smtClean="0">
                          <a:solidFill>
                            <a:srgbClr val="C00000"/>
                          </a:solidFill>
                          <a:effectLst/>
                        </a:rPr>
                        <a:t> (A+)</a:t>
                      </a:r>
                      <a:endParaRPr lang="en-US" sz="1800" b="0" i="0" u="none" strike="noStrike" dirty="0">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            7.50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a:t>
                      </a:r>
                      <a:endParaRPr lang="en-US" sz="1800" b="0" i="0" u="none" strike="noStrike">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1"/>
                  </a:ext>
                </a:extLst>
              </a:tr>
              <a:tr h="428625">
                <a:tc>
                  <a:txBody>
                    <a:bodyPr/>
                    <a:lstStyle/>
                    <a:p>
                      <a:pPr algn="l" rtl="0" fontAlgn="ctr"/>
                      <a:r>
                        <a:rPr lang="en-US" sz="1800" b="0" u="none" strike="noStrike" dirty="0">
                          <a:solidFill>
                            <a:srgbClr val="C00000"/>
                          </a:solidFill>
                          <a:effectLst/>
                        </a:rPr>
                        <a:t>TVQ à </a:t>
                      </a:r>
                      <a:r>
                        <a:rPr lang="en-US" sz="1800" b="0" u="none" strike="noStrike" dirty="0" err="1" smtClean="0">
                          <a:solidFill>
                            <a:srgbClr val="C00000"/>
                          </a:solidFill>
                          <a:effectLst/>
                        </a:rPr>
                        <a:t>recouvrer</a:t>
                      </a:r>
                      <a:r>
                        <a:rPr lang="en-US" sz="1800" b="0" u="none" strike="noStrike" dirty="0" smtClean="0">
                          <a:solidFill>
                            <a:srgbClr val="C00000"/>
                          </a:solidFill>
                          <a:effectLst/>
                        </a:rPr>
                        <a:t> (A+)</a:t>
                      </a:r>
                      <a:endParaRPr lang="en-US" sz="1800" b="0" i="0" u="none" strike="noStrike" dirty="0">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           14.96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dirty="0">
                          <a:solidFill>
                            <a:srgbClr val="C00000"/>
                          </a:solidFill>
                          <a:effectLst/>
                        </a:rPr>
                        <a:t> </a:t>
                      </a:r>
                      <a:endParaRPr lang="en-US" sz="1800" b="0" i="0" u="none" strike="noStrike" dirty="0">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2"/>
                  </a:ext>
                </a:extLst>
              </a:tr>
              <a:tr h="428625">
                <a:tc>
                  <a:txBody>
                    <a:bodyPr/>
                    <a:lstStyle/>
                    <a:p>
                      <a:pPr algn="l" rtl="0" fontAlgn="ctr"/>
                      <a:r>
                        <a:rPr lang="en-US" sz="1800" b="0" u="none" strike="noStrike" dirty="0" smtClean="0">
                          <a:solidFill>
                            <a:srgbClr val="C00000"/>
                          </a:solidFill>
                          <a:effectLst/>
                        </a:rPr>
                        <a:t>	</a:t>
                      </a:r>
                      <a:r>
                        <a:rPr lang="en-US" sz="1800" b="0" u="none" strike="noStrike" dirty="0" err="1" smtClean="0">
                          <a:solidFill>
                            <a:srgbClr val="C00000"/>
                          </a:solidFill>
                          <a:effectLst/>
                        </a:rPr>
                        <a:t>Encaisse</a:t>
                      </a:r>
                      <a:r>
                        <a:rPr lang="en-US" sz="1800" b="0" u="none" strike="noStrike" dirty="0" smtClean="0">
                          <a:solidFill>
                            <a:srgbClr val="C00000"/>
                          </a:solidFill>
                          <a:effectLst/>
                        </a:rPr>
                        <a:t> (A-)</a:t>
                      </a:r>
                      <a:endParaRPr lang="en-US" sz="1800" b="0" i="0" u="none" strike="noStrike" dirty="0">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a:solidFill>
                            <a:srgbClr val="C00000"/>
                          </a:solidFill>
                          <a:effectLst/>
                        </a:rPr>
                        <a:t> </a:t>
                      </a:r>
                      <a:endParaRPr lang="en-US" sz="1800" b="0" i="0" u="none" strike="noStrike">
                        <a:solidFill>
                          <a:srgbClr val="C00000"/>
                        </a:solidFill>
                        <a:effectLst/>
                        <a:latin typeface="Overpass" panose="00000500000000000000" pitchFamily="2" charset="0"/>
                      </a:endParaRPr>
                    </a:p>
                  </a:txBody>
                  <a:tcPr marL="9525" marR="9525" marT="9525" marB="0" anchor="ctr"/>
                </a:tc>
                <a:tc>
                  <a:txBody>
                    <a:bodyPr/>
                    <a:lstStyle/>
                    <a:p>
                      <a:pPr algn="l" rtl="0" fontAlgn="ctr"/>
                      <a:r>
                        <a:rPr lang="en-US" sz="1800" b="0" u="none" strike="noStrike" dirty="0">
                          <a:solidFill>
                            <a:srgbClr val="C00000"/>
                          </a:solidFill>
                          <a:effectLst/>
                        </a:rPr>
                        <a:t> $172.46 </a:t>
                      </a:r>
                      <a:endParaRPr lang="en-US" sz="1800" b="0" i="0" u="none" strike="noStrike" dirty="0">
                        <a:solidFill>
                          <a:srgbClr val="C00000"/>
                        </a:solidFill>
                        <a:effectLst/>
                        <a:latin typeface="Overpass" panose="00000500000000000000" pitchFamily="2" charset="0"/>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5922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r-CA" dirty="0" smtClean="0"/>
              <a:t>Enregistrement des ventes de stocks</a:t>
            </a:r>
          </a:p>
        </p:txBody>
      </p:sp>
      <p:sp>
        <p:nvSpPr>
          <p:cNvPr id="26627" name="Rectangle 3"/>
          <p:cNvSpPr>
            <a:spLocks noGrp="1" noChangeArrowheads="1"/>
          </p:cNvSpPr>
          <p:nvPr>
            <p:ph idx="1"/>
          </p:nvPr>
        </p:nvSpPr>
        <p:spPr>
          <a:xfrm>
            <a:off x="360000" y="1620000"/>
            <a:ext cx="8493828" cy="4525963"/>
          </a:xfrm>
        </p:spPr>
        <p:txBody>
          <a:bodyPr/>
          <a:lstStyle/>
          <a:p>
            <a:r>
              <a:rPr lang="fr-CA" dirty="0" smtClean="0"/>
              <a:t>La </a:t>
            </a:r>
            <a:r>
              <a:rPr lang="fr-CA" b="1" dirty="0" smtClean="0"/>
              <a:t>comptabilisation</a:t>
            </a:r>
            <a:r>
              <a:rPr lang="fr-CA" dirty="0" smtClean="0"/>
              <a:t> des transactions liées aux ventes est </a:t>
            </a:r>
            <a:r>
              <a:rPr lang="fr-CA" b="1" dirty="0" smtClean="0"/>
              <a:t>identique</a:t>
            </a:r>
            <a:r>
              <a:rPr lang="fr-CA" dirty="0" smtClean="0"/>
              <a:t> à celle selon l’inventaire permanent </a:t>
            </a:r>
            <a:r>
              <a:rPr lang="fr-CA" b="1" dirty="0" smtClean="0"/>
              <a:t>à l’exception </a:t>
            </a:r>
            <a:r>
              <a:rPr lang="fr-CA" dirty="0" smtClean="0"/>
              <a:t>qu’il n’y a pas d’écriture à entrer aux comptes des </a:t>
            </a:r>
            <a:r>
              <a:rPr lang="fr-CA" b="1" dirty="0" smtClean="0"/>
              <a:t>stocks</a:t>
            </a:r>
            <a:r>
              <a:rPr lang="fr-CA" dirty="0" smtClean="0"/>
              <a:t> et du coût des </a:t>
            </a:r>
            <a:r>
              <a:rPr lang="fr-CA" b="1" dirty="0" smtClean="0"/>
              <a:t>marchandises vendues</a:t>
            </a:r>
            <a:r>
              <a:rPr lang="fr-CA" dirty="0" smtClean="0"/>
              <a:t>.</a:t>
            </a:r>
            <a:endParaRPr lang="fr-CA" sz="2800" dirty="0" smtClean="0">
              <a:solidFill>
                <a:srgbClr val="C00000"/>
              </a:solidFill>
            </a:endParaRPr>
          </a:p>
          <a:p>
            <a:pPr marL="0" indent="0">
              <a:buNone/>
            </a:pPr>
            <a:endParaRPr lang="fr-CA" sz="2800" dirty="0" smtClean="0"/>
          </a:p>
        </p:txBody>
      </p:sp>
      <p:sp>
        <p:nvSpPr>
          <p:cNvPr id="2" name="Slide Number Placeholder 1"/>
          <p:cNvSpPr>
            <a:spLocks noGrp="1"/>
          </p:cNvSpPr>
          <p:nvPr>
            <p:ph type="sldNum" sz="quarter" idx="4"/>
          </p:nvPr>
        </p:nvSpPr>
        <p:spPr/>
        <p:txBody>
          <a:bodyPr/>
          <a:lstStyle/>
          <a:p>
            <a:pPr>
              <a:defRPr/>
            </a:pPr>
            <a:fld id="{40F7DCF8-6AA0-4E13-B4C4-DFC4B021D510}" type="slidenum">
              <a:rPr lang="en-US" smtClean="0"/>
              <a:pPr>
                <a:defRPr/>
              </a:pPr>
              <a:t>9</a:t>
            </a:fld>
            <a:endParaRPr lang="en-US" dirty="0"/>
          </a:p>
        </p:txBody>
      </p:sp>
    </p:spTree>
    <p:extLst>
      <p:ext uri="{BB962C8B-B14F-4D97-AF65-F5344CB8AC3E}">
        <p14:creationId xmlns:p14="http://schemas.microsoft.com/office/powerpoint/2010/main" val="2130329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TB-1001_Seance2_H11">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3">
      <a:majorFont>
        <a:latin typeface="Overpass"/>
        <a:ea typeface=""/>
        <a:cs typeface=""/>
      </a:majorFont>
      <a:minorFont>
        <a:latin typeface="Overpas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632F5EFD464D489D9623356E39DC46" ma:contentTypeVersion="10" ma:contentTypeDescription="Create a new document." ma:contentTypeScope="" ma:versionID="cc6f86c12758ee652ec0f6a849f05597">
  <xsd:schema xmlns:xsd="http://www.w3.org/2001/XMLSchema" xmlns:xs="http://www.w3.org/2001/XMLSchema" xmlns:p="http://schemas.microsoft.com/office/2006/metadata/properties" xmlns:ns3="a885ba6c-4fb9-4a7a-8eab-fe18f07f70b2" targetNamespace="http://schemas.microsoft.com/office/2006/metadata/properties" ma:root="true" ma:fieldsID="855a57573906c4d94d9b6c924d74d766" ns3:_="">
    <xsd:import namespace="a885ba6c-4fb9-4a7a-8eab-fe18f07f70b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85ba6c-4fb9-4a7a-8eab-fe18f07f70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86A749-58E6-4EE2-879C-E19660ED5C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85ba6c-4fb9-4a7a-8eab-fe18f07f70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94A68-DEB3-4D5F-BC4A-69FCD7CCD079}">
  <ds:schemaRefs>
    <ds:schemaRef ds:uri="http://schemas.microsoft.com/sharepoint/v3/contenttype/forms"/>
  </ds:schemaRefs>
</ds:datastoreItem>
</file>

<file path=customXml/itemProps3.xml><?xml version="1.0" encoding="utf-8"?>
<ds:datastoreItem xmlns:ds="http://schemas.openxmlformats.org/officeDocument/2006/customXml" ds:itemID="{B86A2962-FB75-44E1-BB74-C0AFED0AFDEF}">
  <ds:schemaRefs>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schemas.microsoft.com/office/infopath/2007/PartnerControls"/>
    <ds:schemaRef ds:uri="a885ba6c-4fb9-4a7a-8eab-fe18f07f70b2"/>
  </ds:schemaRefs>
</ds:datastoreItem>
</file>

<file path=docProps/app.xml><?xml version="1.0" encoding="utf-8"?>
<Properties xmlns="http://schemas.openxmlformats.org/officeDocument/2006/extended-properties" xmlns:vt="http://schemas.openxmlformats.org/officeDocument/2006/docPropsVTypes">
  <Template/>
  <TotalTime>1061</TotalTime>
  <Words>2265</Words>
  <Application>Microsoft Office PowerPoint</Application>
  <PresentationFormat>Affichage à l'écran (4:3)</PresentationFormat>
  <Paragraphs>451</Paragraphs>
  <Slides>37</Slides>
  <Notes>37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37</vt:i4>
      </vt:variant>
    </vt:vector>
  </HeadingPairs>
  <TitlesOfParts>
    <vt:vector size="46" baseType="lpstr">
      <vt:lpstr>Arial</vt:lpstr>
      <vt:lpstr>Broadway</vt:lpstr>
      <vt:lpstr>Calibri</vt:lpstr>
      <vt:lpstr>Cambria Math</vt:lpstr>
      <vt:lpstr>Overpass</vt:lpstr>
      <vt:lpstr>Tahoma</vt:lpstr>
      <vt:lpstr>Times New Roman</vt:lpstr>
      <vt:lpstr>Wingdings</vt:lpstr>
      <vt:lpstr>1_CTB-1001_Seance2_H11</vt:lpstr>
      <vt:lpstr>Séance 8</vt:lpstr>
      <vt:lpstr>Objectifs de la séance</vt:lpstr>
      <vt:lpstr>Objectif 1:</vt:lpstr>
      <vt:lpstr>Types d’inventaires: comptabilisation des stocks</vt:lpstr>
      <vt:lpstr>Enregistrement des achats de stocks</vt:lpstr>
      <vt:lpstr>Enregistrement des retours et rabais sur achats</vt:lpstr>
      <vt:lpstr>Enregistrement de l’escompte sur achats</vt:lpstr>
      <vt:lpstr>Enregistrement des frais de transport à l’achat</vt:lpstr>
      <vt:lpstr>Enregistrement des ventes de stocks</vt:lpstr>
      <vt:lpstr>Exercice T-M: inventaire périodique</vt:lpstr>
      <vt:lpstr>Exercice T-M: inventaire périodique</vt:lpstr>
      <vt:lpstr>Objectif 2:</vt:lpstr>
      <vt:lpstr>Calcul du coûts des marchandises vendues</vt:lpstr>
      <vt:lpstr>Objectif 3:</vt:lpstr>
      <vt:lpstr>Régularisation et clôture des comptes</vt:lpstr>
      <vt:lpstr>Passation des écritures de clôture</vt:lpstr>
      <vt:lpstr>Écritures de clôture (1 à 4)</vt:lpstr>
      <vt:lpstr>Objectif 4:</vt:lpstr>
      <vt:lpstr>Présentation PowerPoint</vt:lpstr>
      <vt:lpstr>Présentation PowerPoint</vt:lpstr>
      <vt:lpstr>Exercice - CMV </vt:lpstr>
      <vt:lpstr>Exercice CMV</vt:lpstr>
      <vt:lpstr>Exercice (Suite)</vt:lpstr>
      <vt:lpstr>Objectif 5:</vt:lpstr>
      <vt:lpstr>Rappel chapitre 5</vt:lpstr>
      <vt:lpstr>Méthodes d’évaluation des stocks</vt:lpstr>
      <vt:lpstr>Méthode du coût réel d’entrée (ou coût d’achat réel)</vt:lpstr>
      <vt:lpstr>Exemple</vt:lpstr>
      <vt:lpstr>Méthode PEPS</vt:lpstr>
      <vt:lpstr>Présentation PowerPoint</vt:lpstr>
      <vt:lpstr>Vérification de l’exactitude du compte de stocks</vt:lpstr>
      <vt:lpstr>Méthode de la moyenne mobile</vt:lpstr>
      <vt:lpstr>Présentation PowerPoint</vt:lpstr>
      <vt:lpstr>Simulation comptable</vt:lpstr>
      <vt:lpstr>Simulation comptable</vt:lpstr>
      <vt:lpstr>Simulation comptable</vt:lpstr>
      <vt:lpstr>Exercices supplémentaires</vt:lpstr>
    </vt:vector>
  </TitlesOfParts>
  <Company>FSA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Princep</dc:creator>
  <cp:lastModifiedBy>Romain Oberson</cp:lastModifiedBy>
  <cp:revision>155</cp:revision>
  <cp:lastPrinted>2019-11-04T21:45:16Z</cp:lastPrinted>
  <dcterms:created xsi:type="dcterms:W3CDTF">2009-10-27T16:03:58Z</dcterms:created>
  <dcterms:modified xsi:type="dcterms:W3CDTF">2020-03-10T13:29:42Z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0x01010043632F5EFD464D489D9623356E39DC46</vt:lpwstr>
  </property>
</Properties>
</file>