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1" r:id="rId1"/>
  </p:sldMasterIdLst>
  <p:notesMasterIdLst>
    <p:notesMasterId r:id="rId39"/>
  </p:notesMasterIdLst>
  <p:handoutMasterIdLst>
    <p:handoutMasterId r:id="rId40"/>
  </p:handoutMasterIdLst>
  <p:sldIdLst>
    <p:sldId id="259" r:id="rId2"/>
    <p:sldId id="310" r:id="rId3"/>
    <p:sldId id="308" r:id="rId4"/>
    <p:sldId id="309"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Lst>
  <p:sldSz cx="9144000" cy="6858000" type="screen4x3"/>
  <p:notesSz cx="6669088" cy="9753600"/>
  <p:custDataLst>
    <p:tags r:id="rId41"/>
  </p:custDataLst>
  <p:defaultTextStyle>
    <a:defPPr>
      <a:defRPr lang="fr-CA"/>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8516" autoAdjust="0"/>
  </p:normalViewPr>
  <p:slideViewPr>
    <p:cSldViewPr>
      <p:cViewPr varScale="1">
        <p:scale>
          <a:sx n="77" d="100"/>
          <a:sy n="77" d="100"/>
        </p:scale>
        <p:origin x="2640" y="17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23FBE31-BBC1-C74B-AE40-62D8A79A9B5C}"/>
              </a:ext>
            </a:extLst>
          </p:cNvPr>
          <p:cNvSpPr>
            <a:spLocks noGrp="1" noChangeArrowheads="1"/>
          </p:cNvSpPr>
          <p:nvPr>
            <p:ph type="hdr" sz="quarter"/>
          </p:nvPr>
        </p:nvSpPr>
        <p:spPr bwMode="auto">
          <a:xfrm>
            <a:off x="0" y="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fr-FR"/>
          </a:p>
        </p:txBody>
      </p:sp>
      <p:sp>
        <p:nvSpPr>
          <p:cNvPr id="66563" name="Rectangle 3">
            <a:extLst>
              <a:ext uri="{FF2B5EF4-FFF2-40B4-BE49-F238E27FC236}">
                <a16:creationId xmlns:a16="http://schemas.microsoft.com/office/drawing/2014/main" id="{E4371DB4-E04B-3441-B05B-6CDB61C1D2D0}"/>
              </a:ext>
            </a:extLst>
          </p:cNvPr>
          <p:cNvSpPr>
            <a:spLocks noGrp="1" noChangeArrowheads="1"/>
          </p:cNvSpPr>
          <p:nvPr>
            <p:ph type="dt" sz="quarter" idx="1"/>
          </p:nvPr>
        </p:nvSpPr>
        <p:spPr bwMode="auto">
          <a:xfrm>
            <a:off x="3778250" y="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fr-FR"/>
          </a:p>
        </p:txBody>
      </p:sp>
      <p:sp>
        <p:nvSpPr>
          <p:cNvPr id="66564" name="Rectangle 4">
            <a:extLst>
              <a:ext uri="{FF2B5EF4-FFF2-40B4-BE49-F238E27FC236}">
                <a16:creationId xmlns:a16="http://schemas.microsoft.com/office/drawing/2014/main" id="{094F6F05-BE00-DA41-9EA0-0A0B49B4BFF0}"/>
              </a:ext>
            </a:extLst>
          </p:cNvPr>
          <p:cNvSpPr>
            <a:spLocks noGrp="1" noChangeArrowheads="1"/>
          </p:cNvSpPr>
          <p:nvPr>
            <p:ph type="ftr" sz="quarter" idx="2"/>
          </p:nvPr>
        </p:nvSpPr>
        <p:spPr bwMode="auto">
          <a:xfrm>
            <a:off x="0" y="926465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fr-FR"/>
          </a:p>
        </p:txBody>
      </p:sp>
      <p:sp>
        <p:nvSpPr>
          <p:cNvPr id="66565" name="Rectangle 5">
            <a:extLst>
              <a:ext uri="{FF2B5EF4-FFF2-40B4-BE49-F238E27FC236}">
                <a16:creationId xmlns:a16="http://schemas.microsoft.com/office/drawing/2014/main" id="{7EE93883-1377-8C43-8FE3-481E3AB62FA3}"/>
              </a:ext>
            </a:extLst>
          </p:cNvPr>
          <p:cNvSpPr>
            <a:spLocks noGrp="1" noChangeArrowheads="1"/>
          </p:cNvSpPr>
          <p:nvPr>
            <p:ph type="sldNum" sz="quarter" idx="3"/>
          </p:nvPr>
        </p:nvSpPr>
        <p:spPr bwMode="auto">
          <a:xfrm>
            <a:off x="3778250" y="926465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11F35D6-6958-A147-A2DA-FE0CA6440991}" type="slidenum">
              <a:rPr lang="fr-FR" altLang="fr-F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3541346-9977-A14E-8151-9D1C91E1B3D9}"/>
              </a:ext>
            </a:extLst>
          </p:cNvPr>
          <p:cNvSpPr>
            <a:spLocks noGrp="1" noChangeArrowheads="1"/>
          </p:cNvSpPr>
          <p:nvPr>
            <p:ph type="hdr" sz="quarter"/>
          </p:nvPr>
        </p:nvSpPr>
        <p:spPr bwMode="auto">
          <a:xfrm>
            <a:off x="0" y="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fr-FR"/>
          </a:p>
        </p:txBody>
      </p:sp>
      <p:sp>
        <p:nvSpPr>
          <p:cNvPr id="37891" name="Rectangle 3">
            <a:extLst>
              <a:ext uri="{FF2B5EF4-FFF2-40B4-BE49-F238E27FC236}">
                <a16:creationId xmlns:a16="http://schemas.microsoft.com/office/drawing/2014/main" id="{F59E7DA2-8CF2-5D47-B0FA-A6B14FE99186}"/>
              </a:ext>
            </a:extLst>
          </p:cNvPr>
          <p:cNvSpPr>
            <a:spLocks noGrp="1" noChangeArrowheads="1"/>
          </p:cNvSpPr>
          <p:nvPr>
            <p:ph type="dt" idx="1"/>
          </p:nvPr>
        </p:nvSpPr>
        <p:spPr bwMode="auto">
          <a:xfrm>
            <a:off x="3778250" y="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fr-FR"/>
          </a:p>
        </p:txBody>
      </p:sp>
      <p:sp>
        <p:nvSpPr>
          <p:cNvPr id="39940" name="Rectangle 4">
            <a:extLst>
              <a:ext uri="{FF2B5EF4-FFF2-40B4-BE49-F238E27FC236}">
                <a16:creationId xmlns:a16="http://schemas.microsoft.com/office/drawing/2014/main" id="{EBA724E5-E16E-4742-B76D-6101AF582CFD}"/>
              </a:ext>
            </a:extLst>
          </p:cNvPr>
          <p:cNvSpPr>
            <a:spLocks noRot="1" noChangeArrowheads="1" noTextEdit="1"/>
          </p:cNvSpPr>
          <p:nvPr>
            <p:ph type="sldImg" idx="2"/>
          </p:nvPr>
        </p:nvSpPr>
        <p:spPr bwMode="auto">
          <a:xfrm>
            <a:off x="896938" y="731838"/>
            <a:ext cx="4875212"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a:extLst>
              <a:ext uri="{FF2B5EF4-FFF2-40B4-BE49-F238E27FC236}">
                <a16:creationId xmlns:a16="http://schemas.microsoft.com/office/drawing/2014/main" id="{B1BB4C41-11E0-CF4F-A475-9A08CB554EBB}"/>
              </a:ext>
            </a:extLst>
          </p:cNvPr>
          <p:cNvSpPr>
            <a:spLocks noGrp="1" noChangeArrowheads="1"/>
          </p:cNvSpPr>
          <p:nvPr>
            <p:ph type="body" sz="quarter" idx="3"/>
          </p:nvPr>
        </p:nvSpPr>
        <p:spPr bwMode="auto">
          <a:xfrm>
            <a:off x="666750" y="4632325"/>
            <a:ext cx="5335588"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7894" name="Rectangle 6">
            <a:extLst>
              <a:ext uri="{FF2B5EF4-FFF2-40B4-BE49-F238E27FC236}">
                <a16:creationId xmlns:a16="http://schemas.microsoft.com/office/drawing/2014/main" id="{CB74698E-F61B-634A-A3E8-87963C27C1C8}"/>
              </a:ext>
            </a:extLst>
          </p:cNvPr>
          <p:cNvSpPr>
            <a:spLocks noGrp="1" noChangeArrowheads="1"/>
          </p:cNvSpPr>
          <p:nvPr>
            <p:ph type="ftr" sz="quarter" idx="4"/>
          </p:nvPr>
        </p:nvSpPr>
        <p:spPr bwMode="auto">
          <a:xfrm>
            <a:off x="0" y="926465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fr-FR"/>
          </a:p>
        </p:txBody>
      </p:sp>
      <p:sp>
        <p:nvSpPr>
          <p:cNvPr id="37895" name="Rectangle 7">
            <a:extLst>
              <a:ext uri="{FF2B5EF4-FFF2-40B4-BE49-F238E27FC236}">
                <a16:creationId xmlns:a16="http://schemas.microsoft.com/office/drawing/2014/main" id="{DACA2BEB-D293-F245-9C58-06F5946E233D}"/>
              </a:ext>
            </a:extLst>
          </p:cNvPr>
          <p:cNvSpPr>
            <a:spLocks noGrp="1" noChangeArrowheads="1"/>
          </p:cNvSpPr>
          <p:nvPr>
            <p:ph type="sldNum" sz="quarter" idx="5"/>
          </p:nvPr>
        </p:nvSpPr>
        <p:spPr bwMode="auto">
          <a:xfrm>
            <a:off x="3778250" y="9264650"/>
            <a:ext cx="288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BFB7BC3-F607-4647-BC30-578C7E6D93EC}" type="slidenum">
              <a:rPr lang="fr-FR" altLang="fr-F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 l'image des diapositives 1">
            <a:extLst>
              <a:ext uri="{FF2B5EF4-FFF2-40B4-BE49-F238E27FC236}">
                <a16:creationId xmlns:a16="http://schemas.microsoft.com/office/drawing/2014/main" id="{7EC47049-A0A0-6642-8DDC-FCA7562EAAB3}"/>
              </a:ext>
            </a:extLst>
          </p:cNvPr>
          <p:cNvSpPr>
            <a:spLocks noGrp="1" noRot="1" noChangeAspect="1" noTextEdit="1"/>
          </p:cNvSpPr>
          <p:nvPr>
            <p:ph type="sldImg"/>
          </p:nvPr>
        </p:nvSpPr>
        <p:spPr>
          <a:ln/>
        </p:spPr>
      </p:sp>
      <p:sp>
        <p:nvSpPr>
          <p:cNvPr id="40963" name="Espace réservé des commentaires 2">
            <a:extLst>
              <a:ext uri="{FF2B5EF4-FFF2-40B4-BE49-F238E27FC236}">
                <a16:creationId xmlns:a16="http://schemas.microsoft.com/office/drawing/2014/main" id="{C4122BA2-79A6-5B44-B7A2-8CF8C79E12C5}"/>
              </a:ext>
            </a:extLst>
          </p:cNvPr>
          <p:cNvSpPr>
            <a:spLocks noGrp="1"/>
          </p:cNvSpPr>
          <p:nvPr>
            <p:ph type="body" idx="1"/>
          </p:nvPr>
        </p:nvSpPr>
        <p:spPr>
          <a:noFill/>
        </p:spPr>
        <p:txBody>
          <a:bodyPr/>
          <a:lstStyle/>
          <a:p>
            <a:endParaRPr lang="fr-CA" altLang="fr-FR">
              <a:latin typeface="Arial" panose="020B0604020202020204" pitchFamily="34" charset="0"/>
            </a:endParaRPr>
          </a:p>
        </p:txBody>
      </p:sp>
      <p:sp>
        <p:nvSpPr>
          <p:cNvPr id="40964" name="Espace réservé du numéro de diapositive 3">
            <a:extLst>
              <a:ext uri="{FF2B5EF4-FFF2-40B4-BE49-F238E27FC236}">
                <a16:creationId xmlns:a16="http://schemas.microsoft.com/office/drawing/2014/main" id="{502DA69F-AB68-6A4C-BEE8-2F92CBC1575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D5F59A-170D-EE4D-8F96-5D8AE0705044}" type="slidenum">
              <a:rPr lang="fr-FR" altLang="fr-FR"/>
              <a:pPr/>
              <a:t>11</a:t>
            </a:fld>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a:extLst>
              <a:ext uri="{FF2B5EF4-FFF2-40B4-BE49-F238E27FC236}">
                <a16:creationId xmlns:a16="http://schemas.microsoft.com/office/drawing/2014/main" id="{16EFC2DA-9101-0645-AF4F-E202524CC277}"/>
              </a:ext>
            </a:extLst>
          </p:cNvPr>
          <p:cNvSpPr>
            <a:spLocks noGrp="1" noRot="1" noChangeAspect="1" noTextEdit="1"/>
          </p:cNvSpPr>
          <p:nvPr>
            <p:ph type="sldImg"/>
          </p:nvPr>
        </p:nvSpPr>
        <p:spPr>
          <a:ln/>
        </p:spPr>
      </p:sp>
      <p:sp>
        <p:nvSpPr>
          <p:cNvPr id="41987" name="Espace réservé des commentaires 2">
            <a:extLst>
              <a:ext uri="{FF2B5EF4-FFF2-40B4-BE49-F238E27FC236}">
                <a16:creationId xmlns:a16="http://schemas.microsoft.com/office/drawing/2014/main" id="{4A97A774-B689-404D-982B-E5A8EC800F78}"/>
              </a:ext>
            </a:extLst>
          </p:cNvPr>
          <p:cNvSpPr>
            <a:spLocks noGrp="1"/>
          </p:cNvSpPr>
          <p:nvPr>
            <p:ph type="body" idx="1"/>
          </p:nvPr>
        </p:nvSpPr>
        <p:spPr>
          <a:noFill/>
        </p:spPr>
        <p:txBody>
          <a:bodyPr/>
          <a:lstStyle/>
          <a:p>
            <a:endParaRPr lang="fr-CA" altLang="fr-FR">
              <a:latin typeface="Arial" panose="020B0604020202020204" pitchFamily="34" charset="0"/>
            </a:endParaRPr>
          </a:p>
        </p:txBody>
      </p:sp>
      <p:sp>
        <p:nvSpPr>
          <p:cNvPr id="41988" name="Espace réservé du numéro de diapositive 3">
            <a:extLst>
              <a:ext uri="{FF2B5EF4-FFF2-40B4-BE49-F238E27FC236}">
                <a16:creationId xmlns:a16="http://schemas.microsoft.com/office/drawing/2014/main" id="{EA80EC78-3213-1340-87DF-807DF3F1E29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65A017-6E4B-EE43-BE52-393EDC1A0357}" type="slidenum">
              <a:rPr lang="fr-FR" altLang="fr-FR"/>
              <a:pPr/>
              <a:t>14</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e l'image des diapositives 1">
            <a:extLst>
              <a:ext uri="{FF2B5EF4-FFF2-40B4-BE49-F238E27FC236}">
                <a16:creationId xmlns:a16="http://schemas.microsoft.com/office/drawing/2014/main" id="{64726172-9A05-DA4A-902D-371F1C9AC25E}"/>
              </a:ext>
            </a:extLst>
          </p:cNvPr>
          <p:cNvSpPr>
            <a:spLocks noGrp="1" noRot="1" noChangeAspect="1" noTextEdit="1"/>
          </p:cNvSpPr>
          <p:nvPr>
            <p:ph type="sldImg"/>
          </p:nvPr>
        </p:nvSpPr>
        <p:spPr>
          <a:ln/>
        </p:spPr>
      </p:sp>
      <p:sp>
        <p:nvSpPr>
          <p:cNvPr id="43011" name="Espace réservé des commentaires 2">
            <a:extLst>
              <a:ext uri="{FF2B5EF4-FFF2-40B4-BE49-F238E27FC236}">
                <a16:creationId xmlns:a16="http://schemas.microsoft.com/office/drawing/2014/main" id="{79897117-C186-704A-9EBD-F86E4AEF1E94}"/>
              </a:ext>
            </a:extLst>
          </p:cNvPr>
          <p:cNvSpPr>
            <a:spLocks noGrp="1"/>
          </p:cNvSpPr>
          <p:nvPr>
            <p:ph type="body" idx="1"/>
          </p:nvPr>
        </p:nvSpPr>
        <p:spPr>
          <a:noFill/>
        </p:spPr>
        <p:txBody>
          <a:bodyPr/>
          <a:lstStyle/>
          <a:p>
            <a:endParaRPr lang="fr-CA" altLang="fr-FR">
              <a:latin typeface="Arial" panose="020B0604020202020204" pitchFamily="34" charset="0"/>
            </a:endParaRPr>
          </a:p>
        </p:txBody>
      </p:sp>
      <p:sp>
        <p:nvSpPr>
          <p:cNvPr id="43012" name="Espace réservé du numéro de diapositive 3">
            <a:extLst>
              <a:ext uri="{FF2B5EF4-FFF2-40B4-BE49-F238E27FC236}">
                <a16:creationId xmlns:a16="http://schemas.microsoft.com/office/drawing/2014/main" id="{807F2A1E-F677-BE47-96C6-A76BDC0FE58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206416-6A1D-8048-8D6B-63EACDAED8FC}" type="slidenum">
              <a:rPr lang="fr-FR" altLang="fr-FR"/>
              <a:pPr/>
              <a:t>19</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a:extLst>
              <a:ext uri="{FF2B5EF4-FFF2-40B4-BE49-F238E27FC236}">
                <a16:creationId xmlns:a16="http://schemas.microsoft.com/office/drawing/2014/main" id="{564ADEDA-4DCA-1E48-83F4-8B8678CF2493}"/>
              </a:ext>
            </a:extLst>
          </p:cNvPr>
          <p:cNvSpPr>
            <a:spLocks noGrp="1" noRot="1" noChangeAspect="1" noTextEdit="1"/>
          </p:cNvSpPr>
          <p:nvPr>
            <p:ph type="sldImg"/>
          </p:nvPr>
        </p:nvSpPr>
        <p:spPr>
          <a:ln/>
        </p:spPr>
      </p:sp>
      <p:sp>
        <p:nvSpPr>
          <p:cNvPr id="44035" name="Espace réservé des commentaires 2">
            <a:extLst>
              <a:ext uri="{FF2B5EF4-FFF2-40B4-BE49-F238E27FC236}">
                <a16:creationId xmlns:a16="http://schemas.microsoft.com/office/drawing/2014/main" id="{AB970C7E-DEE7-0042-96C4-F7BCFBE418A1}"/>
              </a:ext>
            </a:extLst>
          </p:cNvPr>
          <p:cNvSpPr>
            <a:spLocks noGrp="1"/>
          </p:cNvSpPr>
          <p:nvPr>
            <p:ph type="body" idx="1"/>
          </p:nvPr>
        </p:nvSpPr>
        <p:spPr>
          <a:noFill/>
        </p:spPr>
        <p:txBody>
          <a:bodyPr/>
          <a:lstStyle/>
          <a:p>
            <a:endParaRPr lang="fr-CA" altLang="en-US">
              <a:latin typeface="Arial" panose="020B0604020202020204" pitchFamily="34" charset="0"/>
            </a:endParaRPr>
          </a:p>
        </p:txBody>
      </p:sp>
      <p:sp>
        <p:nvSpPr>
          <p:cNvPr id="44036" name="Espace réservé du numéro de diapositive 3">
            <a:extLst>
              <a:ext uri="{FF2B5EF4-FFF2-40B4-BE49-F238E27FC236}">
                <a16:creationId xmlns:a16="http://schemas.microsoft.com/office/drawing/2014/main" id="{D6C8124A-CDBF-5340-A136-A0C5E2445F5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0380EA-95D8-E044-B447-6B06BD5A8C7B}" type="slidenum">
              <a:rPr lang="fr-FR" altLang="fr-FR"/>
              <a:pPr/>
              <a:t>37</a:t>
            </a:fld>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CA"/>
          </a:p>
        </p:txBody>
      </p:sp>
      <p:sp>
        <p:nvSpPr>
          <p:cNvPr id="4" name="Rectangle 4">
            <a:extLst>
              <a:ext uri="{FF2B5EF4-FFF2-40B4-BE49-F238E27FC236}">
                <a16:creationId xmlns:a16="http://schemas.microsoft.com/office/drawing/2014/main" id="{A44C16BF-ADED-E943-B0A5-F72AA301C06A}"/>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4B77CF00-5BD4-3B47-B755-BEE9E08C529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205C1BD1-2DC3-C947-AADA-14C7C05DDE0B}"/>
              </a:ext>
            </a:extLst>
          </p:cNvPr>
          <p:cNvSpPr>
            <a:spLocks noGrp="1" noChangeArrowheads="1"/>
          </p:cNvSpPr>
          <p:nvPr>
            <p:ph type="sldNum" sz="quarter" idx="12"/>
          </p:nvPr>
        </p:nvSpPr>
        <p:spPr>
          <a:ln/>
        </p:spPr>
        <p:txBody>
          <a:bodyPr/>
          <a:lstStyle>
            <a:lvl1pPr>
              <a:defRPr/>
            </a:lvl1pPr>
          </a:lstStyle>
          <a:p>
            <a:fld id="{BB14F3DC-D884-4D44-BEC6-22C174841AB5}" type="slidenum">
              <a:rPr lang="fr-FR" altLang="fr-FR"/>
              <a:pPr/>
              <a:t>‹n°›</a:t>
            </a:fld>
            <a:endParaRPr lang="fr-FR" altLang="fr-FR"/>
          </a:p>
        </p:txBody>
      </p:sp>
    </p:spTree>
    <p:extLst>
      <p:ext uri="{BB962C8B-B14F-4D97-AF65-F5344CB8AC3E}">
        <p14:creationId xmlns:p14="http://schemas.microsoft.com/office/powerpoint/2010/main" val="23489964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4">
            <a:extLst>
              <a:ext uri="{FF2B5EF4-FFF2-40B4-BE49-F238E27FC236}">
                <a16:creationId xmlns:a16="http://schemas.microsoft.com/office/drawing/2014/main" id="{147479E3-CE6B-7447-A3ED-726B27D0526D}"/>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75C4A62F-57AF-2146-A397-44620CCDAAC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F4549A4F-91A3-6849-86DD-D84BD57ED09F}"/>
              </a:ext>
            </a:extLst>
          </p:cNvPr>
          <p:cNvSpPr>
            <a:spLocks noGrp="1" noChangeArrowheads="1"/>
          </p:cNvSpPr>
          <p:nvPr>
            <p:ph type="sldNum" sz="quarter" idx="12"/>
          </p:nvPr>
        </p:nvSpPr>
        <p:spPr>
          <a:ln/>
        </p:spPr>
        <p:txBody>
          <a:bodyPr/>
          <a:lstStyle>
            <a:lvl1pPr>
              <a:defRPr/>
            </a:lvl1pPr>
          </a:lstStyle>
          <a:p>
            <a:fld id="{F4285573-0EE0-DB4C-9332-2C829B3F6F82}" type="slidenum">
              <a:rPr lang="fr-FR" altLang="fr-FR"/>
              <a:pPr/>
              <a:t>‹n°›</a:t>
            </a:fld>
            <a:endParaRPr lang="fr-FR" altLang="fr-FR"/>
          </a:p>
        </p:txBody>
      </p:sp>
    </p:spTree>
    <p:extLst>
      <p:ext uri="{BB962C8B-B14F-4D97-AF65-F5344CB8AC3E}">
        <p14:creationId xmlns:p14="http://schemas.microsoft.com/office/powerpoint/2010/main" val="21619332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4">
            <a:extLst>
              <a:ext uri="{FF2B5EF4-FFF2-40B4-BE49-F238E27FC236}">
                <a16:creationId xmlns:a16="http://schemas.microsoft.com/office/drawing/2014/main" id="{A06ED502-D87E-1244-9C97-69ED1BE28E3F}"/>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4881AF8E-1227-F04C-B73E-112A729BAC3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AF5CE6BF-AF96-ED44-A7E8-DB9AA9AD41A4}"/>
              </a:ext>
            </a:extLst>
          </p:cNvPr>
          <p:cNvSpPr>
            <a:spLocks noGrp="1" noChangeArrowheads="1"/>
          </p:cNvSpPr>
          <p:nvPr>
            <p:ph type="sldNum" sz="quarter" idx="12"/>
          </p:nvPr>
        </p:nvSpPr>
        <p:spPr>
          <a:ln/>
        </p:spPr>
        <p:txBody>
          <a:bodyPr/>
          <a:lstStyle>
            <a:lvl1pPr>
              <a:defRPr/>
            </a:lvl1pPr>
          </a:lstStyle>
          <a:p>
            <a:fld id="{18FDC2CC-25D3-FE43-8828-8FF3E845AB96}" type="slidenum">
              <a:rPr lang="fr-FR" altLang="fr-FR"/>
              <a:pPr/>
              <a:t>‹n°›</a:t>
            </a:fld>
            <a:endParaRPr lang="fr-FR" altLang="fr-FR"/>
          </a:p>
        </p:txBody>
      </p:sp>
    </p:spTree>
    <p:extLst>
      <p:ext uri="{BB962C8B-B14F-4D97-AF65-F5344CB8AC3E}">
        <p14:creationId xmlns:p14="http://schemas.microsoft.com/office/powerpoint/2010/main" val="2807989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Modifiez le style du titre</a:t>
            </a:r>
            <a:endParaRPr lang="fr-CA"/>
          </a:p>
        </p:txBody>
      </p:sp>
      <p:sp>
        <p:nvSpPr>
          <p:cNvPr id="3" name="Espace réservé du tableau 2"/>
          <p:cNvSpPr>
            <a:spLocks noGrp="1"/>
          </p:cNvSpPr>
          <p:nvPr>
            <p:ph type="tbl" idx="1"/>
          </p:nvPr>
        </p:nvSpPr>
        <p:spPr>
          <a:xfrm>
            <a:off x="457200" y="1600200"/>
            <a:ext cx="8229600" cy="4525963"/>
          </a:xfrm>
        </p:spPr>
        <p:txBody>
          <a:bodyPr/>
          <a:lstStyle/>
          <a:p>
            <a:pPr lvl="0"/>
            <a:endParaRPr lang="fr-CA" noProof="0"/>
          </a:p>
        </p:txBody>
      </p:sp>
      <p:sp>
        <p:nvSpPr>
          <p:cNvPr id="4" name="Rectangle 4">
            <a:extLst>
              <a:ext uri="{FF2B5EF4-FFF2-40B4-BE49-F238E27FC236}">
                <a16:creationId xmlns:a16="http://schemas.microsoft.com/office/drawing/2014/main" id="{854BB74C-827B-FD4D-943E-D85BA532802B}"/>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4BA198B4-F97E-494A-9729-4464F6177C5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61C1C0B8-BC1F-FD43-B387-5E8AB316A1DE}"/>
              </a:ext>
            </a:extLst>
          </p:cNvPr>
          <p:cNvSpPr>
            <a:spLocks noGrp="1" noChangeArrowheads="1"/>
          </p:cNvSpPr>
          <p:nvPr>
            <p:ph type="sldNum" sz="quarter" idx="12"/>
          </p:nvPr>
        </p:nvSpPr>
        <p:spPr>
          <a:ln/>
        </p:spPr>
        <p:txBody>
          <a:bodyPr/>
          <a:lstStyle>
            <a:lvl1pPr>
              <a:defRPr/>
            </a:lvl1pPr>
          </a:lstStyle>
          <a:p>
            <a:fld id="{EFBA21A1-354A-6C46-99FE-642029DFECB9}" type="slidenum">
              <a:rPr lang="fr-FR" altLang="fr-FR"/>
              <a:pPr/>
              <a:t>‹n°›</a:t>
            </a:fld>
            <a:endParaRPr lang="fr-FR" altLang="fr-FR"/>
          </a:p>
        </p:txBody>
      </p:sp>
    </p:spTree>
    <p:extLst>
      <p:ext uri="{BB962C8B-B14F-4D97-AF65-F5344CB8AC3E}">
        <p14:creationId xmlns:p14="http://schemas.microsoft.com/office/powerpoint/2010/main" val="15433365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4">
            <a:extLst>
              <a:ext uri="{FF2B5EF4-FFF2-40B4-BE49-F238E27FC236}">
                <a16:creationId xmlns:a16="http://schemas.microsoft.com/office/drawing/2014/main" id="{15155B35-698E-4447-9CC2-E5B32C074DE1}"/>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ECCE94D9-2C6A-BF49-A706-4B0D17B80DD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2DB730D0-12B6-1748-8346-8906ED767BE2}"/>
              </a:ext>
            </a:extLst>
          </p:cNvPr>
          <p:cNvSpPr>
            <a:spLocks noGrp="1" noChangeArrowheads="1"/>
          </p:cNvSpPr>
          <p:nvPr>
            <p:ph type="sldNum" sz="quarter" idx="12"/>
          </p:nvPr>
        </p:nvSpPr>
        <p:spPr>
          <a:ln/>
        </p:spPr>
        <p:txBody>
          <a:bodyPr/>
          <a:lstStyle>
            <a:lvl1pPr>
              <a:defRPr/>
            </a:lvl1pPr>
          </a:lstStyle>
          <a:p>
            <a:fld id="{86EB2785-C59D-7744-A1E7-FEA80A0DCE76}" type="slidenum">
              <a:rPr lang="fr-FR" altLang="fr-FR"/>
              <a:pPr/>
              <a:t>‹n°›</a:t>
            </a:fld>
            <a:endParaRPr lang="fr-FR" altLang="fr-FR"/>
          </a:p>
        </p:txBody>
      </p:sp>
    </p:spTree>
    <p:extLst>
      <p:ext uri="{BB962C8B-B14F-4D97-AF65-F5344CB8AC3E}">
        <p14:creationId xmlns:p14="http://schemas.microsoft.com/office/powerpoint/2010/main" val="40674077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4">
            <a:extLst>
              <a:ext uri="{FF2B5EF4-FFF2-40B4-BE49-F238E27FC236}">
                <a16:creationId xmlns:a16="http://schemas.microsoft.com/office/drawing/2014/main" id="{33B75912-1DE2-3843-98E0-CB17DC58E8B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95DC3041-9620-DB41-86B6-7FEB8C8C4B5C}"/>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61F00039-12B9-7843-B098-4182E8268EB1}"/>
              </a:ext>
            </a:extLst>
          </p:cNvPr>
          <p:cNvSpPr>
            <a:spLocks noGrp="1" noChangeArrowheads="1"/>
          </p:cNvSpPr>
          <p:nvPr>
            <p:ph type="sldNum" sz="quarter" idx="12"/>
          </p:nvPr>
        </p:nvSpPr>
        <p:spPr>
          <a:ln/>
        </p:spPr>
        <p:txBody>
          <a:bodyPr/>
          <a:lstStyle>
            <a:lvl1pPr>
              <a:defRPr/>
            </a:lvl1pPr>
          </a:lstStyle>
          <a:p>
            <a:fld id="{2F811780-6425-9241-8B82-9BF1DF7F5F30}" type="slidenum">
              <a:rPr lang="fr-FR" altLang="fr-FR"/>
              <a:pPr/>
              <a:t>‹n°›</a:t>
            </a:fld>
            <a:endParaRPr lang="fr-FR" altLang="fr-FR"/>
          </a:p>
        </p:txBody>
      </p:sp>
    </p:spTree>
    <p:extLst>
      <p:ext uri="{BB962C8B-B14F-4D97-AF65-F5344CB8AC3E}">
        <p14:creationId xmlns:p14="http://schemas.microsoft.com/office/powerpoint/2010/main" val="6605745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4">
            <a:extLst>
              <a:ext uri="{FF2B5EF4-FFF2-40B4-BE49-F238E27FC236}">
                <a16:creationId xmlns:a16="http://schemas.microsoft.com/office/drawing/2014/main" id="{5DDA4E72-140B-2A44-A68D-CA1EFAF7E1CD}"/>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B9526F11-D4B0-5149-88F2-DACD84DDEE1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A83BE15B-AE2A-D04B-B706-7C77CD7FB22F}"/>
              </a:ext>
            </a:extLst>
          </p:cNvPr>
          <p:cNvSpPr>
            <a:spLocks noGrp="1" noChangeArrowheads="1"/>
          </p:cNvSpPr>
          <p:nvPr>
            <p:ph type="sldNum" sz="quarter" idx="12"/>
          </p:nvPr>
        </p:nvSpPr>
        <p:spPr>
          <a:ln/>
        </p:spPr>
        <p:txBody>
          <a:bodyPr/>
          <a:lstStyle>
            <a:lvl1pPr>
              <a:defRPr/>
            </a:lvl1pPr>
          </a:lstStyle>
          <a:p>
            <a:fld id="{B8FDF31E-0356-634A-99B4-F44E4CE6EB83}" type="slidenum">
              <a:rPr lang="fr-FR" altLang="fr-FR"/>
              <a:pPr/>
              <a:t>‹n°›</a:t>
            </a:fld>
            <a:endParaRPr lang="fr-FR" altLang="fr-FR"/>
          </a:p>
        </p:txBody>
      </p:sp>
    </p:spTree>
    <p:extLst>
      <p:ext uri="{BB962C8B-B14F-4D97-AF65-F5344CB8AC3E}">
        <p14:creationId xmlns:p14="http://schemas.microsoft.com/office/powerpoint/2010/main" val="9229156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4">
            <a:extLst>
              <a:ext uri="{FF2B5EF4-FFF2-40B4-BE49-F238E27FC236}">
                <a16:creationId xmlns:a16="http://schemas.microsoft.com/office/drawing/2014/main" id="{EBA3D18A-6EC9-4345-83A4-8A167F7F488A}"/>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id="{A8CF4868-1EA3-A446-916E-CB2EEAE8EC7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id="{CA681517-C159-A647-8A9D-EA490B307115}"/>
              </a:ext>
            </a:extLst>
          </p:cNvPr>
          <p:cNvSpPr>
            <a:spLocks noGrp="1" noChangeArrowheads="1"/>
          </p:cNvSpPr>
          <p:nvPr>
            <p:ph type="sldNum" sz="quarter" idx="12"/>
          </p:nvPr>
        </p:nvSpPr>
        <p:spPr>
          <a:ln/>
        </p:spPr>
        <p:txBody>
          <a:bodyPr/>
          <a:lstStyle>
            <a:lvl1pPr>
              <a:defRPr/>
            </a:lvl1pPr>
          </a:lstStyle>
          <a:p>
            <a:fld id="{63D2E05F-FA52-B141-82E7-DD9718D9E8B5}" type="slidenum">
              <a:rPr lang="fr-FR" altLang="fr-FR"/>
              <a:pPr/>
              <a:t>‹n°›</a:t>
            </a:fld>
            <a:endParaRPr lang="fr-FR" altLang="fr-FR"/>
          </a:p>
        </p:txBody>
      </p:sp>
    </p:spTree>
    <p:extLst>
      <p:ext uri="{BB962C8B-B14F-4D97-AF65-F5344CB8AC3E}">
        <p14:creationId xmlns:p14="http://schemas.microsoft.com/office/powerpoint/2010/main" val="3860297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Rectangle 4">
            <a:extLst>
              <a:ext uri="{FF2B5EF4-FFF2-40B4-BE49-F238E27FC236}">
                <a16:creationId xmlns:a16="http://schemas.microsoft.com/office/drawing/2014/main" id="{D2F8F9B0-4E4B-AA4A-A8CE-685AF594A013}"/>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BA4B7FD9-DE3F-9C44-BAE8-2FBF756BA25E}"/>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id="{76EC0CF3-A23D-8049-B2AB-1106202FF37D}"/>
              </a:ext>
            </a:extLst>
          </p:cNvPr>
          <p:cNvSpPr>
            <a:spLocks noGrp="1" noChangeArrowheads="1"/>
          </p:cNvSpPr>
          <p:nvPr>
            <p:ph type="sldNum" sz="quarter" idx="12"/>
          </p:nvPr>
        </p:nvSpPr>
        <p:spPr>
          <a:ln/>
        </p:spPr>
        <p:txBody>
          <a:bodyPr/>
          <a:lstStyle>
            <a:lvl1pPr>
              <a:defRPr/>
            </a:lvl1pPr>
          </a:lstStyle>
          <a:p>
            <a:fld id="{BDF1D0B2-8A80-7849-8F4F-1B2B5D729321}" type="slidenum">
              <a:rPr lang="fr-FR" altLang="fr-FR"/>
              <a:pPr/>
              <a:t>‹n°›</a:t>
            </a:fld>
            <a:endParaRPr lang="fr-FR" altLang="fr-FR"/>
          </a:p>
        </p:txBody>
      </p:sp>
    </p:spTree>
    <p:extLst>
      <p:ext uri="{BB962C8B-B14F-4D97-AF65-F5344CB8AC3E}">
        <p14:creationId xmlns:p14="http://schemas.microsoft.com/office/powerpoint/2010/main" val="42286776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E3636C0-BFE3-BE4A-8FD8-B914AD24D44A}"/>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id="{360FEE9A-E19E-2A45-A2F1-ED2D05B2712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id="{D47DC37F-BB3F-5146-B984-5B1A278AFCC0}"/>
              </a:ext>
            </a:extLst>
          </p:cNvPr>
          <p:cNvSpPr>
            <a:spLocks noGrp="1" noChangeArrowheads="1"/>
          </p:cNvSpPr>
          <p:nvPr>
            <p:ph type="sldNum" sz="quarter" idx="12"/>
          </p:nvPr>
        </p:nvSpPr>
        <p:spPr>
          <a:ln/>
        </p:spPr>
        <p:txBody>
          <a:bodyPr/>
          <a:lstStyle>
            <a:lvl1pPr>
              <a:defRPr/>
            </a:lvl1pPr>
          </a:lstStyle>
          <a:p>
            <a:fld id="{B14922E3-5E2B-1B44-A01E-35CC17BABE94}" type="slidenum">
              <a:rPr lang="fr-FR" altLang="fr-FR"/>
              <a:pPr/>
              <a:t>‹n°›</a:t>
            </a:fld>
            <a:endParaRPr lang="fr-FR" altLang="fr-FR"/>
          </a:p>
        </p:txBody>
      </p:sp>
    </p:spTree>
    <p:extLst>
      <p:ext uri="{BB962C8B-B14F-4D97-AF65-F5344CB8AC3E}">
        <p14:creationId xmlns:p14="http://schemas.microsoft.com/office/powerpoint/2010/main" val="17147084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4">
            <a:extLst>
              <a:ext uri="{FF2B5EF4-FFF2-40B4-BE49-F238E27FC236}">
                <a16:creationId xmlns:a16="http://schemas.microsoft.com/office/drawing/2014/main" id="{B026567F-A301-F343-8C8A-60DCE5E638FC}"/>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67327CAA-9E7B-4F48-AC49-7815B76DF26B}"/>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17A034AC-778F-CB42-A1B3-EFCD8E0F6170}"/>
              </a:ext>
            </a:extLst>
          </p:cNvPr>
          <p:cNvSpPr>
            <a:spLocks noGrp="1" noChangeArrowheads="1"/>
          </p:cNvSpPr>
          <p:nvPr>
            <p:ph type="sldNum" sz="quarter" idx="12"/>
          </p:nvPr>
        </p:nvSpPr>
        <p:spPr>
          <a:ln/>
        </p:spPr>
        <p:txBody>
          <a:bodyPr/>
          <a:lstStyle>
            <a:lvl1pPr>
              <a:defRPr/>
            </a:lvl1pPr>
          </a:lstStyle>
          <a:p>
            <a:fld id="{09A513AE-C2A8-C04E-AD73-65740604BFA1}" type="slidenum">
              <a:rPr lang="fr-FR" altLang="fr-FR"/>
              <a:pPr/>
              <a:t>‹n°›</a:t>
            </a:fld>
            <a:endParaRPr lang="fr-FR" altLang="fr-FR"/>
          </a:p>
        </p:txBody>
      </p:sp>
    </p:spTree>
    <p:extLst>
      <p:ext uri="{BB962C8B-B14F-4D97-AF65-F5344CB8AC3E}">
        <p14:creationId xmlns:p14="http://schemas.microsoft.com/office/powerpoint/2010/main" val="37268233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4">
            <a:extLst>
              <a:ext uri="{FF2B5EF4-FFF2-40B4-BE49-F238E27FC236}">
                <a16:creationId xmlns:a16="http://schemas.microsoft.com/office/drawing/2014/main" id="{B23337E1-645A-C44F-99AF-6F277523735B}"/>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EDCB10C7-B5F2-B14C-B8BA-A8BAA04DDEE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9A349651-867D-634A-AB6A-CA8F49BDD000}"/>
              </a:ext>
            </a:extLst>
          </p:cNvPr>
          <p:cNvSpPr>
            <a:spLocks noGrp="1" noChangeArrowheads="1"/>
          </p:cNvSpPr>
          <p:nvPr>
            <p:ph type="sldNum" sz="quarter" idx="12"/>
          </p:nvPr>
        </p:nvSpPr>
        <p:spPr>
          <a:ln/>
        </p:spPr>
        <p:txBody>
          <a:bodyPr/>
          <a:lstStyle>
            <a:lvl1pPr>
              <a:defRPr/>
            </a:lvl1pPr>
          </a:lstStyle>
          <a:p>
            <a:fld id="{64995064-E7A1-EA4D-94C4-F1C514E0738F}" type="slidenum">
              <a:rPr lang="fr-FR" altLang="fr-FR"/>
              <a:pPr/>
              <a:t>‹n°›</a:t>
            </a:fld>
            <a:endParaRPr lang="fr-FR" altLang="fr-FR"/>
          </a:p>
        </p:txBody>
      </p:sp>
    </p:spTree>
    <p:extLst>
      <p:ext uri="{BB962C8B-B14F-4D97-AF65-F5344CB8AC3E}">
        <p14:creationId xmlns:p14="http://schemas.microsoft.com/office/powerpoint/2010/main" val="15679071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03E8490-1CF4-8C44-A022-05CE3411270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Rectangle 3">
            <a:extLst>
              <a:ext uri="{FF2B5EF4-FFF2-40B4-BE49-F238E27FC236}">
                <a16:creationId xmlns:a16="http://schemas.microsoft.com/office/drawing/2014/main" id="{3416AF8C-EA67-6443-8EC5-4CBC2A7C397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80900" name="Rectangle 4">
            <a:extLst>
              <a:ext uri="{FF2B5EF4-FFF2-40B4-BE49-F238E27FC236}">
                <a16:creationId xmlns:a16="http://schemas.microsoft.com/office/drawing/2014/main" id="{48304833-944C-8741-AC87-72F89DAE09C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fr-FR"/>
          </a:p>
        </p:txBody>
      </p:sp>
      <p:sp>
        <p:nvSpPr>
          <p:cNvPr id="80901" name="Rectangle 5">
            <a:extLst>
              <a:ext uri="{FF2B5EF4-FFF2-40B4-BE49-F238E27FC236}">
                <a16:creationId xmlns:a16="http://schemas.microsoft.com/office/drawing/2014/main" id="{00BC2342-04D3-C04B-ADC7-676DD9DE880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fr-FR"/>
          </a:p>
        </p:txBody>
      </p:sp>
      <p:sp>
        <p:nvSpPr>
          <p:cNvPr id="80902" name="Rectangle 6">
            <a:extLst>
              <a:ext uri="{FF2B5EF4-FFF2-40B4-BE49-F238E27FC236}">
                <a16:creationId xmlns:a16="http://schemas.microsoft.com/office/drawing/2014/main" id="{81EBD586-299C-4840-8BBF-37E1FFD5E3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E94CB9B4-6A9C-2842-B281-BE2849475249}"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Espace réservé du numéro de diapositive 5">
            <a:extLst>
              <a:ext uri="{FF2B5EF4-FFF2-40B4-BE49-F238E27FC236}">
                <a16:creationId xmlns:a16="http://schemas.microsoft.com/office/drawing/2014/main" id="{C70C7BD0-FA0E-4B49-90CC-4F3615D1849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1FA301-A3A3-8740-BA55-3071B89B4980}" type="slidenum">
              <a:rPr lang="fr-FR" altLang="fr-FR" sz="1400"/>
              <a:pPr>
                <a:spcBef>
                  <a:spcPct val="0"/>
                </a:spcBef>
                <a:buFontTx/>
                <a:buNone/>
              </a:pPr>
              <a:t>1</a:t>
            </a:fld>
            <a:endParaRPr lang="fr-FR" altLang="fr-FR" sz="1400"/>
          </a:p>
        </p:txBody>
      </p:sp>
      <p:sp>
        <p:nvSpPr>
          <p:cNvPr id="2051" name="Rectangle 2">
            <a:extLst>
              <a:ext uri="{FF2B5EF4-FFF2-40B4-BE49-F238E27FC236}">
                <a16:creationId xmlns:a16="http://schemas.microsoft.com/office/drawing/2014/main" id="{FE379CC9-FC02-1440-B97F-9C3FA70AAAC2}"/>
              </a:ext>
            </a:extLst>
          </p:cNvPr>
          <p:cNvSpPr>
            <a:spLocks noGrp="1" noChangeArrowheads="1"/>
          </p:cNvSpPr>
          <p:nvPr>
            <p:ph type="title"/>
          </p:nvPr>
        </p:nvSpPr>
        <p:spPr/>
        <p:txBody>
          <a:bodyPr/>
          <a:lstStyle/>
          <a:p>
            <a:pPr eaLnBrk="1" hangingPunct="1"/>
            <a:r>
              <a:rPr lang="fr-CA" altLang="fr-FR">
                <a:solidFill>
                  <a:schemeClr val="accent2"/>
                </a:solidFill>
              </a:rPr>
              <a:t>Qu’est-ce qu’un oligopole</a:t>
            </a:r>
          </a:p>
        </p:txBody>
      </p:sp>
      <p:cxnSp>
        <p:nvCxnSpPr>
          <p:cNvPr id="3" name="Connecteur droit avec flèche 2">
            <a:extLst>
              <a:ext uri="{FF2B5EF4-FFF2-40B4-BE49-F238E27FC236}">
                <a16:creationId xmlns:a16="http://schemas.microsoft.com/office/drawing/2014/main" id="{58C751B5-33DB-CF44-A825-70198C14AFD0}"/>
              </a:ext>
            </a:extLst>
          </p:cNvPr>
          <p:cNvCxnSpPr/>
          <p:nvPr/>
        </p:nvCxnSpPr>
        <p:spPr>
          <a:xfrm>
            <a:off x="1042988" y="2060575"/>
            <a:ext cx="7273925" cy="0"/>
          </a:xfrm>
          <a:prstGeom prst="straightConnector1">
            <a:avLst/>
          </a:prstGeom>
          <a:ln w="76200">
            <a:solidFill>
              <a:schemeClr val="tx2">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Rectangle à coins arrondis 3">
            <a:extLst>
              <a:ext uri="{FF2B5EF4-FFF2-40B4-BE49-F238E27FC236}">
                <a16:creationId xmlns:a16="http://schemas.microsoft.com/office/drawing/2014/main" id="{C09037CC-7350-9A42-8FCE-FA974C7AD899}"/>
              </a:ext>
            </a:extLst>
          </p:cNvPr>
          <p:cNvSpPr/>
          <p:nvPr/>
        </p:nvSpPr>
        <p:spPr>
          <a:xfrm>
            <a:off x="2555875" y="1571625"/>
            <a:ext cx="4500563" cy="431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fr-CA" sz="2000" dirty="0"/>
              <a:t>Concentration du marché croissante</a:t>
            </a:r>
          </a:p>
        </p:txBody>
      </p:sp>
      <p:sp>
        <p:nvSpPr>
          <p:cNvPr id="5" name="Rectangle à coins arrondis 4">
            <a:extLst>
              <a:ext uri="{FF2B5EF4-FFF2-40B4-BE49-F238E27FC236}">
                <a16:creationId xmlns:a16="http://schemas.microsoft.com/office/drawing/2014/main" id="{59161D3D-8708-D941-8171-2BAF33433F29}"/>
              </a:ext>
            </a:extLst>
          </p:cNvPr>
          <p:cNvSpPr/>
          <p:nvPr/>
        </p:nvSpPr>
        <p:spPr>
          <a:xfrm>
            <a:off x="611188" y="2492375"/>
            <a:ext cx="1944687" cy="93662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CA" b="1" dirty="0"/>
              <a:t>Concurrence parfaite</a:t>
            </a:r>
          </a:p>
          <a:p>
            <a:pPr algn="ctr">
              <a:defRPr/>
            </a:pPr>
            <a:r>
              <a:rPr lang="fr-CA" dirty="0"/>
              <a:t>Atomicité</a:t>
            </a:r>
          </a:p>
        </p:txBody>
      </p:sp>
      <p:sp>
        <p:nvSpPr>
          <p:cNvPr id="9" name="Rectangle à coins arrondis 8">
            <a:extLst>
              <a:ext uri="{FF2B5EF4-FFF2-40B4-BE49-F238E27FC236}">
                <a16:creationId xmlns:a16="http://schemas.microsoft.com/office/drawing/2014/main" id="{92D71E48-95B4-0A44-AE4C-7657A7A88177}"/>
              </a:ext>
            </a:extLst>
          </p:cNvPr>
          <p:cNvSpPr/>
          <p:nvPr/>
        </p:nvSpPr>
        <p:spPr>
          <a:xfrm>
            <a:off x="7308850" y="2427288"/>
            <a:ext cx="1655763" cy="93662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CA" b="1" dirty="0"/>
              <a:t>Monopole</a:t>
            </a:r>
          </a:p>
        </p:txBody>
      </p:sp>
      <p:sp>
        <p:nvSpPr>
          <p:cNvPr id="10" name="Rectangle à coins arrondis 9">
            <a:extLst>
              <a:ext uri="{FF2B5EF4-FFF2-40B4-BE49-F238E27FC236}">
                <a16:creationId xmlns:a16="http://schemas.microsoft.com/office/drawing/2014/main" id="{D86F669D-996E-D54C-A19C-F7E432E0DB88}"/>
              </a:ext>
            </a:extLst>
          </p:cNvPr>
          <p:cNvSpPr/>
          <p:nvPr/>
        </p:nvSpPr>
        <p:spPr>
          <a:xfrm>
            <a:off x="4716463" y="2427288"/>
            <a:ext cx="2087562" cy="1217612"/>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CA" b="1" dirty="0"/>
              <a:t>Oligopole</a:t>
            </a:r>
          </a:p>
          <a:p>
            <a:pPr algn="ctr">
              <a:defRPr/>
            </a:pPr>
            <a:r>
              <a:rPr lang="fr-CA" dirty="0"/>
              <a:t>Nombre restreint de concurrents</a:t>
            </a:r>
          </a:p>
        </p:txBody>
      </p:sp>
      <p:sp>
        <p:nvSpPr>
          <p:cNvPr id="6" name="Rectangle 5">
            <a:extLst>
              <a:ext uri="{FF2B5EF4-FFF2-40B4-BE49-F238E27FC236}">
                <a16:creationId xmlns:a16="http://schemas.microsoft.com/office/drawing/2014/main" id="{40485C2F-97FB-CB44-8221-06627111B71F}"/>
              </a:ext>
            </a:extLst>
          </p:cNvPr>
          <p:cNvSpPr/>
          <p:nvPr/>
        </p:nvSpPr>
        <p:spPr>
          <a:xfrm>
            <a:off x="4103688" y="3922713"/>
            <a:ext cx="3313112" cy="152241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CA" b="1" dirty="0"/>
              <a:t>Barrières à l’entrée</a:t>
            </a:r>
          </a:p>
          <a:p>
            <a:pPr marL="285750" indent="-285750">
              <a:buFontTx/>
              <a:buChar char="-"/>
              <a:defRPr/>
            </a:pPr>
            <a:r>
              <a:rPr lang="fr-CA" dirty="0"/>
              <a:t>Naturelle (oligopole naturel)</a:t>
            </a:r>
          </a:p>
          <a:p>
            <a:pPr marL="285750" indent="-285750">
              <a:buFontTx/>
              <a:buChar char="-"/>
              <a:defRPr/>
            </a:pPr>
            <a:r>
              <a:rPr lang="fr-CA" dirty="0"/>
              <a:t>Légales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numéro de diapositive 5">
            <a:extLst>
              <a:ext uri="{FF2B5EF4-FFF2-40B4-BE49-F238E27FC236}">
                <a16:creationId xmlns:a16="http://schemas.microsoft.com/office/drawing/2014/main" id="{F0905B3D-D065-314C-8B10-A3BB2DE4AC09}"/>
              </a:ext>
            </a:extLst>
          </p:cNvPr>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7AEC0EC-F7F7-1745-9DA0-CF8791173535}" type="slidenum">
              <a:rPr lang="fr-FR" altLang="fr-FR" sz="1400"/>
              <a:pPr algn="r" eaLnBrk="1" hangingPunct="1">
                <a:spcBef>
                  <a:spcPct val="0"/>
                </a:spcBef>
                <a:buFontTx/>
                <a:buNone/>
              </a:pPr>
              <a:t>10</a:t>
            </a:fld>
            <a:endParaRPr lang="fr-FR" altLang="fr-FR" sz="1400"/>
          </a:p>
        </p:txBody>
      </p:sp>
      <p:sp>
        <p:nvSpPr>
          <p:cNvPr id="11267" name="Rectangle 2">
            <a:extLst>
              <a:ext uri="{FF2B5EF4-FFF2-40B4-BE49-F238E27FC236}">
                <a16:creationId xmlns:a16="http://schemas.microsoft.com/office/drawing/2014/main" id="{BAB670CE-2B46-634F-AF62-304E5E05F41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graphicFrame>
        <p:nvGraphicFramePr>
          <p:cNvPr id="11268" name="Object 3">
            <a:extLst>
              <a:ext uri="{FF2B5EF4-FFF2-40B4-BE49-F238E27FC236}">
                <a16:creationId xmlns:a16="http://schemas.microsoft.com/office/drawing/2014/main" id="{36C8E64C-9616-E940-81D5-63C927803DEB}"/>
              </a:ext>
            </a:extLst>
          </p:cNvPr>
          <p:cNvGraphicFramePr>
            <a:graphicFrameLocks noChangeAspect="1"/>
          </p:cNvGraphicFramePr>
          <p:nvPr/>
        </p:nvGraphicFramePr>
        <p:xfrm>
          <a:off x="1258888" y="1628775"/>
          <a:ext cx="5976937" cy="4838700"/>
        </p:xfrm>
        <a:graphic>
          <a:graphicData uri="http://schemas.openxmlformats.org/presentationml/2006/ole">
            <mc:AlternateContent xmlns:mc="http://schemas.openxmlformats.org/markup-compatibility/2006">
              <mc:Choice xmlns:v="urn:schemas-microsoft-com:vml" Requires="v">
                <p:oleObj spid="_x0000_s11286" name="Visio" r:id="rId4" imgW="3860800" imgH="3136900" progId="Visio.Drawing.11">
                  <p:embed/>
                </p:oleObj>
              </mc:Choice>
              <mc:Fallback>
                <p:oleObj name="Visio" r:id="rId4" imgW="3860800" imgH="313690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628775"/>
                        <a:ext cx="5976937"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Text Box 4">
            <a:extLst>
              <a:ext uri="{FF2B5EF4-FFF2-40B4-BE49-F238E27FC236}">
                <a16:creationId xmlns:a16="http://schemas.microsoft.com/office/drawing/2014/main" id="{3A7BCBB3-A738-634B-9964-A2F0646492E5}"/>
              </a:ext>
            </a:extLst>
          </p:cNvPr>
          <p:cNvSpPr txBox="1">
            <a:spLocks noChangeArrowheads="1"/>
          </p:cNvSpPr>
          <p:nvPr/>
        </p:nvSpPr>
        <p:spPr bwMode="auto">
          <a:xfrm>
            <a:off x="179388" y="333375"/>
            <a:ext cx="2570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Bravo la réponse est d)</a:t>
            </a:r>
            <a:endParaRPr lang="fr-FR" altLang="fr-FR" sz="1800"/>
          </a:p>
        </p:txBody>
      </p:sp>
      <p:sp>
        <p:nvSpPr>
          <p:cNvPr id="99333" name="Oval 5">
            <a:extLst>
              <a:ext uri="{FF2B5EF4-FFF2-40B4-BE49-F238E27FC236}">
                <a16:creationId xmlns:a16="http://schemas.microsoft.com/office/drawing/2014/main" id="{C306B67C-2350-1443-8762-C1E962678028}"/>
              </a:ext>
            </a:extLst>
          </p:cNvPr>
          <p:cNvSpPr>
            <a:spLocks noChangeArrowheads="1"/>
          </p:cNvSpPr>
          <p:nvPr/>
        </p:nvSpPr>
        <p:spPr bwMode="auto">
          <a:xfrm>
            <a:off x="2124075" y="2852738"/>
            <a:ext cx="71438"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99334" name="Oval 6">
            <a:extLst>
              <a:ext uri="{FF2B5EF4-FFF2-40B4-BE49-F238E27FC236}">
                <a16:creationId xmlns:a16="http://schemas.microsoft.com/office/drawing/2014/main" id="{41C5CD1D-718C-9A4A-984A-1FE8236DA237}"/>
              </a:ext>
            </a:extLst>
          </p:cNvPr>
          <p:cNvSpPr>
            <a:spLocks noChangeArrowheads="1"/>
          </p:cNvSpPr>
          <p:nvPr/>
        </p:nvSpPr>
        <p:spPr bwMode="auto">
          <a:xfrm>
            <a:off x="5867400" y="4919663"/>
            <a:ext cx="71438"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99335" name="Line 7">
            <a:extLst>
              <a:ext uri="{FF2B5EF4-FFF2-40B4-BE49-F238E27FC236}">
                <a16:creationId xmlns:a16="http://schemas.microsoft.com/office/drawing/2014/main" id="{735AEC0D-738C-2E41-B7DE-089C0270DEC7}"/>
              </a:ext>
            </a:extLst>
          </p:cNvPr>
          <p:cNvSpPr>
            <a:spLocks noChangeShapeType="1"/>
          </p:cNvSpPr>
          <p:nvPr/>
        </p:nvSpPr>
        <p:spPr bwMode="auto">
          <a:xfrm>
            <a:off x="2195513" y="2924175"/>
            <a:ext cx="3671887" cy="20177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336" name="Text Box 8">
            <a:extLst>
              <a:ext uri="{FF2B5EF4-FFF2-40B4-BE49-F238E27FC236}">
                <a16:creationId xmlns:a16="http://schemas.microsoft.com/office/drawing/2014/main" id="{684D643A-4B13-914D-8842-CC91000B98CE}"/>
              </a:ext>
            </a:extLst>
          </p:cNvPr>
          <p:cNvSpPr txBox="1">
            <a:spLocks noChangeArrowheads="1"/>
          </p:cNvSpPr>
          <p:nvPr/>
        </p:nvSpPr>
        <p:spPr bwMode="auto">
          <a:xfrm>
            <a:off x="2124075" y="2565400"/>
            <a:ext cx="59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solidFill>
                  <a:srgbClr val="FF0000"/>
                </a:solidFill>
              </a:rPr>
              <a:t>D</a:t>
            </a:r>
            <a:r>
              <a:rPr lang="fr-CA" altLang="fr-FR" sz="1400">
                <a:solidFill>
                  <a:srgbClr val="FF0000"/>
                </a:solidFill>
              </a:rPr>
              <a:t>ED</a:t>
            </a:r>
            <a:endParaRPr lang="fr-FR" altLang="fr-FR" sz="1400">
              <a:solidFill>
                <a:srgbClr val="FF0000"/>
              </a:solidFill>
            </a:endParaRPr>
          </a:p>
        </p:txBody>
      </p:sp>
      <p:sp>
        <p:nvSpPr>
          <p:cNvPr id="99337" name="Oval 9">
            <a:extLst>
              <a:ext uri="{FF2B5EF4-FFF2-40B4-BE49-F238E27FC236}">
                <a16:creationId xmlns:a16="http://schemas.microsoft.com/office/drawing/2014/main" id="{25E1E834-0145-9A43-96EB-B755A645EAC0}"/>
              </a:ext>
            </a:extLst>
          </p:cNvPr>
          <p:cNvSpPr>
            <a:spLocks noChangeArrowheads="1"/>
          </p:cNvSpPr>
          <p:nvPr/>
        </p:nvSpPr>
        <p:spPr bwMode="auto">
          <a:xfrm>
            <a:off x="3492500" y="4292600"/>
            <a:ext cx="71438" cy="71438"/>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99338" name="Oval 10">
            <a:extLst>
              <a:ext uri="{FF2B5EF4-FFF2-40B4-BE49-F238E27FC236}">
                <a16:creationId xmlns:a16="http://schemas.microsoft.com/office/drawing/2014/main" id="{BC260080-8BDD-7F47-9668-EC7F06E9C829}"/>
              </a:ext>
            </a:extLst>
          </p:cNvPr>
          <p:cNvSpPr>
            <a:spLocks noChangeArrowheads="1"/>
          </p:cNvSpPr>
          <p:nvPr/>
        </p:nvSpPr>
        <p:spPr bwMode="auto">
          <a:xfrm>
            <a:off x="2124075" y="2852738"/>
            <a:ext cx="71438" cy="7143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99339" name="Line 11">
            <a:extLst>
              <a:ext uri="{FF2B5EF4-FFF2-40B4-BE49-F238E27FC236}">
                <a16:creationId xmlns:a16="http://schemas.microsoft.com/office/drawing/2014/main" id="{48B83DE9-2D87-1045-8EE6-9AB3FEF3E8BC}"/>
              </a:ext>
            </a:extLst>
          </p:cNvPr>
          <p:cNvSpPr>
            <a:spLocks noChangeShapeType="1"/>
          </p:cNvSpPr>
          <p:nvPr/>
        </p:nvSpPr>
        <p:spPr bwMode="auto">
          <a:xfrm>
            <a:off x="2195513" y="2924175"/>
            <a:ext cx="1944687" cy="201771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340" name="Text Box 12">
            <a:extLst>
              <a:ext uri="{FF2B5EF4-FFF2-40B4-BE49-F238E27FC236}">
                <a16:creationId xmlns:a16="http://schemas.microsoft.com/office/drawing/2014/main" id="{24F3140B-DD20-4F40-BF1A-16E65CE3B94D}"/>
              </a:ext>
            </a:extLst>
          </p:cNvPr>
          <p:cNvSpPr txBox="1">
            <a:spLocks noChangeArrowheads="1"/>
          </p:cNvSpPr>
          <p:nvPr/>
        </p:nvSpPr>
        <p:spPr bwMode="auto">
          <a:xfrm>
            <a:off x="4264025" y="4816475"/>
            <a:ext cx="78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solidFill>
                  <a:srgbClr val="FF9900"/>
                </a:solidFill>
              </a:rPr>
              <a:t>Rm</a:t>
            </a:r>
            <a:r>
              <a:rPr lang="fr-CA" altLang="fr-FR" sz="1400">
                <a:solidFill>
                  <a:srgbClr val="FF9900"/>
                </a:solidFill>
              </a:rPr>
              <a:t>ED</a:t>
            </a:r>
            <a:endParaRPr lang="fr-FR" altLang="fr-FR" sz="1400">
              <a:solidFill>
                <a:srgbClr val="FF9900"/>
              </a:solidFill>
            </a:endParaRPr>
          </a:p>
        </p:txBody>
      </p:sp>
      <p:sp>
        <p:nvSpPr>
          <p:cNvPr id="99341" name="Oval 13">
            <a:extLst>
              <a:ext uri="{FF2B5EF4-FFF2-40B4-BE49-F238E27FC236}">
                <a16:creationId xmlns:a16="http://schemas.microsoft.com/office/drawing/2014/main" id="{B302EF2A-F5A5-4040-8D17-D6E6F4370B1E}"/>
              </a:ext>
            </a:extLst>
          </p:cNvPr>
          <p:cNvSpPr>
            <a:spLocks noChangeArrowheads="1"/>
          </p:cNvSpPr>
          <p:nvPr/>
        </p:nvSpPr>
        <p:spPr bwMode="auto">
          <a:xfrm>
            <a:off x="3348038" y="4076700"/>
            <a:ext cx="431800" cy="6477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99342" name="Line 14">
            <a:extLst>
              <a:ext uri="{FF2B5EF4-FFF2-40B4-BE49-F238E27FC236}">
                <a16:creationId xmlns:a16="http://schemas.microsoft.com/office/drawing/2014/main" id="{CC4E9CC9-53CF-4F46-A938-F6FD07749B05}"/>
              </a:ext>
            </a:extLst>
          </p:cNvPr>
          <p:cNvSpPr>
            <a:spLocks noChangeShapeType="1"/>
          </p:cNvSpPr>
          <p:nvPr/>
        </p:nvSpPr>
        <p:spPr bwMode="auto">
          <a:xfrm>
            <a:off x="3525838" y="3644900"/>
            <a:ext cx="0" cy="15843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343" name="Line 15">
            <a:extLst>
              <a:ext uri="{FF2B5EF4-FFF2-40B4-BE49-F238E27FC236}">
                <a16:creationId xmlns:a16="http://schemas.microsoft.com/office/drawing/2014/main" id="{2763CEFA-AC85-9245-A358-9BE4F1CFD9A4}"/>
              </a:ext>
            </a:extLst>
          </p:cNvPr>
          <p:cNvSpPr>
            <a:spLocks noChangeShapeType="1"/>
          </p:cNvSpPr>
          <p:nvPr/>
        </p:nvSpPr>
        <p:spPr bwMode="auto">
          <a:xfrm flipH="1">
            <a:off x="2195513" y="3644900"/>
            <a:ext cx="1296987"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344" name="Text Box 16">
            <a:extLst>
              <a:ext uri="{FF2B5EF4-FFF2-40B4-BE49-F238E27FC236}">
                <a16:creationId xmlns:a16="http://schemas.microsoft.com/office/drawing/2014/main" id="{A47AB6F1-0C09-1E4D-B6A3-8B91AA4C85B2}"/>
              </a:ext>
            </a:extLst>
          </p:cNvPr>
          <p:cNvSpPr txBox="1">
            <a:spLocks noChangeArrowheads="1"/>
          </p:cNvSpPr>
          <p:nvPr/>
        </p:nvSpPr>
        <p:spPr bwMode="auto">
          <a:xfrm>
            <a:off x="3276600" y="5734050"/>
            <a:ext cx="869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400"/>
              <a:t>QED=45</a:t>
            </a:r>
            <a:endParaRPr lang="fr-FR" altLang="fr-FR" sz="1400"/>
          </a:p>
        </p:txBody>
      </p:sp>
      <p:sp>
        <p:nvSpPr>
          <p:cNvPr id="99345" name="Text Box 17">
            <a:extLst>
              <a:ext uri="{FF2B5EF4-FFF2-40B4-BE49-F238E27FC236}">
                <a16:creationId xmlns:a16="http://schemas.microsoft.com/office/drawing/2014/main" id="{B5E0F692-1E78-C243-8DD3-D333BEBDD4AA}"/>
              </a:ext>
            </a:extLst>
          </p:cNvPr>
          <p:cNvSpPr txBox="1">
            <a:spLocks noChangeArrowheads="1"/>
          </p:cNvSpPr>
          <p:nvPr/>
        </p:nvSpPr>
        <p:spPr bwMode="auto">
          <a:xfrm>
            <a:off x="900113" y="3429000"/>
            <a:ext cx="723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P=55</a:t>
            </a:r>
            <a:endParaRPr lang="fr-FR" altLang="fr-FR" sz="1800"/>
          </a:p>
        </p:txBody>
      </p:sp>
      <p:sp>
        <p:nvSpPr>
          <p:cNvPr id="99346" name="Line 18">
            <a:extLst>
              <a:ext uri="{FF2B5EF4-FFF2-40B4-BE49-F238E27FC236}">
                <a16:creationId xmlns:a16="http://schemas.microsoft.com/office/drawing/2014/main" id="{F352D669-8CE3-414F-8B49-713D5058F25E}"/>
              </a:ext>
            </a:extLst>
          </p:cNvPr>
          <p:cNvSpPr>
            <a:spLocks noChangeShapeType="1"/>
          </p:cNvSpPr>
          <p:nvPr/>
        </p:nvSpPr>
        <p:spPr bwMode="auto">
          <a:xfrm>
            <a:off x="2700338" y="3644900"/>
            <a:ext cx="0" cy="1584325"/>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347" name="Text Box 19">
            <a:extLst>
              <a:ext uri="{FF2B5EF4-FFF2-40B4-BE49-F238E27FC236}">
                <a16:creationId xmlns:a16="http://schemas.microsoft.com/office/drawing/2014/main" id="{3D740220-B008-F642-AD5C-D8ECD2B5AA7D}"/>
              </a:ext>
            </a:extLst>
          </p:cNvPr>
          <p:cNvSpPr txBox="1">
            <a:spLocks noChangeArrowheads="1"/>
          </p:cNvSpPr>
          <p:nvPr/>
        </p:nvSpPr>
        <p:spPr bwMode="auto">
          <a:xfrm>
            <a:off x="2222500" y="5741988"/>
            <a:ext cx="965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600"/>
              <a:t>QPE=18</a:t>
            </a:r>
            <a:endParaRPr lang="fr-FR" altLang="fr-FR" sz="1600"/>
          </a:p>
        </p:txBody>
      </p:sp>
      <p:sp>
        <p:nvSpPr>
          <p:cNvPr id="2" name="Line 7">
            <a:extLst>
              <a:ext uri="{FF2B5EF4-FFF2-40B4-BE49-F238E27FC236}">
                <a16:creationId xmlns:a16="http://schemas.microsoft.com/office/drawing/2014/main" id="{2798403C-C4C3-174F-A38C-58D68D19EA63}"/>
              </a:ext>
            </a:extLst>
          </p:cNvPr>
          <p:cNvSpPr>
            <a:spLocks noChangeShapeType="1"/>
          </p:cNvSpPr>
          <p:nvPr/>
        </p:nvSpPr>
        <p:spPr bwMode="auto">
          <a:xfrm>
            <a:off x="5940425" y="4954588"/>
            <a:ext cx="360363" cy="2873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wipe(down)">
                                      <p:cBhvr>
                                        <p:cTn id="7" dur="580">
                                          <p:stCondLst>
                                            <p:cond delay="0"/>
                                          </p:stCondLst>
                                        </p:cTn>
                                        <p:tgtEl>
                                          <p:spTgt spid="99333"/>
                                        </p:tgtEl>
                                      </p:cBhvr>
                                    </p:animEffect>
                                    <p:anim calcmode="lin" valueType="num">
                                      <p:cBhvr>
                                        <p:cTn id="8" dur="1822" tmFilter="0,0; 0.14,0.36; 0.43,0.73; 0.71,0.91; 1.0,1.0">
                                          <p:stCondLst>
                                            <p:cond delay="0"/>
                                          </p:stCondLst>
                                        </p:cTn>
                                        <p:tgtEl>
                                          <p:spTgt spid="9933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933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933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933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9333"/>
                                        </p:tgtEl>
                                        <p:attrNameLst>
                                          <p:attrName>ppt_y</p:attrName>
                                        </p:attrNameLst>
                                      </p:cBhvr>
                                      <p:tavLst>
                                        <p:tav tm="0" fmla="#ppt_y-sin(pi*$)/81">
                                          <p:val>
                                            <p:fltVal val="0"/>
                                          </p:val>
                                        </p:tav>
                                        <p:tav tm="100000">
                                          <p:val>
                                            <p:fltVal val="1"/>
                                          </p:val>
                                        </p:tav>
                                      </p:tavLst>
                                    </p:anim>
                                    <p:animScale>
                                      <p:cBhvr>
                                        <p:cTn id="13" dur="26">
                                          <p:stCondLst>
                                            <p:cond delay="650"/>
                                          </p:stCondLst>
                                        </p:cTn>
                                        <p:tgtEl>
                                          <p:spTgt spid="99333"/>
                                        </p:tgtEl>
                                      </p:cBhvr>
                                      <p:to x="100000" y="60000"/>
                                    </p:animScale>
                                    <p:animScale>
                                      <p:cBhvr>
                                        <p:cTn id="14" dur="166" decel="50000">
                                          <p:stCondLst>
                                            <p:cond delay="676"/>
                                          </p:stCondLst>
                                        </p:cTn>
                                        <p:tgtEl>
                                          <p:spTgt spid="99333"/>
                                        </p:tgtEl>
                                      </p:cBhvr>
                                      <p:to x="100000" y="100000"/>
                                    </p:animScale>
                                    <p:animScale>
                                      <p:cBhvr>
                                        <p:cTn id="15" dur="26">
                                          <p:stCondLst>
                                            <p:cond delay="1312"/>
                                          </p:stCondLst>
                                        </p:cTn>
                                        <p:tgtEl>
                                          <p:spTgt spid="99333"/>
                                        </p:tgtEl>
                                      </p:cBhvr>
                                      <p:to x="100000" y="80000"/>
                                    </p:animScale>
                                    <p:animScale>
                                      <p:cBhvr>
                                        <p:cTn id="16" dur="166" decel="50000">
                                          <p:stCondLst>
                                            <p:cond delay="1338"/>
                                          </p:stCondLst>
                                        </p:cTn>
                                        <p:tgtEl>
                                          <p:spTgt spid="99333"/>
                                        </p:tgtEl>
                                      </p:cBhvr>
                                      <p:to x="100000" y="100000"/>
                                    </p:animScale>
                                    <p:animScale>
                                      <p:cBhvr>
                                        <p:cTn id="17" dur="26">
                                          <p:stCondLst>
                                            <p:cond delay="1642"/>
                                          </p:stCondLst>
                                        </p:cTn>
                                        <p:tgtEl>
                                          <p:spTgt spid="99333"/>
                                        </p:tgtEl>
                                      </p:cBhvr>
                                      <p:to x="100000" y="90000"/>
                                    </p:animScale>
                                    <p:animScale>
                                      <p:cBhvr>
                                        <p:cTn id="18" dur="166" decel="50000">
                                          <p:stCondLst>
                                            <p:cond delay="1668"/>
                                          </p:stCondLst>
                                        </p:cTn>
                                        <p:tgtEl>
                                          <p:spTgt spid="99333"/>
                                        </p:tgtEl>
                                      </p:cBhvr>
                                      <p:to x="100000" y="100000"/>
                                    </p:animScale>
                                    <p:animScale>
                                      <p:cBhvr>
                                        <p:cTn id="19" dur="26">
                                          <p:stCondLst>
                                            <p:cond delay="1808"/>
                                          </p:stCondLst>
                                        </p:cTn>
                                        <p:tgtEl>
                                          <p:spTgt spid="99333"/>
                                        </p:tgtEl>
                                      </p:cBhvr>
                                      <p:to x="100000" y="95000"/>
                                    </p:animScale>
                                    <p:animScale>
                                      <p:cBhvr>
                                        <p:cTn id="20" dur="166" decel="50000">
                                          <p:stCondLst>
                                            <p:cond delay="1834"/>
                                          </p:stCondLst>
                                        </p:cTn>
                                        <p:tgtEl>
                                          <p:spTgt spid="9933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9334"/>
                                        </p:tgtEl>
                                        <p:attrNameLst>
                                          <p:attrName>style.visibility</p:attrName>
                                        </p:attrNameLst>
                                      </p:cBhvr>
                                      <p:to>
                                        <p:strVal val="visible"/>
                                      </p:to>
                                    </p:set>
                                    <p:animEffect transition="in" filter="wipe(down)">
                                      <p:cBhvr>
                                        <p:cTn id="25" dur="580">
                                          <p:stCondLst>
                                            <p:cond delay="0"/>
                                          </p:stCondLst>
                                        </p:cTn>
                                        <p:tgtEl>
                                          <p:spTgt spid="99334"/>
                                        </p:tgtEl>
                                      </p:cBhvr>
                                    </p:animEffect>
                                    <p:anim calcmode="lin" valueType="num">
                                      <p:cBhvr>
                                        <p:cTn id="26" dur="1822" tmFilter="0,0; 0.14,0.36; 0.43,0.73; 0.71,0.91; 1.0,1.0">
                                          <p:stCondLst>
                                            <p:cond delay="0"/>
                                          </p:stCondLst>
                                        </p:cTn>
                                        <p:tgtEl>
                                          <p:spTgt spid="9933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933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933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933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9334"/>
                                        </p:tgtEl>
                                        <p:attrNameLst>
                                          <p:attrName>ppt_y</p:attrName>
                                        </p:attrNameLst>
                                      </p:cBhvr>
                                      <p:tavLst>
                                        <p:tav tm="0" fmla="#ppt_y-sin(pi*$)/81">
                                          <p:val>
                                            <p:fltVal val="0"/>
                                          </p:val>
                                        </p:tav>
                                        <p:tav tm="100000">
                                          <p:val>
                                            <p:fltVal val="1"/>
                                          </p:val>
                                        </p:tav>
                                      </p:tavLst>
                                    </p:anim>
                                    <p:animScale>
                                      <p:cBhvr>
                                        <p:cTn id="31" dur="26">
                                          <p:stCondLst>
                                            <p:cond delay="650"/>
                                          </p:stCondLst>
                                        </p:cTn>
                                        <p:tgtEl>
                                          <p:spTgt spid="99334"/>
                                        </p:tgtEl>
                                      </p:cBhvr>
                                      <p:to x="100000" y="60000"/>
                                    </p:animScale>
                                    <p:animScale>
                                      <p:cBhvr>
                                        <p:cTn id="32" dur="166" decel="50000">
                                          <p:stCondLst>
                                            <p:cond delay="676"/>
                                          </p:stCondLst>
                                        </p:cTn>
                                        <p:tgtEl>
                                          <p:spTgt spid="99334"/>
                                        </p:tgtEl>
                                      </p:cBhvr>
                                      <p:to x="100000" y="100000"/>
                                    </p:animScale>
                                    <p:animScale>
                                      <p:cBhvr>
                                        <p:cTn id="33" dur="26">
                                          <p:stCondLst>
                                            <p:cond delay="1312"/>
                                          </p:stCondLst>
                                        </p:cTn>
                                        <p:tgtEl>
                                          <p:spTgt spid="99334"/>
                                        </p:tgtEl>
                                      </p:cBhvr>
                                      <p:to x="100000" y="80000"/>
                                    </p:animScale>
                                    <p:animScale>
                                      <p:cBhvr>
                                        <p:cTn id="34" dur="166" decel="50000">
                                          <p:stCondLst>
                                            <p:cond delay="1338"/>
                                          </p:stCondLst>
                                        </p:cTn>
                                        <p:tgtEl>
                                          <p:spTgt spid="99334"/>
                                        </p:tgtEl>
                                      </p:cBhvr>
                                      <p:to x="100000" y="100000"/>
                                    </p:animScale>
                                    <p:animScale>
                                      <p:cBhvr>
                                        <p:cTn id="35" dur="26">
                                          <p:stCondLst>
                                            <p:cond delay="1642"/>
                                          </p:stCondLst>
                                        </p:cTn>
                                        <p:tgtEl>
                                          <p:spTgt spid="99334"/>
                                        </p:tgtEl>
                                      </p:cBhvr>
                                      <p:to x="100000" y="90000"/>
                                    </p:animScale>
                                    <p:animScale>
                                      <p:cBhvr>
                                        <p:cTn id="36" dur="166" decel="50000">
                                          <p:stCondLst>
                                            <p:cond delay="1668"/>
                                          </p:stCondLst>
                                        </p:cTn>
                                        <p:tgtEl>
                                          <p:spTgt spid="99334"/>
                                        </p:tgtEl>
                                      </p:cBhvr>
                                      <p:to x="100000" y="100000"/>
                                    </p:animScale>
                                    <p:animScale>
                                      <p:cBhvr>
                                        <p:cTn id="37" dur="26">
                                          <p:stCondLst>
                                            <p:cond delay="1808"/>
                                          </p:stCondLst>
                                        </p:cTn>
                                        <p:tgtEl>
                                          <p:spTgt spid="99334"/>
                                        </p:tgtEl>
                                      </p:cBhvr>
                                      <p:to x="100000" y="95000"/>
                                    </p:animScale>
                                    <p:animScale>
                                      <p:cBhvr>
                                        <p:cTn id="38" dur="166" decel="50000">
                                          <p:stCondLst>
                                            <p:cond delay="1834"/>
                                          </p:stCondLst>
                                        </p:cTn>
                                        <p:tgtEl>
                                          <p:spTgt spid="99334"/>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58" presetClass="entr" presetSubtype="0" accel="100000" fill="hold" nodeType="clickEffect">
                                  <p:stCondLst>
                                    <p:cond delay="0"/>
                                  </p:stCondLst>
                                  <p:childTnLst>
                                    <p:set>
                                      <p:cBhvr>
                                        <p:cTn id="42" dur="1" fill="hold">
                                          <p:stCondLst>
                                            <p:cond delay="0"/>
                                          </p:stCondLst>
                                        </p:cTn>
                                        <p:tgtEl>
                                          <p:spTgt spid="99335"/>
                                        </p:tgtEl>
                                        <p:attrNameLst>
                                          <p:attrName>style.visibility</p:attrName>
                                        </p:attrNameLst>
                                      </p:cBhvr>
                                      <p:to>
                                        <p:strVal val="visible"/>
                                      </p:to>
                                    </p:set>
                                    <p:anim calcmode="lin" valueType="num">
                                      <p:cBhvr>
                                        <p:cTn id="43" dur="500" fill="hold"/>
                                        <p:tgtEl>
                                          <p:spTgt spid="99335"/>
                                        </p:tgtEl>
                                        <p:attrNameLst>
                                          <p:attrName>ppt_w</p:attrName>
                                        </p:attrNameLst>
                                      </p:cBhvr>
                                      <p:tavLst>
                                        <p:tav tm="0">
                                          <p:val>
                                            <p:strVal val="#ppt_w*2.5"/>
                                          </p:val>
                                        </p:tav>
                                        <p:tav tm="100000">
                                          <p:val>
                                            <p:strVal val="#ppt_w"/>
                                          </p:val>
                                        </p:tav>
                                      </p:tavLst>
                                    </p:anim>
                                    <p:anim calcmode="lin" valueType="num">
                                      <p:cBhvr>
                                        <p:cTn id="44" dur="500" fill="hold"/>
                                        <p:tgtEl>
                                          <p:spTgt spid="99335"/>
                                        </p:tgtEl>
                                        <p:attrNameLst>
                                          <p:attrName>ppt_h</p:attrName>
                                        </p:attrNameLst>
                                      </p:cBhvr>
                                      <p:tavLst>
                                        <p:tav tm="0">
                                          <p:val>
                                            <p:strVal val="#ppt_h*0.01"/>
                                          </p:val>
                                        </p:tav>
                                        <p:tav tm="100000">
                                          <p:val>
                                            <p:strVal val="#ppt_h"/>
                                          </p:val>
                                        </p:tav>
                                      </p:tavLst>
                                    </p:anim>
                                    <p:anim calcmode="lin" valueType="num">
                                      <p:cBhvr>
                                        <p:cTn id="45" dur="500" fill="hold"/>
                                        <p:tgtEl>
                                          <p:spTgt spid="99335"/>
                                        </p:tgtEl>
                                        <p:attrNameLst>
                                          <p:attrName>ppt_x</p:attrName>
                                        </p:attrNameLst>
                                      </p:cBhvr>
                                      <p:tavLst>
                                        <p:tav tm="0">
                                          <p:val>
                                            <p:strVal val="#ppt_x"/>
                                          </p:val>
                                        </p:tav>
                                        <p:tav tm="100000">
                                          <p:val>
                                            <p:strVal val="#ppt_x"/>
                                          </p:val>
                                        </p:tav>
                                      </p:tavLst>
                                    </p:anim>
                                    <p:anim calcmode="lin" valueType="num">
                                      <p:cBhvr>
                                        <p:cTn id="46" dur="500" fill="hold"/>
                                        <p:tgtEl>
                                          <p:spTgt spid="99335"/>
                                        </p:tgtEl>
                                        <p:attrNameLst>
                                          <p:attrName>ppt_y</p:attrName>
                                        </p:attrNameLst>
                                      </p:cBhvr>
                                      <p:tavLst>
                                        <p:tav tm="0">
                                          <p:val>
                                            <p:strVal val="#ppt_h+1"/>
                                          </p:val>
                                        </p:tav>
                                        <p:tav tm="100000">
                                          <p:val>
                                            <p:strVal val="#ppt_y"/>
                                          </p:val>
                                        </p:tav>
                                      </p:tavLst>
                                    </p:anim>
                                    <p:animEffect transition="in" filter="fade">
                                      <p:cBhvr>
                                        <p:cTn id="47" dur="500"/>
                                        <p:tgtEl>
                                          <p:spTgt spid="99335"/>
                                        </p:tgtEl>
                                      </p:cBhvr>
                                    </p:animEffect>
                                  </p:childTnLst>
                                </p:cTn>
                              </p:par>
                              <p:par>
                                <p:cTn id="48" presetID="17" presetClass="entr" presetSubtype="10" fill="hold" nodeType="withEffect">
                                  <p:stCondLst>
                                    <p:cond delay="0"/>
                                  </p:stCondLst>
                                  <p:childTnLst>
                                    <p:set>
                                      <p:cBhvr>
                                        <p:cTn id="49" dur="1" fill="hold">
                                          <p:stCondLst>
                                            <p:cond delay="0"/>
                                          </p:stCondLst>
                                        </p:cTn>
                                        <p:tgtEl>
                                          <p:spTgt spid="99336"/>
                                        </p:tgtEl>
                                        <p:attrNameLst>
                                          <p:attrName>style.visibility</p:attrName>
                                        </p:attrNameLst>
                                      </p:cBhvr>
                                      <p:to>
                                        <p:strVal val="visible"/>
                                      </p:to>
                                    </p:set>
                                    <p:anim calcmode="lin" valueType="num">
                                      <p:cBhvr>
                                        <p:cTn id="50" dur="500" fill="hold"/>
                                        <p:tgtEl>
                                          <p:spTgt spid="99336"/>
                                        </p:tgtEl>
                                        <p:attrNameLst>
                                          <p:attrName>ppt_w</p:attrName>
                                        </p:attrNameLst>
                                      </p:cBhvr>
                                      <p:tavLst>
                                        <p:tav tm="0">
                                          <p:val>
                                            <p:fltVal val="0"/>
                                          </p:val>
                                        </p:tav>
                                        <p:tav tm="100000">
                                          <p:val>
                                            <p:strVal val="#ppt_w"/>
                                          </p:val>
                                        </p:tav>
                                      </p:tavLst>
                                    </p:anim>
                                    <p:anim calcmode="lin" valueType="num">
                                      <p:cBhvr>
                                        <p:cTn id="51" dur="500" fill="hold"/>
                                        <p:tgtEl>
                                          <p:spTgt spid="99336"/>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58" presetClass="entr" presetSubtype="0" accel="10000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strVal val="#ppt_w*2.5"/>
                                          </p:val>
                                        </p:tav>
                                        <p:tav tm="100000">
                                          <p:val>
                                            <p:strVal val="#ppt_w"/>
                                          </p:val>
                                        </p:tav>
                                      </p:tavLst>
                                    </p:anim>
                                    <p:anim calcmode="lin" valueType="num">
                                      <p:cBhvr>
                                        <p:cTn id="57" dur="500" fill="hold"/>
                                        <p:tgtEl>
                                          <p:spTgt spid="2"/>
                                        </p:tgtEl>
                                        <p:attrNameLst>
                                          <p:attrName>ppt_h</p:attrName>
                                        </p:attrNameLst>
                                      </p:cBhvr>
                                      <p:tavLst>
                                        <p:tav tm="0">
                                          <p:val>
                                            <p:strVal val="#ppt_h*0.01"/>
                                          </p:val>
                                        </p:tav>
                                        <p:tav tm="100000">
                                          <p:val>
                                            <p:strVal val="#ppt_h"/>
                                          </p:val>
                                        </p:tav>
                                      </p:tavLst>
                                    </p:anim>
                                    <p:anim calcmode="lin" valueType="num">
                                      <p:cBhvr>
                                        <p:cTn id="58" dur="500" fill="hold"/>
                                        <p:tgtEl>
                                          <p:spTgt spid="2"/>
                                        </p:tgtEl>
                                        <p:attrNameLst>
                                          <p:attrName>ppt_x</p:attrName>
                                        </p:attrNameLst>
                                      </p:cBhvr>
                                      <p:tavLst>
                                        <p:tav tm="0">
                                          <p:val>
                                            <p:strVal val="#ppt_x"/>
                                          </p:val>
                                        </p:tav>
                                        <p:tav tm="100000">
                                          <p:val>
                                            <p:strVal val="#ppt_x"/>
                                          </p:val>
                                        </p:tav>
                                      </p:tavLst>
                                    </p:anim>
                                    <p:anim calcmode="lin" valueType="num">
                                      <p:cBhvr>
                                        <p:cTn id="59" dur="500" fill="hold"/>
                                        <p:tgtEl>
                                          <p:spTgt spid="2"/>
                                        </p:tgtEl>
                                        <p:attrNameLst>
                                          <p:attrName>ppt_y</p:attrName>
                                        </p:attrNameLst>
                                      </p:cBhvr>
                                      <p:tavLst>
                                        <p:tav tm="0">
                                          <p:val>
                                            <p:strVal val="#ppt_h+1"/>
                                          </p:val>
                                        </p:tav>
                                        <p:tav tm="100000">
                                          <p:val>
                                            <p:strVal val="#ppt_y"/>
                                          </p:val>
                                        </p:tav>
                                      </p:tavLst>
                                    </p:anim>
                                    <p:animEffect transition="in" filter="fade">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99338"/>
                                        </p:tgtEl>
                                        <p:attrNameLst>
                                          <p:attrName>style.visibility</p:attrName>
                                        </p:attrNameLst>
                                      </p:cBhvr>
                                      <p:to>
                                        <p:strVal val="visible"/>
                                      </p:to>
                                    </p:set>
                                    <p:animEffect transition="in" filter="wipe(down)">
                                      <p:cBhvr>
                                        <p:cTn id="65" dur="580">
                                          <p:stCondLst>
                                            <p:cond delay="0"/>
                                          </p:stCondLst>
                                        </p:cTn>
                                        <p:tgtEl>
                                          <p:spTgt spid="99338"/>
                                        </p:tgtEl>
                                      </p:cBhvr>
                                    </p:animEffect>
                                    <p:anim calcmode="lin" valueType="num">
                                      <p:cBhvr>
                                        <p:cTn id="66" dur="1822" tmFilter="0,0; 0.14,0.36; 0.43,0.73; 0.71,0.91; 1.0,1.0">
                                          <p:stCondLst>
                                            <p:cond delay="0"/>
                                          </p:stCondLst>
                                        </p:cTn>
                                        <p:tgtEl>
                                          <p:spTgt spid="99338"/>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99338"/>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99338"/>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99338"/>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99338"/>
                                        </p:tgtEl>
                                        <p:attrNameLst>
                                          <p:attrName>ppt_y</p:attrName>
                                        </p:attrNameLst>
                                      </p:cBhvr>
                                      <p:tavLst>
                                        <p:tav tm="0" fmla="#ppt_y-sin(pi*$)/81">
                                          <p:val>
                                            <p:fltVal val="0"/>
                                          </p:val>
                                        </p:tav>
                                        <p:tav tm="100000">
                                          <p:val>
                                            <p:fltVal val="1"/>
                                          </p:val>
                                        </p:tav>
                                      </p:tavLst>
                                    </p:anim>
                                    <p:animScale>
                                      <p:cBhvr>
                                        <p:cTn id="71" dur="26">
                                          <p:stCondLst>
                                            <p:cond delay="650"/>
                                          </p:stCondLst>
                                        </p:cTn>
                                        <p:tgtEl>
                                          <p:spTgt spid="99338"/>
                                        </p:tgtEl>
                                      </p:cBhvr>
                                      <p:to x="100000" y="60000"/>
                                    </p:animScale>
                                    <p:animScale>
                                      <p:cBhvr>
                                        <p:cTn id="72" dur="166" decel="50000">
                                          <p:stCondLst>
                                            <p:cond delay="676"/>
                                          </p:stCondLst>
                                        </p:cTn>
                                        <p:tgtEl>
                                          <p:spTgt spid="99338"/>
                                        </p:tgtEl>
                                      </p:cBhvr>
                                      <p:to x="100000" y="100000"/>
                                    </p:animScale>
                                    <p:animScale>
                                      <p:cBhvr>
                                        <p:cTn id="73" dur="26">
                                          <p:stCondLst>
                                            <p:cond delay="1312"/>
                                          </p:stCondLst>
                                        </p:cTn>
                                        <p:tgtEl>
                                          <p:spTgt spid="99338"/>
                                        </p:tgtEl>
                                      </p:cBhvr>
                                      <p:to x="100000" y="80000"/>
                                    </p:animScale>
                                    <p:animScale>
                                      <p:cBhvr>
                                        <p:cTn id="74" dur="166" decel="50000">
                                          <p:stCondLst>
                                            <p:cond delay="1338"/>
                                          </p:stCondLst>
                                        </p:cTn>
                                        <p:tgtEl>
                                          <p:spTgt spid="99338"/>
                                        </p:tgtEl>
                                      </p:cBhvr>
                                      <p:to x="100000" y="100000"/>
                                    </p:animScale>
                                    <p:animScale>
                                      <p:cBhvr>
                                        <p:cTn id="75" dur="26">
                                          <p:stCondLst>
                                            <p:cond delay="1642"/>
                                          </p:stCondLst>
                                        </p:cTn>
                                        <p:tgtEl>
                                          <p:spTgt spid="99338"/>
                                        </p:tgtEl>
                                      </p:cBhvr>
                                      <p:to x="100000" y="90000"/>
                                    </p:animScale>
                                    <p:animScale>
                                      <p:cBhvr>
                                        <p:cTn id="76" dur="166" decel="50000">
                                          <p:stCondLst>
                                            <p:cond delay="1668"/>
                                          </p:stCondLst>
                                        </p:cTn>
                                        <p:tgtEl>
                                          <p:spTgt spid="99338"/>
                                        </p:tgtEl>
                                      </p:cBhvr>
                                      <p:to x="100000" y="100000"/>
                                    </p:animScale>
                                    <p:animScale>
                                      <p:cBhvr>
                                        <p:cTn id="77" dur="26">
                                          <p:stCondLst>
                                            <p:cond delay="1808"/>
                                          </p:stCondLst>
                                        </p:cTn>
                                        <p:tgtEl>
                                          <p:spTgt spid="99338"/>
                                        </p:tgtEl>
                                      </p:cBhvr>
                                      <p:to x="100000" y="95000"/>
                                    </p:animScale>
                                    <p:animScale>
                                      <p:cBhvr>
                                        <p:cTn id="78" dur="166" decel="50000">
                                          <p:stCondLst>
                                            <p:cond delay="1834"/>
                                          </p:stCondLst>
                                        </p:cTn>
                                        <p:tgtEl>
                                          <p:spTgt spid="99338"/>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99337"/>
                                        </p:tgtEl>
                                        <p:attrNameLst>
                                          <p:attrName>style.visibility</p:attrName>
                                        </p:attrNameLst>
                                      </p:cBhvr>
                                      <p:to>
                                        <p:strVal val="visible"/>
                                      </p:to>
                                    </p:set>
                                    <p:animEffect transition="in" filter="wipe(down)">
                                      <p:cBhvr>
                                        <p:cTn id="83" dur="580">
                                          <p:stCondLst>
                                            <p:cond delay="0"/>
                                          </p:stCondLst>
                                        </p:cTn>
                                        <p:tgtEl>
                                          <p:spTgt spid="99337"/>
                                        </p:tgtEl>
                                      </p:cBhvr>
                                    </p:animEffect>
                                    <p:anim calcmode="lin" valueType="num">
                                      <p:cBhvr>
                                        <p:cTn id="84" dur="1822" tmFilter="0,0; 0.14,0.36; 0.43,0.73; 0.71,0.91; 1.0,1.0">
                                          <p:stCondLst>
                                            <p:cond delay="0"/>
                                          </p:stCondLst>
                                        </p:cTn>
                                        <p:tgtEl>
                                          <p:spTgt spid="9933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9933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9933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9933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99337"/>
                                        </p:tgtEl>
                                        <p:attrNameLst>
                                          <p:attrName>ppt_y</p:attrName>
                                        </p:attrNameLst>
                                      </p:cBhvr>
                                      <p:tavLst>
                                        <p:tav tm="0" fmla="#ppt_y-sin(pi*$)/81">
                                          <p:val>
                                            <p:fltVal val="0"/>
                                          </p:val>
                                        </p:tav>
                                        <p:tav tm="100000">
                                          <p:val>
                                            <p:fltVal val="1"/>
                                          </p:val>
                                        </p:tav>
                                      </p:tavLst>
                                    </p:anim>
                                    <p:animScale>
                                      <p:cBhvr>
                                        <p:cTn id="89" dur="26">
                                          <p:stCondLst>
                                            <p:cond delay="650"/>
                                          </p:stCondLst>
                                        </p:cTn>
                                        <p:tgtEl>
                                          <p:spTgt spid="99337"/>
                                        </p:tgtEl>
                                      </p:cBhvr>
                                      <p:to x="100000" y="60000"/>
                                    </p:animScale>
                                    <p:animScale>
                                      <p:cBhvr>
                                        <p:cTn id="90" dur="166" decel="50000">
                                          <p:stCondLst>
                                            <p:cond delay="676"/>
                                          </p:stCondLst>
                                        </p:cTn>
                                        <p:tgtEl>
                                          <p:spTgt spid="99337"/>
                                        </p:tgtEl>
                                      </p:cBhvr>
                                      <p:to x="100000" y="100000"/>
                                    </p:animScale>
                                    <p:animScale>
                                      <p:cBhvr>
                                        <p:cTn id="91" dur="26">
                                          <p:stCondLst>
                                            <p:cond delay="1312"/>
                                          </p:stCondLst>
                                        </p:cTn>
                                        <p:tgtEl>
                                          <p:spTgt spid="99337"/>
                                        </p:tgtEl>
                                      </p:cBhvr>
                                      <p:to x="100000" y="80000"/>
                                    </p:animScale>
                                    <p:animScale>
                                      <p:cBhvr>
                                        <p:cTn id="92" dur="166" decel="50000">
                                          <p:stCondLst>
                                            <p:cond delay="1338"/>
                                          </p:stCondLst>
                                        </p:cTn>
                                        <p:tgtEl>
                                          <p:spTgt spid="99337"/>
                                        </p:tgtEl>
                                      </p:cBhvr>
                                      <p:to x="100000" y="100000"/>
                                    </p:animScale>
                                    <p:animScale>
                                      <p:cBhvr>
                                        <p:cTn id="93" dur="26">
                                          <p:stCondLst>
                                            <p:cond delay="1642"/>
                                          </p:stCondLst>
                                        </p:cTn>
                                        <p:tgtEl>
                                          <p:spTgt spid="99337"/>
                                        </p:tgtEl>
                                      </p:cBhvr>
                                      <p:to x="100000" y="90000"/>
                                    </p:animScale>
                                    <p:animScale>
                                      <p:cBhvr>
                                        <p:cTn id="94" dur="166" decel="50000">
                                          <p:stCondLst>
                                            <p:cond delay="1668"/>
                                          </p:stCondLst>
                                        </p:cTn>
                                        <p:tgtEl>
                                          <p:spTgt spid="99337"/>
                                        </p:tgtEl>
                                      </p:cBhvr>
                                      <p:to x="100000" y="100000"/>
                                    </p:animScale>
                                    <p:animScale>
                                      <p:cBhvr>
                                        <p:cTn id="95" dur="26">
                                          <p:stCondLst>
                                            <p:cond delay="1808"/>
                                          </p:stCondLst>
                                        </p:cTn>
                                        <p:tgtEl>
                                          <p:spTgt spid="99337"/>
                                        </p:tgtEl>
                                      </p:cBhvr>
                                      <p:to x="100000" y="95000"/>
                                    </p:animScale>
                                    <p:animScale>
                                      <p:cBhvr>
                                        <p:cTn id="96" dur="166" decel="50000">
                                          <p:stCondLst>
                                            <p:cond delay="1834"/>
                                          </p:stCondLst>
                                        </p:cTn>
                                        <p:tgtEl>
                                          <p:spTgt spid="99337"/>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58" presetClass="entr" presetSubtype="0" accel="100000" fill="hold" nodeType="clickEffect">
                                  <p:stCondLst>
                                    <p:cond delay="0"/>
                                  </p:stCondLst>
                                  <p:childTnLst>
                                    <p:set>
                                      <p:cBhvr>
                                        <p:cTn id="100" dur="1" fill="hold">
                                          <p:stCondLst>
                                            <p:cond delay="0"/>
                                          </p:stCondLst>
                                        </p:cTn>
                                        <p:tgtEl>
                                          <p:spTgt spid="99339"/>
                                        </p:tgtEl>
                                        <p:attrNameLst>
                                          <p:attrName>style.visibility</p:attrName>
                                        </p:attrNameLst>
                                      </p:cBhvr>
                                      <p:to>
                                        <p:strVal val="visible"/>
                                      </p:to>
                                    </p:set>
                                    <p:anim calcmode="lin" valueType="num">
                                      <p:cBhvr>
                                        <p:cTn id="101" dur="500" fill="hold"/>
                                        <p:tgtEl>
                                          <p:spTgt spid="99339"/>
                                        </p:tgtEl>
                                        <p:attrNameLst>
                                          <p:attrName>ppt_w</p:attrName>
                                        </p:attrNameLst>
                                      </p:cBhvr>
                                      <p:tavLst>
                                        <p:tav tm="0">
                                          <p:val>
                                            <p:strVal val="#ppt_w*2.5"/>
                                          </p:val>
                                        </p:tav>
                                        <p:tav tm="100000">
                                          <p:val>
                                            <p:strVal val="#ppt_w"/>
                                          </p:val>
                                        </p:tav>
                                      </p:tavLst>
                                    </p:anim>
                                    <p:anim calcmode="lin" valueType="num">
                                      <p:cBhvr>
                                        <p:cTn id="102" dur="500" fill="hold"/>
                                        <p:tgtEl>
                                          <p:spTgt spid="99339"/>
                                        </p:tgtEl>
                                        <p:attrNameLst>
                                          <p:attrName>ppt_h</p:attrName>
                                        </p:attrNameLst>
                                      </p:cBhvr>
                                      <p:tavLst>
                                        <p:tav tm="0">
                                          <p:val>
                                            <p:strVal val="#ppt_h*0.01"/>
                                          </p:val>
                                        </p:tav>
                                        <p:tav tm="100000">
                                          <p:val>
                                            <p:strVal val="#ppt_h"/>
                                          </p:val>
                                        </p:tav>
                                      </p:tavLst>
                                    </p:anim>
                                    <p:anim calcmode="lin" valueType="num">
                                      <p:cBhvr>
                                        <p:cTn id="103" dur="500" fill="hold"/>
                                        <p:tgtEl>
                                          <p:spTgt spid="99339"/>
                                        </p:tgtEl>
                                        <p:attrNameLst>
                                          <p:attrName>ppt_x</p:attrName>
                                        </p:attrNameLst>
                                      </p:cBhvr>
                                      <p:tavLst>
                                        <p:tav tm="0">
                                          <p:val>
                                            <p:strVal val="#ppt_x"/>
                                          </p:val>
                                        </p:tav>
                                        <p:tav tm="100000">
                                          <p:val>
                                            <p:strVal val="#ppt_x"/>
                                          </p:val>
                                        </p:tav>
                                      </p:tavLst>
                                    </p:anim>
                                    <p:anim calcmode="lin" valueType="num">
                                      <p:cBhvr>
                                        <p:cTn id="104" dur="500" fill="hold"/>
                                        <p:tgtEl>
                                          <p:spTgt spid="99339"/>
                                        </p:tgtEl>
                                        <p:attrNameLst>
                                          <p:attrName>ppt_y</p:attrName>
                                        </p:attrNameLst>
                                      </p:cBhvr>
                                      <p:tavLst>
                                        <p:tav tm="0">
                                          <p:val>
                                            <p:strVal val="#ppt_h+1"/>
                                          </p:val>
                                        </p:tav>
                                        <p:tav tm="100000">
                                          <p:val>
                                            <p:strVal val="#ppt_y"/>
                                          </p:val>
                                        </p:tav>
                                      </p:tavLst>
                                    </p:anim>
                                    <p:animEffect transition="in" filter="fade">
                                      <p:cBhvr>
                                        <p:cTn id="105" dur="500"/>
                                        <p:tgtEl>
                                          <p:spTgt spid="99339"/>
                                        </p:tgtEl>
                                      </p:cBhvr>
                                    </p:animEffect>
                                  </p:childTnLst>
                                </p:cTn>
                              </p:par>
                              <p:par>
                                <p:cTn id="106" presetID="17" presetClass="entr" presetSubtype="10" fill="hold" grpId="0" nodeType="withEffect">
                                  <p:stCondLst>
                                    <p:cond delay="0"/>
                                  </p:stCondLst>
                                  <p:childTnLst>
                                    <p:set>
                                      <p:cBhvr>
                                        <p:cTn id="107" dur="1" fill="hold">
                                          <p:stCondLst>
                                            <p:cond delay="0"/>
                                          </p:stCondLst>
                                        </p:cTn>
                                        <p:tgtEl>
                                          <p:spTgt spid="99340"/>
                                        </p:tgtEl>
                                        <p:attrNameLst>
                                          <p:attrName>style.visibility</p:attrName>
                                        </p:attrNameLst>
                                      </p:cBhvr>
                                      <p:to>
                                        <p:strVal val="visible"/>
                                      </p:to>
                                    </p:set>
                                    <p:anim calcmode="lin" valueType="num">
                                      <p:cBhvr>
                                        <p:cTn id="108" dur="500" fill="hold"/>
                                        <p:tgtEl>
                                          <p:spTgt spid="99340"/>
                                        </p:tgtEl>
                                        <p:attrNameLst>
                                          <p:attrName>ppt_w</p:attrName>
                                        </p:attrNameLst>
                                      </p:cBhvr>
                                      <p:tavLst>
                                        <p:tav tm="0">
                                          <p:val>
                                            <p:fltVal val="0"/>
                                          </p:val>
                                        </p:tav>
                                        <p:tav tm="100000">
                                          <p:val>
                                            <p:strVal val="#ppt_w"/>
                                          </p:val>
                                        </p:tav>
                                      </p:tavLst>
                                    </p:anim>
                                    <p:anim calcmode="lin" valueType="num">
                                      <p:cBhvr>
                                        <p:cTn id="109" dur="500" fill="hold"/>
                                        <p:tgtEl>
                                          <p:spTgt spid="99340"/>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9341"/>
                                        </p:tgtEl>
                                        <p:attrNameLst>
                                          <p:attrName>style.visibility</p:attrName>
                                        </p:attrNameLst>
                                      </p:cBhvr>
                                      <p:to>
                                        <p:strVal val="visible"/>
                                      </p:to>
                                    </p:set>
                                    <p:animEffect transition="in" filter="blinds(horizontal)">
                                      <p:cBhvr>
                                        <p:cTn id="114" dur="500"/>
                                        <p:tgtEl>
                                          <p:spTgt spid="9934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0" fill="hold" nodeType="clickEffect">
                                  <p:stCondLst>
                                    <p:cond delay="0"/>
                                  </p:stCondLst>
                                  <p:childTnLst>
                                    <p:set>
                                      <p:cBhvr>
                                        <p:cTn id="118" dur="1" fill="hold">
                                          <p:stCondLst>
                                            <p:cond delay="0"/>
                                          </p:stCondLst>
                                        </p:cTn>
                                        <p:tgtEl>
                                          <p:spTgt spid="99342"/>
                                        </p:tgtEl>
                                        <p:attrNameLst>
                                          <p:attrName>style.visibility</p:attrName>
                                        </p:attrNameLst>
                                      </p:cBhvr>
                                      <p:to>
                                        <p:strVal val="visible"/>
                                      </p:to>
                                    </p:set>
                                    <p:anim calcmode="lin" valueType="num">
                                      <p:cBhvr>
                                        <p:cTn id="119" dur="500" fill="hold"/>
                                        <p:tgtEl>
                                          <p:spTgt spid="99342"/>
                                        </p:tgtEl>
                                        <p:attrNameLst>
                                          <p:attrName>ppt_w</p:attrName>
                                        </p:attrNameLst>
                                      </p:cBhvr>
                                      <p:tavLst>
                                        <p:tav tm="0">
                                          <p:val>
                                            <p:fltVal val="0"/>
                                          </p:val>
                                        </p:tav>
                                        <p:tav tm="100000">
                                          <p:val>
                                            <p:strVal val="#ppt_w"/>
                                          </p:val>
                                        </p:tav>
                                      </p:tavLst>
                                    </p:anim>
                                    <p:anim calcmode="lin" valueType="num">
                                      <p:cBhvr>
                                        <p:cTn id="120" dur="500" fill="hold"/>
                                        <p:tgtEl>
                                          <p:spTgt spid="99342"/>
                                        </p:tgtEl>
                                        <p:attrNameLst>
                                          <p:attrName>ppt_h</p:attrName>
                                        </p:attrNameLst>
                                      </p:cBhvr>
                                      <p:tavLst>
                                        <p:tav tm="0">
                                          <p:val>
                                            <p:strVal val="#ppt_h"/>
                                          </p:val>
                                        </p:tav>
                                        <p:tav tm="100000">
                                          <p:val>
                                            <p:strVal val="#ppt_h"/>
                                          </p:val>
                                        </p:tav>
                                      </p:tavLst>
                                    </p:anim>
                                  </p:childTnLst>
                                </p:cTn>
                              </p:par>
                              <p:par>
                                <p:cTn id="121" presetID="17" presetClass="entr" presetSubtype="10" fill="hold" nodeType="withEffect">
                                  <p:stCondLst>
                                    <p:cond delay="0"/>
                                  </p:stCondLst>
                                  <p:childTnLst>
                                    <p:set>
                                      <p:cBhvr>
                                        <p:cTn id="122" dur="1" fill="hold">
                                          <p:stCondLst>
                                            <p:cond delay="0"/>
                                          </p:stCondLst>
                                        </p:cTn>
                                        <p:tgtEl>
                                          <p:spTgt spid="99343"/>
                                        </p:tgtEl>
                                        <p:attrNameLst>
                                          <p:attrName>style.visibility</p:attrName>
                                        </p:attrNameLst>
                                      </p:cBhvr>
                                      <p:to>
                                        <p:strVal val="visible"/>
                                      </p:to>
                                    </p:set>
                                    <p:anim calcmode="lin" valueType="num">
                                      <p:cBhvr>
                                        <p:cTn id="123" dur="500" fill="hold"/>
                                        <p:tgtEl>
                                          <p:spTgt spid="99343"/>
                                        </p:tgtEl>
                                        <p:attrNameLst>
                                          <p:attrName>ppt_w</p:attrName>
                                        </p:attrNameLst>
                                      </p:cBhvr>
                                      <p:tavLst>
                                        <p:tav tm="0">
                                          <p:val>
                                            <p:fltVal val="0"/>
                                          </p:val>
                                        </p:tav>
                                        <p:tav tm="100000">
                                          <p:val>
                                            <p:strVal val="#ppt_w"/>
                                          </p:val>
                                        </p:tav>
                                      </p:tavLst>
                                    </p:anim>
                                    <p:anim calcmode="lin" valueType="num">
                                      <p:cBhvr>
                                        <p:cTn id="124" dur="500" fill="hold"/>
                                        <p:tgtEl>
                                          <p:spTgt spid="99343"/>
                                        </p:tgtEl>
                                        <p:attrNameLst>
                                          <p:attrName>ppt_h</p:attrName>
                                        </p:attrNameLst>
                                      </p:cBhvr>
                                      <p:tavLst>
                                        <p:tav tm="0">
                                          <p:val>
                                            <p:strVal val="#ppt_h"/>
                                          </p:val>
                                        </p:tav>
                                        <p:tav tm="100000">
                                          <p:val>
                                            <p:strVal val="#ppt_h"/>
                                          </p:val>
                                        </p:tav>
                                      </p:tavLst>
                                    </p:anim>
                                  </p:childTnLst>
                                </p:cTn>
                              </p:par>
                              <p:par>
                                <p:cTn id="125" presetID="17" presetClass="entr" presetSubtype="10" fill="hold" grpId="0" nodeType="withEffect">
                                  <p:stCondLst>
                                    <p:cond delay="0"/>
                                  </p:stCondLst>
                                  <p:childTnLst>
                                    <p:set>
                                      <p:cBhvr>
                                        <p:cTn id="126" dur="1" fill="hold">
                                          <p:stCondLst>
                                            <p:cond delay="0"/>
                                          </p:stCondLst>
                                        </p:cTn>
                                        <p:tgtEl>
                                          <p:spTgt spid="99345"/>
                                        </p:tgtEl>
                                        <p:attrNameLst>
                                          <p:attrName>style.visibility</p:attrName>
                                        </p:attrNameLst>
                                      </p:cBhvr>
                                      <p:to>
                                        <p:strVal val="visible"/>
                                      </p:to>
                                    </p:set>
                                    <p:anim calcmode="lin" valueType="num">
                                      <p:cBhvr>
                                        <p:cTn id="127" dur="500" fill="hold"/>
                                        <p:tgtEl>
                                          <p:spTgt spid="99345"/>
                                        </p:tgtEl>
                                        <p:attrNameLst>
                                          <p:attrName>ppt_w</p:attrName>
                                        </p:attrNameLst>
                                      </p:cBhvr>
                                      <p:tavLst>
                                        <p:tav tm="0">
                                          <p:val>
                                            <p:fltVal val="0"/>
                                          </p:val>
                                        </p:tav>
                                        <p:tav tm="100000">
                                          <p:val>
                                            <p:strVal val="#ppt_w"/>
                                          </p:val>
                                        </p:tav>
                                      </p:tavLst>
                                    </p:anim>
                                    <p:anim calcmode="lin" valueType="num">
                                      <p:cBhvr>
                                        <p:cTn id="128" dur="500" fill="hold"/>
                                        <p:tgtEl>
                                          <p:spTgt spid="99345"/>
                                        </p:tgtEl>
                                        <p:attrNameLst>
                                          <p:attrName>ppt_h</p:attrName>
                                        </p:attrNameLst>
                                      </p:cBhvr>
                                      <p:tavLst>
                                        <p:tav tm="0">
                                          <p:val>
                                            <p:strVal val="#ppt_h"/>
                                          </p:val>
                                        </p:tav>
                                        <p:tav tm="100000">
                                          <p:val>
                                            <p:strVal val="#ppt_h"/>
                                          </p:val>
                                        </p:tav>
                                      </p:tavLst>
                                    </p:anim>
                                  </p:childTnLst>
                                </p:cTn>
                              </p:par>
                              <p:par>
                                <p:cTn id="129" presetID="17" presetClass="entr" presetSubtype="10" fill="hold" grpId="0" nodeType="withEffect">
                                  <p:stCondLst>
                                    <p:cond delay="0"/>
                                  </p:stCondLst>
                                  <p:childTnLst>
                                    <p:set>
                                      <p:cBhvr>
                                        <p:cTn id="130" dur="1" fill="hold">
                                          <p:stCondLst>
                                            <p:cond delay="0"/>
                                          </p:stCondLst>
                                        </p:cTn>
                                        <p:tgtEl>
                                          <p:spTgt spid="99344"/>
                                        </p:tgtEl>
                                        <p:attrNameLst>
                                          <p:attrName>style.visibility</p:attrName>
                                        </p:attrNameLst>
                                      </p:cBhvr>
                                      <p:to>
                                        <p:strVal val="visible"/>
                                      </p:to>
                                    </p:set>
                                    <p:anim calcmode="lin" valueType="num">
                                      <p:cBhvr>
                                        <p:cTn id="131" dur="500" fill="hold"/>
                                        <p:tgtEl>
                                          <p:spTgt spid="99344"/>
                                        </p:tgtEl>
                                        <p:attrNameLst>
                                          <p:attrName>ppt_w</p:attrName>
                                        </p:attrNameLst>
                                      </p:cBhvr>
                                      <p:tavLst>
                                        <p:tav tm="0">
                                          <p:val>
                                            <p:fltVal val="0"/>
                                          </p:val>
                                        </p:tav>
                                        <p:tav tm="100000">
                                          <p:val>
                                            <p:strVal val="#ppt_w"/>
                                          </p:val>
                                        </p:tav>
                                      </p:tavLst>
                                    </p:anim>
                                    <p:anim calcmode="lin" valueType="num">
                                      <p:cBhvr>
                                        <p:cTn id="132" dur="500" fill="hold"/>
                                        <p:tgtEl>
                                          <p:spTgt spid="99344"/>
                                        </p:tgtEl>
                                        <p:attrNameLst>
                                          <p:attrName>ppt_h</p:attrName>
                                        </p:attrNameLst>
                                      </p:cBhvr>
                                      <p:tavLst>
                                        <p:tav tm="0">
                                          <p:val>
                                            <p:strVal val="#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10" fill="hold" nodeType="clickEffect">
                                  <p:stCondLst>
                                    <p:cond delay="0"/>
                                  </p:stCondLst>
                                  <p:childTnLst>
                                    <p:set>
                                      <p:cBhvr>
                                        <p:cTn id="136" dur="1" fill="hold">
                                          <p:stCondLst>
                                            <p:cond delay="0"/>
                                          </p:stCondLst>
                                        </p:cTn>
                                        <p:tgtEl>
                                          <p:spTgt spid="99346"/>
                                        </p:tgtEl>
                                        <p:attrNameLst>
                                          <p:attrName>style.visibility</p:attrName>
                                        </p:attrNameLst>
                                      </p:cBhvr>
                                      <p:to>
                                        <p:strVal val="visible"/>
                                      </p:to>
                                    </p:set>
                                    <p:anim calcmode="lin" valueType="num">
                                      <p:cBhvr>
                                        <p:cTn id="137" dur="500" fill="hold"/>
                                        <p:tgtEl>
                                          <p:spTgt spid="99346"/>
                                        </p:tgtEl>
                                        <p:attrNameLst>
                                          <p:attrName>ppt_w</p:attrName>
                                        </p:attrNameLst>
                                      </p:cBhvr>
                                      <p:tavLst>
                                        <p:tav tm="0">
                                          <p:val>
                                            <p:fltVal val="0"/>
                                          </p:val>
                                        </p:tav>
                                        <p:tav tm="100000">
                                          <p:val>
                                            <p:strVal val="#ppt_w"/>
                                          </p:val>
                                        </p:tav>
                                      </p:tavLst>
                                    </p:anim>
                                    <p:anim calcmode="lin" valueType="num">
                                      <p:cBhvr>
                                        <p:cTn id="138" dur="500" fill="hold"/>
                                        <p:tgtEl>
                                          <p:spTgt spid="99346"/>
                                        </p:tgtEl>
                                        <p:attrNameLst>
                                          <p:attrName>ppt_h</p:attrName>
                                        </p:attrNameLst>
                                      </p:cBhvr>
                                      <p:tavLst>
                                        <p:tav tm="0">
                                          <p:val>
                                            <p:strVal val="#ppt_h"/>
                                          </p:val>
                                        </p:tav>
                                        <p:tav tm="100000">
                                          <p:val>
                                            <p:strVal val="#ppt_h"/>
                                          </p:val>
                                        </p:tav>
                                      </p:tavLst>
                                    </p:anim>
                                  </p:childTnLst>
                                </p:cTn>
                              </p:par>
                              <p:par>
                                <p:cTn id="139" presetID="17" presetClass="entr" presetSubtype="10" fill="hold" grpId="0" nodeType="withEffect">
                                  <p:stCondLst>
                                    <p:cond delay="0"/>
                                  </p:stCondLst>
                                  <p:childTnLst>
                                    <p:set>
                                      <p:cBhvr>
                                        <p:cTn id="140" dur="1" fill="hold">
                                          <p:stCondLst>
                                            <p:cond delay="0"/>
                                          </p:stCondLst>
                                        </p:cTn>
                                        <p:tgtEl>
                                          <p:spTgt spid="99347"/>
                                        </p:tgtEl>
                                        <p:attrNameLst>
                                          <p:attrName>style.visibility</p:attrName>
                                        </p:attrNameLst>
                                      </p:cBhvr>
                                      <p:to>
                                        <p:strVal val="visible"/>
                                      </p:to>
                                    </p:set>
                                    <p:anim calcmode="lin" valueType="num">
                                      <p:cBhvr>
                                        <p:cTn id="141" dur="500" fill="hold"/>
                                        <p:tgtEl>
                                          <p:spTgt spid="99347"/>
                                        </p:tgtEl>
                                        <p:attrNameLst>
                                          <p:attrName>ppt_w</p:attrName>
                                        </p:attrNameLst>
                                      </p:cBhvr>
                                      <p:tavLst>
                                        <p:tav tm="0">
                                          <p:val>
                                            <p:fltVal val="0"/>
                                          </p:val>
                                        </p:tav>
                                        <p:tav tm="100000">
                                          <p:val>
                                            <p:strVal val="#ppt_w"/>
                                          </p:val>
                                        </p:tav>
                                      </p:tavLst>
                                    </p:anim>
                                    <p:anim calcmode="lin" valueType="num">
                                      <p:cBhvr>
                                        <p:cTn id="142" dur="500" fill="hold"/>
                                        <p:tgtEl>
                                          <p:spTgt spid="993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P spid="99337" grpId="0" animBg="1"/>
      <p:bldP spid="99338" grpId="0" animBg="1"/>
      <p:bldP spid="99340" grpId="0"/>
      <p:bldP spid="99341" grpId="0" animBg="1"/>
      <p:bldP spid="99344" grpId="0"/>
      <p:bldP spid="99345" grpId="0"/>
      <p:bldP spid="993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5">
            <a:extLst>
              <a:ext uri="{FF2B5EF4-FFF2-40B4-BE49-F238E27FC236}">
                <a16:creationId xmlns:a16="http://schemas.microsoft.com/office/drawing/2014/main" id="{1DD3EB1A-E348-184F-A9E3-82A96E06CB3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E84569-72CB-3A45-AC81-45BBD3509978}" type="slidenum">
              <a:rPr lang="fr-FR" altLang="fr-FR" sz="1400"/>
              <a:pPr>
                <a:spcBef>
                  <a:spcPct val="0"/>
                </a:spcBef>
                <a:buFontTx/>
                <a:buNone/>
              </a:pPr>
              <a:t>11</a:t>
            </a:fld>
            <a:endParaRPr lang="fr-FR" altLang="fr-FR" sz="1400"/>
          </a:p>
        </p:txBody>
      </p:sp>
      <p:sp>
        <p:nvSpPr>
          <p:cNvPr id="12291" name="Rectangle 2">
            <a:extLst>
              <a:ext uri="{FF2B5EF4-FFF2-40B4-BE49-F238E27FC236}">
                <a16:creationId xmlns:a16="http://schemas.microsoft.com/office/drawing/2014/main" id="{E6A6BD64-BCCA-A549-9B8F-25B18D870438}"/>
              </a:ext>
            </a:extLst>
          </p:cNvPr>
          <p:cNvSpPr>
            <a:spLocks noGrp="1" noChangeArrowheads="1"/>
          </p:cNvSpPr>
          <p:nvPr>
            <p:ph type="title"/>
          </p:nvPr>
        </p:nvSpPr>
        <p:spPr/>
        <p:txBody>
          <a:bodyPr/>
          <a:lstStyle/>
          <a:p>
            <a:pPr eaLnBrk="1" hangingPunct="1"/>
            <a:r>
              <a:rPr lang="fr-CA" altLang="fr-FR">
                <a:solidFill>
                  <a:schemeClr val="accent2"/>
                </a:solidFill>
              </a:rPr>
              <a:t>La théorie des jeux</a:t>
            </a:r>
          </a:p>
        </p:txBody>
      </p:sp>
      <p:sp>
        <p:nvSpPr>
          <p:cNvPr id="84995" name="Rectangle 3">
            <a:extLst>
              <a:ext uri="{FF2B5EF4-FFF2-40B4-BE49-F238E27FC236}">
                <a16:creationId xmlns:a16="http://schemas.microsoft.com/office/drawing/2014/main" id="{FCB401A9-5F2B-124B-93F6-0025541C0886}"/>
              </a:ext>
            </a:extLst>
          </p:cNvPr>
          <p:cNvSpPr>
            <a:spLocks noGrp="1" noChangeArrowheads="1"/>
          </p:cNvSpPr>
          <p:nvPr>
            <p:ph type="body" idx="1"/>
          </p:nvPr>
        </p:nvSpPr>
        <p:spPr/>
        <p:txBody>
          <a:bodyPr/>
          <a:lstStyle/>
          <a:p>
            <a:pPr eaLnBrk="1" hangingPunct="1"/>
            <a:r>
              <a:rPr lang="fr-CA" altLang="fr-FR"/>
              <a:t>Outil d’analyse mathématique des situations d’interaction stratégique </a:t>
            </a:r>
          </a:p>
          <a:p>
            <a:pPr eaLnBrk="1" hangingPunct="1"/>
            <a:r>
              <a:rPr lang="fr-CA" altLang="fr-FR"/>
              <a:t>On a interactions stratégiques lorsque les participants réalisent que leurs « gains » dépendent non seulement de ce qu’ils font mais aussi de ce que font les autres participants.</a:t>
            </a:r>
          </a:p>
          <a:p>
            <a:pPr eaLnBrk="1" hangingPunct="1"/>
            <a:r>
              <a:rPr lang="fr-CA" altLang="fr-FR"/>
              <a:t>Ex: Bell - Vidéotron</a:t>
            </a:r>
          </a:p>
          <a:p>
            <a:pPr eaLnBrk="1" hangingPunct="1">
              <a:buFontTx/>
              <a:buNone/>
            </a:pPr>
            <a:endParaRPr lang="fr-CA"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arn(inVertic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arn(inVertic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arn(inVertical)">
                                      <p:cBhvr>
                                        <p:cTn id="17"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5">
            <a:extLst>
              <a:ext uri="{FF2B5EF4-FFF2-40B4-BE49-F238E27FC236}">
                <a16:creationId xmlns:a16="http://schemas.microsoft.com/office/drawing/2014/main" id="{FE7A198E-169B-4145-B0CA-A82458D4A12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FE367B-2557-6A4E-8902-BAD053CD7293}" type="slidenum">
              <a:rPr lang="fr-FR" altLang="fr-FR" sz="1400"/>
              <a:pPr>
                <a:spcBef>
                  <a:spcPct val="0"/>
                </a:spcBef>
                <a:buFontTx/>
                <a:buNone/>
              </a:pPr>
              <a:t>12</a:t>
            </a:fld>
            <a:endParaRPr lang="fr-FR" altLang="fr-FR" sz="1400"/>
          </a:p>
        </p:txBody>
      </p:sp>
      <p:sp>
        <p:nvSpPr>
          <p:cNvPr id="13315" name="Rectangle 2">
            <a:extLst>
              <a:ext uri="{FF2B5EF4-FFF2-40B4-BE49-F238E27FC236}">
                <a16:creationId xmlns:a16="http://schemas.microsoft.com/office/drawing/2014/main" id="{4D8B4005-5ADF-BA4F-91B1-9F9348B0B56D}"/>
              </a:ext>
            </a:extLst>
          </p:cNvPr>
          <p:cNvSpPr>
            <a:spLocks noGrp="1" noChangeArrowheads="1"/>
          </p:cNvSpPr>
          <p:nvPr>
            <p:ph type="title"/>
          </p:nvPr>
        </p:nvSpPr>
        <p:spPr/>
        <p:txBody>
          <a:bodyPr/>
          <a:lstStyle/>
          <a:p>
            <a:pPr eaLnBrk="1" hangingPunct="1"/>
            <a:r>
              <a:rPr lang="fr-CA" altLang="fr-FR">
                <a:solidFill>
                  <a:schemeClr val="accent2"/>
                </a:solidFill>
              </a:rPr>
              <a:t>Théorie des jeux</a:t>
            </a:r>
            <a:endParaRPr lang="fr-FR" altLang="fr-FR">
              <a:solidFill>
                <a:schemeClr val="accent2"/>
              </a:solidFill>
            </a:endParaRPr>
          </a:p>
        </p:txBody>
      </p:sp>
      <p:sp>
        <p:nvSpPr>
          <p:cNvPr id="86019" name="Rectangle 3">
            <a:extLst>
              <a:ext uri="{FF2B5EF4-FFF2-40B4-BE49-F238E27FC236}">
                <a16:creationId xmlns:a16="http://schemas.microsoft.com/office/drawing/2014/main" id="{0D77013B-4CB1-534E-A4F1-83CBF11EA428}"/>
              </a:ext>
            </a:extLst>
          </p:cNvPr>
          <p:cNvSpPr>
            <a:spLocks noGrp="1" noChangeArrowheads="1"/>
          </p:cNvSpPr>
          <p:nvPr>
            <p:ph type="body" idx="1"/>
          </p:nvPr>
        </p:nvSpPr>
        <p:spPr/>
        <p:txBody>
          <a:bodyPr/>
          <a:lstStyle/>
          <a:p>
            <a:pPr eaLnBrk="1" hangingPunct="1"/>
            <a:r>
              <a:rPr lang="fr-CA" altLang="fr-FR"/>
              <a:t>Un jeu:</a:t>
            </a:r>
          </a:p>
          <a:p>
            <a:pPr lvl="1" eaLnBrk="1" hangingPunct="1"/>
            <a:r>
              <a:rPr lang="fr-CA" altLang="fr-FR"/>
              <a:t>Joueurs</a:t>
            </a:r>
          </a:p>
          <a:p>
            <a:pPr lvl="1" eaLnBrk="1" hangingPunct="1"/>
            <a:r>
              <a:rPr lang="fr-CA" altLang="fr-FR"/>
              <a:t>Règles</a:t>
            </a:r>
          </a:p>
          <a:p>
            <a:pPr lvl="1" eaLnBrk="1" hangingPunct="1"/>
            <a:r>
              <a:rPr lang="fr-CA" altLang="fr-FR"/>
              <a:t>Stratégies (un plan d’action)</a:t>
            </a:r>
          </a:p>
          <a:p>
            <a:pPr lvl="1" eaLnBrk="1" hangingPunct="1"/>
            <a:r>
              <a:rPr lang="fr-CA" altLang="fr-FR"/>
              <a:t>Gains qui dépendent de l’issue du jeu</a:t>
            </a:r>
          </a:p>
          <a:p>
            <a:pPr eaLnBrk="1" hangingPunct="1"/>
            <a:endParaRPr lang="fr-CA" altLang="fr-FR"/>
          </a:p>
          <a:p>
            <a:pPr eaLnBrk="1" hangingPunct="1"/>
            <a:r>
              <a:rPr lang="fr-CA" altLang="fr-FR">
                <a:solidFill>
                  <a:srgbClr val="FF0000"/>
                </a:solidFill>
              </a:rPr>
              <a:t>Dilemme du prisonnier</a:t>
            </a:r>
          </a:p>
          <a:p>
            <a:pPr eaLnBrk="1" hangingPunct="1"/>
            <a:r>
              <a:rPr lang="fr-CA" altLang="fr-FR"/>
              <a:t>Jeu d’oligopole</a:t>
            </a:r>
          </a:p>
          <a:p>
            <a:pPr eaLnBrk="1" hangingPunct="1"/>
            <a:endParaRPr lang="fr-FR"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p:cTn id="7" dur="500" fill="hold"/>
                                        <p:tgtEl>
                                          <p:spTgt spid="86019">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86019">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86019">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86019">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86019">
                                            <p:txEl>
                                              <p:pRg st="1" end="1"/>
                                            </p:txEl>
                                          </p:spTgt>
                                        </p:tgtEl>
                                        <p:attrNameLst>
                                          <p:attrName>style.visibility</p:attrName>
                                        </p:attrNameLst>
                                      </p:cBhvr>
                                      <p:to>
                                        <p:strVal val="visible"/>
                                      </p:to>
                                    </p:set>
                                    <p:anim calcmode="lin" valueType="num">
                                      <p:cBhvr>
                                        <p:cTn id="14" dur="500" fill="hold"/>
                                        <p:tgtEl>
                                          <p:spTgt spid="86019">
                                            <p:txEl>
                                              <p:pRg st="1" end="1"/>
                                            </p:txEl>
                                          </p:spTgt>
                                        </p:tgtEl>
                                        <p:attrNameLst>
                                          <p:attrName>ppt_w</p:attrName>
                                        </p:attrNameLst>
                                      </p:cBhvr>
                                      <p:tavLst>
                                        <p:tav tm="0">
                                          <p:val>
                                            <p:strVal val="#ppt_w*2.5"/>
                                          </p:val>
                                        </p:tav>
                                        <p:tav tm="100000">
                                          <p:val>
                                            <p:strVal val="#ppt_w"/>
                                          </p:val>
                                        </p:tav>
                                      </p:tavLst>
                                    </p:anim>
                                    <p:anim calcmode="lin" valueType="num">
                                      <p:cBhvr>
                                        <p:cTn id="15" dur="500" fill="hold"/>
                                        <p:tgtEl>
                                          <p:spTgt spid="86019">
                                            <p:txEl>
                                              <p:pRg st="1" end="1"/>
                                            </p:txEl>
                                          </p:spTgt>
                                        </p:tgtEl>
                                        <p:attrNameLst>
                                          <p:attrName>ppt_h</p:attrName>
                                        </p:attrNameLst>
                                      </p:cBhvr>
                                      <p:tavLst>
                                        <p:tav tm="0">
                                          <p:val>
                                            <p:strVal val="#ppt_h*0.01"/>
                                          </p:val>
                                        </p:tav>
                                        <p:tav tm="100000">
                                          <p:val>
                                            <p:strVal val="#ppt_h"/>
                                          </p:val>
                                        </p:tav>
                                      </p:tavLst>
                                    </p:anim>
                                    <p:anim calcmode="lin" valueType="num">
                                      <p:cBhvr>
                                        <p:cTn id="16"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86019">
                                            <p:txEl>
                                              <p:pRg st="1" end="1"/>
                                            </p:txEl>
                                          </p:spTgt>
                                        </p:tgtEl>
                                        <p:attrNameLst>
                                          <p:attrName>ppt_y</p:attrName>
                                        </p:attrNameLst>
                                      </p:cBhvr>
                                      <p:tavLst>
                                        <p:tav tm="0">
                                          <p:val>
                                            <p:strVal val="#ppt_h+1"/>
                                          </p:val>
                                        </p:tav>
                                        <p:tav tm="100000">
                                          <p:val>
                                            <p:strVal val="#ppt_y"/>
                                          </p:val>
                                        </p:tav>
                                      </p:tavLst>
                                    </p:anim>
                                    <p:animEffect transition="in" filter="fade">
                                      <p:cBhvr>
                                        <p:cTn id="18" dur="500"/>
                                        <p:tgtEl>
                                          <p:spTgt spid="86019">
                                            <p:txEl>
                                              <p:pRg st="1" end="1"/>
                                            </p:txEl>
                                          </p:spTgt>
                                        </p:tgtEl>
                                      </p:cBhvr>
                                    </p:animEffect>
                                  </p:childTnLst>
                                </p:cTn>
                              </p:par>
                              <p:par>
                                <p:cTn id="19" presetID="58" presetClass="entr" presetSubtype="0" accel="100000" fill="hold" nodeType="with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 calcmode="lin" valueType="num">
                                      <p:cBhvr>
                                        <p:cTn id="21" dur="500" fill="hold"/>
                                        <p:tgtEl>
                                          <p:spTgt spid="86019">
                                            <p:txEl>
                                              <p:pRg st="2" end="2"/>
                                            </p:txEl>
                                          </p:spTgt>
                                        </p:tgtEl>
                                        <p:attrNameLst>
                                          <p:attrName>ppt_w</p:attrName>
                                        </p:attrNameLst>
                                      </p:cBhvr>
                                      <p:tavLst>
                                        <p:tav tm="0">
                                          <p:val>
                                            <p:strVal val="#ppt_w*2.5"/>
                                          </p:val>
                                        </p:tav>
                                        <p:tav tm="100000">
                                          <p:val>
                                            <p:strVal val="#ppt_w"/>
                                          </p:val>
                                        </p:tav>
                                      </p:tavLst>
                                    </p:anim>
                                    <p:anim calcmode="lin" valueType="num">
                                      <p:cBhvr>
                                        <p:cTn id="22" dur="500" fill="hold"/>
                                        <p:tgtEl>
                                          <p:spTgt spid="86019">
                                            <p:txEl>
                                              <p:pRg st="2" end="2"/>
                                            </p:txEl>
                                          </p:spTgt>
                                        </p:tgtEl>
                                        <p:attrNameLst>
                                          <p:attrName>ppt_h</p:attrName>
                                        </p:attrNameLst>
                                      </p:cBhvr>
                                      <p:tavLst>
                                        <p:tav tm="0">
                                          <p:val>
                                            <p:strVal val="#ppt_h*0.01"/>
                                          </p:val>
                                        </p:tav>
                                        <p:tav tm="100000">
                                          <p:val>
                                            <p:strVal val="#ppt_h"/>
                                          </p:val>
                                        </p:tav>
                                      </p:tavLst>
                                    </p:anim>
                                    <p:anim calcmode="lin" valueType="num">
                                      <p:cBhvr>
                                        <p:cTn id="23"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86019">
                                            <p:txEl>
                                              <p:pRg st="2" end="2"/>
                                            </p:txEl>
                                          </p:spTgt>
                                        </p:tgtEl>
                                        <p:attrNameLst>
                                          <p:attrName>ppt_y</p:attrName>
                                        </p:attrNameLst>
                                      </p:cBhvr>
                                      <p:tavLst>
                                        <p:tav tm="0">
                                          <p:val>
                                            <p:strVal val="#ppt_h+1"/>
                                          </p:val>
                                        </p:tav>
                                        <p:tav tm="100000">
                                          <p:val>
                                            <p:strVal val="#ppt_y"/>
                                          </p:val>
                                        </p:tav>
                                      </p:tavLst>
                                    </p:anim>
                                    <p:animEffect transition="in" filter="fade">
                                      <p:cBhvr>
                                        <p:cTn id="25" dur="500"/>
                                        <p:tgtEl>
                                          <p:spTgt spid="86019">
                                            <p:txEl>
                                              <p:pRg st="2" end="2"/>
                                            </p:txEl>
                                          </p:spTgt>
                                        </p:tgtEl>
                                      </p:cBhvr>
                                    </p:animEffect>
                                  </p:childTnLst>
                                </p:cTn>
                              </p:par>
                              <p:par>
                                <p:cTn id="26" presetID="58" presetClass="entr" presetSubtype="0" accel="100000" fill="hold" nodeType="withEffect">
                                  <p:stCondLst>
                                    <p:cond delay="0"/>
                                  </p:stCondLst>
                                  <p:childTnLst>
                                    <p:set>
                                      <p:cBhvr>
                                        <p:cTn id="27" dur="1" fill="hold">
                                          <p:stCondLst>
                                            <p:cond delay="0"/>
                                          </p:stCondLst>
                                        </p:cTn>
                                        <p:tgtEl>
                                          <p:spTgt spid="86019">
                                            <p:txEl>
                                              <p:pRg st="3" end="3"/>
                                            </p:txEl>
                                          </p:spTgt>
                                        </p:tgtEl>
                                        <p:attrNameLst>
                                          <p:attrName>style.visibility</p:attrName>
                                        </p:attrNameLst>
                                      </p:cBhvr>
                                      <p:to>
                                        <p:strVal val="visible"/>
                                      </p:to>
                                    </p:set>
                                    <p:anim calcmode="lin" valueType="num">
                                      <p:cBhvr>
                                        <p:cTn id="28" dur="500" fill="hold"/>
                                        <p:tgtEl>
                                          <p:spTgt spid="86019">
                                            <p:txEl>
                                              <p:pRg st="3" end="3"/>
                                            </p:txEl>
                                          </p:spTgt>
                                        </p:tgtEl>
                                        <p:attrNameLst>
                                          <p:attrName>ppt_w</p:attrName>
                                        </p:attrNameLst>
                                      </p:cBhvr>
                                      <p:tavLst>
                                        <p:tav tm="0">
                                          <p:val>
                                            <p:strVal val="#ppt_w*2.5"/>
                                          </p:val>
                                        </p:tav>
                                        <p:tav tm="100000">
                                          <p:val>
                                            <p:strVal val="#ppt_w"/>
                                          </p:val>
                                        </p:tav>
                                      </p:tavLst>
                                    </p:anim>
                                    <p:anim calcmode="lin" valueType="num">
                                      <p:cBhvr>
                                        <p:cTn id="29" dur="500" fill="hold"/>
                                        <p:tgtEl>
                                          <p:spTgt spid="86019">
                                            <p:txEl>
                                              <p:pRg st="3" end="3"/>
                                            </p:txEl>
                                          </p:spTgt>
                                        </p:tgtEl>
                                        <p:attrNameLst>
                                          <p:attrName>ppt_h</p:attrName>
                                        </p:attrNameLst>
                                      </p:cBhvr>
                                      <p:tavLst>
                                        <p:tav tm="0">
                                          <p:val>
                                            <p:strVal val="#ppt_h*0.01"/>
                                          </p:val>
                                        </p:tav>
                                        <p:tav tm="100000">
                                          <p:val>
                                            <p:strVal val="#ppt_h"/>
                                          </p:val>
                                        </p:tav>
                                      </p:tavLst>
                                    </p:anim>
                                    <p:anim calcmode="lin" valueType="num">
                                      <p:cBhvr>
                                        <p:cTn id="30"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86019">
                                            <p:txEl>
                                              <p:pRg st="3" end="3"/>
                                            </p:txEl>
                                          </p:spTgt>
                                        </p:tgtEl>
                                        <p:attrNameLst>
                                          <p:attrName>ppt_y</p:attrName>
                                        </p:attrNameLst>
                                      </p:cBhvr>
                                      <p:tavLst>
                                        <p:tav tm="0">
                                          <p:val>
                                            <p:strVal val="#ppt_h+1"/>
                                          </p:val>
                                        </p:tav>
                                        <p:tav tm="100000">
                                          <p:val>
                                            <p:strVal val="#ppt_y"/>
                                          </p:val>
                                        </p:tav>
                                      </p:tavLst>
                                    </p:anim>
                                    <p:animEffect transition="in" filter="fade">
                                      <p:cBhvr>
                                        <p:cTn id="32" dur="500"/>
                                        <p:tgtEl>
                                          <p:spTgt spid="86019">
                                            <p:txEl>
                                              <p:pRg st="3" end="3"/>
                                            </p:txEl>
                                          </p:spTgt>
                                        </p:tgtEl>
                                      </p:cBhvr>
                                    </p:animEffect>
                                  </p:childTnLst>
                                </p:cTn>
                              </p:par>
                              <p:par>
                                <p:cTn id="33" presetID="58" presetClass="entr" presetSubtype="0" accel="100000" fill="hold" nodeType="withEffect">
                                  <p:stCondLst>
                                    <p:cond delay="0"/>
                                  </p:stCondLst>
                                  <p:childTnLst>
                                    <p:set>
                                      <p:cBhvr>
                                        <p:cTn id="34" dur="1" fill="hold">
                                          <p:stCondLst>
                                            <p:cond delay="0"/>
                                          </p:stCondLst>
                                        </p:cTn>
                                        <p:tgtEl>
                                          <p:spTgt spid="86019">
                                            <p:txEl>
                                              <p:pRg st="4" end="4"/>
                                            </p:txEl>
                                          </p:spTgt>
                                        </p:tgtEl>
                                        <p:attrNameLst>
                                          <p:attrName>style.visibility</p:attrName>
                                        </p:attrNameLst>
                                      </p:cBhvr>
                                      <p:to>
                                        <p:strVal val="visible"/>
                                      </p:to>
                                    </p:set>
                                    <p:anim calcmode="lin" valueType="num">
                                      <p:cBhvr>
                                        <p:cTn id="35" dur="500" fill="hold"/>
                                        <p:tgtEl>
                                          <p:spTgt spid="86019">
                                            <p:txEl>
                                              <p:pRg st="4" end="4"/>
                                            </p:txEl>
                                          </p:spTgt>
                                        </p:tgtEl>
                                        <p:attrNameLst>
                                          <p:attrName>ppt_w</p:attrName>
                                        </p:attrNameLst>
                                      </p:cBhvr>
                                      <p:tavLst>
                                        <p:tav tm="0">
                                          <p:val>
                                            <p:strVal val="#ppt_w*2.5"/>
                                          </p:val>
                                        </p:tav>
                                        <p:tav tm="100000">
                                          <p:val>
                                            <p:strVal val="#ppt_w"/>
                                          </p:val>
                                        </p:tav>
                                      </p:tavLst>
                                    </p:anim>
                                    <p:anim calcmode="lin" valueType="num">
                                      <p:cBhvr>
                                        <p:cTn id="36" dur="500" fill="hold"/>
                                        <p:tgtEl>
                                          <p:spTgt spid="86019">
                                            <p:txEl>
                                              <p:pRg st="4" end="4"/>
                                            </p:txEl>
                                          </p:spTgt>
                                        </p:tgtEl>
                                        <p:attrNameLst>
                                          <p:attrName>ppt_h</p:attrName>
                                        </p:attrNameLst>
                                      </p:cBhvr>
                                      <p:tavLst>
                                        <p:tav tm="0">
                                          <p:val>
                                            <p:strVal val="#ppt_h*0.01"/>
                                          </p:val>
                                        </p:tav>
                                        <p:tav tm="100000">
                                          <p:val>
                                            <p:strVal val="#ppt_h"/>
                                          </p:val>
                                        </p:tav>
                                      </p:tavLst>
                                    </p:anim>
                                    <p:anim calcmode="lin" valueType="num">
                                      <p:cBhvr>
                                        <p:cTn id="37"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86019">
                                            <p:txEl>
                                              <p:pRg st="4" end="4"/>
                                            </p:txEl>
                                          </p:spTgt>
                                        </p:tgtEl>
                                        <p:attrNameLst>
                                          <p:attrName>ppt_y</p:attrName>
                                        </p:attrNameLst>
                                      </p:cBhvr>
                                      <p:tavLst>
                                        <p:tav tm="0">
                                          <p:val>
                                            <p:strVal val="#ppt_h+1"/>
                                          </p:val>
                                        </p:tav>
                                        <p:tav tm="100000">
                                          <p:val>
                                            <p:strVal val="#ppt_y"/>
                                          </p:val>
                                        </p:tav>
                                      </p:tavLst>
                                    </p:anim>
                                    <p:animEffect transition="in" filter="fade">
                                      <p:cBhvr>
                                        <p:cTn id="39" dur="500"/>
                                        <p:tgtEl>
                                          <p:spTgt spid="8601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86019">
                                            <p:txEl>
                                              <p:pRg st="6" end="6"/>
                                            </p:txEl>
                                          </p:spTgt>
                                        </p:tgtEl>
                                        <p:attrNameLst>
                                          <p:attrName>style.visibility</p:attrName>
                                        </p:attrNameLst>
                                      </p:cBhvr>
                                      <p:to>
                                        <p:strVal val="visible"/>
                                      </p:to>
                                    </p:set>
                                    <p:anim calcmode="lin" valueType="num">
                                      <p:cBhvr>
                                        <p:cTn id="44" dur="500" fill="hold"/>
                                        <p:tgtEl>
                                          <p:spTgt spid="86019">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86019">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86019">
                                            <p:txEl>
                                              <p:pRg st="7" end="7"/>
                                            </p:txEl>
                                          </p:spTgt>
                                        </p:tgtEl>
                                        <p:attrNameLst>
                                          <p:attrName>style.visibility</p:attrName>
                                        </p:attrNameLst>
                                      </p:cBhvr>
                                      <p:to>
                                        <p:strVal val="visible"/>
                                      </p:to>
                                    </p:set>
                                    <p:anim calcmode="lin" valueType="num">
                                      <p:cBhvr>
                                        <p:cTn id="50" dur="500" fill="hold"/>
                                        <p:tgtEl>
                                          <p:spTgt spid="86019">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86019">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a:extLst>
              <a:ext uri="{FF2B5EF4-FFF2-40B4-BE49-F238E27FC236}">
                <a16:creationId xmlns:a16="http://schemas.microsoft.com/office/drawing/2014/main" id="{E3F878F7-8D3A-364D-9FDD-1B5E5E7A7E3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0E06CE-8B02-1D47-A2F4-6C80DB36B683}" type="slidenum">
              <a:rPr lang="fr-FR" altLang="fr-FR" sz="1400"/>
              <a:pPr>
                <a:spcBef>
                  <a:spcPct val="0"/>
                </a:spcBef>
                <a:buFontTx/>
                <a:buNone/>
              </a:pPr>
              <a:t>13</a:t>
            </a:fld>
            <a:endParaRPr lang="fr-FR" altLang="fr-FR" sz="1400"/>
          </a:p>
        </p:txBody>
      </p:sp>
      <p:sp>
        <p:nvSpPr>
          <p:cNvPr id="14339" name="Rectangle 2">
            <a:extLst>
              <a:ext uri="{FF2B5EF4-FFF2-40B4-BE49-F238E27FC236}">
                <a16:creationId xmlns:a16="http://schemas.microsoft.com/office/drawing/2014/main" id="{0B0F3DA1-F8C8-AB4D-991C-4F6B92747C6B}"/>
              </a:ext>
            </a:extLst>
          </p:cNvPr>
          <p:cNvSpPr>
            <a:spLocks noGrp="1" noChangeArrowheads="1"/>
          </p:cNvSpPr>
          <p:nvPr>
            <p:ph type="title"/>
          </p:nvPr>
        </p:nvSpPr>
        <p:spPr>
          <a:xfrm>
            <a:off x="179388" y="333375"/>
            <a:ext cx="8229600" cy="1143000"/>
          </a:xfrm>
        </p:spPr>
        <p:txBody>
          <a:bodyPr/>
          <a:lstStyle/>
          <a:p>
            <a:pPr eaLnBrk="1" hangingPunct="1"/>
            <a:r>
              <a:rPr lang="fr-CA" altLang="fr-FR">
                <a:solidFill>
                  <a:schemeClr val="accent2"/>
                </a:solidFill>
              </a:rPr>
              <a:t>Dilemme du prisonnier</a:t>
            </a:r>
          </a:p>
        </p:txBody>
      </p:sp>
      <p:sp>
        <p:nvSpPr>
          <p:cNvPr id="21507" name="Rectangle 3">
            <a:extLst>
              <a:ext uri="{FF2B5EF4-FFF2-40B4-BE49-F238E27FC236}">
                <a16:creationId xmlns:a16="http://schemas.microsoft.com/office/drawing/2014/main" id="{B115C02C-FB8B-1341-A474-16E1227FDF9C}"/>
              </a:ext>
            </a:extLst>
          </p:cNvPr>
          <p:cNvSpPr>
            <a:spLocks noGrp="1" noChangeArrowheads="1"/>
          </p:cNvSpPr>
          <p:nvPr>
            <p:ph type="body" idx="1"/>
          </p:nvPr>
        </p:nvSpPr>
        <p:spPr/>
        <p:txBody>
          <a:bodyPr/>
          <a:lstStyle/>
          <a:p>
            <a:pPr eaLnBrk="1" hangingPunct="1">
              <a:lnSpc>
                <a:spcPct val="90000"/>
              </a:lnSpc>
            </a:pPr>
            <a:r>
              <a:rPr lang="fr-CA" altLang="fr-FR" sz="2400"/>
              <a:t>Deux malfrats sont pris en flagrant délit pour un crime mineur (vol de carte de crédit).  Ils sont cependant aussi suspectés d’un crime plus important (vol de banque avec violence) mais pour lequel on ne dispose d’aucune preuve.  </a:t>
            </a:r>
          </a:p>
          <a:p>
            <a:pPr eaLnBrk="1" hangingPunct="1">
              <a:lnSpc>
                <a:spcPct val="90000"/>
              </a:lnSpc>
            </a:pPr>
            <a:endParaRPr lang="fr-CA" altLang="fr-FR" sz="2400"/>
          </a:p>
          <a:p>
            <a:pPr eaLnBrk="1" hangingPunct="1">
              <a:lnSpc>
                <a:spcPct val="90000"/>
              </a:lnSpc>
            </a:pPr>
            <a:r>
              <a:rPr lang="fr-CA" altLang="fr-FR" sz="2400"/>
              <a:t>Ils sont interrogés séparément.  La police propose à chacun un « deal ».  Si tu dénonces ton complice pour le vol de banque, on va te donner une remise de peine pour ta collaboration. </a:t>
            </a:r>
          </a:p>
          <a:p>
            <a:pPr eaLnBrk="1" hangingPunct="1">
              <a:lnSpc>
                <a:spcPct val="90000"/>
              </a:lnSpc>
            </a:pPr>
            <a:endParaRPr lang="fr-CA" altLang="fr-FR" sz="2400"/>
          </a:p>
          <a:p>
            <a:pPr eaLnBrk="1" hangingPunct="1">
              <a:lnSpc>
                <a:spcPct val="90000"/>
              </a:lnSpc>
            </a:pPr>
            <a:r>
              <a:rPr lang="fr-CA" altLang="fr-FR" sz="2400"/>
              <a:t>Deux actions possibles : </a:t>
            </a:r>
            <a:r>
              <a:rPr lang="fr-CA" altLang="fr-FR" sz="2400">
                <a:solidFill>
                  <a:schemeClr val="accent2"/>
                </a:solidFill>
              </a:rPr>
              <a:t>Dénonce</a:t>
            </a:r>
            <a:r>
              <a:rPr lang="fr-CA" altLang="fr-FR" sz="2400"/>
              <a:t>/</a:t>
            </a:r>
            <a:r>
              <a:rPr lang="fr-CA" altLang="fr-FR" sz="2400">
                <a:solidFill>
                  <a:schemeClr val="accent2"/>
                </a:solidFill>
              </a:rPr>
              <a:t>Se tait</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p:cTn id="7" dur="500" fill="hold"/>
                                        <p:tgtEl>
                                          <p:spTgt spid="215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p:cTn id="13"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150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8" presetClass="entr" presetSubtype="0" accel="10000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 calcmode="lin" valueType="num">
                                      <p:cBhvr>
                                        <p:cTn id="19" dur="500" fill="hold"/>
                                        <p:tgtEl>
                                          <p:spTgt spid="21507">
                                            <p:txEl>
                                              <p:pRg st="4" end="4"/>
                                            </p:txEl>
                                          </p:spTgt>
                                        </p:tgtEl>
                                        <p:attrNameLst>
                                          <p:attrName>ppt_w</p:attrName>
                                        </p:attrNameLst>
                                      </p:cBhvr>
                                      <p:tavLst>
                                        <p:tav tm="0">
                                          <p:val>
                                            <p:strVal val="#ppt_w*2.5"/>
                                          </p:val>
                                        </p:tav>
                                        <p:tav tm="100000">
                                          <p:val>
                                            <p:strVal val="#ppt_w"/>
                                          </p:val>
                                        </p:tav>
                                      </p:tavLst>
                                    </p:anim>
                                    <p:anim calcmode="lin" valueType="num">
                                      <p:cBhvr>
                                        <p:cTn id="20" dur="500" fill="hold"/>
                                        <p:tgtEl>
                                          <p:spTgt spid="21507">
                                            <p:txEl>
                                              <p:pRg st="4" end="4"/>
                                            </p:txEl>
                                          </p:spTgt>
                                        </p:tgtEl>
                                        <p:attrNameLst>
                                          <p:attrName>ppt_h</p:attrName>
                                        </p:attrNameLst>
                                      </p:cBhvr>
                                      <p:tavLst>
                                        <p:tav tm="0">
                                          <p:val>
                                            <p:strVal val="#ppt_h*0.01"/>
                                          </p:val>
                                        </p:tav>
                                        <p:tav tm="100000">
                                          <p:val>
                                            <p:strVal val="#ppt_h"/>
                                          </p:val>
                                        </p:tav>
                                      </p:tavLst>
                                    </p:anim>
                                    <p:anim calcmode="lin" valueType="num">
                                      <p:cBhvr>
                                        <p:cTn id="21"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21507">
                                            <p:txEl>
                                              <p:pRg st="4" end="4"/>
                                            </p:txEl>
                                          </p:spTgt>
                                        </p:tgtEl>
                                        <p:attrNameLst>
                                          <p:attrName>ppt_y</p:attrName>
                                        </p:attrNameLst>
                                      </p:cBhvr>
                                      <p:tavLst>
                                        <p:tav tm="0">
                                          <p:val>
                                            <p:strVal val="#ppt_h+1"/>
                                          </p:val>
                                        </p:tav>
                                        <p:tav tm="100000">
                                          <p:val>
                                            <p:strVal val="#ppt_y"/>
                                          </p:val>
                                        </p:tav>
                                      </p:tavLst>
                                    </p:anim>
                                    <p:animEffect transition="in" filter="fade">
                                      <p:cBhvr>
                                        <p:cTn id="23"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5">
            <a:extLst>
              <a:ext uri="{FF2B5EF4-FFF2-40B4-BE49-F238E27FC236}">
                <a16:creationId xmlns:a16="http://schemas.microsoft.com/office/drawing/2014/main" id="{004A5E1C-A4C9-D041-BCB6-A3BA1B9B99E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6F4DB4-E779-4B41-AB43-001C3A79F95B}" type="slidenum">
              <a:rPr lang="fr-FR" altLang="fr-FR" sz="1400"/>
              <a:pPr>
                <a:spcBef>
                  <a:spcPct val="0"/>
                </a:spcBef>
                <a:buFontTx/>
                <a:buNone/>
              </a:pPr>
              <a:t>14</a:t>
            </a:fld>
            <a:endParaRPr lang="fr-FR" altLang="fr-FR" sz="1400"/>
          </a:p>
        </p:txBody>
      </p:sp>
      <p:sp>
        <p:nvSpPr>
          <p:cNvPr id="15363" name="Rectangle 2">
            <a:extLst>
              <a:ext uri="{FF2B5EF4-FFF2-40B4-BE49-F238E27FC236}">
                <a16:creationId xmlns:a16="http://schemas.microsoft.com/office/drawing/2014/main" id="{E64AD8E4-1F2E-E742-A6A8-623318DB0960}"/>
              </a:ext>
            </a:extLst>
          </p:cNvPr>
          <p:cNvSpPr>
            <a:spLocks noGrp="1" noChangeArrowheads="1"/>
          </p:cNvSpPr>
          <p:nvPr>
            <p:ph type="title"/>
          </p:nvPr>
        </p:nvSpPr>
        <p:spPr>
          <a:xfrm>
            <a:off x="468313" y="115888"/>
            <a:ext cx="8229600" cy="1143000"/>
          </a:xfrm>
        </p:spPr>
        <p:txBody>
          <a:bodyPr/>
          <a:lstStyle/>
          <a:p>
            <a:pPr eaLnBrk="1" hangingPunct="1"/>
            <a:r>
              <a:rPr lang="fr-CA" altLang="fr-FR" sz="2800">
                <a:solidFill>
                  <a:schemeClr val="accent2"/>
                </a:solidFill>
              </a:rPr>
              <a:t>La matrice de gains: montre les gains ou perte en fonction du choix d’action des joueurs</a:t>
            </a:r>
            <a:endParaRPr lang="fr-FR" altLang="fr-FR" sz="2800">
              <a:solidFill>
                <a:schemeClr val="accent2"/>
              </a:solidFill>
            </a:endParaRPr>
          </a:p>
        </p:txBody>
      </p:sp>
      <p:graphicFrame>
        <p:nvGraphicFramePr>
          <p:cNvPr id="39958" name="Group 22">
            <a:extLst>
              <a:ext uri="{FF2B5EF4-FFF2-40B4-BE49-F238E27FC236}">
                <a16:creationId xmlns:a16="http://schemas.microsoft.com/office/drawing/2014/main" id="{5669E145-7005-6B44-A6E3-902358138CE5}"/>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accent2"/>
                          </a:solidFill>
                          <a:effectLst/>
                          <a:latin typeface="Arial" charset="0"/>
                        </a:rPr>
                        <a:t>Alain</a:t>
                      </a:r>
                      <a:r>
                        <a:rPr kumimoji="0" lang="fr-CA" sz="2800" b="1" i="0" u="none" strike="noStrike" cap="none" normalizeH="0" baseline="0" dirty="0">
                          <a:ln>
                            <a:noFill/>
                          </a:ln>
                          <a:solidFill>
                            <a:schemeClr val="accent2"/>
                          </a:solidFill>
                          <a:effectLst/>
                          <a:latin typeface="Arial" charset="0"/>
                        </a:rPr>
                        <a:t> </a:t>
                      </a:r>
                      <a:r>
                        <a:rPr kumimoji="0" lang="fr-CA" sz="2800" b="1" i="0" u="none" strike="noStrike" cap="none" normalizeH="0" baseline="0" dirty="0">
                          <a:ln>
                            <a:noFill/>
                          </a:ln>
                          <a:solidFill>
                            <a:schemeClr val="accent2"/>
                          </a:solidFill>
                          <a:effectLst/>
                          <a:latin typeface="Arial" charset="0"/>
                          <a:sym typeface="Wingdings" pitchFamily="2" charset="2"/>
                        </a:rPr>
                        <a:t></a:t>
                      </a:r>
                      <a:endParaRPr kumimoji="0" lang="fr-CA" sz="2800" b="1" i="0" u="none" strike="noStrike" cap="none" normalizeH="0" baseline="0" dirty="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3300"/>
                          </a:solidFill>
                          <a:effectLst/>
                          <a:latin typeface="Arial" charset="0"/>
                          <a:sym typeface="Wingdings" pitchFamily="2" charset="2"/>
                        </a:rPr>
                        <a:t></a:t>
                      </a:r>
                      <a:r>
                        <a:rPr kumimoji="0" lang="fr-CA" sz="2800" b="0" i="0" u="none" strike="noStrike" cap="none" normalizeH="0" baseline="0" dirty="0">
                          <a:ln>
                            <a:noFill/>
                          </a:ln>
                          <a:solidFill>
                            <a:srgbClr val="FF3300"/>
                          </a:solidFill>
                          <a:effectLst/>
                          <a:latin typeface="Arial" charset="0"/>
                        </a:rPr>
                        <a:t> Bernard</a:t>
                      </a:r>
                      <a:endParaRPr kumimoji="0" lang="en-CA" sz="2800" b="0" i="0" u="none" strike="noStrike" cap="none" normalizeH="0" baseline="0" dirty="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Dénoncer</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Se taire</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Dénoncer</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-10</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- 10</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-1</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-15</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Se taire</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-15</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-1</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-3</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-3</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59" name="AutoShape 23">
            <a:extLst>
              <a:ext uri="{FF2B5EF4-FFF2-40B4-BE49-F238E27FC236}">
                <a16:creationId xmlns:a16="http://schemas.microsoft.com/office/drawing/2014/main" id="{D44D75CF-D84F-4743-9E06-5A3125477263}"/>
              </a:ext>
            </a:extLst>
          </p:cNvPr>
          <p:cNvSpPr>
            <a:spLocks noChangeArrowheads="1"/>
          </p:cNvSpPr>
          <p:nvPr/>
        </p:nvSpPr>
        <p:spPr bwMode="auto">
          <a:xfrm>
            <a:off x="4211638" y="1196975"/>
            <a:ext cx="433387" cy="3603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60" name="Text Box 24">
            <a:extLst>
              <a:ext uri="{FF2B5EF4-FFF2-40B4-BE49-F238E27FC236}">
                <a16:creationId xmlns:a16="http://schemas.microsoft.com/office/drawing/2014/main" id="{37CE7F4B-D854-E345-969C-385BF3D5C9ED}"/>
              </a:ext>
            </a:extLst>
          </p:cNvPr>
          <p:cNvSpPr txBox="1">
            <a:spLocks noChangeArrowheads="1"/>
          </p:cNvSpPr>
          <p:nvPr/>
        </p:nvSpPr>
        <p:spPr bwMode="auto">
          <a:xfrm>
            <a:off x="3276600" y="33575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solidFill>
                  <a:srgbClr val="FF3300"/>
                </a:solidFill>
              </a:rPr>
              <a:t>X</a:t>
            </a:r>
            <a:endParaRPr lang="fr-FR" altLang="fr-FR" sz="2400" b="1">
              <a:solidFill>
                <a:srgbClr val="FF3300"/>
              </a:solidFill>
            </a:endParaRPr>
          </a:p>
        </p:txBody>
      </p:sp>
      <p:sp>
        <p:nvSpPr>
          <p:cNvPr id="39961" name="AutoShape 25">
            <a:extLst>
              <a:ext uri="{FF2B5EF4-FFF2-40B4-BE49-F238E27FC236}">
                <a16:creationId xmlns:a16="http://schemas.microsoft.com/office/drawing/2014/main" id="{6DC3E165-131D-3942-B4E2-699E26D913C0}"/>
              </a:ext>
            </a:extLst>
          </p:cNvPr>
          <p:cNvSpPr>
            <a:spLocks noChangeArrowheads="1"/>
          </p:cNvSpPr>
          <p:nvPr/>
        </p:nvSpPr>
        <p:spPr bwMode="auto">
          <a:xfrm>
            <a:off x="6804025" y="1125538"/>
            <a:ext cx="433388" cy="3603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62" name="Text Box 26">
            <a:extLst>
              <a:ext uri="{FF2B5EF4-FFF2-40B4-BE49-F238E27FC236}">
                <a16:creationId xmlns:a16="http://schemas.microsoft.com/office/drawing/2014/main" id="{7201CEFA-07C3-1742-886D-991423B4F1C7}"/>
              </a:ext>
            </a:extLst>
          </p:cNvPr>
          <p:cNvSpPr txBox="1">
            <a:spLocks noChangeArrowheads="1"/>
          </p:cNvSpPr>
          <p:nvPr/>
        </p:nvSpPr>
        <p:spPr bwMode="auto">
          <a:xfrm>
            <a:off x="6061075" y="33575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solidFill>
                  <a:srgbClr val="FF3300"/>
                </a:solidFill>
              </a:rPr>
              <a:t>X</a:t>
            </a:r>
            <a:endParaRPr lang="fr-FR" altLang="fr-FR" sz="2400" b="1">
              <a:solidFill>
                <a:srgbClr val="FF3300"/>
              </a:solidFill>
            </a:endParaRPr>
          </a:p>
        </p:txBody>
      </p:sp>
      <p:sp>
        <p:nvSpPr>
          <p:cNvPr id="39963" name="Oval 27">
            <a:extLst>
              <a:ext uri="{FF2B5EF4-FFF2-40B4-BE49-F238E27FC236}">
                <a16:creationId xmlns:a16="http://schemas.microsoft.com/office/drawing/2014/main" id="{3354D783-C52E-8D41-9FB9-E62991682B04}"/>
              </a:ext>
            </a:extLst>
          </p:cNvPr>
          <p:cNvSpPr>
            <a:spLocks noChangeArrowheads="1"/>
          </p:cNvSpPr>
          <p:nvPr/>
        </p:nvSpPr>
        <p:spPr bwMode="auto">
          <a:xfrm>
            <a:off x="827088" y="2133600"/>
            <a:ext cx="1657350" cy="576263"/>
          </a:xfrm>
          <a:prstGeom prst="ellipse">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64" name="Oval 28">
            <a:extLst>
              <a:ext uri="{FF2B5EF4-FFF2-40B4-BE49-F238E27FC236}">
                <a16:creationId xmlns:a16="http://schemas.microsoft.com/office/drawing/2014/main" id="{078F49F5-710C-914C-82A3-3057AA636610}"/>
              </a:ext>
            </a:extLst>
          </p:cNvPr>
          <p:cNvSpPr>
            <a:spLocks noChangeArrowheads="1"/>
          </p:cNvSpPr>
          <p:nvPr/>
        </p:nvSpPr>
        <p:spPr bwMode="auto">
          <a:xfrm>
            <a:off x="1619250" y="1700213"/>
            <a:ext cx="1154113" cy="433387"/>
          </a:xfrm>
          <a:prstGeom prst="ellipse">
            <a:avLst/>
          </a:pr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fr-FR" altLang="fr-FR" sz="2400">
              <a:solidFill>
                <a:schemeClr val="accent2"/>
              </a:solidFill>
              <a:latin typeface="Times New Roman" panose="02020603050405020304" pitchFamily="18" charset="0"/>
            </a:endParaRPr>
          </a:p>
        </p:txBody>
      </p:sp>
      <p:sp>
        <p:nvSpPr>
          <p:cNvPr id="39965" name="AutoShape 29">
            <a:extLst>
              <a:ext uri="{FF2B5EF4-FFF2-40B4-BE49-F238E27FC236}">
                <a16:creationId xmlns:a16="http://schemas.microsoft.com/office/drawing/2014/main" id="{8B09627E-8952-7F4A-B37B-E87B4C4F8D32}"/>
              </a:ext>
            </a:extLst>
          </p:cNvPr>
          <p:cNvSpPr>
            <a:spLocks noChangeArrowheads="1"/>
          </p:cNvSpPr>
          <p:nvPr/>
        </p:nvSpPr>
        <p:spPr bwMode="auto">
          <a:xfrm rot="-5400000">
            <a:off x="-36512" y="2944812"/>
            <a:ext cx="433388" cy="3603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66" name="Text Box 30">
            <a:extLst>
              <a:ext uri="{FF2B5EF4-FFF2-40B4-BE49-F238E27FC236}">
                <a16:creationId xmlns:a16="http://schemas.microsoft.com/office/drawing/2014/main" id="{A0F14D63-0D38-1043-A79C-6B1845554CB7}"/>
              </a:ext>
            </a:extLst>
          </p:cNvPr>
          <p:cNvSpPr txBox="1">
            <a:spLocks noChangeArrowheads="1"/>
          </p:cNvSpPr>
          <p:nvPr/>
        </p:nvSpPr>
        <p:spPr bwMode="auto">
          <a:xfrm>
            <a:off x="3851275" y="33512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solidFill>
                  <a:schemeClr val="accent2"/>
                </a:solidFill>
              </a:rPr>
              <a:t>X</a:t>
            </a:r>
            <a:endParaRPr lang="fr-FR" altLang="fr-FR" sz="2400" b="1">
              <a:solidFill>
                <a:schemeClr val="accent2"/>
              </a:solidFill>
            </a:endParaRPr>
          </a:p>
        </p:txBody>
      </p:sp>
      <p:sp>
        <p:nvSpPr>
          <p:cNvPr id="39967" name="AutoShape 31">
            <a:extLst>
              <a:ext uri="{FF2B5EF4-FFF2-40B4-BE49-F238E27FC236}">
                <a16:creationId xmlns:a16="http://schemas.microsoft.com/office/drawing/2014/main" id="{25574156-1D7F-1F41-9B1C-FE1F9D1F0EA3}"/>
              </a:ext>
            </a:extLst>
          </p:cNvPr>
          <p:cNvSpPr>
            <a:spLocks noChangeArrowheads="1"/>
          </p:cNvSpPr>
          <p:nvPr/>
        </p:nvSpPr>
        <p:spPr bwMode="auto">
          <a:xfrm rot="-5400000">
            <a:off x="-36512" y="4618037"/>
            <a:ext cx="433388" cy="3603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68" name="Text Box 32">
            <a:extLst>
              <a:ext uri="{FF2B5EF4-FFF2-40B4-BE49-F238E27FC236}">
                <a16:creationId xmlns:a16="http://schemas.microsoft.com/office/drawing/2014/main" id="{EFAC34F9-7DCD-194B-AF35-76A40EAD2E46}"/>
              </a:ext>
            </a:extLst>
          </p:cNvPr>
          <p:cNvSpPr txBox="1">
            <a:spLocks noChangeArrowheads="1"/>
          </p:cNvSpPr>
          <p:nvPr/>
        </p:nvSpPr>
        <p:spPr bwMode="auto">
          <a:xfrm>
            <a:off x="4016375" y="50133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solidFill>
                  <a:schemeClr val="accent2"/>
                </a:solidFill>
              </a:rPr>
              <a:t>X</a:t>
            </a:r>
            <a:endParaRPr lang="fr-FR" altLang="fr-FR" sz="2400" b="1">
              <a:solidFill>
                <a:schemeClr val="accent2"/>
              </a:solidFill>
            </a:endParaRPr>
          </a:p>
        </p:txBody>
      </p:sp>
      <p:sp>
        <p:nvSpPr>
          <p:cNvPr id="39969" name="Rectangle 33">
            <a:extLst>
              <a:ext uri="{FF2B5EF4-FFF2-40B4-BE49-F238E27FC236}">
                <a16:creationId xmlns:a16="http://schemas.microsoft.com/office/drawing/2014/main" id="{BE721D6D-71B3-7846-B101-D32969FA1CC6}"/>
              </a:ext>
            </a:extLst>
          </p:cNvPr>
          <p:cNvSpPr>
            <a:spLocks noChangeArrowheads="1"/>
          </p:cNvSpPr>
          <p:nvPr/>
        </p:nvSpPr>
        <p:spPr bwMode="auto">
          <a:xfrm>
            <a:off x="6011863" y="4581525"/>
            <a:ext cx="1511300" cy="1009650"/>
          </a:xfrm>
          <a:prstGeom prst="rect">
            <a:avLst/>
          </a:prstGeom>
          <a:noFill/>
          <a:ln w="317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39970" name="Text Box 34">
            <a:extLst>
              <a:ext uri="{FF2B5EF4-FFF2-40B4-BE49-F238E27FC236}">
                <a16:creationId xmlns:a16="http://schemas.microsoft.com/office/drawing/2014/main" id="{2F7419C2-8325-9841-B532-6C0A8821A1F2}"/>
              </a:ext>
            </a:extLst>
          </p:cNvPr>
          <p:cNvSpPr txBox="1">
            <a:spLocks noChangeArrowheads="1"/>
          </p:cNvSpPr>
          <p:nvPr/>
        </p:nvSpPr>
        <p:spPr bwMode="auto">
          <a:xfrm>
            <a:off x="3851275" y="4005263"/>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
        <p:nvSpPr>
          <p:cNvPr id="39971" name="AutoShape 35">
            <a:extLst>
              <a:ext uri="{FF2B5EF4-FFF2-40B4-BE49-F238E27FC236}">
                <a16:creationId xmlns:a16="http://schemas.microsoft.com/office/drawing/2014/main" id="{F3A75D77-7171-9447-9631-04DA5CA2C455}"/>
              </a:ext>
            </a:extLst>
          </p:cNvPr>
          <p:cNvSpPr>
            <a:spLocks noChangeArrowheads="1"/>
          </p:cNvSpPr>
          <p:nvPr/>
        </p:nvSpPr>
        <p:spPr bwMode="auto">
          <a:xfrm>
            <a:off x="2411413" y="2349500"/>
            <a:ext cx="2879725" cy="1728788"/>
          </a:xfrm>
          <a:prstGeom prst="irregularSeal1">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15395" name="ZoneTexte 1">
            <a:extLst>
              <a:ext uri="{FF2B5EF4-FFF2-40B4-BE49-F238E27FC236}">
                <a16:creationId xmlns:a16="http://schemas.microsoft.com/office/drawing/2014/main" id="{9CF3ABE0-38C3-9843-B300-B8D3A8978C1C}"/>
              </a:ext>
            </a:extLst>
          </p:cNvPr>
          <p:cNvSpPr txBox="1">
            <a:spLocks noChangeArrowheads="1"/>
          </p:cNvSpPr>
          <p:nvPr/>
        </p:nvSpPr>
        <p:spPr bwMode="auto">
          <a:xfrm>
            <a:off x="684213" y="6269038"/>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fr-FR" sz="1800"/>
              <a:t>Ici la mesure est le nombre d’années en prison</a:t>
            </a:r>
          </a:p>
        </p:txBody>
      </p:sp>
      <p:sp>
        <p:nvSpPr>
          <p:cNvPr id="2" name="Rectangle 1">
            <a:extLst>
              <a:ext uri="{FF2B5EF4-FFF2-40B4-BE49-F238E27FC236}">
                <a16:creationId xmlns:a16="http://schemas.microsoft.com/office/drawing/2014/main" id="{AE3E2F4B-13B3-BB45-AB34-48F54931F88C}"/>
              </a:ext>
            </a:extLst>
          </p:cNvPr>
          <p:cNvSpPr/>
          <p:nvPr/>
        </p:nvSpPr>
        <p:spPr>
          <a:xfrm>
            <a:off x="6067425" y="6269038"/>
            <a:ext cx="2248991" cy="3683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Continuer</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9963"/>
                                        </p:tgtEl>
                                        <p:attrNameLst>
                                          <p:attrName>style.visibility</p:attrName>
                                        </p:attrNameLst>
                                      </p:cBhvr>
                                      <p:to>
                                        <p:strVal val="visible"/>
                                      </p:to>
                                    </p:set>
                                    <p:animEffect transition="in" filter="fade">
                                      <p:cBhvr>
                                        <p:cTn id="7" dur="800" decel="100000"/>
                                        <p:tgtEl>
                                          <p:spTgt spid="39963"/>
                                        </p:tgtEl>
                                      </p:cBhvr>
                                    </p:animEffect>
                                    <p:anim calcmode="lin" valueType="num">
                                      <p:cBhvr>
                                        <p:cTn id="8" dur="800" decel="100000" fill="hold"/>
                                        <p:tgtEl>
                                          <p:spTgt spid="39963"/>
                                        </p:tgtEl>
                                        <p:attrNameLst>
                                          <p:attrName>style.rotation</p:attrName>
                                        </p:attrNameLst>
                                      </p:cBhvr>
                                      <p:tavLst>
                                        <p:tav tm="0">
                                          <p:val>
                                            <p:fltVal val="-90"/>
                                          </p:val>
                                        </p:tav>
                                        <p:tav tm="100000">
                                          <p:val>
                                            <p:fltVal val="0"/>
                                          </p:val>
                                        </p:tav>
                                      </p:tavLst>
                                    </p:anim>
                                    <p:anim calcmode="lin" valueType="num">
                                      <p:cBhvr>
                                        <p:cTn id="9" dur="800" decel="100000" fill="hold"/>
                                        <p:tgtEl>
                                          <p:spTgt spid="39963"/>
                                        </p:tgtEl>
                                        <p:attrNameLst>
                                          <p:attrName>ppt_x</p:attrName>
                                        </p:attrNameLst>
                                      </p:cBhvr>
                                      <p:tavLst>
                                        <p:tav tm="0">
                                          <p:val>
                                            <p:strVal val="#ppt_x+0.4"/>
                                          </p:val>
                                        </p:tav>
                                        <p:tav tm="100000">
                                          <p:val>
                                            <p:strVal val="#ppt_x-0.05"/>
                                          </p:val>
                                        </p:tav>
                                      </p:tavLst>
                                    </p:anim>
                                    <p:anim calcmode="lin" valueType="num">
                                      <p:cBhvr>
                                        <p:cTn id="10" dur="800" decel="100000" fill="hold"/>
                                        <p:tgtEl>
                                          <p:spTgt spid="3996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996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9963"/>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9959"/>
                                        </p:tgtEl>
                                        <p:attrNameLst>
                                          <p:attrName>style.visibility</p:attrName>
                                        </p:attrNameLst>
                                      </p:cBhvr>
                                      <p:to>
                                        <p:strVal val="visible"/>
                                      </p:to>
                                    </p:set>
                                    <p:anim calcmode="lin" valueType="num">
                                      <p:cBhvr>
                                        <p:cTn id="17" dur="500" fill="hold"/>
                                        <p:tgtEl>
                                          <p:spTgt spid="39959"/>
                                        </p:tgtEl>
                                        <p:attrNameLst>
                                          <p:attrName>ppt_w</p:attrName>
                                        </p:attrNameLst>
                                      </p:cBhvr>
                                      <p:tavLst>
                                        <p:tav tm="0">
                                          <p:val>
                                            <p:fltVal val="0"/>
                                          </p:val>
                                        </p:tav>
                                        <p:tav tm="100000">
                                          <p:val>
                                            <p:strVal val="#ppt_w"/>
                                          </p:val>
                                        </p:tav>
                                      </p:tavLst>
                                    </p:anim>
                                    <p:anim calcmode="lin" valueType="num">
                                      <p:cBhvr>
                                        <p:cTn id="18" dur="500" fill="hold"/>
                                        <p:tgtEl>
                                          <p:spTgt spid="3995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9960"/>
                                        </p:tgtEl>
                                        <p:attrNameLst>
                                          <p:attrName>style.visibility</p:attrName>
                                        </p:attrNameLst>
                                      </p:cBhvr>
                                      <p:to>
                                        <p:strVal val="visible"/>
                                      </p:to>
                                    </p:set>
                                    <p:animEffect transition="in" filter="wipe(down)">
                                      <p:cBhvr>
                                        <p:cTn id="23" dur="580">
                                          <p:stCondLst>
                                            <p:cond delay="0"/>
                                          </p:stCondLst>
                                        </p:cTn>
                                        <p:tgtEl>
                                          <p:spTgt spid="39960"/>
                                        </p:tgtEl>
                                      </p:cBhvr>
                                    </p:animEffect>
                                    <p:anim calcmode="lin" valueType="num">
                                      <p:cBhvr>
                                        <p:cTn id="24" dur="1822" tmFilter="0,0; 0.14,0.36; 0.43,0.73; 0.71,0.91; 1.0,1.0">
                                          <p:stCondLst>
                                            <p:cond delay="0"/>
                                          </p:stCondLst>
                                        </p:cTn>
                                        <p:tgtEl>
                                          <p:spTgt spid="3996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996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996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996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9960"/>
                                        </p:tgtEl>
                                        <p:attrNameLst>
                                          <p:attrName>ppt_y</p:attrName>
                                        </p:attrNameLst>
                                      </p:cBhvr>
                                      <p:tavLst>
                                        <p:tav tm="0" fmla="#ppt_y-sin(pi*$)/81">
                                          <p:val>
                                            <p:fltVal val="0"/>
                                          </p:val>
                                        </p:tav>
                                        <p:tav tm="100000">
                                          <p:val>
                                            <p:fltVal val="1"/>
                                          </p:val>
                                        </p:tav>
                                      </p:tavLst>
                                    </p:anim>
                                    <p:animScale>
                                      <p:cBhvr>
                                        <p:cTn id="29" dur="26">
                                          <p:stCondLst>
                                            <p:cond delay="650"/>
                                          </p:stCondLst>
                                        </p:cTn>
                                        <p:tgtEl>
                                          <p:spTgt spid="39960"/>
                                        </p:tgtEl>
                                      </p:cBhvr>
                                      <p:to x="100000" y="60000"/>
                                    </p:animScale>
                                    <p:animScale>
                                      <p:cBhvr>
                                        <p:cTn id="30" dur="166" decel="50000">
                                          <p:stCondLst>
                                            <p:cond delay="676"/>
                                          </p:stCondLst>
                                        </p:cTn>
                                        <p:tgtEl>
                                          <p:spTgt spid="39960"/>
                                        </p:tgtEl>
                                      </p:cBhvr>
                                      <p:to x="100000" y="100000"/>
                                    </p:animScale>
                                    <p:animScale>
                                      <p:cBhvr>
                                        <p:cTn id="31" dur="26">
                                          <p:stCondLst>
                                            <p:cond delay="1312"/>
                                          </p:stCondLst>
                                        </p:cTn>
                                        <p:tgtEl>
                                          <p:spTgt spid="39960"/>
                                        </p:tgtEl>
                                      </p:cBhvr>
                                      <p:to x="100000" y="80000"/>
                                    </p:animScale>
                                    <p:animScale>
                                      <p:cBhvr>
                                        <p:cTn id="32" dur="166" decel="50000">
                                          <p:stCondLst>
                                            <p:cond delay="1338"/>
                                          </p:stCondLst>
                                        </p:cTn>
                                        <p:tgtEl>
                                          <p:spTgt spid="39960"/>
                                        </p:tgtEl>
                                      </p:cBhvr>
                                      <p:to x="100000" y="100000"/>
                                    </p:animScale>
                                    <p:animScale>
                                      <p:cBhvr>
                                        <p:cTn id="33" dur="26">
                                          <p:stCondLst>
                                            <p:cond delay="1642"/>
                                          </p:stCondLst>
                                        </p:cTn>
                                        <p:tgtEl>
                                          <p:spTgt spid="39960"/>
                                        </p:tgtEl>
                                      </p:cBhvr>
                                      <p:to x="100000" y="90000"/>
                                    </p:animScale>
                                    <p:animScale>
                                      <p:cBhvr>
                                        <p:cTn id="34" dur="166" decel="50000">
                                          <p:stCondLst>
                                            <p:cond delay="1668"/>
                                          </p:stCondLst>
                                        </p:cTn>
                                        <p:tgtEl>
                                          <p:spTgt spid="39960"/>
                                        </p:tgtEl>
                                      </p:cBhvr>
                                      <p:to x="100000" y="100000"/>
                                    </p:animScale>
                                    <p:animScale>
                                      <p:cBhvr>
                                        <p:cTn id="35" dur="26">
                                          <p:stCondLst>
                                            <p:cond delay="1808"/>
                                          </p:stCondLst>
                                        </p:cTn>
                                        <p:tgtEl>
                                          <p:spTgt spid="39960"/>
                                        </p:tgtEl>
                                      </p:cBhvr>
                                      <p:to x="100000" y="95000"/>
                                    </p:animScale>
                                    <p:animScale>
                                      <p:cBhvr>
                                        <p:cTn id="36" dur="166" decel="50000">
                                          <p:stCondLst>
                                            <p:cond delay="1834"/>
                                          </p:stCondLst>
                                        </p:cTn>
                                        <p:tgtEl>
                                          <p:spTgt spid="39960"/>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xit" presetSubtype="16" fill="hold" grpId="1" nodeType="clickEffect">
                                  <p:stCondLst>
                                    <p:cond delay="0"/>
                                  </p:stCondLst>
                                  <p:childTnLst>
                                    <p:animEffect transition="out" filter="box(in)">
                                      <p:cBhvr>
                                        <p:cTn id="40" dur="500"/>
                                        <p:tgtEl>
                                          <p:spTgt spid="39959"/>
                                        </p:tgtEl>
                                      </p:cBhvr>
                                    </p:animEffect>
                                    <p:set>
                                      <p:cBhvr>
                                        <p:cTn id="41" dur="1" fill="hold">
                                          <p:stCondLst>
                                            <p:cond delay="499"/>
                                          </p:stCondLst>
                                        </p:cTn>
                                        <p:tgtEl>
                                          <p:spTgt spid="39959"/>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0" presetClass="entr" presetSubtype="0" fill="hold" grpId="0" nodeType="clickEffect">
                                  <p:stCondLst>
                                    <p:cond delay="0"/>
                                  </p:stCondLst>
                                  <p:childTnLst>
                                    <p:set>
                                      <p:cBhvr>
                                        <p:cTn id="45" dur="1" fill="hold">
                                          <p:stCondLst>
                                            <p:cond delay="0"/>
                                          </p:stCondLst>
                                        </p:cTn>
                                        <p:tgtEl>
                                          <p:spTgt spid="39961"/>
                                        </p:tgtEl>
                                        <p:attrNameLst>
                                          <p:attrName>style.visibility</p:attrName>
                                        </p:attrNameLst>
                                      </p:cBhvr>
                                      <p:to>
                                        <p:strVal val="visible"/>
                                      </p:to>
                                    </p:set>
                                    <p:animEffect transition="in" filter="fade">
                                      <p:cBhvr>
                                        <p:cTn id="46" dur="800" decel="100000"/>
                                        <p:tgtEl>
                                          <p:spTgt spid="39961"/>
                                        </p:tgtEl>
                                      </p:cBhvr>
                                    </p:animEffect>
                                    <p:anim calcmode="lin" valueType="num">
                                      <p:cBhvr>
                                        <p:cTn id="47" dur="800" decel="100000" fill="hold"/>
                                        <p:tgtEl>
                                          <p:spTgt spid="39961"/>
                                        </p:tgtEl>
                                        <p:attrNameLst>
                                          <p:attrName>style.rotation</p:attrName>
                                        </p:attrNameLst>
                                      </p:cBhvr>
                                      <p:tavLst>
                                        <p:tav tm="0">
                                          <p:val>
                                            <p:fltVal val="-90"/>
                                          </p:val>
                                        </p:tav>
                                        <p:tav tm="100000">
                                          <p:val>
                                            <p:fltVal val="0"/>
                                          </p:val>
                                        </p:tav>
                                      </p:tavLst>
                                    </p:anim>
                                    <p:anim calcmode="lin" valueType="num">
                                      <p:cBhvr>
                                        <p:cTn id="48" dur="800" decel="100000" fill="hold"/>
                                        <p:tgtEl>
                                          <p:spTgt spid="39961"/>
                                        </p:tgtEl>
                                        <p:attrNameLst>
                                          <p:attrName>ppt_x</p:attrName>
                                        </p:attrNameLst>
                                      </p:cBhvr>
                                      <p:tavLst>
                                        <p:tav tm="0">
                                          <p:val>
                                            <p:strVal val="#ppt_x+0.4"/>
                                          </p:val>
                                        </p:tav>
                                        <p:tav tm="100000">
                                          <p:val>
                                            <p:strVal val="#ppt_x-0.05"/>
                                          </p:val>
                                        </p:tav>
                                      </p:tavLst>
                                    </p:anim>
                                    <p:anim calcmode="lin" valueType="num">
                                      <p:cBhvr>
                                        <p:cTn id="49" dur="800" decel="100000" fill="hold"/>
                                        <p:tgtEl>
                                          <p:spTgt spid="39961"/>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39961"/>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39961"/>
                                        </p:tgtEl>
                                        <p:attrNameLst>
                                          <p:attrName>ppt_y</p:attrName>
                                        </p:attrNameLst>
                                      </p:cBhvr>
                                      <p:tavLst>
                                        <p:tav tm="0">
                                          <p:val>
                                            <p:strVal val="#ppt_y+0.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39962"/>
                                        </p:tgtEl>
                                        <p:attrNameLst>
                                          <p:attrName>style.visibility</p:attrName>
                                        </p:attrNameLst>
                                      </p:cBhvr>
                                      <p:to>
                                        <p:strVal val="visible"/>
                                      </p:to>
                                    </p:set>
                                    <p:animEffect transition="in" filter="wipe(down)">
                                      <p:cBhvr>
                                        <p:cTn id="56" dur="580">
                                          <p:stCondLst>
                                            <p:cond delay="0"/>
                                          </p:stCondLst>
                                        </p:cTn>
                                        <p:tgtEl>
                                          <p:spTgt spid="39962"/>
                                        </p:tgtEl>
                                      </p:cBhvr>
                                    </p:animEffect>
                                    <p:anim calcmode="lin" valueType="num">
                                      <p:cBhvr>
                                        <p:cTn id="57" dur="1822" tmFilter="0,0; 0.14,0.36; 0.43,0.73; 0.71,0.91; 1.0,1.0">
                                          <p:stCondLst>
                                            <p:cond delay="0"/>
                                          </p:stCondLst>
                                        </p:cTn>
                                        <p:tgtEl>
                                          <p:spTgt spid="39962"/>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9962"/>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9962"/>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9962"/>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9962"/>
                                        </p:tgtEl>
                                        <p:attrNameLst>
                                          <p:attrName>ppt_y</p:attrName>
                                        </p:attrNameLst>
                                      </p:cBhvr>
                                      <p:tavLst>
                                        <p:tav tm="0" fmla="#ppt_y-sin(pi*$)/81">
                                          <p:val>
                                            <p:fltVal val="0"/>
                                          </p:val>
                                        </p:tav>
                                        <p:tav tm="100000">
                                          <p:val>
                                            <p:fltVal val="1"/>
                                          </p:val>
                                        </p:tav>
                                      </p:tavLst>
                                    </p:anim>
                                    <p:animScale>
                                      <p:cBhvr>
                                        <p:cTn id="62" dur="26">
                                          <p:stCondLst>
                                            <p:cond delay="650"/>
                                          </p:stCondLst>
                                        </p:cTn>
                                        <p:tgtEl>
                                          <p:spTgt spid="39962"/>
                                        </p:tgtEl>
                                      </p:cBhvr>
                                      <p:to x="100000" y="60000"/>
                                    </p:animScale>
                                    <p:animScale>
                                      <p:cBhvr>
                                        <p:cTn id="63" dur="166" decel="50000">
                                          <p:stCondLst>
                                            <p:cond delay="676"/>
                                          </p:stCondLst>
                                        </p:cTn>
                                        <p:tgtEl>
                                          <p:spTgt spid="39962"/>
                                        </p:tgtEl>
                                      </p:cBhvr>
                                      <p:to x="100000" y="100000"/>
                                    </p:animScale>
                                    <p:animScale>
                                      <p:cBhvr>
                                        <p:cTn id="64" dur="26">
                                          <p:stCondLst>
                                            <p:cond delay="1312"/>
                                          </p:stCondLst>
                                        </p:cTn>
                                        <p:tgtEl>
                                          <p:spTgt spid="39962"/>
                                        </p:tgtEl>
                                      </p:cBhvr>
                                      <p:to x="100000" y="80000"/>
                                    </p:animScale>
                                    <p:animScale>
                                      <p:cBhvr>
                                        <p:cTn id="65" dur="166" decel="50000">
                                          <p:stCondLst>
                                            <p:cond delay="1338"/>
                                          </p:stCondLst>
                                        </p:cTn>
                                        <p:tgtEl>
                                          <p:spTgt spid="39962"/>
                                        </p:tgtEl>
                                      </p:cBhvr>
                                      <p:to x="100000" y="100000"/>
                                    </p:animScale>
                                    <p:animScale>
                                      <p:cBhvr>
                                        <p:cTn id="66" dur="26">
                                          <p:stCondLst>
                                            <p:cond delay="1642"/>
                                          </p:stCondLst>
                                        </p:cTn>
                                        <p:tgtEl>
                                          <p:spTgt spid="39962"/>
                                        </p:tgtEl>
                                      </p:cBhvr>
                                      <p:to x="100000" y="90000"/>
                                    </p:animScale>
                                    <p:animScale>
                                      <p:cBhvr>
                                        <p:cTn id="67" dur="166" decel="50000">
                                          <p:stCondLst>
                                            <p:cond delay="1668"/>
                                          </p:stCondLst>
                                        </p:cTn>
                                        <p:tgtEl>
                                          <p:spTgt spid="39962"/>
                                        </p:tgtEl>
                                      </p:cBhvr>
                                      <p:to x="100000" y="100000"/>
                                    </p:animScale>
                                    <p:animScale>
                                      <p:cBhvr>
                                        <p:cTn id="68" dur="26">
                                          <p:stCondLst>
                                            <p:cond delay="1808"/>
                                          </p:stCondLst>
                                        </p:cTn>
                                        <p:tgtEl>
                                          <p:spTgt spid="39962"/>
                                        </p:tgtEl>
                                      </p:cBhvr>
                                      <p:to x="100000" y="95000"/>
                                    </p:animScale>
                                    <p:animScale>
                                      <p:cBhvr>
                                        <p:cTn id="69" dur="166" decel="50000">
                                          <p:stCondLst>
                                            <p:cond delay="1834"/>
                                          </p:stCondLst>
                                        </p:cTn>
                                        <p:tgtEl>
                                          <p:spTgt spid="39962"/>
                                        </p:tgtEl>
                                      </p:cBhvr>
                                      <p:to x="100000" y="100000"/>
                                    </p:animScale>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xit" presetSubtype="10" fill="hold" grpId="1" nodeType="clickEffect">
                                  <p:stCondLst>
                                    <p:cond delay="0"/>
                                  </p:stCondLst>
                                  <p:childTnLst>
                                    <p:animEffect transition="out" filter="blinds(horizontal)">
                                      <p:cBhvr>
                                        <p:cTn id="73" dur="500"/>
                                        <p:tgtEl>
                                          <p:spTgt spid="39961"/>
                                        </p:tgtEl>
                                      </p:cBhvr>
                                    </p:animEffect>
                                    <p:set>
                                      <p:cBhvr>
                                        <p:cTn id="74" dur="1" fill="hold">
                                          <p:stCondLst>
                                            <p:cond delay="499"/>
                                          </p:stCondLst>
                                        </p:cTn>
                                        <p:tgtEl>
                                          <p:spTgt spid="39961"/>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39963"/>
                                        </p:tgtEl>
                                      </p:cBhvr>
                                    </p:animEffect>
                                    <p:set>
                                      <p:cBhvr>
                                        <p:cTn id="77" dur="1" fill="hold">
                                          <p:stCondLst>
                                            <p:cond delay="499"/>
                                          </p:stCondLst>
                                        </p:cTn>
                                        <p:tgtEl>
                                          <p:spTgt spid="39963"/>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9964"/>
                                        </p:tgtEl>
                                        <p:attrNameLst>
                                          <p:attrName>style.visibility</p:attrName>
                                        </p:attrNameLst>
                                      </p:cBhvr>
                                      <p:to>
                                        <p:strVal val="visible"/>
                                      </p:to>
                                    </p:set>
                                    <p:anim calcmode="lin" valueType="num">
                                      <p:cBhvr additive="base">
                                        <p:cTn id="82" dur="500" fill="hold"/>
                                        <p:tgtEl>
                                          <p:spTgt spid="39964"/>
                                        </p:tgtEl>
                                        <p:attrNameLst>
                                          <p:attrName>ppt_x</p:attrName>
                                        </p:attrNameLst>
                                      </p:cBhvr>
                                      <p:tavLst>
                                        <p:tav tm="0">
                                          <p:val>
                                            <p:strVal val="#ppt_x"/>
                                          </p:val>
                                        </p:tav>
                                        <p:tav tm="100000">
                                          <p:val>
                                            <p:strVal val="#ppt_x"/>
                                          </p:val>
                                        </p:tav>
                                      </p:tavLst>
                                    </p:anim>
                                    <p:anim calcmode="lin" valueType="num">
                                      <p:cBhvr additive="base">
                                        <p:cTn id="83" dur="500" fill="hold"/>
                                        <p:tgtEl>
                                          <p:spTgt spid="3996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0" fill="hold" grpId="0" nodeType="clickEffect">
                                  <p:stCondLst>
                                    <p:cond delay="0"/>
                                  </p:stCondLst>
                                  <p:childTnLst>
                                    <p:set>
                                      <p:cBhvr>
                                        <p:cTn id="87" dur="1" fill="hold">
                                          <p:stCondLst>
                                            <p:cond delay="0"/>
                                          </p:stCondLst>
                                        </p:cTn>
                                        <p:tgtEl>
                                          <p:spTgt spid="39965"/>
                                        </p:tgtEl>
                                        <p:attrNameLst>
                                          <p:attrName>style.visibility</p:attrName>
                                        </p:attrNameLst>
                                      </p:cBhvr>
                                      <p:to>
                                        <p:strVal val="visible"/>
                                      </p:to>
                                    </p:set>
                                    <p:anim calcmode="lin" valueType="num">
                                      <p:cBhvr>
                                        <p:cTn id="88" dur="500" fill="hold"/>
                                        <p:tgtEl>
                                          <p:spTgt spid="39965"/>
                                        </p:tgtEl>
                                        <p:attrNameLst>
                                          <p:attrName>ppt_w</p:attrName>
                                        </p:attrNameLst>
                                      </p:cBhvr>
                                      <p:tavLst>
                                        <p:tav tm="0">
                                          <p:val>
                                            <p:fltVal val="0"/>
                                          </p:val>
                                        </p:tav>
                                        <p:tav tm="100000">
                                          <p:val>
                                            <p:strVal val="#ppt_w"/>
                                          </p:val>
                                        </p:tav>
                                      </p:tavLst>
                                    </p:anim>
                                    <p:anim calcmode="lin" valueType="num">
                                      <p:cBhvr>
                                        <p:cTn id="89" dur="500" fill="hold"/>
                                        <p:tgtEl>
                                          <p:spTgt spid="39965"/>
                                        </p:tgtEl>
                                        <p:attrNameLst>
                                          <p:attrName>ppt_h</p:attrName>
                                        </p:attrNameLst>
                                      </p:cBhvr>
                                      <p:tavLst>
                                        <p:tav tm="0">
                                          <p:val>
                                            <p:strVal val="#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6" presetClass="entr" presetSubtype="0" fill="hold" grpId="0" nodeType="clickEffect">
                                  <p:stCondLst>
                                    <p:cond delay="0"/>
                                  </p:stCondLst>
                                  <p:childTnLst>
                                    <p:set>
                                      <p:cBhvr>
                                        <p:cTn id="93" dur="1" fill="hold">
                                          <p:stCondLst>
                                            <p:cond delay="0"/>
                                          </p:stCondLst>
                                        </p:cTn>
                                        <p:tgtEl>
                                          <p:spTgt spid="39966"/>
                                        </p:tgtEl>
                                        <p:attrNameLst>
                                          <p:attrName>style.visibility</p:attrName>
                                        </p:attrNameLst>
                                      </p:cBhvr>
                                      <p:to>
                                        <p:strVal val="visible"/>
                                      </p:to>
                                    </p:set>
                                    <p:animEffect transition="in" filter="wipe(down)">
                                      <p:cBhvr>
                                        <p:cTn id="94" dur="580">
                                          <p:stCondLst>
                                            <p:cond delay="0"/>
                                          </p:stCondLst>
                                        </p:cTn>
                                        <p:tgtEl>
                                          <p:spTgt spid="39966"/>
                                        </p:tgtEl>
                                      </p:cBhvr>
                                    </p:animEffect>
                                    <p:anim calcmode="lin" valueType="num">
                                      <p:cBhvr>
                                        <p:cTn id="95" dur="1822" tmFilter="0,0; 0.14,0.36; 0.43,0.73; 0.71,0.91; 1.0,1.0">
                                          <p:stCondLst>
                                            <p:cond delay="0"/>
                                          </p:stCondLst>
                                        </p:cTn>
                                        <p:tgtEl>
                                          <p:spTgt spid="39966"/>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9966"/>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9966"/>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9966"/>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9966"/>
                                        </p:tgtEl>
                                        <p:attrNameLst>
                                          <p:attrName>ppt_y</p:attrName>
                                        </p:attrNameLst>
                                      </p:cBhvr>
                                      <p:tavLst>
                                        <p:tav tm="0" fmla="#ppt_y-sin(pi*$)/81">
                                          <p:val>
                                            <p:fltVal val="0"/>
                                          </p:val>
                                        </p:tav>
                                        <p:tav tm="100000">
                                          <p:val>
                                            <p:fltVal val="1"/>
                                          </p:val>
                                        </p:tav>
                                      </p:tavLst>
                                    </p:anim>
                                    <p:animScale>
                                      <p:cBhvr>
                                        <p:cTn id="100" dur="26">
                                          <p:stCondLst>
                                            <p:cond delay="650"/>
                                          </p:stCondLst>
                                        </p:cTn>
                                        <p:tgtEl>
                                          <p:spTgt spid="39966"/>
                                        </p:tgtEl>
                                      </p:cBhvr>
                                      <p:to x="100000" y="60000"/>
                                    </p:animScale>
                                    <p:animScale>
                                      <p:cBhvr>
                                        <p:cTn id="101" dur="166" decel="50000">
                                          <p:stCondLst>
                                            <p:cond delay="676"/>
                                          </p:stCondLst>
                                        </p:cTn>
                                        <p:tgtEl>
                                          <p:spTgt spid="39966"/>
                                        </p:tgtEl>
                                      </p:cBhvr>
                                      <p:to x="100000" y="100000"/>
                                    </p:animScale>
                                    <p:animScale>
                                      <p:cBhvr>
                                        <p:cTn id="102" dur="26">
                                          <p:stCondLst>
                                            <p:cond delay="1312"/>
                                          </p:stCondLst>
                                        </p:cTn>
                                        <p:tgtEl>
                                          <p:spTgt spid="39966"/>
                                        </p:tgtEl>
                                      </p:cBhvr>
                                      <p:to x="100000" y="80000"/>
                                    </p:animScale>
                                    <p:animScale>
                                      <p:cBhvr>
                                        <p:cTn id="103" dur="166" decel="50000">
                                          <p:stCondLst>
                                            <p:cond delay="1338"/>
                                          </p:stCondLst>
                                        </p:cTn>
                                        <p:tgtEl>
                                          <p:spTgt spid="39966"/>
                                        </p:tgtEl>
                                      </p:cBhvr>
                                      <p:to x="100000" y="100000"/>
                                    </p:animScale>
                                    <p:animScale>
                                      <p:cBhvr>
                                        <p:cTn id="104" dur="26">
                                          <p:stCondLst>
                                            <p:cond delay="1642"/>
                                          </p:stCondLst>
                                        </p:cTn>
                                        <p:tgtEl>
                                          <p:spTgt spid="39966"/>
                                        </p:tgtEl>
                                      </p:cBhvr>
                                      <p:to x="100000" y="90000"/>
                                    </p:animScale>
                                    <p:animScale>
                                      <p:cBhvr>
                                        <p:cTn id="105" dur="166" decel="50000">
                                          <p:stCondLst>
                                            <p:cond delay="1668"/>
                                          </p:stCondLst>
                                        </p:cTn>
                                        <p:tgtEl>
                                          <p:spTgt spid="39966"/>
                                        </p:tgtEl>
                                      </p:cBhvr>
                                      <p:to x="100000" y="100000"/>
                                    </p:animScale>
                                    <p:animScale>
                                      <p:cBhvr>
                                        <p:cTn id="106" dur="26">
                                          <p:stCondLst>
                                            <p:cond delay="1808"/>
                                          </p:stCondLst>
                                        </p:cTn>
                                        <p:tgtEl>
                                          <p:spTgt spid="39966"/>
                                        </p:tgtEl>
                                      </p:cBhvr>
                                      <p:to x="100000" y="95000"/>
                                    </p:animScale>
                                    <p:animScale>
                                      <p:cBhvr>
                                        <p:cTn id="107" dur="166" decel="50000">
                                          <p:stCondLst>
                                            <p:cond delay="1834"/>
                                          </p:stCondLst>
                                        </p:cTn>
                                        <p:tgtEl>
                                          <p:spTgt spid="39966"/>
                                        </p:tgtEl>
                                      </p:cBhvr>
                                      <p:to x="100000" y="100000"/>
                                    </p:animScale>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xit" presetSubtype="16" fill="hold" grpId="1" nodeType="clickEffect">
                                  <p:stCondLst>
                                    <p:cond delay="0"/>
                                  </p:stCondLst>
                                  <p:childTnLst>
                                    <p:animEffect transition="out" filter="box(in)">
                                      <p:cBhvr>
                                        <p:cTn id="111" dur="500"/>
                                        <p:tgtEl>
                                          <p:spTgt spid="39965"/>
                                        </p:tgtEl>
                                      </p:cBhvr>
                                    </p:animEffect>
                                    <p:set>
                                      <p:cBhvr>
                                        <p:cTn id="112" dur="1" fill="hold">
                                          <p:stCondLst>
                                            <p:cond delay="499"/>
                                          </p:stCondLst>
                                        </p:cTn>
                                        <p:tgtEl>
                                          <p:spTgt spid="39965"/>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9967"/>
                                        </p:tgtEl>
                                        <p:attrNameLst>
                                          <p:attrName>style.visibility</p:attrName>
                                        </p:attrNameLst>
                                      </p:cBhvr>
                                      <p:to>
                                        <p:strVal val="visible"/>
                                      </p:to>
                                    </p:set>
                                    <p:animEffect transition="in" filter="fade">
                                      <p:cBhvr>
                                        <p:cTn id="117" dur="800" decel="100000"/>
                                        <p:tgtEl>
                                          <p:spTgt spid="39967"/>
                                        </p:tgtEl>
                                      </p:cBhvr>
                                    </p:animEffect>
                                    <p:anim calcmode="lin" valueType="num">
                                      <p:cBhvr>
                                        <p:cTn id="118" dur="800" decel="100000" fill="hold"/>
                                        <p:tgtEl>
                                          <p:spTgt spid="39967"/>
                                        </p:tgtEl>
                                        <p:attrNameLst>
                                          <p:attrName>style.rotation</p:attrName>
                                        </p:attrNameLst>
                                      </p:cBhvr>
                                      <p:tavLst>
                                        <p:tav tm="0">
                                          <p:val>
                                            <p:fltVal val="-90"/>
                                          </p:val>
                                        </p:tav>
                                        <p:tav tm="100000">
                                          <p:val>
                                            <p:fltVal val="0"/>
                                          </p:val>
                                        </p:tav>
                                      </p:tavLst>
                                    </p:anim>
                                    <p:anim calcmode="lin" valueType="num">
                                      <p:cBhvr>
                                        <p:cTn id="119" dur="800" decel="100000" fill="hold"/>
                                        <p:tgtEl>
                                          <p:spTgt spid="39967"/>
                                        </p:tgtEl>
                                        <p:attrNameLst>
                                          <p:attrName>ppt_x</p:attrName>
                                        </p:attrNameLst>
                                      </p:cBhvr>
                                      <p:tavLst>
                                        <p:tav tm="0">
                                          <p:val>
                                            <p:strVal val="#ppt_x+0.4"/>
                                          </p:val>
                                        </p:tav>
                                        <p:tav tm="100000">
                                          <p:val>
                                            <p:strVal val="#ppt_x-0.05"/>
                                          </p:val>
                                        </p:tav>
                                      </p:tavLst>
                                    </p:anim>
                                    <p:anim calcmode="lin" valueType="num">
                                      <p:cBhvr>
                                        <p:cTn id="120" dur="800" decel="100000" fill="hold"/>
                                        <p:tgtEl>
                                          <p:spTgt spid="39967"/>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9967"/>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9967"/>
                                        </p:tgtEl>
                                        <p:attrNameLst>
                                          <p:attrName>ppt_y</p:attrName>
                                        </p:attrNameLst>
                                      </p:cBhvr>
                                      <p:tavLst>
                                        <p:tav tm="0">
                                          <p:val>
                                            <p:strVal val="#ppt_y+0.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6" presetClass="entr" presetSubtype="0" fill="hold" grpId="0" nodeType="clickEffect">
                                  <p:stCondLst>
                                    <p:cond delay="0"/>
                                  </p:stCondLst>
                                  <p:childTnLst>
                                    <p:set>
                                      <p:cBhvr>
                                        <p:cTn id="126" dur="1" fill="hold">
                                          <p:stCondLst>
                                            <p:cond delay="0"/>
                                          </p:stCondLst>
                                        </p:cTn>
                                        <p:tgtEl>
                                          <p:spTgt spid="39968"/>
                                        </p:tgtEl>
                                        <p:attrNameLst>
                                          <p:attrName>style.visibility</p:attrName>
                                        </p:attrNameLst>
                                      </p:cBhvr>
                                      <p:to>
                                        <p:strVal val="visible"/>
                                      </p:to>
                                    </p:set>
                                    <p:animEffect transition="in" filter="wipe(down)">
                                      <p:cBhvr>
                                        <p:cTn id="127" dur="580">
                                          <p:stCondLst>
                                            <p:cond delay="0"/>
                                          </p:stCondLst>
                                        </p:cTn>
                                        <p:tgtEl>
                                          <p:spTgt spid="39968"/>
                                        </p:tgtEl>
                                      </p:cBhvr>
                                    </p:animEffect>
                                    <p:anim calcmode="lin" valueType="num">
                                      <p:cBhvr>
                                        <p:cTn id="128" dur="1822" tmFilter="0,0; 0.14,0.36; 0.43,0.73; 0.71,0.91; 1.0,1.0">
                                          <p:stCondLst>
                                            <p:cond delay="0"/>
                                          </p:stCondLst>
                                        </p:cTn>
                                        <p:tgtEl>
                                          <p:spTgt spid="39968"/>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39968"/>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39968"/>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39968"/>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39968"/>
                                        </p:tgtEl>
                                        <p:attrNameLst>
                                          <p:attrName>ppt_y</p:attrName>
                                        </p:attrNameLst>
                                      </p:cBhvr>
                                      <p:tavLst>
                                        <p:tav tm="0" fmla="#ppt_y-sin(pi*$)/81">
                                          <p:val>
                                            <p:fltVal val="0"/>
                                          </p:val>
                                        </p:tav>
                                        <p:tav tm="100000">
                                          <p:val>
                                            <p:fltVal val="1"/>
                                          </p:val>
                                        </p:tav>
                                      </p:tavLst>
                                    </p:anim>
                                    <p:animScale>
                                      <p:cBhvr>
                                        <p:cTn id="133" dur="26">
                                          <p:stCondLst>
                                            <p:cond delay="650"/>
                                          </p:stCondLst>
                                        </p:cTn>
                                        <p:tgtEl>
                                          <p:spTgt spid="39968"/>
                                        </p:tgtEl>
                                      </p:cBhvr>
                                      <p:to x="100000" y="60000"/>
                                    </p:animScale>
                                    <p:animScale>
                                      <p:cBhvr>
                                        <p:cTn id="134" dur="166" decel="50000">
                                          <p:stCondLst>
                                            <p:cond delay="676"/>
                                          </p:stCondLst>
                                        </p:cTn>
                                        <p:tgtEl>
                                          <p:spTgt spid="39968"/>
                                        </p:tgtEl>
                                      </p:cBhvr>
                                      <p:to x="100000" y="100000"/>
                                    </p:animScale>
                                    <p:animScale>
                                      <p:cBhvr>
                                        <p:cTn id="135" dur="26">
                                          <p:stCondLst>
                                            <p:cond delay="1312"/>
                                          </p:stCondLst>
                                        </p:cTn>
                                        <p:tgtEl>
                                          <p:spTgt spid="39968"/>
                                        </p:tgtEl>
                                      </p:cBhvr>
                                      <p:to x="100000" y="80000"/>
                                    </p:animScale>
                                    <p:animScale>
                                      <p:cBhvr>
                                        <p:cTn id="136" dur="166" decel="50000">
                                          <p:stCondLst>
                                            <p:cond delay="1338"/>
                                          </p:stCondLst>
                                        </p:cTn>
                                        <p:tgtEl>
                                          <p:spTgt spid="39968"/>
                                        </p:tgtEl>
                                      </p:cBhvr>
                                      <p:to x="100000" y="100000"/>
                                    </p:animScale>
                                    <p:animScale>
                                      <p:cBhvr>
                                        <p:cTn id="137" dur="26">
                                          <p:stCondLst>
                                            <p:cond delay="1642"/>
                                          </p:stCondLst>
                                        </p:cTn>
                                        <p:tgtEl>
                                          <p:spTgt spid="39968"/>
                                        </p:tgtEl>
                                      </p:cBhvr>
                                      <p:to x="100000" y="90000"/>
                                    </p:animScale>
                                    <p:animScale>
                                      <p:cBhvr>
                                        <p:cTn id="138" dur="166" decel="50000">
                                          <p:stCondLst>
                                            <p:cond delay="1668"/>
                                          </p:stCondLst>
                                        </p:cTn>
                                        <p:tgtEl>
                                          <p:spTgt spid="39968"/>
                                        </p:tgtEl>
                                      </p:cBhvr>
                                      <p:to x="100000" y="100000"/>
                                    </p:animScale>
                                    <p:animScale>
                                      <p:cBhvr>
                                        <p:cTn id="139" dur="26">
                                          <p:stCondLst>
                                            <p:cond delay="1808"/>
                                          </p:stCondLst>
                                        </p:cTn>
                                        <p:tgtEl>
                                          <p:spTgt spid="39968"/>
                                        </p:tgtEl>
                                      </p:cBhvr>
                                      <p:to x="100000" y="95000"/>
                                    </p:animScale>
                                    <p:animScale>
                                      <p:cBhvr>
                                        <p:cTn id="140" dur="166" decel="50000">
                                          <p:stCondLst>
                                            <p:cond delay="1834"/>
                                          </p:stCondLst>
                                        </p:cTn>
                                        <p:tgtEl>
                                          <p:spTgt spid="39968"/>
                                        </p:tgtEl>
                                      </p:cBhvr>
                                      <p:to x="100000" y="100000"/>
                                    </p:animScale>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5" presetClass="entr" presetSubtype="0" fill="hold" grpId="0" nodeType="clickEffect">
                                  <p:stCondLst>
                                    <p:cond delay="0"/>
                                  </p:stCondLst>
                                  <p:childTnLst>
                                    <p:set>
                                      <p:cBhvr>
                                        <p:cTn id="144" dur="1" fill="hold">
                                          <p:stCondLst>
                                            <p:cond delay="0"/>
                                          </p:stCondLst>
                                        </p:cTn>
                                        <p:tgtEl>
                                          <p:spTgt spid="39971"/>
                                        </p:tgtEl>
                                        <p:attrNameLst>
                                          <p:attrName>style.visibility</p:attrName>
                                        </p:attrNameLst>
                                      </p:cBhvr>
                                      <p:to>
                                        <p:strVal val="visible"/>
                                      </p:to>
                                    </p:set>
                                    <p:animEffect transition="in" filter="fade">
                                      <p:cBhvr>
                                        <p:cTn id="145" dur="2000"/>
                                        <p:tgtEl>
                                          <p:spTgt spid="39971"/>
                                        </p:tgtEl>
                                      </p:cBhvr>
                                    </p:animEffect>
                                    <p:anim calcmode="lin" valueType="num">
                                      <p:cBhvr>
                                        <p:cTn id="146" dur="2000" fill="hold"/>
                                        <p:tgtEl>
                                          <p:spTgt spid="39971"/>
                                        </p:tgtEl>
                                        <p:attrNameLst>
                                          <p:attrName>style.rotation</p:attrName>
                                        </p:attrNameLst>
                                      </p:cBhvr>
                                      <p:tavLst>
                                        <p:tav tm="0">
                                          <p:val>
                                            <p:fltVal val="720"/>
                                          </p:val>
                                        </p:tav>
                                        <p:tav tm="100000">
                                          <p:val>
                                            <p:fltVal val="0"/>
                                          </p:val>
                                        </p:tav>
                                      </p:tavLst>
                                    </p:anim>
                                    <p:anim calcmode="lin" valueType="num">
                                      <p:cBhvr>
                                        <p:cTn id="147" dur="2000" fill="hold"/>
                                        <p:tgtEl>
                                          <p:spTgt spid="39971"/>
                                        </p:tgtEl>
                                        <p:attrNameLst>
                                          <p:attrName>ppt_h</p:attrName>
                                        </p:attrNameLst>
                                      </p:cBhvr>
                                      <p:tavLst>
                                        <p:tav tm="0">
                                          <p:val>
                                            <p:fltVal val="0"/>
                                          </p:val>
                                        </p:tav>
                                        <p:tav tm="100000">
                                          <p:val>
                                            <p:strVal val="#ppt_h"/>
                                          </p:val>
                                        </p:tav>
                                      </p:tavLst>
                                    </p:anim>
                                    <p:anim calcmode="lin" valueType="num">
                                      <p:cBhvr>
                                        <p:cTn id="148" dur="2000" fill="hold"/>
                                        <p:tgtEl>
                                          <p:spTgt spid="39971"/>
                                        </p:tgtEl>
                                        <p:attrNameLst>
                                          <p:attrName>ppt_w</p:attrName>
                                        </p:attrNameLst>
                                      </p:cBhvr>
                                      <p:tavLst>
                                        <p:tav tm="0">
                                          <p:val>
                                            <p:fltVal val="0"/>
                                          </p:val>
                                        </p:tav>
                                        <p:tav tm="100000">
                                          <p:val>
                                            <p:strVal val="#ppt_w"/>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7" presetClass="entr" presetSubtype="10" fill="hold" grpId="0" nodeType="clickEffect">
                                  <p:stCondLst>
                                    <p:cond delay="0"/>
                                  </p:stCondLst>
                                  <p:childTnLst>
                                    <p:set>
                                      <p:cBhvr>
                                        <p:cTn id="152" dur="1" fill="hold">
                                          <p:stCondLst>
                                            <p:cond delay="0"/>
                                          </p:stCondLst>
                                        </p:cTn>
                                        <p:tgtEl>
                                          <p:spTgt spid="39970"/>
                                        </p:tgtEl>
                                        <p:attrNameLst>
                                          <p:attrName>style.visibility</p:attrName>
                                        </p:attrNameLst>
                                      </p:cBhvr>
                                      <p:to>
                                        <p:strVal val="visible"/>
                                      </p:to>
                                    </p:set>
                                    <p:anim calcmode="lin" valueType="num">
                                      <p:cBhvr>
                                        <p:cTn id="153" dur="500" fill="hold"/>
                                        <p:tgtEl>
                                          <p:spTgt spid="39970"/>
                                        </p:tgtEl>
                                        <p:attrNameLst>
                                          <p:attrName>ppt_w</p:attrName>
                                        </p:attrNameLst>
                                      </p:cBhvr>
                                      <p:tavLst>
                                        <p:tav tm="0">
                                          <p:val>
                                            <p:fltVal val="0"/>
                                          </p:val>
                                        </p:tav>
                                        <p:tav tm="100000">
                                          <p:val>
                                            <p:strVal val="#ppt_w"/>
                                          </p:val>
                                        </p:tav>
                                      </p:tavLst>
                                    </p:anim>
                                    <p:anim calcmode="lin" valueType="num">
                                      <p:cBhvr>
                                        <p:cTn id="154" dur="500" fill="hold"/>
                                        <p:tgtEl>
                                          <p:spTgt spid="39970"/>
                                        </p:tgtEl>
                                        <p:attrNameLst>
                                          <p:attrName>ppt_h</p:attrName>
                                        </p:attrNameLst>
                                      </p:cBhvr>
                                      <p:tavLst>
                                        <p:tav tm="0">
                                          <p:val>
                                            <p:strVal val="#ppt_h"/>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5" presetClass="entr" presetSubtype="0" fill="hold" grpId="0" nodeType="clickEffect">
                                  <p:stCondLst>
                                    <p:cond delay="0"/>
                                  </p:stCondLst>
                                  <p:childTnLst>
                                    <p:set>
                                      <p:cBhvr>
                                        <p:cTn id="158" dur="1" fill="hold">
                                          <p:stCondLst>
                                            <p:cond delay="0"/>
                                          </p:stCondLst>
                                        </p:cTn>
                                        <p:tgtEl>
                                          <p:spTgt spid="39969"/>
                                        </p:tgtEl>
                                        <p:attrNameLst>
                                          <p:attrName>style.visibility</p:attrName>
                                        </p:attrNameLst>
                                      </p:cBhvr>
                                      <p:to>
                                        <p:strVal val="visible"/>
                                      </p:to>
                                    </p:set>
                                    <p:animEffect transition="in" filter="fade">
                                      <p:cBhvr>
                                        <p:cTn id="159" dur="2000"/>
                                        <p:tgtEl>
                                          <p:spTgt spid="39969"/>
                                        </p:tgtEl>
                                      </p:cBhvr>
                                    </p:animEffect>
                                    <p:anim calcmode="lin" valueType="num">
                                      <p:cBhvr>
                                        <p:cTn id="160" dur="2000" fill="hold"/>
                                        <p:tgtEl>
                                          <p:spTgt spid="39969"/>
                                        </p:tgtEl>
                                        <p:attrNameLst>
                                          <p:attrName>style.rotation</p:attrName>
                                        </p:attrNameLst>
                                      </p:cBhvr>
                                      <p:tavLst>
                                        <p:tav tm="0">
                                          <p:val>
                                            <p:fltVal val="720"/>
                                          </p:val>
                                        </p:tav>
                                        <p:tav tm="100000">
                                          <p:val>
                                            <p:fltVal val="0"/>
                                          </p:val>
                                        </p:tav>
                                      </p:tavLst>
                                    </p:anim>
                                    <p:anim calcmode="lin" valueType="num">
                                      <p:cBhvr>
                                        <p:cTn id="161" dur="2000" fill="hold"/>
                                        <p:tgtEl>
                                          <p:spTgt spid="39969"/>
                                        </p:tgtEl>
                                        <p:attrNameLst>
                                          <p:attrName>ppt_h</p:attrName>
                                        </p:attrNameLst>
                                      </p:cBhvr>
                                      <p:tavLst>
                                        <p:tav tm="0">
                                          <p:val>
                                            <p:fltVal val="0"/>
                                          </p:val>
                                        </p:tav>
                                        <p:tav tm="100000">
                                          <p:val>
                                            <p:strVal val="#ppt_h"/>
                                          </p:val>
                                        </p:tav>
                                      </p:tavLst>
                                    </p:anim>
                                    <p:anim calcmode="lin" valueType="num">
                                      <p:cBhvr>
                                        <p:cTn id="162" dur="2000" fill="hold"/>
                                        <p:tgtEl>
                                          <p:spTgt spid="3996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9" grpId="0" animBg="1"/>
      <p:bldP spid="39959" grpId="1" animBg="1"/>
      <p:bldP spid="39960" grpId="0"/>
      <p:bldP spid="39961" grpId="0" animBg="1"/>
      <p:bldP spid="39961" grpId="1" animBg="1"/>
      <p:bldP spid="39962" grpId="0"/>
      <p:bldP spid="39963" grpId="0" animBg="1"/>
      <p:bldP spid="39963" grpId="1" animBg="1"/>
      <p:bldP spid="39964" grpId="0" animBg="1"/>
      <p:bldP spid="39965" grpId="0" animBg="1"/>
      <p:bldP spid="39965" grpId="1" animBg="1"/>
      <p:bldP spid="39966" grpId="0"/>
      <p:bldP spid="39967" grpId="0" animBg="1"/>
      <p:bldP spid="39968" grpId="0"/>
      <p:bldP spid="39969" grpId="0" animBg="1"/>
      <p:bldP spid="39970" grpId="0" animBg="1"/>
      <p:bldP spid="399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numéro de diapositive 5">
            <a:extLst>
              <a:ext uri="{FF2B5EF4-FFF2-40B4-BE49-F238E27FC236}">
                <a16:creationId xmlns:a16="http://schemas.microsoft.com/office/drawing/2014/main" id="{0C2AF661-18EB-6541-8872-9C08684B997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D0D958-A713-9641-ACF8-D7E400C8381B}" type="slidenum">
              <a:rPr lang="fr-FR" altLang="fr-FR" sz="1400"/>
              <a:pPr>
                <a:spcBef>
                  <a:spcPct val="0"/>
                </a:spcBef>
                <a:buFontTx/>
                <a:buNone/>
              </a:pPr>
              <a:t>15</a:t>
            </a:fld>
            <a:endParaRPr lang="fr-FR" altLang="fr-FR" sz="1400"/>
          </a:p>
        </p:txBody>
      </p:sp>
      <p:sp>
        <p:nvSpPr>
          <p:cNvPr id="16387" name="Rectangle 2">
            <a:extLst>
              <a:ext uri="{FF2B5EF4-FFF2-40B4-BE49-F238E27FC236}">
                <a16:creationId xmlns:a16="http://schemas.microsoft.com/office/drawing/2014/main" id="{DD2D28B5-99F4-A147-AC0C-F51D5127065F}"/>
              </a:ext>
            </a:extLst>
          </p:cNvPr>
          <p:cNvSpPr>
            <a:spLocks noGrp="1" noChangeArrowheads="1"/>
          </p:cNvSpPr>
          <p:nvPr>
            <p:ph type="title"/>
          </p:nvPr>
        </p:nvSpPr>
        <p:spPr/>
        <p:txBody>
          <a:bodyPr/>
          <a:lstStyle/>
          <a:p>
            <a:pPr eaLnBrk="1" hangingPunct="1"/>
            <a:r>
              <a:rPr lang="fr-CA" altLang="fr-FR">
                <a:solidFill>
                  <a:schemeClr val="accent2"/>
                </a:solidFill>
              </a:rPr>
              <a:t>Équilibre de Nash</a:t>
            </a:r>
            <a:endParaRPr lang="fr-FR" altLang="fr-FR">
              <a:solidFill>
                <a:schemeClr val="accent2"/>
              </a:solidFill>
            </a:endParaRPr>
          </a:p>
        </p:txBody>
      </p:sp>
      <p:sp>
        <p:nvSpPr>
          <p:cNvPr id="40963" name="Rectangle 3">
            <a:extLst>
              <a:ext uri="{FF2B5EF4-FFF2-40B4-BE49-F238E27FC236}">
                <a16:creationId xmlns:a16="http://schemas.microsoft.com/office/drawing/2014/main" id="{E40C847C-89FA-4146-BA68-E8E6BC6AB0C5}"/>
              </a:ext>
            </a:extLst>
          </p:cNvPr>
          <p:cNvSpPr>
            <a:spLocks noGrp="1" noChangeArrowheads="1"/>
          </p:cNvSpPr>
          <p:nvPr>
            <p:ph type="body" idx="1"/>
          </p:nvPr>
        </p:nvSpPr>
        <p:spPr/>
        <p:txBody>
          <a:bodyPr/>
          <a:lstStyle/>
          <a:p>
            <a:pPr eaLnBrk="1" hangingPunct="1">
              <a:lnSpc>
                <a:spcPct val="80000"/>
              </a:lnSpc>
            </a:pPr>
            <a:r>
              <a:rPr lang="fr-CA" altLang="fr-FR" sz="2000"/>
              <a:t>Chaque joueur joue sa meilleure réponse face aux stratégies suivies par les autres joueurs.  Personne n’a de regret, personne ne peut faire mieux en déviant unilatéralement (« si on y est on y reste »).</a:t>
            </a:r>
          </a:p>
          <a:p>
            <a:pPr eaLnBrk="1" hangingPunct="1">
              <a:lnSpc>
                <a:spcPct val="80000"/>
              </a:lnSpc>
              <a:buFontTx/>
              <a:buNone/>
            </a:pPr>
            <a:endParaRPr lang="fr-CA" altLang="fr-FR" sz="2000"/>
          </a:p>
          <a:p>
            <a:pPr eaLnBrk="1" hangingPunct="1">
              <a:lnSpc>
                <a:spcPct val="80000"/>
              </a:lnSpc>
              <a:buFontTx/>
              <a:buNone/>
            </a:pPr>
            <a:endParaRPr lang="fr-CA" altLang="fr-FR" sz="2000"/>
          </a:p>
          <a:p>
            <a:pPr eaLnBrk="1" hangingPunct="1">
              <a:lnSpc>
                <a:spcPct val="80000"/>
              </a:lnSpc>
            </a:pPr>
            <a:r>
              <a:rPr lang="fr-CA" altLang="fr-FR" sz="2000"/>
              <a:t>Dans le jeu du dilemme du prisonnier, {dénoncer; dénoncer} constitue l’équilibre de Nash. Par contre, les deux joueurs pourraient faire mieux avec {se taire; se taire}…mais ce n’est pas un équilibre.  Si mon complice se tait, j’ai intérêt à le dénoncer.</a:t>
            </a:r>
          </a:p>
          <a:p>
            <a:pPr eaLnBrk="1" hangingPunct="1">
              <a:lnSpc>
                <a:spcPct val="80000"/>
              </a:lnSpc>
              <a:buFontTx/>
              <a:buNone/>
            </a:pPr>
            <a:endParaRPr lang="fr-CA" altLang="fr-FR" sz="2000"/>
          </a:p>
          <a:p>
            <a:pPr eaLnBrk="1" hangingPunct="1">
              <a:lnSpc>
                <a:spcPct val="80000"/>
              </a:lnSpc>
              <a:buFontTx/>
              <a:buNone/>
            </a:pPr>
            <a:endParaRPr lang="fr-CA" altLang="fr-FR" sz="2000"/>
          </a:p>
          <a:p>
            <a:pPr eaLnBrk="1" hangingPunct="1">
              <a:lnSpc>
                <a:spcPct val="80000"/>
              </a:lnSpc>
            </a:pPr>
            <a:r>
              <a:rPr lang="fr-CA" altLang="fr-FR" sz="2000"/>
              <a:t>Noter aussi que dans le cas du dilemme du prisonnier, chaque joueur a </a:t>
            </a:r>
            <a:r>
              <a:rPr lang="fr-CA" altLang="fr-FR" sz="2000">
                <a:solidFill>
                  <a:srgbClr val="FF0000"/>
                </a:solidFill>
              </a:rPr>
              <a:t>une stratégie dominante</a:t>
            </a:r>
            <a:r>
              <a:rPr lang="fr-CA" altLang="fr-FR" sz="2000"/>
              <a:t>: peu importe le choix du rival, un joueur fait mieux en dénonçant. On a un équilibre en </a:t>
            </a:r>
            <a:r>
              <a:rPr lang="fr-CA" altLang="fr-FR" sz="2000" b="1"/>
              <a:t>stratégie dominante</a:t>
            </a:r>
            <a:r>
              <a:rPr lang="fr-CA" altLang="fr-FR" sz="2000"/>
              <a:t>.</a:t>
            </a:r>
            <a:endParaRPr lang="fr-FR" altLang="fr-FR" sz="2000"/>
          </a:p>
        </p:txBody>
      </p:sp>
      <p:sp>
        <p:nvSpPr>
          <p:cNvPr id="40964" name="Text Box 4">
            <a:extLst>
              <a:ext uri="{FF2B5EF4-FFF2-40B4-BE49-F238E27FC236}">
                <a16:creationId xmlns:a16="http://schemas.microsoft.com/office/drawing/2014/main" id="{0D0A713C-1C9B-E143-846C-3CE223646257}"/>
              </a:ext>
            </a:extLst>
          </p:cNvPr>
          <p:cNvSpPr txBox="1">
            <a:spLocks noChangeArrowheads="1"/>
          </p:cNvSpPr>
          <p:nvPr/>
        </p:nvSpPr>
        <p:spPr bwMode="auto">
          <a:xfrm>
            <a:off x="6659563" y="1196975"/>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
        <p:nvSpPr>
          <p:cNvPr id="40965" name="Text Box 5">
            <a:extLst>
              <a:ext uri="{FF2B5EF4-FFF2-40B4-BE49-F238E27FC236}">
                <a16:creationId xmlns:a16="http://schemas.microsoft.com/office/drawing/2014/main" id="{0C6EE48B-12FA-0B42-B566-3F1BE4340E8B}"/>
              </a:ext>
            </a:extLst>
          </p:cNvPr>
          <p:cNvSpPr txBox="1">
            <a:spLocks noChangeArrowheads="1"/>
          </p:cNvSpPr>
          <p:nvPr/>
        </p:nvSpPr>
        <p:spPr bwMode="auto">
          <a:xfrm>
            <a:off x="7019925" y="3860800"/>
            <a:ext cx="12128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Dilemme</a:t>
            </a:r>
            <a:endParaRPr lang="fr-FR" altLang="fr-FR" sz="20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p:cTn id="7" dur="500" fill="hold"/>
                                        <p:tgtEl>
                                          <p:spTgt spid="409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9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4"/>
                                        </p:tgtEl>
                                        <p:attrNameLst>
                                          <p:attrName>style.visibility</p:attrName>
                                        </p:attrNameLst>
                                      </p:cBhvr>
                                      <p:to>
                                        <p:strVal val="visible"/>
                                      </p:to>
                                    </p:set>
                                    <p:anim calcmode="lin" valueType="num">
                                      <p:cBhvr additive="base">
                                        <p:cTn id="13" dur="500" fill="hold"/>
                                        <p:tgtEl>
                                          <p:spTgt spid="40964"/>
                                        </p:tgtEl>
                                        <p:attrNameLst>
                                          <p:attrName>ppt_x</p:attrName>
                                        </p:attrNameLst>
                                      </p:cBhvr>
                                      <p:tavLst>
                                        <p:tav tm="0">
                                          <p:val>
                                            <p:strVal val="#ppt_x"/>
                                          </p:val>
                                        </p:tav>
                                        <p:tav tm="100000">
                                          <p:val>
                                            <p:strVal val="#ppt_x"/>
                                          </p:val>
                                        </p:tav>
                                      </p:tavLst>
                                    </p:anim>
                                    <p:anim calcmode="lin" valueType="num">
                                      <p:cBhvr additive="base">
                                        <p:cTn id="14"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p:cTn id="19" dur="500" fill="hold"/>
                                        <p:tgtEl>
                                          <p:spTgt spid="4096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096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5"/>
                                        </p:tgtEl>
                                        <p:attrNameLst>
                                          <p:attrName>style.visibility</p:attrName>
                                        </p:attrNameLst>
                                      </p:cBhvr>
                                      <p:to>
                                        <p:strVal val="visible"/>
                                      </p:to>
                                    </p:set>
                                    <p:anim calcmode="lin" valueType="num">
                                      <p:cBhvr additive="base">
                                        <p:cTn id="25" dur="500" fill="hold"/>
                                        <p:tgtEl>
                                          <p:spTgt spid="40965"/>
                                        </p:tgtEl>
                                        <p:attrNameLst>
                                          <p:attrName>ppt_x</p:attrName>
                                        </p:attrNameLst>
                                      </p:cBhvr>
                                      <p:tavLst>
                                        <p:tav tm="0">
                                          <p:val>
                                            <p:strVal val="#ppt_x"/>
                                          </p:val>
                                        </p:tav>
                                        <p:tav tm="100000">
                                          <p:val>
                                            <p:strVal val="#ppt_x"/>
                                          </p:val>
                                        </p:tav>
                                      </p:tavLst>
                                    </p:anim>
                                    <p:anim calcmode="lin" valueType="num">
                                      <p:cBhvr additive="base">
                                        <p:cTn id="26"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p:cTn id="31" dur="500" fill="hold"/>
                                        <p:tgtEl>
                                          <p:spTgt spid="4096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096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5">
            <a:extLst>
              <a:ext uri="{FF2B5EF4-FFF2-40B4-BE49-F238E27FC236}">
                <a16:creationId xmlns:a16="http://schemas.microsoft.com/office/drawing/2014/main" id="{439B6F00-07ED-6F49-8D55-12FBF2AE390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858E4C-2AFB-A24D-B166-6DF2BEA15F7F}" type="slidenum">
              <a:rPr lang="fr-FR" altLang="fr-FR" sz="1400"/>
              <a:pPr>
                <a:spcBef>
                  <a:spcPct val="0"/>
                </a:spcBef>
                <a:buFontTx/>
                <a:buNone/>
              </a:pPr>
              <a:t>16</a:t>
            </a:fld>
            <a:endParaRPr lang="fr-FR" altLang="fr-FR" sz="1400"/>
          </a:p>
        </p:txBody>
      </p:sp>
      <p:sp>
        <p:nvSpPr>
          <p:cNvPr id="7171" name="Rectangle 2">
            <a:extLst>
              <a:ext uri="{FF2B5EF4-FFF2-40B4-BE49-F238E27FC236}">
                <a16:creationId xmlns:a16="http://schemas.microsoft.com/office/drawing/2014/main" id="{ABC14371-F5DD-D442-9545-6D84EA230566}"/>
              </a:ext>
            </a:extLst>
          </p:cNvPr>
          <p:cNvSpPr>
            <a:spLocks noGrp="1" noChangeArrowheads="1"/>
          </p:cNvSpPr>
          <p:nvPr>
            <p:ph type="title"/>
          </p:nvPr>
        </p:nvSpPr>
        <p:spPr/>
        <p:txBody>
          <a:bodyPr/>
          <a:lstStyle/>
          <a:p>
            <a:pPr eaLnBrk="1" hangingPunct="1"/>
            <a:r>
              <a:rPr lang="fr-CA" altLang="fr-FR" sz="3200">
                <a:solidFill>
                  <a:schemeClr val="accent2"/>
                </a:solidFill>
              </a:rPr>
              <a:t>Exercice: La matrice de gains avec l’omerta</a:t>
            </a:r>
            <a:endParaRPr lang="fr-FR" altLang="fr-FR" sz="3200">
              <a:solidFill>
                <a:schemeClr val="accent2"/>
              </a:solidFill>
            </a:endParaRPr>
          </a:p>
        </p:txBody>
      </p:sp>
      <p:graphicFrame>
        <p:nvGraphicFramePr>
          <p:cNvPr id="41987" name="Group 3">
            <a:extLst>
              <a:ext uri="{FF2B5EF4-FFF2-40B4-BE49-F238E27FC236}">
                <a16:creationId xmlns:a16="http://schemas.microsoft.com/office/drawing/2014/main" id="{9EAA3879-2B21-854B-8889-F2B8600A0928}"/>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accent2"/>
                          </a:solidFill>
                          <a:effectLst/>
                          <a:latin typeface="Arial" charset="0"/>
                        </a:rPr>
                        <a:t>Alain</a:t>
                      </a:r>
                      <a:r>
                        <a:rPr kumimoji="0" lang="fr-CA" sz="2800" b="1" i="0" u="none" strike="noStrike" cap="none" normalizeH="0" baseline="0" dirty="0">
                          <a:ln>
                            <a:noFill/>
                          </a:ln>
                          <a:solidFill>
                            <a:schemeClr val="accent2"/>
                          </a:solidFill>
                          <a:effectLst/>
                          <a:latin typeface="Arial" charset="0"/>
                        </a:rPr>
                        <a:t> </a:t>
                      </a:r>
                      <a:r>
                        <a:rPr kumimoji="0" lang="fr-CA" sz="2800" b="1" i="0" u="none" strike="noStrike" cap="none" normalizeH="0" baseline="0" dirty="0">
                          <a:ln>
                            <a:noFill/>
                          </a:ln>
                          <a:solidFill>
                            <a:schemeClr val="accent2"/>
                          </a:solidFill>
                          <a:effectLst/>
                          <a:latin typeface="Arial" charset="0"/>
                          <a:sym typeface="Wingdings" pitchFamily="2" charset="2"/>
                        </a:rPr>
                        <a:t></a:t>
                      </a:r>
                      <a:endParaRPr kumimoji="0" lang="fr-CA" sz="2800" b="1" i="0" u="none" strike="noStrike" cap="none" normalizeH="0" baseline="0" dirty="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3300"/>
                          </a:solidFill>
                          <a:effectLst/>
                          <a:latin typeface="Arial" charset="0"/>
                          <a:sym typeface="Wingdings" pitchFamily="2" charset="2"/>
                        </a:rPr>
                        <a:t></a:t>
                      </a:r>
                      <a:r>
                        <a:rPr kumimoji="0" lang="fr-CA" sz="2800" b="0" i="0" u="none" strike="noStrike" cap="none" normalizeH="0" baseline="0" dirty="0">
                          <a:ln>
                            <a:noFill/>
                          </a:ln>
                          <a:solidFill>
                            <a:srgbClr val="FF3300"/>
                          </a:solidFill>
                          <a:effectLst/>
                          <a:latin typeface="Arial" charset="0"/>
                        </a:rPr>
                        <a:t> Bernard</a:t>
                      </a:r>
                      <a:endParaRPr kumimoji="0" lang="en-CA" sz="2800" b="0" i="0" u="none" strike="noStrike" cap="none" normalizeH="0" baseline="0" dirty="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Dénoncer</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Se taire</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Dénoncer</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 </a:t>
                      </a:r>
                      <a:r>
                        <a:rPr kumimoji="0" lang="fr-CA" sz="2800" b="0" i="0" u="none" strike="noStrike" cap="none" normalizeH="0" baseline="0">
                          <a:ln>
                            <a:noFill/>
                          </a:ln>
                          <a:solidFill>
                            <a:srgbClr val="FF3300"/>
                          </a:solidFill>
                          <a:effectLst/>
                          <a:latin typeface="Arial" charset="0"/>
                          <a:sym typeface="Symbol" pitchFamily="18" charset="2"/>
                        </a:rPr>
                        <a:t></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 </a:t>
                      </a:r>
                      <a:r>
                        <a:rPr kumimoji="0" lang="fr-CA" sz="2800" b="0" i="0" u="none" strike="noStrike" cap="none" normalizeH="0" baseline="0">
                          <a:ln>
                            <a:noFill/>
                          </a:ln>
                          <a:solidFill>
                            <a:schemeClr val="accent2"/>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 </a:t>
                      </a:r>
                      <a:r>
                        <a:rPr kumimoji="0" lang="fr-CA" sz="2800" b="0" i="0" u="none" strike="noStrike" cap="none" normalizeH="0" baseline="0" dirty="0">
                          <a:ln>
                            <a:noFill/>
                          </a:ln>
                          <a:solidFill>
                            <a:srgbClr val="FF3300"/>
                          </a:solidFill>
                          <a:effectLst/>
                          <a:latin typeface="Arial" charset="0"/>
                          <a:sym typeface="Symbol" pitchFamily="18" charset="2"/>
                        </a:rPr>
                        <a:t></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-15</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Se taire</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-15</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 </a:t>
                      </a:r>
                      <a:r>
                        <a:rPr kumimoji="0" lang="fr-CA" sz="2800" b="0" i="0" u="none" strike="noStrike" cap="none" normalizeH="0" baseline="0" dirty="0">
                          <a:ln>
                            <a:noFill/>
                          </a:ln>
                          <a:solidFill>
                            <a:schemeClr val="accent2"/>
                          </a:solidFill>
                          <a:effectLst/>
                          <a:latin typeface="Arial" charset="0"/>
                          <a:sym typeface="Symbol" pitchFamily="18" charset="2"/>
                        </a:rPr>
                        <a:t></a:t>
                      </a:r>
                      <a:endParaRPr kumimoji="0" lang="en-CA" sz="2800" b="0" i="0" u="none" strike="noStrike" cap="none" normalizeH="0" baseline="0" dirty="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-3</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-3</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30" name="ZoneTexte 1">
            <a:extLst>
              <a:ext uri="{FF2B5EF4-FFF2-40B4-BE49-F238E27FC236}">
                <a16:creationId xmlns:a16="http://schemas.microsoft.com/office/drawing/2014/main" id="{4C97091F-C2AE-E044-8EC1-BAED281D2EC7}"/>
              </a:ext>
            </a:extLst>
          </p:cNvPr>
          <p:cNvSpPr txBox="1">
            <a:spLocks noChangeArrowheads="1"/>
          </p:cNvSpPr>
          <p:nvPr/>
        </p:nvSpPr>
        <p:spPr bwMode="auto">
          <a:xfrm>
            <a:off x="1403350" y="6269038"/>
            <a:ext cx="659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fr-FR" sz="1800" b="1"/>
              <a:t>Cliquez sur la case qui correspond à un équilibre de Nash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arn(inVertical)">
                                      <p:cBhvr>
                                        <p:cTn id="7" dur="500"/>
                                        <p:tgtEl>
                                          <p:spTgt spid="4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arn(inVertical)">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a:extLst>
              <a:ext uri="{FF2B5EF4-FFF2-40B4-BE49-F238E27FC236}">
                <a16:creationId xmlns:a16="http://schemas.microsoft.com/office/drawing/2014/main" id="{9BF9C3B4-D146-744B-9D8E-1FB1DDD9EC85}"/>
              </a:ext>
            </a:extLst>
          </p:cNvPr>
          <p:cNvSpPr>
            <a:spLocks noGrp="1"/>
          </p:cNvSpPr>
          <p:nvPr>
            <p:ph type="title"/>
          </p:nvPr>
        </p:nvSpPr>
        <p:spPr/>
        <p:txBody>
          <a:bodyPr/>
          <a:lstStyle/>
          <a:p>
            <a:r>
              <a:rPr lang="fr-CA" altLang="fr-FR" sz="3600"/>
              <a:t>Désolé ce n’est pas la bonne réponse</a:t>
            </a:r>
          </a:p>
        </p:txBody>
      </p:sp>
      <p:sp>
        <p:nvSpPr>
          <p:cNvPr id="18435" name="Espace réservé du contenu 2">
            <a:extLst>
              <a:ext uri="{FF2B5EF4-FFF2-40B4-BE49-F238E27FC236}">
                <a16:creationId xmlns:a16="http://schemas.microsoft.com/office/drawing/2014/main" id="{AB96C55B-A37C-2640-940B-FD1A3E80ECA6}"/>
              </a:ext>
            </a:extLst>
          </p:cNvPr>
          <p:cNvSpPr>
            <a:spLocks noGrp="1"/>
          </p:cNvSpPr>
          <p:nvPr>
            <p:ph idx="1"/>
          </p:nvPr>
        </p:nvSpPr>
        <p:spPr/>
        <p:txBody>
          <a:bodyPr/>
          <a:lstStyle/>
          <a:p>
            <a:r>
              <a:rPr lang="fr-CA" altLang="fr-FR"/>
              <a:t>Rappel: déterminez pour chaque joueur son meilleur choix pour chaque choix possible de l’autre joueur.  </a:t>
            </a:r>
          </a:p>
          <a:p>
            <a:r>
              <a:rPr lang="fr-CA" altLang="fr-FR"/>
              <a:t>On a un équilibre de Nash lorsque pour chaque joueur l’action correspond à sa meilleur réponse étant donné le choix de l’autre joueur</a:t>
            </a:r>
          </a:p>
        </p:txBody>
      </p:sp>
      <p:sp>
        <p:nvSpPr>
          <p:cNvPr id="18436" name="Espace réservé du numéro de diapositive 3">
            <a:extLst>
              <a:ext uri="{FF2B5EF4-FFF2-40B4-BE49-F238E27FC236}">
                <a16:creationId xmlns:a16="http://schemas.microsoft.com/office/drawing/2014/main" id="{27A4B4FA-91A8-2B4F-9217-D052E9A3B49F}"/>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2F9DE2D-D5FB-BA46-B3C0-D6F8D0A93D65}" type="slidenum">
              <a:rPr lang="fr-FR" altLang="fr-FR" sz="1400"/>
              <a:pPr>
                <a:spcBef>
                  <a:spcPct val="0"/>
                </a:spcBef>
                <a:buFontTx/>
                <a:buNone/>
              </a:pPr>
              <a:t>17</a:t>
            </a:fld>
            <a:endParaRPr lang="fr-FR" altLang="fr-FR" sz="1400"/>
          </a:p>
        </p:txBody>
      </p:sp>
      <p:sp>
        <p:nvSpPr>
          <p:cNvPr id="2" name="Rectangle 1">
            <a:extLst>
              <a:ext uri="{FF2B5EF4-FFF2-40B4-BE49-F238E27FC236}">
                <a16:creationId xmlns:a16="http://schemas.microsoft.com/office/drawing/2014/main" id="{758F1958-4EF4-0C43-849E-1830E707EBC3}"/>
              </a:ext>
            </a:extLst>
          </p:cNvPr>
          <p:cNvSpPr/>
          <p:nvPr/>
        </p:nvSpPr>
        <p:spPr>
          <a:xfrm>
            <a:off x="4932040" y="5517232"/>
            <a:ext cx="3240360" cy="60893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Voir la solution</a:t>
            </a:r>
          </a:p>
        </p:txBody>
      </p:sp>
      <p:sp>
        <p:nvSpPr>
          <p:cNvPr id="6" name="Rectangle 5">
            <a:extLst>
              <a:ext uri="{FF2B5EF4-FFF2-40B4-BE49-F238E27FC236}">
                <a16:creationId xmlns:a16="http://schemas.microsoft.com/office/drawing/2014/main" id="{DB853088-3A3D-AC44-8A80-A7D1D5A4AAA0}"/>
              </a:ext>
            </a:extLst>
          </p:cNvPr>
          <p:cNvSpPr/>
          <p:nvPr/>
        </p:nvSpPr>
        <p:spPr>
          <a:xfrm>
            <a:off x="827584" y="5517232"/>
            <a:ext cx="3240360" cy="60893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Recommencer</a:t>
            </a:r>
          </a:p>
        </p:txBody>
      </p:sp>
    </p:spTree>
    <p:custDataLst>
      <p:tags r:id="rId1"/>
    </p:custData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5">
            <a:extLst>
              <a:ext uri="{FF2B5EF4-FFF2-40B4-BE49-F238E27FC236}">
                <a16:creationId xmlns:a16="http://schemas.microsoft.com/office/drawing/2014/main" id="{CCC37B22-58A2-A64F-821E-0AEA7810DC7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292249-35C2-0B46-8D0B-07560D4C157B}" type="slidenum">
              <a:rPr lang="fr-FR" altLang="fr-FR" sz="1400"/>
              <a:pPr>
                <a:spcBef>
                  <a:spcPct val="0"/>
                </a:spcBef>
                <a:buFontTx/>
                <a:buNone/>
              </a:pPr>
              <a:t>18</a:t>
            </a:fld>
            <a:endParaRPr lang="fr-FR" altLang="fr-FR" sz="1400"/>
          </a:p>
        </p:txBody>
      </p:sp>
      <p:sp>
        <p:nvSpPr>
          <p:cNvPr id="19459" name="Rectangle 2">
            <a:extLst>
              <a:ext uri="{FF2B5EF4-FFF2-40B4-BE49-F238E27FC236}">
                <a16:creationId xmlns:a16="http://schemas.microsoft.com/office/drawing/2014/main" id="{3D307CC9-D8A0-4B45-918D-F4940FE45AC8}"/>
              </a:ext>
            </a:extLst>
          </p:cNvPr>
          <p:cNvSpPr>
            <a:spLocks noGrp="1" noChangeArrowheads="1"/>
          </p:cNvSpPr>
          <p:nvPr>
            <p:ph type="title"/>
          </p:nvPr>
        </p:nvSpPr>
        <p:spPr/>
        <p:txBody>
          <a:bodyPr/>
          <a:lstStyle/>
          <a:p>
            <a:pPr eaLnBrk="1" hangingPunct="1"/>
            <a:r>
              <a:rPr lang="fr-CA" altLang="fr-FR" sz="4000">
                <a:solidFill>
                  <a:schemeClr val="accent2"/>
                </a:solidFill>
              </a:rPr>
              <a:t>La matrice de gains avec l’omerta</a:t>
            </a:r>
            <a:endParaRPr lang="fr-FR" altLang="fr-FR" sz="4000">
              <a:solidFill>
                <a:schemeClr val="accent2"/>
              </a:solidFill>
            </a:endParaRPr>
          </a:p>
        </p:txBody>
      </p:sp>
      <p:graphicFrame>
        <p:nvGraphicFramePr>
          <p:cNvPr id="41987" name="Group 3">
            <a:extLst>
              <a:ext uri="{FF2B5EF4-FFF2-40B4-BE49-F238E27FC236}">
                <a16:creationId xmlns:a16="http://schemas.microsoft.com/office/drawing/2014/main" id="{751F9634-E12F-4E4C-9EB6-15A973F21C39}"/>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accent2"/>
                          </a:solidFill>
                          <a:effectLst/>
                          <a:latin typeface="Arial" charset="0"/>
                        </a:rPr>
                        <a:t>Alain</a:t>
                      </a:r>
                      <a:r>
                        <a:rPr kumimoji="0" lang="fr-CA" sz="2800" b="1" i="0" u="none" strike="noStrike" cap="none" normalizeH="0" baseline="0" dirty="0">
                          <a:ln>
                            <a:noFill/>
                          </a:ln>
                          <a:solidFill>
                            <a:schemeClr val="accent2"/>
                          </a:solidFill>
                          <a:effectLst/>
                          <a:latin typeface="Arial" charset="0"/>
                        </a:rPr>
                        <a:t> </a:t>
                      </a:r>
                      <a:r>
                        <a:rPr kumimoji="0" lang="fr-CA" sz="2800" b="1" i="0" u="none" strike="noStrike" cap="none" normalizeH="0" baseline="0" dirty="0">
                          <a:ln>
                            <a:noFill/>
                          </a:ln>
                          <a:solidFill>
                            <a:schemeClr val="accent2"/>
                          </a:solidFill>
                          <a:effectLst/>
                          <a:latin typeface="Arial" charset="0"/>
                          <a:sym typeface="Wingdings" pitchFamily="2" charset="2"/>
                        </a:rPr>
                        <a:t></a:t>
                      </a:r>
                      <a:endParaRPr kumimoji="0" lang="fr-CA" sz="2800" b="1" i="0" u="none" strike="noStrike" cap="none" normalizeH="0" baseline="0" dirty="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3300"/>
                          </a:solidFill>
                          <a:effectLst/>
                          <a:latin typeface="Arial" charset="0"/>
                          <a:sym typeface="Wingdings" pitchFamily="2" charset="2"/>
                        </a:rPr>
                        <a:t></a:t>
                      </a:r>
                      <a:r>
                        <a:rPr kumimoji="0" lang="fr-CA" sz="2800" b="0" i="0" u="none" strike="noStrike" cap="none" normalizeH="0" baseline="0" dirty="0">
                          <a:ln>
                            <a:noFill/>
                          </a:ln>
                          <a:solidFill>
                            <a:srgbClr val="FF3300"/>
                          </a:solidFill>
                          <a:effectLst/>
                          <a:latin typeface="Arial" charset="0"/>
                        </a:rPr>
                        <a:t> Bernard</a:t>
                      </a:r>
                      <a:endParaRPr kumimoji="0" lang="en-CA" sz="2800" b="0" i="0" u="none" strike="noStrike" cap="none" normalizeH="0" baseline="0" dirty="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Dénoncer</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Se taire</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Dénoncer</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 </a:t>
                      </a:r>
                      <a:r>
                        <a:rPr kumimoji="0" lang="fr-CA" sz="2800" b="0" i="0" u="none" strike="noStrike" cap="none" normalizeH="0" baseline="0">
                          <a:ln>
                            <a:noFill/>
                          </a:ln>
                          <a:solidFill>
                            <a:srgbClr val="FF3300"/>
                          </a:solidFill>
                          <a:effectLst/>
                          <a:latin typeface="Arial" charset="0"/>
                          <a:sym typeface="Symbol" pitchFamily="18" charset="2"/>
                        </a:rPr>
                        <a:t></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 </a:t>
                      </a:r>
                      <a:r>
                        <a:rPr kumimoji="0" lang="fr-CA" sz="2800" b="0" i="0" u="none" strike="noStrike" cap="none" normalizeH="0" baseline="0">
                          <a:ln>
                            <a:noFill/>
                          </a:ln>
                          <a:solidFill>
                            <a:schemeClr val="accent2"/>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 </a:t>
                      </a:r>
                      <a:r>
                        <a:rPr kumimoji="0" lang="fr-CA" sz="2800" b="0" i="0" u="none" strike="noStrike" cap="none" normalizeH="0" baseline="0">
                          <a:ln>
                            <a:noFill/>
                          </a:ln>
                          <a:solidFill>
                            <a:srgbClr val="FF3300"/>
                          </a:solidFill>
                          <a:effectLst/>
                          <a:latin typeface="Arial" charset="0"/>
                          <a:sym typeface="Symbol" pitchFamily="18" charset="2"/>
                        </a:rPr>
                        <a:t></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-10</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Se taire</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-10</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 </a:t>
                      </a:r>
                      <a:r>
                        <a:rPr kumimoji="0" lang="fr-CA" sz="2800" b="0" i="0" u="none" strike="noStrike" cap="none" normalizeH="0" baseline="0" dirty="0">
                          <a:ln>
                            <a:noFill/>
                          </a:ln>
                          <a:solidFill>
                            <a:schemeClr val="accent2"/>
                          </a:solidFill>
                          <a:effectLst/>
                          <a:latin typeface="Arial" charset="0"/>
                          <a:sym typeface="Symbol" pitchFamily="18" charset="2"/>
                        </a:rPr>
                        <a:t></a:t>
                      </a:r>
                      <a:endParaRPr kumimoji="0" lang="en-CA" sz="2800" b="0" i="0" u="none" strike="noStrike" cap="none" normalizeH="0" baseline="0" dirty="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rgbClr val="FF3300"/>
                          </a:solidFill>
                          <a:effectLst/>
                          <a:latin typeface="Arial" charset="0"/>
                        </a:rPr>
                        <a:t>-2</a:t>
                      </a:r>
                      <a:r>
                        <a:rPr kumimoji="0" lang="fr-CA" sz="2800" b="0" i="0" u="none" strike="noStrike" cap="none" normalizeH="0" baseline="0" dirty="0">
                          <a:ln>
                            <a:noFill/>
                          </a:ln>
                          <a:solidFill>
                            <a:schemeClr val="tx1"/>
                          </a:solidFill>
                          <a:effectLst/>
                          <a:latin typeface="Arial" charset="0"/>
                        </a:rPr>
                        <a:t>,  </a:t>
                      </a:r>
                      <a:r>
                        <a:rPr kumimoji="0" lang="fr-CA" sz="2800" b="0" i="0" u="none" strike="noStrike" cap="none" normalizeH="0" baseline="0" dirty="0">
                          <a:ln>
                            <a:noFill/>
                          </a:ln>
                          <a:solidFill>
                            <a:schemeClr val="accent2"/>
                          </a:solidFill>
                          <a:effectLst/>
                          <a:latin typeface="Arial" charset="0"/>
                        </a:rPr>
                        <a:t>-2</a:t>
                      </a:r>
                      <a:endParaRPr kumimoji="0" lang="en-CA" sz="28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2018" name="Text Box 34">
            <a:extLst>
              <a:ext uri="{FF2B5EF4-FFF2-40B4-BE49-F238E27FC236}">
                <a16:creationId xmlns:a16="http://schemas.microsoft.com/office/drawing/2014/main" id="{781C5248-59DC-214B-BBF8-76544F99F679}"/>
              </a:ext>
            </a:extLst>
          </p:cNvPr>
          <p:cNvSpPr txBox="1">
            <a:spLocks noChangeArrowheads="1"/>
          </p:cNvSpPr>
          <p:nvPr/>
        </p:nvSpPr>
        <p:spPr bwMode="auto">
          <a:xfrm>
            <a:off x="6300788" y="5629275"/>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
        <p:nvSpPr>
          <p:cNvPr id="6" name="Text Box 22">
            <a:extLst>
              <a:ext uri="{FF2B5EF4-FFF2-40B4-BE49-F238E27FC236}">
                <a16:creationId xmlns:a16="http://schemas.microsoft.com/office/drawing/2014/main" id="{D3841F93-31A7-F046-AEAF-517842AC1F3D}"/>
              </a:ext>
            </a:extLst>
          </p:cNvPr>
          <p:cNvSpPr txBox="1">
            <a:spLocks noChangeArrowheads="1"/>
          </p:cNvSpPr>
          <p:nvPr/>
        </p:nvSpPr>
        <p:spPr bwMode="auto">
          <a:xfrm>
            <a:off x="3362325" y="49752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rgbClr val="FF0000"/>
                </a:solidFill>
                <a:latin typeface="Times New Roman" panose="02020603050405020304" pitchFamily="18" charset="0"/>
              </a:rPr>
              <a:t>X</a:t>
            </a:r>
            <a:endParaRPr lang="fr-FR" altLang="fr-FR" sz="2400">
              <a:solidFill>
                <a:srgbClr val="FF0000"/>
              </a:solidFill>
              <a:latin typeface="Times New Roman" panose="02020603050405020304" pitchFamily="18" charset="0"/>
            </a:endParaRPr>
          </a:p>
        </p:txBody>
      </p:sp>
      <p:sp>
        <p:nvSpPr>
          <p:cNvPr id="7" name="Text Box 22">
            <a:extLst>
              <a:ext uri="{FF2B5EF4-FFF2-40B4-BE49-F238E27FC236}">
                <a16:creationId xmlns:a16="http://schemas.microsoft.com/office/drawing/2014/main" id="{4BA1006F-B395-1142-A74A-2E99E4D26DA7}"/>
              </a:ext>
            </a:extLst>
          </p:cNvPr>
          <p:cNvSpPr txBox="1">
            <a:spLocks noChangeArrowheads="1"/>
          </p:cNvSpPr>
          <p:nvPr/>
        </p:nvSpPr>
        <p:spPr bwMode="auto">
          <a:xfrm>
            <a:off x="6011863" y="499427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rgbClr val="FF0000"/>
                </a:solidFill>
                <a:latin typeface="Times New Roman" panose="02020603050405020304" pitchFamily="18" charset="0"/>
              </a:rPr>
              <a:t>X</a:t>
            </a:r>
            <a:endParaRPr lang="fr-FR" altLang="fr-FR" sz="2400">
              <a:solidFill>
                <a:srgbClr val="FF0000"/>
              </a:solidFill>
              <a:latin typeface="Times New Roman" panose="02020603050405020304" pitchFamily="18" charset="0"/>
            </a:endParaRPr>
          </a:p>
        </p:txBody>
      </p:sp>
      <p:sp>
        <p:nvSpPr>
          <p:cNvPr id="8" name="Text Box 22">
            <a:extLst>
              <a:ext uri="{FF2B5EF4-FFF2-40B4-BE49-F238E27FC236}">
                <a16:creationId xmlns:a16="http://schemas.microsoft.com/office/drawing/2014/main" id="{77D27215-A982-BA44-BC3F-216C56AE579F}"/>
              </a:ext>
            </a:extLst>
          </p:cNvPr>
          <p:cNvSpPr txBox="1">
            <a:spLocks noChangeArrowheads="1"/>
          </p:cNvSpPr>
          <p:nvPr/>
        </p:nvSpPr>
        <p:spPr bwMode="auto">
          <a:xfrm>
            <a:off x="539750" y="4994275"/>
            <a:ext cx="2649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rgbClr val="FF0000"/>
                </a:solidFill>
                <a:latin typeface="Times New Roman" panose="02020603050405020304" pitchFamily="18" charset="0"/>
              </a:rPr>
              <a:t>Stratégie dominante</a:t>
            </a:r>
            <a:endParaRPr lang="fr-FR" altLang="fr-FR" sz="2400">
              <a:solidFill>
                <a:srgbClr val="FF0000"/>
              </a:solidFill>
              <a:latin typeface="Times New Roman" panose="02020603050405020304" pitchFamily="18" charset="0"/>
            </a:endParaRPr>
          </a:p>
        </p:txBody>
      </p:sp>
      <p:sp>
        <p:nvSpPr>
          <p:cNvPr id="9" name="Text Box 22">
            <a:extLst>
              <a:ext uri="{FF2B5EF4-FFF2-40B4-BE49-F238E27FC236}">
                <a16:creationId xmlns:a16="http://schemas.microsoft.com/office/drawing/2014/main" id="{C5867F04-BA5C-2F4C-8445-73AC196499CC}"/>
              </a:ext>
            </a:extLst>
          </p:cNvPr>
          <p:cNvSpPr txBox="1">
            <a:spLocks noChangeArrowheads="1"/>
          </p:cNvSpPr>
          <p:nvPr/>
        </p:nvSpPr>
        <p:spPr bwMode="auto">
          <a:xfrm>
            <a:off x="6929438" y="3284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chemeClr val="accent2"/>
                </a:solidFill>
                <a:latin typeface="Times New Roman" panose="02020603050405020304" pitchFamily="18" charset="0"/>
              </a:rPr>
              <a:t>X</a:t>
            </a:r>
            <a:endParaRPr lang="fr-FR" altLang="fr-FR" sz="2400">
              <a:solidFill>
                <a:schemeClr val="accent2"/>
              </a:solidFill>
              <a:latin typeface="Times New Roman" panose="02020603050405020304" pitchFamily="18" charset="0"/>
            </a:endParaRPr>
          </a:p>
        </p:txBody>
      </p:sp>
      <p:sp>
        <p:nvSpPr>
          <p:cNvPr id="10" name="Text Box 22">
            <a:extLst>
              <a:ext uri="{FF2B5EF4-FFF2-40B4-BE49-F238E27FC236}">
                <a16:creationId xmlns:a16="http://schemas.microsoft.com/office/drawing/2014/main" id="{EADDF8F1-41A5-C849-BAE3-200D1EDB5B64}"/>
              </a:ext>
            </a:extLst>
          </p:cNvPr>
          <p:cNvSpPr txBox="1">
            <a:spLocks noChangeArrowheads="1"/>
          </p:cNvSpPr>
          <p:nvPr/>
        </p:nvSpPr>
        <p:spPr bwMode="auto">
          <a:xfrm>
            <a:off x="6692900" y="49752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chemeClr val="accent2"/>
                </a:solidFill>
                <a:latin typeface="Times New Roman" panose="02020603050405020304" pitchFamily="18" charset="0"/>
              </a:rPr>
              <a:t>X</a:t>
            </a:r>
            <a:endParaRPr lang="fr-FR" altLang="fr-FR" sz="2400">
              <a:solidFill>
                <a:schemeClr val="accent2"/>
              </a:solidFill>
              <a:latin typeface="Times New Roman" panose="02020603050405020304" pitchFamily="18" charset="0"/>
            </a:endParaRPr>
          </a:p>
        </p:txBody>
      </p:sp>
      <p:sp>
        <p:nvSpPr>
          <p:cNvPr id="11" name="Text Box 22">
            <a:extLst>
              <a:ext uri="{FF2B5EF4-FFF2-40B4-BE49-F238E27FC236}">
                <a16:creationId xmlns:a16="http://schemas.microsoft.com/office/drawing/2014/main" id="{2FDB3F08-03B5-5D46-8C0C-C323892C792C}"/>
              </a:ext>
            </a:extLst>
          </p:cNvPr>
          <p:cNvSpPr txBox="1">
            <a:spLocks noChangeArrowheads="1"/>
          </p:cNvSpPr>
          <p:nvPr/>
        </p:nvSpPr>
        <p:spPr bwMode="auto">
          <a:xfrm>
            <a:off x="5988050" y="2205038"/>
            <a:ext cx="2651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solidFill>
                  <a:schemeClr val="accent2"/>
                </a:solidFill>
                <a:latin typeface="Times New Roman" panose="02020603050405020304" pitchFamily="18" charset="0"/>
              </a:rPr>
              <a:t>Stratégie dominante</a:t>
            </a:r>
            <a:endParaRPr lang="fr-FR" altLang="fr-FR" sz="2400">
              <a:solidFill>
                <a:schemeClr val="accent2"/>
              </a:solidFill>
              <a:latin typeface="Times New Roman" panose="02020603050405020304" pitchFamily="18" charset="0"/>
            </a:endParaRPr>
          </a:p>
        </p:txBody>
      </p:sp>
      <p:sp>
        <p:nvSpPr>
          <p:cNvPr id="2" name="ZoneTexte 1">
            <a:extLst>
              <a:ext uri="{FF2B5EF4-FFF2-40B4-BE49-F238E27FC236}">
                <a16:creationId xmlns:a16="http://schemas.microsoft.com/office/drawing/2014/main" id="{AA724A6F-0BC6-4F46-8E99-046999F23EC9}"/>
              </a:ext>
            </a:extLst>
          </p:cNvPr>
          <p:cNvSpPr txBox="1">
            <a:spLocks noChangeArrowheads="1"/>
          </p:cNvSpPr>
          <p:nvPr/>
        </p:nvSpPr>
        <p:spPr bwMode="auto">
          <a:xfrm>
            <a:off x="3336925" y="6294438"/>
            <a:ext cx="2916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fr-FR" sz="1800"/>
              <a:t>Ici, on n’a pas de dilemme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style.rotation</p:attrName>
                                        </p:attrNameLst>
                                      </p:cBhvr>
                                      <p:tavLst>
                                        <p:tav tm="0">
                                          <p:val>
                                            <p:fltVal val="90"/>
                                          </p:val>
                                        </p:tav>
                                        <p:tav tm="100000">
                                          <p:val>
                                            <p:fltVal val="0"/>
                                          </p:val>
                                        </p:tav>
                                      </p:tavLst>
                                    </p:anim>
                                    <p:animEffect transition="in" filter="fade">
                                      <p:cBhvr>
                                        <p:cTn id="42" dur="10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1" presetClass="entr" presetSubtype="0" fill="hold" grpId="0" nodeType="clickEffect">
                                  <p:stCondLst>
                                    <p:cond delay="0"/>
                                  </p:stCondLst>
                                  <p:iterate type="lt">
                                    <p:tmPct val="5000"/>
                                  </p:iterate>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42018"/>
                                        </p:tgtEl>
                                        <p:attrNameLst>
                                          <p:attrName>style.visibility</p:attrName>
                                        </p:attrNameLst>
                                      </p:cBhvr>
                                      <p:to>
                                        <p:strVal val="visible"/>
                                      </p:to>
                                    </p:set>
                                    <p:anim calcmode="lin" valueType="num">
                                      <p:cBhvr>
                                        <p:cTn id="55" dur="500" fill="hold"/>
                                        <p:tgtEl>
                                          <p:spTgt spid="42018"/>
                                        </p:tgtEl>
                                        <p:attrNameLst>
                                          <p:attrName>ppt_w</p:attrName>
                                        </p:attrNameLst>
                                      </p:cBhvr>
                                      <p:tavLst>
                                        <p:tav tm="0">
                                          <p:val>
                                            <p:fltVal val="0"/>
                                          </p:val>
                                        </p:tav>
                                        <p:tav tm="100000">
                                          <p:val>
                                            <p:strVal val="#ppt_w"/>
                                          </p:val>
                                        </p:tav>
                                      </p:tavLst>
                                    </p:anim>
                                    <p:anim calcmode="lin" valueType="num">
                                      <p:cBhvr>
                                        <p:cTn id="56" dur="500" fill="hold"/>
                                        <p:tgtEl>
                                          <p:spTgt spid="42018"/>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arn(inVertical)">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8" grpId="0" animBg="1"/>
      <p:bldP spid="6" grpId="0"/>
      <p:bldP spid="7" grpId="0"/>
      <p:bldP spid="8" grpId="0"/>
      <p:bldP spid="9" grpId="0"/>
      <p:bldP spid="10" grpId="0"/>
      <p:bldP spid="11"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5">
            <a:extLst>
              <a:ext uri="{FF2B5EF4-FFF2-40B4-BE49-F238E27FC236}">
                <a16:creationId xmlns:a16="http://schemas.microsoft.com/office/drawing/2014/main" id="{7E141A9C-0713-8540-9862-702F2BDCC20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978134-B879-FF41-AC2C-CC16DC8E248A}" type="slidenum">
              <a:rPr lang="fr-FR" altLang="fr-FR" sz="1400"/>
              <a:pPr>
                <a:spcBef>
                  <a:spcPct val="0"/>
                </a:spcBef>
                <a:buFontTx/>
                <a:buNone/>
              </a:pPr>
              <a:t>19</a:t>
            </a:fld>
            <a:endParaRPr lang="fr-FR" altLang="fr-FR" sz="1400"/>
          </a:p>
        </p:txBody>
      </p:sp>
      <p:sp>
        <p:nvSpPr>
          <p:cNvPr id="20483" name="Rectangle 2">
            <a:extLst>
              <a:ext uri="{FF2B5EF4-FFF2-40B4-BE49-F238E27FC236}">
                <a16:creationId xmlns:a16="http://schemas.microsoft.com/office/drawing/2014/main" id="{00FDDD7B-029B-E849-9CC1-E330E8DD136C}"/>
              </a:ext>
            </a:extLst>
          </p:cNvPr>
          <p:cNvSpPr>
            <a:spLocks noGrp="1" noChangeArrowheads="1"/>
          </p:cNvSpPr>
          <p:nvPr>
            <p:ph type="title"/>
          </p:nvPr>
        </p:nvSpPr>
        <p:spPr/>
        <p:txBody>
          <a:bodyPr/>
          <a:lstStyle/>
          <a:p>
            <a:pPr eaLnBrk="1" hangingPunct="1"/>
            <a:r>
              <a:rPr lang="fr-CA" altLang="fr-FR" sz="2800"/>
              <a:t>Soit le jeu suivant: cliquez sur l’équilibre de Nash</a:t>
            </a:r>
            <a:endParaRPr lang="fr-FR" altLang="fr-FR" sz="2800"/>
          </a:p>
        </p:txBody>
      </p:sp>
      <p:graphicFrame>
        <p:nvGraphicFramePr>
          <p:cNvPr id="60419" name="Group 3">
            <a:extLst>
              <a:ext uri="{FF2B5EF4-FFF2-40B4-BE49-F238E27FC236}">
                <a16:creationId xmlns:a16="http://schemas.microsoft.com/office/drawing/2014/main" id="{A1305D9A-DCF8-B44B-B856-C450F959E4C2}"/>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Joueur 2</a:t>
                      </a:r>
                      <a:r>
                        <a:rPr kumimoji="0" lang="fr-CA" sz="2800" b="1" i="0" u="none" strike="noStrike" cap="none" normalizeH="0" baseline="0">
                          <a:ln>
                            <a:noFill/>
                          </a:ln>
                          <a:solidFill>
                            <a:schemeClr val="accent2"/>
                          </a:solidFill>
                          <a:effectLst/>
                          <a:latin typeface="Arial" charset="0"/>
                        </a:rPr>
                        <a:t> </a:t>
                      </a:r>
                      <a:r>
                        <a:rPr kumimoji="0" lang="fr-CA" sz="2800" b="1" i="0" u="none" strike="noStrike" cap="none" normalizeH="0" baseline="0">
                          <a:ln>
                            <a:noFill/>
                          </a:ln>
                          <a:solidFill>
                            <a:schemeClr val="accent2"/>
                          </a:solidFill>
                          <a:effectLst/>
                          <a:latin typeface="Arial" charset="0"/>
                          <a:sym typeface="Wingdings" pitchFamily="2" charset="2"/>
                        </a:rPr>
                        <a:t></a:t>
                      </a:r>
                      <a:endParaRPr kumimoji="0" lang="fr-CA" sz="2800" b="1"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a:ln>
                            <a:noFill/>
                          </a:ln>
                          <a:solidFill>
                            <a:srgbClr val="FF3300"/>
                          </a:solidFill>
                          <a:effectLst/>
                          <a:latin typeface="Arial" charset="0"/>
                          <a:sym typeface="Wingdings" pitchFamily="2" charset="2"/>
                        </a:rPr>
                        <a:t></a:t>
                      </a:r>
                      <a:r>
                        <a:rPr kumimoji="0" lang="fr-CA" sz="2800" b="0" i="0" u="none" strike="noStrike" cap="none" normalizeH="0" baseline="0">
                          <a:ln>
                            <a:noFill/>
                          </a:ln>
                          <a:solidFill>
                            <a:srgbClr val="FF3300"/>
                          </a:solidFill>
                          <a:effectLst/>
                          <a:latin typeface="Arial" charset="0"/>
                        </a:rPr>
                        <a:t> Joueur 1</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C</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A</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1</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4</a:t>
                      </a:r>
                      <a:endParaRPr kumimoji="0" lang="fr-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3</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2</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B</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5</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3</a:t>
                      </a:r>
                      <a:endParaRPr kumimoji="0" lang="en-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0</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0</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numéro de diapositive 1">
            <a:extLst>
              <a:ext uri="{FF2B5EF4-FFF2-40B4-BE49-F238E27FC236}">
                <a16:creationId xmlns:a16="http://schemas.microsoft.com/office/drawing/2014/main" id="{0D70A0F4-4484-084F-B51D-4D870FEAC39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5B9BFF-D590-094B-8561-3F7E482C68CF}" type="slidenum">
              <a:rPr lang="fr-FR" altLang="fr-FR" sz="1400"/>
              <a:pPr>
                <a:spcBef>
                  <a:spcPct val="0"/>
                </a:spcBef>
                <a:buFontTx/>
                <a:buNone/>
              </a:pPr>
              <a:t>2</a:t>
            </a:fld>
            <a:endParaRPr lang="fr-FR" altLang="fr-FR" sz="1400"/>
          </a:p>
        </p:txBody>
      </p:sp>
      <p:sp>
        <p:nvSpPr>
          <p:cNvPr id="3" name="Rectangle 2">
            <a:extLst>
              <a:ext uri="{FF2B5EF4-FFF2-40B4-BE49-F238E27FC236}">
                <a16:creationId xmlns:a16="http://schemas.microsoft.com/office/drawing/2014/main" id="{D0066C17-BECA-2C44-B3AE-E83835492498}"/>
              </a:ext>
            </a:extLst>
          </p:cNvPr>
          <p:cNvSpPr/>
          <p:nvPr/>
        </p:nvSpPr>
        <p:spPr>
          <a:xfrm>
            <a:off x="1116013" y="490538"/>
            <a:ext cx="6840537" cy="720725"/>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fr-CA" sz="3600" dirty="0">
                <a:solidFill>
                  <a:schemeClr val="accent2"/>
                </a:solidFill>
              </a:rPr>
              <a:t>Dans un marché oligopolistique</a:t>
            </a:r>
            <a:endParaRPr lang="fr-CA" sz="2400" dirty="0">
              <a:solidFill>
                <a:schemeClr val="accent2"/>
              </a:solidFill>
            </a:endParaRPr>
          </a:p>
        </p:txBody>
      </p:sp>
      <p:sp>
        <p:nvSpPr>
          <p:cNvPr id="4" name="Rectangle à coins arrondis 3">
            <a:extLst>
              <a:ext uri="{FF2B5EF4-FFF2-40B4-BE49-F238E27FC236}">
                <a16:creationId xmlns:a16="http://schemas.microsoft.com/office/drawing/2014/main" id="{44C23420-6433-9F47-93B9-160BA1626420}"/>
              </a:ext>
            </a:extLst>
          </p:cNvPr>
          <p:cNvSpPr/>
          <p:nvPr/>
        </p:nvSpPr>
        <p:spPr>
          <a:xfrm>
            <a:off x="611188" y="2781300"/>
            <a:ext cx="2808287" cy="1368425"/>
          </a:xfrm>
          <a:prstGeom prst="roundRect">
            <a:avLst/>
          </a:prstGeom>
          <a:solidFill>
            <a:schemeClr val="bg1">
              <a:lumMod val="6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CA" dirty="0">
                <a:solidFill>
                  <a:schemeClr val="bg1"/>
                </a:solidFill>
              </a:rPr>
              <a:t>Une entreprise</a:t>
            </a:r>
          </a:p>
          <a:p>
            <a:pPr algn="ctr">
              <a:defRPr/>
            </a:pPr>
            <a:r>
              <a:rPr lang="fr-CA" dirty="0">
                <a:solidFill>
                  <a:schemeClr val="bg1"/>
                </a:solidFill>
              </a:rPr>
              <a:t>envisage une décision</a:t>
            </a:r>
          </a:p>
          <a:p>
            <a:pPr algn="ctr">
              <a:defRPr/>
            </a:pPr>
            <a:r>
              <a:rPr lang="fr-CA" dirty="0">
                <a:solidFill>
                  <a:schemeClr val="bg1"/>
                </a:solidFill>
              </a:rPr>
              <a:t>Ex: baisse son prix</a:t>
            </a:r>
          </a:p>
        </p:txBody>
      </p:sp>
      <p:sp>
        <p:nvSpPr>
          <p:cNvPr id="5" name="Flèche droite 4">
            <a:extLst>
              <a:ext uri="{FF2B5EF4-FFF2-40B4-BE49-F238E27FC236}">
                <a16:creationId xmlns:a16="http://schemas.microsoft.com/office/drawing/2014/main" id="{17F84C91-75C7-E442-9AB0-31CBED5897D8}"/>
              </a:ext>
            </a:extLst>
          </p:cNvPr>
          <p:cNvSpPr/>
          <p:nvPr/>
        </p:nvSpPr>
        <p:spPr>
          <a:xfrm rot="20550461">
            <a:off x="3595688" y="2678113"/>
            <a:ext cx="1320800" cy="307975"/>
          </a:xfrm>
          <a:prstGeom prst="rightArrow">
            <a:avLst/>
          </a:prstGeom>
          <a:solidFill>
            <a:schemeClr val="bg2"/>
          </a:solidFill>
          <a:ln>
            <a:solidFill>
              <a:schemeClr val="tx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CA"/>
          </a:p>
        </p:txBody>
      </p:sp>
      <p:sp>
        <p:nvSpPr>
          <p:cNvPr id="6" name="Rectangle à coins arrondis 5">
            <a:extLst>
              <a:ext uri="{FF2B5EF4-FFF2-40B4-BE49-F238E27FC236}">
                <a16:creationId xmlns:a16="http://schemas.microsoft.com/office/drawing/2014/main" id="{83613C62-FF02-814A-B362-36CB0175657D}"/>
              </a:ext>
            </a:extLst>
          </p:cNvPr>
          <p:cNvSpPr/>
          <p:nvPr/>
        </p:nvSpPr>
        <p:spPr>
          <a:xfrm>
            <a:off x="5148263" y="1700213"/>
            <a:ext cx="3095625" cy="865187"/>
          </a:xfrm>
          <a:prstGeom prst="roundRect">
            <a:avLst/>
          </a:prstGeom>
          <a:solidFill>
            <a:schemeClr val="bg1">
              <a:lumMod val="7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CA" dirty="0">
                <a:solidFill>
                  <a:schemeClr val="bg1"/>
                </a:solidFill>
              </a:rPr>
              <a:t>Impact sur le marché</a:t>
            </a:r>
          </a:p>
          <a:p>
            <a:pPr algn="ctr">
              <a:defRPr/>
            </a:pPr>
            <a:r>
              <a:rPr lang="fr-CA" dirty="0">
                <a:solidFill>
                  <a:schemeClr val="bg1"/>
                </a:solidFill>
              </a:rPr>
              <a:t>Ex: la quantité demandée augmente</a:t>
            </a:r>
          </a:p>
        </p:txBody>
      </p:sp>
      <p:sp>
        <p:nvSpPr>
          <p:cNvPr id="7" name="Flèche droite 6">
            <a:extLst>
              <a:ext uri="{FF2B5EF4-FFF2-40B4-BE49-F238E27FC236}">
                <a16:creationId xmlns:a16="http://schemas.microsoft.com/office/drawing/2014/main" id="{21E4FF8E-F666-9249-A85D-90CA32525645}"/>
              </a:ext>
            </a:extLst>
          </p:cNvPr>
          <p:cNvSpPr/>
          <p:nvPr/>
        </p:nvSpPr>
        <p:spPr>
          <a:xfrm rot="1458003">
            <a:off x="3600450" y="3763963"/>
            <a:ext cx="1320800" cy="309562"/>
          </a:xfrm>
          <a:prstGeom prst="rightArrow">
            <a:avLst/>
          </a:prstGeom>
          <a:solidFill>
            <a:schemeClr val="bg2"/>
          </a:solidFill>
          <a:ln>
            <a:solidFill>
              <a:schemeClr val="tx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CA"/>
          </a:p>
        </p:txBody>
      </p:sp>
      <p:sp>
        <p:nvSpPr>
          <p:cNvPr id="8" name="Rectangle à coins arrondis 7">
            <a:extLst>
              <a:ext uri="{FF2B5EF4-FFF2-40B4-BE49-F238E27FC236}">
                <a16:creationId xmlns:a16="http://schemas.microsoft.com/office/drawing/2014/main" id="{9A77AC13-22D6-644B-BA15-7B01928BEF9C}"/>
              </a:ext>
            </a:extLst>
          </p:cNvPr>
          <p:cNvSpPr/>
          <p:nvPr/>
        </p:nvSpPr>
        <p:spPr>
          <a:xfrm>
            <a:off x="5148263" y="3716338"/>
            <a:ext cx="3095625" cy="1441450"/>
          </a:xfrm>
          <a:prstGeom prst="roundRect">
            <a:avLst/>
          </a:prstGeom>
          <a:solidFill>
            <a:schemeClr val="bg1">
              <a:lumMod val="7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CA" dirty="0">
                <a:solidFill>
                  <a:schemeClr val="bg1"/>
                </a:solidFill>
              </a:rPr>
              <a:t>Impact sur le comportement des rivales</a:t>
            </a:r>
          </a:p>
          <a:p>
            <a:pPr algn="ctr">
              <a:defRPr/>
            </a:pPr>
            <a:r>
              <a:rPr lang="fr-CA" dirty="0">
                <a:solidFill>
                  <a:schemeClr val="bg1"/>
                </a:solidFill>
              </a:rPr>
              <a:t>Ex: les concurrents baissent aussi leur prix</a:t>
            </a:r>
          </a:p>
        </p:txBody>
      </p:sp>
      <p:sp>
        <p:nvSpPr>
          <p:cNvPr id="9" name="Rectangle 8">
            <a:extLst>
              <a:ext uri="{FF2B5EF4-FFF2-40B4-BE49-F238E27FC236}">
                <a16:creationId xmlns:a16="http://schemas.microsoft.com/office/drawing/2014/main" id="{04285653-C6B4-8348-B4F2-207DFA1C22B3}"/>
              </a:ext>
            </a:extLst>
          </p:cNvPr>
          <p:cNvSpPr/>
          <p:nvPr/>
        </p:nvSpPr>
        <p:spPr>
          <a:xfrm>
            <a:off x="4932363" y="5373688"/>
            <a:ext cx="3600450" cy="7921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CA" dirty="0"/>
              <a:t>INTERACTIONS STRATÉGIQUES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E29346C1-C189-DA49-A485-763815EFE393}"/>
              </a:ext>
            </a:extLst>
          </p:cNvPr>
          <p:cNvSpPr>
            <a:spLocks noGrp="1"/>
          </p:cNvSpPr>
          <p:nvPr>
            <p:ph type="title"/>
          </p:nvPr>
        </p:nvSpPr>
        <p:spPr/>
        <p:txBody>
          <a:bodyPr/>
          <a:lstStyle/>
          <a:p>
            <a:r>
              <a:rPr lang="fr-CA" altLang="fr-FR" sz="3600"/>
              <a:t>Désolé ce n’est pas la bonne réponse</a:t>
            </a:r>
          </a:p>
        </p:txBody>
      </p:sp>
      <p:sp>
        <p:nvSpPr>
          <p:cNvPr id="21507" name="Espace réservé du contenu 2">
            <a:extLst>
              <a:ext uri="{FF2B5EF4-FFF2-40B4-BE49-F238E27FC236}">
                <a16:creationId xmlns:a16="http://schemas.microsoft.com/office/drawing/2014/main" id="{F0DCF836-2CEF-5A48-8587-B91647023AAC}"/>
              </a:ext>
            </a:extLst>
          </p:cNvPr>
          <p:cNvSpPr>
            <a:spLocks noGrp="1"/>
          </p:cNvSpPr>
          <p:nvPr>
            <p:ph idx="1"/>
          </p:nvPr>
        </p:nvSpPr>
        <p:spPr/>
        <p:txBody>
          <a:bodyPr/>
          <a:lstStyle/>
          <a:p>
            <a:r>
              <a:rPr lang="fr-CA" altLang="fr-FR"/>
              <a:t>Rappel: déterminez pour chaque joueur son meilleur choix pour chaque choix possible de l’autre joueur.  </a:t>
            </a:r>
          </a:p>
          <a:p>
            <a:r>
              <a:rPr lang="fr-CA" altLang="fr-FR"/>
              <a:t>On a un équilibre de Nash lorsque pour chaque joueur l’action correspond à sa meilleur réponse étant donné le choix de l’autre joueur</a:t>
            </a:r>
          </a:p>
        </p:txBody>
      </p:sp>
      <p:sp>
        <p:nvSpPr>
          <p:cNvPr id="21508" name="Espace réservé du numéro de diapositive 3">
            <a:extLst>
              <a:ext uri="{FF2B5EF4-FFF2-40B4-BE49-F238E27FC236}">
                <a16:creationId xmlns:a16="http://schemas.microsoft.com/office/drawing/2014/main" id="{041053D8-10BB-4443-ABA8-547DD606D24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43CE38-CE99-D643-BB36-585785156287}" type="slidenum">
              <a:rPr lang="fr-FR" altLang="fr-FR" sz="1400"/>
              <a:pPr>
                <a:spcBef>
                  <a:spcPct val="0"/>
                </a:spcBef>
                <a:buFontTx/>
                <a:buNone/>
              </a:pPr>
              <a:t>20</a:t>
            </a:fld>
            <a:endParaRPr lang="fr-FR" altLang="fr-FR" sz="1400"/>
          </a:p>
        </p:txBody>
      </p:sp>
      <p:sp>
        <p:nvSpPr>
          <p:cNvPr id="2" name="Rectangle 1">
            <a:extLst>
              <a:ext uri="{FF2B5EF4-FFF2-40B4-BE49-F238E27FC236}">
                <a16:creationId xmlns:a16="http://schemas.microsoft.com/office/drawing/2014/main" id="{F8F3C675-6758-FF4E-8D95-AAB206305B06}"/>
              </a:ext>
            </a:extLst>
          </p:cNvPr>
          <p:cNvSpPr/>
          <p:nvPr/>
        </p:nvSpPr>
        <p:spPr>
          <a:xfrm>
            <a:off x="4932040" y="5517232"/>
            <a:ext cx="3240360" cy="60893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Voir la solution</a:t>
            </a:r>
          </a:p>
        </p:txBody>
      </p:sp>
      <p:sp>
        <p:nvSpPr>
          <p:cNvPr id="6" name="Rectangle 5">
            <a:extLst>
              <a:ext uri="{FF2B5EF4-FFF2-40B4-BE49-F238E27FC236}">
                <a16:creationId xmlns:a16="http://schemas.microsoft.com/office/drawing/2014/main" id="{4DE70533-29F3-444D-B75A-078F69C52FD9}"/>
              </a:ext>
            </a:extLst>
          </p:cNvPr>
          <p:cNvSpPr/>
          <p:nvPr/>
        </p:nvSpPr>
        <p:spPr>
          <a:xfrm>
            <a:off x="827584" y="5517232"/>
            <a:ext cx="3240360" cy="60893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Recommencer</a:t>
            </a:r>
          </a:p>
        </p:txBody>
      </p:sp>
    </p:spTree>
    <p:custDataLst>
      <p:tags r:id="rId1"/>
    </p:custData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numéro de diapositive 5">
            <a:extLst>
              <a:ext uri="{FF2B5EF4-FFF2-40B4-BE49-F238E27FC236}">
                <a16:creationId xmlns:a16="http://schemas.microsoft.com/office/drawing/2014/main" id="{A7DD1E51-392F-C44C-B6D9-42B994AE61A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586FC2-6355-DB43-95DA-E19CFD0DF974}" type="slidenum">
              <a:rPr lang="fr-FR" altLang="fr-FR" sz="1400"/>
              <a:pPr>
                <a:spcBef>
                  <a:spcPct val="0"/>
                </a:spcBef>
                <a:buFontTx/>
                <a:buNone/>
              </a:pPr>
              <a:t>21</a:t>
            </a:fld>
            <a:endParaRPr lang="fr-FR" altLang="fr-FR" sz="1400"/>
          </a:p>
        </p:txBody>
      </p:sp>
      <p:sp>
        <p:nvSpPr>
          <p:cNvPr id="22531" name="Rectangle 2">
            <a:extLst>
              <a:ext uri="{FF2B5EF4-FFF2-40B4-BE49-F238E27FC236}">
                <a16:creationId xmlns:a16="http://schemas.microsoft.com/office/drawing/2014/main" id="{4D007853-C947-B942-82AB-39CEB15981ED}"/>
              </a:ext>
            </a:extLst>
          </p:cNvPr>
          <p:cNvSpPr>
            <a:spLocks noGrp="1" noChangeArrowheads="1"/>
          </p:cNvSpPr>
          <p:nvPr>
            <p:ph type="title"/>
          </p:nvPr>
        </p:nvSpPr>
        <p:spPr/>
        <p:txBody>
          <a:bodyPr/>
          <a:lstStyle/>
          <a:p>
            <a:pPr eaLnBrk="1" hangingPunct="1"/>
            <a:r>
              <a:rPr lang="fr-CA" altLang="fr-FR" sz="2800"/>
              <a:t>Bravo…</a:t>
            </a:r>
            <a:endParaRPr lang="fr-FR" altLang="fr-FR" sz="2800"/>
          </a:p>
        </p:txBody>
      </p:sp>
      <p:graphicFrame>
        <p:nvGraphicFramePr>
          <p:cNvPr id="60419" name="Group 3">
            <a:extLst>
              <a:ext uri="{FF2B5EF4-FFF2-40B4-BE49-F238E27FC236}">
                <a16:creationId xmlns:a16="http://schemas.microsoft.com/office/drawing/2014/main" id="{71F38395-0A7B-1841-92BA-5FE453373922}"/>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Joueur 2</a:t>
                      </a:r>
                      <a:r>
                        <a:rPr kumimoji="0" lang="fr-CA" sz="2800" b="1" i="0" u="none" strike="noStrike" cap="none" normalizeH="0" baseline="0">
                          <a:ln>
                            <a:noFill/>
                          </a:ln>
                          <a:solidFill>
                            <a:schemeClr val="accent2"/>
                          </a:solidFill>
                          <a:effectLst/>
                          <a:latin typeface="Arial" charset="0"/>
                        </a:rPr>
                        <a:t> </a:t>
                      </a:r>
                      <a:r>
                        <a:rPr kumimoji="0" lang="fr-CA" sz="2800" b="1" i="0" u="none" strike="noStrike" cap="none" normalizeH="0" baseline="0">
                          <a:ln>
                            <a:noFill/>
                          </a:ln>
                          <a:solidFill>
                            <a:schemeClr val="accent2"/>
                          </a:solidFill>
                          <a:effectLst/>
                          <a:latin typeface="Arial" charset="0"/>
                          <a:sym typeface="Wingdings" pitchFamily="2" charset="2"/>
                        </a:rPr>
                        <a:t></a:t>
                      </a:r>
                      <a:endParaRPr kumimoji="0" lang="fr-CA" sz="2800" b="1"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a:ln>
                            <a:noFill/>
                          </a:ln>
                          <a:solidFill>
                            <a:srgbClr val="FF3300"/>
                          </a:solidFill>
                          <a:effectLst/>
                          <a:latin typeface="Arial" charset="0"/>
                          <a:sym typeface="Wingdings" pitchFamily="2" charset="2"/>
                        </a:rPr>
                        <a:t></a:t>
                      </a:r>
                      <a:r>
                        <a:rPr kumimoji="0" lang="fr-CA" sz="2800" b="0" i="0" u="none" strike="noStrike" cap="none" normalizeH="0" baseline="0">
                          <a:ln>
                            <a:noFill/>
                          </a:ln>
                          <a:solidFill>
                            <a:srgbClr val="FF3300"/>
                          </a:solidFill>
                          <a:effectLst/>
                          <a:latin typeface="Arial" charset="0"/>
                        </a:rPr>
                        <a:t> Joueur 1</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C</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A</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1</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4</a:t>
                      </a:r>
                      <a:endParaRPr kumimoji="0" lang="fr-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3</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2</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B</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5</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3</a:t>
                      </a:r>
                      <a:endParaRPr kumimoji="0" lang="en-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0</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0</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437" name="Text Box 21">
            <a:extLst>
              <a:ext uri="{FF2B5EF4-FFF2-40B4-BE49-F238E27FC236}">
                <a16:creationId xmlns:a16="http://schemas.microsoft.com/office/drawing/2014/main" id="{774D166F-0C7C-8740-81DD-5775353CC1F2}"/>
              </a:ext>
            </a:extLst>
          </p:cNvPr>
          <p:cNvSpPr txBox="1">
            <a:spLocks noChangeArrowheads="1"/>
          </p:cNvSpPr>
          <p:nvPr/>
        </p:nvSpPr>
        <p:spPr bwMode="auto">
          <a:xfrm>
            <a:off x="3563938" y="5589588"/>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
        <p:nvSpPr>
          <p:cNvPr id="60438" name="Text Box 22">
            <a:extLst>
              <a:ext uri="{FF2B5EF4-FFF2-40B4-BE49-F238E27FC236}">
                <a16:creationId xmlns:a16="http://schemas.microsoft.com/office/drawing/2014/main" id="{314171BD-ECF6-0D47-9B94-73D1E39284A2}"/>
              </a:ext>
            </a:extLst>
          </p:cNvPr>
          <p:cNvSpPr txBox="1">
            <a:spLocks noChangeArrowheads="1"/>
          </p:cNvSpPr>
          <p:nvPr/>
        </p:nvSpPr>
        <p:spPr bwMode="auto">
          <a:xfrm>
            <a:off x="3563938" y="3284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60439" name="Text Box 23">
            <a:extLst>
              <a:ext uri="{FF2B5EF4-FFF2-40B4-BE49-F238E27FC236}">
                <a16:creationId xmlns:a16="http://schemas.microsoft.com/office/drawing/2014/main" id="{6038164B-2FEA-EB42-8BD6-F471A6CA1FC2}"/>
              </a:ext>
            </a:extLst>
          </p:cNvPr>
          <p:cNvSpPr txBox="1">
            <a:spLocks noChangeArrowheads="1"/>
          </p:cNvSpPr>
          <p:nvPr/>
        </p:nvSpPr>
        <p:spPr bwMode="auto">
          <a:xfrm>
            <a:off x="59404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60440" name="Text Box 24">
            <a:extLst>
              <a:ext uri="{FF2B5EF4-FFF2-40B4-BE49-F238E27FC236}">
                <a16:creationId xmlns:a16="http://schemas.microsoft.com/office/drawing/2014/main" id="{0B48F4DC-B9A1-BE4B-9556-4D58F06F9AAA}"/>
              </a:ext>
            </a:extLst>
          </p:cNvPr>
          <p:cNvSpPr txBox="1">
            <a:spLocks noChangeArrowheads="1"/>
          </p:cNvSpPr>
          <p:nvPr/>
        </p:nvSpPr>
        <p:spPr bwMode="auto">
          <a:xfrm>
            <a:off x="3203575" y="5013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60441" name="Text Box 25">
            <a:extLst>
              <a:ext uri="{FF2B5EF4-FFF2-40B4-BE49-F238E27FC236}">
                <a16:creationId xmlns:a16="http://schemas.microsoft.com/office/drawing/2014/main" id="{21318345-9BBA-9F4F-8054-27DB06FF177E}"/>
              </a:ext>
            </a:extLst>
          </p:cNvPr>
          <p:cNvSpPr txBox="1">
            <a:spLocks noChangeArrowheads="1"/>
          </p:cNvSpPr>
          <p:nvPr/>
        </p:nvSpPr>
        <p:spPr bwMode="auto">
          <a:xfrm>
            <a:off x="3635375" y="5013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60442" name="Text Box 26">
            <a:extLst>
              <a:ext uri="{FF2B5EF4-FFF2-40B4-BE49-F238E27FC236}">
                <a16:creationId xmlns:a16="http://schemas.microsoft.com/office/drawing/2014/main" id="{F201C64D-6980-494F-94FA-7C1BFAE6596C}"/>
              </a:ext>
            </a:extLst>
          </p:cNvPr>
          <p:cNvSpPr txBox="1">
            <a:spLocks noChangeArrowheads="1"/>
          </p:cNvSpPr>
          <p:nvPr/>
        </p:nvSpPr>
        <p:spPr bwMode="auto">
          <a:xfrm>
            <a:off x="1258888" y="6400800"/>
            <a:ext cx="380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Pas de dilemme du prisonnier</a:t>
            </a:r>
            <a:endParaRPr lang="fr-FR" altLang="fr-FR" sz="2400">
              <a:latin typeface="Times New Roman" panose="02020603050405020304"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0438"/>
                                        </p:tgtEl>
                                        <p:attrNameLst>
                                          <p:attrName>style.visibility</p:attrName>
                                        </p:attrNameLst>
                                      </p:cBhvr>
                                      <p:to>
                                        <p:strVal val="visible"/>
                                      </p:to>
                                    </p:set>
                                    <p:anim calcmode="lin" valueType="num">
                                      <p:cBhvr>
                                        <p:cTn id="7" dur="1000" fill="hold"/>
                                        <p:tgtEl>
                                          <p:spTgt spid="60438"/>
                                        </p:tgtEl>
                                        <p:attrNameLst>
                                          <p:attrName>ppt_w</p:attrName>
                                        </p:attrNameLst>
                                      </p:cBhvr>
                                      <p:tavLst>
                                        <p:tav tm="0">
                                          <p:val>
                                            <p:fltVal val="0"/>
                                          </p:val>
                                        </p:tav>
                                        <p:tav tm="100000">
                                          <p:val>
                                            <p:strVal val="#ppt_w"/>
                                          </p:val>
                                        </p:tav>
                                      </p:tavLst>
                                    </p:anim>
                                    <p:anim calcmode="lin" valueType="num">
                                      <p:cBhvr>
                                        <p:cTn id="8" dur="1000" fill="hold"/>
                                        <p:tgtEl>
                                          <p:spTgt spid="60438"/>
                                        </p:tgtEl>
                                        <p:attrNameLst>
                                          <p:attrName>ppt_h</p:attrName>
                                        </p:attrNameLst>
                                      </p:cBhvr>
                                      <p:tavLst>
                                        <p:tav tm="0">
                                          <p:val>
                                            <p:fltVal val="0"/>
                                          </p:val>
                                        </p:tav>
                                        <p:tav tm="100000">
                                          <p:val>
                                            <p:strVal val="#ppt_h"/>
                                          </p:val>
                                        </p:tav>
                                      </p:tavLst>
                                    </p:anim>
                                    <p:anim calcmode="lin" valueType="num">
                                      <p:cBhvr>
                                        <p:cTn id="9" dur="1000" fill="hold"/>
                                        <p:tgtEl>
                                          <p:spTgt spid="60438"/>
                                        </p:tgtEl>
                                        <p:attrNameLst>
                                          <p:attrName>style.rotation</p:attrName>
                                        </p:attrNameLst>
                                      </p:cBhvr>
                                      <p:tavLst>
                                        <p:tav tm="0">
                                          <p:val>
                                            <p:fltVal val="90"/>
                                          </p:val>
                                        </p:tav>
                                        <p:tav tm="100000">
                                          <p:val>
                                            <p:fltVal val="0"/>
                                          </p:val>
                                        </p:tav>
                                      </p:tavLst>
                                    </p:anim>
                                    <p:animEffect transition="in" filter="fade">
                                      <p:cBhvr>
                                        <p:cTn id="10" dur="1000"/>
                                        <p:tgtEl>
                                          <p:spTgt spid="60438"/>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60439"/>
                                        </p:tgtEl>
                                        <p:attrNameLst>
                                          <p:attrName>style.visibility</p:attrName>
                                        </p:attrNameLst>
                                      </p:cBhvr>
                                      <p:to>
                                        <p:strVal val="visible"/>
                                      </p:to>
                                    </p:set>
                                    <p:anim calcmode="lin" valueType="num">
                                      <p:cBhvr>
                                        <p:cTn id="13" dur="1000" fill="hold"/>
                                        <p:tgtEl>
                                          <p:spTgt spid="60439"/>
                                        </p:tgtEl>
                                        <p:attrNameLst>
                                          <p:attrName>ppt_w</p:attrName>
                                        </p:attrNameLst>
                                      </p:cBhvr>
                                      <p:tavLst>
                                        <p:tav tm="0">
                                          <p:val>
                                            <p:fltVal val="0"/>
                                          </p:val>
                                        </p:tav>
                                        <p:tav tm="100000">
                                          <p:val>
                                            <p:strVal val="#ppt_w"/>
                                          </p:val>
                                        </p:tav>
                                      </p:tavLst>
                                    </p:anim>
                                    <p:anim calcmode="lin" valueType="num">
                                      <p:cBhvr>
                                        <p:cTn id="14" dur="1000" fill="hold"/>
                                        <p:tgtEl>
                                          <p:spTgt spid="60439"/>
                                        </p:tgtEl>
                                        <p:attrNameLst>
                                          <p:attrName>ppt_h</p:attrName>
                                        </p:attrNameLst>
                                      </p:cBhvr>
                                      <p:tavLst>
                                        <p:tav tm="0">
                                          <p:val>
                                            <p:fltVal val="0"/>
                                          </p:val>
                                        </p:tav>
                                        <p:tav tm="100000">
                                          <p:val>
                                            <p:strVal val="#ppt_h"/>
                                          </p:val>
                                        </p:tav>
                                      </p:tavLst>
                                    </p:anim>
                                    <p:anim calcmode="lin" valueType="num">
                                      <p:cBhvr>
                                        <p:cTn id="15" dur="1000" fill="hold"/>
                                        <p:tgtEl>
                                          <p:spTgt spid="60439"/>
                                        </p:tgtEl>
                                        <p:attrNameLst>
                                          <p:attrName>style.rotation</p:attrName>
                                        </p:attrNameLst>
                                      </p:cBhvr>
                                      <p:tavLst>
                                        <p:tav tm="0">
                                          <p:val>
                                            <p:fltVal val="90"/>
                                          </p:val>
                                        </p:tav>
                                        <p:tav tm="100000">
                                          <p:val>
                                            <p:fltVal val="0"/>
                                          </p:val>
                                        </p:tav>
                                      </p:tavLst>
                                    </p:anim>
                                    <p:animEffect transition="in" filter="fade">
                                      <p:cBhvr>
                                        <p:cTn id="16" dur="1000"/>
                                        <p:tgtEl>
                                          <p:spTgt spid="60439"/>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60440"/>
                                        </p:tgtEl>
                                        <p:attrNameLst>
                                          <p:attrName>style.visibility</p:attrName>
                                        </p:attrNameLst>
                                      </p:cBhvr>
                                      <p:to>
                                        <p:strVal val="visible"/>
                                      </p:to>
                                    </p:set>
                                    <p:anim calcmode="lin" valueType="num">
                                      <p:cBhvr>
                                        <p:cTn id="19" dur="1000" fill="hold"/>
                                        <p:tgtEl>
                                          <p:spTgt spid="60440"/>
                                        </p:tgtEl>
                                        <p:attrNameLst>
                                          <p:attrName>ppt_w</p:attrName>
                                        </p:attrNameLst>
                                      </p:cBhvr>
                                      <p:tavLst>
                                        <p:tav tm="0">
                                          <p:val>
                                            <p:fltVal val="0"/>
                                          </p:val>
                                        </p:tav>
                                        <p:tav tm="100000">
                                          <p:val>
                                            <p:strVal val="#ppt_w"/>
                                          </p:val>
                                        </p:tav>
                                      </p:tavLst>
                                    </p:anim>
                                    <p:anim calcmode="lin" valueType="num">
                                      <p:cBhvr>
                                        <p:cTn id="20" dur="1000" fill="hold"/>
                                        <p:tgtEl>
                                          <p:spTgt spid="60440"/>
                                        </p:tgtEl>
                                        <p:attrNameLst>
                                          <p:attrName>ppt_h</p:attrName>
                                        </p:attrNameLst>
                                      </p:cBhvr>
                                      <p:tavLst>
                                        <p:tav tm="0">
                                          <p:val>
                                            <p:fltVal val="0"/>
                                          </p:val>
                                        </p:tav>
                                        <p:tav tm="100000">
                                          <p:val>
                                            <p:strVal val="#ppt_h"/>
                                          </p:val>
                                        </p:tav>
                                      </p:tavLst>
                                    </p:anim>
                                    <p:anim calcmode="lin" valueType="num">
                                      <p:cBhvr>
                                        <p:cTn id="21" dur="1000" fill="hold"/>
                                        <p:tgtEl>
                                          <p:spTgt spid="60440"/>
                                        </p:tgtEl>
                                        <p:attrNameLst>
                                          <p:attrName>style.rotation</p:attrName>
                                        </p:attrNameLst>
                                      </p:cBhvr>
                                      <p:tavLst>
                                        <p:tav tm="0">
                                          <p:val>
                                            <p:fltVal val="90"/>
                                          </p:val>
                                        </p:tav>
                                        <p:tav tm="100000">
                                          <p:val>
                                            <p:fltVal val="0"/>
                                          </p:val>
                                        </p:tav>
                                      </p:tavLst>
                                    </p:anim>
                                    <p:animEffect transition="in" filter="fade">
                                      <p:cBhvr>
                                        <p:cTn id="22" dur="1000"/>
                                        <p:tgtEl>
                                          <p:spTgt spid="60440"/>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60441"/>
                                        </p:tgtEl>
                                        <p:attrNameLst>
                                          <p:attrName>style.visibility</p:attrName>
                                        </p:attrNameLst>
                                      </p:cBhvr>
                                      <p:to>
                                        <p:strVal val="visible"/>
                                      </p:to>
                                    </p:set>
                                    <p:anim calcmode="lin" valueType="num">
                                      <p:cBhvr>
                                        <p:cTn id="25" dur="1000" fill="hold"/>
                                        <p:tgtEl>
                                          <p:spTgt spid="60441"/>
                                        </p:tgtEl>
                                        <p:attrNameLst>
                                          <p:attrName>ppt_w</p:attrName>
                                        </p:attrNameLst>
                                      </p:cBhvr>
                                      <p:tavLst>
                                        <p:tav tm="0">
                                          <p:val>
                                            <p:fltVal val="0"/>
                                          </p:val>
                                        </p:tav>
                                        <p:tav tm="100000">
                                          <p:val>
                                            <p:strVal val="#ppt_w"/>
                                          </p:val>
                                        </p:tav>
                                      </p:tavLst>
                                    </p:anim>
                                    <p:anim calcmode="lin" valueType="num">
                                      <p:cBhvr>
                                        <p:cTn id="26" dur="1000" fill="hold"/>
                                        <p:tgtEl>
                                          <p:spTgt spid="60441"/>
                                        </p:tgtEl>
                                        <p:attrNameLst>
                                          <p:attrName>ppt_h</p:attrName>
                                        </p:attrNameLst>
                                      </p:cBhvr>
                                      <p:tavLst>
                                        <p:tav tm="0">
                                          <p:val>
                                            <p:fltVal val="0"/>
                                          </p:val>
                                        </p:tav>
                                        <p:tav tm="100000">
                                          <p:val>
                                            <p:strVal val="#ppt_h"/>
                                          </p:val>
                                        </p:tav>
                                      </p:tavLst>
                                    </p:anim>
                                    <p:anim calcmode="lin" valueType="num">
                                      <p:cBhvr>
                                        <p:cTn id="27" dur="1000" fill="hold"/>
                                        <p:tgtEl>
                                          <p:spTgt spid="60441"/>
                                        </p:tgtEl>
                                        <p:attrNameLst>
                                          <p:attrName>style.rotation</p:attrName>
                                        </p:attrNameLst>
                                      </p:cBhvr>
                                      <p:tavLst>
                                        <p:tav tm="0">
                                          <p:val>
                                            <p:fltVal val="90"/>
                                          </p:val>
                                        </p:tav>
                                        <p:tav tm="100000">
                                          <p:val>
                                            <p:fltVal val="0"/>
                                          </p:val>
                                        </p:tav>
                                      </p:tavLst>
                                    </p:anim>
                                    <p:animEffect transition="in" filter="fade">
                                      <p:cBhvr>
                                        <p:cTn id="28" dur="1000"/>
                                        <p:tgtEl>
                                          <p:spTgt spid="604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60437"/>
                                        </p:tgtEl>
                                        <p:attrNameLst>
                                          <p:attrName>style.visibility</p:attrName>
                                        </p:attrNameLst>
                                      </p:cBhvr>
                                      <p:to>
                                        <p:strVal val="visible"/>
                                      </p:to>
                                    </p:set>
                                    <p:anim calcmode="lin" valueType="num">
                                      <p:cBhvr>
                                        <p:cTn id="33" dur="500" fill="hold"/>
                                        <p:tgtEl>
                                          <p:spTgt spid="60437"/>
                                        </p:tgtEl>
                                        <p:attrNameLst>
                                          <p:attrName>ppt_w</p:attrName>
                                        </p:attrNameLst>
                                      </p:cBhvr>
                                      <p:tavLst>
                                        <p:tav tm="0">
                                          <p:val>
                                            <p:fltVal val="0"/>
                                          </p:val>
                                        </p:tav>
                                        <p:tav tm="100000">
                                          <p:val>
                                            <p:strVal val="#ppt_w"/>
                                          </p:val>
                                        </p:tav>
                                      </p:tavLst>
                                    </p:anim>
                                    <p:anim calcmode="lin" valueType="num">
                                      <p:cBhvr>
                                        <p:cTn id="34" dur="500" fill="hold"/>
                                        <p:tgtEl>
                                          <p:spTgt spid="60437"/>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60442"/>
                                        </p:tgtEl>
                                        <p:attrNameLst>
                                          <p:attrName>style.visibility</p:attrName>
                                        </p:attrNameLst>
                                      </p:cBhvr>
                                      <p:to>
                                        <p:strVal val="visible"/>
                                      </p:to>
                                    </p:set>
                                    <p:anim calcmode="discrete" valueType="clr">
                                      <p:cBhvr override="childStyle">
                                        <p:cTn id="39" dur="80"/>
                                        <p:tgtEl>
                                          <p:spTgt spid="60442"/>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0442"/>
                                        </p:tgtEl>
                                        <p:attrNameLst>
                                          <p:attrName>fillcolor</p:attrName>
                                        </p:attrNameLst>
                                      </p:cBhvr>
                                      <p:tavLst>
                                        <p:tav tm="0">
                                          <p:val>
                                            <p:clrVal>
                                              <a:schemeClr val="accent2"/>
                                            </p:clrVal>
                                          </p:val>
                                        </p:tav>
                                        <p:tav tm="50000">
                                          <p:val>
                                            <p:clrVal>
                                              <a:schemeClr val="hlink"/>
                                            </p:clrVal>
                                          </p:val>
                                        </p:tav>
                                      </p:tavLst>
                                    </p:anim>
                                    <p:set>
                                      <p:cBhvr>
                                        <p:cTn id="41" dur="80"/>
                                        <p:tgtEl>
                                          <p:spTgt spid="604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7" grpId="0" animBg="1"/>
      <p:bldP spid="60438" grpId="0"/>
      <p:bldP spid="60439" grpId="0"/>
      <p:bldP spid="60440" grpId="0"/>
      <p:bldP spid="60441" grpId="0"/>
      <p:bldP spid="604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numéro de diapositive 5">
            <a:extLst>
              <a:ext uri="{FF2B5EF4-FFF2-40B4-BE49-F238E27FC236}">
                <a16:creationId xmlns:a16="http://schemas.microsoft.com/office/drawing/2014/main" id="{CC0614D9-4D72-ED46-A268-845B49EED2CF}"/>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2D8E49A-BB91-F742-9126-56E7D0135B5B}" type="slidenum">
              <a:rPr lang="fr-FR" altLang="fr-FR" sz="1400"/>
              <a:pPr>
                <a:spcBef>
                  <a:spcPct val="0"/>
                </a:spcBef>
                <a:buFontTx/>
                <a:buNone/>
              </a:pPr>
              <a:t>22</a:t>
            </a:fld>
            <a:endParaRPr lang="fr-FR" altLang="fr-FR" sz="1400"/>
          </a:p>
        </p:txBody>
      </p:sp>
      <p:sp>
        <p:nvSpPr>
          <p:cNvPr id="23555" name="Rectangle 2">
            <a:extLst>
              <a:ext uri="{FF2B5EF4-FFF2-40B4-BE49-F238E27FC236}">
                <a16:creationId xmlns:a16="http://schemas.microsoft.com/office/drawing/2014/main" id="{A1339264-DCCE-CA4A-8D8B-53E05254A609}"/>
              </a:ext>
            </a:extLst>
          </p:cNvPr>
          <p:cNvSpPr>
            <a:spLocks noGrp="1" noChangeArrowheads="1"/>
          </p:cNvSpPr>
          <p:nvPr>
            <p:ph type="title"/>
          </p:nvPr>
        </p:nvSpPr>
        <p:spPr/>
        <p:txBody>
          <a:bodyPr/>
          <a:lstStyle/>
          <a:p>
            <a:pPr eaLnBrk="1" hangingPunct="1"/>
            <a:r>
              <a:rPr lang="fr-CA" altLang="fr-FR" sz="2800"/>
              <a:t>Soit le jeu suivant</a:t>
            </a:r>
            <a:endParaRPr lang="fr-FR" altLang="fr-FR" sz="2800"/>
          </a:p>
        </p:txBody>
      </p:sp>
      <p:graphicFrame>
        <p:nvGraphicFramePr>
          <p:cNvPr id="87043" name="Group 3">
            <a:extLst>
              <a:ext uri="{FF2B5EF4-FFF2-40B4-BE49-F238E27FC236}">
                <a16:creationId xmlns:a16="http://schemas.microsoft.com/office/drawing/2014/main" id="{0E5713E1-F339-434A-B578-4EA2A54383B8}"/>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Joueur 2</a:t>
                      </a:r>
                      <a:r>
                        <a:rPr kumimoji="0" lang="fr-CA" sz="2800" b="1" i="0" u="none" strike="noStrike" cap="none" normalizeH="0" baseline="0">
                          <a:ln>
                            <a:noFill/>
                          </a:ln>
                          <a:solidFill>
                            <a:schemeClr val="accent2"/>
                          </a:solidFill>
                          <a:effectLst/>
                          <a:latin typeface="Arial" charset="0"/>
                        </a:rPr>
                        <a:t> </a:t>
                      </a:r>
                      <a:r>
                        <a:rPr kumimoji="0" lang="fr-CA" sz="2800" b="1" i="0" u="none" strike="noStrike" cap="none" normalizeH="0" baseline="0">
                          <a:ln>
                            <a:noFill/>
                          </a:ln>
                          <a:solidFill>
                            <a:schemeClr val="accent2"/>
                          </a:solidFill>
                          <a:effectLst/>
                          <a:latin typeface="Arial" charset="0"/>
                          <a:sym typeface="Wingdings" pitchFamily="2" charset="2"/>
                        </a:rPr>
                        <a:t></a:t>
                      </a:r>
                      <a:endParaRPr kumimoji="0" lang="fr-CA" sz="2800" b="1"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a:ln>
                            <a:noFill/>
                          </a:ln>
                          <a:solidFill>
                            <a:srgbClr val="FF3300"/>
                          </a:solidFill>
                          <a:effectLst/>
                          <a:latin typeface="Arial" charset="0"/>
                          <a:sym typeface="Wingdings" pitchFamily="2" charset="2"/>
                        </a:rPr>
                        <a:t></a:t>
                      </a:r>
                      <a:r>
                        <a:rPr kumimoji="0" lang="fr-CA" sz="2800" b="0" i="0" u="none" strike="noStrike" cap="none" normalizeH="0" baseline="0">
                          <a:ln>
                            <a:noFill/>
                          </a:ln>
                          <a:solidFill>
                            <a:srgbClr val="FF3300"/>
                          </a:solidFill>
                          <a:effectLst/>
                          <a:latin typeface="Arial" charset="0"/>
                        </a:rPr>
                        <a:t> Joueur 1</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C</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A</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4</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4</a:t>
                      </a:r>
                      <a:endParaRPr kumimoji="0" lang="fr-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3</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2</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B</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5</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3</a:t>
                      </a:r>
                      <a:endParaRPr kumimoji="0" lang="en-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0</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6</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061" name="Text Box 21">
            <a:extLst>
              <a:ext uri="{FF2B5EF4-FFF2-40B4-BE49-F238E27FC236}">
                <a16:creationId xmlns:a16="http://schemas.microsoft.com/office/drawing/2014/main" id="{0432A283-444E-EE44-BBEF-CC9C23C7F798}"/>
              </a:ext>
            </a:extLst>
          </p:cNvPr>
          <p:cNvSpPr txBox="1">
            <a:spLocks noChangeArrowheads="1"/>
          </p:cNvSpPr>
          <p:nvPr/>
        </p:nvSpPr>
        <p:spPr bwMode="auto">
          <a:xfrm>
            <a:off x="3563938" y="6237288"/>
            <a:ext cx="2894012"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Pas d’équilibre de Nash</a:t>
            </a:r>
            <a:endParaRPr lang="fr-FR" altLang="fr-FR" sz="2000"/>
          </a:p>
        </p:txBody>
      </p:sp>
      <p:sp>
        <p:nvSpPr>
          <p:cNvPr id="87062" name="Text Box 22">
            <a:extLst>
              <a:ext uri="{FF2B5EF4-FFF2-40B4-BE49-F238E27FC236}">
                <a16:creationId xmlns:a16="http://schemas.microsoft.com/office/drawing/2014/main" id="{9FA35163-D5AB-3647-B1BE-383F45D727EF}"/>
              </a:ext>
            </a:extLst>
          </p:cNvPr>
          <p:cNvSpPr txBox="1">
            <a:spLocks noChangeArrowheads="1"/>
          </p:cNvSpPr>
          <p:nvPr/>
        </p:nvSpPr>
        <p:spPr bwMode="auto">
          <a:xfrm>
            <a:off x="3563938" y="3284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7063" name="Text Box 23">
            <a:extLst>
              <a:ext uri="{FF2B5EF4-FFF2-40B4-BE49-F238E27FC236}">
                <a16:creationId xmlns:a16="http://schemas.microsoft.com/office/drawing/2014/main" id="{30C2AB1F-6734-744E-8960-1C9408A74FE2}"/>
              </a:ext>
            </a:extLst>
          </p:cNvPr>
          <p:cNvSpPr txBox="1">
            <a:spLocks noChangeArrowheads="1"/>
          </p:cNvSpPr>
          <p:nvPr/>
        </p:nvSpPr>
        <p:spPr bwMode="auto">
          <a:xfrm>
            <a:off x="59404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7064" name="Text Box 24">
            <a:extLst>
              <a:ext uri="{FF2B5EF4-FFF2-40B4-BE49-F238E27FC236}">
                <a16:creationId xmlns:a16="http://schemas.microsoft.com/office/drawing/2014/main" id="{8BF417FD-57E1-2745-AD2F-1411F325FA42}"/>
              </a:ext>
            </a:extLst>
          </p:cNvPr>
          <p:cNvSpPr txBox="1">
            <a:spLocks noChangeArrowheads="1"/>
          </p:cNvSpPr>
          <p:nvPr/>
        </p:nvSpPr>
        <p:spPr bwMode="auto">
          <a:xfrm>
            <a:off x="3203575" y="5013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7065" name="Text Box 25">
            <a:extLst>
              <a:ext uri="{FF2B5EF4-FFF2-40B4-BE49-F238E27FC236}">
                <a16:creationId xmlns:a16="http://schemas.microsoft.com/office/drawing/2014/main" id="{5128C872-8A59-5B4C-AC46-6E32E838BA9E}"/>
              </a:ext>
            </a:extLst>
          </p:cNvPr>
          <p:cNvSpPr txBox="1">
            <a:spLocks noChangeArrowheads="1"/>
          </p:cNvSpPr>
          <p:nvPr/>
        </p:nvSpPr>
        <p:spPr bwMode="auto">
          <a:xfrm>
            <a:off x="6410325" y="49688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87062"/>
                                        </p:tgtEl>
                                        <p:attrNameLst>
                                          <p:attrName>style.visibility</p:attrName>
                                        </p:attrNameLst>
                                      </p:cBhvr>
                                      <p:to>
                                        <p:strVal val="visible"/>
                                      </p:to>
                                    </p:set>
                                    <p:anim calcmode="lin" valueType="num">
                                      <p:cBhvr>
                                        <p:cTn id="7" dur="1000" fill="hold"/>
                                        <p:tgtEl>
                                          <p:spTgt spid="87062"/>
                                        </p:tgtEl>
                                        <p:attrNameLst>
                                          <p:attrName>ppt_w</p:attrName>
                                        </p:attrNameLst>
                                      </p:cBhvr>
                                      <p:tavLst>
                                        <p:tav tm="0">
                                          <p:val>
                                            <p:fltVal val="0"/>
                                          </p:val>
                                        </p:tav>
                                        <p:tav tm="100000">
                                          <p:val>
                                            <p:strVal val="#ppt_w"/>
                                          </p:val>
                                        </p:tav>
                                      </p:tavLst>
                                    </p:anim>
                                    <p:anim calcmode="lin" valueType="num">
                                      <p:cBhvr>
                                        <p:cTn id="8" dur="1000" fill="hold"/>
                                        <p:tgtEl>
                                          <p:spTgt spid="87062"/>
                                        </p:tgtEl>
                                        <p:attrNameLst>
                                          <p:attrName>ppt_h</p:attrName>
                                        </p:attrNameLst>
                                      </p:cBhvr>
                                      <p:tavLst>
                                        <p:tav tm="0">
                                          <p:val>
                                            <p:fltVal val="0"/>
                                          </p:val>
                                        </p:tav>
                                        <p:tav tm="100000">
                                          <p:val>
                                            <p:strVal val="#ppt_h"/>
                                          </p:val>
                                        </p:tav>
                                      </p:tavLst>
                                    </p:anim>
                                    <p:anim calcmode="lin" valueType="num">
                                      <p:cBhvr>
                                        <p:cTn id="9" dur="1000" fill="hold"/>
                                        <p:tgtEl>
                                          <p:spTgt spid="87062"/>
                                        </p:tgtEl>
                                        <p:attrNameLst>
                                          <p:attrName>style.rotation</p:attrName>
                                        </p:attrNameLst>
                                      </p:cBhvr>
                                      <p:tavLst>
                                        <p:tav tm="0">
                                          <p:val>
                                            <p:fltVal val="90"/>
                                          </p:val>
                                        </p:tav>
                                        <p:tav tm="100000">
                                          <p:val>
                                            <p:fltVal val="0"/>
                                          </p:val>
                                        </p:tav>
                                      </p:tavLst>
                                    </p:anim>
                                    <p:animEffect transition="in" filter="fade">
                                      <p:cBhvr>
                                        <p:cTn id="10" dur="1000"/>
                                        <p:tgtEl>
                                          <p:spTgt spid="87062"/>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87063"/>
                                        </p:tgtEl>
                                        <p:attrNameLst>
                                          <p:attrName>style.visibility</p:attrName>
                                        </p:attrNameLst>
                                      </p:cBhvr>
                                      <p:to>
                                        <p:strVal val="visible"/>
                                      </p:to>
                                    </p:set>
                                    <p:anim calcmode="lin" valueType="num">
                                      <p:cBhvr>
                                        <p:cTn id="13" dur="1000" fill="hold"/>
                                        <p:tgtEl>
                                          <p:spTgt spid="87063"/>
                                        </p:tgtEl>
                                        <p:attrNameLst>
                                          <p:attrName>ppt_w</p:attrName>
                                        </p:attrNameLst>
                                      </p:cBhvr>
                                      <p:tavLst>
                                        <p:tav tm="0">
                                          <p:val>
                                            <p:fltVal val="0"/>
                                          </p:val>
                                        </p:tav>
                                        <p:tav tm="100000">
                                          <p:val>
                                            <p:strVal val="#ppt_w"/>
                                          </p:val>
                                        </p:tav>
                                      </p:tavLst>
                                    </p:anim>
                                    <p:anim calcmode="lin" valueType="num">
                                      <p:cBhvr>
                                        <p:cTn id="14" dur="1000" fill="hold"/>
                                        <p:tgtEl>
                                          <p:spTgt spid="87063"/>
                                        </p:tgtEl>
                                        <p:attrNameLst>
                                          <p:attrName>ppt_h</p:attrName>
                                        </p:attrNameLst>
                                      </p:cBhvr>
                                      <p:tavLst>
                                        <p:tav tm="0">
                                          <p:val>
                                            <p:fltVal val="0"/>
                                          </p:val>
                                        </p:tav>
                                        <p:tav tm="100000">
                                          <p:val>
                                            <p:strVal val="#ppt_h"/>
                                          </p:val>
                                        </p:tav>
                                      </p:tavLst>
                                    </p:anim>
                                    <p:anim calcmode="lin" valueType="num">
                                      <p:cBhvr>
                                        <p:cTn id="15" dur="1000" fill="hold"/>
                                        <p:tgtEl>
                                          <p:spTgt spid="87063"/>
                                        </p:tgtEl>
                                        <p:attrNameLst>
                                          <p:attrName>style.rotation</p:attrName>
                                        </p:attrNameLst>
                                      </p:cBhvr>
                                      <p:tavLst>
                                        <p:tav tm="0">
                                          <p:val>
                                            <p:fltVal val="90"/>
                                          </p:val>
                                        </p:tav>
                                        <p:tav tm="100000">
                                          <p:val>
                                            <p:fltVal val="0"/>
                                          </p:val>
                                        </p:tav>
                                      </p:tavLst>
                                    </p:anim>
                                    <p:animEffect transition="in" filter="fade">
                                      <p:cBhvr>
                                        <p:cTn id="16" dur="1000"/>
                                        <p:tgtEl>
                                          <p:spTgt spid="87063"/>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87064"/>
                                        </p:tgtEl>
                                        <p:attrNameLst>
                                          <p:attrName>style.visibility</p:attrName>
                                        </p:attrNameLst>
                                      </p:cBhvr>
                                      <p:to>
                                        <p:strVal val="visible"/>
                                      </p:to>
                                    </p:set>
                                    <p:anim calcmode="lin" valueType="num">
                                      <p:cBhvr>
                                        <p:cTn id="19" dur="1000" fill="hold"/>
                                        <p:tgtEl>
                                          <p:spTgt spid="87064"/>
                                        </p:tgtEl>
                                        <p:attrNameLst>
                                          <p:attrName>ppt_w</p:attrName>
                                        </p:attrNameLst>
                                      </p:cBhvr>
                                      <p:tavLst>
                                        <p:tav tm="0">
                                          <p:val>
                                            <p:fltVal val="0"/>
                                          </p:val>
                                        </p:tav>
                                        <p:tav tm="100000">
                                          <p:val>
                                            <p:strVal val="#ppt_w"/>
                                          </p:val>
                                        </p:tav>
                                      </p:tavLst>
                                    </p:anim>
                                    <p:anim calcmode="lin" valueType="num">
                                      <p:cBhvr>
                                        <p:cTn id="20" dur="1000" fill="hold"/>
                                        <p:tgtEl>
                                          <p:spTgt spid="87064"/>
                                        </p:tgtEl>
                                        <p:attrNameLst>
                                          <p:attrName>ppt_h</p:attrName>
                                        </p:attrNameLst>
                                      </p:cBhvr>
                                      <p:tavLst>
                                        <p:tav tm="0">
                                          <p:val>
                                            <p:fltVal val="0"/>
                                          </p:val>
                                        </p:tav>
                                        <p:tav tm="100000">
                                          <p:val>
                                            <p:strVal val="#ppt_h"/>
                                          </p:val>
                                        </p:tav>
                                      </p:tavLst>
                                    </p:anim>
                                    <p:anim calcmode="lin" valueType="num">
                                      <p:cBhvr>
                                        <p:cTn id="21" dur="1000" fill="hold"/>
                                        <p:tgtEl>
                                          <p:spTgt spid="87064"/>
                                        </p:tgtEl>
                                        <p:attrNameLst>
                                          <p:attrName>style.rotation</p:attrName>
                                        </p:attrNameLst>
                                      </p:cBhvr>
                                      <p:tavLst>
                                        <p:tav tm="0">
                                          <p:val>
                                            <p:fltVal val="90"/>
                                          </p:val>
                                        </p:tav>
                                        <p:tav tm="100000">
                                          <p:val>
                                            <p:fltVal val="0"/>
                                          </p:val>
                                        </p:tav>
                                      </p:tavLst>
                                    </p:anim>
                                    <p:animEffect transition="in" filter="fade">
                                      <p:cBhvr>
                                        <p:cTn id="22" dur="1000"/>
                                        <p:tgtEl>
                                          <p:spTgt spid="87064"/>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87065"/>
                                        </p:tgtEl>
                                        <p:attrNameLst>
                                          <p:attrName>style.visibility</p:attrName>
                                        </p:attrNameLst>
                                      </p:cBhvr>
                                      <p:to>
                                        <p:strVal val="visible"/>
                                      </p:to>
                                    </p:set>
                                    <p:anim calcmode="lin" valueType="num">
                                      <p:cBhvr>
                                        <p:cTn id="25" dur="1000" fill="hold"/>
                                        <p:tgtEl>
                                          <p:spTgt spid="87065"/>
                                        </p:tgtEl>
                                        <p:attrNameLst>
                                          <p:attrName>ppt_w</p:attrName>
                                        </p:attrNameLst>
                                      </p:cBhvr>
                                      <p:tavLst>
                                        <p:tav tm="0">
                                          <p:val>
                                            <p:fltVal val="0"/>
                                          </p:val>
                                        </p:tav>
                                        <p:tav tm="100000">
                                          <p:val>
                                            <p:strVal val="#ppt_w"/>
                                          </p:val>
                                        </p:tav>
                                      </p:tavLst>
                                    </p:anim>
                                    <p:anim calcmode="lin" valueType="num">
                                      <p:cBhvr>
                                        <p:cTn id="26" dur="1000" fill="hold"/>
                                        <p:tgtEl>
                                          <p:spTgt spid="87065"/>
                                        </p:tgtEl>
                                        <p:attrNameLst>
                                          <p:attrName>ppt_h</p:attrName>
                                        </p:attrNameLst>
                                      </p:cBhvr>
                                      <p:tavLst>
                                        <p:tav tm="0">
                                          <p:val>
                                            <p:fltVal val="0"/>
                                          </p:val>
                                        </p:tav>
                                        <p:tav tm="100000">
                                          <p:val>
                                            <p:strVal val="#ppt_h"/>
                                          </p:val>
                                        </p:tav>
                                      </p:tavLst>
                                    </p:anim>
                                    <p:anim calcmode="lin" valueType="num">
                                      <p:cBhvr>
                                        <p:cTn id="27" dur="1000" fill="hold"/>
                                        <p:tgtEl>
                                          <p:spTgt spid="87065"/>
                                        </p:tgtEl>
                                        <p:attrNameLst>
                                          <p:attrName>style.rotation</p:attrName>
                                        </p:attrNameLst>
                                      </p:cBhvr>
                                      <p:tavLst>
                                        <p:tav tm="0">
                                          <p:val>
                                            <p:fltVal val="90"/>
                                          </p:val>
                                        </p:tav>
                                        <p:tav tm="100000">
                                          <p:val>
                                            <p:fltVal val="0"/>
                                          </p:val>
                                        </p:tav>
                                      </p:tavLst>
                                    </p:anim>
                                    <p:animEffect transition="in" filter="fade">
                                      <p:cBhvr>
                                        <p:cTn id="28" dur="1000"/>
                                        <p:tgtEl>
                                          <p:spTgt spid="870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87061"/>
                                        </p:tgtEl>
                                        <p:attrNameLst>
                                          <p:attrName>style.visibility</p:attrName>
                                        </p:attrNameLst>
                                      </p:cBhvr>
                                      <p:to>
                                        <p:strVal val="visible"/>
                                      </p:to>
                                    </p:set>
                                    <p:anim calcmode="lin" valueType="num">
                                      <p:cBhvr>
                                        <p:cTn id="33" dur="500" fill="hold"/>
                                        <p:tgtEl>
                                          <p:spTgt spid="87061"/>
                                        </p:tgtEl>
                                        <p:attrNameLst>
                                          <p:attrName>ppt_w</p:attrName>
                                        </p:attrNameLst>
                                      </p:cBhvr>
                                      <p:tavLst>
                                        <p:tav tm="0">
                                          <p:val>
                                            <p:fltVal val="0"/>
                                          </p:val>
                                        </p:tav>
                                        <p:tav tm="100000">
                                          <p:val>
                                            <p:strVal val="#ppt_w"/>
                                          </p:val>
                                        </p:tav>
                                      </p:tavLst>
                                    </p:anim>
                                    <p:anim calcmode="lin" valueType="num">
                                      <p:cBhvr>
                                        <p:cTn id="34" dur="500" fill="hold"/>
                                        <p:tgtEl>
                                          <p:spTgt spid="870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1" grpId="0" animBg="1"/>
      <p:bldP spid="87062" grpId="0"/>
      <p:bldP spid="87063" grpId="0"/>
      <p:bldP spid="87064" grpId="0"/>
      <p:bldP spid="870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numéro de diapositive 5">
            <a:extLst>
              <a:ext uri="{FF2B5EF4-FFF2-40B4-BE49-F238E27FC236}">
                <a16:creationId xmlns:a16="http://schemas.microsoft.com/office/drawing/2014/main" id="{84843880-2CC1-BD47-9857-03F0BD5CF90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0D630B9-729F-AF4A-8283-BEBA223B950A}" type="slidenum">
              <a:rPr lang="fr-FR" altLang="fr-FR" sz="1400"/>
              <a:pPr>
                <a:spcBef>
                  <a:spcPct val="0"/>
                </a:spcBef>
                <a:buFontTx/>
                <a:buNone/>
              </a:pPr>
              <a:t>23</a:t>
            </a:fld>
            <a:endParaRPr lang="fr-FR" altLang="fr-FR" sz="1400"/>
          </a:p>
        </p:txBody>
      </p:sp>
      <p:sp>
        <p:nvSpPr>
          <p:cNvPr id="24579" name="Rectangle 2">
            <a:extLst>
              <a:ext uri="{FF2B5EF4-FFF2-40B4-BE49-F238E27FC236}">
                <a16:creationId xmlns:a16="http://schemas.microsoft.com/office/drawing/2014/main" id="{7D9F60D6-8D51-BE4A-AD5D-924EAE0C6CD5}"/>
              </a:ext>
            </a:extLst>
          </p:cNvPr>
          <p:cNvSpPr>
            <a:spLocks noGrp="1" noChangeArrowheads="1"/>
          </p:cNvSpPr>
          <p:nvPr>
            <p:ph type="title"/>
          </p:nvPr>
        </p:nvSpPr>
        <p:spPr/>
        <p:txBody>
          <a:bodyPr/>
          <a:lstStyle/>
          <a:p>
            <a:pPr eaLnBrk="1" hangingPunct="1"/>
            <a:r>
              <a:rPr lang="fr-CA" altLang="fr-FR"/>
              <a:t>Soit le jeu suivant</a:t>
            </a:r>
            <a:endParaRPr lang="fr-FR" altLang="fr-FR"/>
          </a:p>
        </p:txBody>
      </p:sp>
      <p:graphicFrame>
        <p:nvGraphicFramePr>
          <p:cNvPr id="88067" name="Group 3">
            <a:extLst>
              <a:ext uri="{FF2B5EF4-FFF2-40B4-BE49-F238E27FC236}">
                <a16:creationId xmlns:a16="http://schemas.microsoft.com/office/drawing/2014/main" id="{B0C737EF-02A0-F649-A72B-ACD0874B29FF}"/>
              </a:ext>
            </a:extLst>
          </p:cNvPr>
          <p:cNvGraphicFramePr>
            <a:graphicFrameLocks noGrp="1"/>
          </p:cNvGraphicFramePr>
          <p:nvPr>
            <p:ph type="body" idx="1"/>
          </p:nvPr>
        </p:nvGraphicFramePr>
        <p:xfrm>
          <a:off x="457200" y="1600200"/>
          <a:ext cx="8229600" cy="4525963"/>
        </p:xfrm>
        <a:graphic>
          <a:graphicData uri="http://schemas.openxmlformats.org/drawingml/2006/table">
            <a:tbl>
              <a:tblPr/>
              <a:tblGrid>
                <a:gridCol w="2730500">
                  <a:extLst>
                    <a:ext uri="{9D8B030D-6E8A-4147-A177-3AD203B41FA5}">
                      <a16:colId xmlns:a16="http://schemas.microsoft.com/office/drawing/2014/main" val="20000"/>
                    </a:ext>
                  </a:extLst>
                </a:gridCol>
                <a:gridCol w="27559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461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Joueur 2</a:t>
                      </a:r>
                      <a:r>
                        <a:rPr kumimoji="0" lang="fr-CA" sz="2800" b="1" i="0" u="none" strike="noStrike" cap="none" normalizeH="0" baseline="0">
                          <a:ln>
                            <a:noFill/>
                          </a:ln>
                          <a:solidFill>
                            <a:schemeClr val="accent2"/>
                          </a:solidFill>
                          <a:effectLst/>
                          <a:latin typeface="Arial" charset="0"/>
                        </a:rPr>
                        <a:t> </a:t>
                      </a:r>
                      <a:r>
                        <a:rPr kumimoji="0" lang="fr-CA" sz="2800" b="1" i="0" u="none" strike="noStrike" cap="none" normalizeH="0" baseline="0">
                          <a:ln>
                            <a:noFill/>
                          </a:ln>
                          <a:solidFill>
                            <a:schemeClr val="accent2"/>
                          </a:solidFill>
                          <a:effectLst/>
                          <a:latin typeface="Arial" charset="0"/>
                          <a:sym typeface="Wingdings" pitchFamily="2" charset="2"/>
                        </a:rPr>
                        <a:t></a:t>
                      </a:r>
                      <a:endParaRPr kumimoji="0" lang="fr-CA" sz="2800" b="1"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a:ln>
                            <a:noFill/>
                          </a:ln>
                          <a:solidFill>
                            <a:srgbClr val="FF3300"/>
                          </a:solidFill>
                          <a:effectLst/>
                          <a:latin typeface="Arial" charset="0"/>
                          <a:sym typeface="Wingdings" pitchFamily="2" charset="2"/>
                        </a:rPr>
                        <a:t></a:t>
                      </a:r>
                      <a:r>
                        <a:rPr kumimoji="0" lang="fr-CA" sz="2800" b="0" i="0" u="none" strike="noStrike" cap="none" normalizeH="0" baseline="0">
                          <a:ln>
                            <a:noFill/>
                          </a:ln>
                          <a:solidFill>
                            <a:srgbClr val="FF3300"/>
                          </a:solidFill>
                          <a:effectLst/>
                          <a:latin typeface="Arial" charset="0"/>
                        </a:rPr>
                        <a:t> Joueur 1</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C</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accent2"/>
                          </a:solidFill>
                          <a:effectLst/>
                          <a:latin typeface="Arial" charset="0"/>
                        </a:rPr>
                        <a:t>D</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A</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4</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4</a:t>
                      </a:r>
                      <a:endParaRPr kumimoji="0" lang="fr-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3</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6</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B</a:t>
                      </a:r>
                      <a:endParaRPr kumimoji="0" lang="en-CA" sz="28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5</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7</a:t>
                      </a:r>
                      <a:endParaRPr kumimoji="0" lang="en-CA" sz="2800" b="0" i="0" u="none" strike="noStrike" cap="none" normalizeH="0" baseline="0">
                        <a:ln>
                          <a:noFill/>
                        </a:ln>
                        <a:solidFill>
                          <a:schemeClr val="accent2"/>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rgbClr val="FF3300"/>
                          </a:solidFill>
                          <a:effectLst/>
                          <a:latin typeface="Arial" charset="0"/>
                        </a:rPr>
                        <a:t>0</a:t>
                      </a:r>
                      <a:r>
                        <a:rPr kumimoji="0" lang="fr-CA" sz="2800" b="0" i="0" u="none" strike="noStrike" cap="none" normalizeH="0" baseline="0">
                          <a:ln>
                            <a:noFill/>
                          </a:ln>
                          <a:solidFill>
                            <a:schemeClr val="tx1"/>
                          </a:solidFill>
                          <a:effectLst/>
                          <a:latin typeface="Arial" charset="0"/>
                        </a:rPr>
                        <a:t>,  </a:t>
                      </a:r>
                      <a:r>
                        <a:rPr kumimoji="0" lang="fr-CA" sz="2800" b="0" i="0" u="none" strike="noStrike" cap="none" normalizeH="0" baseline="0">
                          <a:ln>
                            <a:noFill/>
                          </a:ln>
                          <a:solidFill>
                            <a:schemeClr val="accent2"/>
                          </a:solidFill>
                          <a:effectLst/>
                          <a:latin typeface="Arial" charset="0"/>
                        </a:rPr>
                        <a:t>6</a:t>
                      </a:r>
                      <a:endParaRPr kumimoji="0" lang="en-CA" sz="28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8085" name="Text Box 21">
            <a:extLst>
              <a:ext uri="{FF2B5EF4-FFF2-40B4-BE49-F238E27FC236}">
                <a16:creationId xmlns:a16="http://schemas.microsoft.com/office/drawing/2014/main" id="{8AB19985-5119-D34C-A814-44A6DD0A9250}"/>
              </a:ext>
            </a:extLst>
          </p:cNvPr>
          <p:cNvSpPr txBox="1">
            <a:spLocks noChangeArrowheads="1"/>
          </p:cNvSpPr>
          <p:nvPr/>
        </p:nvSpPr>
        <p:spPr bwMode="auto">
          <a:xfrm>
            <a:off x="3419475" y="5516563"/>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
        <p:nvSpPr>
          <p:cNvPr id="88086" name="Text Box 22">
            <a:extLst>
              <a:ext uri="{FF2B5EF4-FFF2-40B4-BE49-F238E27FC236}">
                <a16:creationId xmlns:a16="http://schemas.microsoft.com/office/drawing/2014/main" id="{59A184F2-6984-C944-9360-33C152BB7D26}"/>
              </a:ext>
            </a:extLst>
          </p:cNvPr>
          <p:cNvSpPr txBox="1">
            <a:spLocks noChangeArrowheads="1"/>
          </p:cNvSpPr>
          <p:nvPr/>
        </p:nvSpPr>
        <p:spPr bwMode="auto">
          <a:xfrm>
            <a:off x="6443663" y="34290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8087" name="Text Box 23">
            <a:extLst>
              <a:ext uri="{FF2B5EF4-FFF2-40B4-BE49-F238E27FC236}">
                <a16:creationId xmlns:a16="http://schemas.microsoft.com/office/drawing/2014/main" id="{7F976E75-4E96-A347-9B67-3DB1BFAF3D7F}"/>
              </a:ext>
            </a:extLst>
          </p:cNvPr>
          <p:cNvSpPr txBox="1">
            <a:spLocks noChangeArrowheads="1"/>
          </p:cNvSpPr>
          <p:nvPr/>
        </p:nvSpPr>
        <p:spPr bwMode="auto">
          <a:xfrm>
            <a:off x="59404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8088" name="Text Box 24">
            <a:extLst>
              <a:ext uri="{FF2B5EF4-FFF2-40B4-BE49-F238E27FC236}">
                <a16:creationId xmlns:a16="http://schemas.microsoft.com/office/drawing/2014/main" id="{ED2368ED-3990-E14D-A892-B23DC5731EBC}"/>
              </a:ext>
            </a:extLst>
          </p:cNvPr>
          <p:cNvSpPr txBox="1">
            <a:spLocks noChangeArrowheads="1"/>
          </p:cNvSpPr>
          <p:nvPr/>
        </p:nvSpPr>
        <p:spPr bwMode="auto">
          <a:xfrm>
            <a:off x="3203575" y="50133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8089" name="Text Box 25">
            <a:extLst>
              <a:ext uri="{FF2B5EF4-FFF2-40B4-BE49-F238E27FC236}">
                <a16:creationId xmlns:a16="http://schemas.microsoft.com/office/drawing/2014/main" id="{2922D722-F673-A44E-8F29-C4AE8DCF69BD}"/>
              </a:ext>
            </a:extLst>
          </p:cNvPr>
          <p:cNvSpPr txBox="1">
            <a:spLocks noChangeArrowheads="1"/>
          </p:cNvSpPr>
          <p:nvPr/>
        </p:nvSpPr>
        <p:spPr bwMode="auto">
          <a:xfrm>
            <a:off x="3563938" y="50133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X</a:t>
            </a:r>
            <a:endParaRPr lang="fr-FR" altLang="fr-FR" sz="2400">
              <a:latin typeface="Times New Roman" panose="02020603050405020304" pitchFamily="18" charset="0"/>
            </a:endParaRPr>
          </a:p>
        </p:txBody>
      </p:sp>
      <p:sp>
        <p:nvSpPr>
          <p:cNvPr id="88090" name="Text Box 26">
            <a:extLst>
              <a:ext uri="{FF2B5EF4-FFF2-40B4-BE49-F238E27FC236}">
                <a16:creationId xmlns:a16="http://schemas.microsoft.com/office/drawing/2014/main" id="{679BE976-9B43-DC4A-8604-A19FEF4550E1}"/>
              </a:ext>
            </a:extLst>
          </p:cNvPr>
          <p:cNvSpPr txBox="1">
            <a:spLocks noChangeArrowheads="1"/>
          </p:cNvSpPr>
          <p:nvPr/>
        </p:nvSpPr>
        <p:spPr bwMode="auto">
          <a:xfrm>
            <a:off x="6084888" y="3933825"/>
            <a:ext cx="2216150" cy="422275"/>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Équilibre de Nash</a:t>
            </a:r>
            <a:endParaRPr lang="fr-FR" altLang="fr-FR" sz="20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88086"/>
                                        </p:tgtEl>
                                        <p:attrNameLst>
                                          <p:attrName>style.visibility</p:attrName>
                                        </p:attrNameLst>
                                      </p:cBhvr>
                                      <p:to>
                                        <p:strVal val="visible"/>
                                      </p:to>
                                    </p:set>
                                    <p:anim calcmode="lin" valueType="num">
                                      <p:cBhvr>
                                        <p:cTn id="7" dur="1000" fill="hold"/>
                                        <p:tgtEl>
                                          <p:spTgt spid="88086"/>
                                        </p:tgtEl>
                                        <p:attrNameLst>
                                          <p:attrName>ppt_w</p:attrName>
                                        </p:attrNameLst>
                                      </p:cBhvr>
                                      <p:tavLst>
                                        <p:tav tm="0">
                                          <p:val>
                                            <p:fltVal val="0"/>
                                          </p:val>
                                        </p:tav>
                                        <p:tav tm="100000">
                                          <p:val>
                                            <p:strVal val="#ppt_w"/>
                                          </p:val>
                                        </p:tav>
                                      </p:tavLst>
                                    </p:anim>
                                    <p:anim calcmode="lin" valueType="num">
                                      <p:cBhvr>
                                        <p:cTn id="8" dur="1000" fill="hold"/>
                                        <p:tgtEl>
                                          <p:spTgt spid="88086"/>
                                        </p:tgtEl>
                                        <p:attrNameLst>
                                          <p:attrName>ppt_h</p:attrName>
                                        </p:attrNameLst>
                                      </p:cBhvr>
                                      <p:tavLst>
                                        <p:tav tm="0">
                                          <p:val>
                                            <p:fltVal val="0"/>
                                          </p:val>
                                        </p:tav>
                                        <p:tav tm="100000">
                                          <p:val>
                                            <p:strVal val="#ppt_h"/>
                                          </p:val>
                                        </p:tav>
                                      </p:tavLst>
                                    </p:anim>
                                    <p:anim calcmode="lin" valueType="num">
                                      <p:cBhvr>
                                        <p:cTn id="9" dur="1000" fill="hold"/>
                                        <p:tgtEl>
                                          <p:spTgt spid="88086"/>
                                        </p:tgtEl>
                                        <p:attrNameLst>
                                          <p:attrName>style.rotation</p:attrName>
                                        </p:attrNameLst>
                                      </p:cBhvr>
                                      <p:tavLst>
                                        <p:tav tm="0">
                                          <p:val>
                                            <p:fltVal val="90"/>
                                          </p:val>
                                        </p:tav>
                                        <p:tav tm="100000">
                                          <p:val>
                                            <p:fltVal val="0"/>
                                          </p:val>
                                        </p:tav>
                                      </p:tavLst>
                                    </p:anim>
                                    <p:animEffect transition="in" filter="fade">
                                      <p:cBhvr>
                                        <p:cTn id="10" dur="1000"/>
                                        <p:tgtEl>
                                          <p:spTgt spid="88086"/>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88087"/>
                                        </p:tgtEl>
                                        <p:attrNameLst>
                                          <p:attrName>style.visibility</p:attrName>
                                        </p:attrNameLst>
                                      </p:cBhvr>
                                      <p:to>
                                        <p:strVal val="visible"/>
                                      </p:to>
                                    </p:set>
                                    <p:anim calcmode="lin" valueType="num">
                                      <p:cBhvr>
                                        <p:cTn id="13" dur="1000" fill="hold"/>
                                        <p:tgtEl>
                                          <p:spTgt spid="88087"/>
                                        </p:tgtEl>
                                        <p:attrNameLst>
                                          <p:attrName>ppt_w</p:attrName>
                                        </p:attrNameLst>
                                      </p:cBhvr>
                                      <p:tavLst>
                                        <p:tav tm="0">
                                          <p:val>
                                            <p:fltVal val="0"/>
                                          </p:val>
                                        </p:tav>
                                        <p:tav tm="100000">
                                          <p:val>
                                            <p:strVal val="#ppt_w"/>
                                          </p:val>
                                        </p:tav>
                                      </p:tavLst>
                                    </p:anim>
                                    <p:anim calcmode="lin" valueType="num">
                                      <p:cBhvr>
                                        <p:cTn id="14" dur="1000" fill="hold"/>
                                        <p:tgtEl>
                                          <p:spTgt spid="88087"/>
                                        </p:tgtEl>
                                        <p:attrNameLst>
                                          <p:attrName>ppt_h</p:attrName>
                                        </p:attrNameLst>
                                      </p:cBhvr>
                                      <p:tavLst>
                                        <p:tav tm="0">
                                          <p:val>
                                            <p:fltVal val="0"/>
                                          </p:val>
                                        </p:tav>
                                        <p:tav tm="100000">
                                          <p:val>
                                            <p:strVal val="#ppt_h"/>
                                          </p:val>
                                        </p:tav>
                                      </p:tavLst>
                                    </p:anim>
                                    <p:anim calcmode="lin" valueType="num">
                                      <p:cBhvr>
                                        <p:cTn id="15" dur="1000" fill="hold"/>
                                        <p:tgtEl>
                                          <p:spTgt spid="88087"/>
                                        </p:tgtEl>
                                        <p:attrNameLst>
                                          <p:attrName>style.rotation</p:attrName>
                                        </p:attrNameLst>
                                      </p:cBhvr>
                                      <p:tavLst>
                                        <p:tav tm="0">
                                          <p:val>
                                            <p:fltVal val="90"/>
                                          </p:val>
                                        </p:tav>
                                        <p:tav tm="100000">
                                          <p:val>
                                            <p:fltVal val="0"/>
                                          </p:val>
                                        </p:tav>
                                      </p:tavLst>
                                    </p:anim>
                                    <p:animEffect transition="in" filter="fade">
                                      <p:cBhvr>
                                        <p:cTn id="16" dur="1000"/>
                                        <p:tgtEl>
                                          <p:spTgt spid="88087"/>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88088"/>
                                        </p:tgtEl>
                                        <p:attrNameLst>
                                          <p:attrName>style.visibility</p:attrName>
                                        </p:attrNameLst>
                                      </p:cBhvr>
                                      <p:to>
                                        <p:strVal val="visible"/>
                                      </p:to>
                                    </p:set>
                                    <p:anim calcmode="lin" valueType="num">
                                      <p:cBhvr>
                                        <p:cTn id="19" dur="1000" fill="hold"/>
                                        <p:tgtEl>
                                          <p:spTgt spid="88088"/>
                                        </p:tgtEl>
                                        <p:attrNameLst>
                                          <p:attrName>ppt_w</p:attrName>
                                        </p:attrNameLst>
                                      </p:cBhvr>
                                      <p:tavLst>
                                        <p:tav tm="0">
                                          <p:val>
                                            <p:fltVal val="0"/>
                                          </p:val>
                                        </p:tav>
                                        <p:tav tm="100000">
                                          <p:val>
                                            <p:strVal val="#ppt_w"/>
                                          </p:val>
                                        </p:tav>
                                      </p:tavLst>
                                    </p:anim>
                                    <p:anim calcmode="lin" valueType="num">
                                      <p:cBhvr>
                                        <p:cTn id="20" dur="1000" fill="hold"/>
                                        <p:tgtEl>
                                          <p:spTgt spid="88088"/>
                                        </p:tgtEl>
                                        <p:attrNameLst>
                                          <p:attrName>ppt_h</p:attrName>
                                        </p:attrNameLst>
                                      </p:cBhvr>
                                      <p:tavLst>
                                        <p:tav tm="0">
                                          <p:val>
                                            <p:fltVal val="0"/>
                                          </p:val>
                                        </p:tav>
                                        <p:tav tm="100000">
                                          <p:val>
                                            <p:strVal val="#ppt_h"/>
                                          </p:val>
                                        </p:tav>
                                      </p:tavLst>
                                    </p:anim>
                                    <p:anim calcmode="lin" valueType="num">
                                      <p:cBhvr>
                                        <p:cTn id="21" dur="1000" fill="hold"/>
                                        <p:tgtEl>
                                          <p:spTgt spid="88088"/>
                                        </p:tgtEl>
                                        <p:attrNameLst>
                                          <p:attrName>style.rotation</p:attrName>
                                        </p:attrNameLst>
                                      </p:cBhvr>
                                      <p:tavLst>
                                        <p:tav tm="0">
                                          <p:val>
                                            <p:fltVal val="90"/>
                                          </p:val>
                                        </p:tav>
                                        <p:tav tm="100000">
                                          <p:val>
                                            <p:fltVal val="0"/>
                                          </p:val>
                                        </p:tav>
                                      </p:tavLst>
                                    </p:anim>
                                    <p:animEffect transition="in" filter="fade">
                                      <p:cBhvr>
                                        <p:cTn id="22" dur="1000"/>
                                        <p:tgtEl>
                                          <p:spTgt spid="88088"/>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88089"/>
                                        </p:tgtEl>
                                        <p:attrNameLst>
                                          <p:attrName>style.visibility</p:attrName>
                                        </p:attrNameLst>
                                      </p:cBhvr>
                                      <p:to>
                                        <p:strVal val="visible"/>
                                      </p:to>
                                    </p:set>
                                    <p:anim calcmode="lin" valueType="num">
                                      <p:cBhvr>
                                        <p:cTn id="25" dur="1000" fill="hold"/>
                                        <p:tgtEl>
                                          <p:spTgt spid="88089"/>
                                        </p:tgtEl>
                                        <p:attrNameLst>
                                          <p:attrName>ppt_w</p:attrName>
                                        </p:attrNameLst>
                                      </p:cBhvr>
                                      <p:tavLst>
                                        <p:tav tm="0">
                                          <p:val>
                                            <p:fltVal val="0"/>
                                          </p:val>
                                        </p:tav>
                                        <p:tav tm="100000">
                                          <p:val>
                                            <p:strVal val="#ppt_w"/>
                                          </p:val>
                                        </p:tav>
                                      </p:tavLst>
                                    </p:anim>
                                    <p:anim calcmode="lin" valueType="num">
                                      <p:cBhvr>
                                        <p:cTn id="26" dur="1000" fill="hold"/>
                                        <p:tgtEl>
                                          <p:spTgt spid="88089"/>
                                        </p:tgtEl>
                                        <p:attrNameLst>
                                          <p:attrName>ppt_h</p:attrName>
                                        </p:attrNameLst>
                                      </p:cBhvr>
                                      <p:tavLst>
                                        <p:tav tm="0">
                                          <p:val>
                                            <p:fltVal val="0"/>
                                          </p:val>
                                        </p:tav>
                                        <p:tav tm="100000">
                                          <p:val>
                                            <p:strVal val="#ppt_h"/>
                                          </p:val>
                                        </p:tav>
                                      </p:tavLst>
                                    </p:anim>
                                    <p:anim calcmode="lin" valueType="num">
                                      <p:cBhvr>
                                        <p:cTn id="27" dur="1000" fill="hold"/>
                                        <p:tgtEl>
                                          <p:spTgt spid="88089"/>
                                        </p:tgtEl>
                                        <p:attrNameLst>
                                          <p:attrName>style.rotation</p:attrName>
                                        </p:attrNameLst>
                                      </p:cBhvr>
                                      <p:tavLst>
                                        <p:tav tm="0">
                                          <p:val>
                                            <p:fltVal val="90"/>
                                          </p:val>
                                        </p:tav>
                                        <p:tav tm="100000">
                                          <p:val>
                                            <p:fltVal val="0"/>
                                          </p:val>
                                        </p:tav>
                                      </p:tavLst>
                                    </p:anim>
                                    <p:animEffect transition="in" filter="fade">
                                      <p:cBhvr>
                                        <p:cTn id="28" dur="1000"/>
                                        <p:tgtEl>
                                          <p:spTgt spid="880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88085"/>
                                        </p:tgtEl>
                                        <p:attrNameLst>
                                          <p:attrName>style.visibility</p:attrName>
                                        </p:attrNameLst>
                                      </p:cBhvr>
                                      <p:to>
                                        <p:strVal val="visible"/>
                                      </p:to>
                                    </p:set>
                                    <p:anim calcmode="lin" valueType="num">
                                      <p:cBhvr>
                                        <p:cTn id="33" dur="500" fill="hold"/>
                                        <p:tgtEl>
                                          <p:spTgt spid="88085"/>
                                        </p:tgtEl>
                                        <p:attrNameLst>
                                          <p:attrName>ppt_w</p:attrName>
                                        </p:attrNameLst>
                                      </p:cBhvr>
                                      <p:tavLst>
                                        <p:tav tm="0">
                                          <p:val>
                                            <p:fltVal val="0"/>
                                          </p:val>
                                        </p:tav>
                                        <p:tav tm="100000">
                                          <p:val>
                                            <p:strVal val="#ppt_w"/>
                                          </p:val>
                                        </p:tav>
                                      </p:tavLst>
                                    </p:anim>
                                    <p:anim calcmode="lin" valueType="num">
                                      <p:cBhvr>
                                        <p:cTn id="34" dur="500" fill="hold"/>
                                        <p:tgtEl>
                                          <p:spTgt spid="8808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88090"/>
                                        </p:tgtEl>
                                        <p:attrNameLst>
                                          <p:attrName>style.visibility</p:attrName>
                                        </p:attrNameLst>
                                      </p:cBhvr>
                                      <p:to>
                                        <p:strVal val="visible"/>
                                      </p:to>
                                    </p:set>
                                    <p:anim calcmode="lin" valueType="num">
                                      <p:cBhvr>
                                        <p:cTn id="39" dur="500" fill="hold"/>
                                        <p:tgtEl>
                                          <p:spTgt spid="88090"/>
                                        </p:tgtEl>
                                        <p:attrNameLst>
                                          <p:attrName>ppt_w</p:attrName>
                                        </p:attrNameLst>
                                      </p:cBhvr>
                                      <p:tavLst>
                                        <p:tav tm="0">
                                          <p:val>
                                            <p:fltVal val="0"/>
                                          </p:val>
                                        </p:tav>
                                        <p:tav tm="100000">
                                          <p:val>
                                            <p:strVal val="#ppt_w"/>
                                          </p:val>
                                        </p:tav>
                                      </p:tavLst>
                                    </p:anim>
                                    <p:anim calcmode="lin" valueType="num">
                                      <p:cBhvr>
                                        <p:cTn id="40" dur="500" fill="hold"/>
                                        <p:tgtEl>
                                          <p:spTgt spid="880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5" grpId="0" animBg="1"/>
      <p:bldP spid="88086" grpId="0"/>
      <p:bldP spid="88087" grpId="0"/>
      <p:bldP spid="88088" grpId="0"/>
      <p:bldP spid="88089" grpId="0"/>
      <p:bldP spid="880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numéro de diapositive 5">
            <a:extLst>
              <a:ext uri="{FF2B5EF4-FFF2-40B4-BE49-F238E27FC236}">
                <a16:creationId xmlns:a16="http://schemas.microsoft.com/office/drawing/2014/main" id="{822EB99C-3B64-7246-B50F-ED2A46D6BB3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F089444-4468-254A-8101-23C5F0EDEF69}" type="slidenum">
              <a:rPr lang="fr-FR" altLang="fr-FR" sz="1400"/>
              <a:pPr>
                <a:spcBef>
                  <a:spcPct val="0"/>
                </a:spcBef>
                <a:buFontTx/>
                <a:buNone/>
              </a:pPr>
              <a:t>24</a:t>
            </a:fld>
            <a:endParaRPr lang="fr-FR" altLang="fr-FR" sz="1400"/>
          </a:p>
        </p:txBody>
      </p:sp>
      <p:sp>
        <p:nvSpPr>
          <p:cNvPr id="25603" name="Rectangle 2">
            <a:extLst>
              <a:ext uri="{FF2B5EF4-FFF2-40B4-BE49-F238E27FC236}">
                <a16:creationId xmlns:a16="http://schemas.microsoft.com/office/drawing/2014/main" id="{10C3C912-F3ED-E241-8B2A-A4DE4C7E44CC}"/>
              </a:ext>
            </a:extLst>
          </p:cNvPr>
          <p:cNvSpPr>
            <a:spLocks noGrp="1" noChangeArrowheads="1"/>
          </p:cNvSpPr>
          <p:nvPr>
            <p:ph type="title"/>
          </p:nvPr>
        </p:nvSpPr>
        <p:spPr/>
        <p:txBody>
          <a:bodyPr/>
          <a:lstStyle/>
          <a:p>
            <a:pPr eaLnBrk="1" hangingPunct="1"/>
            <a:r>
              <a:rPr lang="fr-CA" altLang="fr-FR">
                <a:solidFill>
                  <a:schemeClr val="accent2"/>
                </a:solidFill>
              </a:rPr>
              <a:t>L’oligopole</a:t>
            </a:r>
            <a:endParaRPr lang="fr-FR" altLang="fr-FR">
              <a:solidFill>
                <a:schemeClr val="accent2"/>
              </a:solidFill>
            </a:endParaRPr>
          </a:p>
        </p:txBody>
      </p:sp>
      <p:sp>
        <p:nvSpPr>
          <p:cNvPr id="43011" name="Rectangle 3">
            <a:extLst>
              <a:ext uri="{FF2B5EF4-FFF2-40B4-BE49-F238E27FC236}">
                <a16:creationId xmlns:a16="http://schemas.microsoft.com/office/drawing/2014/main" id="{6D2B6E07-AE1B-D245-B647-DF4446BDAF09}"/>
              </a:ext>
            </a:extLst>
          </p:cNvPr>
          <p:cNvSpPr>
            <a:spLocks noGrp="1" noChangeArrowheads="1"/>
          </p:cNvSpPr>
          <p:nvPr>
            <p:ph type="body" idx="1"/>
          </p:nvPr>
        </p:nvSpPr>
        <p:spPr/>
        <p:txBody>
          <a:bodyPr/>
          <a:lstStyle/>
          <a:p>
            <a:pPr eaLnBrk="1" hangingPunct="1"/>
            <a:r>
              <a:rPr lang="fr-CA" altLang="fr-FR" sz="2800"/>
              <a:t>Les entreprises en oligopole sont souvent confrontées à des situations de dilemme du prisonnier.</a:t>
            </a:r>
          </a:p>
          <a:p>
            <a:pPr eaLnBrk="1" hangingPunct="1"/>
            <a:r>
              <a:rPr lang="fr-CA" altLang="fr-FR" sz="2800"/>
              <a:t>Exemple 1: Vous êtes directeur du marketing pour Petzi Cola. Vous avez un seul concurrent sérieux, Zola Cola. Vous devez décider si vous lancez une nouvelle campagne de publicité pour les fêtes. Les gens de Zola Cola font face à la même décision.</a:t>
            </a:r>
            <a:endParaRPr lang="fr-FR" altLang="fr-FR" sz="28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p:cTn id="7" dur="500" fill="hold"/>
                                        <p:tgtEl>
                                          <p:spTgt spid="430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301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p:cTn id="13" dur="500" fill="hold"/>
                                        <p:tgtEl>
                                          <p:spTgt spid="4301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3011">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numéro de diapositive 5">
            <a:extLst>
              <a:ext uri="{FF2B5EF4-FFF2-40B4-BE49-F238E27FC236}">
                <a16:creationId xmlns:a16="http://schemas.microsoft.com/office/drawing/2014/main" id="{D9BCEDF4-4D5F-9848-ADE9-B052DE04B4D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54BC025-442F-8445-8ED9-FFB39DB287D5}" type="slidenum">
              <a:rPr lang="fr-FR" altLang="fr-FR" sz="1400"/>
              <a:pPr>
                <a:spcBef>
                  <a:spcPct val="0"/>
                </a:spcBef>
                <a:buFontTx/>
                <a:buNone/>
              </a:pPr>
              <a:t>25</a:t>
            </a:fld>
            <a:endParaRPr lang="fr-FR" altLang="fr-FR" sz="1400"/>
          </a:p>
        </p:txBody>
      </p:sp>
      <p:sp>
        <p:nvSpPr>
          <p:cNvPr id="26627" name="Rectangle 2">
            <a:extLst>
              <a:ext uri="{FF2B5EF4-FFF2-40B4-BE49-F238E27FC236}">
                <a16:creationId xmlns:a16="http://schemas.microsoft.com/office/drawing/2014/main" id="{DF37E076-BF4A-D843-8A41-26D7423E8ADF}"/>
              </a:ext>
            </a:extLst>
          </p:cNvPr>
          <p:cNvSpPr>
            <a:spLocks noGrp="1" noChangeArrowheads="1"/>
          </p:cNvSpPr>
          <p:nvPr>
            <p:ph type="title"/>
          </p:nvPr>
        </p:nvSpPr>
        <p:spPr/>
        <p:txBody>
          <a:bodyPr/>
          <a:lstStyle/>
          <a:p>
            <a:pPr eaLnBrk="1" hangingPunct="1"/>
            <a:r>
              <a:rPr lang="fr-CA" altLang="fr-FR">
                <a:solidFill>
                  <a:schemeClr val="accent2"/>
                </a:solidFill>
              </a:rPr>
              <a:t>Duopole: matrice de gains</a:t>
            </a:r>
          </a:p>
        </p:txBody>
      </p:sp>
      <p:graphicFrame>
        <p:nvGraphicFramePr>
          <p:cNvPr id="28765" name="Group 93">
            <a:extLst>
              <a:ext uri="{FF2B5EF4-FFF2-40B4-BE49-F238E27FC236}">
                <a16:creationId xmlns:a16="http://schemas.microsoft.com/office/drawing/2014/main" id="{839D641D-8865-FE42-BFBE-0A9F089441AE}"/>
              </a:ext>
            </a:extLst>
          </p:cNvPr>
          <p:cNvGraphicFramePr>
            <a:graphicFrameLocks noGrp="1"/>
          </p:cNvGraphicFramePr>
          <p:nvPr>
            <p:ph idx="1"/>
          </p:nvPr>
        </p:nvGraphicFramePr>
        <p:xfrm>
          <a:off x="2627313" y="1604963"/>
          <a:ext cx="4737100" cy="3048000"/>
        </p:xfrm>
        <a:graphic>
          <a:graphicData uri="http://schemas.openxmlformats.org/drawingml/2006/table">
            <a:tbl>
              <a:tblPr/>
              <a:tblGrid>
                <a:gridCol w="1579562">
                  <a:extLst>
                    <a:ext uri="{9D8B030D-6E8A-4147-A177-3AD203B41FA5}">
                      <a16:colId xmlns:a16="http://schemas.microsoft.com/office/drawing/2014/main" val="20000"/>
                    </a:ext>
                  </a:extLst>
                </a:gridCol>
                <a:gridCol w="1577975">
                  <a:extLst>
                    <a:ext uri="{9D8B030D-6E8A-4147-A177-3AD203B41FA5}">
                      <a16:colId xmlns:a16="http://schemas.microsoft.com/office/drawing/2014/main" val="20001"/>
                    </a:ext>
                  </a:extLst>
                </a:gridCol>
                <a:gridCol w="1579563">
                  <a:extLst>
                    <a:ext uri="{9D8B030D-6E8A-4147-A177-3AD203B41FA5}">
                      <a16:colId xmlns:a16="http://schemas.microsoft.com/office/drawing/2014/main" val="20002"/>
                    </a:ext>
                  </a:extLst>
                </a:gridCol>
              </a:tblGrid>
              <a:tr h="10160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 </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Pub</a:t>
                      </a:r>
                      <a:endParaRPr kumimoji="0" lang="fr-CA" sz="2400" b="0" i="0" u="none" strike="noStrike" cap="none" normalizeH="0" baseline="0">
                        <a:ln>
                          <a:noFill/>
                        </a:ln>
                        <a:solidFill>
                          <a:schemeClr val="tx1"/>
                        </a:solidFill>
                        <a:effectLst/>
                        <a:latin typeface="Arial"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Pas de Pub</a:t>
                      </a:r>
                      <a:endParaRPr kumimoji="0" lang="fr-CA" sz="2400" b="0" i="0" u="none" strike="noStrike" cap="none" normalizeH="0" baseline="0">
                        <a:ln>
                          <a:noFill/>
                        </a:ln>
                        <a:solidFill>
                          <a:schemeClr val="tx1"/>
                        </a:solidFill>
                        <a:effectLst/>
                        <a:latin typeface="Arial"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Pub</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60,60</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80,30</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Pas de Pub</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30,80</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70,70</a:t>
                      </a:r>
                      <a:endParaRPr kumimoji="0" lang="fr-CA" sz="2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67" name="Text Box 95">
            <a:extLst>
              <a:ext uri="{FF2B5EF4-FFF2-40B4-BE49-F238E27FC236}">
                <a16:creationId xmlns:a16="http://schemas.microsoft.com/office/drawing/2014/main" id="{1F196CD9-DFCD-B340-8EC0-ED290243425F}"/>
              </a:ext>
            </a:extLst>
          </p:cNvPr>
          <p:cNvSpPr txBox="1">
            <a:spLocks noChangeArrowheads="1"/>
          </p:cNvSpPr>
          <p:nvPr/>
        </p:nvSpPr>
        <p:spPr bwMode="auto">
          <a:xfrm>
            <a:off x="1619250" y="4878388"/>
            <a:ext cx="6591300"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fr-CA" altLang="fr-FR" sz="2800"/>
              <a:t> </a:t>
            </a:r>
            <a:r>
              <a:rPr lang="fr-CA" altLang="fr-FR" sz="2400"/>
              <a:t>Équilibre de Nash : (Pub, Pub)</a:t>
            </a:r>
          </a:p>
          <a:p>
            <a:pPr eaLnBrk="1" hangingPunct="1">
              <a:spcBef>
                <a:spcPct val="0"/>
              </a:spcBef>
            </a:pPr>
            <a:r>
              <a:rPr lang="fr-CA" altLang="fr-FR" sz="2400"/>
              <a:t> Seraient mieux de ne pas faire de publicité </a:t>
            </a:r>
          </a:p>
          <a:p>
            <a:pPr eaLnBrk="1" hangingPunct="1">
              <a:spcBef>
                <a:spcPct val="0"/>
              </a:spcBef>
              <a:buFontTx/>
              <a:buNone/>
            </a:pPr>
            <a:r>
              <a:rPr lang="fr-CA" altLang="fr-FR" sz="2400"/>
              <a:t>ni l’un ni l’autre; mais peut-on vraiment faire</a:t>
            </a:r>
          </a:p>
          <a:p>
            <a:pPr eaLnBrk="1" hangingPunct="1">
              <a:spcBef>
                <a:spcPct val="0"/>
              </a:spcBef>
              <a:buFontTx/>
              <a:buNone/>
            </a:pPr>
            <a:r>
              <a:rPr lang="fr-CA" altLang="fr-FR" sz="2400"/>
              <a:t>confiance au compétiteur? On est en présence </a:t>
            </a:r>
          </a:p>
          <a:p>
            <a:pPr eaLnBrk="1" hangingPunct="1">
              <a:spcBef>
                <a:spcPct val="0"/>
              </a:spcBef>
              <a:buFontTx/>
              <a:buNone/>
            </a:pPr>
            <a:r>
              <a:rPr lang="fr-CA" altLang="fr-FR" sz="2400"/>
              <a:t>d’une situation de dilemme du prisonnier.</a:t>
            </a:r>
          </a:p>
        </p:txBody>
      </p:sp>
      <p:sp>
        <p:nvSpPr>
          <p:cNvPr id="26647" name="Text Box 97">
            <a:extLst>
              <a:ext uri="{FF2B5EF4-FFF2-40B4-BE49-F238E27FC236}">
                <a16:creationId xmlns:a16="http://schemas.microsoft.com/office/drawing/2014/main" id="{50D68080-7428-2047-A4AE-822CE91D10D2}"/>
              </a:ext>
            </a:extLst>
          </p:cNvPr>
          <p:cNvSpPr txBox="1">
            <a:spLocks noChangeArrowheads="1"/>
          </p:cNvSpPr>
          <p:nvPr/>
        </p:nvSpPr>
        <p:spPr bwMode="auto">
          <a:xfrm>
            <a:off x="1527175" y="315912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t>Petzi</a:t>
            </a:r>
            <a:endParaRPr lang="fr-FR" altLang="fr-FR" sz="2400" b="1"/>
          </a:p>
        </p:txBody>
      </p:sp>
      <p:sp>
        <p:nvSpPr>
          <p:cNvPr id="26648" name="Text Box 98">
            <a:extLst>
              <a:ext uri="{FF2B5EF4-FFF2-40B4-BE49-F238E27FC236}">
                <a16:creationId xmlns:a16="http://schemas.microsoft.com/office/drawing/2014/main" id="{39ADB34E-40C2-774E-8FB4-8F47E6409ADB}"/>
              </a:ext>
            </a:extLst>
          </p:cNvPr>
          <p:cNvSpPr txBox="1">
            <a:spLocks noChangeArrowheads="1"/>
          </p:cNvSpPr>
          <p:nvPr/>
        </p:nvSpPr>
        <p:spPr bwMode="auto">
          <a:xfrm>
            <a:off x="5148263" y="1125538"/>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b="1"/>
              <a:t>Zola</a:t>
            </a:r>
            <a:endParaRPr lang="fr-FR" altLang="fr-FR" sz="2400" b="1"/>
          </a:p>
        </p:txBody>
      </p:sp>
      <p:sp>
        <p:nvSpPr>
          <p:cNvPr id="28771" name="Text Box 99">
            <a:extLst>
              <a:ext uri="{FF2B5EF4-FFF2-40B4-BE49-F238E27FC236}">
                <a16:creationId xmlns:a16="http://schemas.microsoft.com/office/drawing/2014/main" id="{4904E655-97C3-3A40-A4BA-6E4FCAE03CC8}"/>
              </a:ext>
            </a:extLst>
          </p:cNvPr>
          <p:cNvSpPr txBox="1">
            <a:spLocks noChangeArrowheads="1"/>
          </p:cNvSpPr>
          <p:nvPr/>
        </p:nvSpPr>
        <p:spPr bwMode="auto">
          <a:xfrm>
            <a:off x="4572000"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latin typeface="Times New Roman" panose="02020603050405020304" pitchFamily="18" charset="0"/>
              </a:rPr>
              <a:t>X</a:t>
            </a:r>
            <a:endParaRPr lang="fr-FR" altLang="fr-FR" sz="1800">
              <a:latin typeface="Times New Roman" panose="02020603050405020304" pitchFamily="18" charset="0"/>
            </a:endParaRPr>
          </a:p>
        </p:txBody>
      </p:sp>
      <p:sp>
        <p:nvSpPr>
          <p:cNvPr id="28772" name="Text Box 100">
            <a:extLst>
              <a:ext uri="{FF2B5EF4-FFF2-40B4-BE49-F238E27FC236}">
                <a16:creationId xmlns:a16="http://schemas.microsoft.com/office/drawing/2014/main" id="{767703BD-0B95-0A48-891C-282E9C43F8C2}"/>
              </a:ext>
            </a:extLst>
          </p:cNvPr>
          <p:cNvSpPr txBox="1">
            <a:spLocks noChangeArrowheads="1"/>
          </p:cNvSpPr>
          <p:nvPr/>
        </p:nvSpPr>
        <p:spPr bwMode="auto">
          <a:xfrm>
            <a:off x="5003800"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latin typeface="Times New Roman" panose="02020603050405020304" pitchFamily="18" charset="0"/>
              </a:rPr>
              <a:t>X</a:t>
            </a:r>
            <a:endParaRPr lang="fr-FR" altLang="fr-FR" sz="1800">
              <a:latin typeface="Times New Roman" panose="02020603050405020304" pitchFamily="18" charset="0"/>
            </a:endParaRPr>
          </a:p>
        </p:txBody>
      </p:sp>
      <p:sp>
        <p:nvSpPr>
          <p:cNvPr id="28773" name="Text Box 101">
            <a:extLst>
              <a:ext uri="{FF2B5EF4-FFF2-40B4-BE49-F238E27FC236}">
                <a16:creationId xmlns:a16="http://schemas.microsoft.com/office/drawing/2014/main" id="{EAB76038-7BCA-A944-A417-0BA27FFA3F2B}"/>
              </a:ext>
            </a:extLst>
          </p:cNvPr>
          <p:cNvSpPr txBox="1">
            <a:spLocks noChangeArrowheads="1"/>
          </p:cNvSpPr>
          <p:nvPr/>
        </p:nvSpPr>
        <p:spPr bwMode="auto">
          <a:xfrm>
            <a:off x="5003800" y="42211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latin typeface="Times New Roman" panose="02020603050405020304" pitchFamily="18" charset="0"/>
              </a:rPr>
              <a:t>X</a:t>
            </a:r>
            <a:endParaRPr lang="fr-FR" altLang="fr-FR" sz="1800">
              <a:latin typeface="Times New Roman" panose="02020603050405020304" pitchFamily="18" charset="0"/>
            </a:endParaRPr>
          </a:p>
        </p:txBody>
      </p:sp>
      <p:sp>
        <p:nvSpPr>
          <p:cNvPr id="28774" name="Text Box 102">
            <a:extLst>
              <a:ext uri="{FF2B5EF4-FFF2-40B4-BE49-F238E27FC236}">
                <a16:creationId xmlns:a16="http://schemas.microsoft.com/office/drawing/2014/main" id="{D353EFC0-FB7A-3142-BF94-8AC08D3409D1}"/>
              </a:ext>
            </a:extLst>
          </p:cNvPr>
          <p:cNvSpPr txBox="1">
            <a:spLocks noChangeArrowheads="1"/>
          </p:cNvSpPr>
          <p:nvPr/>
        </p:nvSpPr>
        <p:spPr bwMode="auto">
          <a:xfrm>
            <a:off x="6156325"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latin typeface="Times New Roman" panose="02020603050405020304" pitchFamily="18" charset="0"/>
              </a:rPr>
              <a:t>X</a:t>
            </a:r>
            <a:endParaRPr lang="fr-FR" altLang="fr-FR" sz="1800">
              <a:latin typeface="Times New Roman" panose="02020603050405020304" pitchFamily="18" charset="0"/>
            </a:endParaRPr>
          </a:p>
        </p:txBody>
      </p:sp>
      <p:sp>
        <p:nvSpPr>
          <p:cNvPr id="28775" name="Text Box 103">
            <a:extLst>
              <a:ext uri="{FF2B5EF4-FFF2-40B4-BE49-F238E27FC236}">
                <a16:creationId xmlns:a16="http://schemas.microsoft.com/office/drawing/2014/main" id="{5A1D22D3-D2ED-334F-99C4-8135FBFE2831}"/>
              </a:ext>
            </a:extLst>
          </p:cNvPr>
          <p:cNvSpPr txBox="1">
            <a:spLocks noChangeArrowheads="1"/>
          </p:cNvSpPr>
          <p:nvPr/>
        </p:nvSpPr>
        <p:spPr bwMode="auto">
          <a:xfrm>
            <a:off x="5003800" y="2565400"/>
            <a:ext cx="806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b="1"/>
              <a:t>Nash</a:t>
            </a:r>
            <a:endParaRPr lang="fr-FR" altLang="fr-FR" sz="2000" b="1"/>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28775"/>
                                        </p:tgtEl>
                                        <p:attrNameLst>
                                          <p:attrName>style.visibility</p:attrName>
                                        </p:attrNameLst>
                                      </p:cBhvr>
                                      <p:to>
                                        <p:strVal val="visible"/>
                                      </p:to>
                                    </p:set>
                                    <p:animEffect transition="in" filter="fade">
                                      <p:cBhvr>
                                        <p:cTn id="23" dur="2000"/>
                                        <p:tgtEl>
                                          <p:spTgt spid="28775"/>
                                        </p:tgtEl>
                                      </p:cBhvr>
                                    </p:animEffect>
                                    <p:anim calcmode="lin" valueType="num">
                                      <p:cBhvr>
                                        <p:cTn id="24" dur="2000" fill="hold"/>
                                        <p:tgtEl>
                                          <p:spTgt spid="28775"/>
                                        </p:tgtEl>
                                        <p:attrNameLst>
                                          <p:attrName>style.rotation</p:attrName>
                                        </p:attrNameLst>
                                      </p:cBhvr>
                                      <p:tavLst>
                                        <p:tav tm="0">
                                          <p:val>
                                            <p:fltVal val="720"/>
                                          </p:val>
                                        </p:tav>
                                        <p:tav tm="100000">
                                          <p:val>
                                            <p:fltVal val="0"/>
                                          </p:val>
                                        </p:tav>
                                      </p:tavLst>
                                    </p:anim>
                                    <p:anim calcmode="lin" valueType="num">
                                      <p:cBhvr>
                                        <p:cTn id="25" dur="2000" fill="hold"/>
                                        <p:tgtEl>
                                          <p:spTgt spid="28775"/>
                                        </p:tgtEl>
                                        <p:attrNameLst>
                                          <p:attrName>ppt_h</p:attrName>
                                        </p:attrNameLst>
                                      </p:cBhvr>
                                      <p:tavLst>
                                        <p:tav tm="0">
                                          <p:val>
                                            <p:fltVal val="0"/>
                                          </p:val>
                                        </p:tav>
                                        <p:tav tm="100000">
                                          <p:val>
                                            <p:strVal val="#ppt_h"/>
                                          </p:val>
                                        </p:tav>
                                      </p:tavLst>
                                    </p:anim>
                                    <p:anim calcmode="lin" valueType="num">
                                      <p:cBhvr>
                                        <p:cTn id="26" dur="2000" fill="hold"/>
                                        <p:tgtEl>
                                          <p:spTgt spid="28775"/>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8767">
                                            <p:txEl>
                                              <p:pRg st="0" end="0"/>
                                            </p:txEl>
                                          </p:spTgt>
                                        </p:tgtEl>
                                        <p:attrNameLst>
                                          <p:attrName>style.visibility</p:attrName>
                                        </p:attrNameLst>
                                      </p:cBhvr>
                                      <p:to>
                                        <p:strVal val="visible"/>
                                      </p:to>
                                    </p:set>
                                    <p:anim calcmode="lin" valueType="num">
                                      <p:cBhvr additive="base">
                                        <p:cTn id="31" dur="500" fill="hold"/>
                                        <p:tgtEl>
                                          <p:spTgt spid="2876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7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8767">
                                            <p:txEl>
                                              <p:pRg st="1" end="1"/>
                                            </p:txEl>
                                          </p:spTgt>
                                        </p:tgtEl>
                                        <p:attrNameLst>
                                          <p:attrName>style.visibility</p:attrName>
                                        </p:attrNameLst>
                                      </p:cBhvr>
                                      <p:to>
                                        <p:strVal val="visible"/>
                                      </p:to>
                                    </p:set>
                                    <p:anim calcmode="lin" valueType="num">
                                      <p:cBhvr additive="base">
                                        <p:cTn id="37" dur="500" fill="hold"/>
                                        <p:tgtEl>
                                          <p:spTgt spid="28767">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767">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767">
                                            <p:txEl>
                                              <p:pRg st="2" end="2"/>
                                            </p:txEl>
                                          </p:spTgt>
                                        </p:tgtEl>
                                        <p:attrNameLst>
                                          <p:attrName>style.visibility</p:attrName>
                                        </p:attrNameLst>
                                      </p:cBhvr>
                                      <p:to>
                                        <p:strVal val="visible"/>
                                      </p:to>
                                    </p:set>
                                    <p:anim calcmode="lin" valueType="num">
                                      <p:cBhvr additive="base">
                                        <p:cTn id="41" dur="500" fill="hold"/>
                                        <p:tgtEl>
                                          <p:spTgt spid="2876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767">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767">
                                            <p:txEl>
                                              <p:pRg st="3" end="3"/>
                                            </p:txEl>
                                          </p:spTgt>
                                        </p:tgtEl>
                                        <p:attrNameLst>
                                          <p:attrName>style.visibility</p:attrName>
                                        </p:attrNameLst>
                                      </p:cBhvr>
                                      <p:to>
                                        <p:strVal val="visible"/>
                                      </p:to>
                                    </p:set>
                                    <p:anim calcmode="lin" valueType="num">
                                      <p:cBhvr additive="base">
                                        <p:cTn id="45" dur="500" fill="hold"/>
                                        <p:tgtEl>
                                          <p:spTgt spid="2876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767">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8767">
                                            <p:txEl>
                                              <p:pRg st="4" end="4"/>
                                            </p:txEl>
                                          </p:spTgt>
                                        </p:tgtEl>
                                        <p:attrNameLst>
                                          <p:attrName>style.visibility</p:attrName>
                                        </p:attrNameLst>
                                      </p:cBhvr>
                                      <p:to>
                                        <p:strVal val="visible"/>
                                      </p:to>
                                    </p:set>
                                    <p:anim calcmode="lin" valueType="num">
                                      <p:cBhvr additive="base">
                                        <p:cTn id="49" dur="500" fill="hold"/>
                                        <p:tgtEl>
                                          <p:spTgt spid="28767">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7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1" grpId="0"/>
      <p:bldP spid="28772" grpId="0"/>
      <p:bldP spid="28773" grpId="0"/>
      <p:bldP spid="28774" grpId="0"/>
      <p:bldP spid="287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numéro de diapositive 5">
            <a:extLst>
              <a:ext uri="{FF2B5EF4-FFF2-40B4-BE49-F238E27FC236}">
                <a16:creationId xmlns:a16="http://schemas.microsoft.com/office/drawing/2014/main" id="{8A8C9535-3A74-534A-9025-B107EFC0337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81529F4-7A1C-A446-80B0-5F4BA4909AF4}" type="slidenum">
              <a:rPr lang="fr-FR" altLang="fr-FR" sz="1400"/>
              <a:pPr>
                <a:spcBef>
                  <a:spcPct val="0"/>
                </a:spcBef>
                <a:buFontTx/>
                <a:buNone/>
              </a:pPr>
              <a:t>26</a:t>
            </a:fld>
            <a:endParaRPr lang="fr-FR" altLang="fr-FR" sz="1400"/>
          </a:p>
        </p:txBody>
      </p:sp>
      <p:sp>
        <p:nvSpPr>
          <p:cNvPr id="27651" name="Rectangle 2">
            <a:extLst>
              <a:ext uri="{FF2B5EF4-FFF2-40B4-BE49-F238E27FC236}">
                <a16:creationId xmlns:a16="http://schemas.microsoft.com/office/drawing/2014/main" id="{1133F846-C021-CB4D-81EC-44250B6DE7CD}"/>
              </a:ext>
            </a:extLst>
          </p:cNvPr>
          <p:cNvSpPr>
            <a:spLocks noGrp="1" noChangeArrowheads="1"/>
          </p:cNvSpPr>
          <p:nvPr>
            <p:ph type="title"/>
          </p:nvPr>
        </p:nvSpPr>
        <p:spPr/>
        <p:txBody>
          <a:bodyPr/>
          <a:lstStyle/>
          <a:p>
            <a:pPr eaLnBrk="1" hangingPunct="1"/>
            <a:r>
              <a:rPr lang="fr-CA" altLang="fr-FR" sz="4000">
                <a:solidFill>
                  <a:schemeClr val="accent2"/>
                </a:solidFill>
              </a:rPr>
              <a:t>La difficulté du cartel ou de la collusion</a:t>
            </a:r>
          </a:p>
        </p:txBody>
      </p:sp>
      <p:sp>
        <p:nvSpPr>
          <p:cNvPr id="32775" name="Rectangle 7">
            <a:extLst>
              <a:ext uri="{FF2B5EF4-FFF2-40B4-BE49-F238E27FC236}">
                <a16:creationId xmlns:a16="http://schemas.microsoft.com/office/drawing/2014/main" id="{D8014CEB-B40A-D94F-83E0-8FECBC93A662}"/>
              </a:ext>
            </a:extLst>
          </p:cNvPr>
          <p:cNvSpPr>
            <a:spLocks noGrp="1" noChangeArrowheads="1"/>
          </p:cNvSpPr>
          <p:nvPr>
            <p:ph type="body" idx="1"/>
          </p:nvPr>
        </p:nvSpPr>
        <p:spPr>
          <a:xfrm>
            <a:off x="900113" y="1916113"/>
            <a:ext cx="7834312" cy="5181600"/>
          </a:xfrm>
          <a:noFill/>
        </p:spPr>
        <p:txBody>
          <a:bodyPr/>
          <a:lstStyle/>
          <a:p>
            <a:pPr eaLnBrk="1" hangingPunct="1"/>
            <a:r>
              <a:rPr lang="fr-CA" altLang="fr-FR"/>
              <a:t>La concurrence est néfaste pour les entreprises </a:t>
            </a:r>
            <a:r>
              <a:rPr lang="fr-CA" altLang="fr-FR">
                <a:sym typeface="Wingdings" pitchFamily="2" charset="2"/>
              </a:rPr>
              <a:t></a:t>
            </a:r>
            <a:r>
              <a:rPr lang="fr-CA" altLang="fr-FR"/>
              <a:t> essaient de faire de la </a:t>
            </a:r>
            <a:r>
              <a:rPr lang="fr-CA" altLang="fr-FR">
                <a:solidFill>
                  <a:srgbClr val="FF0000"/>
                </a:solidFill>
              </a:rPr>
              <a:t>collusion</a:t>
            </a:r>
            <a:r>
              <a:rPr lang="fr-CA" altLang="fr-FR"/>
              <a:t> (agir comme un cartel).</a:t>
            </a:r>
          </a:p>
          <a:p>
            <a:pPr eaLnBrk="1" hangingPunct="1"/>
            <a:r>
              <a:rPr lang="fr-CA" altLang="fr-FR"/>
              <a:t>Difficulté: maintenir l’entente de collusion n’est pas un équilibre de Nash </a:t>
            </a:r>
            <a:r>
              <a:rPr lang="fr-CA" altLang="fr-FR">
                <a:sym typeface="Wingdings" pitchFamily="2" charset="2"/>
              </a:rPr>
              <a:t> incitation à « tricher » (dévier de l’accord de collusion).</a:t>
            </a:r>
            <a:endParaRPr lang="fr-CA" altLang="fr-FR"/>
          </a:p>
          <a:p>
            <a:pPr eaLnBrk="1" hangingPunct="1">
              <a:buFontTx/>
              <a:buNone/>
            </a:pPr>
            <a:endParaRPr lang="en-US" altLang="fr-FR"/>
          </a:p>
          <a:p>
            <a:pPr eaLnBrk="1" hangingPunct="1"/>
            <a:endParaRPr lang="fr-CA" altLang="fr-FR"/>
          </a:p>
          <a:p>
            <a:pPr eaLnBrk="1" hangingPunct="1"/>
            <a:endParaRPr lang="fr-CA"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2775">
                                            <p:txEl>
                                              <p:pRg st="0" end="0"/>
                                            </p:txEl>
                                          </p:spTgt>
                                        </p:tgtEl>
                                        <p:attrNameLst>
                                          <p:attrName>style.visibility</p:attrName>
                                        </p:attrNameLst>
                                      </p:cBhvr>
                                      <p:to>
                                        <p:strVal val="visible"/>
                                      </p:to>
                                    </p:set>
                                    <p:anim calcmode="lin" valueType="num">
                                      <p:cBhvr>
                                        <p:cTn id="7" dur="500" fill="hold"/>
                                        <p:tgtEl>
                                          <p:spTgt spid="327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2775">
                                            <p:txEl>
                                              <p:pRg st="1" end="1"/>
                                            </p:txEl>
                                          </p:spTgt>
                                        </p:tgtEl>
                                        <p:attrNameLst>
                                          <p:attrName>style.visibility</p:attrName>
                                        </p:attrNameLst>
                                      </p:cBhvr>
                                      <p:to>
                                        <p:strVal val="visible"/>
                                      </p:to>
                                    </p:set>
                                    <p:anim calcmode="lin" valueType="num">
                                      <p:cBhvr>
                                        <p:cTn id="13" dur="500" fill="hold"/>
                                        <p:tgtEl>
                                          <p:spTgt spid="3277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277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numéro de diapositive 5">
            <a:extLst>
              <a:ext uri="{FF2B5EF4-FFF2-40B4-BE49-F238E27FC236}">
                <a16:creationId xmlns:a16="http://schemas.microsoft.com/office/drawing/2014/main" id="{948E9D34-C3DB-0344-9A5A-5B1350323EF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B1E943-51AA-DE4D-B417-4D6EA98B8E85}" type="slidenum">
              <a:rPr lang="fr-FR" altLang="fr-FR" sz="1400"/>
              <a:pPr>
                <a:spcBef>
                  <a:spcPct val="0"/>
                </a:spcBef>
                <a:buFontTx/>
                <a:buNone/>
              </a:pPr>
              <a:t>27</a:t>
            </a:fld>
            <a:endParaRPr lang="fr-FR" altLang="fr-FR" sz="1400"/>
          </a:p>
        </p:txBody>
      </p:sp>
      <p:sp>
        <p:nvSpPr>
          <p:cNvPr id="28675" name="Rectangle 2">
            <a:extLst>
              <a:ext uri="{FF2B5EF4-FFF2-40B4-BE49-F238E27FC236}">
                <a16:creationId xmlns:a16="http://schemas.microsoft.com/office/drawing/2014/main" id="{7DE1244E-C68F-594E-92A7-8E8DBE462897}"/>
              </a:ext>
            </a:extLst>
          </p:cNvPr>
          <p:cNvSpPr>
            <a:spLocks noGrp="1" noChangeArrowheads="1"/>
          </p:cNvSpPr>
          <p:nvPr>
            <p:ph type="title"/>
          </p:nvPr>
        </p:nvSpPr>
        <p:spPr>
          <a:xfrm>
            <a:off x="-2052638" y="142875"/>
            <a:ext cx="8229601" cy="1143000"/>
          </a:xfrm>
        </p:spPr>
        <p:txBody>
          <a:bodyPr/>
          <a:lstStyle/>
          <a:p>
            <a:pPr eaLnBrk="1" hangingPunct="1"/>
            <a:r>
              <a:rPr lang="fr-CA" altLang="fr-FR">
                <a:solidFill>
                  <a:schemeClr val="accent2"/>
                </a:solidFill>
              </a:rPr>
              <a:t>Exemple</a:t>
            </a:r>
            <a:r>
              <a:rPr lang="fr-CA" altLang="fr-FR"/>
              <a:t>	</a:t>
            </a:r>
            <a:endParaRPr lang="fr-FR" altLang="fr-FR"/>
          </a:p>
        </p:txBody>
      </p:sp>
      <p:sp>
        <p:nvSpPr>
          <p:cNvPr id="5124" name="Rectangle 3">
            <a:extLst>
              <a:ext uri="{FF2B5EF4-FFF2-40B4-BE49-F238E27FC236}">
                <a16:creationId xmlns:a16="http://schemas.microsoft.com/office/drawing/2014/main" id="{6784A005-587E-3941-BEBE-356B619E1F7A}"/>
              </a:ext>
            </a:extLst>
          </p:cNvPr>
          <p:cNvSpPr>
            <a:spLocks noGrp="1" noChangeArrowheads="1"/>
          </p:cNvSpPr>
          <p:nvPr>
            <p:ph type="body" idx="1"/>
          </p:nvPr>
        </p:nvSpPr>
        <p:spPr/>
        <p:txBody>
          <a:bodyPr/>
          <a:lstStyle/>
          <a:p>
            <a:pPr eaLnBrk="1" hangingPunct="1">
              <a:lnSpc>
                <a:spcPct val="80000"/>
              </a:lnSpc>
            </a:pPr>
            <a:r>
              <a:rPr lang="fr-CA" altLang="fr-FR" sz="2800"/>
              <a:t>Deux entreprises Tassimco et Électromega soumissionnent pour un contrat visant la livraison de 16 000 feux de circulation à la ville de Québec. Le contrat sera attribué au plus bas soumissionnaire.  Si le prix soumis est le même, les deux entreprises remportent la ½ du marché. De plus, il est connu que la ville ne paiera pas plus de 125$ par feu.</a:t>
            </a:r>
          </a:p>
          <a:p>
            <a:pPr eaLnBrk="1" hangingPunct="1">
              <a:lnSpc>
                <a:spcPct val="80000"/>
              </a:lnSpc>
            </a:pPr>
            <a:r>
              <a:rPr lang="fr-CA" altLang="fr-FR" sz="2800"/>
              <a:t>Les deux entreprises s’approvisionnent auprès du même fournisseur Gelcor.  Ils ont donc une structure de coûts similaire. On suppose pour simplifier que Cm=CM=100$.</a:t>
            </a:r>
            <a:endParaRPr lang="fr-FR" altLang="fr-FR" sz="2800"/>
          </a:p>
        </p:txBody>
      </p:sp>
      <p:pic>
        <p:nvPicPr>
          <p:cNvPr id="28677" name="Picture 4">
            <a:extLst>
              <a:ext uri="{FF2B5EF4-FFF2-40B4-BE49-F238E27FC236}">
                <a16:creationId xmlns:a16="http://schemas.microsoft.com/office/drawing/2014/main" id="{3741866D-6101-E848-9E91-C6080838D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42875"/>
            <a:ext cx="5689600"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barn(inVertical)">
                                      <p:cBhvr>
                                        <p:cTn id="7" dur="5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barn(inVertical)">
                                      <p:cBhvr>
                                        <p:cTn id="12" dur="500"/>
                                        <p:tgtEl>
                                          <p:spTgt spid="5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numéro de diapositive 5">
            <a:extLst>
              <a:ext uri="{FF2B5EF4-FFF2-40B4-BE49-F238E27FC236}">
                <a16:creationId xmlns:a16="http://schemas.microsoft.com/office/drawing/2014/main" id="{813A6ACF-05FC-D346-9F9E-554BCEF93B7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BDDE28-879A-6A4B-8C69-C787101AF19B}" type="slidenum">
              <a:rPr lang="fr-FR" altLang="fr-FR" sz="1400"/>
              <a:pPr>
                <a:spcBef>
                  <a:spcPct val="0"/>
                </a:spcBef>
                <a:buFontTx/>
                <a:buNone/>
              </a:pPr>
              <a:t>28</a:t>
            </a:fld>
            <a:endParaRPr lang="fr-FR" altLang="fr-FR" sz="1400"/>
          </a:p>
        </p:txBody>
      </p:sp>
      <p:sp>
        <p:nvSpPr>
          <p:cNvPr id="29699" name="Rectangle 2">
            <a:extLst>
              <a:ext uri="{FF2B5EF4-FFF2-40B4-BE49-F238E27FC236}">
                <a16:creationId xmlns:a16="http://schemas.microsoft.com/office/drawing/2014/main" id="{E78C04E5-4EA8-A946-A6E9-E30B328D4511}"/>
              </a:ext>
            </a:extLst>
          </p:cNvPr>
          <p:cNvSpPr>
            <a:spLocks noGrp="1" noChangeArrowheads="1"/>
          </p:cNvSpPr>
          <p:nvPr>
            <p:ph type="title"/>
          </p:nvPr>
        </p:nvSpPr>
        <p:spPr/>
        <p:txBody>
          <a:bodyPr/>
          <a:lstStyle/>
          <a:p>
            <a:pPr eaLnBrk="1" hangingPunct="1"/>
            <a:r>
              <a:rPr lang="fr-CA" altLang="fr-FR" sz="4000">
                <a:solidFill>
                  <a:schemeClr val="accent2"/>
                </a:solidFill>
              </a:rPr>
              <a:t>Solution de cartel ou de collusion</a:t>
            </a:r>
            <a:endParaRPr lang="fr-FR" altLang="fr-FR" sz="4000">
              <a:solidFill>
                <a:schemeClr val="accent2"/>
              </a:solidFill>
            </a:endParaRPr>
          </a:p>
        </p:txBody>
      </p:sp>
      <p:sp>
        <p:nvSpPr>
          <p:cNvPr id="48131" name="Rectangle 3">
            <a:extLst>
              <a:ext uri="{FF2B5EF4-FFF2-40B4-BE49-F238E27FC236}">
                <a16:creationId xmlns:a16="http://schemas.microsoft.com/office/drawing/2014/main" id="{D29C3B89-6B9A-1643-88D5-1A5F95183A30}"/>
              </a:ext>
            </a:extLst>
          </p:cNvPr>
          <p:cNvSpPr>
            <a:spLocks noGrp="1" noChangeArrowheads="1"/>
          </p:cNvSpPr>
          <p:nvPr>
            <p:ph type="body" idx="1"/>
          </p:nvPr>
        </p:nvSpPr>
        <p:spPr/>
        <p:txBody>
          <a:bodyPr/>
          <a:lstStyle/>
          <a:p>
            <a:pPr eaLnBrk="1" hangingPunct="1">
              <a:lnSpc>
                <a:spcPct val="90000"/>
              </a:lnSpc>
            </a:pPr>
            <a:r>
              <a:rPr lang="fr-CA" altLang="fr-FR"/>
              <a:t>Si les deux entreprises s’entendent: elles maximisent le profit total avec P=125$ et chacune obtient la moitié du contrat </a:t>
            </a:r>
            <a:r>
              <a:rPr lang="fr-CA" altLang="fr-FR">
                <a:sym typeface="Wingdings" pitchFamily="2" charset="2"/>
              </a:rPr>
              <a:t> </a:t>
            </a:r>
          </a:p>
          <a:p>
            <a:pPr eaLnBrk="1" hangingPunct="1">
              <a:lnSpc>
                <a:spcPct val="90000"/>
              </a:lnSpc>
              <a:buFontTx/>
              <a:buNone/>
            </a:pPr>
            <a:r>
              <a:rPr lang="fr-CA" altLang="fr-FR">
                <a:sym typeface="Wingdings" pitchFamily="2" charset="2"/>
              </a:rPr>
              <a:t>      </a:t>
            </a:r>
            <a:r>
              <a:rPr lang="fr-CA" altLang="fr-FR">
                <a:latin typeface="Symbol" pitchFamily="2" charset="2"/>
                <a:sym typeface="Wingdings" pitchFamily="2" charset="2"/>
              </a:rPr>
              <a:t>P</a:t>
            </a:r>
            <a:r>
              <a:rPr lang="fr-CA" altLang="fr-FR">
                <a:sym typeface="Wingdings" pitchFamily="2" charset="2"/>
              </a:rPr>
              <a:t>1=</a:t>
            </a:r>
            <a:r>
              <a:rPr lang="fr-CA" altLang="fr-FR">
                <a:latin typeface="Symbol" pitchFamily="2" charset="2"/>
                <a:sym typeface="Wingdings" pitchFamily="2" charset="2"/>
              </a:rPr>
              <a:t>P</a:t>
            </a:r>
            <a:r>
              <a:rPr lang="fr-CA" altLang="fr-FR">
                <a:sym typeface="Wingdings" pitchFamily="2" charset="2"/>
              </a:rPr>
              <a:t>2=(125-100) x 8000 = 200 000$</a:t>
            </a:r>
          </a:p>
          <a:p>
            <a:pPr eaLnBrk="1" hangingPunct="1">
              <a:lnSpc>
                <a:spcPct val="90000"/>
              </a:lnSpc>
              <a:buFontTx/>
              <a:buNone/>
            </a:pPr>
            <a:endParaRPr lang="fr-CA" altLang="fr-FR">
              <a:sym typeface="Wingdings" pitchFamily="2" charset="2"/>
            </a:endParaRPr>
          </a:p>
          <a:p>
            <a:pPr eaLnBrk="1" hangingPunct="1">
              <a:lnSpc>
                <a:spcPct val="90000"/>
              </a:lnSpc>
            </a:pPr>
            <a:r>
              <a:rPr lang="fr-CA" altLang="fr-FR">
                <a:sym typeface="Wingdings" pitchFamily="2" charset="2"/>
              </a:rPr>
              <a:t>S’agit-il d’un </a:t>
            </a:r>
            <a:r>
              <a:rPr lang="fr-CA" altLang="fr-FR" b="1">
                <a:sym typeface="Wingdings" pitchFamily="2" charset="2"/>
              </a:rPr>
              <a:t>équilibre de Nash</a:t>
            </a:r>
            <a:r>
              <a:rPr lang="fr-CA" altLang="fr-FR">
                <a:sym typeface="Wingdings" pitchFamily="2" charset="2"/>
              </a:rPr>
              <a:t>? </a:t>
            </a:r>
          </a:p>
          <a:p>
            <a:pPr eaLnBrk="1" hangingPunct="1">
              <a:lnSpc>
                <a:spcPct val="90000"/>
              </a:lnSpc>
            </a:pPr>
            <a:r>
              <a:rPr lang="fr-CA" altLang="fr-FR">
                <a:sym typeface="Wingdings" pitchFamily="2" charset="2"/>
              </a:rPr>
              <a:t>Si mon rival respect l’accord de collusion P=125$...quel prix dois je fixer si je décide de « tricher »?</a:t>
            </a:r>
            <a:endParaRPr lang="fr-FR" altLang="fr-FR"/>
          </a:p>
        </p:txBody>
      </p:sp>
      <p:sp>
        <p:nvSpPr>
          <p:cNvPr id="48133" name="Text Box 5">
            <a:extLst>
              <a:ext uri="{FF2B5EF4-FFF2-40B4-BE49-F238E27FC236}">
                <a16:creationId xmlns:a16="http://schemas.microsoft.com/office/drawing/2014/main" id="{D2299996-E848-CA44-99FD-D9AF9EB5BF93}"/>
              </a:ext>
            </a:extLst>
          </p:cNvPr>
          <p:cNvSpPr txBox="1">
            <a:spLocks noChangeArrowheads="1"/>
          </p:cNvSpPr>
          <p:nvPr/>
        </p:nvSpPr>
        <p:spPr bwMode="auto">
          <a:xfrm>
            <a:off x="755650" y="6016625"/>
            <a:ext cx="7975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fr-CA" altLang="fr-FR" dirty="0">
                <a:solidFill>
                  <a:srgbClr val="FF0000"/>
                </a:solidFill>
              </a:rPr>
              <a:t>P=124$ </a:t>
            </a:r>
            <a:r>
              <a:rPr lang="fr-CA" altLang="fr-FR" dirty="0">
                <a:solidFill>
                  <a:srgbClr val="FF0000"/>
                </a:solidFill>
                <a:sym typeface="Wingdings" panose="05000000000000000000" pitchFamily="2" charset="2"/>
              </a:rPr>
              <a:t> </a:t>
            </a:r>
            <a:r>
              <a:rPr lang="fr-CA" altLang="fr-FR" dirty="0">
                <a:solidFill>
                  <a:srgbClr val="FF0000"/>
                </a:solidFill>
                <a:latin typeface="Symbol" panose="05050102010706020507" pitchFamily="18" charset="2"/>
                <a:sym typeface="Wingdings" panose="05000000000000000000" pitchFamily="2" charset="2"/>
              </a:rPr>
              <a:t>P</a:t>
            </a:r>
            <a:r>
              <a:rPr lang="fr-CA" altLang="fr-FR" dirty="0">
                <a:solidFill>
                  <a:srgbClr val="FF0000"/>
                </a:solidFill>
                <a:latin typeface="+mj-lt"/>
                <a:sym typeface="Wingdings" panose="05000000000000000000" pitchFamily="2" charset="2"/>
              </a:rPr>
              <a:t>=(124-100)x16 000=384 000$</a:t>
            </a:r>
            <a:endParaRPr lang="fr-FR" altLang="fr-FR" dirty="0">
              <a:solidFill>
                <a:srgbClr val="FF0000"/>
              </a:solidFill>
              <a:latin typeface="+mj-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anim calcmode="lin" valueType="num">
                                      <p:cBhvr>
                                        <p:cTn id="7" dur="500" fill="hold"/>
                                        <p:tgtEl>
                                          <p:spTgt spid="48131">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4813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48131">
                                            <p:txEl>
                                              <p:pRg st="4" end="4"/>
                                            </p:txEl>
                                          </p:spTgt>
                                        </p:tgtEl>
                                        <p:attrNameLst>
                                          <p:attrName>style.visibility</p:attrName>
                                        </p:attrNameLst>
                                      </p:cBhvr>
                                      <p:to>
                                        <p:strVal val="visible"/>
                                      </p:to>
                                    </p:set>
                                    <p:anim calcmode="lin" valueType="num">
                                      <p:cBhvr>
                                        <p:cTn id="13" dur="500" fill="hold"/>
                                        <p:tgtEl>
                                          <p:spTgt spid="48131">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4813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8133"/>
                                        </p:tgtEl>
                                        <p:attrNameLst>
                                          <p:attrName>style.visibility</p:attrName>
                                        </p:attrNameLst>
                                      </p:cBhvr>
                                      <p:to>
                                        <p:strVal val="visible"/>
                                      </p:to>
                                    </p:set>
                                    <p:anim calcmode="lin" valueType="num">
                                      <p:cBhvr>
                                        <p:cTn id="19" dur="500" fill="hold"/>
                                        <p:tgtEl>
                                          <p:spTgt spid="48133"/>
                                        </p:tgtEl>
                                        <p:attrNameLst>
                                          <p:attrName>ppt_w</p:attrName>
                                        </p:attrNameLst>
                                      </p:cBhvr>
                                      <p:tavLst>
                                        <p:tav tm="0">
                                          <p:val>
                                            <p:fltVal val="0"/>
                                          </p:val>
                                        </p:tav>
                                        <p:tav tm="100000">
                                          <p:val>
                                            <p:strVal val="#ppt_w"/>
                                          </p:val>
                                        </p:tav>
                                      </p:tavLst>
                                    </p:anim>
                                    <p:anim calcmode="lin" valueType="num">
                                      <p:cBhvr>
                                        <p:cTn id="20" dur="500" fill="hold"/>
                                        <p:tgtEl>
                                          <p:spTgt spid="481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numéro de diapositive 3">
            <a:extLst>
              <a:ext uri="{FF2B5EF4-FFF2-40B4-BE49-F238E27FC236}">
                <a16:creationId xmlns:a16="http://schemas.microsoft.com/office/drawing/2014/main" id="{AE76E9EC-F0FB-5548-88E7-B2D49A6A26C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31275E-1F9D-3A4C-998F-879A029DE188}" type="slidenum">
              <a:rPr lang="fr-FR" altLang="fr-FR" sz="1400"/>
              <a:pPr>
                <a:spcBef>
                  <a:spcPct val="0"/>
                </a:spcBef>
                <a:buFontTx/>
                <a:buNone/>
              </a:pPr>
              <a:t>29</a:t>
            </a:fld>
            <a:endParaRPr lang="fr-FR" altLang="fr-FR" sz="1400"/>
          </a:p>
        </p:txBody>
      </p:sp>
      <p:graphicFrame>
        <p:nvGraphicFramePr>
          <p:cNvPr id="44071" name="Group 39">
            <a:extLst>
              <a:ext uri="{FF2B5EF4-FFF2-40B4-BE49-F238E27FC236}">
                <a16:creationId xmlns:a16="http://schemas.microsoft.com/office/drawing/2014/main" id="{21D53D0A-FC76-D24C-8B4A-41B698B38E43}"/>
              </a:ext>
            </a:extLst>
          </p:cNvPr>
          <p:cNvGraphicFramePr>
            <a:graphicFrameLocks noGrp="1"/>
          </p:cNvGraphicFramePr>
          <p:nvPr/>
        </p:nvGraphicFramePr>
        <p:xfrm>
          <a:off x="1116013" y="1700213"/>
          <a:ext cx="5832475" cy="3529012"/>
        </p:xfrm>
        <a:graphic>
          <a:graphicData uri="http://schemas.openxmlformats.org/drawingml/2006/table">
            <a:tbl>
              <a:tblPr/>
              <a:tblGrid>
                <a:gridCol w="1944687">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4688">
                  <a:extLst>
                    <a:ext uri="{9D8B030D-6E8A-4147-A177-3AD203B41FA5}">
                      <a16:colId xmlns:a16="http://schemas.microsoft.com/office/drawing/2014/main" val="20002"/>
                    </a:ext>
                  </a:extLst>
                </a:gridCol>
              </a:tblGrid>
              <a:tr h="1176337">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rPr>
                        <a:t>2</a:t>
                      </a:r>
                      <a:r>
                        <a:rPr kumimoji="0" lang="fr-CA" sz="2800" b="0" i="0" u="none" strike="noStrike" cap="none" normalizeH="0" baseline="0" dirty="0">
                          <a:ln>
                            <a:noFill/>
                          </a:ln>
                          <a:solidFill>
                            <a:schemeClr val="tx1"/>
                          </a:solidFill>
                          <a:effectLst/>
                          <a:latin typeface="Arial" charset="0"/>
                          <a:sym typeface="Wingdings" pitchFamily="2" charset="2"/>
                        </a:rPr>
                        <a:t></a:t>
                      </a:r>
                      <a:endParaRPr kumimoji="0" lang="fr-CA" sz="28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sym typeface="Wingdings" pitchFamily="2" charset="2"/>
                        </a:rPr>
                        <a:t></a:t>
                      </a:r>
                      <a:r>
                        <a:rPr kumimoji="0" lang="fr-CA" sz="2800" b="0" i="0" u="none" strike="noStrike" cap="none" normalizeH="0" baseline="0" dirty="0">
                          <a:ln>
                            <a:noFill/>
                          </a:ln>
                          <a:solidFill>
                            <a:schemeClr val="tx1"/>
                          </a:solidFill>
                          <a:effectLst/>
                          <a:latin typeface="Arial" charset="0"/>
                        </a:rPr>
                        <a:t>1</a:t>
                      </a: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Collusion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P2=125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Triche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P2=124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63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P1=125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200 000,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    200 000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0, 384 000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63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P1=124</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384 000, 0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rPr>
                        <a:t>192 000,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rPr>
                        <a:t>    192 000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058" name="Text Box 26">
            <a:extLst>
              <a:ext uri="{FF2B5EF4-FFF2-40B4-BE49-F238E27FC236}">
                <a16:creationId xmlns:a16="http://schemas.microsoft.com/office/drawing/2014/main" id="{423C6F93-DC5B-E048-A41F-D71EB8DFA7FA}"/>
              </a:ext>
            </a:extLst>
          </p:cNvPr>
          <p:cNvSpPr txBox="1">
            <a:spLocks noChangeArrowheads="1"/>
          </p:cNvSpPr>
          <p:nvPr/>
        </p:nvSpPr>
        <p:spPr bwMode="auto">
          <a:xfrm>
            <a:off x="1763713" y="474663"/>
            <a:ext cx="5911850" cy="392112"/>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b="1"/>
              <a:t>Maintenir la collusion n’est pas un équilibre de Nash</a:t>
            </a:r>
            <a:endParaRPr lang="fr-FR" altLang="fr-FR" sz="1800" b="1"/>
          </a:p>
        </p:txBody>
      </p:sp>
      <p:sp>
        <p:nvSpPr>
          <p:cNvPr id="44059" name="Text Box 27">
            <a:extLst>
              <a:ext uri="{FF2B5EF4-FFF2-40B4-BE49-F238E27FC236}">
                <a16:creationId xmlns:a16="http://schemas.microsoft.com/office/drawing/2014/main" id="{EBCF9F9B-86F2-D848-93C4-F69226C01DF8}"/>
              </a:ext>
            </a:extLst>
          </p:cNvPr>
          <p:cNvSpPr txBox="1">
            <a:spLocks noChangeArrowheads="1"/>
          </p:cNvSpPr>
          <p:nvPr/>
        </p:nvSpPr>
        <p:spPr bwMode="auto">
          <a:xfrm>
            <a:off x="5795963" y="5229225"/>
            <a:ext cx="96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b="1"/>
              <a:t>Nash?</a:t>
            </a:r>
            <a:endParaRPr lang="fr-FR" altLang="fr-FR" sz="2000" b="1"/>
          </a:p>
        </p:txBody>
      </p:sp>
      <p:sp>
        <p:nvSpPr>
          <p:cNvPr id="44060" name="Text Box 28">
            <a:extLst>
              <a:ext uri="{FF2B5EF4-FFF2-40B4-BE49-F238E27FC236}">
                <a16:creationId xmlns:a16="http://schemas.microsoft.com/office/drawing/2014/main" id="{0D26043E-3C0E-1247-983B-DFD9CDE5C48A}"/>
              </a:ext>
            </a:extLst>
          </p:cNvPr>
          <p:cNvSpPr txBox="1">
            <a:spLocks noChangeArrowheads="1"/>
          </p:cNvSpPr>
          <p:nvPr/>
        </p:nvSpPr>
        <p:spPr bwMode="auto">
          <a:xfrm>
            <a:off x="1187450" y="5445125"/>
            <a:ext cx="124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t>P1=123</a:t>
            </a:r>
            <a:endParaRPr lang="fr-FR" altLang="fr-FR" sz="2400"/>
          </a:p>
        </p:txBody>
      </p:sp>
      <p:sp>
        <p:nvSpPr>
          <p:cNvPr id="44061" name="Text Box 29">
            <a:extLst>
              <a:ext uri="{FF2B5EF4-FFF2-40B4-BE49-F238E27FC236}">
                <a16:creationId xmlns:a16="http://schemas.microsoft.com/office/drawing/2014/main" id="{E50E9F3E-515A-BA4A-A934-95B652CCFF6F}"/>
              </a:ext>
            </a:extLst>
          </p:cNvPr>
          <p:cNvSpPr txBox="1">
            <a:spLocks noChangeArrowheads="1"/>
          </p:cNvSpPr>
          <p:nvPr/>
        </p:nvSpPr>
        <p:spPr bwMode="auto">
          <a:xfrm>
            <a:off x="7092950" y="2133600"/>
            <a:ext cx="124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t>P2=123</a:t>
            </a:r>
            <a:endParaRPr lang="fr-FR" altLang="fr-FR" sz="2400"/>
          </a:p>
        </p:txBody>
      </p:sp>
      <p:sp>
        <p:nvSpPr>
          <p:cNvPr id="44062" name="Oval 30">
            <a:extLst>
              <a:ext uri="{FF2B5EF4-FFF2-40B4-BE49-F238E27FC236}">
                <a16:creationId xmlns:a16="http://schemas.microsoft.com/office/drawing/2014/main" id="{1606088D-462D-E84E-ABAF-C6D1EC0AA95E}"/>
              </a:ext>
            </a:extLst>
          </p:cNvPr>
          <p:cNvSpPr>
            <a:spLocks noChangeArrowheads="1"/>
          </p:cNvSpPr>
          <p:nvPr/>
        </p:nvSpPr>
        <p:spPr bwMode="auto">
          <a:xfrm>
            <a:off x="7164388" y="5300663"/>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44063" name="Oval 31">
            <a:extLst>
              <a:ext uri="{FF2B5EF4-FFF2-40B4-BE49-F238E27FC236}">
                <a16:creationId xmlns:a16="http://schemas.microsoft.com/office/drawing/2014/main" id="{2C504398-52BB-0A48-B30A-DEC74F137BE5}"/>
              </a:ext>
            </a:extLst>
          </p:cNvPr>
          <p:cNvSpPr>
            <a:spLocks noChangeArrowheads="1"/>
          </p:cNvSpPr>
          <p:nvPr/>
        </p:nvSpPr>
        <p:spPr bwMode="auto">
          <a:xfrm>
            <a:off x="7380288" y="55895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44065" name="Line 33">
            <a:extLst>
              <a:ext uri="{FF2B5EF4-FFF2-40B4-BE49-F238E27FC236}">
                <a16:creationId xmlns:a16="http://schemas.microsoft.com/office/drawing/2014/main" id="{B57FF4DF-9E03-8F43-A1DE-DC0757472372}"/>
              </a:ext>
            </a:extLst>
          </p:cNvPr>
          <p:cNvSpPr>
            <a:spLocks noChangeShapeType="1"/>
          </p:cNvSpPr>
          <p:nvPr/>
        </p:nvSpPr>
        <p:spPr bwMode="auto">
          <a:xfrm>
            <a:off x="7019925" y="1341438"/>
            <a:ext cx="1728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66" name="Line 34">
            <a:extLst>
              <a:ext uri="{FF2B5EF4-FFF2-40B4-BE49-F238E27FC236}">
                <a16:creationId xmlns:a16="http://schemas.microsoft.com/office/drawing/2014/main" id="{8F145D1D-A92E-044B-80ED-73C0596043A5}"/>
              </a:ext>
            </a:extLst>
          </p:cNvPr>
          <p:cNvSpPr>
            <a:spLocks noChangeShapeType="1"/>
          </p:cNvSpPr>
          <p:nvPr/>
        </p:nvSpPr>
        <p:spPr bwMode="auto">
          <a:xfrm>
            <a:off x="971550" y="5300663"/>
            <a:ext cx="0"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4067" name="Text Box 35">
            <a:extLst>
              <a:ext uri="{FF2B5EF4-FFF2-40B4-BE49-F238E27FC236}">
                <a16:creationId xmlns:a16="http://schemas.microsoft.com/office/drawing/2014/main" id="{CAB1B54E-6A77-0E4D-943F-78F50BBDCA42}"/>
              </a:ext>
            </a:extLst>
          </p:cNvPr>
          <p:cNvSpPr txBox="1">
            <a:spLocks noChangeArrowheads="1"/>
          </p:cNvSpPr>
          <p:nvPr/>
        </p:nvSpPr>
        <p:spPr bwMode="auto">
          <a:xfrm>
            <a:off x="7308850" y="6021388"/>
            <a:ext cx="1651000" cy="479425"/>
          </a:xfrm>
          <a:prstGeom prst="rect">
            <a:avLst/>
          </a:prstGeom>
          <a:solidFill>
            <a:srgbClr val="FFFF00"/>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latin typeface="Times New Roman" panose="02020603050405020304" pitchFamily="18" charset="0"/>
              </a:rPr>
              <a:t>P1=P2=100</a:t>
            </a:r>
            <a:endParaRPr lang="fr-FR" altLang="fr-FR" sz="2400">
              <a:latin typeface="Times New Roman" panose="02020603050405020304" pitchFamily="18" charset="0"/>
            </a:endParaRPr>
          </a:p>
        </p:txBody>
      </p:sp>
      <p:sp>
        <p:nvSpPr>
          <p:cNvPr id="44068" name="Text Box 36">
            <a:extLst>
              <a:ext uri="{FF2B5EF4-FFF2-40B4-BE49-F238E27FC236}">
                <a16:creationId xmlns:a16="http://schemas.microsoft.com/office/drawing/2014/main" id="{C9C320BD-D95E-8D41-A4FA-0F8D99B342A0}"/>
              </a:ext>
            </a:extLst>
          </p:cNvPr>
          <p:cNvSpPr txBox="1">
            <a:spLocks noChangeArrowheads="1"/>
          </p:cNvSpPr>
          <p:nvPr/>
        </p:nvSpPr>
        <p:spPr bwMode="auto">
          <a:xfrm>
            <a:off x="4500563" y="6021388"/>
            <a:ext cx="293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t>Équilibre de Nash =</a:t>
            </a:r>
            <a:r>
              <a:rPr lang="fr-CA" altLang="fr-FR" sz="2400">
                <a:latin typeface="Times New Roman" panose="02020603050405020304" pitchFamily="18" charset="0"/>
              </a:rPr>
              <a:t> </a:t>
            </a:r>
            <a:endParaRPr lang="fr-FR" altLang="fr-FR" sz="2400">
              <a:latin typeface="Times New Roman" panose="02020603050405020304" pitchFamily="18" charset="0"/>
            </a:endParaRPr>
          </a:p>
        </p:txBody>
      </p:sp>
      <p:sp>
        <p:nvSpPr>
          <p:cNvPr id="44072" name="Text Box 40">
            <a:extLst>
              <a:ext uri="{FF2B5EF4-FFF2-40B4-BE49-F238E27FC236}">
                <a16:creationId xmlns:a16="http://schemas.microsoft.com/office/drawing/2014/main" id="{44FE4848-3198-5549-8555-5469E808736C}"/>
              </a:ext>
            </a:extLst>
          </p:cNvPr>
          <p:cNvSpPr txBox="1">
            <a:spLocks noChangeArrowheads="1"/>
          </p:cNvSpPr>
          <p:nvPr/>
        </p:nvSpPr>
        <p:spPr bwMode="auto">
          <a:xfrm>
            <a:off x="7302500" y="954088"/>
            <a:ext cx="168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Coupe le prix</a:t>
            </a:r>
            <a:endParaRPr lang="fr-FR" altLang="fr-FR" sz="2000"/>
          </a:p>
        </p:txBody>
      </p:sp>
      <p:sp>
        <p:nvSpPr>
          <p:cNvPr id="44073" name="Text Box 41">
            <a:extLst>
              <a:ext uri="{FF2B5EF4-FFF2-40B4-BE49-F238E27FC236}">
                <a16:creationId xmlns:a16="http://schemas.microsoft.com/office/drawing/2014/main" id="{7DD005C5-FDDC-8B45-9D24-31E0CED72B35}"/>
              </a:ext>
            </a:extLst>
          </p:cNvPr>
          <p:cNvSpPr txBox="1">
            <a:spLocks noChangeArrowheads="1"/>
          </p:cNvSpPr>
          <p:nvPr/>
        </p:nvSpPr>
        <p:spPr bwMode="auto">
          <a:xfrm rot="-5400000">
            <a:off x="-173830" y="4863306"/>
            <a:ext cx="16811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t>Coupe le prix</a:t>
            </a:r>
            <a:endParaRPr lang="fr-FR" altLang="fr-FR" sz="2000"/>
          </a:p>
        </p:txBody>
      </p:sp>
      <p:sp>
        <p:nvSpPr>
          <p:cNvPr id="44075" name="Oval 43">
            <a:extLst>
              <a:ext uri="{FF2B5EF4-FFF2-40B4-BE49-F238E27FC236}">
                <a16:creationId xmlns:a16="http://schemas.microsoft.com/office/drawing/2014/main" id="{C1EDF8E7-0D23-754B-8900-5D0E3CD06C8A}"/>
              </a:ext>
            </a:extLst>
          </p:cNvPr>
          <p:cNvSpPr>
            <a:spLocks noChangeArrowheads="1"/>
          </p:cNvSpPr>
          <p:nvPr/>
        </p:nvSpPr>
        <p:spPr bwMode="auto">
          <a:xfrm>
            <a:off x="7596188" y="5805488"/>
            <a:ext cx="142875"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44081" name="Text Box 49">
            <a:extLst>
              <a:ext uri="{FF2B5EF4-FFF2-40B4-BE49-F238E27FC236}">
                <a16:creationId xmlns:a16="http://schemas.microsoft.com/office/drawing/2014/main" id="{BDBFE0AF-03F6-8546-8994-DEE63D4450A1}"/>
              </a:ext>
            </a:extLst>
          </p:cNvPr>
          <p:cNvSpPr txBox="1">
            <a:spLocks noChangeArrowheads="1"/>
          </p:cNvSpPr>
          <p:nvPr/>
        </p:nvSpPr>
        <p:spPr bwMode="auto">
          <a:xfrm>
            <a:off x="7072313" y="3544888"/>
            <a:ext cx="1984375" cy="850900"/>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600"/>
              <a:t>On est en présence</a:t>
            </a:r>
          </a:p>
          <a:p>
            <a:pPr eaLnBrk="1" hangingPunct="1">
              <a:spcBef>
                <a:spcPct val="0"/>
              </a:spcBef>
              <a:buFontTx/>
              <a:buNone/>
            </a:pPr>
            <a:r>
              <a:rPr lang="fr-CA" altLang="fr-FR" sz="1600"/>
              <a:t>d’un dilemme du</a:t>
            </a:r>
          </a:p>
          <a:p>
            <a:pPr eaLnBrk="1" hangingPunct="1">
              <a:spcBef>
                <a:spcPct val="0"/>
              </a:spcBef>
              <a:buFontTx/>
              <a:buNone/>
            </a:pPr>
            <a:r>
              <a:rPr lang="fr-CA" altLang="fr-FR" sz="1600"/>
              <a:t>prisonnier</a:t>
            </a:r>
            <a:endParaRPr lang="fr-FR" altLang="fr-FR" sz="1600"/>
          </a:p>
        </p:txBody>
      </p:sp>
      <p:sp>
        <p:nvSpPr>
          <p:cNvPr id="2" name="ZoneTexte 1">
            <a:extLst>
              <a:ext uri="{FF2B5EF4-FFF2-40B4-BE49-F238E27FC236}">
                <a16:creationId xmlns:a16="http://schemas.microsoft.com/office/drawing/2014/main" id="{CA5F0DC8-32F5-D044-9DCB-85672E007D7F}"/>
              </a:ext>
            </a:extLst>
          </p:cNvPr>
          <p:cNvSpPr txBox="1">
            <a:spLocks noChangeArrowheads="1"/>
          </p:cNvSpPr>
          <p:nvPr/>
        </p:nvSpPr>
        <p:spPr bwMode="auto">
          <a:xfrm>
            <a:off x="3276600" y="4581525"/>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en-US" sz="1800"/>
              <a:t>X</a:t>
            </a:r>
          </a:p>
        </p:txBody>
      </p:sp>
      <p:sp>
        <p:nvSpPr>
          <p:cNvPr id="19" name="ZoneTexte 18">
            <a:extLst>
              <a:ext uri="{FF2B5EF4-FFF2-40B4-BE49-F238E27FC236}">
                <a16:creationId xmlns:a16="http://schemas.microsoft.com/office/drawing/2014/main" id="{DC141BB5-0174-1E4B-871D-1E0CF9372FAF}"/>
              </a:ext>
            </a:extLst>
          </p:cNvPr>
          <p:cNvSpPr txBox="1">
            <a:spLocks noChangeArrowheads="1"/>
          </p:cNvSpPr>
          <p:nvPr/>
        </p:nvSpPr>
        <p:spPr bwMode="auto">
          <a:xfrm>
            <a:off x="5111750" y="4424363"/>
            <a:ext cx="339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en-US" sz="1800"/>
              <a:t>X</a:t>
            </a:r>
          </a:p>
        </p:txBody>
      </p:sp>
      <p:sp>
        <p:nvSpPr>
          <p:cNvPr id="20" name="ZoneTexte 19">
            <a:extLst>
              <a:ext uri="{FF2B5EF4-FFF2-40B4-BE49-F238E27FC236}">
                <a16:creationId xmlns:a16="http://schemas.microsoft.com/office/drawing/2014/main" id="{742A99B8-96DE-A847-A2F0-F0ECE01DB3AC}"/>
              </a:ext>
            </a:extLst>
          </p:cNvPr>
          <p:cNvSpPr txBox="1">
            <a:spLocks noChangeArrowheads="1"/>
          </p:cNvSpPr>
          <p:nvPr/>
        </p:nvSpPr>
        <p:spPr bwMode="auto">
          <a:xfrm>
            <a:off x="5967413" y="331152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en-US" sz="1800"/>
              <a:t>X</a:t>
            </a:r>
          </a:p>
        </p:txBody>
      </p:sp>
      <p:sp>
        <p:nvSpPr>
          <p:cNvPr id="21" name="ZoneTexte 20">
            <a:extLst>
              <a:ext uri="{FF2B5EF4-FFF2-40B4-BE49-F238E27FC236}">
                <a16:creationId xmlns:a16="http://schemas.microsoft.com/office/drawing/2014/main" id="{48D91546-0D12-374D-A4EF-DAE5F850BCBC}"/>
              </a:ext>
            </a:extLst>
          </p:cNvPr>
          <p:cNvSpPr txBox="1">
            <a:spLocks noChangeArrowheads="1"/>
          </p:cNvSpPr>
          <p:nvPr/>
        </p:nvSpPr>
        <p:spPr bwMode="auto">
          <a:xfrm>
            <a:off x="5938838" y="493077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CA" altLang="en-US" sz="1800"/>
              <a:t>X</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44058"/>
                                        </p:tgtEl>
                                        <p:attrNameLst>
                                          <p:attrName>style.visibility</p:attrName>
                                        </p:attrNameLst>
                                      </p:cBhvr>
                                      <p:to>
                                        <p:strVal val="visible"/>
                                      </p:to>
                                    </p:set>
                                    <p:anim calcmode="lin" valueType="num">
                                      <p:cBhvr>
                                        <p:cTn id="27" dur="1000" fill="hold"/>
                                        <p:tgtEl>
                                          <p:spTgt spid="44058"/>
                                        </p:tgtEl>
                                        <p:attrNameLst>
                                          <p:attrName>ppt_w</p:attrName>
                                        </p:attrNameLst>
                                      </p:cBhvr>
                                      <p:tavLst>
                                        <p:tav tm="0">
                                          <p:val>
                                            <p:fltVal val="0"/>
                                          </p:val>
                                        </p:tav>
                                        <p:tav tm="100000">
                                          <p:val>
                                            <p:strVal val="#ppt_w"/>
                                          </p:val>
                                        </p:tav>
                                      </p:tavLst>
                                    </p:anim>
                                    <p:anim calcmode="lin" valueType="num">
                                      <p:cBhvr>
                                        <p:cTn id="28" dur="1000" fill="hold"/>
                                        <p:tgtEl>
                                          <p:spTgt spid="44058"/>
                                        </p:tgtEl>
                                        <p:attrNameLst>
                                          <p:attrName>ppt_h</p:attrName>
                                        </p:attrNameLst>
                                      </p:cBhvr>
                                      <p:tavLst>
                                        <p:tav tm="0">
                                          <p:val>
                                            <p:fltVal val="0"/>
                                          </p:val>
                                        </p:tav>
                                        <p:tav tm="100000">
                                          <p:val>
                                            <p:strVal val="#ppt_h"/>
                                          </p:val>
                                        </p:tav>
                                      </p:tavLst>
                                    </p:anim>
                                    <p:anim calcmode="lin" valueType="num">
                                      <p:cBhvr>
                                        <p:cTn id="29" dur="1000" fill="hold"/>
                                        <p:tgtEl>
                                          <p:spTgt spid="44058"/>
                                        </p:tgtEl>
                                        <p:attrNameLst>
                                          <p:attrName>style.rotation</p:attrName>
                                        </p:attrNameLst>
                                      </p:cBhvr>
                                      <p:tavLst>
                                        <p:tav tm="0">
                                          <p:val>
                                            <p:fltVal val="90"/>
                                          </p:val>
                                        </p:tav>
                                        <p:tav tm="100000">
                                          <p:val>
                                            <p:fltVal val="0"/>
                                          </p:val>
                                        </p:tav>
                                      </p:tavLst>
                                    </p:anim>
                                    <p:animEffect transition="in" filter="fade">
                                      <p:cBhvr>
                                        <p:cTn id="30" dur="1000"/>
                                        <p:tgtEl>
                                          <p:spTgt spid="440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44081"/>
                                        </p:tgtEl>
                                        <p:attrNameLst>
                                          <p:attrName>style.visibility</p:attrName>
                                        </p:attrNameLst>
                                      </p:cBhvr>
                                      <p:to>
                                        <p:strVal val="visible"/>
                                      </p:to>
                                    </p:set>
                                    <p:anim calcmode="lin" valueType="num">
                                      <p:cBhvr>
                                        <p:cTn id="35" dur="500" fill="hold"/>
                                        <p:tgtEl>
                                          <p:spTgt spid="44081"/>
                                        </p:tgtEl>
                                        <p:attrNameLst>
                                          <p:attrName>ppt_w</p:attrName>
                                        </p:attrNameLst>
                                      </p:cBhvr>
                                      <p:tavLst>
                                        <p:tav tm="0">
                                          <p:val>
                                            <p:fltVal val="0"/>
                                          </p:val>
                                        </p:tav>
                                        <p:tav tm="100000">
                                          <p:val>
                                            <p:strVal val="#ppt_w"/>
                                          </p:val>
                                        </p:tav>
                                      </p:tavLst>
                                    </p:anim>
                                    <p:anim calcmode="lin" valueType="num">
                                      <p:cBhvr>
                                        <p:cTn id="36" dur="500" fill="hold"/>
                                        <p:tgtEl>
                                          <p:spTgt spid="44081"/>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44059"/>
                                        </p:tgtEl>
                                        <p:attrNameLst>
                                          <p:attrName>style.visibility</p:attrName>
                                        </p:attrNameLst>
                                      </p:cBhvr>
                                      <p:to>
                                        <p:strVal val="visible"/>
                                      </p:to>
                                    </p:set>
                                    <p:anim calcmode="lin" valueType="num">
                                      <p:cBhvr>
                                        <p:cTn id="41" dur="500" fill="hold"/>
                                        <p:tgtEl>
                                          <p:spTgt spid="44059"/>
                                        </p:tgtEl>
                                        <p:attrNameLst>
                                          <p:attrName>ppt_w</p:attrName>
                                        </p:attrNameLst>
                                      </p:cBhvr>
                                      <p:tavLst>
                                        <p:tav tm="0">
                                          <p:val>
                                            <p:fltVal val="0"/>
                                          </p:val>
                                        </p:tav>
                                        <p:tav tm="100000">
                                          <p:val>
                                            <p:strVal val="#ppt_w"/>
                                          </p:val>
                                        </p:tav>
                                      </p:tavLst>
                                    </p:anim>
                                    <p:anim calcmode="lin" valueType="num">
                                      <p:cBhvr>
                                        <p:cTn id="42" dur="500" fill="hold"/>
                                        <p:tgtEl>
                                          <p:spTgt spid="44059"/>
                                        </p:tgtEl>
                                        <p:attrNameLst>
                                          <p:attrName>ppt_h</p:attrName>
                                        </p:attrNameLst>
                                      </p:cBhvr>
                                      <p:tavLst>
                                        <p:tav tm="0">
                                          <p:val>
                                            <p:fltVal val="0"/>
                                          </p:val>
                                        </p:tav>
                                        <p:tav tm="100000">
                                          <p:val>
                                            <p:strVal val="#ppt_h"/>
                                          </p:val>
                                        </p:tav>
                                      </p:tavLst>
                                    </p:anim>
                                    <p:animEffect transition="in" filter="fade">
                                      <p:cBhvr>
                                        <p:cTn id="43" dur="500"/>
                                        <p:tgtEl>
                                          <p:spTgt spid="440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44072"/>
                                        </p:tgtEl>
                                        <p:attrNameLst>
                                          <p:attrName>style.visibility</p:attrName>
                                        </p:attrNameLst>
                                      </p:cBhvr>
                                      <p:to>
                                        <p:strVal val="visible"/>
                                      </p:to>
                                    </p:set>
                                    <p:anim calcmode="lin" valueType="num">
                                      <p:cBhvr>
                                        <p:cTn id="48" dur="500" fill="hold"/>
                                        <p:tgtEl>
                                          <p:spTgt spid="44072"/>
                                        </p:tgtEl>
                                        <p:attrNameLst>
                                          <p:attrName>ppt_w</p:attrName>
                                        </p:attrNameLst>
                                      </p:cBhvr>
                                      <p:tavLst>
                                        <p:tav tm="0">
                                          <p:val>
                                            <p:fltVal val="0"/>
                                          </p:val>
                                        </p:tav>
                                        <p:tav tm="100000">
                                          <p:val>
                                            <p:strVal val="#ppt_w"/>
                                          </p:val>
                                        </p:tav>
                                      </p:tavLst>
                                    </p:anim>
                                    <p:anim calcmode="lin" valueType="num">
                                      <p:cBhvr>
                                        <p:cTn id="49" dur="500" fill="hold"/>
                                        <p:tgtEl>
                                          <p:spTgt spid="44072"/>
                                        </p:tgtEl>
                                        <p:attrNameLst>
                                          <p:attrName>ppt_h</p:attrName>
                                        </p:attrNameLst>
                                      </p:cBhvr>
                                      <p:tavLst>
                                        <p:tav tm="0">
                                          <p:val>
                                            <p:strVal val="#ppt_h"/>
                                          </p:val>
                                        </p:tav>
                                        <p:tav tm="100000">
                                          <p:val>
                                            <p:strVal val="#ppt_h"/>
                                          </p:val>
                                        </p:tav>
                                      </p:tavLst>
                                    </p:anim>
                                  </p:childTnLst>
                                </p:cTn>
                              </p:par>
                              <p:par>
                                <p:cTn id="50" presetID="17" presetClass="entr" presetSubtype="10" fill="hold" nodeType="withEffect">
                                  <p:stCondLst>
                                    <p:cond delay="0"/>
                                  </p:stCondLst>
                                  <p:childTnLst>
                                    <p:set>
                                      <p:cBhvr>
                                        <p:cTn id="51" dur="1" fill="hold">
                                          <p:stCondLst>
                                            <p:cond delay="0"/>
                                          </p:stCondLst>
                                        </p:cTn>
                                        <p:tgtEl>
                                          <p:spTgt spid="44065"/>
                                        </p:tgtEl>
                                        <p:attrNameLst>
                                          <p:attrName>style.visibility</p:attrName>
                                        </p:attrNameLst>
                                      </p:cBhvr>
                                      <p:to>
                                        <p:strVal val="visible"/>
                                      </p:to>
                                    </p:set>
                                    <p:anim calcmode="lin" valueType="num">
                                      <p:cBhvr>
                                        <p:cTn id="52" dur="500" fill="hold"/>
                                        <p:tgtEl>
                                          <p:spTgt spid="44065"/>
                                        </p:tgtEl>
                                        <p:attrNameLst>
                                          <p:attrName>ppt_w</p:attrName>
                                        </p:attrNameLst>
                                      </p:cBhvr>
                                      <p:tavLst>
                                        <p:tav tm="0">
                                          <p:val>
                                            <p:fltVal val="0"/>
                                          </p:val>
                                        </p:tav>
                                        <p:tav tm="100000">
                                          <p:val>
                                            <p:strVal val="#ppt_w"/>
                                          </p:val>
                                        </p:tav>
                                      </p:tavLst>
                                    </p:anim>
                                    <p:anim calcmode="lin" valueType="num">
                                      <p:cBhvr>
                                        <p:cTn id="53" dur="500" fill="hold"/>
                                        <p:tgtEl>
                                          <p:spTgt spid="44065"/>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44066"/>
                                        </p:tgtEl>
                                        <p:attrNameLst>
                                          <p:attrName>style.visibility</p:attrName>
                                        </p:attrNameLst>
                                      </p:cBhvr>
                                      <p:to>
                                        <p:strVal val="visible"/>
                                      </p:to>
                                    </p:set>
                                    <p:anim calcmode="lin" valueType="num">
                                      <p:cBhvr>
                                        <p:cTn id="56" dur="500" fill="hold"/>
                                        <p:tgtEl>
                                          <p:spTgt spid="44066"/>
                                        </p:tgtEl>
                                        <p:attrNameLst>
                                          <p:attrName>ppt_w</p:attrName>
                                        </p:attrNameLst>
                                      </p:cBhvr>
                                      <p:tavLst>
                                        <p:tav tm="0">
                                          <p:val>
                                            <p:fltVal val="0"/>
                                          </p:val>
                                        </p:tav>
                                        <p:tav tm="100000">
                                          <p:val>
                                            <p:strVal val="#ppt_w"/>
                                          </p:val>
                                        </p:tav>
                                      </p:tavLst>
                                    </p:anim>
                                    <p:anim calcmode="lin" valueType="num">
                                      <p:cBhvr>
                                        <p:cTn id="57" dur="500" fill="hold"/>
                                        <p:tgtEl>
                                          <p:spTgt spid="44066"/>
                                        </p:tgtEl>
                                        <p:attrNameLst>
                                          <p:attrName>ppt_h</p:attrName>
                                        </p:attrNameLst>
                                      </p:cBhvr>
                                      <p:tavLst>
                                        <p:tav tm="0">
                                          <p:val>
                                            <p:strVal val="#ppt_h"/>
                                          </p:val>
                                        </p:tav>
                                        <p:tav tm="100000">
                                          <p:val>
                                            <p:strVal val="#ppt_h"/>
                                          </p:val>
                                        </p:tav>
                                      </p:tavLst>
                                    </p:anim>
                                  </p:childTnLst>
                                </p:cTn>
                              </p:par>
                              <p:par>
                                <p:cTn id="58" presetID="17" presetClass="entr" presetSubtype="10" fill="hold" grpId="0" nodeType="withEffect">
                                  <p:stCondLst>
                                    <p:cond delay="0"/>
                                  </p:stCondLst>
                                  <p:childTnLst>
                                    <p:set>
                                      <p:cBhvr>
                                        <p:cTn id="59" dur="1" fill="hold">
                                          <p:stCondLst>
                                            <p:cond delay="0"/>
                                          </p:stCondLst>
                                        </p:cTn>
                                        <p:tgtEl>
                                          <p:spTgt spid="44073"/>
                                        </p:tgtEl>
                                        <p:attrNameLst>
                                          <p:attrName>style.visibility</p:attrName>
                                        </p:attrNameLst>
                                      </p:cBhvr>
                                      <p:to>
                                        <p:strVal val="visible"/>
                                      </p:to>
                                    </p:set>
                                    <p:anim calcmode="lin" valueType="num">
                                      <p:cBhvr>
                                        <p:cTn id="60" dur="500" fill="hold"/>
                                        <p:tgtEl>
                                          <p:spTgt spid="44073"/>
                                        </p:tgtEl>
                                        <p:attrNameLst>
                                          <p:attrName>ppt_w</p:attrName>
                                        </p:attrNameLst>
                                      </p:cBhvr>
                                      <p:tavLst>
                                        <p:tav tm="0">
                                          <p:val>
                                            <p:fltVal val="0"/>
                                          </p:val>
                                        </p:tav>
                                        <p:tav tm="100000">
                                          <p:val>
                                            <p:strVal val="#ppt_w"/>
                                          </p:val>
                                        </p:tav>
                                      </p:tavLst>
                                    </p:anim>
                                    <p:anim calcmode="lin" valueType="num">
                                      <p:cBhvr>
                                        <p:cTn id="61" dur="500" fill="hold"/>
                                        <p:tgtEl>
                                          <p:spTgt spid="44073"/>
                                        </p:tgtEl>
                                        <p:attrNameLst>
                                          <p:attrName>ppt_h</p:attrName>
                                        </p:attrNameLst>
                                      </p:cBhvr>
                                      <p:tavLst>
                                        <p:tav tm="0">
                                          <p:val>
                                            <p:strVal val="#ppt_h"/>
                                          </p:val>
                                        </p:tav>
                                        <p:tav tm="100000">
                                          <p:val>
                                            <p:strVal val="#ppt_h"/>
                                          </p:val>
                                        </p:tav>
                                      </p:tavLst>
                                    </p:anim>
                                  </p:childTnLst>
                                </p:cTn>
                              </p:par>
                              <p:par>
                                <p:cTn id="62" presetID="17" presetClass="entr" presetSubtype="10" fill="hold" grpId="0" nodeType="withEffect">
                                  <p:stCondLst>
                                    <p:cond delay="0"/>
                                  </p:stCondLst>
                                  <p:childTnLst>
                                    <p:set>
                                      <p:cBhvr>
                                        <p:cTn id="63" dur="1" fill="hold">
                                          <p:stCondLst>
                                            <p:cond delay="0"/>
                                          </p:stCondLst>
                                        </p:cTn>
                                        <p:tgtEl>
                                          <p:spTgt spid="44061"/>
                                        </p:tgtEl>
                                        <p:attrNameLst>
                                          <p:attrName>style.visibility</p:attrName>
                                        </p:attrNameLst>
                                      </p:cBhvr>
                                      <p:to>
                                        <p:strVal val="visible"/>
                                      </p:to>
                                    </p:set>
                                    <p:anim calcmode="lin" valueType="num">
                                      <p:cBhvr>
                                        <p:cTn id="64" dur="500" fill="hold"/>
                                        <p:tgtEl>
                                          <p:spTgt spid="44061"/>
                                        </p:tgtEl>
                                        <p:attrNameLst>
                                          <p:attrName>ppt_w</p:attrName>
                                        </p:attrNameLst>
                                      </p:cBhvr>
                                      <p:tavLst>
                                        <p:tav tm="0">
                                          <p:val>
                                            <p:fltVal val="0"/>
                                          </p:val>
                                        </p:tav>
                                        <p:tav tm="100000">
                                          <p:val>
                                            <p:strVal val="#ppt_w"/>
                                          </p:val>
                                        </p:tav>
                                      </p:tavLst>
                                    </p:anim>
                                    <p:anim calcmode="lin" valueType="num">
                                      <p:cBhvr>
                                        <p:cTn id="65" dur="500" fill="hold"/>
                                        <p:tgtEl>
                                          <p:spTgt spid="44061"/>
                                        </p:tgtEl>
                                        <p:attrNameLst>
                                          <p:attrName>ppt_h</p:attrName>
                                        </p:attrNameLst>
                                      </p:cBhvr>
                                      <p:tavLst>
                                        <p:tav tm="0">
                                          <p:val>
                                            <p:strVal val="#ppt_h"/>
                                          </p:val>
                                        </p:tav>
                                        <p:tav tm="100000">
                                          <p:val>
                                            <p:strVal val="#ppt_h"/>
                                          </p:val>
                                        </p:tav>
                                      </p:tavLst>
                                    </p:anim>
                                  </p:childTnLst>
                                </p:cTn>
                              </p:par>
                              <p:par>
                                <p:cTn id="66" presetID="17" presetClass="entr" presetSubtype="10" fill="hold" grpId="0" nodeType="withEffect">
                                  <p:stCondLst>
                                    <p:cond delay="0"/>
                                  </p:stCondLst>
                                  <p:childTnLst>
                                    <p:set>
                                      <p:cBhvr>
                                        <p:cTn id="67" dur="1" fill="hold">
                                          <p:stCondLst>
                                            <p:cond delay="0"/>
                                          </p:stCondLst>
                                        </p:cTn>
                                        <p:tgtEl>
                                          <p:spTgt spid="44060"/>
                                        </p:tgtEl>
                                        <p:attrNameLst>
                                          <p:attrName>style.visibility</p:attrName>
                                        </p:attrNameLst>
                                      </p:cBhvr>
                                      <p:to>
                                        <p:strVal val="visible"/>
                                      </p:to>
                                    </p:set>
                                    <p:anim calcmode="lin" valueType="num">
                                      <p:cBhvr>
                                        <p:cTn id="68" dur="500" fill="hold"/>
                                        <p:tgtEl>
                                          <p:spTgt spid="44060"/>
                                        </p:tgtEl>
                                        <p:attrNameLst>
                                          <p:attrName>ppt_w</p:attrName>
                                        </p:attrNameLst>
                                      </p:cBhvr>
                                      <p:tavLst>
                                        <p:tav tm="0">
                                          <p:val>
                                            <p:fltVal val="0"/>
                                          </p:val>
                                        </p:tav>
                                        <p:tav tm="100000">
                                          <p:val>
                                            <p:strVal val="#ppt_w"/>
                                          </p:val>
                                        </p:tav>
                                      </p:tavLst>
                                    </p:anim>
                                    <p:anim calcmode="lin" valueType="num">
                                      <p:cBhvr>
                                        <p:cTn id="69" dur="500" fill="hold"/>
                                        <p:tgtEl>
                                          <p:spTgt spid="44060"/>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44062"/>
                                        </p:tgtEl>
                                        <p:attrNameLst>
                                          <p:attrName>style.visibility</p:attrName>
                                        </p:attrNameLst>
                                      </p:cBhvr>
                                      <p:to>
                                        <p:strVal val="visible"/>
                                      </p:to>
                                    </p:set>
                                    <p:animEffect transition="in" filter="wipe(down)">
                                      <p:cBhvr>
                                        <p:cTn id="74" dur="580">
                                          <p:stCondLst>
                                            <p:cond delay="0"/>
                                          </p:stCondLst>
                                        </p:cTn>
                                        <p:tgtEl>
                                          <p:spTgt spid="44062"/>
                                        </p:tgtEl>
                                      </p:cBhvr>
                                    </p:animEffect>
                                    <p:anim calcmode="lin" valueType="num">
                                      <p:cBhvr>
                                        <p:cTn id="75" dur="1822" tmFilter="0,0; 0.14,0.36; 0.43,0.73; 0.71,0.91; 1.0,1.0">
                                          <p:stCondLst>
                                            <p:cond delay="0"/>
                                          </p:stCondLst>
                                        </p:cTn>
                                        <p:tgtEl>
                                          <p:spTgt spid="44062"/>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44062"/>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44062"/>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44062"/>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44062"/>
                                        </p:tgtEl>
                                        <p:attrNameLst>
                                          <p:attrName>ppt_y</p:attrName>
                                        </p:attrNameLst>
                                      </p:cBhvr>
                                      <p:tavLst>
                                        <p:tav tm="0" fmla="#ppt_y-sin(pi*$)/81">
                                          <p:val>
                                            <p:fltVal val="0"/>
                                          </p:val>
                                        </p:tav>
                                        <p:tav tm="100000">
                                          <p:val>
                                            <p:fltVal val="1"/>
                                          </p:val>
                                        </p:tav>
                                      </p:tavLst>
                                    </p:anim>
                                    <p:animScale>
                                      <p:cBhvr>
                                        <p:cTn id="80" dur="26">
                                          <p:stCondLst>
                                            <p:cond delay="650"/>
                                          </p:stCondLst>
                                        </p:cTn>
                                        <p:tgtEl>
                                          <p:spTgt spid="44062"/>
                                        </p:tgtEl>
                                      </p:cBhvr>
                                      <p:to x="100000" y="60000"/>
                                    </p:animScale>
                                    <p:animScale>
                                      <p:cBhvr>
                                        <p:cTn id="81" dur="166" decel="50000">
                                          <p:stCondLst>
                                            <p:cond delay="676"/>
                                          </p:stCondLst>
                                        </p:cTn>
                                        <p:tgtEl>
                                          <p:spTgt spid="44062"/>
                                        </p:tgtEl>
                                      </p:cBhvr>
                                      <p:to x="100000" y="100000"/>
                                    </p:animScale>
                                    <p:animScale>
                                      <p:cBhvr>
                                        <p:cTn id="82" dur="26">
                                          <p:stCondLst>
                                            <p:cond delay="1312"/>
                                          </p:stCondLst>
                                        </p:cTn>
                                        <p:tgtEl>
                                          <p:spTgt spid="44062"/>
                                        </p:tgtEl>
                                      </p:cBhvr>
                                      <p:to x="100000" y="80000"/>
                                    </p:animScale>
                                    <p:animScale>
                                      <p:cBhvr>
                                        <p:cTn id="83" dur="166" decel="50000">
                                          <p:stCondLst>
                                            <p:cond delay="1338"/>
                                          </p:stCondLst>
                                        </p:cTn>
                                        <p:tgtEl>
                                          <p:spTgt spid="44062"/>
                                        </p:tgtEl>
                                      </p:cBhvr>
                                      <p:to x="100000" y="100000"/>
                                    </p:animScale>
                                    <p:animScale>
                                      <p:cBhvr>
                                        <p:cTn id="84" dur="26">
                                          <p:stCondLst>
                                            <p:cond delay="1642"/>
                                          </p:stCondLst>
                                        </p:cTn>
                                        <p:tgtEl>
                                          <p:spTgt spid="44062"/>
                                        </p:tgtEl>
                                      </p:cBhvr>
                                      <p:to x="100000" y="90000"/>
                                    </p:animScale>
                                    <p:animScale>
                                      <p:cBhvr>
                                        <p:cTn id="85" dur="166" decel="50000">
                                          <p:stCondLst>
                                            <p:cond delay="1668"/>
                                          </p:stCondLst>
                                        </p:cTn>
                                        <p:tgtEl>
                                          <p:spTgt spid="44062"/>
                                        </p:tgtEl>
                                      </p:cBhvr>
                                      <p:to x="100000" y="100000"/>
                                    </p:animScale>
                                    <p:animScale>
                                      <p:cBhvr>
                                        <p:cTn id="86" dur="26">
                                          <p:stCondLst>
                                            <p:cond delay="1808"/>
                                          </p:stCondLst>
                                        </p:cTn>
                                        <p:tgtEl>
                                          <p:spTgt spid="44062"/>
                                        </p:tgtEl>
                                      </p:cBhvr>
                                      <p:to x="100000" y="95000"/>
                                    </p:animScale>
                                    <p:animScale>
                                      <p:cBhvr>
                                        <p:cTn id="87" dur="166" decel="50000">
                                          <p:stCondLst>
                                            <p:cond delay="1834"/>
                                          </p:stCondLst>
                                        </p:cTn>
                                        <p:tgtEl>
                                          <p:spTgt spid="44062"/>
                                        </p:tgtEl>
                                      </p:cBhvr>
                                      <p:to x="100000" y="100000"/>
                                    </p:animScale>
                                  </p:childTnLst>
                                </p:cTn>
                              </p:par>
                              <p:par>
                                <p:cTn id="88" presetID="26" presetClass="entr" presetSubtype="0" fill="hold" grpId="0" nodeType="withEffect">
                                  <p:stCondLst>
                                    <p:cond delay="0"/>
                                  </p:stCondLst>
                                  <p:childTnLst>
                                    <p:set>
                                      <p:cBhvr>
                                        <p:cTn id="89" dur="1" fill="hold">
                                          <p:stCondLst>
                                            <p:cond delay="0"/>
                                          </p:stCondLst>
                                        </p:cTn>
                                        <p:tgtEl>
                                          <p:spTgt spid="44063"/>
                                        </p:tgtEl>
                                        <p:attrNameLst>
                                          <p:attrName>style.visibility</p:attrName>
                                        </p:attrNameLst>
                                      </p:cBhvr>
                                      <p:to>
                                        <p:strVal val="visible"/>
                                      </p:to>
                                    </p:set>
                                    <p:animEffect transition="in" filter="wipe(down)">
                                      <p:cBhvr>
                                        <p:cTn id="90" dur="580">
                                          <p:stCondLst>
                                            <p:cond delay="0"/>
                                          </p:stCondLst>
                                        </p:cTn>
                                        <p:tgtEl>
                                          <p:spTgt spid="44063"/>
                                        </p:tgtEl>
                                      </p:cBhvr>
                                    </p:animEffect>
                                    <p:anim calcmode="lin" valueType="num">
                                      <p:cBhvr>
                                        <p:cTn id="91" dur="1822" tmFilter="0,0; 0.14,0.36; 0.43,0.73; 0.71,0.91; 1.0,1.0">
                                          <p:stCondLst>
                                            <p:cond delay="0"/>
                                          </p:stCondLst>
                                        </p:cTn>
                                        <p:tgtEl>
                                          <p:spTgt spid="4406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4406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4406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4406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44063"/>
                                        </p:tgtEl>
                                        <p:attrNameLst>
                                          <p:attrName>ppt_y</p:attrName>
                                        </p:attrNameLst>
                                      </p:cBhvr>
                                      <p:tavLst>
                                        <p:tav tm="0" fmla="#ppt_y-sin(pi*$)/81">
                                          <p:val>
                                            <p:fltVal val="0"/>
                                          </p:val>
                                        </p:tav>
                                        <p:tav tm="100000">
                                          <p:val>
                                            <p:fltVal val="1"/>
                                          </p:val>
                                        </p:tav>
                                      </p:tavLst>
                                    </p:anim>
                                    <p:animScale>
                                      <p:cBhvr>
                                        <p:cTn id="96" dur="26">
                                          <p:stCondLst>
                                            <p:cond delay="650"/>
                                          </p:stCondLst>
                                        </p:cTn>
                                        <p:tgtEl>
                                          <p:spTgt spid="44063"/>
                                        </p:tgtEl>
                                      </p:cBhvr>
                                      <p:to x="100000" y="60000"/>
                                    </p:animScale>
                                    <p:animScale>
                                      <p:cBhvr>
                                        <p:cTn id="97" dur="166" decel="50000">
                                          <p:stCondLst>
                                            <p:cond delay="676"/>
                                          </p:stCondLst>
                                        </p:cTn>
                                        <p:tgtEl>
                                          <p:spTgt spid="44063"/>
                                        </p:tgtEl>
                                      </p:cBhvr>
                                      <p:to x="100000" y="100000"/>
                                    </p:animScale>
                                    <p:animScale>
                                      <p:cBhvr>
                                        <p:cTn id="98" dur="26">
                                          <p:stCondLst>
                                            <p:cond delay="1312"/>
                                          </p:stCondLst>
                                        </p:cTn>
                                        <p:tgtEl>
                                          <p:spTgt spid="44063"/>
                                        </p:tgtEl>
                                      </p:cBhvr>
                                      <p:to x="100000" y="80000"/>
                                    </p:animScale>
                                    <p:animScale>
                                      <p:cBhvr>
                                        <p:cTn id="99" dur="166" decel="50000">
                                          <p:stCondLst>
                                            <p:cond delay="1338"/>
                                          </p:stCondLst>
                                        </p:cTn>
                                        <p:tgtEl>
                                          <p:spTgt spid="44063"/>
                                        </p:tgtEl>
                                      </p:cBhvr>
                                      <p:to x="100000" y="100000"/>
                                    </p:animScale>
                                    <p:animScale>
                                      <p:cBhvr>
                                        <p:cTn id="100" dur="26">
                                          <p:stCondLst>
                                            <p:cond delay="1642"/>
                                          </p:stCondLst>
                                        </p:cTn>
                                        <p:tgtEl>
                                          <p:spTgt spid="44063"/>
                                        </p:tgtEl>
                                      </p:cBhvr>
                                      <p:to x="100000" y="90000"/>
                                    </p:animScale>
                                    <p:animScale>
                                      <p:cBhvr>
                                        <p:cTn id="101" dur="166" decel="50000">
                                          <p:stCondLst>
                                            <p:cond delay="1668"/>
                                          </p:stCondLst>
                                        </p:cTn>
                                        <p:tgtEl>
                                          <p:spTgt spid="44063"/>
                                        </p:tgtEl>
                                      </p:cBhvr>
                                      <p:to x="100000" y="100000"/>
                                    </p:animScale>
                                    <p:animScale>
                                      <p:cBhvr>
                                        <p:cTn id="102" dur="26">
                                          <p:stCondLst>
                                            <p:cond delay="1808"/>
                                          </p:stCondLst>
                                        </p:cTn>
                                        <p:tgtEl>
                                          <p:spTgt spid="44063"/>
                                        </p:tgtEl>
                                      </p:cBhvr>
                                      <p:to x="100000" y="95000"/>
                                    </p:animScale>
                                    <p:animScale>
                                      <p:cBhvr>
                                        <p:cTn id="103" dur="166" decel="50000">
                                          <p:stCondLst>
                                            <p:cond delay="1834"/>
                                          </p:stCondLst>
                                        </p:cTn>
                                        <p:tgtEl>
                                          <p:spTgt spid="44063"/>
                                        </p:tgtEl>
                                      </p:cBhvr>
                                      <p:to x="100000" y="100000"/>
                                    </p:animScale>
                                  </p:childTnLst>
                                </p:cTn>
                              </p:par>
                              <p:par>
                                <p:cTn id="104" presetID="26" presetClass="entr" presetSubtype="0" fill="hold" grpId="0" nodeType="withEffect">
                                  <p:stCondLst>
                                    <p:cond delay="0"/>
                                  </p:stCondLst>
                                  <p:childTnLst>
                                    <p:set>
                                      <p:cBhvr>
                                        <p:cTn id="105" dur="1" fill="hold">
                                          <p:stCondLst>
                                            <p:cond delay="0"/>
                                          </p:stCondLst>
                                        </p:cTn>
                                        <p:tgtEl>
                                          <p:spTgt spid="44075"/>
                                        </p:tgtEl>
                                        <p:attrNameLst>
                                          <p:attrName>style.visibility</p:attrName>
                                        </p:attrNameLst>
                                      </p:cBhvr>
                                      <p:to>
                                        <p:strVal val="visible"/>
                                      </p:to>
                                    </p:set>
                                    <p:animEffect transition="in" filter="wipe(down)">
                                      <p:cBhvr>
                                        <p:cTn id="106" dur="580">
                                          <p:stCondLst>
                                            <p:cond delay="0"/>
                                          </p:stCondLst>
                                        </p:cTn>
                                        <p:tgtEl>
                                          <p:spTgt spid="44075"/>
                                        </p:tgtEl>
                                      </p:cBhvr>
                                    </p:animEffect>
                                    <p:anim calcmode="lin" valueType="num">
                                      <p:cBhvr>
                                        <p:cTn id="107" dur="1822" tmFilter="0,0; 0.14,0.36; 0.43,0.73; 0.71,0.91; 1.0,1.0">
                                          <p:stCondLst>
                                            <p:cond delay="0"/>
                                          </p:stCondLst>
                                        </p:cTn>
                                        <p:tgtEl>
                                          <p:spTgt spid="4407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4407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4407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4407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44075"/>
                                        </p:tgtEl>
                                        <p:attrNameLst>
                                          <p:attrName>ppt_y</p:attrName>
                                        </p:attrNameLst>
                                      </p:cBhvr>
                                      <p:tavLst>
                                        <p:tav tm="0" fmla="#ppt_y-sin(pi*$)/81">
                                          <p:val>
                                            <p:fltVal val="0"/>
                                          </p:val>
                                        </p:tav>
                                        <p:tav tm="100000">
                                          <p:val>
                                            <p:fltVal val="1"/>
                                          </p:val>
                                        </p:tav>
                                      </p:tavLst>
                                    </p:anim>
                                    <p:animScale>
                                      <p:cBhvr>
                                        <p:cTn id="112" dur="26">
                                          <p:stCondLst>
                                            <p:cond delay="650"/>
                                          </p:stCondLst>
                                        </p:cTn>
                                        <p:tgtEl>
                                          <p:spTgt spid="44075"/>
                                        </p:tgtEl>
                                      </p:cBhvr>
                                      <p:to x="100000" y="60000"/>
                                    </p:animScale>
                                    <p:animScale>
                                      <p:cBhvr>
                                        <p:cTn id="113" dur="166" decel="50000">
                                          <p:stCondLst>
                                            <p:cond delay="676"/>
                                          </p:stCondLst>
                                        </p:cTn>
                                        <p:tgtEl>
                                          <p:spTgt spid="44075"/>
                                        </p:tgtEl>
                                      </p:cBhvr>
                                      <p:to x="100000" y="100000"/>
                                    </p:animScale>
                                    <p:animScale>
                                      <p:cBhvr>
                                        <p:cTn id="114" dur="26">
                                          <p:stCondLst>
                                            <p:cond delay="1312"/>
                                          </p:stCondLst>
                                        </p:cTn>
                                        <p:tgtEl>
                                          <p:spTgt spid="44075"/>
                                        </p:tgtEl>
                                      </p:cBhvr>
                                      <p:to x="100000" y="80000"/>
                                    </p:animScale>
                                    <p:animScale>
                                      <p:cBhvr>
                                        <p:cTn id="115" dur="166" decel="50000">
                                          <p:stCondLst>
                                            <p:cond delay="1338"/>
                                          </p:stCondLst>
                                        </p:cTn>
                                        <p:tgtEl>
                                          <p:spTgt spid="44075"/>
                                        </p:tgtEl>
                                      </p:cBhvr>
                                      <p:to x="100000" y="100000"/>
                                    </p:animScale>
                                    <p:animScale>
                                      <p:cBhvr>
                                        <p:cTn id="116" dur="26">
                                          <p:stCondLst>
                                            <p:cond delay="1642"/>
                                          </p:stCondLst>
                                        </p:cTn>
                                        <p:tgtEl>
                                          <p:spTgt spid="44075"/>
                                        </p:tgtEl>
                                      </p:cBhvr>
                                      <p:to x="100000" y="90000"/>
                                    </p:animScale>
                                    <p:animScale>
                                      <p:cBhvr>
                                        <p:cTn id="117" dur="166" decel="50000">
                                          <p:stCondLst>
                                            <p:cond delay="1668"/>
                                          </p:stCondLst>
                                        </p:cTn>
                                        <p:tgtEl>
                                          <p:spTgt spid="44075"/>
                                        </p:tgtEl>
                                      </p:cBhvr>
                                      <p:to x="100000" y="100000"/>
                                    </p:animScale>
                                    <p:animScale>
                                      <p:cBhvr>
                                        <p:cTn id="118" dur="26">
                                          <p:stCondLst>
                                            <p:cond delay="1808"/>
                                          </p:stCondLst>
                                        </p:cTn>
                                        <p:tgtEl>
                                          <p:spTgt spid="44075"/>
                                        </p:tgtEl>
                                      </p:cBhvr>
                                      <p:to x="100000" y="95000"/>
                                    </p:animScale>
                                    <p:animScale>
                                      <p:cBhvr>
                                        <p:cTn id="119" dur="166" decel="50000">
                                          <p:stCondLst>
                                            <p:cond delay="1834"/>
                                          </p:stCondLst>
                                        </p:cTn>
                                        <p:tgtEl>
                                          <p:spTgt spid="44075"/>
                                        </p:tgtEl>
                                      </p:cBhvr>
                                      <p:to x="100000" y="100000"/>
                                    </p:animScale>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1" presetClass="entr" presetSubtype="0" fill="hold" grpId="0" nodeType="clickEffect">
                                  <p:stCondLst>
                                    <p:cond delay="0"/>
                                  </p:stCondLst>
                                  <p:childTnLst>
                                    <p:set>
                                      <p:cBhvr>
                                        <p:cTn id="123" dur="1" fill="hold">
                                          <p:stCondLst>
                                            <p:cond delay="0"/>
                                          </p:stCondLst>
                                        </p:cTn>
                                        <p:tgtEl>
                                          <p:spTgt spid="44068"/>
                                        </p:tgtEl>
                                        <p:attrNameLst>
                                          <p:attrName>style.visibility</p:attrName>
                                        </p:attrNameLst>
                                      </p:cBhvr>
                                      <p:to>
                                        <p:strVal val="visible"/>
                                      </p:to>
                                    </p:set>
                                    <p:animEffect transition="in" filter="fade">
                                      <p:cBhvr>
                                        <p:cTn id="124" dur="770" decel="100000"/>
                                        <p:tgtEl>
                                          <p:spTgt spid="44068"/>
                                        </p:tgtEl>
                                      </p:cBhvr>
                                    </p:animEffect>
                                    <p:animScale>
                                      <p:cBhvr>
                                        <p:cTn id="125" dur="770" decel="100000"/>
                                        <p:tgtEl>
                                          <p:spTgt spid="44068"/>
                                        </p:tgtEl>
                                      </p:cBhvr>
                                      <p:from x="10000" y="10000"/>
                                      <p:to x="200000" y="450000"/>
                                    </p:animScale>
                                    <p:animScale>
                                      <p:cBhvr>
                                        <p:cTn id="126" dur="1230" accel="100000" fill="hold">
                                          <p:stCondLst>
                                            <p:cond delay="770"/>
                                          </p:stCondLst>
                                        </p:cTn>
                                        <p:tgtEl>
                                          <p:spTgt spid="44068"/>
                                        </p:tgtEl>
                                      </p:cBhvr>
                                      <p:from x="200000" y="450000"/>
                                      <p:to x="100000" y="100000"/>
                                    </p:animScale>
                                    <p:set>
                                      <p:cBhvr>
                                        <p:cTn id="127" dur="770" fill="hold"/>
                                        <p:tgtEl>
                                          <p:spTgt spid="44068"/>
                                        </p:tgtEl>
                                        <p:attrNameLst>
                                          <p:attrName>ppt_x</p:attrName>
                                        </p:attrNameLst>
                                      </p:cBhvr>
                                      <p:to>
                                        <p:strVal val="(0.5)"/>
                                      </p:to>
                                    </p:set>
                                    <p:anim from="(0.5)" to="(#ppt_x)" calcmode="lin" valueType="num">
                                      <p:cBhvr>
                                        <p:cTn id="128" dur="1230" accel="100000" fill="hold">
                                          <p:stCondLst>
                                            <p:cond delay="770"/>
                                          </p:stCondLst>
                                        </p:cTn>
                                        <p:tgtEl>
                                          <p:spTgt spid="44068"/>
                                        </p:tgtEl>
                                        <p:attrNameLst>
                                          <p:attrName>ppt_x</p:attrName>
                                        </p:attrNameLst>
                                      </p:cBhvr>
                                    </p:anim>
                                    <p:set>
                                      <p:cBhvr>
                                        <p:cTn id="129" dur="770" fill="hold"/>
                                        <p:tgtEl>
                                          <p:spTgt spid="44068"/>
                                        </p:tgtEl>
                                        <p:attrNameLst>
                                          <p:attrName>ppt_y</p:attrName>
                                        </p:attrNameLst>
                                      </p:cBhvr>
                                      <p:to>
                                        <p:strVal val="(#ppt_y+0.4)"/>
                                      </p:to>
                                    </p:set>
                                    <p:anim from="(#ppt_y+0.4)" to="(#ppt_y)" calcmode="lin" valueType="num">
                                      <p:cBhvr>
                                        <p:cTn id="130" dur="1230" accel="100000" fill="hold">
                                          <p:stCondLst>
                                            <p:cond delay="770"/>
                                          </p:stCondLst>
                                        </p:cTn>
                                        <p:tgtEl>
                                          <p:spTgt spid="44068"/>
                                        </p:tgtEl>
                                        <p:attrNameLst>
                                          <p:attrName>ppt_y</p:attrName>
                                        </p:attrNameLst>
                                      </p:cBhvr>
                                    </p:anim>
                                  </p:childTnLst>
                                </p:cTn>
                              </p:par>
                              <p:par>
                                <p:cTn id="131" presetID="51" presetClass="entr" presetSubtype="0" fill="hold" grpId="0" nodeType="withEffect">
                                  <p:stCondLst>
                                    <p:cond delay="0"/>
                                  </p:stCondLst>
                                  <p:childTnLst>
                                    <p:set>
                                      <p:cBhvr>
                                        <p:cTn id="132" dur="1" fill="hold">
                                          <p:stCondLst>
                                            <p:cond delay="0"/>
                                          </p:stCondLst>
                                        </p:cTn>
                                        <p:tgtEl>
                                          <p:spTgt spid="44067"/>
                                        </p:tgtEl>
                                        <p:attrNameLst>
                                          <p:attrName>style.visibility</p:attrName>
                                        </p:attrNameLst>
                                      </p:cBhvr>
                                      <p:to>
                                        <p:strVal val="visible"/>
                                      </p:to>
                                    </p:set>
                                    <p:animEffect transition="in" filter="fade">
                                      <p:cBhvr>
                                        <p:cTn id="133" dur="770" decel="100000"/>
                                        <p:tgtEl>
                                          <p:spTgt spid="44067"/>
                                        </p:tgtEl>
                                      </p:cBhvr>
                                    </p:animEffect>
                                    <p:animScale>
                                      <p:cBhvr>
                                        <p:cTn id="134" dur="770" decel="100000"/>
                                        <p:tgtEl>
                                          <p:spTgt spid="44067"/>
                                        </p:tgtEl>
                                      </p:cBhvr>
                                      <p:from x="10000" y="10000"/>
                                      <p:to x="200000" y="450000"/>
                                    </p:animScale>
                                    <p:animScale>
                                      <p:cBhvr>
                                        <p:cTn id="135" dur="1230" accel="100000" fill="hold">
                                          <p:stCondLst>
                                            <p:cond delay="770"/>
                                          </p:stCondLst>
                                        </p:cTn>
                                        <p:tgtEl>
                                          <p:spTgt spid="44067"/>
                                        </p:tgtEl>
                                      </p:cBhvr>
                                      <p:from x="200000" y="450000"/>
                                      <p:to x="100000" y="100000"/>
                                    </p:animScale>
                                    <p:set>
                                      <p:cBhvr>
                                        <p:cTn id="136" dur="770" fill="hold"/>
                                        <p:tgtEl>
                                          <p:spTgt spid="44067"/>
                                        </p:tgtEl>
                                        <p:attrNameLst>
                                          <p:attrName>ppt_x</p:attrName>
                                        </p:attrNameLst>
                                      </p:cBhvr>
                                      <p:to>
                                        <p:strVal val="(0.5)"/>
                                      </p:to>
                                    </p:set>
                                    <p:anim from="(0.5)" to="(#ppt_x)" calcmode="lin" valueType="num">
                                      <p:cBhvr>
                                        <p:cTn id="137" dur="1230" accel="100000" fill="hold">
                                          <p:stCondLst>
                                            <p:cond delay="770"/>
                                          </p:stCondLst>
                                        </p:cTn>
                                        <p:tgtEl>
                                          <p:spTgt spid="44067"/>
                                        </p:tgtEl>
                                        <p:attrNameLst>
                                          <p:attrName>ppt_x</p:attrName>
                                        </p:attrNameLst>
                                      </p:cBhvr>
                                    </p:anim>
                                    <p:set>
                                      <p:cBhvr>
                                        <p:cTn id="138" dur="770" fill="hold"/>
                                        <p:tgtEl>
                                          <p:spTgt spid="44067"/>
                                        </p:tgtEl>
                                        <p:attrNameLst>
                                          <p:attrName>ppt_y</p:attrName>
                                        </p:attrNameLst>
                                      </p:cBhvr>
                                      <p:to>
                                        <p:strVal val="(#ppt_y+0.4)"/>
                                      </p:to>
                                    </p:set>
                                    <p:anim from="(#ppt_y+0.4)" to="(#ppt_y)" calcmode="lin" valueType="num">
                                      <p:cBhvr>
                                        <p:cTn id="139" dur="1230" accel="100000" fill="hold">
                                          <p:stCondLst>
                                            <p:cond delay="770"/>
                                          </p:stCondLst>
                                        </p:cTn>
                                        <p:tgtEl>
                                          <p:spTgt spid="4406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8" grpId="0" animBg="1"/>
      <p:bldP spid="44059" grpId="0"/>
      <p:bldP spid="44060" grpId="0"/>
      <p:bldP spid="44061" grpId="0"/>
      <p:bldP spid="44062" grpId="0" animBg="1"/>
      <p:bldP spid="44063" grpId="0" animBg="1"/>
      <p:bldP spid="44067" grpId="0" animBg="1"/>
      <p:bldP spid="44068" grpId="0"/>
      <p:bldP spid="44072" grpId="0"/>
      <p:bldP spid="44073" grpId="0" animBg="1"/>
      <p:bldP spid="44075" grpId="0" animBg="1"/>
      <p:bldP spid="44081" grpId="0" animBg="1"/>
      <p:bldP spid="2"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numéro de diapositive 5">
            <a:extLst>
              <a:ext uri="{FF2B5EF4-FFF2-40B4-BE49-F238E27FC236}">
                <a16:creationId xmlns:a16="http://schemas.microsoft.com/office/drawing/2014/main" id="{A66B1DC2-A9BC-0C45-A447-6C8DC150A9B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C620E5-16C8-5E46-BBE2-F88F4DFEB854}" type="slidenum">
              <a:rPr lang="fr-FR" altLang="fr-FR" sz="1400"/>
              <a:pPr>
                <a:spcBef>
                  <a:spcPct val="0"/>
                </a:spcBef>
                <a:buFontTx/>
                <a:buNone/>
              </a:pPr>
              <a:t>3</a:t>
            </a:fld>
            <a:endParaRPr lang="fr-FR" altLang="fr-FR" sz="1400"/>
          </a:p>
        </p:txBody>
      </p:sp>
      <p:sp>
        <p:nvSpPr>
          <p:cNvPr id="4099" name="Rectangle 2">
            <a:extLst>
              <a:ext uri="{FF2B5EF4-FFF2-40B4-BE49-F238E27FC236}">
                <a16:creationId xmlns:a16="http://schemas.microsoft.com/office/drawing/2014/main" id="{20BEE2B4-4EEE-B447-9976-356C737D24D4}"/>
              </a:ext>
            </a:extLst>
          </p:cNvPr>
          <p:cNvSpPr>
            <a:spLocks noGrp="1" noChangeArrowheads="1"/>
          </p:cNvSpPr>
          <p:nvPr>
            <p:ph type="title"/>
          </p:nvPr>
        </p:nvSpPr>
        <p:spPr/>
        <p:txBody>
          <a:bodyPr/>
          <a:lstStyle/>
          <a:p>
            <a:pPr eaLnBrk="1" hangingPunct="1"/>
            <a:r>
              <a:rPr lang="fr-CA" altLang="fr-FR">
                <a:solidFill>
                  <a:schemeClr val="accent2"/>
                </a:solidFill>
              </a:rPr>
              <a:t>L’oligopole naturel</a:t>
            </a:r>
            <a:endParaRPr lang="fr-FR" altLang="fr-FR">
              <a:solidFill>
                <a:schemeClr val="accent2"/>
              </a:solidFill>
            </a:endParaRPr>
          </a:p>
        </p:txBody>
      </p:sp>
      <p:pic>
        <p:nvPicPr>
          <p:cNvPr id="82948" name="Content Placeholder 6" descr="Fig_15-1.jpg">
            <a:extLst>
              <a:ext uri="{FF2B5EF4-FFF2-40B4-BE49-F238E27FC236}">
                <a16:creationId xmlns:a16="http://schemas.microsoft.com/office/drawing/2014/main" id="{FE4A6770-883D-774F-9C5B-2618C2C19A00}"/>
              </a:ext>
            </a:extLst>
          </p:cNvPr>
          <p:cNvPicPr>
            <a:picLocks noGrp="1" noChangeAspect="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87450" y="3141663"/>
            <a:ext cx="6851650" cy="346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49" name="Text Box 5">
            <a:extLst>
              <a:ext uri="{FF2B5EF4-FFF2-40B4-BE49-F238E27FC236}">
                <a16:creationId xmlns:a16="http://schemas.microsoft.com/office/drawing/2014/main" id="{30608BF9-8CD6-7546-8EFE-2F81D7A88259}"/>
              </a:ext>
            </a:extLst>
          </p:cNvPr>
          <p:cNvSpPr txBox="1">
            <a:spLocks noChangeArrowheads="1"/>
          </p:cNvSpPr>
          <p:nvPr/>
        </p:nvSpPr>
        <p:spPr bwMode="auto">
          <a:xfrm>
            <a:off x="457200" y="1155700"/>
            <a:ext cx="8007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La </a:t>
            </a:r>
            <a:r>
              <a:rPr lang="fr-CA" altLang="fr-FR" sz="1800" b="1"/>
              <a:t>taille du marché</a:t>
            </a:r>
            <a:r>
              <a:rPr lang="fr-CA" altLang="fr-FR" sz="1800"/>
              <a:t> (D) et la </a:t>
            </a:r>
            <a:r>
              <a:rPr lang="fr-CA" altLang="fr-FR" sz="1800" b="1"/>
              <a:t>structure des coûts</a:t>
            </a:r>
            <a:r>
              <a:rPr lang="fr-CA" altLang="fr-FR" sz="1800"/>
              <a:t> peuvent limiter le nombre</a:t>
            </a:r>
          </a:p>
          <a:p>
            <a:pPr eaLnBrk="1" hangingPunct="1">
              <a:spcBef>
                <a:spcPct val="0"/>
              </a:spcBef>
              <a:buFontTx/>
              <a:buNone/>
            </a:pPr>
            <a:r>
              <a:rPr lang="fr-CA" altLang="fr-FR" sz="1800"/>
              <a:t>d’entreprises possibles dans un marché</a:t>
            </a:r>
            <a:endParaRPr lang="fr-FR" altLang="fr-FR" sz="1800"/>
          </a:p>
        </p:txBody>
      </p:sp>
      <p:sp>
        <p:nvSpPr>
          <p:cNvPr id="82950" name="Text Box 6">
            <a:extLst>
              <a:ext uri="{FF2B5EF4-FFF2-40B4-BE49-F238E27FC236}">
                <a16:creationId xmlns:a16="http://schemas.microsoft.com/office/drawing/2014/main" id="{D8D9B5A3-000E-1C46-B6F1-CDC11876FA5D}"/>
              </a:ext>
            </a:extLst>
          </p:cNvPr>
          <p:cNvSpPr txBox="1">
            <a:spLocks noChangeArrowheads="1"/>
          </p:cNvSpPr>
          <p:nvPr/>
        </p:nvSpPr>
        <p:spPr bwMode="auto">
          <a:xfrm>
            <a:off x="179388" y="1773238"/>
            <a:ext cx="4686300" cy="39211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1. Le prix le plus bas possible est p=Min CM</a:t>
            </a:r>
            <a:endParaRPr lang="fr-FR" altLang="fr-FR" sz="1800"/>
          </a:p>
        </p:txBody>
      </p:sp>
      <p:sp>
        <p:nvSpPr>
          <p:cNvPr id="82951" name="Rectangle 7">
            <a:extLst>
              <a:ext uri="{FF2B5EF4-FFF2-40B4-BE49-F238E27FC236}">
                <a16:creationId xmlns:a16="http://schemas.microsoft.com/office/drawing/2014/main" id="{FADC11AE-1EB9-704E-AC94-1FBFED5650BB}"/>
              </a:ext>
            </a:extLst>
          </p:cNvPr>
          <p:cNvSpPr>
            <a:spLocks noChangeArrowheads="1"/>
          </p:cNvSpPr>
          <p:nvPr/>
        </p:nvSpPr>
        <p:spPr bwMode="auto">
          <a:xfrm>
            <a:off x="1619250" y="5013325"/>
            <a:ext cx="288925" cy="21748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52" name="Rectangle 8">
            <a:extLst>
              <a:ext uri="{FF2B5EF4-FFF2-40B4-BE49-F238E27FC236}">
                <a16:creationId xmlns:a16="http://schemas.microsoft.com/office/drawing/2014/main" id="{D9940CE7-73F6-0842-BD89-CE453E49417C}"/>
              </a:ext>
            </a:extLst>
          </p:cNvPr>
          <p:cNvSpPr>
            <a:spLocks noChangeArrowheads="1"/>
          </p:cNvSpPr>
          <p:nvPr/>
        </p:nvSpPr>
        <p:spPr bwMode="auto">
          <a:xfrm>
            <a:off x="5076825" y="5013325"/>
            <a:ext cx="288925" cy="21748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54" name="Text Box 10">
            <a:extLst>
              <a:ext uri="{FF2B5EF4-FFF2-40B4-BE49-F238E27FC236}">
                <a16:creationId xmlns:a16="http://schemas.microsoft.com/office/drawing/2014/main" id="{E3B8D271-9345-BD40-9F41-DADD01B2D52B}"/>
              </a:ext>
            </a:extLst>
          </p:cNvPr>
          <p:cNvSpPr txBox="1">
            <a:spLocks noChangeArrowheads="1"/>
          </p:cNvSpPr>
          <p:nvPr/>
        </p:nvSpPr>
        <p:spPr bwMode="auto">
          <a:xfrm>
            <a:off x="5003800" y="1773238"/>
            <a:ext cx="3803650" cy="39211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2. Quelle est la demande à ce prix?</a:t>
            </a:r>
            <a:endParaRPr lang="fr-FR" altLang="fr-FR" sz="1800"/>
          </a:p>
        </p:txBody>
      </p:sp>
      <p:sp>
        <p:nvSpPr>
          <p:cNvPr id="82955" name="Line 11">
            <a:extLst>
              <a:ext uri="{FF2B5EF4-FFF2-40B4-BE49-F238E27FC236}">
                <a16:creationId xmlns:a16="http://schemas.microsoft.com/office/drawing/2014/main" id="{B2E18874-8042-F641-9396-1367E34C3472}"/>
              </a:ext>
            </a:extLst>
          </p:cNvPr>
          <p:cNvSpPr>
            <a:spLocks noChangeShapeType="1"/>
          </p:cNvSpPr>
          <p:nvPr/>
        </p:nvSpPr>
        <p:spPr bwMode="auto">
          <a:xfrm>
            <a:off x="1846263" y="5119688"/>
            <a:ext cx="136842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2957" name="Line 13">
            <a:extLst>
              <a:ext uri="{FF2B5EF4-FFF2-40B4-BE49-F238E27FC236}">
                <a16:creationId xmlns:a16="http://schemas.microsoft.com/office/drawing/2014/main" id="{7F4F7BDD-931F-854C-8391-EE267E696610}"/>
              </a:ext>
            </a:extLst>
          </p:cNvPr>
          <p:cNvSpPr>
            <a:spLocks noChangeShapeType="1"/>
          </p:cNvSpPr>
          <p:nvPr/>
        </p:nvSpPr>
        <p:spPr bwMode="auto">
          <a:xfrm>
            <a:off x="5364163" y="5119688"/>
            <a:ext cx="158432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2958" name="Line 14">
            <a:extLst>
              <a:ext uri="{FF2B5EF4-FFF2-40B4-BE49-F238E27FC236}">
                <a16:creationId xmlns:a16="http://schemas.microsoft.com/office/drawing/2014/main" id="{23F73BBD-A893-E64D-AB88-6FA17DD2928F}"/>
              </a:ext>
            </a:extLst>
          </p:cNvPr>
          <p:cNvSpPr>
            <a:spLocks noChangeShapeType="1"/>
          </p:cNvSpPr>
          <p:nvPr/>
        </p:nvSpPr>
        <p:spPr bwMode="auto">
          <a:xfrm>
            <a:off x="3265488" y="5157788"/>
            <a:ext cx="0" cy="7921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2959" name="Line 15">
            <a:extLst>
              <a:ext uri="{FF2B5EF4-FFF2-40B4-BE49-F238E27FC236}">
                <a16:creationId xmlns:a16="http://schemas.microsoft.com/office/drawing/2014/main" id="{8F733DF2-D72C-FB41-93A0-E7D5E683D03A}"/>
              </a:ext>
            </a:extLst>
          </p:cNvPr>
          <p:cNvSpPr>
            <a:spLocks noChangeShapeType="1"/>
          </p:cNvSpPr>
          <p:nvPr/>
        </p:nvSpPr>
        <p:spPr bwMode="auto">
          <a:xfrm>
            <a:off x="6948488" y="5135563"/>
            <a:ext cx="0" cy="7921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2960" name="Rectangle 16">
            <a:extLst>
              <a:ext uri="{FF2B5EF4-FFF2-40B4-BE49-F238E27FC236}">
                <a16:creationId xmlns:a16="http://schemas.microsoft.com/office/drawing/2014/main" id="{8D7CC2B9-E2E4-734B-BC00-9BEEB17455BF}"/>
              </a:ext>
            </a:extLst>
          </p:cNvPr>
          <p:cNvSpPr>
            <a:spLocks noChangeArrowheads="1"/>
          </p:cNvSpPr>
          <p:nvPr/>
        </p:nvSpPr>
        <p:spPr bwMode="auto">
          <a:xfrm>
            <a:off x="3132138" y="5949950"/>
            <a:ext cx="288925" cy="217488"/>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61" name="Rectangle 17">
            <a:extLst>
              <a:ext uri="{FF2B5EF4-FFF2-40B4-BE49-F238E27FC236}">
                <a16:creationId xmlns:a16="http://schemas.microsoft.com/office/drawing/2014/main" id="{C29FB8AA-A9C7-6441-9ADF-6C9EA5D83602}"/>
              </a:ext>
            </a:extLst>
          </p:cNvPr>
          <p:cNvSpPr>
            <a:spLocks noChangeArrowheads="1"/>
          </p:cNvSpPr>
          <p:nvPr/>
        </p:nvSpPr>
        <p:spPr bwMode="auto">
          <a:xfrm>
            <a:off x="6804025" y="5949950"/>
            <a:ext cx="288925" cy="217488"/>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62" name="Text Box 18">
            <a:extLst>
              <a:ext uri="{FF2B5EF4-FFF2-40B4-BE49-F238E27FC236}">
                <a16:creationId xmlns:a16="http://schemas.microsoft.com/office/drawing/2014/main" id="{B6A9D069-A68E-4C4C-B3E3-9B9B526585AD}"/>
              </a:ext>
            </a:extLst>
          </p:cNvPr>
          <p:cNvSpPr txBox="1">
            <a:spLocks noChangeArrowheads="1"/>
          </p:cNvSpPr>
          <p:nvPr/>
        </p:nvSpPr>
        <p:spPr bwMode="auto">
          <a:xfrm>
            <a:off x="179388" y="2276475"/>
            <a:ext cx="3892550" cy="392113"/>
          </a:xfrm>
          <a:prstGeom prst="rect">
            <a:avLst/>
          </a:prstGeom>
          <a:noFill/>
          <a:ln w="25400">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3. Échelle efficace d’une entreprise?</a:t>
            </a:r>
            <a:endParaRPr lang="fr-FR" altLang="fr-FR" sz="1800"/>
          </a:p>
        </p:txBody>
      </p:sp>
      <p:sp>
        <p:nvSpPr>
          <p:cNvPr id="82963" name="Rectangle 19">
            <a:extLst>
              <a:ext uri="{FF2B5EF4-FFF2-40B4-BE49-F238E27FC236}">
                <a16:creationId xmlns:a16="http://schemas.microsoft.com/office/drawing/2014/main" id="{3E30BB0A-1620-1345-99AD-DC4449EEE6C6}"/>
              </a:ext>
            </a:extLst>
          </p:cNvPr>
          <p:cNvSpPr>
            <a:spLocks noChangeArrowheads="1"/>
          </p:cNvSpPr>
          <p:nvPr/>
        </p:nvSpPr>
        <p:spPr bwMode="auto">
          <a:xfrm>
            <a:off x="2411413" y="5949950"/>
            <a:ext cx="288925" cy="217488"/>
          </a:xfrm>
          <a:prstGeom prst="rect">
            <a:avLst/>
          </a:prstGeom>
          <a:noFill/>
          <a:ln w="25400">
            <a:solidFill>
              <a:srgbClr val="FF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64" name="Rectangle 20">
            <a:extLst>
              <a:ext uri="{FF2B5EF4-FFF2-40B4-BE49-F238E27FC236}">
                <a16:creationId xmlns:a16="http://schemas.microsoft.com/office/drawing/2014/main" id="{BAB649E3-DB8C-074B-8CCE-5CA43D0DF274}"/>
              </a:ext>
            </a:extLst>
          </p:cNvPr>
          <p:cNvSpPr>
            <a:spLocks noChangeArrowheads="1"/>
          </p:cNvSpPr>
          <p:nvPr/>
        </p:nvSpPr>
        <p:spPr bwMode="auto">
          <a:xfrm>
            <a:off x="5724525" y="5949950"/>
            <a:ext cx="288925" cy="217488"/>
          </a:xfrm>
          <a:prstGeom prst="rect">
            <a:avLst/>
          </a:prstGeom>
          <a:noFill/>
          <a:ln w="25400">
            <a:solidFill>
              <a:srgbClr val="FF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82965" name="Text Box 21">
            <a:extLst>
              <a:ext uri="{FF2B5EF4-FFF2-40B4-BE49-F238E27FC236}">
                <a16:creationId xmlns:a16="http://schemas.microsoft.com/office/drawing/2014/main" id="{ED586782-61B6-1A4B-95DA-BB1D6AC1250A}"/>
              </a:ext>
            </a:extLst>
          </p:cNvPr>
          <p:cNvSpPr txBox="1">
            <a:spLocks noChangeArrowheads="1"/>
          </p:cNvSpPr>
          <p:nvPr/>
        </p:nvSpPr>
        <p:spPr bwMode="auto">
          <a:xfrm>
            <a:off x="4500563" y="2276475"/>
            <a:ext cx="4695825" cy="830263"/>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600"/>
              <a:t>4. En divisant la quantité demandée à P=Min CM </a:t>
            </a:r>
          </a:p>
          <a:p>
            <a:pPr eaLnBrk="1" hangingPunct="1">
              <a:spcBef>
                <a:spcPct val="0"/>
              </a:spcBef>
              <a:buFontTx/>
              <a:buNone/>
            </a:pPr>
            <a:r>
              <a:rPr lang="fr-CA" altLang="fr-FR" sz="1600"/>
              <a:t>par l’échelle efficace, on obtient le nombre </a:t>
            </a:r>
          </a:p>
          <a:p>
            <a:pPr eaLnBrk="1" hangingPunct="1">
              <a:spcBef>
                <a:spcPct val="0"/>
              </a:spcBef>
              <a:buFontTx/>
              <a:buNone/>
            </a:pPr>
            <a:r>
              <a:rPr lang="fr-CA" altLang="fr-FR" sz="1600"/>
              <a:t>d’entreprises efficaces possibles.</a:t>
            </a:r>
            <a:endParaRPr lang="fr-FR" altLang="fr-FR" sz="1600"/>
          </a:p>
        </p:txBody>
      </p:sp>
      <p:sp>
        <p:nvSpPr>
          <p:cNvPr id="82966" name="Text Box 22">
            <a:extLst>
              <a:ext uri="{FF2B5EF4-FFF2-40B4-BE49-F238E27FC236}">
                <a16:creationId xmlns:a16="http://schemas.microsoft.com/office/drawing/2014/main" id="{67FE7AE8-7A0F-704E-9ADB-1C6278BB29FB}"/>
              </a:ext>
            </a:extLst>
          </p:cNvPr>
          <p:cNvSpPr txBox="1">
            <a:spLocks noChangeArrowheads="1"/>
          </p:cNvSpPr>
          <p:nvPr/>
        </p:nvSpPr>
        <p:spPr bwMode="auto">
          <a:xfrm>
            <a:off x="2268538" y="6491288"/>
            <a:ext cx="1168400" cy="392112"/>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60/30 = 2</a:t>
            </a:r>
            <a:endParaRPr lang="fr-FR" altLang="fr-FR" sz="1800"/>
          </a:p>
        </p:txBody>
      </p:sp>
      <p:sp>
        <p:nvSpPr>
          <p:cNvPr id="82967" name="Text Box 23">
            <a:extLst>
              <a:ext uri="{FF2B5EF4-FFF2-40B4-BE49-F238E27FC236}">
                <a16:creationId xmlns:a16="http://schemas.microsoft.com/office/drawing/2014/main" id="{F9A96049-246A-304D-89BF-B6A3F14B98CE}"/>
              </a:ext>
            </a:extLst>
          </p:cNvPr>
          <p:cNvSpPr txBox="1">
            <a:spLocks noChangeArrowheads="1"/>
          </p:cNvSpPr>
          <p:nvPr/>
        </p:nvSpPr>
        <p:spPr bwMode="auto">
          <a:xfrm>
            <a:off x="5867400" y="6491288"/>
            <a:ext cx="1168400" cy="392112"/>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60/20 = 3</a:t>
            </a:r>
            <a:endParaRPr lang="fr-FR" altLang="fr-FR" sz="1800"/>
          </a:p>
        </p:txBody>
      </p:sp>
      <p:sp>
        <p:nvSpPr>
          <p:cNvPr id="82968" name="Text Box 24">
            <a:extLst>
              <a:ext uri="{FF2B5EF4-FFF2-40B4-BE49-F238E27FC236}">
                <a16:creationId xmlns:a16="http://schemas.microsoft.com/office/drawing/2014/main" id="{55911B3B-4349-5C4C-A49B-3455988CFBD4}"/>
              </a:ext>
            </a:extLst>
          </p:cNvPr>
          <p:cNvSpPr txBox="1">
            <a:spLocks noChangeArrowheads="1"/>
          </p:cNvSpPr>
          <p:nvPr/>
        </p:nvSpPr>
        <p:spPr bwMode="auto">
          <a:xfrm>
            <a:off x="87313" y="57531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Taille du</a:t>
            </a:r>
          </a:p>
          <a:p>
            <a:pPr eaLnBrk="1" hangingPunct="1">
              <a:spcBef>
                <a:spcPct val="0"/>
              </a:spcBef>
              <a:buFontTx/>
              <a:buNone/>
            </a:pPr>
            <a:r>
              <a:rPr lang="fr-CA" altLang="fr-FR" sz="1800"/>
              <a:t>marché: 60</a:t>
            </a:r>
            <a:endParaRPr lang="fr-FR" altLang="fr-FR" sz="1800"/>
          </a:p>
        </p:txBody>
      </p:sp>
      <p:sp>
        <p:nvSpPr>
          <p:cNvPr id="82969" name="Text Box 25">
            <a:extLst>
              <a:ext uri="{FF2B5EF4-FFF2-40B4-BE49-F238E27FC236}">
                <a16:creationId xmlns:a16="http://schemas.microsoft.com/office/drawing/2014/main" id="{595975CF-F8B5-3342-8B48-71AE6DC3572E}"/>
              </a:ext>
            </a:extLst>
          </p:cNvPr>
          <p:cNvSpPr txBox="1">
            <a:spLocks noChangeArrowheads="1"/>
          </p:cNvSpPr>
          <p:nvPr/>
        </p:nvSpPr>
        <p:spPr bwMode="auto">
          <a:xfrm>
            <a:off x="158750" y="2752725"/>
            <a:ext cx="4087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600"/>
              <a:t>Combien d’entreprises efficaces possibles?</a:t>
            </a:r>
            <a:endParaRPr lang="fr-FR" altLang="fr-FR" sz="16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500" fill="hold"/>
                                        <p:tgtEl>
                                          <p:spTgt spid="82949"/>
                                        </p:tgtEl>
                                        <p:attrNameLst>
                                          <p:attrName>ppt_w</p:attrName>
                                        </p:attrNameLst>
                                      </p:cBhvr>
                                      <p:tavLst>
                                        <p:tav tm="0">
                                          <p:val>
                                            <p:fltVal val="0"/>
                                          </p:val>
                                        </p:tav>
                                        <p:tav tm="100000">
                                          <p:val>
                                            <p:strVal val="#ppt_w"/>
                                          </p:val>
                                        </p:tav>
                                      </p:tavLst>
                                    </p:anim>
                                    <p:anim calcmode="lin" valueType="num">
                                      <p:cBhvr>
                                        <p:cTn id="8" dur="500" fill="hold"/>
                                        <p:tgtEl>
                                          <p:spTgt spid="8294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82948"/>
                                        </p:tgtEl>
                                        <p:attrNameLst>
                                          <p:attrName>style.visibility</p:attrName>
                                        </p:attrNameLst>
                                      </p:cBhvr>
                                      <p:to>
                                        <p:strVal val="visible"/>
                                      </p:to>
                                    </p:set>
                                    <p:anim calcmode="lin" valueType="num">
                                      <p:cBhvr>
                                        <p:cTn id="13" dur="500" fill="hold"/>
                                        <p:tgtEl>
                                          <p:spTgt spid="82948"/>
                                        </p:tgtEl>
                                        <p:attrNameLst>
                                          <p:attrName>ppt_w</p:attrName>
                                        </p:attrNameLst>
                                      </p:cBhvr>
                                      <p:tavLst>
                                        <p:tav tm="0">
                                          <p:val>
                                            <p:fltVal val="0"/>
                                          </p:val>
                                        </p:tav>
                                        <p:tav tm="100000">
                                          <p:val>
                                            <p:strVal val="#ppt_w"/>
                                          </p:val>
                                        </p:tav>
                                      </p:tavLst>
                                    </p:anim>
                                    <p:anim calcmode="lin" valueType="num">
                                      <p:cBhvr>
                                        <p:cTn id="14" dur="500" fill="hold"/>
                                        <p:tgtEl>
                                          <p:spTgt spid="8294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2950"/>
                                        </p:tgtEl>
                                        <p:attrNameLst>
                                          <p:attrName>style.visibility</p:attrName>
                                        </p:attrNameLst>
                                      </p:cBhvr>
                                      <p:to>
                                        <p:strVal val="visible"/>
                                      </p:to>
                                    </p:set>
                                    <p:anim calcmode="lin" valueType="num">
                                      <p:cBhvr>
                                        <p:cTn id="19" dur="500" fill="hold"/>
                                        <p:tgtEl>
                                          <p:spTgt spid="82950"/>
                                        </p:tgtEl>
                                        <p:attrNameLst>
                                          <p:attrName>ppt_w</p:attrName>
                                        </p:attrNameLst>
                                      </p:cBhvr>
                                      <p:tavLst>
                                        <p:tav tm="0">
                                          <p:val>
                                            <p:fltVal val="0"/>
                                          </p:val>
                                        </p:tav>
                                        <p:tav tm="100000">
                                          <p:val>
                                            <p:strVal val="#ppt_w"/>
                                          </p:val>
                                        </p:tav>
                                      </p:tavLst>
                                    </p:anim>
                                    <p:anim calcmode="lin" valueType="num">
                                      <p:cBhvr>
                                        <p:cTn id="20" dur="500" fill="hold"/>
                                        <p:tgtEl>
                                          <p:spTgt spid="8295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2951"/>
                                        </p:tgtEl>
                                        <p:attrNameLst>
                                          <p:attrName>style.visibility</p:attrName>
                                        </p:attrNameLst>
                                      </p:cBhvr>
                                      <p:to>
                                        <p:strVal val="visible"/>
                                      </p:to>
                                    </p:set>
                                    <p:animEffect transition="in" filter="wipe(down)">
                                      <p:cBhvr>
                                        <p:cTn id="25" dur="580">
                                          <p:stCondLst>
                                            <p:cond delay="0"/>
                                          </p:stCondLst>
                                        </p:cTn>
                                        <p:tgtEl>
                                          <p:spTgt spid="82951"/>
                                        </p:tgtEl>
                                      </p:cBhvr>
                                    </p:animEffect>
                                    <p:anim calcmode="lin" valueType="num">
                                      <p:cBhvr>
                                        <p:cTn id="26" dur="1822" tmFilter="0,0; 0.14,0.36; 0.43,0.73; 0.71,0.91; 1.0,1.0">
                                          <p:stCondLst>
                                            <p:cond delay="0"/>
                                          </p:stCondLst>
                                        </p:cTn>
                                        <p:tgtEl>
                                          <p:spTgt spid="8295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295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295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295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2951"/>
                                        </p:tgtEl>
                                        <p:attrNameLst>
                                          <p:attrName>ppt_y</p:attrName>
                                        </p:attrNameLst>
                                      </p:cBhvr>
                                      <p:tavLst>
                                        <p:tav tm="0" fmla="#ppt_y-sin(pi*$)/81">
                                          <p:val>
                                            <p:fltVal val="0"/>
                                          </p:val>
                                        </p:tav>
                                        <p:tav tm="100000">
                                          <p:val>
                                            <p:fltVal val="1"/>
                                          </p:val>
                                        </p:tav>
                                      </p:tavLst>
                                    </p:anim>
                                    <p:animScale>
                                      <p:cBhvr>
                                        <p:cTn id="31" dur="26">
                                          <p:stCondLst>
                                            <p:cond delay="650"/>
                                          </p:stCondLst>
                                        </p:cTn>
                                        <p:tgtEl>
                                          <p:spTgt spid="82951"/>
                                        </p:tgtEl>
                                      </p:cBhvr>
                                      <p:to x="100000" y="60000"/>
                                    </p:animScale>
                                    <p:animScale>
                                      <p:cBhvr>
                                        <p:cTn id="32" dur="166" decel="50000">
                                          <p:stCondLst>
                                            <p:cond delay="676"/>
                                          </p:stCondLst>
                                        </p:cTn>
                                        <p:tgtEl>
                                          <p:spTgt spid="82951"/>
                                        </p:tgtEl>
                                      </p:cBhvr>
                                      <p:to x="100000" y="100000"/>
                                    </p:animScale>
                                    <p:animScale>
                                      <p:cBhvr>
                                        <p:cTn id="33" dur="26">
                                          <p:stCondLst>
                                            <p:cond delay="1312"/>
                                          </p:stCondLst>
                                        </p:cTn>
                                        <p:tgtEl>
                                          <p:spTgt spid="82951"/>
                                        </p:tgtEl>
                                      </p:cBhvr>
                                      <p:to x="100000" y="80000"/>
                                    </p:animScale>
                                    <p:animScale>
                                      <p:cBhvr>
                                        <p:cTn id="34" dur="166" decel="50000">
                                          <p:stCondLst>
                                            <p:cond delay="1338"/>
                                          </p:stCondLst>
                                        </p:cTn>
                                        <p:tgtEl>
                                          <p:spTgt spid="82951"/>
                                        </p:tgtEl>
                                      </p:cBhvr>
                                      <p:to x="100000" y="100000"/>
                                    </p:animScale>
                                    <p:animScale>
                                      <p:cBhvr>
                                        <p:cTn id="35" dur="26">
                                          <p:stCondLst>
                                            <p:cond delay="1642"/>
                                          </p:stCondLst>
                                        </p:cTn>
                                        <p:tgtEl>
                                          <p:spTgt spid="82951"/>
                                        </p:tgtEl>
                                      </p:cBhvr>
                                      <p:to x="100000" y="90000"/>
                                    </p:animScale>
                                    <p:animScale>
                                      <p:cBhvr>
                                        <p:cTn id="36" dur="166" decel="50000">
                                          <p:stCondLst>
                                            <p:cond delay="1668"/>
                                          </p:stCondLst>
                                        </p:cTn>
                                        <p:tgtEl>
                                          <p:spTgt spid="82951"/>
                                        </p:tgtEl>
                                      </p:cBhvr>
                                      <p:to x="100000" y="100000"/>
                                    </p:animScale>
                                    <p:animScale>
                                      <p:cBhvr>
                                        <p:cTn id="37" dur="26">
                                          <p:stCondLst>
                                            <p:cond delay="1808"/>
                                          </p:stCondLst>
                                        </p:cTn>
                                        <p:tgtEl>
                                          <p:spTgt spid="82951"/>
                                        </p:tgtEl>
                                      </p:cBhvr>
                                      <p:to x="100000" y="95000"/>
                                    </p:animScale>
                                    <p:animScale>
                                      <p:cBhvr>
                                        <p:cTn id="38" dur="166" decel="50000">
                                          <p:stCondLst>
                                            <p:cond delay="1834"/>
                                          </p:stCondLst>
                                        </p:cTn>
                                        <p:tgtEl>
                                          <p:spTgt spid="82951"/>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82952"/>
                                        </p:tgtEl>
                                        <p:attrNameLst>
                                          <p:attrName>style.visibility</p:attrName>
                                        </p:attrNameLst>
                                      </p:cBhvr>
                                      <p:to>
                                        <p:strVal val="visible"/>
                                      </p:to>
                                    </p:set>
                                    <p:animEffect transition="in" filter="wipe(down)">
                                      <p:cBhvr>
                                        <p:cTn id="41" dur="580">
                                          <p:stCondLst>
                                            <p:cond delay="0"/>
                                          </p:stCondLst>
                                        </p:cTn>
                                        <p:tgtEl>
                                          <p:spTgt spid="82952"/>
                                        </p:tgtEl>
                                      </p:cBhvr>
                                    </p:animEffect>
                                    <p:anim calcmode="lin" valueType="num">
                                      <p:cBhvr>
                                        <p:cTn id="42" dur="1822" tmFilter="0,0; 0.14,0.36; 0.43,0.73; 0.71,0.91; 1.0,1.0">
                                          <p:stCondLst>
                                            <p:cond delay="0"/>
                                          </p:stCondLst>
                                        </p:cTn>
                                        <p:tgtEl>
                                          <p:spTgt spid="82952"/>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2952"/>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2952"/>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2952"/>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2952"/>
                                        </p:tgtEl>
                                        <p:attrNameLst>
                                          <p:attrName>ppt_y</p:attrName>
                                        </p:attrNameLst>
                                      </p:cBhvr>
                                      <p:tavLst>
                                        <p:tav tm="0" fmla="#ppt_y-sin(pi*$)/81">
                                          <p:val>
                                            <p:fltVal val="0"/>
                                          </p:val>
                                        </p:tav>
                                        <p:tav tm="100000">
                                          <p:val>
                                            <p:fltVal val="1"/>
                                          </p:val>
                                        </p:tav>
                                      </p:tavLst>
                                    </p:anim>
                                    <p:animScale>
                                      <p:cBhvr>
                                        <p:cTn id="47" dur="26">
                                          <p:stCondLst>
                                            <p:cond delay="650"/>
                                          </p:stCondLst>
                                        </p:cTn>
                                        <p:tgtEl>
                                          <p:spTgt spid="82952"/>
                                        </p:tgtEl>
                                      </p:cBhvr>
                                      <p:to x="100000" y="60000"/>
                                    </p:animScale>
                                    <p:animScale>
                                      <p:cBhvr>
                                        <p:cTn id="48" dur="166" decel="50000">
                                          <p:stCondLst>
                                            <p:cond delay="676"/>
                                          </p:stCondLst>
                                        </p:cTn>
                                        <p:tgtEl>
                                          <p:spTgt spid="82952"/>
                                        </p:tgtEl>
                                      </p:cBhvr>
                                      <p:to x="100000" y="100000"/>
                                    </p:animScale>
                                    <p:animScale>
                                      <p:cBhvr>
                                        <p:cTn id="49" dur="26">
                                          <p:stCondLst>
                                            <p:cond delay="1312"/>
                                          </p:stCondLst>
                                        </p:cTn>
                                        <p:tgtEl>
                                          <p:spTgt spid="82952"/>
                                        </p:tgtEl>
                                      </p:cBhvr>
                                      <p:to x="100000" y="80000"/>
                                    </p:animScale>
                                    <p:animScale>
                                      <p:cBhvr>
                                        <p:cTn id="50" dur="166" decel="50000">
                                          <p:stCondLst>
                                            <p:cond delay="1338"/>
                                          </p:stCondLst>
                                        </p:cTn>
                                        <p:tgtEl>
                                          <p:spTgt spid="82952"/>
                                        </p:tgtEl>
                                      </p:cBhvr>
                                      <p:to x="100000" y="100000"/>
                                    </p:animScale>
                                    <p:animScale>
                                      <p:cBhvr>
                                        <p:cTn id="51" dur="26">
                                          <p:stCondLst>
                                            <p:cond delay="1642"/>
                                          </p:stCondLst>
                                        </p:cTn>
                                        <p:tgtEl>
                                          <p:spTgt spid="82952"/>
                                        </p:tgtEl>
                                      </p:cBhvr>
                                      <p:to x="100000" y="90000"/>
                                    </p:animScale>
                                    <p:animScale>
                                      <p:cBhvr>
                                        <p:cTn id="52" dur="166" decel="50000">
                                          <p:stCondLst>
                                            <p:cond delay="1668"/>
                                          </p:stCondLst>
                                        </p:cTn>
                                        <p:tgtEl>
                                          <p:spTgt spid="82952"/>
                                        </p:tgtEl>
                                      </p:cBhvr>
                                      <p:to x="100000" y="100000"/>
                                    </p:animScale>
                                    <p:animScale>
                                      <p:cBhvr>
                                        <p:cTn id="53" dur="26">
                                          <p:stCondLst>
                                            <p:cond delay="1808"/>
                                          </p:stCondLst>
                                        </p:cTn>
                                        <p:tgtEl>
                                          <p:spTgt spid="82952"/>
                                        </p:tgtEl>
                                      </p:cBhvr>
                                      <p:to x="100000" y="95000"/>
                                    </p:animScale>
                                    <p:animScale>
                                      <p:cBhvr>
                                        <p:cTn id="54" dur="166" decel="50000">
                                          <p:stCondLst>
                                            <p:cond delay="1834"/>
                                          </p:stCondLst>
                                        </p:cTn>
                                        <p:tgtEl>
                                          <p:spTgt spid="82952"/>
                                        </p:tgtEl>
                                      </p:cBhvr>
                                      <p:to x="100000" y="100000"/>
                                    </p:animScale>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82954"/>
                                        </p:tgtEl>
                                        <p:attrNameLst>
                                          <p:attrName>style.visibility</p:attrName>
                                        </p:attrNameLst>
                                      </p:cBhvr>
                                      <p:to>
                                        <p:strVal val="visible"/>
                                      </p:to>
                                    </p:set>
                                    <p:anim calcmode="lin" valueType="num">
                                      <p:cBhvr>
                                        <p:cTn id="59" dur="500" fill="hold"/>
                                        <p:tgtEl>
                                          <p:spTgt spid="82954"/>
                                        </p:tgtEl>
                                        <p:attrNameLst>
                                          <p:attrName>ppt_w</p:attrName>
                                        </p:attrNameLst>
                                      </p:cBhvr>
                                      <p:tavLst>
                                        <p:tav tm="0">
                                          <p:val>
                                            <p:fltVal val="0"/>
                                          </p:val>
                                        </p:tav>
                                        <p:tav tm="100000">
                                          <p:val>
                                            <p:strVal val="#ppt_w"/>
                                          </p:val>
                                        </p:tav>
                                      </p:tavLst>
                                    </p:anim>
                                    <p:anim calcmode="lin" valueType="num">
                                      <p:cBhvr>
                                        <p:cTn id="60" dur="500" fill="hold"/>
                                        <p:tgtEl>
                                          <p:spTgt spid="82954"/>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nodeType="clickEffect">
                                  <p:stCondLst>
                                    <p:cond delay="0"/>
                                  </p:stCondLst>
                                  <p:childTnLst>
                                    <p:set>
                                      <p:cBhvr>
                                        <p:cTn id="64" dur="1" fill="hold">
                                          <p:stCondLst>
                                            <p:cond delay="0"/>
                                          </p:stCondLst>
                                        </p:cTn>
                                        <p:tgtEl>
                                          <p:spTgt spid="82955"/>
                                        </p:tgtEl>
                                        <p:attrNameLst>
                                          <p:attrName>style.visibility</p:attrName>
                                        </p:attrNameLst>
                                      </p:cBhvr>
                                      <p:to>
                                        <p:strVal val="visible"/>
                                      </p:to>
                                    </p:set>
                                    <p:anim calcmode="lin" valueType="num">
                                      <p:cBhvr>
                                        <p:cTn id="65" dur="500" fill="hold"/>
                                        <p:tgtEl>
                                          <p:spTgt spid="82955"/>
                                        </p:tgtEl>
                                        <p:attrNameLst>
                                          <p:attrName>ppt_x</p:attrName>
                                        </p:attrNameLst>
                                      </p:cBhvr>
                                      <p:tavLst>
                                        <p:tav tm="0">
                                          <p:val>
                                            <p:strVal val="#ppt_x-#ppt_w/2"/>
                                          </p:val>
                                        </p:tav>
                                        <p:tav tm="100000">
                                          <p:val>
                                            <p:strVal val="#ppt_x"/>
                                          </p:val>
                                        </p:tav>
                                      </p:tavLst>
                                    </p:anim>
                                    <p:anim calcmode="lin" valueType="num">
                                      <p:cBhvr>
                                        <p:cTn id="66" dur="500" fill="hold"/>
                                        <p:tgtEl>
                                          <p:spTgt spid="82955"/>
                                        </p:tgtEl>
                                        <p:attrNameLst>
                                          <p:attrName>ppt_y</p:attrName>
                                        </p:attrNameLst>
                                      </p:cBhvr>
                                      <p:tavLst>
                                        <p:tav tm="0">
                                          <p:val>
                                            <p:strVal val="#ppt_y"/>
                                          </p:val>
                                        </p:tav>
                                        <p:tav tm="100000">
                                          <p:val>
                                            <p:strVal val="#ppt_y"/>
                                          </p:val>
                                        </p:tav>
                                      </p:tavLst>
                                    </p:anim>
                                    <p:anim calcmode="lin" valueType="num">
                                      <p:cBhvr>
                                        <p:cTn id="67" dur="500" fill="hold"/>
                                        <p:tgtEl>
                                          <p:spTgt spid="82955"/>
                                        </p:tgtEl>
                                        <p:attrNameLst>
                                          <p:attrName>ppt_w</p:attrName>
                                        </p:attrNameLst>
                                      </p:cBhvr>
                                      <p:tavLst>
                                        <p:tav tm="0">
                                          <p:val>
                                            <p:fltVal val="0"/>
                                          </p:val>
                                        </p:tav>
                                        <p:tav tm="100000">
                                          <p:val>
                                            <p:strVal val="#ppt_w"/>
                                          </p:val>
                                        </p:tav>
                                      </p:tavLst>
                                    </p:anim>
                                    <p:anim calcmode="lin" valueType="num">
                                      <p:cBhvr>
                                        <p:cTn id="68" dur="500" fill="hold"/>
                                        <p:tgtEl>
                                          <p:spTgt spid="82955"/>
                                        </p:tgtEl>
                                        <p:attrNameLst>
                                          <p:attrName>ppt_h</p:attrName>
                                        </p:attrNameLst>
                                      </p:cBhvr>
                                      <p:tavLst>
                                        <p:tav tm="0">
                                          <p:val>
                                            <p:strVal val="#ppt_h"/>
                                          </p:val>
                                        </p:tav>
                                        <p:tav tm="100000">
                                          <p:val>
                                            <p:strVal val="#ppt_h"/>
                                          </p:val>
                                        </p:tav>
                                      </p:tavLst>
                                    </p:anim>
                                  </p:childTnLst>
                                </p:cTn>
                              </p:par>
                              <p:par>
                                <p:cTn id="69" presetID="17" presetClass="entr" presetSubtype="8" fill="hold" nodeType="withEffect">
                                  <p:stCondLst>
                                    <p:cond delay="0"/>
                                  </p:stCondLst>
                                  <p:childTnLst>
                                    <p:set>
                                      <p:cBhvr>
                                        <p:cTn id="70" dur="1" fill="hold">
                                          <p:stCondLst>
                                            <p:cond delay="0"/>
                                          </p:stCondLst>
                                        </p:cTn>
                                        <p:tgtEl>
                                          <p:spTgt spid="82957"/>
                                        </p:tgtEl>
                                        <p:attrNameLst>
                                          <p:attrName>style.visibility</p:attrName>
                                        </p:attrNameLst>
                                      </p:cBhvr>
                                      <p:to>
                                        <p:strVal val="visible"/>
                                      </p:to>
                                    </p:set>
                                    <p:anim calcmode="lin" valueType="num">
                                      <p:cBhvr>
                                        <p:cTn id="71" dur="500" fill="hold"/>
                                        <p:tgtEl>
                                          <p:spTgt spid="82957"/>
                                        </p:tgtEl>
                                        <p:attrNameLst>
                                          <p:attrName>ppt_x</p:attrName>
                                        </p:attrNameLst>
                                      </p:cBhvr>
                                      <p:tavLst>
                                        <p:tav tm="0">
                                          <p:val>
                                            <p:strVal val="#ppt_x-#ppt_w/2"/>
                                          </p:val>
                                        </p:tav>
                                        <p:tav tm="100000">
                                          <p:val>
                                            <p:strVal val="#ppt_x"/>
                                          </p:val>
                                        </p:tav>
                                      </p:tavLst>
                                    </p:anim>
                                    <p:anim calcmode="lin" valueType="num">
                                      <p:cBhvr>
                                        <p:cTn id="72" dur="500" fill="hold"/>
                                        <p:tgtEl>
                                          <p:spTgt spid="82957"/>
                                        </p:tgtEl>
                                        <p:attrNameLst>
                                          <p:attrName>ppt_y</p:attrName>
                                        </p:attrNameLst>
                                      </p:cBhvr>
                                      <p:tavLst>
                                        <p:tav tm="0">
                                          <p:val>
                                            <p:strVal val="#ppt_y"/>
                                          </p:val>
                                        </p:tav>
                                        <p:tav tm="100000">
                                          <p:val>
                                            <p:strVal val="#ppt_y"/>
                                          </p:val>
                                        </p:tav>
                                      </p:tavLst>
                                    </p:anim>
                                    <p:anim calcmode="lin" valueType="num">
                                      <p:cBhvr>
                                        <p:cTn id="73" dur="500" fill="hold"/>
                                        <p:tgtEl>
                                          <p:spTgt spid="82957"/>
                                        </p:tgtEl>
                                        <p:attrNameLst>
                                          <p:attrName>ppt_w</p:attrName>
                                        </p:attrNameLst>
                                      </p:cBhvr>
                                      <p:tavLst>
                                        <p:tav tm="0">
                                          <p:val>
                                            <p:fltVal val="0"/>
                                          </p:val>
                                        </p:tav>
                                        <p:tav tm="100000">
                                          <p:val>
                                            <p:strVal val="#ppt_w"/>
                                          </p:val>
                                        </p:tav>
                                      </p:tavLst>
                                    </p:anim>
                                    <p:anim calcmode="lin" valueType="num">
                                      <p:cBhvr>
                                        <p:cTn id="74" dur="500" fill="hold"/>
                                        <p:tgtEl>
                                          <p:spTgt spid="8295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17" presetClass="entr" presetSubtype="1" fill="hold" nodeType="afterEffect">
                                  <p:stCondLst>
                                    <p:cond delay="0"/>
                                  </p:stCondLst>
                                  <p:childTnLst>
                                    <p:set>
                                      <p:cBhvr>
                                        <p:cTn id="77" dur="1" fill="hold">
                                          <p:stCondLst>
                                            <p:cond delay="0"/>
                                          </p:stCondLst>
                                        </p:cTn>
                                        <p:tgtEl>
                                          <p:spTgt spid="82958"/>
                                        </p:tgtEl>
                                        <p:attrNameLst>
                                          <p:attrName>style.visibility</p:attrName>
                                        </p:attrNameLst>
                                      </p:cBhvr>
                                      <p:to>
                                        <p:strVal val="visible"/>
                                      </p:to>
                                    </p:set>
                                    <p:anim calcmode="lin" valueType="num">
                                      <p:cBhvr>
                                        <p:cTn id="78" dur="500" fill="hold"/>
                                        <p:tgtEl>
                                          <p:spTgt spid="82958"/>
                                        </p:tgtEl>
                                        <p:attrNameLst>
                                          <p:attrName>ppt_x</p:attrName>
                                        </p:attrNameLst>
                                      </p:cBhvr>
                                      <p:tavLst>
                                        <p:tav tm="0">
                                          <p:val>
                                            <p:strVal val="#ppt_x"/>
                                          </p:val>
                                        </p:tav>
                                        <p:tav tm="100000">
                                          <p:val>
                                            <p:strVal val="#ppt_x"/>
                                          </p:val>
                                        </p:tav>
                                      </p:tavLst>
                                    </p:anim>
                                    <p:anim calcmode="lin" valueType="num">
                                      <p:cBhvr>
                                        <p:cTn id="79" dur="500" fill="hold"/>
                                        <p:tgtEl>
                                          <p:spTgt spid="82958"/>
                                        </p:tgtEl>
                                        <p:attrNameLst>
                                          <p:attrName>ppt_y</p:attrName>
                                        </p:attrNameLst>
                                      </p:cBhvr>
                                      <p:tavLst>
                                        <p:tav tm="0">
                                          <p:val>
                                            <p:strVal val="#ppt_y-#ppt_h/2"/>
                                          </p:val>
                                        </p:tav>
                                        <p:tav tm="100000">
                                          <p:val>
                                            <p:strVal val="#ppt_y"/>
                                          </p:val>
                                        </p:tav>
                                      </p:tavLst>
                                    </p:anim>
                                    <p:anim calcmode="lin" valueType="num">
                                      <p:cBhvr>
                                        <p:cTn id="80" dur="500" fill="hold"/>
                                        <p:tgtEl>
                                          <p:spTgt spid="82958"/>
                                        </p:tgtEl>
                                        <p:attrNameLst>
                                          <p:attrName>ppt_w</p:attrName>
                                        </p:attrNameLst>
                                      </p:cBhvr>
                                      <p:tavLst>
                                        <p:tav tm="0">
                                          <p:val>
                                            <p:strVal val="#ppt_w"/>
                                          </p:val>
                                        </p:tav>
                                        <p:tav tm="100000">
                                          <p:val>
                                            <p:strVal val="#ppt_w"/>
                                          </p:val>
                                        </p:tav>
                                      </p:tavLst>
                                    </p:anim>
                                    <p:anim calcmode="lin" valueType="num">
                                      <p:cBhvr>
                                        <p:cTn id="81" dur="500" fill="hold"/>
                                        <p:tgtEl>
                                          <p:spTgt spid="82958"/>
                                        </p:tgtEl>
                                        <p:attrNameLst>
                                          <p:attrName>ppt_h</p:attrName>
                                        </p:attrNameLst>
                                      </p:cBhvr>
                                      <p:tavLst>
                                        <p:tav tm="0">
                                          <p:val>
                                            <p:fltVal val="0"/>
                                          </p:val>
                                        </p:tav>
                                        <p:tav tm="100000">
                                          <p:val>
                                            <p:strVal val="#ppt_h"/>
                                          </p:val>
                                        </p:tav>
                                      </p:tavLst>
                                    </p:anim>
                                  </p:childTnLst>
                                </p:cTn>
                              </p:par>
                            </p:childTnLst>
                          </p:cTn>
                        </p:par>
                        <p:par>
                          <p:cTn id="82" fill="hold" nodeType="afterGroup">
                            <p:stCondLst>
                              <p:cond delay="1000"/>
                            </p:stCondLst>
                            <p:childTnLst>
                              <p:par>
                                <p:cTn id="83" presetID="17" presetClass="entr" presetSubtype="1" fill="hold" nodeType="afterEffect">
                                  <p:stCondLst>
                                    <p:cond delay="0"/>
                                  </p:stCondLst>
                                  <p:childTnLst>
                                    <p:set>
                                      <p:cBhvr>
                                        <p:cTn id="84" dur="1" fill="hold">
                                          <p:stCondLst>
                                            <p:cond delay="0"/>
                                          </p:stCondLst>
                                        </p:cTn>
                                        <p:tgtEl>
                                          <p:spTgt spid="82959"/>
                                        </p:tgtEl>
                                        <p:attrNameLst>
                                          <p:attrName>style.visibility</p:attrName>
                                        </p:attrNameLst>
                                      </p:cBhvr>
                                      <p:to>
                                        <p:strVal val="visible"/>
                                      </p:to>
                                    </p:set>
                                    <p:anim calcmode="lin" valueType="num">
                                      <p:cBhvr>
                                        <p:cTn id="85" dur="500" fill="hold"/>
                                        <p:tgtEl>
                                          <p:spTgt spid="82959"/>
                                        </p:tgtEl>
                                        <p:attrNameLst>
                                          <p:attrName>ppt_x</p:attrName>
                                        </p:attrNameLst>
                                      </p:cBhvr>
                                      <p:tavLst>
                                        <p:tav tm="0">
                                          <p:val>
                                            <p:strVal val="#ppt_x"/>
                                          </p:val>
                                        </p:tav>
                                        <p:tav tm="100000">
                                          <p:val>
                                            <p:strVal val="#ppt_x"/>
                                          </p:val>
                                        </p:tav>
                                      </p:tavLst>
                                    </p:anim>
                                    <p:anim calcmode="lin" valueType="num">
                                      <p:cBhvr>
                                        <p:cTn id="86" dur="500" fill="hold"/>
                                        <p:tgtEl>
                                          <p:spTgt spid="82959"/>
                                        </p:tgtEl>
                                        <p:attrNameLst>
                                          <p:attrName>ppt_y</p:attrName>
                                        </p:attrNameLst>
                                      </p:cBhvr>
                                      <p:tavLst>
                                        <p:tav tm="0">
                                          <p:val>
                                            <p:strVal val="#ppt_y-#ppt_h/2"/>
                                          </p:val>
                                        </p:tav>
                                        <p:tav tm="100000">
                                          <p:val>
                                            <p:strVal val="#ppt_y"/>
                                          </p:val>
                                        </p:tav>
                                      </p:tavLst>
                                    </p:anim>
                                    <p:anim calcmode="lin" valueType="num">
                                      <p:cBhvr>
                                        <p:cTn id="87" dur="500" fill="hold"/>
                                        <p:tgtEl>
                                          <p:spTgt spid="82959"/>
                                        </p:tgtEl>
                                        <p:attrNameLst>
                                          <p:attrName>ppt_w</p:attrName>
                                        </p:attrNameLst>
                                      </p:cBhvr>
                                      <p:tavLst>
                                        <p:tav tm="0">
                                          <p:val>
                                            <p:strVal val="#ppt_w"/>
                                          </p:val>
                                        </p:tav>
                                        <p:tav tm="100000">
                                          <p:val>
                                            <p:strVal val="#ppt_w"/>
                                          </p:val>
                                        </p:tav>
                                      </p:tavLst>
                                    </p:anim>
                                    <p:anim calcmode="lin" valueType="num">
                                      <p:cBhvr>
                                        <p:cTn id="88" dur="500" fill="hold"/>
                                        <p:tgtEl>
                                          <p:spTgt spid="82959"/>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82960"/>
                                        </p:tgtEl>
                                        <p:attrNameLst>
                                          <p:attrName>style.visibility</p:attrName>
                                        </p:attrNameLst>
                                      </p:cBhvr>
                                      <p:to>
                                        <p:strVal val="visible"/>
                                      </p:to>
                                    </p:set>
                                    <p:animEffect transition="in" filter="wipe(down)">
                                      <p:cBhvr>
                                        <p:cTn id="93" dur="580">
                                          <p:stCondLst>
                                            <p:cond delay="0"/>
                                          </p:stCondLst>
                                        </p:cTn>
                                        <p:tgtEl>
                                          <p:spTgt spid="82960"/>
                                        </p:tgtEl>
                                      </p:cBhvr>
                                    </p:animEffect>
                                    <p:anim calcmode="lin" valueType="num">
                                      <p:cBhvr>
                                        <p:cTn id="94" dur="1822" tmFilter="0,0; 0.14,0.36; 0.43,0.73; 0.71,0.91; 1.0,1.0">
                                          <p:stCondLst>
                                            <p:cond delay="0"/>
                                          </p:stCondLst>
                                        </p:cTn>
                                        <p:tgtEl>
                                          <p:spTgt spid="82960"/>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82960"/>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82960"/>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82960"/>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82960"/>
                                        </p:tgtEl>
                                        <p:attrNameLst>
                                          <p:attrName>ppt_y</p:attrName>
                                        </p:attrNameLst>
                                      </p:cBhvr>
                                      <p:tavLst>
                                        <p:tav tm="0" fmla="#ppt_y-sin(pi*$)/81">
                                          <p:val>
                                            <p:fltVal val="0"/>
                                          </p:val>
                                        </p:tav>
                                        <p:tav tm="100000">
                                          <p:val>
                                            <p:fltVal val="1"/>
                                          </p:val>
                                        </p:tav>
                                      </p:tavLst>
                                    </p:anim>
                                    <p:animScale>
                                      <p:cBhvr>
                                        <p:cTn id="99" dur="26">
                                          <p:stCondLst>
                                            <p:cond delay="650"/>
                                          </p:stCondLst>
                                        </p:cTn>
                                        <p:tgtEl>
                                          <p:spTgt spid="82960"/>
                                        </p:tgtEl>
                                      </p:cBhvr>
                                      <p:to x="100000" y="60000"/>
                                    </p:animScale>
                                    <p:animScale>
                                      <p:cBhvr>
                                        <p:cTn id="100" dur="166" decel="50000">
                                          <p:stCondLst>
                                            <p:cond delay="676"/>
                                          </p:stCondLst>
                                        </p:cTn>
                                        <p:tgtEl>
                                          <p:spTgt spid="82960"/>
                                        </p:tgtEl>
                                      </p:cBhvr>
                                      <p:to x="100000" y="100000"/>
                                    </p:animScale>
                                    <p:animScale>
                                      <p:cBhvr>
                                        <p:cTn id="101" dur="26">
                                          <p:stCondLst>
                                            <p:cond delay="1312"/>
                                          </p:stCondLst>
                                        </p:cTn>
                                        <p:tgtEl>
                                          <p:spTgt spid="82960"/>
                                        </p:tgtEl>
                                      </p:cBhvr>
                                      <p:to x="100000" y="80000"/>
                                    </p:animScale>
                                    <p:animScale>
                                      <p:cBhvr>
                                        <p:cTn id="102" dur="166" decel="50000">
                                          <p:stCondLst>
                                            <p:cond delay="1338"/>
                                          </p:stCondLst>
                                        </p:cTn>
                                        <p:tgtEl>
                                          <p:spTgt spid="82960"/>
                                        </p:tgtEl>
                                      </p:cBhvr>
                                      <p:to x="100000" y="100000"/>
                                    </p:animScale>
                                    <p:animScale>
                                      <p:cBhvr>
                                        <p:cTn id="103" dur="26">
                                          <p:stCondLst>
                                            <p:cond delay="1642"/>
                                          </p:stCondLst>
                                        </p:cTn>
                                        <p:tgtEl>
                                          <p:spTgt spid="82960"/>
                                        </p:tgtEl>
                                      </p:cBhvr>
                                      <p:to x="100000" y="90000"/>
                                    </p:animScale>
                                    <p:animScale>
                                      <p:cBhvr>
                                        <p:cTn id="104" dur="166" decel="50000">
                                          <p:stCondLst>
                                            <p:cond delay="1668"/>
                                          </p:stCondLst>
                                        </p:cTn>
                                        <p:tgtEl>
                                          <p:spTgt spid="82960"/>
                                        </p:tgtEl>
                                      </p:cBhvr>
                                      <p:to x="100000" y="100000"/>
                                    </p:animScale>
                                    <p:animScale>
                                      <p:cBhvr>
                                        <p:cTn id="105" dur="26">
                                          <p:stCondLst>
                                            <p:cond delay="1808"/>
                                          </p:stCondLst>
                                        </p:cTn>
                                        <p:tgtEl>
                                          <p:spTgt spid="82960"/>
                                        </p:tgtEl>
                                      </p:cBhvr>
                                      <p:to x="100000" y="95000"/>
                                    </p:animScale>
                                    <p:animScale>
                                      <p:cBhvr>
                                        <p:cTn id="106" dur="166" decel="50000">
                                          <p:stCondLst>
                                            <p:cond delay="1834"/>
                                          </p:stCondLst>
                                        </p:cTn>
                                        <p:tgtEl>
                                          <p:spTgt spid="82960"/>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82961"/>
                                        </p:tgtEl>
                                        <p:attrNameLst>
                                          <p:attrName>style.visibility</p:attrName>
                                        </p:attrNameLst>
                                      </p:cBhvr>
                                      <p:to>
                                        <p:strVal val="visible"/>
                                      </p:to>
                                    </p:set>
                                    <p:animEffect transition="in" filter="wipe(down)">
                                      <p:cBhvr>
                                        <p:cTn id="109" dur="580">
                                          <p:stCondLst>
                                            <p:cond delay="0"/>
                                          </p:stCondLst>
                                        </p:cTn>
                                        <p:tgtEl>
                                          <p:spTgt spid="82961"/>
                                        </p:tgtEl>
                                      </p:cBhvr>
                                    </p:animEffect>
                                    <p:anim calcmode="lin" valueType="num">
                                      <p:cBhvr>
                                        <p:cTn id="110" dur="1822" tmFilter="0,0; 0.14,0.36; 0.43,0.73; 0.71,0.91; 1.0,1.0">
                                          <p:stCondLst>
                                            <p:cond delay="0"/>
                                          </p:stCondLst>
                                        </p:cTn>
                                        <p:tgtEl>
                                          <p:spTgt spid="82961"/>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82961"/>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82961"/>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82961"/>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82961"/>
                                        </p:tgtEl>
                                        <p:attrNameLst>
                                          <p:attrName>ppt_y</p:attrName>
                                        </p:attrNameLst>
                                      </p:cBhvr>
                                      <p:tavLst>
                                        <p:tav tm="0" fmla="#ppt_y-sin(pi*$)/81">
                                          <p:val>
                                            <p:fltVal val="0"/>
                                          </p:val>
                                        </p:tav>
                                        <p:tav tm="100000">
                                          <p:val>
                                            <p:fltVal val="1"/>
                                          </p:val>
                                        </p:tav>
                                      </p:tavLst>
                                    </p:anim>
                                    <p:animScale>
                                      <p:cBhvr>
                                        <p:cTn id="115" dur="26">
                                          <p:stCondLst>
                                            <p:cond delay="650"/>
                                          </p:stCondLst>
                                        </p:cTn>
                                        <p:tgtEl>
                                          <p:spTgt spid="82961"/>
                                        </p:tgtEl>
                                      </p:cBhvr>
                                      <p:to x="100000" y="60000"/>
                                    </p:animScale>
                                    <p:animScale>
                                      <p:cBhvr>
                                        <p:cTn id="116" dur="166" decel="50000">
                                          <p:stCondLst>
                                            <p:cond delay="676"/>
                                          </p:stCondLst>
                                        </p:cTn>
                                        <p:tgtEl>
                                          <p:spTgt spid="82961"/>
                                        </p:tgtEl>
                                      </p:cBhvr>
                                      <p:to x="100000" y="100000"/>
                                    </p:animScale>
                                    <p:animScale>
                                      <p:cBhvr>
                                        <p:cTn id="117" dur="26">
                                          <p:stCondLst>
                                            <p:cond delay="1312"/>
                                          </p:stCondLst>
                                        </p:cTn>
                                        <p:tgtEl>
                                          <p:spTgt spid="82961"/>
                                        </p:tgtEl>
                                      </p:cBhvr>
                                      <p:to x="100000" y="80000"/>
                                    </p:animScale>
                                    <p:animScale>
                                      <p:cBhvr>
                                        <p:cTn id="118" dur="166" decel="50000">
                                          <p:stCondLst>
                                            <p:cond delay="1338"/>
                                          </p:stCondLst>
                                        </p:cTn>
                                        <p:tgtEl>
                                          <p:spTgt spid="82961"/>
                                        </p:tgtEl>
                                      </p:cBhvr>
                                      <p:to x="100000" y="100000"/>
                                    </p:animScale>
                                    <p:animScale>
                                      <p:cBhvr>
                                        <p:cTn id="119" dur="26">
                                          <p:stCondLst>
                                            <p:cond delay="1642"/>
                                          </p:stCondLst>
                                        </p:cTn>
                                        <p:tgtEl>
                                          <p:spTgt spid="82961"/>
                                        </p:tgtEl>
                                      </p:cBhvr>
                                      <p:to x="100000" y="90000"/>
                                    </p:animScale>
                                    <p:animScale>
                                      <p:cBhvr>
                                        <p:cTn id="120" dur="166" decel="50000">
                                          <p:stCondLst>
                                            <p:cond delay="1668"/>
                                          </p:stCondLst>
                                        </p:cTn>
                                        <p:tgtEl>
                                          <p:spTgt spid="82961"/>
                                        </p:tgtEl>
                                      </p:cBhvr>
                                      <p:to x="100000" y="100000"/>
                                    </p:animScale>
                                    <p:animScale>
                                      <p:cBhvr>
                                        <p:cTn id="121" dur="26">
                                          <p:stCondLst>
                                            <p:cond delay="1808"/>
                                          </p:stCondLst>
                                        </p:cTn>
                                        <p:tgtEl>
                                          <p:spTgt spid="82961"/>
                                        </p:tgtEl>
                                      </p:cBhvr>
                                      <p:to x="100000" y="95000"/>
                                    </p:animScale>
                                    <p:animScale>
                                      <p:cBhvr>
                                        <p:cTn id="122" dur="166" decel="50000">
                                          <p:stCondLst>
                                            <p:cond delay="1834"/>
                                          </p:stCondLst>
                                        </p:cTn>
                                        <p:tgtEl>
                                          <p:spTgt spid="82961"/>
                                        </p:tgtEl>
                                      </p:cBhvr>
                                      <p:to x="100000" y="100000"/>
                                    </p:animScale>
                                  </p:childTnLst>
                                </p:cTn>
                              </p:par>
                              <p:par>
                                <p:cTn id="123" presetID="17" presetClass="entr" presetSubtype="10" fill="hold" grpId="0" nodeType="withEffect">
                                  <p:stCondLst>
                                    <p:cond delay="0"/>
                                  </p:stCondLst>
                                  <p:childTnLst>
                                    <p:set>
                                      <p:cBhvr>
                                        <p:cTn id="124" dur="1" fill="hold">
                                          <p:stCondLst>
                                            <p:cond delay="0"/>
                                          </p:stCondLst>
                                        </p:cTn>
                                        <p:tgtEl>
                                          <p:spTgt spid="82968"/>
                                        </p:tgtEl>
                                        <p:attrNameLst>
                                          <p:attrName>style.visibility</p:attrName>
                                        </p:attrNameLst>
                                      </p:cBhvr>
                                      <p:to>
                                        <p:strVal val="visible"/>
                                      </p:to>
                                    </p:set>
                                    <p:anim calcmode="lin" valueType="num">
                                      <p:cBhvr>
                                        <p:cTn id="125" dur="500" fill="hold"/>
                                        <p:tgtEl>
                                          <p:spTgt spid="82968"/>
                                        </p:tgtEl>
                                        <p:attrNameLst>
                                          <p:attrName>ppt_w</p:attrName>
                                        </p:attrNameLst>
                                      </p:cBhvr>
                                      <p:tavLst>
                                        <p:tav tm="0">
                                          <p:val>
                                            <p:fltVal val="0"/>
                                          </p:val>
                                        </p:tav>
                                        <p:tav tm="100000">
                                          <p:val>
                                            <p:strVal val="#ppt_w"/>
                                          </p:val>
                                        </p:tav>
                                      </p:tavLst>
                                    </p:anim>
                                    <p:anim calcmode="lin" valueType="num">
                                      <p:cBhvr>
                                        <p:cTn id="126" dur="500" fill="hold"/>
                                        <p:tgtEl>
                                          <p:spTgt spid="82968"/>
                                        </p:tgtEl>
                                        <p:attrNameLst>
                                          <p:attrName>ppt_h</p:attrName>
                                        </p:attrNameLst>
                                      </p:cBhvr>
                                      <p:tavLst>
                                        <p:tav tm="0">
                                          <p:val>
                                            <p:strVal val="#ppt_h"/>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82962"/>
                                        </p:tgtEl>
                                        <p:attrNameLst>
                                          <p:attrName>style.visibility</p:attrName>
                                        </p:attrNameLst>
                                      </p:cBhvr>
                                      <p:to>
                                        <p:strVal val="visible"/>
                                      </p:to>
                                    </p:set>
                                    <p:anim calcmode="lin" valueType="num">
                                      <p:cBhvr>
                                        <p:cTn id="131" dur="500" fill="hold"/>
                                        <p:tgtEl>
                                          <p:spTgt spid="82962"/>
                                        </p:tgtEl>
                                        <p:attrNameLst>
                                          <p:attrName>ppt_w</p:attrName>
                                        </p:attrNameLst>
                                      </p:cBhvr>
                                      <p:tavLst>
                                        <p:tav tm="0">
                                          <p:val>
                                            <p:fltVal val="0"/>
                                          </p:val>
                                        </p:tav>
                                        <p:tav tm="100000">
                                          <p:val>
                                            <p:strVal val="#ppt_w"/>
                                          </p:val>
                                        </p:tav>
                                      </p:tavLst>
                                    </p:anim>
                                    <p:anim calcmode="lin" valueType="num">
                                      <p:cBhvr>
                                        <p:cTn id="132" dur="500" fill="hold"/>
                                        <p:tgtEl>
                                          <p:spTgt spid="82962"/>
                                        </p:tgtEl>
                                        <p:attrNameLst>
                                          <p:attrName>ppt_h</p:attrName>
                                        </p:attrNameLst>
                                      </p:cBhvr>
                                      <p:tavLst>
                                        <p:tav tm="0">
                                          <p:val>
                                            <p:strVal val="#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ntr" presetSubtype="0" fill="hold" grpId="0" nodeType="clickEffect">
                                  <p:stCondLst>
                                    <p:cond delay="0"/>
                                  </p:stCondLst>
                                  <p:childTnLst>
                                    <p:set>
                                      <p:cBhvr>
                                        <p:cTn id="136" dur="1" fill="hold">
                                          <p:stCondLst>
                                            <p:cond delay="0"/>
                                          </p:stCondLst>
                                        </p:cTn>
                                        <p:tgtEl>
                                          <p:spTgt spid="82963"/>
                                        </p:tgtEl>
                                        <p:attrNameLst>
                                          <p:attrName>style.visibility</p:attrName>
                                        </p:attrNameLst>
                                      </p:cBhvr>
                                      <p:to>
                                        <p:strVal val="visible"/>
                                      </p:to>
                                    </p:set>
                                    <p:animEffect transition="in" filter="wipe(down)">
                                      <p:cBhvr>
                                        <p:cTn id="137" dur="580">
                                          <p:stCondLst>
                                            <p:cond delay="0"/>
                                          </p:stCondLst>
                                        </p:cTn>
                                        <p:tgtEl>
                                          <p:spTgt spid="82963"/>
                                        </p:tgtEl>
                                      </p:cBhvr>
                                    </p:animEffect>
                                    <p:anim calcmode="lin" valueType="num">
                                      <p:cBhvr>
                                        <p:cTn id="138" dur="1822" tmFilter="0,0; 0.14,0.36; 0.43,0.73; 0.71,0.91; 1.0,1.0">
                                          <p:stCondLst>
                                            <p:cond delay="0"/>
                                          </p:stCondLst>
                                        </p:cTn>
                                        <p:tgtEl>
                                          <p:spTgt spid="82963"/>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82963"/>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82963"/>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82963"/>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82963"/>
                                        </p:tgtEl>
                                        <p:attrNameLst>
                                          <p:attrName>ppt_y</p:attrName>
                                        </p:attrNameLst>
                                      </p:cBhvr>
                                      <p:tavLst>
                                        <p:tav tm="0" fmla="#ppt_y-sin(pi*$)/81">
                                          <p:val>
                                            <p:fltVal val="0"/>
                                          </p:val>
                                        </p:tav>
                                        <p:tav tm="100000">
                                          <p:val>
                                            <p:fltVal val="1"/>
                                          </p:val>
                                        </p:tav>
                                      </p:tavLst>
                                    </p:anim>
                                    <p:animScale>
                                      <p:cBhvr>
                                        <p:cTn id="143" dur="26">
                                          <p:stCondLst>
                                            <p:cond delay="650"/>
                                          </p:stCondLst>
                                        </p:cTn>
                                        <p:tgtEl>
                                          <p:spTgt spid="82963"/>
                                        </p:tgtEl>
                                      </p:cBhvr>
                                      <p:to x="100000" y="60000"/>
                                    </p:animScale>
                                    <p:animScale>
                                      <p:cBhvr>
                                        <p:cTn id="144" dur="166" decel="50000">
                                          <p:stCondLst>
                                            <p:cond delay="676"/>
                                          </p:stCondLst>
                                        </p:cTn>
                                        <p:tgtEl>
                                          <p:spTgt spid="82963"/>
                                        </p:tgtEl>
                                      </p:cBhvr>
                                      <p:to x="100000" y="100000"/>
                                    </p:animScale>
                                    <p:animScale>
                                      <p:cBhvr>
                                        <p:cTn id="145" dur="26">
                                          <p:stCondLst>
                                            <p:cond delay="1312"/>
                                          </p:stCondLst>
                                        </p:cTn>
                                        <p:tgtEl>
                                          <p:spTgt spid="82963"/>
                                        </p:tgtEl>
                                      </p:cBhvr>
                                      <p:to x="100000" y="80000"/>
                                    </p:animScale>
                                    <p:animScale>
                                      <p:cBhvr>
                                        <p:cTn id="146" dur="166" decel="50000">
                                          <p:stCondLst>
                                            <p:cond delay="1338"/>
                                          </p:stCondLst>
                                        </p:cTn>
                                        <p:tgtEl>
                                          <p:spTgt spid="82963"/>
                                        </p:tgtEl>
                                      </p:cBhvr>
                                      <p:to x="100000" y="100000"/>
                                    </p:animScale>
                                    <p:animScale>
                                      <p:cBhvr>
                                        <p:cTn id="147" dur="26">
                                          <p:stCondLst>
                                            <p:cond delay="1642"/>
                                          </p:stCondLst>
                                        </p:cTn>
                                        <p:tgtEl>
                                          <p:spTgt spid="82963"/>
                                        </p:tgtEl>
                                      </p:cBhvr>
                                      <p:to x="100000" y="90000"/>
                                    </p:animScale>
                                    <p:animScale>
                                      <p:cBhvr>
                                        <p:cTn id="148" dur="166" decel="50000">
                                          <p:stCondLst>
                                            <p:cond delay="1668"/>
                                          </p:stCondLst>
                                        </p:cTn>
                                        <p:tgtEl>
                                          <p:spTgt spid="82963"/>
                                        </p:tgtEl>
                                      </p:cBhvr>
                                      <p:to x="100000" y="100000"/>
                                    </p:animScale>
                                    <p:animScale>
                                      <p:cBhvr>
                                        <p:cTn id="149" dur="26">
                                          <p:stCondLst>
                                            <p:cond delay="1808"/>
                                          </p:stCondLst>
                                        </p:cTn>
                                        <p:tgtEl>
                                          <p:spTgt spid="82963"/>
                                        </p:tgtEl>
                                      </p:cBhvr>
                                      <p:to x="100000" y="95000"/>
                                    </p:animScale>
                                    <p:animScale>
                                      <p:cBhvr>
                                        <p:cTn id="150" dur="166" decel="50000">
                                          <p:stCondLst>
                                            <p:cond delay="1834"/>
                                          </p:stCondLst>
                                        </p:cTn>
                                        <p:tgtEl>
                                          <p:spTgt spid="82963"/>
                                        </p:tgtEl>
                                      </p:cBhvr>
                                      <p:to x="100000" y="100000"/>
                                    </p:animScale>
                                  </p:childTnLst>
                                </p:cTn>
                              </p:par>
                              <p:par>
                                <p:cTn id="151" presetID="26" presetClass="entr" presetSubtype="0" fill="hold" grpId="0" nodeType="withEffect">
                                  <p:stCondLst>
                                    <p:cond delay="0"/>
                                  </p:stCondLst>
                                  <p:childTnLst>
                                    <p:set>
                                      <p:cBhvr>
                                        <p:cTn id="152" dur="1" fill="hold">
                                          <p:stCondLst>
                                            <p:cond delay="0"/>
                                          </p:stCondLst>
                                        </p:cTn>
                                        <p:tgtEl>
                                          <p:spTgt spid="82964"/>
                                        </p:tgtEl>
                                        <p:attrNameLst>
                                          <p:attrName>style.visibility</p:attrName>
                                        </p:attrNameLst>
                                      </p:cBhvr>
                                      <p:to>
                                        <p:strVal val="visible"/>
                                      </p:to>
                                    </p:set>
                                    <p:animEffect transition="in" filter="wipe(down)">
                                      <p:cBhvr>
                                        <p:cTn id="153" dur="580">
                                          <p:stCondLst>
                                            <p:cond delay="0"/>
                                          </p:stCondLst>
                                        </p:cTn>
                                        <p:tgtEl>
                                          <p:spTgt spid="82964"/>
                                        </p:tgtEl>
                                      </p:cBhvr>
                                    </p:animEffect>
                                    <p:anim calcmode="lin" valueType="num">
                                      <p:cBhvr>
                                        <p:cTn id="154" dur="1822" tmFilter="0,0; 0.14,0.36; 0.43,0.73; 0.71,0.91; 1.0,1.0">
                                          <p:stCondLst>
                                            <p:cond delay="0"/>
                                          </p:stCondLst>
                                        </p:cTn>
                                        <p:tgtEl>
                                          <p:spTgt spid="82964"/>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82964"/>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82964"/>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82964"/>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82964"/>
                                        </p:tgtEl>
                                        <p:attrNameLst>
                                          <p:attrName>ppt_y</p:attrName>
                                        </p:attrNameLst>
                                      </p:cBhvr>
                                      <p:tavLst>
                                        <p:tav tm="0" fmla="#ppt_y-sin(pi*$)/81">
                                          <p:val>
                                            <p:fltVal val="0"/>
                                          </p:val>
                                        </p:tav>
                                        <p:tav tm="100000">
                                          <p:val>
                                            <p:fltVal val="1"/>
                                          </p:val>
                                        </p:tav>
                                      </p:tavLst>
                                    </p:anim>
                                    <p:animScale>
                                      <p:cBhvr>
                                        <p:cTn id="159" dur="26">
                                          <p:stCondLst>
                                            <p:cond delay="650"/>
                                          </p:stCondLst>
                                        </p:cTn>
                                        <p:tgtEl>
                                          <p:spTgt spid="82964"/>
                                        </p:tgtEl>
                                      </p:cBhvr>
                                      <p:to x="100000" y="60000"/>
                                    </p:animScale>
                                    <p:animScale>
                                      <p:cBhvr>
                                        <p:cTn id="160" dur="166" decel="50000">
                                          <p:stCondLst>
                                            <p:cond delay="676"/>
                                          </p:stCondLst>
                                        </p:cTn>
                                        <p:tgtEl>
                                          <p:spTgt spid="82964"/>
                                        </p:tgtEl>
                                      </p:cBhvr>
                                      <p:to x="100000" y="100000"/>
                                    </p:animScale>
                                    <p:animScale>
                                      <p:cBhvr>
                                        <p:cTn id="161" dur="26">
                                          <p:stCondLst>
                                            <p:cond delay="1312"/>
                                          </p:stCondLst>
                                        </p:cTn>
                                        <p:tgtEl>
                                          <p:spTgt spid="82964"/>
                                        </p:tgtEl>
                                      </p:cBhvr>
                                      <p:to x="100000" y="80000"/>
                                    </p:animScale>
                                    <p:animScale>
                                      <p:cBhvr>
                                        <p:cTn id="162" dur="166" decel="50000">
                                          <p:stCondLst>
                                            <p:cond delay="1338"/>
                                          </p:stCondLst>
                                        </p:cTn>
                                        <p:tgtEl>
                                          <p:spTgt spid="82964"/>
                                        </p:tgtEl>
                                      </p:cBhvr>
                                      <p:to x="100000" y="100000"/>
                                    </p:animScale>
                                    <p:animScale>
                                      <p:cBhvr>
                                        <p:cTn id="163" dur="26">
                                          <p:stCondLst>
                                            <p:cond delay="1642"/>
                                          </p:stCondLst>
                                        </p:cTn>
                                        <p:tgtEl>
                                          <p:spTgt spid="82964"/>
                                        </p:tgtEl>
                                      </p:cBhvr>
                                      <p:to x="100000" y="90000"/>
                                    </p:animScale>
                                    <p:animScale>
                                      <p:cBhvr>
                                        <p:cTn id="164" dur="166" decel="50000">
                                          <p:stCondLst>
                                            <p:cond delay="1668"/>
                                          </p:stCondLst>
                                        </p:cTn>
                                        <p:tgtEl>
                                          <p:spTgt spid="82964"/>
                                        </p:tgtEl>
                                      </p:cBhvr>
                                      <p:to x="100000" y="100000"/>
                                    </p:animScale>
                                    <p:animScale>
                                      <p:cBhvr>
                                        <p:cTn id="165" dur="26">
                                          <p:stCondLst>
                                            <p:cond delay="1808"/>
                                          </p:stCondLst>
                                        </p:cTn>
                                        <p:tgtEl>
                                          <p:spTgt spid="82964"/>
                                        </p:tgtEl>
                                      </p:cBhvr>
                                      <p:to x="100000" y="95000"/>
                                    </p:animScale>
                                    <p:animScale>
                                      <p:cBhvr>
                                        <p:cTn id="166" dur="166" decel="50000">
                                          <p:stCondLst>
                                            <p:cond delay="1834"/>
                                          </p:stCondLst>
                                        </p:cTn>
                                        <p:tgtEl>
                                          <p:spTgt spid="82964"/>
                                        </p:tgtEl>
                                      </p:cBhvr>
                                      <p:to x="100000" y="100000"/>
                                    </p:animScale>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10" fill="hold" nodeType="clickEffect">
                                  <p:stCondLst>
                                    <p:cond delay="0"/>
                                  </p:stCondLst>
                                  <p:childTnLst>
                                    <p:set>
                                      <p:cBhvr>
                                        <p:cTn id="170" dur="1" fill="hold">
                                          <p:stCondLst>
                                            <p:cond delay="0"/>
                                          </p:stCondLst>
                                        </p:cTn>
                                        <p:tgtEl>
                                          <p:spTgt spid="82969">
                                            <p:txEl>
                                              <p:pRg st="0" end="0"/>
                                            </p:txEl>
                                          </p:spTgt>
                                        </p:tgtEl>
                                        <p:attrNameLst>
                                          <p:attrName>style.visibility</p:attrName>
                                        </p:attrNameLst>
                                      </p:cBhvr>
                                      <p:to>
                                        <p:strVal val="visible"/>
                                      </p:to>
                                    </p:set>
                                    <p:anim calcmode="lin" valueType="num">
                                      <p:cBhvr>
                                        <p:cTn id="171" dur="500" fill="hold"/>
                                        <p:tgtEl>
                                          <p:spTgt spid="82969">
                                            <p:txEl>
                                              <p:pRg st="0" end="0"/>
                                            </p:txEl>
                                          </p:spTgt>
                                        </p:tgtEl>
                                        <p:attrNameLst>
                                          <p:attrName>ppt_w</p:attrName>
                                        </p:attrNameLst>
                                      </p:cBhvr>
                                      <p:tavLst>
                                        <p:tav tm="0">
                                          <p:val>
                                            <p:fltVal val="0"/>
                                          </p:val>
                                        </p:tav>
                                        <p:tav tm="100000">
                                          <p:val>
                                            <p:strVal val="#ppt_w"/>
                                          </p:val>
                                        </p:tav>
                                      </p:tavLst>
                                    </p:anim>
                                    <p:anim calcmode="lin" valueType="num">
                                      <p:cBhvr>
                                        <p:cTn id="172" dur="500" fill="hold"/>
                                        <p:tgtEl>
                                          <p:spTgt spid="8296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10" fill="hold" grpId="0" nodeType="clickEffect">
                                  <p:stCondLst>
                                    <p:cond delay="0"/>
                                  </p:stCondLst>
                                  <p:childTnLst>
                                    <p:set>
                                      <p:cBhvr>
                                        <p:cTn id="176" dur="1" fill="hold">
                                          <p:stCondLst>
                                            <p:cond delay="0"/>
                                          </p:stCondLst>
                                        </p:cTn>
                                        <p:tgtEl>
                                          <p:spTgt spid="82966"/>
                                        </p:tgtEl>
                                        <p:attrNameLst>
                                          <p:attrName>style.visibility</p:attrName>
                                        </p:attrNameLst>
                                      </p:cBhvr>
                                      <p:to>
                                        <p:strVal val="visible"/>
                                      </p:to>
                                    </p:set>
                                    <p:anim calcmode="lin" valueType="num">
                                      <p:cBhvr>
                                        <p:cTn id="177" dur="500" fill="hold"/>
                                        <p:tgtEl>
                                          <p:spTgt spid="82966"/>
                                        </p:tgtEl>
                                        <p:attrNameLst>
                                          <p:attrName>ppt_w</p:attrName>
                                        </p:attrNameLst>
                                      </p:cBhvr>
                                      <p:tavLst>
                                        <p:tav tm="0">
                                          <p:val>
                                            <p:fltVal val="0"/>
                                          </p:val>
                                        </p:tav>
                                        <p:tav tm="100000">
                                          <p:val>
                                            <p:strVal val="#ppt_w"/>
                                          </p:val>
                                        </p:tav>
                                      </p:tavLst>
                                    </p:anim>
                                    <p:anim calcmode="lin" valueType="num">
                                      <p:cBhvr>
                                        <p:cTn id="178" dur="500" fill="hold"/>
                                        <p:tgtEl>
                                          <p:spTgt spid="82966"/>
                                        </p:tgtEl>
                                        <p:attrNameLst>
                                          <p:attrName>ppt_h</p:attrName>
                                        </p:attrNameLst>
                                      </p:cBhvr>
                                      <p:tavLst>
                                        <p:tav tm="0">
                                          <p:val>
                                            <p:strVal val="#ppt_h"/>
                                          </p:val>
                                        </p:tav>
                                        <p:tav tm="100000">
                                          <p:val>
                                            <p:strVal val="#ppt_h"/>
                                          </p:val>
                                        </p:tav>
                                      </p:tavLst>
                                    </p:anim>
                                  </p:childTnLst>
                                </p:cTn>
                              </p:par>
                              <p:par>
                                <p:cTn id="179" presetID="17" presetClass="entr" presetSubtype="10" fill="hold" grpId="0" nodeType="withEffect">
                                  <p:stCondLst>
                                    <p:cond delay="0"/>
                                  </p:stCondLst>
                                  <p:childTnLst>
                                    <p:set>
                                      <p:cBhvr>
                                        <p:cTn id="180" dur="1" fill="hold">
                                          <p:stCondLst>
                                            <p:cond delay="0"/>
                                          </p:stCondLst>
                                        </p:cTn>
                                        <p:tgtEl>
                                          <p:spTgt spid="82967"/>
                                        </p:tgtEl>
                                        <p:attrNameLst>
                                          <p:attrName>style.visibility</p:attrName>
                                        </p:attrNameLst>
                                      </p:cBhvr>
                                      <p:to>
                                        <p:strVal val="visible"/>
                                      </p:to>
                                    </p:set>
                                    <p:anim calcmode="lin" valueType="num">
                                      <p:cBhvr>
                                        <p:cTn id="181" dur="500" fill="hold"/>
                                        <p:tgtEl>
                                          <p:spTgt spid="82967"/>
                                        </p:tgtEl>
                                        <p:attrNameLst>
                                          <p:attrName>ppt_w</p:attrName>
                                        </p:attrNameLst>
                                      </p:cBhvr>
                                      <p:tavLst>
                                        <p:tav tm="0">
                                          <p:val>
                                            <p:fltVal val="0"/>
                                          </p:val>
                                        </p:tav>
                                        <p:tav tm="100000">
                                          <p:val>
                                            <p:strVal val="#ppt_w"/>
                                          </p:val>
                                        </p:tav>
                                      </p:tavLst>
                                    </p:anim>
                                    <p:anim calcmode="lin" valueType="num">
                                      <p:cBhvr>
                                        <p:cTn id="182" dur="500" fill="hold"/>
                                        <p:tgtEl>
                                          <p:spTgt spid="82967"/>
                                        </p:tgtEl>
                                        <p:attrNameLst>
                                          <p:attrName>ppt_h</p:attrName>
                                        </p:attrNameLst>
                                      </p:cBhvr>
                                      <p:tavLst>
                                        <p:tav tm="0">
                                          <p:val>
                                            <p:strVal val="#ppt_h"/>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10" fill="hold" grpId="0" nodeType="clickEffect">
                                  <p:stCondLst>
                                    <p:cond delay="0"/>
                                  </p:stCondLst>
                                  <p:childTnLst>
                                    <p:set>
                                      <p:cBhvr>
                                        <p:cTn id="186" dur="1" fill="hold">
                                          <p:stCondLst>
                                            <p:cond delay="0"/>
                                          </p:stCondLst>
                                        </p:cTn>
                                        <p:tgtEl>
                                          <p:spTgt spid="82965"/>
                                        </p:tgtEl>
                                        <p:attrNameLst>
                                          <p:attrName>style.visibility</p:attrName>
                                        </p:attrNameLst>
                                      </p:cBhvr>
                                      <p:to>
                                        <p:strVal val="visible"/>
                                      </p:to>
                                    </p:set>
                                    <p:anim calcmode="lin" valueType="num">
                                      <p:cBhvr>
                                        <p:cTn id="187" dur="500" fill="hold"/>
                                        <p:tgtEl>
                                          <p:spTgt spid="82965"/>
                                        </p:tgtEl>
                                        <p:attrNameLst>
                                          <p:attrName>ppt_w</p:attrName>
                                        </p:attrNameLst>
                                      </p:cBhvr>
                                      <p:tavLst>
                                        <p:tav tm="0">
                                          <p:val>
                                            <p:fltVal val="0"/>
                                          </p:val>
                                        </p:tav>
                                        <p:tav tm="100000">
                                          <p:val>
                                            <p:strVal val="#ppt_w"/>
                                          </p:val>
                                        </p:tav>
                                      </p:tavLst>
                                    </p:anim>
                                    <p:anim calcmode="lin" valueType="num">
                                      <p:cBhvr>
                                        <p:cTn id="188" dur="500" fill="hold"/>
                                        <p:tgtEl>
                                          <p:spTgt spid="829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animBg="1"/>
      <p:bldP spid="82951" grpId="0" animBg="1"/>
      <p:bldP spid="82952" grpId="0" animBg="1"/>
      <p:bldP spid="82954" grpId="0" animBg="1"/>
      <p:bldP spid="82960" grpId="0" animBg="1"/>
      <p:bldP spid="82961" grpId="0" animBg="1"/>
      <p:bldP spid="82962" grpId="0" animBg="1"/>
      <p:bldP spid="82963" grpId="0" animBg="1"/>
      <p:bldP spid="82964" grpId="0" animBg="1"/>
      <p:bldP spid="82965" grpId="0" animBg="1"/>
      <p:bldP spid="82966" grpId="0" animBg="1"/>
      <p:bldP spid="82967" grpId="0" animBg="1"/>
      <p:bldP spid="829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numéro de diapositive 5">
            <a:extLst>
              <a:ext uri="{FF2B5EF4-FFF2-40B4-BE49-F238E27FC236}">
                <a16:creationId xmlns:a16="http://schemas.microsoft.com/office/drawing/2014/main" id="{2AFC3D05-77C7-6145-A3E7-5AD81F93208B}"/>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329610-4FBC-B640-AA40-454B9EE9D5CE}" type="slidenum">
              <a:rPr lang="fr-FR" altLang="fr-FR" sz="1400"/>
              <a:pPr>
                <a:spcBef>
                  <a:spcPct val="0"/>
                </a:spcBef>
                <a:buFontTx/>
                <a:buNone/>
              </a:pPr>
              <a:t>30</a:t>
            </a:fld>
            <a:endParaRPr lang="fr-FR" altLang="fr-FR" sz="1400"/>
          </a:p>
        </p:txBody>
      </p:sp>
      <p:sp>
        <p:nvSpPr>
          <p:cNvPr id="31747" name="Rectangle 2">
            <a:extLst>
              <a:ext uri="{FF2B5EF4-FFF2-40B4-BE49-F238E27FC236}">
                <a16:creationId xmlns:a16="http://schemas.microsoft.com/office/drawing/2014/main" id="{B6642821-4F62-0B4B-B5A1-4CFE643E4A00}"/>
              </a:ext>
            </a:extLst>
          </p:cNvPr>
          <p:cNvSpPr>
            <a:spLocks noGrp="1" noChangeArrowheads="1"/>
          </p:cNvSpPr>
          <p:nvPr>
            <p:ph type="title"/>
          </p:nvPr>
        </p:nvSpPr>
        <p:spPr/>
        <p:txBody>
          <a:bodyPr/>
          <a:lstStyle/>
          <a:p>
            <a:pPr eaLnBrk="1" hangingPunct="1"/>
            <a:r>
              <a:rPr lang="fr-CA" altLang="fr-FR">
                <a:solidFill>
                  <a:srgbClr val="FF3300"/>
                </a:solidFill>
              </a:rPr>
              <a:t>Paradoxe de Bertrand</a:t>
            </a:r>
            <a:endParaRPr lang="fr-FR" altLang="fr-FR">
              <a:solidFill>
                <a:srgbClr val="FF3300"/>
              </a:solidFill>
            </a:endParaRPr>
          </a:p>
        </p:txBody>
      </p:sp>
      <p:sp>
        <p:nvSpPr>
          <p:cNvPr id="49155" name="Rectangle 3">
            <a:extLst>
              <a:ext uri="{FF2B5EF4-FFF2-40B4-BE49-F238E27FC236}">
                <a16:creationId xmlns:a16="http://schemas.microsoft.com/office/drawing/2014/main" id="{00733301-79D2-CE48-ACD2-3255BBB15DCE}"/>
              </a:ext>
            </a:extLst>
          </p:cNvPr>
          <p:cNvSpPr>
            <a:spLocks noGrp="1" noChangeArrowheads="1"/>
          </p:cNvSpPr>
          <p:nvPr>
            <p:ph type="body" idx="1"/>
          </p:nvPr>
        </p:nvSpPr>
        <p:spPr/>
        <p:txBody>
          <a:bodyPr/>
          <a:lstStyle/>
          <a:p>
            <a:pPr eaLnBrk="1" hangingPunct="1"/>
            <a:r>
              <a:rPr lang="fr-CA" altLang="fr-FR" sz="2800"/>
              <a:t>Uniquement deux entreprises (</a:t>
            </a:r>
            <a:r>
              <a:rPr lang="fr-CA" altLang="fr-FR" sz="2800">
                <a:sym typeface="Wingdings" pitchFamily="2" charset="2"/>
              </a:rPr>
              <a:t> très forte concentration du marché) et pourtant on parvient à la même solution qu’en concurrence parfaite soit P1=P2=Cm.</a:t>
            </a:r>
          </a:p>
          <a:p>
            <a:pPr eaLnBrk="1" hangingPunct="1">
              <a:buFontTx/>
              <a:buNone/>
            </a:pPr>
            <a:endParaRPr lang="fr-CA" altLang="fr-FR" sz="2800">
              <a:sym typeface="Wingdings" pitchFamily="2" charset="2"/>
            </a:endParaRPr>
          </a:p>
          <a:p>
            <a:pPr eaLnBrk="1" hangingPunct="1"/>
            <a:r>
              <a:rPr lang="fr-CA" altLang="fr-FR" sz="2800">
                <a:sym typeface="Wingdings" pitchFamily="2" charset="2"/>
              </a:rPr>
              <a:t>Évidemment, les entreprises vont développer des stratégies pour éviter ce paradoxe mais il illustre le problème fondamental auquel les entreprises sont confrontées dans un cartel ou lorsqu’elles essaient de faire de la collusion.</a:t>
            </a:r>
            <a:endParaRPr lang="fr-FR" altLang="fr-FR" sz="28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91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p:cTn id="13" dur="5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915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5">
            <a:extLst>
              <a:ext uri="{FF2B5EF4-FFF2-40B4-BE49-F238E27FC236}">
                <a16:creationId xmlns:a16="http://schemas.microsoft.com/office/drawing/2014/main" id="{6E86DF51-53DF-1341-8C8A-EFFD7101C8E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9EECB1-6D73-FD47-B3B4-F076D323986D}" type="slidenum">
              <a:rPr lang="fr-FR" altLang="fr-FR" sz="1400"/>
              <a:pPr>
                <a:spcBef>
                  <a:spcPct val="0"/>
                </a:spcBef>
                <a:buFontTx/>
                <a:buNone/>
              </a:pPr>
              <a:t>31</a:t>
            </a:fld>
            <a:endParaRPr lang="fr-FR" altLang="fr-FR" sz="1400"/>
          </a:p>
        </p:txBody>
      </p:sp>
      <p:sp>
        <p:nvSpPr>
          <p:cNvPr id="32771" name="Rectangle 2">
            <a:extLst>
              <a:ext uri="{FF2B5EF4-FFF2-40B4-BE49-F238E27FC236}">
                <a16:creationId xmlns:a16="http://schemas.microsoft.com/office/drawing/2014/main" id="{99681C40-09D6-9143-946B-9A248C718766}"/>
              </a:ext>
            </a:extLst>
          </p:cNvPr>
          <p:cNvSpPr>
            <a:spLocks noGrp="1" noChangeArrowheads="1"/>
          </p:cNvSpPr>
          <p:nvPr>
            <p:ph type="title"/>
          </p:nvPr>
        </p:nvSpPr>
        <p:spPr/>
        <p:txBody>
          <a:bodyPr/>
          <a:lstStyle/>
          <a:p>
            <a:pPr eaLnBrk="1" hangingPunct="1"/>
            <a:r>
              <a:rPr lang="fr-CA" altLang="fr-FR">
                <a:solidFill>
                  <a:schemeClr val="accent2"/>
                </a:solidFill>
              </a:rPr>
              <a:t>Exemple: Cartel de l’OPEP</a:t>
            </a:r>
          </a:p>
        </p:txBody>
      </p:sp>
      <p:pic>
        <p:nvPicPr>
          <p:cNvPr id="32772" name="Picture 4">
            <a:extLst>
              <a:ext uri="{FF2B5EF4-FFF2-40B4-BE49-F238E27FC236}">
                <a16:creationId xmlns:a16="http://schemas.microsoft.com/office/drawing/2014/main" id="{4D29361A-7A53-7D42-9A79-25B954399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52625"/>
            <a:ext cx="80772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Oval 5">
            <a:extLst>
              <a:ext uri="{FF2B5EF4-FFF2-40B4-BE49-F238E27FC236}">
                <a16:creationId xmlns:a16="http://schemas.microsoft.com/office/drawing/2014/main" id="{D1AB5D24-1087-2D42-855A-998B5AD44B75}"/>
              </a:ext>
            </a:extLst>
          </p:cNvPr>
          <p:cNvSpPr>
            <a:spLocks noChangeArrowheads="1"/>
          </p:cNvSpPr>
          <p:nvPr/>
        </p:nvSpPr>
        <p:spPr bwMode="auto">
          <a:xfrm>
            <a:off x="5076825" y="3213100"/>
            <a:ext cx="1511300" cy="1871663"/>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Tree>
    <p:custDataLst>
      <p:tags r:id="rId1"/>
    </p:custData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numéro de diapositive 5">
            <a:extLst>
              <a:ext uri="{FF2B5EF4-FFF2-40B4-BE49-F238E27FC236}">
                <a16:creationId xmlns:a16="http://schemas.microsoft.com/office/drawing/2014/main" id="{6EDB099D-3C86-8A4C-B623-4E40F5D4B69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35FBC3-1423-1D4A-BF98-BC4A357967A9}" type="slidenum">
              <a:rPr lang="fr-FR" altLang="fr-FR" sz="1400"/>
              <a:pPr>
                <a:spcBef>
                  <a:spcPct val="0"/>
                </a:spcBef>
                <a:buFontTx/>
                <a:buNone/>
              </a:pPr>
              <a:t>32</a:t>
            </a:fld>
            <a:endParaRPr lang="fr-FR" altLang="fr-FR" sz="1400"/>
          </a:p>
        </p:txBody>
      </p:sp>
      <p:sp>
        <p:nvSpPr>
          <p:cNvPr id="33795" name="Rectangle 2">
            <a:extLst>
              <a:ext uri="{FF2B5EF4-FFF2-40B4-BE49-F238E27FC236}">
                <a16:creationId xmlns:a16="http://schemas.microsoft.com/office/drawing/2014/main" id="{9EF312E5-206D-844D-8A3A-D554AE088AB1}"/>
              </a:ext>
            </a:extLst>
          </p:cNvPr>
          <p:cNvSpPr>
            <a:spLocks noGrp="1" noChangeArrowheads="1"/>
          </p:cNvSpPr>
          <p:nvPr>
            <p:ph type="title"/>
          </p:nvPr>
        </p:nvSpPr>
        <p:spPr/>
        <p:txBody>
          <a:bodyPr/>
          <a:lstStyle/>
          <a:p>
            <a:pPr eaLnBrk="1" hangingPunct="1"/>
            <a:r>
              <a:rPr lang="fr-CA" altLang="fr-FR" sz="4000">
                <a:solidFill>
                  <a:schemeClr val="accent2"/>
                </a:solidFill>
              </a:rPr>
              <a:t>Pour sortir de ce paradoxe: les jeux répétés</a:t>
            </a:r>
            <a:endParaRPr lang="fr-FR" altLang="fr-FR" sz="4000">
              <a:solidFill>
                <a:schemeClr val="accent2"/>
              </a:solidFill>
            </a:endParaRPr>
          </a:p>
        </p:txBody>
      </p:sp>
      <p:sp>
        <p:nvSpPr>
          <p:cNvPr id="89091" name="Rectangle 3">
            <a:extLst>
              <a:ext uri="{FF2B5EF4-FFF2-40B4-BE49-F238E27FC236}">
                <a16:creationId xmlns:a16="http://schemas.microsoft.com/office/drawing/2014/main" id="{2C2597D6-CBBC-B642-BFC0-E950098072AC}"/>
              </a:ext>
            </a:extLst>
          </p:cNvPr>
          <p:cNvSpPr>
            <a:spLocks noGrp="1" noChangeArrowheads="1"/>
          </p:cNvSpPr>
          <p:nvPr>
            <p:ph type="body" idx="1"/>
          </p:nvPr>
        </p:nvSpPr>
        <p:spPr/>
        <p:txBody>
          <a:bodyPr/>
          <a:lstStyle/>
          <a:p>
            <a:pPr eaLnBrk="1" hangingPunct="1">
              <a:lnSpc>
                <a:spcPct val="90000"/>
              </a:lnSpc>
            </a:pPr>
            <a:r>
              <a:rPr lang="fr-CA" altLang="fr-FR"/>
              <a:t>Tassimco et Électromega soumissionnent régulièrement sur des contrats </a:t>
            </a:r>
            <a:r>
              <a:rPr lang="fr-CA" altLang="fr-FR">
                <a:sym typeface="Wingdings" pitchFamily="2" charset="2"/>
              </a:rPr>
              <a:t> interactions répétées  stratégies plus complexes qui dépendent de « l’histoire du jeu ».</a:t>
            </a:r>
          </a:p>
          <a:p>
            <a:pPr eaLnBrk="1" hangingPunct="1">
              <a:lnSpc>
                <a:spcPct val="90000"/>
              </a:lnSpc>
            </a:pPr>
            <a:r>
              <a:rPr lang="fr-CA" altLang="fr-FR">
                <a:sym typeface="Wingdings" pitchFamily="2" charset="2"/>
              </a:rPr>
              <a:t>Exemple: « </a:t>
            </a:r>
            <a:r>
              <a:rPr lang="fr-CA" altLang="fr-FR">
                <a:solidFill>
                  <a:srgbClr val="FF0000"/>
                </a:solidFill>
                <a:sym typeface="Wingdings" pitchFamily="2" charset="2"/>
              </a:rPr>
              <a:t>stratégie sans merci</a:t>
            </a:r>
            <a:r>
              <a:rPr lang="fr-CA" altLang="fr-FR">
                <a:sym typeface="Wingdings" pitchFamily="2" charset="2"/>
              </a:rPr>
              <a:t> »</a:t>
            </a:r>
          </a:p>
          <a:p>
            <a:pPr lvl="1" eaLnBrk="1" hangingPunct="1">
              <a:lnSpc>
                <a:spcPct val="90000"/>
              </a:lnSpc>
            </a:pPr>
            <a:r>
              <a:rPr lang="fr-CA" altLang="fr-FR"/>
              <a:t>« Je coopère si tu coopères.  Par contre, si tu triches, la prochaine fois que l’on joue et pour toujours je vais te punir (« stratégie sans merci »). »</a:t>
            </a:r>
            <a:endParaRPr lang="fr-FR"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p:cTn id="7" dur="500" fill="hold"/>
                                        <p:tgtEl>
                                          <p:spTgt spid="8909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9091">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anim calcmode="lin" valueType="num">
                                      <p:cBhvr>
                                        <p:cTn id="11" dur="500" fill="hold"/>
                                        <p:tgtEl>
                                          <p:spTgt spid="89091">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89091">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numéro de diapositive 5">
            <a:extLst>
              <a:ext uri="{FF2B5EF4-FFF2-40B4-BE49-F238E27FC236}">
                <a16:creationId xmlns:a16="http://schemas.microsoft.com/office/drawing/2014/main" id="{9F41D095-2D54-014C-BA6B-1E10FEA4C4A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F8FB43B-663C-3547-A26D-45FF534FAC67}" type="slidenum">
              <a:rPr lang="fr-FR" altLang="fr-FR" sz="1400"/>
              <a:pPr>
                <a:spcBef>
                  <a:spcPct val="0"/>
                </a:spcBef>
                <a:buFontTx/>
                <a:buNone/>
              </a:pPr>
              <a:t>33</a:t>
            </a:fld>
            <a:endParaRPr lang="fr-FR" altLang="fr-FR" sz="1400"/>
          </a:p>
        </p:txBody>
      </p:sp>
      <p:sp>
        <p:nvSpPr>
          <p:cNvPr id="34819" name="Rectangle 2">
            <a:extLst>
              <a:ext uri="{FF2B5EF4-FFF2-40B4-BE49-F238E27FC236}">
                <a16:creationId xmlns:a16="http://schemas.microsoft.com/office/drawing/2014/main" id="{DDE29C72-36E4-0740-8817-48712428B185}"/>
              </a:ext>
            </a:extLst>
          </p:cNvPr>
          <p:cNvSpPr>
            <a:spLocks noGrp="1" noChangeArrowheads="1"/>
          </p:cNvSpPr>
          <p:nvPr>
            <p:ph type="title"/>
          </p:nvPr>
        </p:nvSpPr>
        <p:spPr/>
        <p:txBody>
          <a:bodyPr/>
          <a:lstStyle/>
          <a:p>
            <a:pPr eaLnBrk="1" hangingPunct="1"/>
            <a:r>
              <a:rPr lang="fr-CA" altLang="fr-FR">
                <a:solidFill>
                  <a:schemeClr val="accent2"/>
                </a:solidFill>
              </a:rPr>
              <a:t>Collusion, tricherie et punition</a:t>
            </a:r>
            <a:endParaRPr lang="fr-FR" altLang="fr-FR">
              <a:solidFill>
                <a:schemeClr val="accent2"/>
              </a:solidFill>
            </a:endParaRPr>
          </a:p>
        </p:txBody>
      </p:sp>
      <p:sp>
        <p:nvSpPr>
          <p:cNvPr id="90115" name="Rectangle 3">
            <a:extLst>
              <a:ext uri="{FF2B5EF4-FFF2-40B4-BE49-F238E27FC236}">
                <a16:creationId xmlns:a16="http://schemas.microsoft.com/office/drawing/2014/main" id="{886265B3-D383-D24C-86CB-80BE75A17F3F}"/>
              </a:ext>
            </a:extLst>
          </p:cNvPr>
          <p:cNvSpPr>
            <a:spLocks noGrp="1" noChangeArrowheads="1"/>
          </p:cNvSpPr>
          <p:nvPr>
            <p:ph type="body" idx="1"/>
          </p:nvPr>
        </p:nvSpPr>
        <p:spPr/>
        <p:txBody>
          <a:bodyPr/>
          <a:lstStyle/>
          <a:p>
            <a:pPr eaLnBrk="1" hangingPunct="1"/>
            <a:r>
              <a:rPr lang="fr-CA" altLang="fr-FR" sz="2800">
                <a:solidFill>
                  <a:srgbClr val="FF0000"/>
                </a:solidFill>
              </a:rPr>
              <a:t>Collusion</a:t>
            </a:r>
            <a:r>
              <a:rPr lang="fr-CA" altLang="fr-FR" sz="2800"/>
              <a:t>: P=125$ et partage du marché </a:t>
            </a:r>
            <a:r>
              <a:rPr lang="fr-CA" altLang="fr-FR" sz="2800">
                <a:sym typeface="Wingdings" pitchFamily="2" charset="2"/>
              </a:rPr>
              <a:t> chaque entreprise fait un profit de 200 000$.</a:t>
            </a:r>
          </a:p>
          <a:p>
            <a:pPr eaLnBrk="1" hangingPunct="1"/>
            <a:r>
              <a:rPr lang="fr-CA" altLang="fr-FR" sz="2800">
                <a:solidFill>
                  <a:srgbClr val="FF0000"/>
                </a:solidFill>
                <a:sym typeface="Wingdings" pitchFamily="2" charset="2"/>
              </a:rPr>
              <a:t>Tricherie</a:t>
            </a:r>
            <a:r>
              <a:rPr lang="fr-CA" altLang="fr-FR" sz="2800">
                <a:sym typeface="Wingdings" pitchFamily="2" charset="2"/>
              </a:rPr>
              <a:t>: Si une entreprise triche, elle va fixer un prix=124$ et donc réaliser un profit de = 384000$ alors que le rival va faire zéro de profit.</a:t>
            </a:r>
          </a:p>
          <a:p>
            <a:pPr eaLnBrk="1" hangingPunct="1"/>
            <a:r>
              <a:rPr lang="fr-CA" altLang="fr-FR" sz="2800">
                <a:solidFill>
                  <a:srgbClr val="FF3300"/>
                </a:solidFill>
                <a:sym typeface="Wingdings" pitchFamily="2" charset="2"/>
              </a:rPr>
              <a:t>Punition</a:t>
            </a:r>
            <a:r>
              <a:rPr lang="fr-CA" altLang="fr-FR" sz="2800">
                <a:sym typeface="Wingdings" pitchFamily="2" charset="2"/>
              </a:rPr>
              <a:t>: la punition « sans merci » va consister à soumissionner à P=Cm=100$ pour tous les contrats à venir.  Ainsi chaque entreprise va faire un profit = 0$. </a:t>
            </a:r>
          </a:p>
          <a:p>
            <a:pPr eaLnBrk="1" hangingPunct="1"/>
            <a:endParaRPr lang="fr-FR" altLang="fr-FR" sz="28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90115">
                                            <p:txEl>
                                              <p:pRg st="1" end="1"/>
                                            </p:txEl>
                                          </p:spTgt>
                                        </p:tgtEl>
                                        <p:attrNameLst>
                                          <p:attrName>style.visibility</p:attrName>
                                        </p:attrNameLst>
                                      </p:cBhvr>
                                      <p:to>
                                        <p:strVal val="visible"/>
                                      </p:to>
                                    </p:set>
                                    <p:anim calcmode="lin" valueType="num">
                                      <p:cBhvr>
                                        <p:cTn id="13"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011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90115">
                                            <p:txEl>
                                              <p:pRg st="2" end="2"/>
                                            </p:txEl>
                                          </p:spTgt>
                                        </p:tgtEl>
                                        <p:attrNameLst>
                                          <p:attrName>style.visibility</p:attrName>
                                        </p:attrNameLst>
                                      </p:cBhvr>
                                      <p:to>
                                        <p:strVal val="visible"/>
                                      </p:to>
                                    </p:set>
                                    <p:anim calcmode="lin" valueType="num">
                                      <p:cBhvr>
                                        <p:cTn id="19" dur="500" fill="hold"/>
                                        <p:tgtEl>
                                          <p:spTgt spid="9011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011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numéro de diapositive 4">
            <a:extLst>
              <a:ext uri="{FF2B5EF4-FFF2-40B4-BE49-F238E27FC236}">
                <a16:creationId xmlns:a16="http://schemas.microsoft.com/office/drawing/2014/main" id="{B8F31F90-157C-A34A-86DA-F7F7E0EF5CE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68116E-64C6-D54F-89B6-BC3D248EC4B2}" type="slidenum">
              <a:rPr lang="fr-FR" altLang="fr-FR" sz="1400"/>
              <a:pPr>
                <a:spcBef>
                  <a:spcPct val="0"/>
                </a:spcBef>
                <a:buFontTx/>
                <a:buNone/>
              </a:pPr>
              <a:t>34</a:t>
            </a:fld>
            <a:endParaRPr lang="fr-FR" altLang="fr-FR" sz="1400"/>
          </a:p>
        </p:txBody>
      </p:sp>
      <p:graphicFrame>
        <p:nvGraphicFramePr>
          <p:cNvPr id="51313" name="Object 113">
            <a:extLst>
              <a:ext uri="{FF2B5EF4-FFF2-40B4-BE49-F238E27FC236}">
                <a16:creationId xmlns:a16="http://schemas.microsoft.com/office/drawing/2014/main" id="{93C83DBB-B425-E344-AB83-3CD18FE0E8D1}"/>
              </a:ext>
            </a:extLst>
          </p:cNvPr>
          <p:cNvGraphicFramePr>
            <a:graphicFrameLocks noChangeAspect="1"/>
          </p:cNvGraphicFramePr>
          <p:nvPr/>
        </p:nvGraphicFramePr>
        <p:xfrm>
          <a:off x="468313" y="476250"/>
          <a:ext cx="8042275" cy="1985963"/>
        </p:xfrm>
        <a:graphic>
          <a:graphicData uri="http://schemas.openxmlformats.org/presentationml/2006/ole">
            <mc:AlternateContent xmlns:mc="http://schemas.openxmlformats.org/markup-compatibility/2006">
              <mc:Choice xmlns:v="urn:schemas-microsoft-com:vml" Requires="v">
                <p:oleObj spid="_x0000_s35865" name="Document" r:id="rId4" imgW="6096000" imgH="1511300" progId="Word.Document.8">
                  <p:embed/>
                </p:oleObj>
              </mc:Choice>
              <mc:Fallback>
                <p:oleObj name="Document" r:id="rId4" imgW="6096000" imgH="1511300" progId="Word.Document.8">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76250"/>
                        <a:ext cx="804227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16" name="Group 216">
            <a:extLst>
              <a:ext uri="{FF2B5EF4-FFF2-40B4-BE49-F238E27FC236}">
                <a16:creationId xmlns:a16="http://schemas.microsoft.com/office/drawing/2014/main" id="{218312EF-A180-CD41-9EB1-C504E463921F}"/>
              </a:ext>
            </a:extLst>
          </p:cNvPr>
          <p:cNvGraphicFramePr>
            <a:graphicFrameLocks noGrp="1"/>
          </p:cNvGraphicFramePr>
          <p:nvPr/>
        </p:nvGraphicFramePr>
        <p:xfrm>
          <a:off x="1042988" y="2565400"/>
          <a:ext cx="5832475" cy="3529013"/>
        </p:xfrm>
        <a:graphic>
          <a:graphicData uri="http://schemas.openxmlformats.org/drawingml/2006/table">
            <a:tbl>
              <a:tblPr/>
              <a:tblGrid>
                <a:gridCol w="1944687">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4688">
                  <a:extLst>
                    <a:ext uri="{9D8B030D-6E8A-4147-A177-3AD203B41FA5}">
                      <a16:colId xmlns:a16="http://schemas.microsoft.com/office/drawing/2014/main" val="20002"/>
                    </a:ext>
                  </a:extLst>
                </a:gridCol>
              </a:tblGrid>
              <a:tr h="11763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Électro</a:t>
                      </a:r>
                      <a:r>
                        <a:rPr kumimoji="0" lang="fr-CA" sz="2800" b="0" i="0" u="none" strike="noStrike" cap="none" normalizeH="0" baseline="0">
                          <a:ln>
                            <a:noFill/>
                          </a:ln>
                          <a:solidFill>
                            <a:schemeClr val="tx1"/>
                          </a:solidFill>
                          <a:effectLst/>
                          <a:latin typeface="Arial" charset="0"/>
                          <a:sym typeface="Wingdings" pitchFamily="2" charset="2"/>
                        </a:rPr>
                        <a:t></a:t>
                      </a:r>
                      <a:endParaRPr kumimoji="0" lang="fr-CA" sz="2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a:ln>
                            <a:noFill/>
                          </a:ln>
                          <a:solidFill>
                            <a:schemeClr val="tx1"/>
                          </a:solidFill>
                          <a:effectLst/>
                          <a:latin typeface="Arial" charset="0"/>
                          <a:sym typeface="Wingdings" pitchFamily="2" charset="2"/>
                        </a:rPr>
                        <a:t></a:t>
                      </a:r>
                      <a:r>
                        <a:rPr kumimoji="0" lang="fr-CA" sz="2400" b="0" i="0" u="none" strike="noStrike" cap="none" normalizeH="0" baseline="0">
                          <a:ln>
                            <a:noFill/>
                          </a:ln>
                          <a:solidFill>
                            <a:schemeClr val="tx1"/>
                          </a:solidFill>
                          <a:effectLst/>
                          <a:latin typeface="Arial" charset="0"/>
                        </a:rPr>
                        <a:t>Tassimco</a:t>
                      </a: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Collusion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P2=125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Triche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P2=124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6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Collusion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P1=125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600 000,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    600 000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0, 384 000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6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P1=124</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384 000, 0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192 000,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rPr>
                        <a:t>    192 000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417" name="Rectangle 217">
            <a:extLst>
              <a:ext uri="{FF2B5EF4-FFF2-40B4-BE49-F238E27FC236}">
                <a16:creationId xmlns:a16="http://schemas.microsoft.com/office/drawing/2014/main" id="{E1E7B7DE-5125-BE41-9808-9FB52D0D62CE}"/>
              </a:ext>
            </a:extLst>
          </p:cNvPr>
          <p:cNvSpPr>
            <a:spLocks noChangeArrowheads="1"/>
          </p:cNvSpPr>
          <p:nvPr/>
        </p:nvSpPr>
        <p:spPr bwMode="auto">
          <a:xfrm>
            <a:off x="3059113" y="3789363"/>
            <a:ext cx="1728787" cy="100806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51418" name="Text Box 218">
            <a:extLst>
              <a:ext uri="{FF2B5EF4-FFF2-40B4-BE49-F238E27FC236}">
                <a16:creationId xmlns:a16="http://schemas.microsoft.com/office/drawing/2014/main" id="{FDE16F64-7F67-124B-A837-F5F9ED41834E}"/>
              </a:ext>
            </a:extLst>
          </p:cNvPr>
          <p:cNvSpPr txBox="1">
            <a:spLocks noChangeArrowheads="1"/>
          </p:cNvSpPr>
          <p:nvPr/>
        </p:nvSpPr>
        <p:spPr bwMode="auto">
          <a:xfrm>
            <a:off x="4119563" y="46736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solidFill>
                  <a:srgbClr val="FF3300"/>
                </a:solidFill>
              </a:rPr>
              <a:t>Nash</a:t>
            </a:r>
            <a:endParaRPr lang="fr-FR" altLang="fr-FR" sz="1800">
              <a:solidFill>
                <a:srgbClr val="FF3300"/>
              </a:solidFill>
            </a:endParaRPr>
          </a:p>
        </p:txBody>
      </p:sp>
      <p:sp>
        <p:nvSpPr>
          <p:cNvPr id="51419" name="Text Box 219">
            <a:extLst>
              <a:ext uri="{FF2B5EF4-FFF2-40B4-BE49-F238E27FC236}">
                <a16:creationId xmlns:a16="http://schemas.microsoft.com/office/drawing/2014/main" id="{85964516-2084-5C45-911B-F29380DD7182}"/>
              </a:ext>
            </a:extLst>
          </p:cNvPr>
          <p:cNvSpPr txBox="1">
            <a:spLocks noChangeArrowheads="1"/>
          </p:cNvSpPr>
          <p:nvPr/>
        </p:nvSpPr>
        <p:spPr bwMode="auto">
          <a:xfrm>
            <a:off x="395288" y="6237288"/>
            <a:ext cx="810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400"/>
              <a:t>Une punition moins sévère pourrait aussi être envisagée…</a:t>
            </a:r>
            <a:endParaRPr lang="fr-FR" altLang="fr-FR" sz="2400"/>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313"/>
                                        </p:tgtEl>
                                        <p:attrNameLst>
                                          <p:attrName>style.visibility</p:attrName>
                                        </p:attrNameLst>
                                      </p:cBhvr>
                                      <p:to>
                                        <p:strVal val="visible"/>
                                      </p:to>
                                    </p:set>
                                    <p:anim calcmode="lin" valueType="num">
                                      <p:cBhvr>
                                        <p:cTn id="7" dur="500" fill="hold"/>
                                        <p:tgtEl>
                                          <p:spTgt spid="51313"/>
                                        </p:tgtEl>
                                        <p:attrNameLst>
                                          <p:attrName>ppt_w</p:attrName>
                                        </p:attrNameLst>
                                      </p:cBhvr>
                                      <p:tavLst>
                                        <p:tav tm="0">
                                          <p:val>
                                            <p:fltVal val="0"/>
                                          </p:val>
                                        </p:tav>
                                        <p:tav tm="100000">
                                          <p:val>
                                            <p:strVal val="#ppt_w"/>
                                          </p:val>
                                        </p:tav>
                                      </p:tavLst>
                                    </p:anim>
                                    <p:anim calcmode="lin" valueType="num">
                                      <p:cBhvr>
                                        <p:cTn id="8" dur="500" fill="hold"/>
                                        <p:tgtEl>
                                          <p:spTgt spid="5131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1416"/>
                                        </p:tgtEl>
                                        <p:attrNameLst>
                                          <p:attrName>style.visibility</p:attrName>
                                        </p:attrNameLst>
                                      </p:cBhvr>
                                      <p:to>
                                        <p:strVal val="visible"/>
                                      </p:to>
                                    </p:set>
                                    <p:anim calcmode="lin" valueType="num">
                                      <p:cBhvr>
                                        <p:cTn id="13" dur="500" fill="hold"/>
                                        <p:tgtEl>
                                          <p:spTgt spid="51416"/>
                                        </p:tgtEl>
                                        <p:attrNameLst>
                                          <p:attrName>ppt_w</p:attrName>
                                        </p:attrNameLst>
                                      </p:cBhvr>
                                      <p:tavLst>
                                        <p:tav tm="0">
                                          <p:val>
                                            <p:fltVal val="0"/>
                                          </p:val>
                                        </p:tav>
                                        <p:tav tm="100000">
                                          <p:val>
                                            <p:strVal val="#ppt_w"/>
                                          </p:val>
                                        </p:tav>
                                      </p:tavLst>
                                    </p:anim>
                                    <p:anim calcmode="lin" valueType="num">
                                      <p:cBhvr>
                                        <p:cTn id="14" dur="500" fill="hold"/>
                                        <p:tgtEl>
                                          <p:spTgt spid="5141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1417"/>
                                        </p:tgtEl>
                                        <p:attrNameLst>
                                          <p:attrName>style.visibility</p:attrName>
                                        </p:attrNameLst>
                                      </p:cBhvr>
                                      <p:to>
                                        <p:strVal val="visible"/>
                                      </p:to>
                                    </p:set>
                                    <p:animEffect transition="in" filter="wipe(down)">
                                      <p:cBhvr>
                                        <p:cTn id="19" dur="580">
                                          <p:stCondLst>
                                            <p:cond delay="0"/>
                                          </p:stCondLst>
                                        </p:cTn>
                                        <p:tgtEl>
                                          <p:spTgt spid="51417"/>
                                        </p:tgtEl>
                                      </p:cBhvr>
                                    </p:animEffect>
                                    <p:anim calcmode="lin" valueType="num">
                                      <p:cBhvr>
                                        <p:cTn id="20" dur="1822" tmFilter="0,0; 0.14,0.36; 0.43,0.73; 0.71,0.91; 1.0,1.0">
                                          <p:stCondLst>
                                            <p:cond delay="0"/>
                                          </p:stCondLst>
                                        </p:cTn>
                                        <p:tgtEl>
                                          <p:spTgt spid="5141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141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141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141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1417"/>
                                        </p:tgtEl>
                                        <p:attrNameLst>
                                          <p:attrName>ppt_y</p:attrName>
                                        </p:attrNameLst>
                                      </p:cBhvr>
                                      <p:tavLst>
                                        <p:tav tm="0" fmla="#ppt_y-sin(pi*$)/81">
                                          <p:val>
                                            <p:fltVal val="0"/>
                                          </p:val>
                                        </p:tav>
                                        <p:tav tm="100000">
                                          <p:val>
                                            <p:fltVal val="1"/>
                                          </p:val>
                                        </p:tav>
                                      </p:tavLst>
                                    </p:anim>
                                    <p:animScale>
                                      <p:cBhvr>
                                        <p:cTn id="25" dur="26">
                                          <p:stCondLst>
                                            <p:cond delay="650"/>
                                          </p:stCondLst>
                                        </p:cTn>
                                        <p:tgtEl>
                                          <p:spTgt spid="51417"/>
                                        </p:tgtEl>
                                      </p:cBhvr>
                                      <p:to x="100000" y="60000"/>
                                    </p:animScale>
                                    <p:animScale>
                                      <p:cBhvr>
                                        <p:cTn id="26" dur="166" decel="50000">
                                          <p:stCondLst>
                                            <p:cond delay="676"/>
                                          </p:stCondLst>
                                        </p:cTn>
                                        <p:tgtEl>
                                          <p:spTgt spid="51417"/>
                                        </p:tgtEl>
                                      </p:cBhvr>
                                      <p:to x="100000" y="100000"/>
                                    </p:animScale>
                                    <p:animScale>
                                      <p:cBhvr>
                                        <p:cTn id="27" dur="26">
                                          <p:stCondLst>
                                            <p:cond delay="1312"/>
                                          </p:stCondLst>
                                        </p:cTn>
                                        <p:tgtEl>
                                          <p:spTgt spid="51417"/>
                                        </p:tgtEl>
                                      </p:cBhvr>
                                      <p:to x="100000" y="80000"/>
                                    </p:animScale>
                                    <p:animScale>
                                      <p:cBhvr>
                                        <p:cTn id="28" dur="166" decel="50000">
                                          <p:stCondLst>
                                            <p:cond delay="1338"/>
                                          </p:stCondLst>
                                        </p:cTn>
                                        <p:tgtEl>
                                          <p:spTgt spid="51417"/>
                                        </p:tgtEl>
                                      </p:cBhvr>
                                      <p:to x="100000" y="100000"/>
                                    </p:animScale>
                                    <p:animScale>
                                      <p:cBhvr>
                                        <p:cTn id="29" dur="26">
                                          <p:stCondLst>
                                            <p:cond delay="1642"/>
                                          </p:stCondLst>
                                        </p:cTn>
                                        <p:tgtEl>
                                          <p:spTgt spid="51417"/>
                                        </p:tgtEl>
                                      </p:cBhvr>
                                      <p:to x="100000" y="90000"/>
                                    </p:animScale>
                                    <p:animScale>
                                      <p:cBhvr>
                                        <p:cTn id="30" dur="166" decel="50000">
                                          <p:stCondLst>
                                            <p:cond delay="1668"/>
                                          </p:stCondLst>
                                        </p:cTn>
                                        <p:tgtEl>
                                          <p:spTgt spid="51417"/>
                                        </p:tgtEl>
                                      </p:cBhvr>
                                      <p:to x="100000" y="100000"/>
                                    </p:animScale>
                                    <p:animScale>
                                      <p:cBhvr>
                                        <p:cTn id="31" dur="26">
                                          <p:stCondLst>
                                            <p:cond delay="1808"/>
                                          </p:stCondLst>
                                        </p:cTn>
                                        <p:tgtEl>
                                          <p:spTgt spid="51417"/>
                                        </p:tgtEl>
                                      </p:cBhvr>
                                      <p:to x="100000" y="95000"/>
                                    </p:animScale>
                                    <p:animScale>
                                      <p:cBhvr>
                                        <p:cTn id="32" dur="166" decel="50000">
                                          <p:stCondLst>
                                            <p:cond delay="1834"/>
                                          </p:stCondLst>
                                        </p:cTn>
                                        <p:tgtEl>
                                          <p:spTgt spid="51417"/>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51418"/>
                                        </p:tgtEl>
                                        <p:attrNameLst>
                                          <p:attrName>style.visibility</p:attrName>
                                        </p:attrNameLst>
                                      </p:cBhvr>
                                      <p:to>
                                        <p:strVal val="visible"/>
                                      </p:to>
                                    </p:set>
                                    <p:animEffect transition="in" filter="wipe(down)">
                                      <p:cBhvr>
                                        <p:cTn id="35" dur="580">
                                          <p:stCondLst>
                                            <p:cond delay="0"/>
                                          </p:stCondLst>
                                        </p:cTn>
                                        <p:tgtEl>
                                          <p:spTgt spid="51418"/>
                                        </p:tgtEl>
                                      </p:cBhvr>
                                    </p:animEffect>
                                    <p:anim calcmode="lin" valueType="num">
                                      <p:cBhvr>
                                        <p:cTn id="36" dur="1822" tmFilter="0,0; 0.14,0.36; 0.43,0.73; 0.71,0.91; 1.0,1.0">
                                          <p:stCondLst>
                                            <p:cond delay="0"/>
                                          </p:stCondLst>
                                        </p:cTn>
                                        <p:tgtEl>
                                          <p:spTgt spid="5141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5141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5141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5141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51418"/>
                                        </p:tgtEl>
                                        <p:attrNameLst>
                                          <p:attrName>ppt_y</p:attrName>
                                        </p:attrNameLst>
                                      </p:cBhvr>
                                      <p:tavLst>
                                        <p:tav tm="0" fmla="#ppt_y-sin(pi*$)/81">
                                          <p:val>
                                            <p:fltVal val="0"/>
                                          </p:val>
                                        </p:tav>
                                        <p:tav tm="100000">
                                          <p:val>
                                            <p:fltVal val="1"/>
                                          </p:val>
                                        </p:tav>
                                      </p:tavLst>
                                    </p:anim>
                                    <p:animScale>
                                      <p:cBhvr>
                                        <p:cTn id="41" dur="26">
                                          <p:stCondLst>
                                            <p:cond delay="650"/>
                                          </p:stCondLst>
                                        </p:cTn>
                                        <p:tgtEl>
                                          <p:spTgt spid="51418"/>
                                        </p:tgtEl>
                                      </p:cBhvr>
                                      <p:to x="100000" y="60000"/>
                                    </p:animScale>
                                    <p:animScale>
                                      <p:cBhvr>
                                        <p:cTn id="42" dur="166" decel="50000">
                                          <p:stCondLst>
                                            <p:cond delay="676"/>
                                          </p:stCondLst>
                                        </p:cTn>
                                        <p:tgtEl>
                                          <p:spTgt spid="51418"/>
                                        </p:tgtEl>
                                      </p:cBhvr>
                                      <p:to x="100000" y="100000"/>
                                    </p:animScale>
                                    <p:animScale>
                                      <p:cBhvr>
                                        <p:cTn id="43" dur="26">
                                          <p:stCondLst>
                                            <p:cond delay="1312"/>
                                          </p:stCondLst>
                                        </p:cTn>
                                        <p:tgtEl>
                                          <p:spTgt spid="51418"/>
                                        </p:tgtEl>
                                      </p:cBhvr>
                                      <p:to x="100000" y="80000"/>
                                    </p:animScale>
                                    <p:animScale>
                                      <p:cBhvr>
                                        <p:cTn id="44" dur="166" decel="50000">
                                          <p:stCondLst>
                                            <p:cond delay="1338"/>
                                          </p:stCondLst>
                                        </p:cTn>
                                        <p:tgtEl>
                                          <p:spTgt spid="51418"/>
                                        </p:tgtEl>
                                      </p:cBhvr>
                                      <p:to x="100000" y="100000"/>
                                    </p:animScale>
                                    <p:animScale>
                                      <p:cBhvr>
                                        <p:cTn id="45" dur="26">
                                          <p:stCondLst>
                                            <p:cond delay="1642"/>
                                          </p:stCondLst>
                                        </p:cTn>
                                        <p:tgtEl>
                                          <p:spTgt spid="51418"/>
                                        </p:tgtEl>
                                      </p:cBhvr>
                                      <p:to x="100000" y="90000"/>
                                    </p:animScale>
                                    <p:animScale>
                                      <p:cBhvr>
                                        <p:cTn id="46" dur="166" decel="50000">
                                          <p:stCondLst>
                                            <p:cond delay="1668"/>
                                          </p:stCondLst>
                                        </p:cTn>
                                        <p:tgtEl>
                                          <p:spTgt spid="51418"/>
                                        </p:tgtEl>
                                      </p:cBhvr>
                                      <p:to x="100000" y="100000"/>
                                    </p:animScale>
                                    <p:animScale>
                                      <p:cBhvr>
                                        <p:cTn id="47" dur="26">
                                          <p:stCondLst>
                                            <p:cond delay="1808"/>
                                          </p:stCondLst>
                                        </p:cTn>
                                        <p:tgtEl>
                                          <p:spTgt spid="51418"/>
                                        </p:tgtEl>
                                      </p:cBhvr>
                                      <p:to x="100000" y="95000"/>
                                    </p:animScale>
                                    <p:animScale>
                                      <p:cBhvr>
                                        <p:cTn id="48" dur="166" decel="50000">
                                          <p:stCondLst>
                                            <p:cond delay="1834"/>
                                          </p:stCondLst>
                                        </p:cTn>
                                        <p:tgtEl>
                                          <p:spTgt spid="51418"/>
                                        </p:tgtEl>
                                      </p:cBhvr>
                                      <p:to x="100000" y="100000"/>
                                    </p:animScale>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51419"/>
                                        </p:tgtEl>
                                        <p:attrNameLst>
                                          <p:attrName>style.visibility</p:attrName>
                                        </p:attrNameLst>
                                      </p:cBhvr>
                                      <p:to>
                                        <p:strVal val="visible"/>
                                      </p:to>
                                    </p:set>
                                    <p:anim calcmode="lin" valueType="num">
                                      <p:cBhvr>
                                        <p:cTn id="53" dur="500" fill="hold"/>
                                        <p:tgtEl>
                                          <p:spTgt spid="51419"/>
                                        </p:tgtEl>
                                        <p:attrNameLst>
                                          <p:attrName>ppt_w</p:attrName>
                                        </p:attrNameLst>
                                      </p:cBhvr>
                                      <p:tavLst>
                                        <p:tav tm="0">
                                          <p:val>
                                            <p:fltVal val="0"/>
                                          </p:val>
                                        </p:tav>
                                        <p:tav tm="100000">
                                          <p:val>
                                            <p:strVal val="#ppt_w"/>
                                          </p:val>
                                        </p:tav>
                                      </p:tavLst>
                                    </p:anim>
                                    <p:anim calcmode="lin" valueType="num">
                                      <p:cBhvr>
                                        <p:cTn id="54" dur="500" fill="hold"/>
                                        <p:tgtEl>
                                          <p:spTgt spid="514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7" grpId="0" animBg="1"/>
      <p:bldP spid="51418" grpId="0"/>
      <p:bldP spid="514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u numéro de diapositive 4">
            <a:extLst>
              <a:ext uri="{FF2B5EF4-FFF2-40B4-BE49-F238E27FC236}">
                <a16:creationId xmlns:a16="http://schemas.microsoft.com/office/drawing/2014/main" id="{1B1256AB-4A1F-A649-858C-05B0E1BB501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473DD1-53D3-AE41-900F-2C7B706692C5}" type="slidenum">
              <a:rPr lang="fr-FR" altLang="fr-FR" sz="1400"/>
              <a:pPr>
                <a:spcBef>
                  <a:spcPct val="0"/>
                </a:spcBef>
                <a:buFontTx/>
                <a:buNone/>
              </a:pPr>
              <a:t>35</a:t>
            </a:fld>
            <a:endParaRPr lang="fr-FR" altLang="fr-FR" sz="1400"/>
          </a:p>
        </p:txBody>
      </p:sp>
      <p:sp>
        <p:nvSpPr>
          <p:cNvPr id="36867" name="Rectangle 3">
            <a:extLst>
              <a:ext uri="{FF2B5EF4-FFF2-40B4-BE49-F238E27FC236}">
                <a16:creationId xmlns:a16="http://schemas.microsoft.com/office/drawing/2014/main" id="{DCF20117-0B2C-8841-9349-82386C80209E}"/>
              </a:ext>
            </a:extLst>
          </p:cNvPr>
          <p:cNvSpPr>
            <a:spLocks noGrp="1" noChangeArrowheads="1"/>
          </p:cNvSpPr>
          <p:nvPr>
            <p:ph type="title"/>
          </p:nvPr>
        </p:nvSpPr>
        <p:spPr/>
        <p:txBody>
          <a:bodyPr/>
          <a:lstStyle/>
          <a:p>
            <a:pPr eaLnBrk="1" hangingPunct="1"/>
            <a:r>
              <a:rPr lang="fr-CA" altLang="fr-FR" sz="4000">
                <a:solidFill>
                  <a:schemeClr val="accent2"/>
                </a:solidFill>
              </a:rPr>
              <a:t>Punition pendant une période si dévie puis retour à la collusion</a:t>
            </a:r>
            <a:endParaRPr lang="fr-FR" altLang="fr-FR" sz="4000">
              <a:solidFill>
                <a:schemeClr val="accent2"/>
              </a:solidFill>
            </a:endParaRPr>
          </a:p>
        </p:txBody>
      </p:sp>
      <p:graphicFrame>
        <p:nvGraphicFramePr>
          <p:cNvPr id="91140" name="Group 4">
            <a:extLst>
              <a:ext uri="{FF2B5EF4-FFF2-40B4-BE49-F238E27FC236}">
                <a16:creationId xmlns:a16="http://schemas.microsoft.com/office/drawing/2014/main" id="{E333C97E-477E-E546-B111-C42B83004563}"/>
              </a:ext>
            </a:extLst>
          </p:cNvPr>
          <p:cNvGraphicFramePr>
            <a:graphicFrameLocks noGrp="1"/>
          </p:cNvGraphicFramePr>
          <p:nvPr/>
        </p:nvGraphicFramePr>
        <p:xfrm>
          <a:off x="1116013" y="1700213"/>
          <a:ext cx="6481762" cy="1873250"/>
        </p:xfrm>
        <a:graphic>
          <a:graphicData uri="http://schemas.openxmlformats.org/drawingml/2006/table">
            <a:tbl>
              <a:tblPr/>
              <a:tblGrid>
                <a:gridCol w="2160587">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tblGrid>
              <a:tr h="841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Arial" charset="0"/>
                          <a:ea typeface="Times New Roman" pitchFamily="18" charset="0"/>
                          <a:cs typeface="Arial" charset="0"/>
                        </a:rPr>
                        <a:t>Période</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Arial" charset="0"/>
                          <a:ea typeface="Times New Roman" pitchFamily="18" charset="0"/>
                          <a:cs typeface="Arial" charset="0"/>
                        </a:rPr>
                        <a:t>Collusion (P1=P2=125$)</a:t>
                      </a:r>
                      <a:endParaRPr kumimoji="0" lang="fr-FR"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Symbol" pitchFamily="18" charset="2"/>
                          <a:ea typeface="Times New Roman" pitchFamily="18" charset="0"/>
                          <a:cs typeface="Arial" charset="0"/>
                        </a:rPr>
                        <a:t>P</a:t>
                      </a:r>
                      <a:r>
                        <a:rPr kumimoji="0" lang="fr-FR" sz="1200" b="1" i="0" u="none" strike="noStrike" cap="none" normalizeH="0" baseline="0">
                          <a:ln>
                            <a:noFill/>
                          </a:ln>
                          <a:solidFill>
                            <a:schemeClr val="tx1"/>
                          </a:solidFill>
                          <a:effectLst/>
                          <a:latin typeface="Arial" charset="0"/>
                          <a:ea typeface="Times New Roman" pitchFamily="18" charset="0"/>
                          <a:cs typeface="Arial" charset="0"/>
                        </a:rPr>
                        <a:t>1                           </a:t>
                      </a:r>
                      <a:r>
                        <a:rPr kumimoji="0" lang="fr-FR" sz="1200" b="1" i="0" u="none" strike="noStrike" cap="none" normalizeH="0" baseline="0">
                          <a:ln>
                            <a:noFill/>
                          </a:ln>
                          <a:solidFill>
                            <a:schemeClr val="tx1"/>
                          </a:solidFill>
                          <a:effectLst/>
                          <a:latin typeface="Symbol" pitchFamily="18" charset="2"/>
                          <a:ea typeface="Times New Roman" pitchFamily="18" charset="0"/>
                          <a:cs typeface="Arial" charset="0"/>
                        </a:rPr>
                        <a:t>P</a:t>
                      </a:r>
                      <a:r>
                        <a:rPr kumimoji="0" lang="fr-FR" sz="1200" b="1" i="0" u="none" strike="noStrike" cap="none" normalizeH="0" baseline="0">
                          <a:ln>
                            <a:noFill/>
                          </a:ln>
                          <a:solidFill>
                            <a:schemeClr val="tx1"/>
                          </a:solidFill>
                          <a:effectLst/>
                          <a:latin typeface="Arial" charset="0"/>
                          <a:ea typeface="Times New Roman" pitchFamily="18" charset="0"/>
                          <a:cs typeface="Arial" charset="0"/>
                        </a:rPr>
                        <a:t>2</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Arial" charset="0"/>
                          <a:ea typeface="Times New Roman" pitchFamily="18" charset="0"/>
                          <a:cs typeface="Arial" charset="0"/>
                        </a:rPr>
                        <a:t>Tricherie de 1 puis riposte de 2 "punition pendant une période"</a:t>
                      </a:r>
                      <a:endParaRPr kumimoji="0" lang="fr-FR"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Symbol" pitchFamily="18" charset="2"/>
                          <a:ea typeface="Times New Roman" pitchFamily="18" charset="0"/>
                          <a:cs typeface="Arial" charset="0"/>
                        </a:rPr>
                        <a:t>P</a:t>
                      </a:r>
                      <a:r>
                        <a:rPr kumimoji="0" lang="fr-FR" sz="1200" b="1" i="0" u="none" strike="noStrike" cap="none" normalizeH="0" baseline="0">
                          <a:ln>
                            <a:noFill/>
                          </a:ln>
                          <a:solidFill>
                            <a:schemeClr val="tx1"/>
                          </a:solidFill>
                          <a:effectLst/>
                          <a:latin typeface="Arial" charset="0"/>
                          <a:ea typeface="Times New Roman" pitchFamily="18" charset="0"/>
                          <a:cs typeface="Arial" charset="0"/>
                        </a:rPr>
                        <a:t>1                           </a:t>
                      </a:r>
                      <a:r>
                        <a:rPr kumimoji="0" lang="fr-FR" sz="1200" b="1" i="0" u="none" strike="noStrike" cap="none" normalizeH="0" baseline="0">
                          <a:ln>
                            <a:noFill/>
                          </a:ln>
                          <a:solidFill>
                            <a:schemeClr val="tx1"/>
                          </a:solidFill>
                          <a:effectLst/>
                          <a:latin typeface="Symbol" pitchFamily="18" charset="2"/>
                          <a:ea typeface="Times New Roman" pitchFamily="18" charset="0"/>
                          <a:cs typeface="Arial" charset="0"/>
                        </a:rPr>
                        <a:t>P</a:t>
                      </a:r>
                      <a:r>
                        <a:rPr kumimoji="0" lang="fr-FR" sz="1200" b="1" i="0" u="none" strike="noStrike" cap="none" normalizeH="0" baseline="0">
                          <a:ln>
                            <a:noFill/>
                          </a:ln>
                          <a:solidFill>
                            <a:schemeClr val="tx1"/>
                          </a:solidFill>
                          <a:effectLst/>
                          <a:latin typeface="Arial" charset="0"/>
                          <a:ea typeface="Times New Roman" pitchFamily="18" charset="0"/>
                          <a:cs typeface="Arial" charset="0"/>
                        </a:rPr>
                        <a:t>2</a:t>
                      </a:r>
                      <a:endParaRPr kumimoji="0" lang="fr-FR"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1</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200 000               200 000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384 000                     0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2</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200 000               200 000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0                                0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3</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200 000               200 000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Arial" charset="0"/>
                          <a:ea typeface="Times New Roman" pitchFamily="18" charset="0"/>
                          <a:cs typeface="Arial" charset="0"/>
                        </a:rPr>
                        <a:t>200 000                200 000</a:t>
                      </a:r>
                      <a:endParaRPr kumimoji="0" lang="fr-FR"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1163" name="Group 27">
            <a:extLst>
              <a:ext uri="{FF2B5EF4-FFF2-40B4-BE49-F238E27FC236}">
                <a16:creationId xmlns:a16="http://schemas.microsoft.com/office/drawing/2014/main" id="{D2827917-E397-6645-8A9C-3F5DA622119B}"/>
              </a:ext>
            </a:extLst>
          </p:cNvPr>
          <p:cNvGraphicFramePr>
            <a:graphicFrameLocks noGrp="1"/>
          </p:cNvGraphicFramePr>
          <p:nvPr/>
        </p:nvGraphicFramePr>
        <p:xfrm>
          <a:off x="1547813" y="3716338"/>
          <a:ext cx="5832475" cy="2736850"/>
        </p:xfrm>
        <a:graphic>
          <a:graphicData uri="http://schemas.openxmlformats.org/drawingml/2006/table">
            <a:tbl>
              <a:tblPr/>
              <a:tblGrid>
                <a:gridCol w="1944687">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4688">
                  <a:extLst>
                    <a:ext uri="{9D8B030D-6E8A-4147-A177-3AD203B41FA5}">
                      <a16:colId xmlns:a16="http://schemas.microsoft.com/office/drawing/2014/main" val="20002"/>
                    </a:ext>
                  </a:extLst>
                </a:gridCol>
              </a:tblGrid>
              <a:tr h="9128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a:ln>
                            <a:noFill/>
                          </a:ln>
                          <a:solidFill>
                            <a:schemeClr val="tx1"/>
                          </a:solidFill>
                          <a:effectLst/>
                          <a:latin typeface="Arial" charset="0"/>
                        </a:rPr>
                        <a:t>Électro</a:t>
                      </a:r>
                      <a:r>
                        <a:rPr kumimoji="0" lang="fr-CA" sz="2000" b="0" i="0" u="none" strike="noStrike" cap="none" normalizeH="0" baseline="0">
                          <a:ln>
                            <a:noFill/>
                          </a:ln>
                          <a:solidFill>
                            <a:schemeClr val="tx1"/>
                          </a:solidFill>
                          <a:effectLst/>
                          <a:latin typeface="Arial" charset="0"/>
                          <a:sym typeface="Wingdings" pitchFamily="2" charset="2"/>
                        </a:rPr>
                        <a:t></a:t>
                      </a:r>
                      <a:endParaRPr kumimoji="0" lang="fr-CA" sz="20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1800" b="0" i="0" u="none" strike="noStrike" cap="none" normalizeH="0" baseline="0">
                          <a:ln>
                            <a:noFill/>
                          </a:ln>
                          <a:solidFill>
                            <a:schemeClr val="tx1"/>
                          </a:solidFill>
                          <a:effectLst/>
                          <a:latin typeface="Arial" charset="0"/>
                          <a:sym typeface="Wingdings" pitchFamily="2" charset="2"/>
                        </a:rPr>
                        <a:t></a:t>
                      </a:r>
                      <a:r>
                        <a:rPr kumimoji="0" lang="fr-CA" sz="1800" b="0" i="0" u="none" strike="noStrike" cap="none" normalizeH="0" baseline="0">
                          <a:ln>
                            <a:noFill/>
                          </a:ln>
                          <a:solidFill>
                            <a:schemeClr val="tx1"/>
                          </a:solidFill>
                          <a:effectLst/>
                          <a:latin typeface="Arial" charset="0"/>
                        </a:rPr>
                        <a:t>Tassimco</a:t>
                      </a: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Collusion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P2=125</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Triche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P2=124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1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Collusion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P1=125</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600 000,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    600 000</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0, 584 000</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P1=124</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584 000, 0</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392 000,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a:ln>
                            <a:noFill/>
                          </a:ln>
                          <a:solidFill>
                            <a:schemeClr val="tx1"/>
                          </a:solidFill>
                          <a:effectLst/>
                          <a:latin typeface="Arial" charset="0"/>
                        </a:rPr>
                        <a:t>    392 000</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908" name="Rectangle 46">
            <a:extLst>
              <a:ext uri="{FF2B5EF4-FFF2-40B4-BE49-F238E27FC236}">
                <a16:creationId xmlns:a16="http://schemas.microsoft.com/office/drawing/2014/main" id="{A60C3D06-01BD-0942-B822-34ECDCBDF924}"/>
              </a:ext>
            </a:extLst>
          </p:cNvPr>
          <p:cNvSpPr>
            <a:spLocks noChangeArrowheads="1"/>
          </p:cNvSpPr>
          <p:nvPr/>
        </p:nvSpPr>
        <p:spPr bwMode="auto">
          <a:xfrm>
            <a:off x="3492500" y="4652963"/>
            <a:ext cx="1655763" cy="7207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Tree>
    <p:custDataLst>
      <p:tags r:id="rId1"/>
    </p:custData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numéro de diapositive 5">
            <a:extLst>
              <a:ext uri="{FF2B5EF4-FFF2-40B4-BE49-F238E27FC236}">
                <a16:creationId xmlns:a16="http://schemas.microsoft.com/office/drawing/2014/main" id="{9F868C49-E4CC-E74F-BB97-A7265A762EB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AF5A4F-8102-9147-A20B-895B389AE693}" type="slidenum">
              <a:rPr lang="fr-FR" altLang="fr-FR" sz="1400"/>
              <a:pPr>
                <a:spcBef>
                  <a:spcPct val="0"/>
                </a:spcBef>
                <a:buFontTx/>
                <a:buNone/>
              </a:pPr>
              <a:t>36</a:t>
            </a:fld>
            <a:endParaRPr lang="fr-FR" altLang="fr-FR" sz="1400"/>
          </a:p>
        </p:txBody>
      </p:sp>
      <p:pic>
        <p:nvPicPr>
          <p:cNvPr id="37891" name="Picture 4">
            <a:extLst>
              <a:ext uri="{FF2B5EF4-FFF2-40B4-BE49-F238E27FC236}">
                <a16:creationId xmlns:a16="http://schemas.microsoft.com/office/drawing/2014/main" id="{1A80193D-6D5E-DE44-B74A-4A52BE181D2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628775"/>
            <a:ext cx="9099550" cy="2139950"/>
          </a:xfrm>
          <a:noFill/>
        </p:spPr>
      </p:pic>
    </p:spTree>
    <p:custDataLst>
      <p:tags r:id="rId1"/>
    </p:custData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u numéro de diapositive 5">
            <a:extLst>
              <a:ext uri="{FF2B5EF4-FFF2-40B4-BE49-F238E27FC236}">
                <a16:creationId xmlns:a16="http://schemas.microsoft.com/office/drawing/2014/main" id="{A60D06CD-D8FE-8D48-8C61-E09A5288AD7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63875D-28A0-5943-97A4-BDC6BF2E0604}" type="slidenum">
              <a:rPr lang="fr-FR" altLang="fr-FR" sz="1400"/>
              <a:pPr>
                <a:spcBef>
                  <a:spcPct val="0"/>
                </a:spcBef>
                <a:buFontTx/>
                <a:buNone/>
              </a:pPr>
              <a:t>37</a:t>
            </a:fld>
            <a:endParaRPr lang="fr-FR" altLang="fr-FR" sz="1400"/>
          </a:p>
        </p:txBody>
      </p:sp>
      <p:sp>
        <p:nvSpPr>
          <p:cNvPr id="38915" name="Rectangle 2">
            <a:extLst>
              <a:ext uri="{FF2B5EF4-FFF2-40B4-BE49-F238E27FC236}">
                <a16:creationId xmlns:a16="http://schemas.microsoft.com/office/drawing/2014/main" id="{DC2BDB79-31A6-C04F-965F-6BBF6BF1D282}"/>
              </a:ext>
            </a:extLst>
          </p:cNvPr>
          <p:cNvSpPr>
            <a:spLocks noGrp="1" noChangeArrowheads="1"/>
          </p:cNvSpPr>
          <p:nvPr>
            <p:ph type="title"/>
          </p:nvPr>
        </p:nvSpPr>
        <p:spPr/>
        <p:txBody>
          <a:bodyPr/>
          <a:lstStyle/>
          <a:p>
            <a:pPr eaLnBrk="1" hangingPunct="1"/>
            <a:r>
              <a:rPr lang="fr-CA" altLang="fr-FR" sz="3600">
                <a:solidFill>
                  <a:schemeClr val="accent2"/>
                </a:solidFill>
              </a:rPr>
              <a:t>Autres éléments qui facilitent la collusion ou réduisent la concurrence</a:t>
            </a:r>
            <a:endParaRPr lang="fr-FR" altLang="fr-FR" sz="3600">
              <a:solidFill>
                <a:schemeClr val="accent2"/>
              </a:solidFill>
            </a:endParaRPr>
          </a:p>
        </p:txBody>
      </p:sp>
      <p:sp>
        <p:nvSpPr>
          <p:cNvPr id="54275" name="Rectangle 3">
            <a:extLst>
              <a:ext uri="{FF2B5EF4-FFF2-40B4-BE49-F238E27FC236}">
                <a16:creationId xmlns:a16="http://schemas.microsoft.com/office/drawing/2014/main" id="{259E49AE-F1DF-0A46-8D44-44CE6D34FE63}"/>
              </a:ext>
            </a:extLst>
          </p:cNvPr>
          <p:cNvSpPr>
            <a:spLocks noGrp="1" noChangeArrowheads="1"/>
          </p:cNvSpPr>
          <p:nvPr>
            <p:ph type="body" idx="1"/>
          </p:nvPr>
        </p:nvSpPr>
        <p:spPr/>
        <p:txBody>
          <a:bodyPr/>
          <a:lstStyle/>
          <a:p>
            <a:pPr lvl="1" eaLnBrk="1" hangingPunct="1"/>
            <a:r>
              <a:rPr lang="fr-CA" altLang="fr-FR"/>
              <a:t>Menace de punition physique si déviation (ex: cartel de l’essence dans certaines régions au Québec)</a:t>
            </a:r>
          </a:p>
          <a:p>
            <a:pPr lvl="1" eaLnBrk="1" hangingPunct="1"/>
            <a:r>
              <a:rPr lang="fr-CA" altLang="fr-FR"/>
              <a:t>Les actions de chaque joueur sont publiques (échange d’informations).</a:t>
            </a:r>
          </a:p>
          <a:p>
            <a:pPr lvl="1" eaLnBrk="1" hangingPunct="1"/>
            <a:r>
              <a:rPr lang="fr-CA" altLang="fr-FR"/>
              <a:t>La différenciation du produit.</a:t>
            </a:r>
          </a:p>
          <a:p>
            <a:pPr lvl="1" eaLnBrk="1" hangingPunct="1"/>
            <a:r>
              <a:rPr lang="fr-CA" altLang="fr-FR"/>
              <a:t>Clauses: « si vous trouvez moins cher ailleurs, on vous rembourse la différence ».</a:t>
            </a:r>
          </a:p>
          <a:p>
            <a:pPr lvl="1" eaLnBrk="1" hangingPunct="1"/>
            <a:endParaRPr lang="fr-CA"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500" fill="hold"/>
                                        <p:tgtEl>
                                          <p:spTgt spid="54275">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54275">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54275">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5427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 calcmode="lin" valueType="num">
                                      <p:cBhvr>
                                        <p:cTn id="16" dur="5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542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54275">
                                            <p:txEl>
                                              <p:pRg st="2" end="2"/>
                                            </p:txEl>
                                          </p:spTgt>
                                        </p:tgtEl>
                                        <p:attrNameLst>
                                          <p:attrName>style.visibility</p:attrName>
                                        </p:attrNameLst>
                                      </p:cBhvr>
                                      <p:to>
                                        <p:strVal val="visible"/>
                                      </p:to>
                                    </p:set>
                                    <p:anim calcmode="lin" valueType="num">
                                      <p:cBhvr>
                                        <p:cTn id="22" dur="5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542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54275">
                                            <p:txEl>
                                              <p:pRg st="3" end="3"/>
                                            </p:txEl>
                                          </p:spTgt>
                                        </p:tgtEl>
                                        <p:attrNameLst>
                                          <p:attrName>style.visibility</p:attrName>
                                        </p:attrNameLst>
                                      </p:cBhvr>
                                      <p:to>
                                        <p:strVal val="visible"/>
                                      </p:to>
                                    </p:set>
                                    <p:anim calcmode="lin" valueType="num">
                                      <p:cBhvr>
                                        <p:cTn id="28" dur="500" fill="hold"/>
                                        <p:tgtEl>
                                          <p:spTgt spid="5427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42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numéro de diapositive 5">
            <a:extLst>
              <a:ext uri="{FF2B5EF4-FFF2-40B4-BE49-F238E27FC236}">
                <a16:creationId xmlns:a16="http://schemas.microsoft.com/office/drawing/2014/main" id="{4C7725AA-3032-494B-96A1-C266983BF03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5F1D64-0F44-F14A-9855-3DC23F7CBE46}" type="slidenum">
              <a:rPr lang="fr-FR" altLang="fr-FR" sz="1400"/>
              <a:pPr>
                <a:spcBef>
                  <a:spcPct val="0"/>
                </a:spcBef>
                <a:buFontTx/>
                <a:buNone/>
              </a:pPr>
              <a:t>4</a:t>
            </a:fld>
            <a:endParaRPr lang="fr-FR" altLang="fr-FR" sz="1400"/>
          </a:p>
        </p:txBody>
      </p:sp>
      <p:sp>
        <p:nvSpPr>
          <p:cNvPr id="5123" name="Rectangle 2">
            <a:extLst>
              <a:ext uri="{FF2B5EF4-FFF2-40B4-BE49-F238E27FC236}">
                <a16:creationId xmlns:a16="http://schemas.microsoft.com/office/drawing/2014/main" id="{A8849569-AA1D-914C-A321-5511BF4942F7}"/>
              </a:ext>
            </a:extLst>
          </p:cNvPr>
          <p:cNvSpPr>
            <a:spLocks noGrp="1" noChangeArrowheads="1"/>
          </p:cNvSpPr>
          <p:nvPr>
            <p:ph type="title"/>
          </p:nvPr>
        </p:nvSpPr>
        <p:spPr/>
        <p:txBody>
          <a:bodyPr/>
          <a:lstStyle/>
          <a:p>
            <a:pPr eaLnBrk="1" hangingPunct="1"/>
            <a:r>
              <a:rPr lang="fr-CA" altLang="fr-FR">
                <a:solidFill>
                  <a:schemeClr val="accent2"/>
                </a:solidFill>
              </a:rPr>
              <a:t>Plusieurs modèles d’oligopole</a:t>
            </a:r>
            <a:endParaRPr lang="fr-FR" altLang="fr-FR">
              <a:solidFill>
                <a:schemeClr val="accent2"/>
              </a:solidFill>
            </a:endParaRPr>
          </a:p>
        </p:txBody>
      </p:sp>
      <p:sp>
        <p:nvSpPr>
          <p:cNvPr id="6148" name="Rectangle 3">
            <a:extLst>
              <a:ext uri="{FF2B5EF4-FFF2-40B4-BE49-F238E27FC236}">
                <a16:creationId xmlns:a16="http://schemas.microsoft.com/office/drawing/2014/main" id="{A72EC3A2-7FB9-C844-989E-8A89C1A67082}"/>
              </a:ext>
            </a:extLst>
          </p:cNvPr>
          <p:cNvSpPr>
            <a:spLocks noGrp="1" noChangeArrowheads="1"/>
          </p:cNvSpPr>
          <p:nvPr>
            <p:ph type="body" idx="1"/>
          </p:nvPr>
        </p:nvSpPr>
        <p:spPr/>
        <p:txBody>
          <a:bodyPr/>
          <a:lstStyle/>
          <a:p>
            <a:pPr eaLnBrk="1" hangingPunct="1"/>
            <a:r>
              <a:rPr lang="fr-CA" altLang="fr-FR"/>
              <a:t>Pas UN modèle d’oligopole mais plusieurs suivant la ou les variables stratégiques étudiées (concurrence sur les prix, les quantités, la publicité).</a:t>
            </a:r>
          </a:p>
          <a:p>
            <a:pPr eaLnBrk="1" hangingPunct="1"/>
            <a:r>
              <a:rPr lang="fr-CA" altLang="fr-FR"/>
              <a:t>Dans ce cours, une introduction simple…</a:t>
            </a:r>
          </a:p>
          <a:p>
            <a:pPr eaLnBrk="1" hangingPunct="1"/>
            <a:r>
              <a:rPr lang="fr-CA" altLang="fr-FR"/>
              <a:t>Plus de détails dans le cours de Théorie des Prix II. </a:t>
            </a:r>
            <a:endParaRPr lang="fr-FR" alt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arn(inVertic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barn(inVertical)">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barn(inVertical)">
                                      <p:cBhvr>
                                        <p:cTn id="17" dur="500"/>
                                        <p:tgtEl>
                                          <p:spTgt spid="61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numéro de diapositive 5">
            <a:extLst>
              <a:ext uri="{FF2B5EF4-FFF2-40B4-BE49-F238E27FC236}">
                <a16:creationId xmlns:a16="http://schemas.microsoft.com/office/drawing/2014/main" id="{B302F124-837B-3741-9E78-BF052D1C0EB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AD5A2E0-B06A-3740-BA5F-B1BC14CD3A06}" type="slidenum">
              <a:rPr lang="fr-FR" altLang="fr-FR" sz="1400"/>
              <a:pPr>
                <a:spcBef>
                  <a:spcPct val="0"/>
                </a:spcBef>
                <a:buFontTx/>
                <a:buNone/>
              </a:pPr>
              <a:t>5</a:t>
            </a:fld>
            <a:endParaRPr lang="fr-FR" altLang="fr-FR" sz="1400"/>
          </a:p>
        </p:txBody>
      </p:sp>
      <p:sp>
        <p:nvSpPr>
          <p:cNvPr id="6147" name="Rectangle 2">
            <a:extLst>
              <a:ext uri="{FF2B5EF4-FFF2-40B4-BE49-F238E27FC236}">
                <a16:creationId xmlns:a16="http://schemas.microsoft.com/office/drawing/2014/main" id="{105F45D8-33E9-0A4B-A42F-DB4457195C85}"/>
              </a:ext>
            </a:extLst>
          </p:cNvPr>
          <p:cNvSpPr>
            <a:spLocks noGrp="1" noChangeArrowheads="1"/>
          </p:cNvSpPr>
          <p:nvPr>
            <p:ph type="title"/>
          </p:nvPr>
        </p:nvSpPr>
        <p:spPr/>
        <p:txBody>
          <a:bodyPr/>
          <a:lstStyle/>
          <a:p>
            <a:pPr eaLnBrk="1" hangingPunct="1"/>
            <a:r>
              <a:rPr lang="fr-CA" altLang="fr-FR" sz="3600">
                <a:solidFill>
                  <a:schemeClr val="accent2"/>
                </a:solidFill>
              </a:rPr>
              <a:t>Le modèle de l’entreprise dominante</a:t>
            </a:r>
            <a:endParaRPr lang="fr-FR" altLang="fr-FR" sz="3600">
              <a:solidFill>
                <a:schemeClr val="accent2"/>
              </a:solidFill>
            </a:endParaRPr>
          </a:p>
        </p:txBody>
      </p:sp>
      <p:sp>
        <p:nvSpPr>
          <p:cNvPr id="58371" name="Rectangle 3">
            <a:extLst>
              <a:ext uri="{FF2B5EF4-FFF2-40B4-BE49-F238E27FC236}">
                <a16:creationId xmlns:a16="http://schemas.microsoft.com/office/drawing/2014/main" id="{C5BEEA07-45F9-254D-98F7-182163545AEC}"/>
              </a:ext>
            </a:extLst>
          </p:cNvPr>
          <p:cNvSpPr>
            <a:spLocks noGrp="1" noChangeArrowheads="1"/>
          </p:cNvSpPr>
          <p:nvPr>
            <p:ph type="body" idx="1"/>
          </p:nvPr>
        </p:nvSpPr>
        <p:spPr/>
        <p:txBody>
          <a:bodyPr/>
          <a:lstStyle/>
          <a:p>
            <a:pPr eaLnBrk="1" hangingPunct="1"/>
            <a:r>
              <a:rPr lang="fr-CA" altLang="fr-FR" sz="2800"/>
              <a:t>Structure de marché:</a:t>
            </a:r>
          </a:p>
          <a:p>
            <a:pPr lvl="1" eaLnBrk="1" hangingPunct="1"/>
            <a:r>
              <a:rPr lang="fr-CA" altLang="fr-FR" sz="2400"/>
              <a:t>Une entreprise dominante (</a:t>
            </a:r>
            <a:r>
              <a:rPr lang="fr-CA" altLang="fr-FR" sz="2400">
                <a:solidFill>
                  <a:schemeClr val="accent2"/>
                </a:solidFill>
              </a:rPr>
              <a:t>ED</a:t>
            </a:r>
            <a:r>
              <a:rPr lang="fr-CA" altLang="fr-FR" sz="2400"/>
              <a:t>) qui possède un avantage de coût.  Elle détermine le prix.</a:t>
            </a:r>
          </a:p>
          <a:p>
            <a:pPr lvl="1" eaLnBrk="1" hangingPunct="1"/>
            <a:r>
              <a:rPr lang="fr-CA" altLang="fr-FR" sz="2400"/>
              <a:t>Des petites entreprises (</a:t>
            </a:r>
            <a:r>
              <a:rPr lang="fr-CA" altLang="fr-FR" sz="2400">
                <a:solidFill>
                  <a:srgbClr val="FF0000"/>
                </a:solidFill>
              </a:rPr>
              <a:t>PE</a:t>
            </a:r>
            <a:r>
              <a:rPr lang="fr-CA" altLang="fr-FR" sz="2400"/>
              <a:t>) (ou frange compétitive) qui sont « preneuses » de prix (comme en concurrence parfaite).</a:t>
            </a:r>
          </a:p>
          <a:p>
            <a:pPr lvl="1" eaLnBrk="1" hangingPunct="1">
              <a:buFontTx/>
              <a:buNone/>
            </a:pPr>
            <a:endParaRPr lang="fr-CA" altLang="fr-FR" sz="2400"/>
          </a:p>
          <a:p>
            <a:pPr eaLnBrk="1" hangingPunct="1"/>
            <a:r>
              <a:rPr lang="fr-CA" altLang="fr-FR" sz="2800"/>
              <a:t>1. Déterminer l’offre des petites entreprises</a:t>
            </a:r>
          </a:p>
          <a:p>
            <a:pPr eaLnBrk="1" hangingPunct="1"/>
            <a:r>
              <a:rPr lang="fr-CA" altLang="fr-FR" sz="2800"/>
              <a:t>2. Déterminer la demande de la firme dominante</a:t>
            </a:r>
            <a:endParaRPr lang="fr-FR" altLang="fr-FR" sz="28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p:cTn id="7" dur="500" fill="hold"/>
                                        <p:tgtEl>
                                          <p:spTgt spid="583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837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 calcmode="lin" valueType="num">
                                      <p:cBhvr>
                                        <p:cTn id="13" dur="5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837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8" presetClass="entr" presetSubtype="0" accel="10000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anim calcmode="lin" valueType="num">
                                      <p:cBhvr>
                                        <p:cTn id="19" dur="500" fill="hold"/>
                                        <p:tgtEl>
                                          <p:spTgt spid="58371">
                                            <p:txEl>
                                              <p:pRg st="4" end="4"/>
                                            </p:txEl>
                                          </p:spTgt>
                                        </p:tgtEl>
                                        <p:attrNameLst>
                                          <p:attrName>ppt_w</p:attrName>
                                        </p:attrNameLst>
                                      </p:cBhvr>
                                      <p:tavLst>
                                        <p:tav tm="0">
                                          <p:val>
                                            <p:strVal val="#ppt_w*2.5"/>
                                          </p:val>
                                        </p:tav>
                                        <p:tav tm="100000">
                                          <p:val>
                                            <p:strVal val="#ppt_w"/>
                                          </p:val>
                                        </p:tav>
                                      </p:tavLst>
                                    </p:anim>
                                    <p:anim calcmode="lin" valueType="num">
                                      <p:cBhvr>
                                        <p:cTn id="20" dur="500" fill="hold"/>
                                        <p:tgtEl>
                                          <p:spTgt spid="58371">
                                            <p:txEl>
                                              <p:pRg st="4" end="4"/>
                                            </p:txEl>
                                          </p:spTgt>
                                        </p:tgtEl>
                                        <p:attrNameLst>
                                          <p:attrName>ppt_h</p:attrName>
                                        </p:attrNameLst>
                                      </p:cBhvr>
                                      <p:tavLst>
                                        <p:tav tm="0">
                                          <p:val>
                                            <p:strVal val="#ppt_h*0.01"/>
                                          </p:val>
                                        </p:tav>
                                        <p:tav tm="100000">
                                          <p:val>
                                            <p:strVal val="#ppt_h"/>
                                          </p:val>
                                        </p:tav>
                                      </p:tavLst>
                                    </p:anim>
                                    <p:anim calcmode="lin" valueType="num">
                                      <p:cBhvr>
                                        <p:cTn id="21"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58371">
                                            <p:txEl>
                                              <p:pRg st="4" end="4"/>
                                            </p:txEl>
                                          </p:spTgt>
                                        </p:tgtEl>
                                        <p:attrNameLst>
                                          <p:attrName>ppt_y</p:attrName>
                                        </p:attrNameLst>
                                      </p:cBhvr>
                                      <p:tavLst>
                                        <p:tav tm="0">
                                          <p:val>
                                            <p:strVal val="#ppt_h+1"/>
                                          </p:val>
                                        </p:tav>
                                        <p:tav tm="100000">
                                          <p:val>
                                            <p:strVal val="#ppt_y"/>
                                          </p:val>
                                        </p:tav>
                                      </p:tavLst>
                                    </p:anim>
                                    <p:animEffect transition="in" filter="fade">
                                      <p:cBhvr>
                                        <p:cTn id="23" dur="500"/>
                                        <p:tgtEl>
                                          <p:spTgt spid="58371">
                                            <p:txEl>
                                              <p:pRg st="4" end="4"/>
                                            </p:txEl>
                                          </p:spTgt>
                                        </p:tgtEl>
                                      </p:cBhvr>
                                    </p:animEffect>
                                  </p:childTnLst>
                                </p:cTn>
                              </p:par>
                              <p:par>
                                <p:cTn id="24" presetID="58" presetClass="entr" presetSubtype="0" accel="100000" fill="hold" nodeType="withEffect">
                                  <p:stCondLst>
                                    <p:cond delay="0"/>
                                  </p:stCondLst>
                                  <p:childTnLst>
                                    <p:set>
                                      <p:cBhvr>
                                        <p:cTn id="25" dur="1" fill="hold">
                                          <p:stCondLst>
                                            <p:cond delay="0"/>
                                          </p:stCondLst>
                                        </p:cTn>
                                        <p:tgtEl>
                                          <p:spTgt spid="58371">
                                            <p:txEl>
                                              <p:pRg st="5" end="5"/>
                                            </p:txEl>
                                          </p:spTgt>
                                        </p:tgtEl>
                                        <p:attrNameLst>
                                          <p:attrName>style.visibility</p:attrName>
                                        </p:attrNameLst>
                                      </p:cBhvr>
                                      <p:to>
                                        <p:strVal val="visible"/>
                                      </p:to>
                                    </p:set>
                                    <p:anim calcmode="lin" valueType="num">
                                      <p:cBhvr>
                                        <p:cTn id="26" dur="500" fill="hold"/>
                                        <p:tgtEl>
                                          <p:spTgt spid="58371">
                                            <p:txEl>
                                              <p:pRg st="5" end="5"/>
                                            </p:txEl>
                                          </p:spTgt>
                                        </p:tgtEl>
                                        <p:attrNameLst>
                                          <p:attrName>ppt_w</p:attrName>
                                        </p:attrNameLst>
                                      </p:cBhvr>
                                      <p:tavLst>
                                        <p:tav tm="0">
                                          <p:val>
                                            <p:strVal val="#ppt_w*2.5"/>
                                          </p:val>
                                        </p:tav>
                                        <p:tav tm="100000">
                                          <p:val>
                                            <p:strVal val="#ppt_w"/>
                                          </p:val>
                                        </p:tav>
                                      </p:tavLst>
                                    </p:anim>
                                    <p:anim calcmode="lin" valueType="num">
                                      <p:cBhvr>
                                        <p:cTn id="27" dur="500" fill="hold"/>
                                        <p:tgtEl>
                                          <p:spTgt spid="58371">
                                            <p:txEl>
                                              <p:pRg st="5" end="5"/>
                                            </p:txEl>
                                          </p:spTgt>
                                        </p:tgtEl>
                                        <p:attrNameLst>
                                          <p:attrName>ppt_h</p:attrName>
                                        </p:attrNameLst>
                                      </p:cBhvr>
                                      <p:tavLst>
                                        <p:tav tm="0">
                                          <p:val>
                                            <p:strVal val="#ppt_h*0.01"/>
                                          </p:val>
                                        </p:tav>
                                        <p:tav tm="100000">
                                          <p:val>
                                            <p:strVal val="#ppt_h"/>
                                          </p:val>
                                        </p:tav>
                                      </p:tavLst>
                                    </p:anim>
                                    <p:anim calcmode="lin" valueType="num">
                                      <p:cBhvr>
                                        <p:cTn id="28"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58371">
                                            <p:txEl>
                                              <p:pRg st="5" end="5"/>
                                            </p:txEl>
                                          </p:spTgt>
                                        </p:tgtEl>
                                        <p:attrNameLst>
                                          <p:attrName>ppt_y</p:attrName>
                                        </p:attrNameLst>
                                      </p:cBhvr>
                                      <p:tavLst>
                                        <p:tav tm="0">
                                          <p:val>
                                            <p:strVal val="#ppt_h+1"/>
                                          </p:val>
                                        </p:tav>
                                        <p:tav tm="100000">
                                          <p:val>
                                            <p:strVal val="#ppt_y"/>
                                          </p:val>
                                        </p:tav>
                                      </p:tavLst>
                                    </p:anim>
                                    <p:animEffect transition="in" filter="fade">
                                      <p:cBhvr>
                                        <p:cTn id="30"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numéro de diapositive 5">
            <a:extLst>
              <a:ext uri="{FF2B5EF4-FFF2-40B4-BE49-F238E27FC236}">
                <a16:creationId xmlns:a16="http://schemas.microsoft.com/office/drawing/2014/main" id="{E5BFDB71-7856-0C4E-AE14-7FC8EA62726B}"/>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68D6A9-DB10-E942-9FBD-0DEB2E6F284E}" type="slidenum">
              <a:rPr lang="fr-FR" altLang="fr-FR" sz="1400"/>
              <a:pPr>
                <a:spcBef>
                  <a:spcPct val="0"/>
                </a:spcBef>
                <a:buFontTx/>
                <a:buNone/>
              </a:pPr>
              <a:t>6</a:t>
            </a:fld>
            <a:endParaRPr lang="fr-FR" altLang="fr-FR" sz="1400"/>
          </a:p>
        </p:txBody>
      </p:sp>
      <p:sp>
        <p:nvSpPr>
          <p:cNvPr id="7171" name="Rectangle 2">
            <a:extLst>
              <a:ext uri="{FF2B5EF4-FFF2-40B4-BE49-F238E27FC236}">
                <a16:creationId xmlns:a16="http://schemas.microsoft.com/office/drawing/2014/main" id="{20C71FD3-37BE-8244-8E7A-B2AF0AAD6174}"/>
              </a:ext>
            </a:extLst>
          </p:cNvPr>
          <p:cNvSpPr>
            <a:spLocks noGrp="1" noChangeArrowheads="1"/>
          </p:cNvSpPr>
          <p:nvPr>
            <p:ph type="title"/>
          </p:nvPr>
        </p:nvSpPr>
        <p:spPr/>
        <p:txBody>
          <a:bodyPr/>
          <a:lstStyle/>
          <a:p>
            <a:pPr eaLnBrk="1" hangingPunct="1"/>
            <a:r>
              <a:rPr lang="fr-CA" altLang="fr-FR" sz="3600">
                <a:solidFill>
                  <a:schemeClr val="accent2"/>
                </a:solidFill>
              </a:rPr>
              <a:t>Le modèle de l’entreprise dominante</a:t>
            </a:r>
            <a:r>
              <a:rPr lang="fr-CA" altLang="fr-FR"/>
              <a:t> </a:t>
            </a:r>
          </a:p>
        </p:txBody>
      </p:sp>
      <p:pic>
        <p:nvPicPr>
          <p:cNvPr id="7172" name="Picture 4">
            <a:extLst>
              <a:ext uri="{FF2B5EF4-FFF2-40B4-BE49-F238E27FC236}">
                <a16:creationId xmlns:a16="http://schemas.microsoft.com/office/drawing/2014/main" id="{CA6CF639-55DA-E845-92E4-DE99B84D9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96975"/>
            <a:ext cx="81375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Text Box 7">
            <a:extLst>
              <a:ext uri="{FF2B5EF4-FFF2-40B4-BE49-F238E27FC236}">
                <a16:creationId xmlns:a16="http://schemas.microsoft.com/office/drawing/2014/main" id="{9403AD3E-7DA4-4F4F-B8F4-6DCBA5A575B0}"/>
              </a:ext>
            </a:extLst>
          </p:cNvPr>
          <p:cNvSpPr txBox="1">
            <a:spLocks noChangeArrowheads="1"/>
          </p:cNvSpPr>
          <p:nvPr/>
        </p:nvSpPr>
        <p:spPr bwMode="auto">
          <a:xfrm>
            <a:off x="3995738" y="3406775"/>
            <a:ext cx="124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2000">
                <a:latin typeface="Times New Roman" panose="02020603050405020304" pitchFamily="18" charset="0"/>
              </a:rPr>
              <a:t>du marché</a:t>
            </a:r>
            <a:endParaRPr lang="fr-FR" altLang="fr-FR" sz="2000">
              <a:latin typeface="Times New Roman" panose="02020603050405020304" pitchFamily="18" charset="0"/>
            </a:endParaRPr>
          </a:p>
        </p:txBody>
      </p:sp>
      <p:sp>
        <p:nvSpPr>
          <p:cNvPr id="7174" name="Rectangle 8">
            <a:extLst>
              <a:ext uri="{FF2B5EF4-FFF2-40B4-BE49-F238E27FC236}">
                <a16:creationId xmlns:a16="http://schemas.microsoft.com/office/drawing/2014/main" id="{6D058723-6902-E247-96CB-2CAA0D09FF8C}"/>
              </a:ext>
            </a:extLst>
          </p:cNvPr>
          <p:cNvSpPr>
            <a:spLocks noChangeArrowheads="1"/>
          </p:cNvSpPr>
          <p:nvPr/>
        </p:nvSpPr>
        <p:spPr bwMode="auto">
          <a:xfrm>
            <a:off x="4067175" y="3284538"/>
            <a:ext cx="1152525" cy="5048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20489" name="Text Box 9">
            <a:extLst>
              <a:ext uri="{FF2B5EF4-FFF2-40B4-BE49-F238E27FC236}">
                <a16:creationId xmlns:a16="http://schemas.microsoft.com/office/drawing/2014/main" id="{9CDD70DA-FD5F-AF45-ACA7-14EF72152C69}"/>
              </a:ext>
            </a:extLst>
          </p:cNvPr>
          <p:cNvSpPr txBox="1">
            <a:spLocks noChangeArrowheads="1"/>
          </p:cNvSpPr>
          <p:nvPr/>
        </p:nvSpPr>
        <p:spPr bwMode="auto">
          <a:xfrm>
            <a:off x="107950" y="5522913"/>
            <a:ext cx="8785225" cy="369887"/>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Offre des PE = la somme en quantité des courbes de Cm (voir conc. parfaite)</a:t>
            </a:r>
          </a:p>
        </p:txBody>
      </p:sp>
      <p:sp>
        <p:nvSpPr>
          <p:cNvPr id="20490" name="Rectangle 10">
            <a:extLst>
              <a:ext uri="{FF2B5EF4-FFF2-40B4-BE49-F238E27FC236}">
                <a16:creationId xmlns:a16="http://schemas.microsoft.com/office/drawing/2014/main" id="{2C3B1EFB-F1CB-CD4D-A7BB-52AE17D60917}"/>
              </a:ext>
            </a:extLst>
          </p:cNvPr>
          <p:cNvSpPr>
            <a:spLocks noChangeArrowheads="1"/>
          </p:cNvSpPr>
          <p:nvPr/>
        </p:nvSpPr>
        <p:spPr bwMode="auto">
          <a:xfrm>
            <a:off x="3348038" y="1517650"/>
            <a:ext cx="431800" cy="2889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20491" name="Line 11">
            <a:extLst>
              <a:ext uri="{FF2B5EF4-FFF2-40B4-BE49-F238E27FC236}">
                <a16:creationId xmlns:a16="http://schemas.microsoft.com/office/drawing/2014/main" id="{E774085D-F7E3-8649-9F3D-138727F683EC}"/>
              </a:ext>
            </a:extLst>
          </p:cNvPr>
          <p:cNvSpPr>
            <a:spLocks noChangeShapeType="1"/>
          </p:cNvSpPr>
          <p:nvPr/>
        </p:nvSpPr>
        <p:spPr bwMode="auto">
          <a:xfrm>
            <a:off x="1403350" y="2803525"/>
            <a:ext cx="252095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492" name="Line 12">
            <a:extLst>
              <a:ext uri="{FF2B5EF4-FFF2-40B4-BE49-F238E27FC236}">
                <a16:creationId xmlns:a16="http://schemas.microsoft.com/office/drawing/2014/main" id="{BDCFDCFE-9773-D24C-9E2B-7ECCC90C1C42}"/>
              </a:ext>
            </a:extLst>
          </p:cNvPr>
          <p:cNvSpPr>
            <a:spLocks noChangeShapeType="1"/>
          </p:cNvSpPr>
          <p:nvPr/>
        </p:nvSpPr>
        <p:spPr bwMode="auto">
          <a:xfrm>
            <a:off x="1403350" y="2852738"/>
            <a:ext cx="1223963"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493" name="Line 13">
            <a:extLst>
              <a:ext uri="{FF2B5EF4-FFF2-40B4-BE49-F238E27FC236}">
                <a16:creationId xmlns:a16="http://schemas.microsoft.com/office/drawing/2014/main" id="{1A92F36E-05FE-0B45-993E-A90175A95BAC}"/>
              </a:ext>
            </a:extLst>
          </p:cNvPr>
          <p:cNvSpPr>
            <a:spLocks noChangeShapeType="1"/>
          </p:cNvSpPr>
          <p:nvPr/>
        </p:nvSpPr>
        <p:spPr bwMode="auto">
          <a:xfrm>
            <a:off x="2700338" y="2935288"/>
            <a:ext cx="1150937" cy="0"/>
          </a:xfrm>
          <a:prstGeom prst="line">
            <a:avLst/>
          </a:prstGeom>
          <a:noFill/>
          <a:ln w="57150">
            <a:solidFill>
              <a:srgbClr val="FF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494" name="Line 14">
            <a:extLst>
              <a:ext uri="{FF2B5EF4-FFF2-40B4-BE49-F238E27FC236}">
                <a16:creationId xmlns:a16="http://schemas.microsoft.com/office/drawing/2014/main" id="{50D1C55F-C036-524B-8D85-1D06785E8F44}"/>
              </a:ext>
            </a:extLst>
          </p:cNvPr>
          <p:cNvSpPr>
            <a:spLocks noChangeShapeType="1"/>
          </p:cNvSpPr>
          <p:nvPr/>
        </p:nvSpPr>
        <p:spPr bwMode="auto">
          <a:xfrm>
            <a:off x="5724525" y="2924175"/>
            <a:ext cx="1150938" cy="0"/>
          </a:xfrm>
          <a:prstGeom prst="line">
            <a:avLst/>
          </a:prstGeom>
          <a:noFill/>
          <a:ln w="57150">
            <a:solidFill>
              <a:srgbClr val="FF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495" name="Line 15">
            <a:extLst>
              <a:ext uri="{FF2B5EF4-FFF2-40B4-BE49-F238E27FC236}">
                <a16:creationId xmlns:a16="http://schemas.microsoft.com/office/drawing/2014/main" id="{63A75D79-DE04-9546-A28D-BA65B03B48D3}"/>
              </a:ext>
            </a:extLst>
          </p:cNvPr>
          <p:cNvSpPr>
            <a:spLocks noChangeShapeType="1"/>
          </p:cNvSpPr>
          <p:nvPr/>
        </p:nvSpPr>
        <p:spPr bwMode="auto">
          <a:xfrm>
            <a:off x="1403350" y="1878013"/>
            <a:ext cx="4248150" cy="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496" name="Line 16">
            <a:extLst>
              <a:ext uri="{FF2B5EF4-FFF2-40B4-BE49-F238E27FC236}">
                <a16:creationId xmlns:a16="http://schemas.microsoft.com/office/drawing/2014/main" id="{FDE72481-0001-2D40-A6CE-E93272E7BEE4}"/>
              </a:ext>
            </a:extLst>
          </p:cNvPr>
          <p:cNvSpPr>
            <a:spLocks noChangeShapeType="1"/>
          </p:cNvSpPr>
          <p:nvPr/>
        </p:nvSpPr>
        <p:spPr bwMode="auto">
          <a:xfrm>
            <a:off x="5651500" y="1844675"/>
            <a:ext cx="2449513" cy="1800225"/>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183" name="Text Box 17">
            <a:extLst>
              <a:ext uri="{FF2B5EF4-FFF2-40B4-BE49-F238E27FC236}">
                <a16:creationId xmlns:a16="http://schemas.microsoft.com/office/drawing/2014/main" id="{29DB52B9-128B-4547-AC8D-3F3C3C475BB0}"/>
              </a:ext>
            </a:extLst>
          </p:cNvPr>
          <p:cNvSpPr txBox="1">
            <a:spLocks noChangeArrowheads="1"/>
          </p:cNvSpPr>
          <p:nvPr/>
        </p:nvSpPr>
        <p:spPr bwMode="auto">
          <a:xfrm>
            <a:off x="3708400" y="1557338"/>
            <a:ext cx="422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400"/>
              <a:t>PE</a:t>
            </a:r>
            <a:endParaRPr lang="fr-FR" altLang="fr-FR" sz="1400"/>
          </a:p>
        </p:txBody>
      </p:sp>
      <p:sp>
        <p:nvSpPr>
          <p:cNvPr id="7184" name="Rectangle 18">
            <a:extLst>
              <a:ext uri="{FF2B5EF4-FFF2-40B4-BE49-F238E27FC236}">
                <a16:creationId xmlns:a16="http://schemas.microsoft.com/office/drawing/2014/main" id="{142BFB96-DC68-8940-A5A3-B127F4E2ABF1}"/>
              </a:ext>
            </a:extLst>
          </p:cNvPr>
          <p:cNvSpPr>
            <a:spLocks noChangeArrowheads="1"/>
          </p:cNvSpPr>
          <p:nvPr/>
        </p:nvSpPr>
        <p:spPr bwMode="auto">
          <a:xfrm>
            <a:off x="8101013" y="3573463"/>
            <a:ext cx="358775"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CA" altLang="fr-FR" sz="1800"/>
              <a:t>D</a:t>
            </a:r>
            <a:r>
              <a:rPr lang="fr-CA" altLang="fr-FR" sz="1400"/>
              <a:t>ED</a:t>
            </a:r>
            <a:endParaRPr lang="fr-FR" altLang="fr-FR" sz="1400"/>
          </a:p>
        </p:txBody>
      </p:sp>
      <p:sp>
        <p:nvSpPr>
          <p:cNvPr id="20500" name="Text Box 20">
            <a:extLst>
              <a:ext uri="{FF2B5EF4-FFF2-40B4-BE49-F238E27FC236}">
                <a16:creationId xmlns:a16="http://schemas.microsoft.com/office/drawing/2014/main" id="{B98A51E9-B6F6-0B43-8985-80F98BE93BD9}"/>
              </a:ext>
            </a:extLst>
          </p:cNvPr>
          <p:cNvSpPr txBox="1">
            <a:spLocks noChangeArrowheads="1"/>
          </p:cNvSpPr>
          <p:nvPr/>
        </p:nvSpPr>
        <p:spPr bwMode="auto">
          <a:xfrm>
            <a:off x="103188" y="5969000"/>
            <a:ext cx="8861425" cy="39211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Demande de la ED = soustraction en quantité de la D du marché et de l’offre des PE</a:t>
            </a:r>
            <a:endParaRPr lang="fr-FR" altLang="fr-FR" sz="1800"/>
          </a:p>
        </p:txBody>
      </p:sp>
      <p:sp>
        <p:nvSpPr>
          <p:cNvPr id="20501" name="Oval 21">
            <a:extLst>
              <a:ext uri="{FF2B5EF4-FFF2-40B4-BE49-F238E27FC236}">
                <a16:creationId xmlns:a16="http://schemas.microsoft.com/office/drawing/2014/main" id="{53BFD665-D289-7148-9FDF-1FF6E987F4AD}"/>
              </a:ext>
            </a:extLst>
          </p:cNvPr>
          <p:cNvSpPr>
            <a:spLocks noChangeArrowheads="1"/>
          </p:cNvSpPr>
          <p:nvPr/>
        </p:nvSpPr>
        <p:spPr bwMode="auto">
          <a:xfrm>
            <a:off x="6732588" y="3429000"/>
            <a:ext cx="503237" cy="647700"/>
          </a:xfrm>
          <a:prstGeom prst="ellipse">
            <a:avLst/>
          </a:prstGeom>
          <a:noFill/>
          <a:ln w="254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20502" name="Oval 22">
            <a:extLst>
              <a:ext uri="{FF2B5EF4-FFF2-40B4-BE49-F238E27FC236}">
                <a16:creationId xmlns:a16="http://schemas.microsoft.com/office/drawing/2014/main" id="{6E76653D-2862-E241-A1A6-6EB6036C3517}"/>
              </a:ext>
            </a:extLst>
          </p:cNvPr>
          <p:cNvSpPr>
            <a:spLocks noChangeArrowheads="1"/>
          </p:cNvSpPr>
          <p:nvPr/>
        </p:nvSpPr>
        <p:spPr bwMode="auto">
          <a:xfrm>
            <a:off x="5292725" y="2492375"/>
            <a:ext cx="503238" cy="647700"/>
          </a:xfrm>
          <a:prstGeom prst="ellipse">
            <a:avLst/>
          </a:prstGeom>
          <a:noFill/>
          <a:ln w="254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20503" name="Oval 23">
            <a:extLst>
              <a:ext uri="{FF2B5EF4-FFF2-40B4-BE49-F238E27FC236}">
                <a16:creationId xmlns:a16="http://schemas.microsoft.com/office/drawing/2014/main" id="{F2891323-A0BC-6343-8BA6-DB623296C097}"/>
              </a:ext>
            </a:extLst>
          </p:cNvPr>
          <p:cNvSpPr>
            <a:spLocks noChangeArrowheads="1"/>
          </p:cNvSpPr>
          <p:nvPr/>
        </p:nvSpPr>
        <p:spPr bwMode="auto">
          <a:xfrm>
            <a:off x="2411413" y="4365625"/>
            <a:ext cx="503237" cy="647700"/>
          </a:xfrm>
          <a:prstGeom prst="ellipse">
            <a:avLst/>
          </a:prstGeom>
          <a:noFill/>
          <a:ln w="254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7189" name="Text Box 24">
            <a:extLst>
              <a:ext uri="{FF2B5EF4-FFF2-40B4-BE49-F238E27FC236}">
                <a16:creationId xmlns:a16="http://schemas.microsoft.com/office/drawing/2014/main" id="{645FDB8B-E588-1648-AE2F-589E0A54F646}"/>
              </a:ext>
            </a:extLst>
          </p:cNvPr>
          <p:cNvSpPr txBox="1">
            <a:spLocks noChangeArrowheads="1"/>
          </p:cNvSpPr>
          <p:nvPr/>
        </p:nvSpPr>
        <p:spPr bwMode="auto">
          <a:xfrm>
            <a:off x="1619250" y="1125538"/>
            <a:ext cx="224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Le marché et les PE</a:t>
            </a:r>
            <a:endParaRPr lang="fr-FR" altLang="fr-FR" sz="1800"/>
          </a:p>
        </p:txBody>
      </p:sp>
      <p:sp>
        <p:nvSpPr>
          <p:cNvPr id="7190" name="Text Box 25">
            <a:extLst>
              <a:ext uri="{FF2B5EF4-FFF2-40B4-BE49-F238E27FC236}">
                <a16:creationId xmlns:a16="http://schemas.microsoft.com/office/drawing/2014/main" id="{4DA11E3D-8551-1E46-B127-225D308C97F0}"/>
              </a:ext>
            </a:extLst>
          </p:cNvPr>
          <p:cNvSpPr txBox="1">
            <a:spLocks noChangeArrowheads="1"/>
          </p:cNvSpPr>
          <p:nvPr/>
        </p:nvSpPr>
        <p:spPr bwMode="auto">
          <a:xfrm>
            <a:off x="5940425" y="1196975"/>
            <a:ext cx="250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L’entreprise dominante</a:t>
            </a:r>
            <a:endParaRPr lang="fr-FR" altLang="fr-FR" sz="1800"/>
          </a:p>
        </p:txBody>
      </p:sp>
      <p:sp>
        <p:nvSpPr>
          <p:cNvPr id="20506" name="Text Box 26">
            <a:extLst>
              <a:ext uri="{FF2B5EF4-FFF2-40B4-BE49-F238E27FC236}">
                <a16:creationId xmlns:a16="http://schemas.microsoft.com/office/drawing/2014/main" id="{FE413F5D-87F7-1B4F-BB08-65DA399A4C97}"/>
              </a:ext>
            </a:extLst>
          </p:cNvPr>
          <p:cNvSpPr txBox="1">
            <a:spLocks noChangeArrowheads="1"/>
          </p:cNvSpPr>
          <p:nvPr/>
        </p:nvSpPr>
        <p:spPr bwMode="auto">
          <a:xfrm>
            <a:off x="179388" y="6491288"/>
            <a:ext cx="633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800"/>
              <a:t>Équilibre: P=1$, QED=10 QPE=10, Quantité demandée = 20</a:t>
            </a:r>
            <a:endParaRPr lang="fr-FR" altLang="fr-FR" sz="180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489">
                                            <p:bg/>
                                          </p:spTgt>
                                        </p:tgtEl>
                                        <p:attrNameLst>
                                          <p:attrName>style.visibility</p:attrName>
                                        </p:attrNameLst>
                                      </p:cBhvr>
                                      <p:to>
                                        <p:strVal val="visible"/>
                                      </p:to>
                                    </p:set>
                                    <p:anim calcmode="lin" valueType="num">
                                      <p:cBhvr>
                                        <p:cTn id="7" dur="500" fill="hold"/>
                                        <p:tgtEl>
                                          <p:spTgt spid="20489">
                                            <p:bg/>
                                          </p:spTgt>
                                        </p:tgtEl>
                                        <p:attrNameLst>
                                          <p:attrName>ppt_w</p:attrName>
                                        </p:attrNameLst>
                                      </p:cBhvr>
                                      <p:tavLst>
                                        <p:tav tm="0">
                                          <p:val>
                                            <p:fltVal val="0"/>
                                          </p:val>
                                        </p:tav>
                                        <p:tav tm="100000">
                                          <p:val>
                                            <p:strVal val="#ppt_w"/>
                                          </p:val>
                                        </p:tav>
                                      </p:tavLst>
                                    </p:anim>
                                    <p:anim calcmode="lin" valueType="num">
                                      <p:cBhvr>
                                        <p:cTn id="8" dur="500" fill="hold"/>
                                        <p:tgtEl>
                                          <p:spTgt spid="20489">
                                            <p:bg/>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489">
                                            <p:txEl>
                                              <p:pRg st="0" end="0"/>
                                            </p:txEl>
                                          </p:spTgt>
                                        </p:tgtEl>
                                        <p:attrNameLst>
                                          <p:attrName>style.visibility</p:attrName>
                                        </p:attrNameLst>
                                      </p:cBhvr>
                                      <p:to>
                                        <p:strVal val="visible"/>
                                      </p:to>
                                    </p:set>
                                    <p:anim calcmode="lin" valueType="num">
                                      <p:cBhvr>
                                        <p:cTn id="11" dur="500" fill="hold"/>
                                        <p:tgtEl>
                                          <p:spTgt spid="2048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048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0490"/>
                                        </p:tgtEl>
                                        <p:attrNameLst>
                                          <p:attrName>style.visibility</p:attrName>
                                        </p:attrNameLst>
                                      </p:cBhvr>
                                      <p:to>
                                        <p:strVal val="visible"/>
                                      </p:to>
                                    </p:set>
                                    <p:animEffect transition="in" filter="wipe(down)">
                                      <p:cBhvr>
                                        <p:cTn id="17" dur="580">
                                          <p:stCondLst>
                                            <p:cond delay="0"/>
                                          </p:stCondLst>
                                        </p:cTn>
                                        <p:tgtEl>
                                          <p:spTgt spid="20490"/>
                                        </p:tgtEl>
                                      </p:cBhvr>
                                    </p:animEffect>
                                    <p:anim calcmode="lin" valueType="num">
                                      <p:cBhvr>
                                        <p:cTn id="18" dur="1822" tmFilter="0,0; 0.14,0.36; 0.43,0.73; 0.71,0.91; 1.0,1.0">
                                          <p:stCondLst>
                                            <p:cond delay="0"/>
                                          </p:stCondLst>
                                        </p:cTn>
                                        <p:tgtEl>
                                          <p:spTgt spid="20490"/>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0490"/>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0490"/>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0490"/>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0490"/>
                                        </p:tgtEl>
                                        <p:attrNameLst>
                                          <p:attrName>ppt_y</p:attrName>
                                        </p:attrNameLst>
                                      </p:cBhvr>
                                      <p:tavLst>
                                        <p:tav tm="0" fmla="#ppt_y-sin(pi*$)/81">
                                          <p:val>
                                            <p:fltVal val="0"/>
                                          </p:val>
                                        </p:tav>
                                        <p:tav tm="100000">
                                          <p:val>
                                            <p:fltVal val="1"/>
                                          </p:val>
                                        </p:tav>
                                      </p:tavLst>
                                    </p:anim>
                                    <p:animScale>
                                      <p:cBhvr>
                                        <p:cTn id="23" dur="26">
                                          <p:stCondLst>
                                            <p:cond delay="650"/>
                                          </p:stCondLst>
                                        </p:cTn>
                                        <p:tgtEl>
                                          <p:spTgt spid="20490"/>
                                        </p:tgtEl>
                                      </p:cBhvr>
                                      <p:to x="100000" y="60000"/>
                                    </p:animScale>
                                    <p:animScale>
                                      <p:cBhvr>
                                        <p:cTn id="24" dur="166" decel="50000">
                                          <p:stCondLst>
                                            <p:cond delay="676"/>
                                          </p:stCondLst>
                                        </p:cTn>
                                        <p:tgtEl>
                                          <p:spTgt spid="20490"/>
                                        </p:tgtEl>
                                      </p:cBhvr>
                                      <p:to x="100000" y="100000"/>
                                    </p:animScale>
                                    <p:animScale>
                                      <p:cBhvr>
                                        <p:cTn id="25" dur="26">
                                          <p:stCondLst>
                                            <p:cond delay="1312"/>
                                          </p:stCondLst>
                                        </p:cTn>
                                        <p:tgtEl>
                                          <p:spTgt spid="20490"/>
                                        </p:tgtEl>
                                      </p:cBhvr>
                                      <p:to x="100000" y="80000"/>
                                    </p:animScale>
                                    <p:animScale>
                                      <p:cBhvr>
                                        <p:cTn id="26" dur="166" decel="50000">
                                          <p:stCondLst>
                                            <p:cond delay="1338"/>
                                          </p:stCondLst>
                                        </p:cTn>
                                        <p:tgtEl>
                                          <p:spTgt spid="20490"/>
                                        </p:tgtEl>
                                      </p:cBhvr>
                                      <p:to x="100000" y="100000"/>
                                    </p:animScale>
                                    <p:animScale>
                                      <p:cBhvr>
                                        <p:cTn id="27" dur="26">
                                          <p:stCondLst>
                                            <p:cond delay="1642"/>
                                          </p:stCondLst>
                                        </p:cTn>
                                        <p:tgtEl>
                                          <p:spTgt spid="20490"/>
                                        </p:tgtEl>
                                      </p:cBhvr>
                                      <p:to x="100000" y="90000"/>
                                    </p:animScale>
                                    <p:animScale>
                                      <p:cBhvr>
                                        <p:cTn id="28" dur="166" decel="50000">
                                          <p:stCondLst>
                                            <p:cond delay="1668"/>
                                          </p:stCondLst>
                                        </p:cTn>
                                        <p:tgtEl>
                                          <p:spTgt spid="20490"/>
                                        </p:tgtEl>
                                      </p:cBhvr>
                                      <p:to x="100000" y="100000"/>
                                    </p:animScale>
                                    <p:animScale>
                                      <p:cBhvr>
                                        <p:cTn id="29" dur="26">
                                          <p:stCondLst>
                                            <p:cond delay="1808"/>
                                          </p:stCondLst>
                                        </p:cTn>
                                        <p:tgtEl>
                                          <p:spTgt spid="20490"/>
                                        </p:tgtEl>
                                      </p:cBhvr>
                                      <p:to x="100000" y="95000"/>
                                    </p:animScale>
                                    <p:animScale>
                                      <p:cBhvr>
                                        <p:cTn id="30" dur="166" decel="50000">
                                          <p:stCondLst>
                                            <p:cond delay="1834"/>
                                          </p:stCondLst>
                                        </p:cTn>
                                        <p:tgtEl>
                                          <p:spTgt spid="20490"/>
                                        </p:tgtEl>
                                      </p:cBhvr>
                                      <p:to x="100000" y="100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20500"/>
                                        </p:tgtEl>
                                        <p:attrNameLst>
                                          <p:attrName>style.visibility</p:attrName>
                                        </p:attrNameLst>
                                      </p:cBhvr>
                                      <p:to>
                                        <p:strVal val="visible"/>
                                      </p:to>
                                    </p:set>
                                    <p:anim calcmode="lin" valueType="num">
                                      <p:cBhvr>
                                        <p:cTn id="35" dur="500" fill="hold"/>
                                        <p:tgtEl>
                                          <p:spTgt spid="20500"/>
                                        </p:tgtEl>
                                        <p:attrNameLst>
                                          <p:attrName>ppt_w</p:attrName>
                                        </p:attrNameLst>
                                      </p:cBhvr>
                                      <p:tavLst>
                                        <p:tav tm="0">
                                          <p:val>
                                            <p:fltVal val="0"/>
                                          </p:val>
                                        </p:tav>
                                        <p:tav tm="100000">
                                          <p:val>
                                            <p:strVal val="#ppt_w"/>
                                          </p:val>
                                        </p:tav>
                                      </p:tavLst>
                                    </p:anim>
                                    <p:anim calcmode="lin" valueType="num">
                                      <p:cBhvr>
                                        <p:cTn id="36" dur="500" fill="hold"/>
                                        <p:tgtEl>
                                          <p:spTgt spid="20500"/>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20502"/>
                                        </p:tgtEl>
                                        <p:attrNameLst>
                                          <p:attrName>style.visibility</p:attrName>
                                        </p:attrNameLst>
                                      </p:cBhvr>
                                      <p:to>
                                        <p:strVal val="visible"/>
                                      </p:to>
                                    </p:set>
                                    <p:anim calcmode="lin" valueType="num">
                                      <p:cBhvr>
                                        <p:cTn id="41" dur="500" fill="hold"/>
                                        <p:tgtEl>
                                          <p:spTgt spid="20502"/>
                                        </p:tgtEl>
                                        <p:attrNameLst>
                                          <p:attrName>ppt_w</p:attrName>
                                        </p:attrNameLst>
                                      </p:cBhvr>
                                      <p:tavLst>
                                        <p:tav tm="0">
                                          <p:val>
                                            <p:fltVal val="0"/>
                                          </p:val>
                                        </p:tav>
                                        <p:tav tm="100000">
                                          <p:val>
                                            <p:strVal val="#ppt_w"/>
                                          </p:val>
                                        </p:tav>
                                      </p:tavLst>
                                    </p:anim>
                                    <p:anim calcmode="lin" valueType="num">
                                      <p:cBhvr>
                                        <p:cTn id="42" dur="500" fill="hold"/>
                                        <p:tgtEl>
                                          <p:spTgt spid="2050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0491"/>
                                        </p:tgtEl>
                                        <p:attrNameLst>
                                          <p:attrName>style.visibility</p:attrName>
                                        </p:attrNameLst>
                                      </p:cBhvr>
                                      <p:to>
                                        <p:strVal val="visible"/>
                                      </p:to>
                                    </p:set>
                                    <p:anim calcmode="lin" valueType="num">
                                      <p:cBhvr>
                                        <p:cTn id="47" dur="3000" fill="hold"/>
                                        <p:tgtEl>
                                          <p:spTgt spid="20491"/>
                                        </p:tgtEl>
                                        <p:attrNameLst>
                                          <p:attrName>ppt_x</p:attrName>
                                        </p:attrNameLst>
                                      </p:cBhvr>
                                      <p:tavLst>
                                        <p:tav tm="0">
                                          <p:val>
                                            <p:strVal val="#ppt_x-#ppt_w/2"/>
                                          </p:val>
                                        </p:tav>
                                        <p:tav tm="100000">
                                          <p:val>
                                            <p:strVal val="#ppt_x"/>
                                          </p:val>
                                        </p:tav>
                                      </p:tavLst>
                                    </p:anim>
                                    <p:anim calcmode="lin" valueType="num">
                                      <p:cBhvr>
                                        <p:cTn id="48" dur="3000" fill="hold"/>
                                        <p:tgtEl>
                                          <p:spTgt spid="20491"/>
                                        </p:tgtEl>
                                        <p:attrNameLst>
                                          <p:attrName>ppt_y</p:attrName>
                                        </p:attrNameLst>
                                      </p:cBhvr>
                                      <p:tavLst>
                                        <p:tav tm="0">
                                          <p:val>
                                            <p:strVal val="#ppt_y"/>
                                          </p:val>
                                        </p:tav>
                                        <p:tav tm="100000">
                                          <p:val>
                                            <p:strVal val="#ppt_y"/>
                                          </p:val>
                                        </p:tav>
                                      </p:tavLst>
                                    </p:anim>
                                    <p:anim calcmode="lin" valueType="num">
                                      <p:cBhvr>
                                        <p:cTn id="49" dur="3000" fill="hold"/>
                                        <p:tgtEl>
                                          <p:spTgt spid="20491"/>
                                        </p:tgtEl>
                                        <p:attrNameLst>
                                          <p:attrName>ppt_w</p:attrName>
                                        </p:attrNameLst>
                                      </p:cBhvr>
                                      <p:tavLst>
                                        <p:tav tm="0">
                                          <p:val>
                                            <p:fltVal val="0"/>
                                          </p:val>
                                        </p:tav>
                                        <p:tav tm="100000">
                                          <p:val>
                                            <p:strVal val="#ppt_w"/>
                                          </p:val>
                                        </p:tav>
                                      </p:tavLst>
                                    </p:anim>
                                    <p:anim calcmode="lin" valueType="num">
                                      <p:cBhvr>
                                        <p:cTn id="50" dur="3000" fill="hold"/>
                                        <p:tgtEl>
                                          <p:spTgt spid="20491"/>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20492"/>
                                        </p:tgtEl>
                                        <p:attrNameLst>
                                          <p:attrName>style.visibility</p:attrName>
                                        </p:attrNameLst>
                                      </p:cBhvr>
                                      <p:to>
                                        <p:strVal val="visible"/>
                                      </p:to>
                                    </p:set>
                                    <p:anim calcmode="lin" valueType="num">
                                      <p:cBhvr>
                                        <p:cTn id="55" dur="3000" fill="hold"/>
                                        <p:tgtEl>
                                          <p:spTgt spid="20492"/>
                                        </p:tgtEl>
                                        <p:attrNameLst>
                                          <p:attrName>ppt_x</p:attrName>
                                        </p:attrNameLst>
                                      </p:cBhvr>
                                      <p:tavLst>
                                        <p:tav tm="0">
                                          <p:val>
                                            <p:strVal val="#ppt_x-#ppt_w/2"/>
                                          </p:val>
                                        </p:tav>
                                        <p:tav tm="100000">
                                          <p:val>
                                            <p:strVal val="#ppt_x"/>
                                          </p:val>
                                        </p:tav>
                                      </p:tavLst>
                                    </p:anim>
                                    <p:anim calcmode="lin" valueType="num">
                                      <p:cBhvr>
                                        <p:cTn id="56" dur="3000" fill="hold"/>
                                        <p:tgtEl>
                                          <p:spTgt spid="20492"/>
                                        </p:tgtEl>
                                        <p:attrNameLst>
                                          <p:attrName>ppt_y</p:attrName>
                                        </p:attrNameLst>
                                      </p:cBhvr>
                                      <p:tavLst>
                                        <p:tav tm="0">
                                          <p:val>
                                            <p:strVal val="#ppt_y"/>
                                          </p:val>
                                        </p:tav>
                                        <p:tav tm="100000">
                                          <p:val>
                                            <p:strVal val="#ppt_y"/>
                                          </p:val>
                                        </p:tav>
                                      </p:tavLst>
                                    </p:anim>
                                    <p:anim calcmode="lin" valueType="num">
                                      <p:cBhvr>
                                        <p:cTn id="57" dur="3000" fill="hold"/>
                                        <p:tgtEl>
                                          <p:spTgt spid="20492"/>
                                        </p:tgtEl>
                                        <p:attrNameLst>
                                          <p:attrName>ppt_w</p:attrName>
                                        </p:attrNameLst>
                                      </p:cBhvr>
                                      <p:tavLst>
                                        <p:tav tm="0">
                                          <p:val>
                                            <p:fltVal val="0"/>
                                          </p:val>
                                        </p:tav>
                                        <p:tav tm="100000">
                                          <p:val>
                                            <p:strVal val="#ppt_w"/>
                                          </p:val>
                                        </p:tav>
                                      </p:tavLst>
                                    </p:anim>
                                    <p:anim calcmode="lin" valueType="num">
                                      <p:cBhvr>
                                        <p:cTn id="58" dur="3000" fill="hold"/>
                                        <p:tgtEl>
                                          <p:spTgt spid="20492"/>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nodeType="clickEffect">
                                  <p:stCondLst>
                                    <p:cond delay="0"/>
                                  </p:stCondLst>
                                  <p:childTnLst>
                                    <p:set>
                                      <p:cBhvr>
                                        <p:cTn id="62" dur="1" fill="hold">
                                          <p:stCondLst>
                                            <p:cond delay="0"/>
                                          </p:stCondLst>
                                        </p:cTn>
                                        <p:tgtEl>
                                          <p:spTgt spid="20493"/>
                                        </p:tgtEl>
                                        <p:attrNameLst>
                                          <p:attrName>style.visibility</p:attrName>
                                        </p:attrNameLst>
                                      </p:cBhvr>
                                      <p:to>
                                        <p:strVal val="visible"/>
                                      </p:to>
                                    </p:set>
                                    <p:anim calcmode="lin" valueType="num">
                                      <p:cBhvr>
                                        <p:cTn id="63" dur="3000" fill="hold"/>
                                        <p:tgtEl>
                                          <p:spTgt spid="20493"/>
                                        </p:tgtEl>
                                        <p:attrNameLst>
                                          <p:attrName>ppt_w</p:attrName>
                                        </p:attrNameLst>
                                      </p:cBhvr>
                                      <p:tavLst>
                                        <p:tav tm="0">
                                          <p:val>
                                            <p:fltVal val="0"/>
                                          </p:val>
                                        </p:tav>
                                        <p:tav tm="100000">
                                          <p:val>
                                            <p:strVal val="#ppt_w"/>
                                          </p:val>
                                        </p:tav>
                                      </p:tavLst>
                                    </p:anim>
                                    <p:anim calcmode="lin" valueType="num">
                                      <p:cBhvr>
                                        <p:cTn id="64" dur="3000" fill="hold"/>
                                        <p:tgtEl>
                                          <p:spTgt spid="20493"/>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nodeType="clickEffect">
                                  <p:stCondLst>
                                    <p:cond delay="0"/>
                                  </p:stCondLst>
                                  <p:childTnLst>
                                    <p:set>
                                      <p:cBhvr>
                                        <p:cTn id="68" dur="1" fill="hold">
                                          <p:stCondLst>
                                            <p:cond delay="0"/>
                                          </p:stCondLst>
                                        </p:cTn>
                                        <p:tgtEl>
                                          <p:spTgt spid="20494"/>
                                        </p:tgtEl>
                                        <p:attrNameLst>
                                          <p:attrName>style.visibility</p:attrName>
                                        </p:attrNameLst>
                                      </p:cBhvr>
                                      <p:to>
                                        <p:strVal val="visible"/>
                                      </p:to>
                                    </p:set>
                                    <p:anim calcmode="lin" valueType="num">
                                      <p:cBhvr>
                                        <p:cTn id="69" dur="3000" fill="hold"/>
                                        <p:tgtEl>
                                          <p:spTgt spid="20494"/>
                                        </p:tgtEl>
                                        <p:attrNameLst>
                                          <p:attrName>ppt_x</p:attrName>
                                        </p:attrNameLst>
                                      </p:cBhvr>
                                      <p:tavLst>
                                        <p:tav tm="0">
                                          <p:val>
                                            <p:strVal val="#ppt_x-#ppt_w/2"/>
                                          </p:val>
                                        </p:tav>
                                        <p:tav tm="100000">
                                          <p:val>
                                            <p:strVal val="#ppt_x"/>
                                          </p:val>
                                        </p:tav>
                                      </p:tavLst>
                                    </p:anim>
                                    <p:anim calcmode="lin" valueType="num">
                                      <p:cBhvr>
                                        <p:cTn id="70" dur="3000" fill="hold"/>
                                        <p:tgtEl>
                                          <p:spTgt spid="20494"/>
                                        </p:tgtEl>
                                        <p:attrNameLst>
                                          <p:attrName>ppt_y</p:attrName>
                                        </p:attrNameLst>
                                      </p:cBhvr>
                                      <p:tavLst>
                                        <p:tav tm="0">
                                          <p:val>
                                            <p:strVal val="#ppt_y"/>
                                          </p:val>
                                        </p:tav>
                                        <p:tav tm="100000">
                                          <p:val>
                                            <p:strVal val="#ppt_y"/>
                                          </p:val>
                                        </p:tav>
                                      </p:tavLst>
                                    </p:anim>
                                    <p:anim calcmode="lin" valueType="num">
                                      <p:cBhvr>
                                        <p:cTn id="71" dur="3000" fill="hold"/>
                                        <p:tgtEl>
                                          <p:spTgt spid="20494"/>
                                        </p:tgtEl>
                                        <p:attrNameLst>
                                          <p:attrName>ppt_w</p:attrName>
                                        </p:attrNameLst>
                                      </p:cBhvr>
                                      <p:tavLst>
                                        <p:tav tm="0">
                                          <p:val>
                                            <p:fltVal val="0"/>
                                          </p:val>
                                        </p:tav>
                                        <p:tav tm="100000">
                                          <p:val>
                                            <p:strVal val="#ppt_w"/>
                                          </p:val>
                                        </p:tav>
                                      </p:tavLst>
                                    </p:anim>
                                    <p:anim calcmode="lin" valueType="num">
                                      <p:cBhvr>
                                        <p:cTn id="72" dur="3000" fill="hold"/>
                                        <p:tgtEl>
                                          <p:spTgt spid="20494"/>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nodeType="clickEffect">
                                  <p:stCondLst>
                                    <p:cond delay="0"/>
                                  </p:stCondLst>
                                  <p:childTnLst>
                                    <p:set>
                                      <p:cBhvr>
                                        <p:cTn id="76" dur="1" fill="hold">
                                          <p:stCondLst>
                                            <p:cond delay="0"/>
                                          </p:stCondLst>
                                        </p:cTn>
                                        <p:tgtEl>
                                          <p:spTgt spid="20495"/>
                                        </p:tgtEl>
                                        <p:attrNameLst>
                                          <p:attrName>style.visibility</p:attrName>
                                        </p:attrNameLst>
                                      </p:cBhvr>
                                      <p:to>
                                        <p:strVal val="visible"/>
                                      </p:to>
                                    </p:set>
                                    <p:anim calcmode="lin" valueType="num">
                                      <p:cBhvr>
                                        <p:cTn id="77" dur="2000" fill="hold"/>
                                        <p:tgtEl>
                                          <p:spTgt spid="20495"/>
                                        </p:tgtEl>
                                        <p:attrNameLst>
                                          <p:attrName>ppt_x</p:attrName>
                                        </p:attrNameLst>
                                      </p:cBhvr>
                                      <p:tavLst>
                                        <p:tav tm="0">
                                          <p:val>
                                            <p:strVal val="#ppt_x-#ppt_w/2"/>
                                          </p:val>
                                        </p:tav>
                                        <p:tav tm="100000">
                                          <p:val>
                                            <p:strVal val="#ppt_x"/>
                                          </p:val>
                                        </p:tav>
                                      </p:tavLst>
                                    </p:anim>
                                    <p:anim calcmode="lin" valueType="num">
                                      <p:cBhvr>
                                        <p:cTn id="78" dur="2000" fill="hold"/>
                                        <p:tgtEl>
                                          <p:spTgt spid="20495"/>
                                        </p:tgtEl>
                                        <p:attrNameLst>
                                          <p:attrName>ppt_y</p:attrName>
                                        </p:attrNameLst>
                                      </p:cBhvr>
                                      <p:tavLst>
                                        <p:tav tm="0">
                                          <p:val>
                                            <p:strVal val="#ppt_y"/>
                                          </p:val>
                                        </p:tav>
                                        <p:tav tm="100000">
                                          <p:val>
                                            <p:strVal val="#ppt_y"/>
                                          </p:val>
                                        </p:tav>
                                      </p:tavLst>
                                    </p:anim>
                                    <p:anim calcmode="lin" valueType="num">
                                      <p:cBhvr>
                                        <p:cTn id="79" dur="2000" fill="hold"/>
                                        <p:tgtEl>
                                          <p:spTgt spid="20495"/>
                                        </p:tgtEl>
                                        <p:attrNameLst>
                                          <p:attrName>ppt_w</p:attrName>
                                        </p:attrNameLst>
                                      </p:cBhvr>
                                      <p:tavLst>
                                        <p:tav tm="0">
                                          <p:val>
                                            <p:fltVal val="0"/>
                                          </p:val>
                                        </p:tav>
                                        <p:tav tm="100000">
                                          <p:val>
                                            <p:strVal val="#ppt_w"/>
                                          </p:val>
                                        </p:tav>
                                      </p:tavLst>
                                    </p:anim>
                                    <p:anim calcmode="lin" valueType="num">
                                      <p:cBhvr>
                                        <p:cTn id="80" dur="2000" fill="hold"/>
                                        <p:tgtEl>
                                          <p:spTgt spid="20495"/>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31" presetClass="entr" presetSubtype="0" fill="hold" nodeType="clickEffect">
                                  <p:stCondLst>
                                    <p:cond delay="0"/>
                                  </p:stCondLst>
                                  <p:iterate type="lt">
                                    <p:tmPct val="5000"/>
                                  </p:iterate>
                                  <p:childTnLst>
                                    <p:set>
                                      <p:cBhvr>
                                        <p:cTn id="84" dur="1" fill="hold">
                                          <p:stCondLst>
                                            <p:cond delay="0"/>
                                          </p:stCondLst>
                                        </p:cTn>
                                        <p:tgtEl>
                                          <p:spTgt spid="20496"/>
                                        </p:tgtEl>
                                        <p:attrNameLst>
                                          <p:attrName>style.visibility</p:attrName>
                                        </p:attrNameLst>
                                      </p:cBhvr>
                                      <p:to>
                                        <p:strVal val="visible"/>
                                      </p:to>
                                    </p:set>
                                    <p:anim calcmode="lin" valueType="num">
                                      <p:cBhvr>
                                        <p:cTn id="85" dur="1000" fill="hold"/>
                                        <p:tgtEl>
                                          <p:spTgt spid="20496"/>
                                        </p:tgtEl>
                                        <p:attrNameLst>
                                          <p:attrName>ppt_w</p:attrName>
                                        </p:attrNameLst>
                                      </p:cBhvr>
                                      <p:tavLst>
                                        <p:tav tm="0">
                                          <p:val>
                                            <p:fltVal val="0"/>
                                          </p:val>
                                        </p:tav>
                                        <p:tav tm="100000">
                                          <p:val>
                                            <p:strVal val="#ppt_w"/>
                                          </p:val>
                                        </p:tav>
                                      </p:tavLst>
                                    </p:anim>
                                    <p:anim calcmode="lin" valueType="num">
                                      <p:cBhvr>
                                        <p:cTn id="86" dur="1000" fill="hold"/>
                                        <p:tgtEl>
                                          <p:spTgt spid="20496"/>
                                        </p:tgtEl>
                                        <p:attrNameLst>
                                          <p:attrName>ppt_h</p:attrName>
                                        </p:attrNameLst>
                                      </p:cBhvr>
                                      <p:tavLst>
                                        <p:tav tm="0">
                                          <p:val>
                                            <p:fltVal val="0"/>
                                          </p:val>
                                        </p:tav>
                                        <p:tav tm="100000">
                                          <p:val>
                                            <p:strVal val="#ppt_h"/>
                                          </p:val>
                                        </p:tav>
                                      </p:tavLst>
                                    </p:anim>
                                    <p:anim calcmode="lin" valueType="num">
                                      <p:cBhvr>
                                        <p:cTn id="87" dur="1000" fill="hold"/>
                                        <p:tgtEl>
                                          <p:spTgt spid="20496"/>
                                        </p:tgtEl>
                                        <p:attrNameLst>
                                          <p:attrName>style.rotation</p:attrName>
                                        </p:attrNameLst>
                                      </p:cBhvr>
                                      <p:tavLst>
                                        <p:tav tm="0">
                                          <p:val>
                                            <p:fltVal val="90"/>
                                          </p:val>
                                        </p:tav>
                                        <p:tav tm="100000">
                                          <p:val>
                                            <p:fltVal val="0"/>
                                          </p:val>
                                        </p:tav>
                                      </p:tavLst>
                                    </p:anim>
                                    <p:animEffect transition="in" filter="fade">
                                      <p:cBhvr>
                                        <p:cTn id="88" dur="1000"/>
                                        <p:tgtEl>
                                          <p:spTgt spid="2049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0" fill="hold" grpId="0" nodeType="clickEffect">
                                  <p:stCondLst>
                                    <p:cond delay="0"/>
                                  </p:stCondLst>
                                  <p:childTnLst>
                                    <p:set>
                                      <p:cBhvr>
                                        <p:cTn id="92" dur="1" fill="hold">
                                          <p:stCondLst>
                                            <p:cond delay="0"/>
                                          </p:stCondLst>
                                        </p:cTn>
                                        <p:tgtEl>
                                          <p:spTgt spid="20501"/>
                                        </p:tgtEl>
                                        <p:attrNameLst>
                                          <p:attrName>style.visibility</p:attrName>
                                        </p:attrNameLst>
                                      </p:cBhvr>
                                      <p:to>
                                        <p:strVal val="visible"/>
                                      </p:to>
                                    </p:set>
                                    <p:anim calcmode="lin" valueType="num">
                                      <p:cBhvr>
                                        <p:cTn id="93" dur="500" fill="hold"/>
                                        <p:tgtEl>
                                          <p:spTgt spid="20501"/>
                                        </p:tgtEl>
                                        <p:attrNameLst>
                                          <p:attrName>ppt_w</p:attrName>
                                        </p:attrNameLst>
                                      </p:cBhvr>
                                      <p:tavLst>
                                        <p:tav tm="0">
                                          <p:val>
                                            <p:fltVal val="0"/>
                                          </p:val>
                                        </p:tav>
                                        <p:tav tm="100000">
                                          <p:val>
                                            <p:strVal val="#ppt_w"/>
                                          </p:val>
                                        </p:tav>
                                      </p:tavLst>
                                    </p:anim>
                                    <p:anim calcmode="lin" valueType="num">
                                      <p:cBhvr>
                                        <p:cTn id="94" dur="500" fill="hold"/>
                                        <p:tgtEl>
                                          <p:spTgt spid="20501"/>
                                        </p:tgtEl>
                                        <p:attrNameLst>
                                          <p:attrName>ppt_h</p:attrName>
                                        </p:attrNameLst>
                                      </p:cBhvr>
                                      <p:tavLst>
                                        <p:tav tm="0">
                                          <p:val>
                                            <p:strVal val="#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0" fill="hold" grpId="0" nodeType="clickEffect">
                                  <p:stCondLst>
                                    <p:cond delay="0"/>
                                  </p:stCondLst>
                                  <p:childTnLst>
                                    <p:set>
                                      <p:cBhvr>
                                        <p:cTn id="98" dur="1" fill="hold">
                                          <p:stCondLst>
                                            <p:cond delay="0"/>
                                          </p:stCondLst>
                                        </p:cTn>
                                        <p:tgtEl>
                                          <p:spTgt spid="20503"/>
                                        </p:tgtEl>
                                        <p:attrNameLst>
                                          <p:attrName>style.visibility</p:attrName>
                                        </p:attrNameLst>
                                      </p:cBhvr>
                                      <p:to>
                                        <p:strVal val="visible"/>
                                      </p:to>
                                    </p:set>
                                    <p:anim calcmode="lin" valueType="num">
                                      <p:cBhvr>
                                        <p:cTn id="99" dur="500" fill="hold"/>
                                        <p:tgtEl>
                                          <p:spTgt spid="20503"/>
                                        </p:tgtEl>
                                        <p:attrNameLst>
                                          <p:attrName>ppt_w</p:attrName>
                                        </p:attrNameLst>
                                      </p:cBhvr>
                                      <p:tavLst>
                                        <p:tav tm="0">
                                          <p:val>
                                            <p:fltVal val="0"/>
                                          </p:val>
                                        </p:tav>
                                        <p:tav tm="100000">
                                          <p:val>
                                            <p:strVal val="#ppt_w"/>
                                          </p:val>
                                        </p:tav>
                                      </p:tavLst>
                                    </p:anim>
                                    <p:anim calcmode="lin" valueType="num">
                                      <p:cBhvr>
                                        <p:cTn id="100" dur="500" fill="hold"/>
                                        <p:tgtEl>
                                          <p:spTgt spid="20503"/>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20506"/>
                                        </p:tgtEl>
                                        <p:attrNameLst>
                                          <p:attrName>style.visibility</p:attrName>
                                        </p:attrNameLst>
                                      </p:cBhvr>
                                      <p:to>
                                        <p:strVal val="visible"/>
                                      </p:to>
                                    </p:set>
                                    <p:anim calcmode="lin" valueType="num">
                                      <p:cBhvr>
                                        <p:cTn id="105" dur="500" fill="hold"/>
                                        <p:tgtEl>
                                          <p:spTgt spid="20506"/>
                                        </p:tgtEl>
                                        <p:attrNameLst>
                                          <p:attrName>ppt_w</p:attrName>
                                        </p:attrNameLst>
                                      </p:cBhvr>
                                      <p:tavLst>
                                        <p:tav tm="0">
                                          <p:val>
                                            <p:fltVal val="0"/>
                                          </p:val>
                                        </p:tav>
                                        <p:tav tm="100000">
                                          <p:val>
                                            <p:strVal val="#ppt_w"/>
                                          </p:val>
                                        </p:tav>
                                      </p:tavLst>
                                    </p:anim>
                                    <p:anim calcmode="lin" valueType="num">
                                      <p:cBhvr>
                                        <p:cTn id="106" dur="500" fill="hold"/>
                                        <p:tgtEl>
                                          <p:spTgt spid="20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build="allAtOnce" animBg="1"/>
      <p:bldP spid="20490" grpId="0" animBg="1"/>
      <p:bldP spid="20500" grpId="0" animBg="1"/>
      <p:bldP spid="20501" grpId="0" animBg="1"/>
      <p:bldP spid="20502" grpId="0" animBg="1"/>
      <p:bldP spid="20503" grpId="0" animBg="1"/>
      <p:bldP spid="205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a:extLst>
              <a:ext uri="{FF2B5EF4-FFF2-40B4-BE49-F238E27FC236}">
                <a16:creationId xmlns:a16="http://schemas.microsoft.com/office/drawing/2014/main" id="{14174AC9-0A6A-5343-9748-776C505936F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89E22F-AE32-C948-9001-A7247DB6B17A}" type="slidenum">
              <a:rPr lang="fr-FR" altLang="fr-FR" sz="1400"/>
              <a:pPr>
                <a:spcBef>
                  <a:spcPct val="0"/>
                </a:spcBef>
                <a:buFontTx/>
                <a:buNone/>
              </a:pPr>
              <a:t>7</a:t>
            </a:fld>
            <a:endParaRPr lang="fr-FR" altLang="fr-FR" sz="1400"/>
          </a:p>
        </p:txBody>
      </p:sp>
      <p:sp>
        <p:nvSpPr>
          <p:cNvPr id="8195" name="Rectangle 2">
            <a:extLst>
              <a:ext uri="{FF2B5EF4-FFF2-40B4-BE49-F238E27FC236}">
                <a16:creationId xmlns:a16="http://schemas.microsoft.com/office/drawing/2014/main" id="{7CB8DEE2-B95B-3647-9017-B346ED86162C}"/>
              </a:ext>
            </a:extLst>
          </p:cNvPr>
          <p:cNvSpPr>
            <a:spLocks noGrp="1" noChangeArrowheads="1"/>
          </p:cNvSpPr>
          <p:nvPr>
            <p:ph type="title"/>
          </p:nvPr>
        </p:nvSpPr>
        <p:spPr/>
        <p:txBody>
          <a:bodyPr/>
          <a:lstStyle/>
          <a:p>
            <a:pPr eaLnBrk="1" hangingPunct="1"/>
            <a:r>
              <a:rPr lang="fr-CA" altLang="fr-FR">
                <a:solidFill>
                  <a:schemeClr val="accent2"/>
                </a:solidFill>
              </a:rPr>
              <a:t>L’entreprise dominante</a:t>
            </a:r>
            <a:endParaRPr lang="fr-FR" altLang="fr-FR">
              <a:solidFill>
                <a:schemeClr val="accent2"/>
              </a:solidFill>
            </a:endParaRPr>
          </a:p>
        </p:txBody>
      </p:sp>
      <p:sp>
        <p:nvSpPr>
          <p:cNvPr id="8196" name="Rectangle 3">
            <a:extLst>
              <a:ext uri="{FF2B5EF4-FFF2-40B4-BE49-F238E27FC236}">
                <a16:creationId xmlns:a16="http://schemas.microsoft.com/office/drawing/2014/main" id="{DBC99338-6A9C-2049-8736-2884666F5E9D}"/>
              </a:ext>
            </a:extLst>
          </p:cNvPr>
          <p:cNvSpPr>
            <a:spLocks noGrp="1" noChangeArrowheads="1"/>
          </p:cNvSpPr>
          <p:nvPr>
            <p:ph type="body" idx="1"/>
          </p:nvPr>
        </p:nvSpPr>
        <p:spPr/>
        <p:txBody>
          <a:bodyPr/>
          <a:lstStyle/>
          <a:p>
            <a:pPr eaLnBrk="1" hangingPunct="1"/>
            <a:r>
              <a:rPr lang="fr-CA" altLang="fr-FR"/>
              <a:t>Noter que plus il y a de petites entreprises et plus l’élasticité de l’offre des PE est grande (« offre plus horizontale ») et donc plus la demande de la ED est élastique (« horizontale ») </a:t>
            </a:r>
            <a:r>
              <a:rPr lang="fr-CA" altLang="fr-FR">
                <a:sym typeface="Wingdings" pitchFamily="2" charset="2"/>
              </a:rPr>
              <a:t> plus le pouvoir de marché est faible.</a:t>
            </a:r>
          </a:p>
          <a:p>
            <a:pPr eaLnBrk="1" hangingPunct="1"/>
            <a:r>
              <a:rPr lang="fr-CA" altLang="fr-FR">
                <a:sym typeface="Wingdings" pitchFamily="2" charset="2"/>
              </a:rPr>
              <a:t>Cas extrêmes: la concurrence parfaite et le monopole.</a:t>
            </a:r>
            <a:endParaRPr lang="fr-FR" altLang="fr-F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a:extLst>
              <a:ext uri="{FF2B5EF4-FFF2-40B4-BE49-F238E27FC236}">
                <a16:creationId xmlns:a16="http://schemas.microsoft.com/office/drawing/2014/main" id="{E11C9A71-1EEC-894E-A9EF-F9DBD6A2B680}"/>
              </a:ext>
            </a:extLst>
          </p:cNvPr>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120166E-6FE8-4D40-A400-5799AF2B894C}" type="slidenum">
              <a:rPr lang="fr-FR" altLang="fr-FR" sz="1400"/>
              <a:pPr algn="r" eaLnBrk="1" hangingPunct="1">
                <a:spcBef>
                  <a:spcPct val="0"/>
                </a:spcBef>
                <a:buFontTx/>
                <a:buNone/>
              </a:pPr>
              <a:t>8</a:t>
            </a:fld>
            <a:endParaRPr lang="fr-FR" altLang="fr-FR" sz="1400"/>
          </a:p>
        </p:txBody>
      </p:sp>
      <p:sp>
        <p:nvSpPr>
          <p:cNvPr id="9219" name="Rectangle 2">
            <a:extLst>
              <a:ext uri="{FF2B5EF4-FFF2-40B4-BE49-F238E27FC236}">
                <a16:creationId xmlns:a16="http://schemas.microsoft.com/office/drawing/2014/main" id="{EB88F451-2E96-0C43-8DCC-B085BB1B855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graphicFrame>
        <p:nvGraphicFramePr>
          <p:cNvPr id="9220" name="Object 3">
            <a:extLst>
              <a:ext uri="{FF2B5EF4-FFF2-40B4-BE49-F238E27FC236}">
                <a16:creationId xmlns:a16="http://schemas.microsoft.com/office/drawing/2014/main" id="{6E32FB6D-DC0D-184E-929C-0873C6FEA834}"/>
              </a:ext>
            </a:extLst>
          </p:cNvPr>
          <p:cNvGraphicFramePr>
            <a:graphicFrameLocks noChangeAspect="1"/>
          </p:cNvGraphicFramePr>
          <p:nvPr/>
        </p:nvGraphicFramePr>
        <p:xfrm>
          <a:off x="-28575" y="1673225"/>
          <a:ext cx="5976938" cy="4838700"/>
        </p:xfrm>
        <a:graphic>
          <a:graphicData uri="http://schemas.openxmlformats.org/presentationml/2006/ole">
            <mc:AlternateContent xmlns:mc="http://schemas.openxmlformats.org/markup-compatibility/2006">
              <mc:Choice xmlns:v="urn:schemas-microsoft-com:vml" Requires="v">
                <p:oleObj spid="_x0000_s9234" name="Visio" r:id="rId4" imgW="3860800" imgH="3136900" progId="Visio.Drawing.11">
                  <p:embed/>
                </p:oleObj>
              </mc:Choice>
              <mc:Fallback>
                <p:oleObj name="Visio" r:id="rId4" imgW="3860800" imgH="313690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673225"/>
                        <a:ext cx="597693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Text Box 4">
            <a:extLst>
              <a:ext uri="{FF2B5EF4-FFF2-40B4-BE49-F238E27FC236}">
                <a16:creationId xmlns:a16="http://schemas.microsoft.com/office/drawing/2014/main" id="{1D918181-DDFB-0C4A-B942-4162B6C41E81}"/>
              </a:ext>
            </a:extLst>
          </p:cNvPr>
          <p:cNvSpPr txBox="1">
            <a:spLocks noChangeArrowheads="1"/>
          </p:cNvSpPr>
          <p:nvPr/>
        </p:nvSpPr>
        <p:spPr bwMode="auto">
          <a:xfrm>
            <a:off x="179388" y="333375"/>
            <a:ext cx="889317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fr-FR" sz="1400"/>
              <a:t>Exercice 12-1 : Un marché est dominé par une entreprise dont la courbe de coût marginal CmED est </a:t>
            </a:r>
          </a:p>
          <a:p>
            <a:pPr eaLnBrk="1" hangingPunct="1">
              <a:spcBef>
                <a:spcPct val="0"/>
              </a:spcBef>
              <a:buFontTx/>
              <a:buNone/>
            </a:pPr>
            <a:r>
              <a:rPr lang="fr-CA" altLang="fr-FR" sz="1400"/>
              <a:t>représentée sur le graphique.  La demande du marché est Dm.  L’entreprise dominante fait face à une </a:t>
            </a:r>
          </a:p>
          <a:p>
            <a:pPr eaLnBrk="1" hangingPunct="1">
              <a:spcBef>
                <a:spcPct val="0"/>
              </a:spcBef>
              <a:buFontTx/>
              <a:buNone/>
            </a:pPr>
            <a:r>
              <a:rPr lang="fr-CA" altLang="fr-FR" sz="1400"/>
              <a:t>frange concurrentielle dont l’offre est représentée par la courbe OPE.  Déterminez, le prix (P) et la quantité qui </a:t>
            </a:r>
          </a:p>
          <a:p>
            <a:pPr eaLnBrk="1" hangingPunct="1">
              <a:spcBef>
                <a:spcPct val="0"/>
              </a:spcBef>
              <a:buFontTx/>
              <a:buNone/>
            </a:pPr>
            <a:r>
              <a:rPr lang="fr-CA" altLang="fr-FR" sz="1400"/>
              <a:t>maximise le profit de l’entreprise dominante (QED).  Déterminez aussi la quantité qui sera vendue par </a:t>
            </a:r>
          </a:p>
          <a:p>
            <a:pPr eaLnBrk="1" hangingPunct="1">
              <a:spcBef>
                <a:spcPct val="0"/>
              </a:spcBef>
              <a:buFontTx/>
              <a:buNone/>
            </a:pPr>
            <a:r>
              <a:rPr lang="fr-CA" altLang="fr-FR" sz="1400"/>
              <a:t>la frange concurrentielle (QPE).</a:t>
            </a:r>
            <a:endParaRPr lang="fr-FR" altLang="fr-FR" sz="1400"/>
          </a:p>
        </p:txBody>
      </p:sp>
      <p:sp>
        <p:nvSpPr>
          <p:cNvPr id="2" name="Rectangle 1">
            <a:extLst>
              <a:ext uri="{FF2B5EF4-FFF2-40B4-BE49-F238E27FC236}">
                <a16:creationId xmlns:a16="http://schemas.microsoft.com/office/drawing/2014/main" id="{4FC1A1E5-B3F4-CB4F-9544-ACCE5AE3BD67}"/>
              </a:ext>
            </a:extLst>
          </p:cNvPr>
          <p:cNvSpPr/>
          <p:nvPr/>
        </p:nvSpPr>
        <p:spPr>
          <a:xfrm>
            <a:off x="5796136" y="1715127"/>
            <a:ext cx="3124427" cy="45960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a) p=80, QED=28, QPE=12</a:t>
            </a:r>
          </a:p>
        </p:txBody>
      </p:sp>
      <p:sp>
        <p:nvSpPr>
          <p:cNvPr id="7" name="Rectangle 6">
            <a:extLst>
              <a:ext uri="{FF2B5EF4-FFF2-40B4-BE49-F238E27FC236}">
                <a16:creationId xmlns:a16="http://schemas.microsoft.com/office/drawing/2014/main" id="{4EC78DE3-0645-3D43-9399-0C36DBD9BCA0}"/>
              </a:ext>
            </a:extLst>
          </p:cNvPr>
          <p:cNvSpPr/>
          <p:nvPr/>
        </p:nvSpPr>
        <p:spPr>
          <a:xfrm>
            <a:off x="5796135" y="2386934"/>
            <a:ext cx="3124427" cy="45960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b) p=80, QED=0, QPE=18</a:t>
            </a:r>
          </a:p>
        </p:txBody>
      </p:sp>
      <p:sp>
        <p:nvSpPr>
          <p:cNvPr id="8" name="Rectangle 7">
            <a:extLst>
              <a:ext uri="{FF2B5EF4-FFF2-40B4-BE49-F238E27FC236}">
                <a16:creationId xmlns:a16="http://schemas.microsoft.com/office/drawing/2014/main" id="{19E323A5-24D5-564F-8985-9288C540500E}"/>
              </a:ext>
            </a:extLst>
          </p:cNvPr>
          <p:cNvSpPr/>
          <p:nvPr/>
        </p:nvSpPr>
        <p:spPr>
          <a:xfrm>
            <a:off x="5796135" y="3077437"/>
            <a:ext cx="3124427" cy="45960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c) p=55, QED=25, QPE=10</a:t>
            </a:r>
          </a:p>
        </p:txBody>
      </p:sp>
      <p:sp>
        <p:nvSpPr>
          <p:cNvPr id="9" name="Rectangle 8">
            <a:extLst>
              <a:ext uri="{FF2B5EF4-FFF2-40B4-BE49-F238E27FC236}">
                <a16:creationId xmlns:a16="http://schemas.microsoft.com/office/drawing/2014/main" id="{848374C7-8D22-3342-8B92-A102EA981CF3}"/>
              </a:ext>
            </a:extLst>
          </p:cNvPr>
          <p:cNvSpPr/>
          <p:nvPr/>
        </p:nvSpPr>
        <p:spPr>
          <a:xfrm>
            <a:off x="5796135" y="3707367"/>
            <a:ext cx="3124427" cy="45960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d) p=55, QED=45, QPE=18</a:t>
            </a:r>
          </a:p>
        </p:txBody>
      </p:sp>
    </p:spTree>
    <p:custDataLst>
      <p:tags r:id="rId2"/>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a:extLst>
              <a:ext uri="{FF2B5EF4-FFF2-40B4-BE49-F238E27FC236}">
                <a16:creationId xmlns:a16="http://schemas.microsoft.com/office/drawing/2014/main" id="{C0440B30-89F2-034F-A1B1-6A8ED9F48213}"/>
              </a:ext>
            </a:extLst>
          </p:cNvPr>
          <p:cNvSpPr>
            <a:spLocks noGrp="1"/>
          </p:cNvSpPr>
          <p:nvPr>
            <p:ph type="title"/>
          </p:nvPr>
        </p:nvSpPr>
        <p:spPr/>
        <p:txBody>
          <a:bodyPr/>
          <a:lstStyle/>
          <a:p>
            <a:r>
              <a:rPr lang="fr-CA" altLang="en-US"/>
              <a:t>Désolé ce n’est pas la bonne réponse</a:t>
            </a:r>
          </a:p>
        </p:txBody>
      </p:sp>
      <p:sp>
        <p:nvSpPr>
          <p:cNvPr id="10243" name="Espace réservé du contenu 2">
            <a:extLst>
              <a:ext uri="{FF2B5EF4-FFF2-40B4-BE49-F238E27FC236}">
                <a16:creationId xmlns:a16="http://schemas.microsoft.com/office/drawing/2014/main" id="{AC115454-7AC1-A54D-A2BA-755B4940EFC2}"/>
              </a:ext>
            </a:extLst>
          </p:cNvPr>
          <p:cNvSpPr>
            <a:spLocks noGrp="1"/>
          </p:cNvSpPr>
          <p:nvPr>
            <p:ph idx="1"/>
          </p:nvPr>
        </p:nvSpPr>
        <p:spPr/>
        <p:txBody>
          <a:bodyPr/>
          <a:lstStyle/>
          <a:p>
            <a:r>
              <a:rPr lang="fr-CA" altLang="en-US"/>
              <a:t>Veuillez réécouter cette capsule</a:t>
            </a:r>
          </a:p>
        </p:txBody>
      </p:sp>
      <p:sp>
        <p:nvSpPr>
          <p:cNvPr id="10244" name="Espace réservé du numéro de diapositive 3">
            <a:extLst>
              <a:ext uri="{FF2B5EF4-FFF2-40B4-BE49-F238E27FC236}">
                <a16:creationId xmlns:a16="http://schemas.microsoft.com/office/drawing/2014/main" id="{ECB4AF57-4795-D547-8974-A5254F69144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BB0BBF-4D52-5247-8C9A-B286D477184C}" type="slidenum">
              <a:rPr lang="fr-FR" altLang="fr-FR" sz="1400"/>
              <a:pPr>
                <a:spcBef>
                  <a:spcPct val="0"/>
                </a:spcBef>
                <a:buFontTx/>
                <a:buNone/>
              </a:pPr>
              <a:t>9</a:t>
            </a:fld>
            <a:endParaRPr lang="fr-FR" altLang="fr-FR" sz="1400"/>
          </a:p>
        </p:txBody>
      </p:sp>
      <p:sp>
        <p:nvSpPr>
          <p:cNvPr id="5" name="Rectangle 4">
            <a:extLst>
              <a:ext uri="{FF2B5EF4-FFF2-40B4-BE49-F238E27FC236}">
                <a16:creationId xmlns:a16="http://schemas.microsoft.com/office/drawing/2014/main" id="{F7478528-CEB5-2541-AD2D-1CC6E715FF36}"/>
              </a:ext>
            </a:extLst>
          </p:cNvPr>
          <p:cNvSpPr/>
          <p:nvPr/>
        </p:nvSpPr>
        <p:spPr>
          <a:xfrm>
            <a:off x="4427984" y="2636912"/>
            <a:ext cx="3096344" cy="576064"/>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fr-CA" dirty="0"/>
              <a:t>Voir la solution</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TotalTime>
  <Words>2182</Words>
  <Application>Microsoft Macintosh PowerPoint</Application>
  <PresentationFormat>Affichage à l'écran (4:3)</PresentationFormat>
  <Paragraphs>397</Paragraphs>
  <Slides>37</Slides>
  <Notes>4</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37</vt:i4>
      </vt:variant>
    </vt:vector>
  </HeadingPairs>
  <TitlesOfParts>
    <vt:vector size="44" baseType="lpstr">
      <vt:lpstr>Arial</vt:lpstr>
      <vt:lpstr>Times New Roman</vt:lpstr>
      <vt:lpstr>Wingdings</vt:lpstr>
      <vt:lpstr>Symbol</vt:lpstr>
      <vt:lpstr>Modèle par défaut</vt:lpstr>
      <vt:lpstr>Dessin Microsoft Visio</vt:lpstr>
      <vt:lpstr>Document Microsoft Word</vt:lpstr>
      <vt:lpstr>Qu’est-ce qu’un oligopole</vt:lpstr>
      <vt:lpstr>Présentation PowerPoint</vt:lpstr>
      <vt:lpstr>L’oligopole naturel</vt:lpstr>
      <vt:lpstr>Plusieurs modèles d’oligopole</vt:lpstr>
      <vt:lpstr>Le modèle de l’entreprise dominante</vt:lpstr>
      <vt:lpstr>Le modèle de l’entreprise dominante </vt:lpstr>
      <vt:lpstr>L’entreprise dominante</vt:lpstr>
      <vt:lpstr>Présentation PowerPoint</vt:lpstr>
      <vt:lpstr>Désolé ce n’est pas la bonne réponse</vt:lpstr>
      <vt:lpstr>Présentation PowerPoint</vt:lpstr>
      <vt:lpstr>La théorie des jeux</vt:lpstr>
      <vt:lpstr>Théorie des jeux</vt:lpstr>
      <vt:lpstr>Dilemme du prisonnier</vt:lpstr>
      <vt:lpstr>La matrice de gains: montre les gains ou perte en fonction du choix d’action des joueurs</vt:lpstr>
      <vt:lpstr>Équilibre de Nash</vt:lpstr>
      <vt:lpstr>Exercice: La matrice de gains avec l’omerta</vt:lpstr>
      <vt:lpstr>Désolé ce n’est pas la bonne réponse</vt:lpstr>
      <vt:lpstr>La matrice de gains avec l’omerta</vt:lpstr>
      <vt:lpstr>Soit le jeu suivant: cliquez sur l’équilibre de Nash</vt:lpstr>
      <vt:lpstr>Désolé ce n’est pas la bonne réponse</vt:lpstr>
      <vt:lpstr>Bravo…</vt:lpstr>
      <vt:lpstr>Soit le jeu suivant</vt:lpstr>
      <vt:lpstr>Soit le jeu suivant</vt:lpstr>
      <vt:lpstr>L’oligopole</vt:lpstr>
      <vt:lpstr>Duopole: matrice de gains</vt:lpstr>
      <vt:lpstr>La difficulté du cartel ou de la collusion</vt:lpstr>
      <vt:lpstr>Exemple </vt:lpstr>
      <vt:lpstr>Solution de cartel ou de collusion</vt:lpstr>
      <vt:lpstr>Présentation PowerPoint</vt:lpstr>
      <vt:lpstr>Paradoxe de Bertrand</vt:lpstr>
      <vt:lpstr>Exemple: Cartel de l’OPEP</vt:lpstr>
      <vt:lpstr>Pour sortir de ce paradoxe: les jeux répétés</vt:lpstr>
      <vt:lpstr>Collusion, tricherie et punition</vt:lpstr>
      <vt:lpstr>Présentation PowerPoint</vt:lpstr>
      <vt:lpstr>Punition pendant une période si dévie puis retour à la collusion</vt:lpstr>
      <vt:lpstr>Présentation PowerPoint</vt:lpstr>
      <vt:lpstr>Autres éléments qui facilitent la collusion ou réduisent la concurrence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13: La concurrence monopolistique et l’oligopole</dc:title>
  <dc:creator>Patrick Fournier</dc:creator>
  <cp:lastModifiedBy>Olivier Bourret</cp:lastModifiedBy>
  <cp:revision>114</cp:revision>
  <dcterms:created xsi:type="dcterms:W3CDTF">2005-11-08T19:43:39Z</dcterms:created>
  <dcterms:modified xsi:type="dcterms:W3CDTF">2020-07-19T13:10:24Z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CE2E4DBB-D377-48AE-A776-3AF998BFBDDA</vt:lpwstr>
  </property>
  <property fmtid="{D5CDD505-2E9C-101B-9397-08002B2CF9AE}" pid="3" name="ArticulatePath">
    <vt:lpwstr>1. intro</vt:lpwstr>
  </property>
</Properties>
</file>