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30233-DF87-4DE1-8D30-A6C81CD37B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5CC2C9-DA94-4D0D-B767-F040AF76D8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3B4F18-2901-4861-BCF4-0BF05F598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89A1D-96A9-46F0-9569-579B04E29CE0}" type="datetimeFigureOut">
              <a:rPr lang="en-CA" smtClean="0"/>
              <a:t>2020-09-04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FC5F2A-9329-4CF1-BAAC-F459B946D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1BAACD-EA65-4C72-8DE7-3C60E23E3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97A65-347A-4B4B-ADEE-73893B6F33A2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66815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AFB23-5529-4A8D-81BA-5AF16E845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CFCFC5-2B61-45BC-A9BB-9412D9CFE3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BABE2A-CC74-40FE-BEE8-2615B6819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89A1D-96A9-46F0-9569-579B04E29CE0}" type="datetimeFigureOut">
              <a:rPr lang="en-CA" smtClean="0"/>
              <a:t>2020-09-04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E7FA83-3766-4158-96C1-0BC99DE42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89A5AF-D593-4C1C-B58F-67B903D33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97A65-347A-4B4B-ADEE-73893B6F33A2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66193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0BFCB3-DF34-4BE1-88A5-03CACFC986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3D9121-FED4-427C-9B9F-6AA0F2F1F6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50CF5B-5D8D-4ABC-B367-B03B03525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89A1D-96A9-46F0-9569-579B04E29CE0}" type="datetimeFigureOut">
              <a:rPr lang="en-CA" smtClean="0"/>
              <a:t>2020-09-04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8FF8E6-35F9-4B5C-97F0-FE75DF4F7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762B7D-E15F-4784-8122-105FBEDAE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97A65-347A-4B4B-ADEE-73893B6F33A2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99621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E8782-7C9C-49AE-AE33-4F42D1416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87C3D9-32F5-4E60-857B-9F2E93CABA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D79F7B-3646-45AF-A81A-1230C45C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89A1D-96A9-46F0-9569-579B04E29CE0}" type="datetimeFigureOut">
              <a:rPr lang="en-CA" smtClean="0"/>
              <a:t>2020-09-04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6E6547-08A2-4827-9018-0CD898656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BC1802-9539-4D5C-BFA1-43348BC89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97A65-347A-4B4B-ADEE-73893B6F33A2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56165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E9E39-AA47-4E31-A5E3-BBB212908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0D0E00-7859-4522-AC69-8D9668A49B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8DD70B-0438-4DF2-8490-A5708250F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89A1D-96A9-46F0-9569-579B04E29CE0}" type="datetimeFigureOut">
              <a:rPr lang="en-CA" smtClean="0"/>
              <a:t>2020-09-04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C8BBC3-F7AC-4D92-9850-F60E58807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F0D953-B8DD-4E0C-8F6E-B21BBC61A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97A65-347A-4B4B-ADEE-73893B6F33A2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35584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7AB35-7184-42F6-B307-282B0B1BD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1EC92-E3A0-4BBF-8C2A-1DC52943CC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1B1D67-C033-42C0-AE9B-E985C1C4C3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A72330-4A43-4332-AB0D-ABBAD3D08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89A1D-96A9-46F0-9569-579B04E29CE0}" type="datetimeFigureOut">
              <a:rPr lang="en-CA" smtClean="0"/>
              <a:t>2020-09-04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26F8AF-B526-44BF-8353-22390D6E9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A49D46-82CE-4D00-B776-F44592DE2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97A65-347A-4B4B-ADEE-73893B6F33A2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53438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F3B96-C1BA-4CD8-8BC8-EA47898A4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7C833F-E5CF-47D3-9A6D-C4629DB3EC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6F8208-142A-4F90-A978-178121A56A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FEC7F0-CB6E-4AC8-93A6-7D872E6180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F645DE-E355-4BD4-B33A-6FD6769118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5F36C2-D8FE-413A-9487-94AAC00EA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89A1D-96A9-46F0-9569-579B04E29CE0}" type="datetimeFigureOut">
              <a:rPr lang="en-CA" smtClean="0"/>
              <a:t>2020-09-04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DE544E-DE7D-41D7-B65B-67F57BE44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A12917-CD4D-44E2-830F-CCA3A33FB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97A65-347A-4B4B-ADEE-73893B6F33A2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69470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6274E-2F83-4D71-9518-59D9086EB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2B58ED-B638-44D6-9062-0BB652A7B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89A1D-96A9-46F0-9569-579B04E29CE0}" type="datetimeFigureOut">
              <a:rPr lang="en-CA" smtClean="0"/>
              <a:t>2020-09-04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41EAE6-1966-4217-9F22-EF161912F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457061-E298-416E-A6C4-768C4D388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97A65-347A-4B4B-ADEE-73893B6F33A2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4642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847905-FF0C-4979-AFA5-177063CE6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89A1D-96A9-46F0-9569-579B04E29CE0}" type="datetimeFigureOut">
              <a:rPr lang="en-CA" smtClean="0"/>
              <a:t>2020-09-04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DF7D2B-B6CF-4658-8622-6AA9FBD4D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4A2F03-711C-4E50-BF9B-F443F3740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97A65-347A-4B4B-ADEE-73893B6F33A2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05603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353B2-B800-4FC9-85EE-47B127D6F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6789C3-5395-4EDC-A3B0-C15948B2D6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DA93FB-0FB6-4574-B814-49152A2E46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3C13A0-A634-4652-9849-F1D617E15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89A1D-96A9-46F0-9569-579B04E29CE0}" type="datetimeFigureOut">
              <a:rPr lang="en-CA" smtClean="0"/>
              <a:t>2020-09-04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53BE4A-24DA-4EF7-86F5-D30926D62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B2FF6F-CA07-4DDD-A948-5E32221F6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97A65-347A-4B4B-ADEE-73893B6F33A2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82870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5E5D8-D5F2-417A-A5C6-542DF98A2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F5C7FD-2ED5-4942-966C-235E731EBD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7FBCCB-CCAE-4CC1-90D3-489682273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A52357-926B-46D6-8455-41144DD9A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89A1D-96A9-46F0-9569-579B04E29CE0}" type="datetimeFigureOut">
              <a:rPr lang="en-CA" smtClean="0"/>
              <a:t>2020-09-04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3CF2C5-4E83-4E60-96B2-E6867C63A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9882D6-5DB8-48AA-A35A-44A52758D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97A65-347A-4B4B-ADEE-73893B6F33A2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43193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801F5A-5FD0-4C2C-A411-B13760228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52D5BE-0139-4F1A-AB82-E33D7C883C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9052DE-2A32-4E0C-B719-4FE6CD2F19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89A1D-96A9-46F0-9569-579B04E29CE0}" type="datetimeFigureOut">
              <a:rPr lang="en-CA" smtClean="0"/>
              <a:t>2020-09-04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A00DF4-1E80-48A6-A427-4E3C3FCEFF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EC51FA-8E41-488F-9F84-31DB8527F7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C97A65-347A-4B4B-ADEE-73893B6F33A2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31193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61C9-B659-4A15-B1DF-F00664D143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Notions </a:t>
            </a:r>
            <a:r>
              <a:rPr lang="en-CA" dirty="0" err="1"/>
              <a:t>préliminaires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BDA1A6-090D-44BE-81D0-4BE6FE42E2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53247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F3866-57BD-49F2-97A6-BAB01EA3C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Coefficient </a:t>
            </a:r>
            <a:r>
              <a:rPr lang="en-CA" dirty="0" err="1"/>
              <a:t>d’asymétrie</a:t>
            </a:r>
            <a:r>
              <a:rPr lang="en-CA" dirty="0"/>
              <a:t>=skewness</a:t>
            </a:r>
            <a:br>
              <a:rPr lang="en-CA" dirty="0"/>
            </a:br>
            <a:r>
              <a:rPr lang="en-CA" dirty="0"/>
              <a:t>Coefficient </a:t>
            </a:r>
            <a:r>
              <a:rPr lang="en-CA" dirty="0" err="1"/>
              <a:t>d’aplatissement</a:t>
            </a:r>
            <a:r>
              <a:rPr lang="en-CA" dirty="0"/>
              <a:t>=kurtosis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B1ECB8-EF0F-4507-99A4-D39558766F5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CA" dirty="0"/>
                  <a:t>Klugman(3.1,3.2,3.4.1-3.4.3)</a:t>
                </a:r>
              </a:p>
              <a:p>
                <a:r>
                  <a:rPr lang="en-CA" dirty="0"/>
                  <a:t>Notations du livre</a:t>
                </a:r>
              </a:p>
              <a:p>
                <a14:m>
                  <m:oMath xmlns:m="http://schemas.openxmlformats.org/officeDocument/2006/math">
                    <m:r>
                      <a:rPr lang="en-CA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CA" dirty="0"/>
                  <a:t>=</a:t>
                </a:r>
                <a14:m>
                  <m:oMath xmlns:m="http://schemas.openxmlformats.org/officeDocument/2006/math"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CA" dirty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CA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CA" dirty="0"/>
                  <a:t>=</a:t>
                </a:r>
                <a14:m>
                  <m:oMath xmlns:m="http://schemas.openxmlformats.org/officeDocument/2006/math"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CA" dirty="0"/>
                  <a:t>(</a:t>
                </a:r>
                <a14:m>
                  <m:oMath xmlns:m="http://schemas.openxmlformats.org/officeDocument/2006/math"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CA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sSup>
                      <m:sSupPr>
                        <m:ctrlPr>
                          <a:rPr lang="en-CA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CA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CA" dirty="0"/>
                  <a:t>,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&gt;1</m:t>
                    </m:r>
                  </m:oMath>
                </a14:m>
                <a:endParaRPr lang="en-CA" dirty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CA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CA" dirty="0"/>
                  <a:t>=</a:t>
                </a:r>
                <a14:m>
                  <m:oMath xmlns:m="http://schemas.openxmlformats.org/officeDocument/2006/math"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CA" dirty="0"/>
                  <a:t>(</a:t>
                </a:r>
                <a14:m>
                  <m:oMath xmlns:m="http://schemas.openxmlformats.org/officeDocument/2006/math"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CA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sSup>
                      <m:sSupPr>
                        <m:ctrlPr>
                          <a:rPr lang="en-CA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CA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CA" dirty="0"/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CA" dirty="0"/>
                  <a:t>, variance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CA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bSup>
                  </m:oMath>
                </a14:m>
                <a:r>
                  <a:rPr lang="en-CA" dirty="0"/>
                  <a:t>=</a:t>
                </a:r>
                <a14:m>
                  <m:oMath xmlns:m="http://schemas.openxmlformats.org/officeDocument/2006/math"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CA" dirty="0"/>
                  <a:t>(</a:t>
                </a:r>
                <a14:m>
                  <m:oMath xmlns:m="http://schemas.openxmlformats.org/officeDocument/2006/math"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CA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sSup>
                      <m:sSupPr>
                        <m:ctrlPr>
                          <a:rPr lang="en-CA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CA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CA" dirty="0"/>
                  <a:t>, coefficient </a:t>
                </a:r>
                <a:r>
                  <a:rPr lang="en-CA" dirty="0" err="1"/>
                  <a:t>d’asymétrie</a:t>
                </a:r>
                <a:endParaRPr lang="en-CA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CA" dirty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m:rPr>
                            <m:nor/>
                          </m:rPr>
                          <a:rPr lang="en-CA" dirty="0"/>
                          <m:t>(</m:t>
                        </m:r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CA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sSup>
                          <m:sSupPr>
                            <m:ctrlPr>
                              <a:rPr lang="en-CA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CA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CA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CA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</m:oMath>
                </a14:m>
                <a:r>
                  <a:rPr lang="en-CA" dirty="0"/>
                  <a:t>, coefficient </a:t>
                </a:r>
                <a:r>
                  <a:rPr lang="en-CA" dirty="0" err="1"/>
                  <a:t>d’asymétrie</a:t>
                </a:r>
                <a:r>
                  <a:rPr lang="en-CA" dirty="0"/>
                  <a:t> </a:t>
                </a:r>
                <a:r>
                  <a:rPr lang="en-CA" dirty="0" err="1"/>
                  <a:t>standardisé</a:t>
                </a:r>
                <a:r>
                  <a:rPr lang="en-CA" dirty="0"/>
                  <a:t> (</a:t>
                </a:r>
                <a:r>
                  <a:rPr lang="en-CA" dirty="0" err="1"/>
                  <a:t>mesure</a:t>
                </a:r>
                <a:r>
                  <a:rPr lang="en-CA" dirty="0"/>
                  <a:t> sans unite)</a:t>
                </a:r>
              </a:p>
              <a:p>
                <a:endParaRPr lang="en-CA" dirty="0"/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B1ECB8-EF0F-4507-99A4-D39558766F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8982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BCE60-EDAB-4699-B6B1-9750BC128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Kurtosis et Excess kurtosis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380495D-B102-429C-8025-25B99A68945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𝑘𝑢𝑟𝑡𝑜𝑠𝑖𝑠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m:rPr>
                            <m:nor/>
                          </m:rPr>
                          <a:rPr lang="en-CA" dirty="0"/>
                          <m:t>(</m:t>
                        </m:r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CA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sSup>
                          <m:sSupPr>
                            <m:ctrlPr>
                              <a:rPr lang="en-CA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CA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CA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CA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den>
                    </m:f>
                  </m:oMath>
                </a14:m>
                <a:r>
                  <a:rPr lang="en-CA" dirty="0"/>
                  <a:t> (</a:t>
                </a:r>
                <a:r>
                  <a:rPr lang="en-CA" dirty="0" err="1"/>
                  <a:t>l’épaisseur</a:t>
                </a:r>
                <a:r>
                  <a:rPr lang="en-CA" dirty="0"/>
                  <a:t> de </a:t>
                </a:r>
                <a:r>
                  <a:rPr lang="en-CA" dirty="0" err="1"/>
                  <a:t>l’aile</a:t>
                </a:r>
                <a:r>
                  <a:rPr lang="en-CA" dirty="0"/>
                  <a:t> compare à la </a:t>
                </a:r>
                <a:r>
                  <a:rPr lang="en-CA" dirty="0" err="1"/>
                  <a:t>loi</a:t>
                </a:r>
                <a:r>
                  <a:rPr lang="en-CA" dirty="0"/>
                  <a:t> </a:t>
                </a:r>
                <a:r>
                  <a:rPr lang="en-CA" dirty="0" err="1"/>
                  <a:t>normale</a:t>
                </a:r>
                <a:r>
                  <a:rPr lang="en-CA" dirty="0"/>
                  <a:t>)</a:t>
                </a:r>
              </a:p>
              <a:p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𝑘𝑢𝑟𝑡𝑜𝑠𝑖𝑠</m:t>
                    </m:r>
                  </m:oMath>
                </a14:m>
                <a:r>
                  <a:rPr lang="en-CA" dirty="0"/>
                  <a:t>=3 ,</a:t>
                </a:r>
                <a:r>
                  <a:rPr lang="en-CA" dirty="0" err="1"/>
                  <a:t>loi</a:t>
                </a:r>
                <a:r>
                  <a:rPr lang="en-CA" dirty="0"/>
                  <a:t> </a:t>
                </a:r>
                <a:r>
                  <a:rPr lang="en-CA" dirty="0" err="1"/>
                  <a:t>normale</a:t>
                </a:r>
                <a:r>
                  <a:rPr lang="en-CA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𝑘𝑢𝑟𝑡𝑜𝑠𝑖𝑠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&gt;3, </m:t>
                    </m:r>
                  </m:oMath>
                </a14:m>
                <a:r>
                  <a:rPr lang="en-CA" dirty="0"/>
                  <a:t>la distribution de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CA" dirty="0"/>
                  <a:t> a </a:t>
                </a:r>
                <a:r>
                  <a:rPr lang="en-CA" dirty="0" err="1"/>
                  <a:t>une</a:t>
                </a:r>
                <a:r>
                  <a:rPr lang="en-CA" dirty="0"/>
                  <a:t> </a:t>
                </a:r>
                <a:r>
                  <a:rPr lang="en-CA" dirty="0" err="1"/>
                  <a:t>aile</a:t>
                </a:r>
                <a:r>
                  <a:rPr lang="en-CA" dirty="0"/>
                  <a:t> plus </a:t>
                </a:r>
                <a:r>
                  <a:rPr lang="en-CA" dirty="0" err="1"/>
                  <a:t>lourde</a:t>
                </a:r>
                <a:r>
                  <a:rPr lang="en-CA" dirty="0"/>
                  <a:t> que la </a:t>
                </a:r>
                <a:r>
                  <a:rPr lang="en-CA" dirty="0" err="1"/>
                  <a:t>loi</a:t>
                </a:r>
                <a:r>
                  <a:rPr lang="en-CA" dirty="0"/>
                  <a:t> </a:t>
                </a:r>
                <a:r>
                  <a:rPr lang="en-CA" dirty="0" err="1"/>
                  <a:t>normale</a:t>
                </a:r>
                <a:endParaRPr lang="en-CA" dirty="0"/>
              </a:p>
              <a:p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𝑘𝑢𝑟𝑡𝑜𝑠𝑖𝑠</m:t>
                    </m:r>
                  </m:oMath>
                </a14:m>
                <a:r>
                  <a:rPr lang="en-CA" dirty="0"/>
                  <a:t> excédentaire=</a:t>
                </a:r>
                <a:r>
                  <a:rPr lang="en-CA" b="0" dirty="0"/>
                  <a:t>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𝑘𝑢𝑟𝑡𝑜𝑠𝑖𝑠</m:t>
                    </m:r>
                  </m:oMath>
                </a14:m>
                <a:r>
                  <a:rPr lang="en-CA" dirty="0"/>
                  <a:t>-3</a:t>
                </a:r>
              </a:p>
              <a:p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𝑘𝑢𝑟𝑡𝑜𝑠𝑖𝑠</m:t>
                    </m:r>
                  </m:oMath>
                </a14:m>
                <a:r>
                  <a:rPr lang="en-CA" dirty="0"/>
                  <a:t> excédentaire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CA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CA" dirty="0"/>
                  <a:t> pour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CA" dirty="0"/>
                  <a:t> qui a </a:t>
                </a:r>
                <a:r>
                  <a:rPr lang="en-CA" dirty="0" err="1"/>
                  <a:t>une</a:t>
                </a:r>
                <a:r>
                  <a:rPr lang="en-CA" dirty="0"/>
                  <a:t> </a:t>
                </a:r>
                <a:r>
                  <a:rPr lang="en-CA" dirty="0" err="1"/>
                  <a:t>aile</a:t>
                </a:r>
                <a:r>
                  <a:rPr lang="en-CA" dirty="0"/>
                  <a:t> plus </a:t>
                </a:r>
                <a:r>
                  <a:rPr lang="en-CA" dirty="0" err="1"/>
                  <a:t>lourde</a:t>
                </a:r>
                <a:r>
                  <a:rPr lang="en-CA" dirty="0"/>
                  <a:t> que la </a:t>
                </a:r>
                <a:r>
                  <a:rPr lang="en-CA" dirty="0" err="1"/>
                  <a:t>loi</a:t>
                </a:r>
                <a:r>
                  <a:rPr lang="en-CA" dirty="0"/>
                  <a:t> </a:t>
                </a:r>
                <a:r>
                  <a:rPr lang="en-CA" dirty="0" err="1"/>
                  <a:t>normale</a:t>
                </a:r>
                <a:endParaRPr lang="en-CA" dirty="0"/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380495D-B102-429C-8025-25B99A6894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r="-40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2923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B2E65-0D4D-4B12-8DDB-1DDB5029D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Fgm</a:t>
            </a:r>
            <a:r>
              <a:rPr lang="en-CA" dirty="0"/>
              <a:t> de la </a:t>
            </a:r>
            <a:r>
              <a:rPr lang="en-CA" dirty="0" err="1"/>
              <a:t>loi</a:t>
            </a:r>
            <a:r>
              <a:rPr lang="en-CA" dirty="0"/>
              <a:t> </a:t>
            </a:r>
            <a:r>
              <a:rPr lang="en-CA" dirty="0" err="1"/>
              <a:t>Normale</a:t>
            </a:r>
            <a:r>
              <a:rPr lang="en-CA" dirty="0"/>
              <a:t> </a:t>
            </a:r>
            <a:r>
              <a:rPr lang="en-CA" dirty="0" err="1"/>
              <a:t>standardisée</a:t>
            </a:r>
            <a:r>
              <a:rPr lang="en-CA" dirty="0"/>
              <a:t>, N(0,1)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CE5B69-4229-4FC3-9C3E-C1FDB24187C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CA" dirty="0"/>
                  <a:t>La </a:t>
                </a:r>
                <a:r>
                  <a:rPr lang="en-CA" dirty="0" err="1"/>
                  <a:t>fgm</a:t>
                </a:r>
                <a:r>
                  <a:rPr lang="en-CA" dirty="0"/>
                  <a:t> </a:t>
                </a:r>
                <a:r>
                  <a:rPr lang="en-CA" dirty="0" err="1"/>
                  <a:t>d’une</a:t>
                </a:r>
                <a:r>
                  <a:rPr lang="en-CA" dirty="0"/>
                  <a:t> </a:t>
                </a:r>
                <a:r>
                  <a:rPr lang="en-CA" dirty="0" err="1"/>
                  <a:t>v.a.</a:t>
                </a:r>
                <a:r>
                  <a:rPr lang="en-CA" dirty="0"/>
                  <a:t>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CA" dirty="0"/>
              </a:p>
              <a:p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/>
                  <a:t>=</a:t>
                </a:r>
                <a14:m>
                  <m:oMath xmlns:m="http://schemas.openxmlformats.org/officeDocument/2006/math"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1+</m:t>
                    </m:r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CA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CA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CA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)</m:t>
                    </m:r>
                    <m:sSup>
                      <m:sSupPr>
                        <m:ctrlPr>
                          <a:rPr lang="en-CA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en-CA" dirty="0"/>
                  <a:t>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CA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CA" dirty="0"/>
                  <a:t>)</a:t>
                </a:r>
                <a:r>
                  <a:rPr lang="en-CA" b="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CA" dirty="0"/>
                  <a:t>+…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CA" dirty="0"/>
                  <a:t>=</a:t>
                </a:r>
                <a:r>
                  <a:rPr lang="en-CA" b="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CA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CA" dirty="0"/>
                  <a:t>)</a:t>
                </a:r>
                <a:r>
                  <a:rPr lang="en-CA" b="0" dirty="0"/>
                  <a:t> , coefficient attaché à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CA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CA" b="0" dirty="0"/>
                  <a:t> </a:t>
                </a:r>
                <a14:m>
                  <m:oMath xmlns:m="http://schemas.openxmlformats.org/officeDocument/2006/math"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CA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CA" dirty="0"/>
                  <a:t>)</a:t>
                </a:r>
                <a:r>
                  <a:rPr lang="en-CA" b="0" dirty="0"/>
                  <a:t> =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!</m:t>
                    </m:r>
                  </m:oMath>
                </a14:m>
                <a:r>
                  <a:rPr lang="en-CA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CA" dirty="0"/>
              </a:p>
              <a:p>
                <a:r>
                  <a:rPr lang="en-CA" dirty="0"/>
                  <a:t>La </a:t>
                </a:r>
                <a:r>
                  <a:rPr lang="en-CA" dirty="0" err="1"/>
                  <a:t>fgm</a:t>
                </a:r>
                <a:r>
                  <a:rPr lang="en-CA" dirty="0"/>
                  <a:t> </a:t>
                </a:r>
                <a:r>
                  <a:rPr lang="en-CA" dirty="0" err="1"/>
                  <a:t>d’une</a:t>
                </a:r>
                <a:r>
                  <a:rPr lang="en-CA" dirty="0"/>
                  <a:t> </a:t>
                </a:r>
                <a:r>
                  <a:rPr lang="en-CA" dirty="0" err="1"/>
                  <a:t>loi</a:t>
                </a:r>
                <a:r>
                  <a:rPr lang="en-CA" dirty="0"/>
                  <a:t> N(0,1),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f>
                          <m:f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endParaRPr lang="en-CA" dirty="0"/>
              </a:p>
              <a:p>
                <a:endParaRPr lang="en-CA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f>
                          <m:f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r>
                  <a:rPr lang="en-CA" dirty="0"/>
                  <a:t>=</a:t>
                </a:r>
                <a14:m>
                  <m:oMath xmlns:m="http://schemas.openxmlformats.org/officeDocument/2006/math"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1+</m:t>
                    </m:r>
                  </m:oMath>
                </a14:m>
                <a:r>
                  <a:rPr lang="en-CA" b="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CA" dirty="0"/>
                  <a:t>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CA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CA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CA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CA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p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CA" dirty="0"/>
                  <a:t>+…..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CE5B69-4229-4FC3-9C3E-C1FDB24187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9787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C44BC-AAC5-44DF-849E-98C1BA5D8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03550ED-5AEF-4187-90A5-F93FF987C8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f>
                          <m:f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r>
                  <a:rPr lang="en-CA" dirty="0"/>
                  <a:t>=</a:t>
                </a:r>
                <a14:m>
                  <m:oMath xmlns:m="http://schemas.openxmlformats.org/officeDocument/2006/math"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1+</m:t>
                    </m:r>
                  </m:oMath>
                </a14:m>
                <a:r>
                  <a:rPr lang="en-CA" b="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CA" dirty="0"/>
                  <a:t>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CA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CA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CA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CA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p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CA" dirty="0"/>
                  <a:t>+…..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CA" dirty="0"/>
                  <a:t>=</a:t>
                </a:r>
                <a:r>
                  <a:rPr lang="en-CA" b="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CA" dirty="0"/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CA" dirty="0"/>
                  <a:t>=0,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CA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f>
                      <m:fPr>
                        <m:ctrlPr>
                          <a:rPr lang="en-CA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CA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CA" b="0" i="1" dirty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num>
                      <m:den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CA" dirty="0"/>
                  <a:t>=</a:t>
                </a:r>
                <a:r>
                  <a:rPr lang="en-CA" b="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CA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CA" b="0" i="1" dirty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num>
                      <m:den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</m:oMath>
                </a14:m>
                <a:endParaRPr lang="en-CA" dirty="0"/>
              </a:p>
              <a:p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CA" dirty="0"/>
                  <a:t>)=</a:t>
                </a:r>
                <a:r>
                  <a:rPr lang="en-CA" b="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CA" dirty="0"/>
                  <a:t>,</a:t>
                </a:r>
                <a:r>
                  <a:rPr lang="en-CA" b="0" dirty="0"/>
                  <a:t>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CA" dirty="0"/>
                  <a:t>)=4!</a:t>
                </a:r>
                <a:r>
                  <a:rPr lang="en-CA" b="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CA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CA" b="0" i="1" dirty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num>
                      <m:den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</m:oMath>
                </a14:m>
                <a:r>
                  <a:rPr lang="en-CA" dirty="0"/>
                  <a:t>=</a:t>
                </a:r>
                <a14:m>
                  <m:oMath xmlns:m="http://schemas.openxmlformats.org/officeDocument/2006/math"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CA" b="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endParaRPr lang="en-CA" dirty="0"/>
              </a:p>
              <a:p>
                <a:r>
                  <a:rPr lang="en-CA" dirty="0"/>
                  <a:t>Kurtosis=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CA" dirty="0"/>
                  <a:t>, kurtosis=3 pour la </a:t>
                </a:r>
                <a:r>
                  <a:rPr lang="en-CA" dirty="0" err="1"/>
                  <a:t>loi</a:t>
                </a:r>
                <a:r>
                  <a:rPr lang="en-CA" dirty="0"/>
                  <a:t> </a:t>
                </a:r>
                <a:r>
                  <a:rPr lang="en-CA" dirty="0" err="1"/>
                  <a:t>Normale</a:t>
                </a:r>
                <a:r>
                  <a:rPr lang="en-CA" dirty="0"/>
                  <a:t>(</a:t>
                </a:r>
                <a14:m>
                  <m:oMath xmlns:m="http://schemas.openxmlformats.org/officeDocument/2006/math">
                    <m:r>
                      <a:rPr lang="en-CA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CA" dirty="0"/>
              </a:p>
              <a:p>
                <a:r>
                  <a:rPr lang="en-CA" dirty="0"/>
                  <a:t>Excess-Kurtosis= 0, excess-kurtosis=3 pour la </a:t>
                </a:r>
                <a:r>
                  <a:rPr lang="en-CA" dirty="0" err="1"/>
                  <a:t>loi</a:t>
                </a:r>
                <a:r>
                  <a:rPr lang="en-CA" dirty="0"/>
                  <a:t> </a:t>
                </a:r>
                <a:r>
                  <a:rPr lang="en-CA" dirty="0" err="1"/>
                  <a:t>Normale</a:t>
                </a:r>
                <a:r>
                  <a:rPr lang="en-CA" dirty="0"/>
                  <a:t>(</a:t>
                </a:r>
                <a14:m>
                  <m:oMath xmlns:m="http://schemas.openxmlformats.org/officeDocument/2006/math">
                    <m:r>
                      <a:rPr lang="en-CA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CA" dirty="0"/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03550ED-5AEF-4187-90A5-F93FF987C8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4755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43CFB-68CF-4C0A-8CF5-E5732778A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Kurtosis et </a:t>
            </a:r>
            <a:r>
              <a:rPr lang="en-CA"/>
              <a:t>son utilisation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82163E-A48F-4130-BBBA-F2C45A05644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CA" dirty="0"/>
                  <a:t>Une distribution avec Kurtosis</a:t>
                </a:r>
                <a14:m>
                  <m:oMath xmlns:m="http://schemas.openxmlformats.org/officeDocument/2006/math">
                    <m:r>
                      <a:rPr lang="en-CA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CA" dirty="0"/>
                  <a:t>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CA" dirty="0"/>
                  <a:t>, kurtosis=3 pour la </a:t>
                </a:r>
                <a:r>
                  <a:rPr lang="en-CA" dirty="0" err="1"/>
                  <a:t>loi</a:t>
                </a:r>
                <a:r>
                  <a:rPr lang="en-CA" dirty="0"/>
                  <a:t> </a:t>
                </a:r>
                <a:r>
                  <a:rPr lang="en-CA" dirty="0" err="1"/>
                  <a:t>Normale</a:t>
                </a:r>
                <a:r>
                  <a:rPr lang="en-CA" dirty="0"/>
                  <a:t>(</a:t>
                </a:r>
                <a14:m>
                  <m:oMath xmlns:m="http://schemas.openxmlformats.org/officeDocument/2006/math">
                    <m:r>
                      <a:rPr lang="en-CA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/>
                  <a:t>, </a:t>
                </a:r>
                <a:r>
                  <a:rPr lang="en-CA" dirty="0" err="1"/>
                  <a:t>l’aile</a:t>
                </a:r>
                <a:r>
                  <a:rPr lang="en-CA" dirty="0"/>
                  <a:t> de la distribution </a:t>
                </a:r>
                <a:r>
                  <a:rPr lang="en-CA" dirty="0" err="1"/>
                  <a:t>est</a:t>
                </a:r>
                <a:r>
                  <a:rPr lang="en-CA" dirty="0"/>
                  <a:t> plus </a:t>
                </a:r>
                <a:r>
                  <a:rPr lang="en-CA" dirty="0" err="1"/>
                  <a:t>lourde</a:t>
                </a:r>
                <a:r>
                  <a:rPr lang="en-CA" dirty="0"/>
                  <a:t> que </a:t>
                </a:r>
                <a:r>
                  <a:rPr lang="en-CA" dirty="0" err="1"/>
                  <a:t>l’aile</a:t>
                </a:r>
                <a:r>
                  <a:rPr lang="en-CA" dirty="0"/>
                  <a:t> de la </a:t>
                </a:r>
                <a:r>
                  <a:rPr lang="en-CA" dirty="0" err="1"/>
                  <a:t>la</a:t>
                </a:r>
                <a:r>
                  <a:rPr lang="en-CA" dirty="0"/>
                  <a:t> </a:t>
                </a:r>
                <a:r>
                  <a:rPr lang="en-CA" dirty="0" err="1"/>
                  <a:t>loi</a:t>
                </a:r>
                <a:r>
                  <a:rPr lang="en-CA" dirty="0"/>
                  <a:t> </a:t>
                </a:r>
                <a:r>
                  <a:rPr lang="en-CA" dirty="0" err="1"/>
                  <a:t>normale</a:t>
                </a:r>
                <a:endParaRPr lang="en-CA" dirty="0"/>
              </a:p>
              <a:p>
                <a:r>
                  <a:rPr lang="en-CA" dirty="0"/>
                  <a:t>Une distribution avec Kurtosis</a:t>
                </a:r>
                <a14:m>
                  <m:oMath xmlns:m="http://schemas.openxmlformats.org/officeDocument/2006/math">
                    <m:r>
                      <a:rPr lang="en-CA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n-CA" dirty="0"/>
                  <a:t>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CA" dirty="0"/>
                  <a:t>, kurtosis=3 pour la </a:t>
                </a:r>
                <a:r>
                  <a:rPr lang="en-CA" dirty="0" err="1"/>
                  <a:t>loi</a:t>
                </a:r>
                <a:r>
                  <a:rPr lang="en-CA" dirty="0"/>
                  <a:t> </a:t>
                </a:r>
                <a:r>
                  <a:rPr lang="en-CA" dirty="0" err="1"/>
                  <a:t>Normale</a:t>
                </a:r>
                <a:r>
                  <a:rPr lang="en-CA" dirty="0"/>
                  <a:t>(</a:t>
                </a:r>
                <a14:m>
                  <m:oMath xmlns:m="http://schemas.openxmlformats.org/officeDocument/2006/math">
                    <m:r>
                      <a:rPr lang="en-CA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/>
                  <a:t>, </a:t>
                </a:r>
                <a:r>
                  <a:rPr lang="en-CA" dirty="0" err="1"/>
                  <a:t>l’aile</a:t>
                </a:r>
                <a:r>
                  <a:rPr lang="en-CA" dirty="0"/>
                  <a:t> de la distribution </a:t>
                </a:r>
                <a:r>
                  <a:rPr lang="en-CA" dirty="0" err="1"/>
                  <a:t>est</a:t>
                </a:r>
                <a:r>
                  <a:rPr lang="en-CA" dirty="0"/>
                  <a:t> </a:t>
                </a:r>
                <a:r>
                  <a:rPr lang="en-CA" dirty="0" err="1"/>
                  <a:t>moins</a:t>
                </a:r>
                <a:r>
                  <a:rPr lang="en-CA" dirty="0"/>
                  <a:t> </a:t>
                </a:r>
                <a:r>
                  <a:rPr lang="en-CA" dirty="0" err="1"/>
                  <a:t>lourde</a:t>
                </a:r>
                <a:r>
                  <a:rPr lang="en-CA" dirty="0"/>
                  <a:t> que </a:t>
                </a:r>
                <a:r>
                  <a:rPr lang="en-CA" dirty="0" err="1"/>
                  <a:t>l’aile</a:t>
                </a:r>
                <a:r>
                  <a:rPr lang="en-CA" dirty="0"/>
                  <a:t> de la  </a:t>
                </a:r>
                <a:r>
                  <a:rPr lang="en-CA" dirty="0" err="1"/>
                  <a:t>loi</a:t>
                </a:r>
                <a:r>
                  <a:rPr lang="en-CA" dirty="0"/>
                  <a:t> </a:t>
                </a:r>
                <a:r>
                  <a:rPr lang="en-CA" dirty="0" err="1"/>
                  <a:t>normale</a:t>
                </a:r>
                <a:r>
                  <a:rPr lang="en-CA" dirty="0"/>
                  <a:t>.(plus fine)</a:t>
                </a:r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82163E-A48F-4130-BBBA-F2C45A0564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40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59192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367</Words>
  <Application>Microsoft Macintosh PowerPoint</Application>
  <PresentationFormat>Grand écran</PresentationFormat>
  <Paragraphs>30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Theme</vt:lpstr>
      <vt:lpstr>Notions préliminaires</vt:lpstr>
      <vt:lpstr>Coefficient d’asymétrie=skewness Coefficient d’aplatissement=kurtosis</vt:lpstr>
      <vt:lpstr>Kurtosis et Excess kurtosis</vt:lpstr>
      <vt:lpstr>Fgm de la loi Normale standardisée, N(0,1)</vt:lpstr>
      <vt:lpstr>Présentation PowerPoint</vt:lpstr>
      <vt:lpstr>Kurtosis et son utilisation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luong</dc:creator>
  <cp:lastModifiedBy>Olivier Bourret</cp:lastModifiedBy>
  <cp:revision>6</cp:revision>
  <dcterms:created xsi:type="dcterms:W3CDTF">2020-08-10T14:21:27Z</dcterms:created>
  <dcterms:modified xsi:type="dcterms:W3CDTF">2020-09-04T13:46:30Z</dcterms:modified>
</cp:coreProperties>
</file>