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5A395-9E29-4F68-993C-678B4662D2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CA849A-DBB7-4268-A5C2-EBFF959ECC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12309F-1123-430F-BD9E-05C940E4D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A05B0-91C7-4E83-92B0-016D7B795D94}" type="datetimeFigureOut">
              <a:rPr lang="en-CA" smtClean="0"/>
              <a:t>2020-09-04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70DD6E-9F3A-476D-A43E-48B9EF21F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728A4B-0394-4FB1-9755-553947396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A73DC-BC09-49DD-8586-6F207AC539DE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45096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B02ED-66AC-4F87-AE31-FB24344C0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DEDD98-0378-47F7-8AF9-902A0F4097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AC3113-3307-44C3-A6D7-2D8F61A16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A05B0-91C7-4E83-92B0-016D7B795D94}" type="datetimeFigureOut">
              <a:rPr lang="en-CA" smtClean="0"/>
              <a:t>2020-09-04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A01EF0-DF74-4462-BD18-9A8D2B312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0FABAA-1B79-40E9-89CE-31CF1A03E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A73DC-BC09-49DD-8586-6F207AC539DE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61275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506740-6752-460D-AFE1-CFB096516B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B305ED-4555-4587-8EF2-E6D154AC0F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CB22B1-B008-4A7A-B033-F837C23B2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A05B0-91C7-4E83-92B0-016D7B795D94}" type="datetimeFigureOut">
              <a:rPr lang="en-CA" smtClean="0"/>
              <a:t>2020-09-04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CB5B6E-1505-4A09-824C-3740D68E1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BD7841-BCFA-4F6A-A8B3-8A5225245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A73DC-BC09-49DD-8586-6F207AC539DE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82393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B56D6-9877-4814-B6E3-77A85BAD8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F36965-34B6-4DBE-9CD5-78EBA254AB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F842D-338F-4430-A5B3-3668D246E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A05B0-91C7-4E83-92B0-016D7B795D94}" type="datetimeFigureOut">
              <a:rPr lang="en-CA" smtClean="0"/>
              <a:t>2020-09-04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A204D-3392-46EB-8A68-C54CA836F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764FAE-9EC8-4F80-937C-8FC097227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A73DC-BC09-49DD-8586-6F207AC539DE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70240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054A0-F0D6-4FDC-978B-8A41E0DB5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80CA83-15AF-4221-A6EC-C4F8EB502C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421D4E-CF8A-46A8-A7C0-E11A13997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A05B0-91C7-4E83-92B0-016D7B795D94}" type="datetimeFigureOut">
              <a:rPr lang="en-CA" smtClean="0"/>
              <a:t>2020-09-04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9355D8-3EDC-4CE9-A090-59E95BB41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7BA2FB-C22E-4FE9-B0CA-CCA7C5E47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A73DC-BC09-49DD-8586-6F207AC539DE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70211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C4610-6DE3-4746-8267-06CA9BFB9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C0748-F27A-4E99-98CA-4E251FF548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39E18E-8A10-4392-977B-8A6AFE2532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D5B60E-210F-4621-A7C9-0EE90CF65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A05B0-91C7-4E83-92B0-016D7B795D94}" type="datetimeFigureOut">
              <a:rPr lang="en-CA" smtClean="0"/>
              <a:t>2020-09-04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5BCEE6-61A5-4209-B8CE-4C06B2932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8B2DB8-C6EC-4EE3-8266-C5EB339C1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A73DC-BC09-49DD-8586-6F207AC539DE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61822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C107E-85DE-4A12-9D3A-807E05DA7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641FA6-3A6D-4077-A130-160097035F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BF06E8-4538-4E87-B826-A55AB59DD3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7F3190-BC92-47AA-978F-3868573740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CDD205-16D9-42A7-92C3-C30659EE48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1817F5-C7F7-41B1-AB39-0627F9DB1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A05B0-91C7-4E83-92B0-016D7B795D94}" type="datetimeFigureOut">
              <a:rPr lang="en-CA" smtClean="0"/>
              <a:t>2020-09-04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BF29A6-E22D-40FD-9A01-0E6B26FE6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89D5B3-45AF-4C86-B923-704BC3E75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A73DC-BC09-49DD-8586-6F207AC539DE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70547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C2B65-C00E-49A7-B2AF-9022CE013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652E0F-93AC-415D-9B13-652ED688B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A05B0-91C7-4E83-92B0-016D7B795D94}" type="datetimeFigureOut">
              <a:rPr lang="en-CA" smtClean="0"/>
              <a:t>2020-09-04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294E38-F4D9-43DD-9060-24AB5F7BF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E628EF-1E6E-45C1-BF8D-2D1A1E210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A73DC-BC09-49DD-8586-6F207AC539DE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44636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2DF776-04AA-4E72-9EA7-ED14D3034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A05B0-91C7-4E83-92B0-016D7B795D94}" type="datetimeFigureOut">
              <a:rPr lang="en-CA" smtClean="0"/>
              <a:t>2020-09-04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E347AA-0937-41DC-8BA1-A7F961C14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CC9D4D-6435-4E26-BDEF-A382107B3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A73DC-BC09-49DD-8586-6F207AC539DE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35122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0FBB5-31D6-4F0A-A476-8CE266D65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2F69B0-D3FF-4321-8CF7-E3870519F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D144BB-3752-4CF5-8DA8-BBD3A910C5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79E53B-E81C-4B82-82B9-59869B50C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A05B0-91C7-4E83-92B0-016D7B795D94}" type="datetimeFigureOut">
              <a:rPr lang="en-CA" smtClean="0"/>
              <a:t>2020-09-04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8A41C0-BF68-4ABC-BA7C-50BD871C0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9F7B0A-705E-49CF-AEA1-8800E7FD6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A73DC-BC09-49DD-8586-6F207AC539DE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34818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3042E-5085-49B7-9DD6-024FF7BCE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786739-352F-406E-A9BF-ECD038DCBC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DD2808-D0C6-4B40-93F7-2951B9B85E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3F6E15-E450-427A-B2E5-69565CE03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A05B0-91C7-4E83-92B0-016D7B795D94}" type="datetimeFigureOut">
              <a:rPr lang="en-CA" smtClean="0"/>
              <a:t>2020-09-04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F30B16-73E0-4810-A513-07F699607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42340C-FACD-472C-AA66-A72664729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A73DC-BC09-49DD-8586-6F207AC539DE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50671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586696-56DB-471A-8FBE-3B81A253B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4B1E68-B439-4D8A-8EBF-8826B541B0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629EF0-DF1A-432E-8EEA-8FD15043DA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0A05B0-91C7-4E83-92B0-016D7B795D94}" type="datetimeFigureOut">
              <a:rPr lang="en-CA" smtClean="0"/>
              <a:t>2020-09-04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922295-C7C6-4CF3-AD2C-3ECB398142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386315-8E0E-45E7-8A59-AD7E3ED0DC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BA73DC-BC09-49DD-8586-6F207AC539DE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32250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D9838-C268-4EC9-9DF3-A47F700996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Primes des </a:t>
            </a:r>
            <a:r>
              <a:rPr lang="en-CA" dirty="0" err="1"/>
              <a:t>contrats</a:t>
            </a:r>
            <a:r>
              <a:rPr lang="en-CA"/>
              <a:t> courants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9CA068-D7FE-4B34-9150-6C76C1D9EA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21876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807A6-0D30-4B09-BAFF-1E0093424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La prime pure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07EFF5-E0C0-4F94-8CB6-D625EDD4EB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CA" dirty="0"/>
                  <a:t>Prime d’un </a:t>
                </a:r>
                <a:r>
                  <a:rPr lang="en-CA" dirty="0" err="1"/>
                  <a:t>contrat</a:t>
                </a:r>
                <a:r>
                  <a:rPr lang="en-CA" dirty="0"/>
                  <a:t> simple</a:t>
                </a:r>
              </a:p>
              <a:p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(</m:t>
                    </m:r>
                  </m:oMath>
                </a14:m>
                <a:r>
                  <a:rPr lang="en-CA" dirty="0"/>
                  <a:t>x)=x, </a:t>
                </a:r>
                <a:r>
                  <a:rPr lang="en-CA" dirty="0" err="1"/>
                  <a:t>fonction</a:t>
                </a:r>
                <a:r>
                  <a:rPr lang="en-CA" dirty="0"/>
                  <a:t> de </a:t>
                </a:r>
                <a:r>
                  <a:rPr lang="en-CA" dirty="0" err="1"/>
                  <a:t>perte</a:t>
                </a:r>
                <a:r>
                  <a:rPr lang="en-CA" dirty="0"/>
                  <a:t> simple (pour </a:t>
                </a:r>
                <a:r>
                  <a:rPr lang="en-CA" dirty="0" err="1"/>
                  <a:t>une</a:t>
                </a:r>
                <a:r>
                  <a:rPr lang="en-CA" dirty="0"/>
                  <a:t> </a:t>
                </a:r>
                <a:r>
                  <a:rPr lang="en-CA" dirty="0" err="1"/>
                  <a:t>unité</a:t>
                </a:r>
                <a:r>
                  <a:rPr lang="en-CA" dirty="0"/>
                  <a:t> </a:t>
                </a:r>
                <a:r>
                  <a:rPr lang="en-CA" dirty="0" err="1"/>
                  <a:t>d’exposition</a:t>
                </a:r>
                <a:r>
                  <a:rPr lang="en-CA" dirty="0"/>
                  <a:t>)</a:t>
                </a:r>
              </a:p>
              <a:p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/>
                  <a:t> , la prime pure (</a:t>
                </a:r>
                <a:r>
                  <a:rPr lang="en-CA" dirty="0" err="1"/>
                  <a:t>coût</a:t>
                </a:r>
                <a:r>
                  <a:rPr lang="en-CA" dirty="0"/>
                  <a:t> de base)</a:t>
                </a:r>
              </a:p>
              <a:p>
                <a:r>
                  <a:rPr lang="en-CA" dirty="0"/>
                  <a:t>Dans la </a:t>
                </a:r>
                <a:r>
                  <a:rPr lang="en-CA" dirty="0" err="1"/>
                  <a:t>pratique</a:t>
                </a:r>
                <a:r>
                  <a:rPr lang="en-CA" dirty="0"/>
                  <a:t>,</a:t>
                </a:r>
              </a:p>
              <a:p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/>
                  <a:t> </a:t>
                </a:r>
                <a:r>
                  <a:rPr lang="en-CA" dirty="0" err="1"/>
                  <a:t>devrait</a:t>
                </a:r>
                <a:r>
                  <a:rPr lang="en-CA" dirty="0"/>
                  <a:t> </a:t>
                </a:r>
                <a:r>
                  <a:rPr lang="en-CA" dirty="0" err="1"/>
                  <a:t>être</a:t>
                </a:r>
                <a:r>
                  <a:rPr lang="en-CA" dirty="0"/>
                  <a:t> </a:t>
                </a:r>
                <a:r>
                  <a:rPr lang="en-CA" dirty="0" err="1"/>
                  <a:t>estimé</a:t>
                </a:r>
                <a:r>
                  <a:rPr lang="en-CA" dirty="0"/>
                  <a:t> avec les </a:t>
                </a:r>
                <a:r>
                  <a:rPr lang="en-CA" dirty="0" err="1"/>
                  <a:t>données</a:t>
                </a:r>
                <a:endParaRPr lang="en-CA" dirty="0"/>
              </a:p>
              <a:p>
                <a:r>
                  <a:rPr lang="en-CA" dirty="0" err="1"/>
                  <a:t>L’estimateur</a:t>
                </a:r>
                <a:r>
                  <a:rPr lang="en-CA" dirty="0"/>
                  <a:t> non </a:t>
                </a:r>
                <a:r>
                  <a:rPr lang="en-CA" dirty="0" err="1"/>
                  <a:t>paramétrique</a:t>
                </a:r>
                <a:endParaRPr lang="en-CA" dirty="0"/>
              </a:p>
              <a:p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acc>
                  </m:oMath>
                </a14:m>
                <a:r>
                  <a:rPr lang="en-CA" dirty="0"/>
                  <a:t>(X)=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CA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CA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CA" dirty="0"/>
              </a:p>
              <a:p>
                <a:r>
                  <a:rPr lang="en-CA" dirty="0" err="1"/>
                  <a:t>L’estimateur</a:t>
                </a:r>
                <a:r>
                  <a:rPr lang="en-CA" dirty="0"/>
                  <a:t> </a:t>
                </a:r>
                <a:r>
                  <a:rPr lang="en-CA" dirty="0" err="1"/>
                  <a:t>paramétrique</a:t>
                </a:r>
                <a:r>
                  <a:rPr lang="en-CA" dirty="0"/>
                  <a:t> 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acc>
                  </m:oMath>
                </a14:m>
                <a:r>
                  <a:rPr lang="en-CA" dirty="0"/>
                  <a:t>(X)=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CA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CA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𝑥𝑓</m:t>
                        </m:r>
                        <m:d>
                          <m:d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;</m:t>
                            </m:r>
                            <m:acc>
                              <m:accPr>
                                <m:chr m:val="̂"/>
                                <m:ctrlP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acc>
                          </m:e>
                        </m:d>
                        <m:r>
                          <m:rPr>
                            <m:brk m:alnAt="23"/>
                          </m:rPr>
                          <a:rPr lang="en-CA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nary>
                  </m:oMath>
                </a14:m>
                <a:r>
                  <a:rPr lang="en-CA" dirty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en-CA" dirty="0"/>
                  <a:t> </a:t>
                </a:r>
                <a:r>
                  <a:rPr lang="en-CA" dirty="0" err="1"/>
                  <a:t>est</a:t>
                </a:r>
                <a:r>
                  <a:rPr lang="en-CA" dirty="0"/>
                  <a:t> </a:t>
                </a:r>
                <a:r>
                  <a:rPr lang="en-CA" dirty="0" err="1"/>
                  <a:t>l’estimateur</a:t>
                </a:r>
                <a:r>
                  <a:rPr lang="en-CA" dirty="0"/>
                  <a:t> de vraisemblance par </a:t>
                </a:r>
                <a:r>
                  <a:rPr lang="en-CA" dirty="0" err="1"/>
                  <a:t>exemple</a:t>
                </a:r>
                <a:r>
                  <a:rPr lang="en-CA" dirty="0"/>
                  <a:t>.</a:t>
                </a:r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07EFF5-E0C0-4F94-8CB6-D625EDD4EB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80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9364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D91C2-ECB7-478B-9EFD-612B2781C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Prime des </a:t>
            </a:r>
            <a:r>
              <a:rPr lang="en-CA" dirty="0" err="1"/>
              <a:t>contrats</a:t>
            </a:r>
            <a:r>
              <a:rPr lang="en-CA" dirty="0"/>
              <a:t> courants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BF13B74-F21E-49B8-ABFE-9B2AE866236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CA" dirty="0"/>
                  <a:t>Prime d’un </a:t>
                </a:r>
                <a:r>
                  <a:rPr lang="en-CA" dirty="0" err="1"/>
                  <a:t>contrat</a:t>
                </a:r>
                <a:r>
                  <a:rPr lang="en-CA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(</m:t>
                    </m:r>
                  </m:oMath>
                </a14:m>
                <a:r>
                  <a:rPr lang="en-CA" dirty="0"/>
                  <a:t>x)=x, </a:t>
                </a:r>
                <a:r>
                  <a:rPr lang="en-CA" dirty="0" err="1"/>
                  <a:t>fonction</a:t>
                </a:r>
                <a:r>
                  <a:rPr lang="en-CA" dirty="0"/>
                  <a:t> de </a:t>
                </a:r>
                <a:r>
                  <a:rPr lang="en-CA" dirty="0" err="1"/>
                  <a:t>perte</a:t>
                </a:r>
                <a:r>
                  <a:rPr lang="en-CA" dirty="0"/>
                  <a:t> </a:t>
                </a:r>
                <a:r>
                  <a:rPr lang="en-CA" dirty="0" err="1"/>
                  <a:t>liée</a:t>
                </a:r>
                <a:r>
                  <a:rPr lang="en-CA" dirty="0"/>
                  <a:t> à </a:t>
                </a:r>
                <a:r>
                  <a:rPr lang="en-CA" dirty="0" err="1"/>
                  <a:t>ce</a:t>
                </a:r>
                <a:r>
                  <a:rPr lang="en-CA" dirty="0"/>
                  <a:t> type de </a:t>
                </a:r>
                <a:r>
                  <a:rPr lang="en-CA" dirty="0" err="1"/>
                  <a:t>contrat</a:t>
                </a:r>
                <a:r>
                  <a:rPr lang="en-CA" dirty="0"/>
                  <a:t> (pour </a:t>
                </a:r>
                <a:r>
                  <a:rPr lang="en-CA" dirty="0" err="1"/>
                  <a:t>une</a:t>
                </a:r>
                <a:r>
                  <a:rPr lang="en-CA" dirty="0"/>
                  <a:t> </a:t>
                </a:r>
                <a:r>
                  <a:rPr lang="en-CA" dirty="0" err="1"/>
                  <a:t>unité</a:t>
                </a:r>
                <a:r>
                  <a:rPr lang="en-CA" dirty="0"/>
                  <a:t> </a:t>
                </a:r>
                <a:r>
                  <a:rPr lang="en-CA" dirty="0" err="1"/>
                  <a:t>d’exposition</a:t>
                </a:r>
                <a:r>
                  <a:rPr lang="en-CA" dirty="0"/>
                  <a:t>)</a:t>
                </a:r>
              </a:p>
              <a:p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CA" dirty="0"/>
                  <a:t> , la prime  (</a:t>
                </a:r>
                <a:r>
                  <a:rPr lang="en-CA" dirty="0" err="1"/>
                  <a:t>coût</a:t>
                </a:r>
                <a:r>
                  <a:rPr lang="en-CA" dirty="0"/>
                  <a:t> de base pour assure </a:t>
                </a:r>
                <a:r>
                  <a:rPr lang="en-CA" dirty="0" err="1"/>
                  <a:t>ce</a:t>
                </a:r>
                <a:r>
                  <a:rPr lang="en-CA" dirty="0"/>
                  <a:t> type de </a:t>
                </a:r>
                <a:r>
                  <a:rPr lang="en-CA" dirty="0" err="1"/>
                  <a:t>contrat</a:t>
                </a:r>
                <a:r>
                  <a:rPr lang="en-CA" dirty="0"/>
                  <a:t>)</a:t>
                </a:r>
              </a:p>
              <a:p>
                <a:r>
                  <a:rPr lang="en-CA" dirty="0"/>
                  <a:t>On </a:t>
                </a:r>
                <a:r>
                  <a:rPr lang="en-CA" dirty="0" err="1"/>
                  <a:t>est</a:t>
                </a:r>
                <a:r>
                  <a:rPr lang="en-CA" dirty="0"/>
                  <a:t> </a:t>
                </a:r>
                <a:r>
                  <a:rPr lang="en-CA" dirty="0" err="1"/>
                  <a:t>intéréssé</a:t>
                </a:r>
                <a:r>
                  <a:rPr lang="en-CA" dirty="0"/>
                  <a:t> aux variables </a:t>
                </a:r>
                <a:r>
                  <a:rPr lang="en-CA" dirty="0" err="1"/>
                  <a:t>aléatoires</a:t>
                </a:r>
                <a:r>
                  <a:rPr lang="en-CA" dirty="0"/>
                  <a:t> </a:t>
                </a:r>
                <a:r>
                  <a:rPr lang="en-CA" dirty="0" err="1"/>
                  <a:t>suivantes</a:t>
                </a:r>
                <a:endParaRPr lang="en-CA" dirty="0"/>
              </a:p>
              <a:p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/>
                  <a:t> (par </a:t>
                </a:r>
                <a:r>
                  <a:rPr lang="en-CA" dirty="0" err="1"/>
                  <a:t>perte</a:t>
                </a:r>
                <a:r>
                  <a:rPr lang="en-CA" dirty="0"/>
                  <a:t>-per loss)</a:t>
                </a:r>
              </a:p>
              <a:p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f>
                      <m:fPr>
                        <m:ctrlP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CA" dirty="0"/>
                  <a:t> ,(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CA" dirty="0"/>
                  <a:t>d )          (par </a:t>
                </a:r>
                <a:r>
                  <a:rPr lang="en-CA" dirty="0" err="1"/>
                  <a:t>paie</a:t>
                </a:r>
                <a:r>
                  <a:rPr lang="en-CA" dirty="0"/>
                  <a:t>-per payment)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BF13B74-F21E-49B8-ABFE-9B2AE86623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1545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7EDB0-A2AE-46CE-89DB-FC9080DCC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Remarques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D7EEB8F-E8E9-41C7-97FA-4B8845EA555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/>
                  <a:t> (par </a:t>
                </a:r>
                <a:r>
                  <a:rPr lang="en-CA" dirty="0" err="1"/>
                  <a:t>perte</a:t>
                </a:r>
                <a:r>
                  <a:rPr lang="en-CA" dirty="0"/>
                  <a:t>-per loss)</a:t>
                </a:r>
                <a14:m>
                  <m:oMath xmlns:m="http://schemas.openxmlformats.org/officeDocument/2006/math">
                    <m:r>
                      <a:rPr lang="en-CA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CA" dirty="0"/>
              </a:p>
              <a:p>
                <a:r>
                  <a:rPr lang="en-CA" dirty="0"/>
                  <a:t>On </a:t>
                </a:r>
                <a:r>
                  <a:rPr lang="en-CA" dirty="0" err="1"/>
                  <a:t>est</a:t>
                </a:r>
                <a:r>
                  <a:rPr lang="en-CA" dirty="0"/>
                  <a:t> </a:t>
                </a:r>
                <a:r>
                  <a:rPr lang="en-CA" dirty="0" err="1"/>
                  <a:t>intéréssé</a:t>
                </a:r>
                <a:r>
                  <a:rPr lang="en-CA" dirty="0"/>
                  <a:t> à </a:t>
                </a:r>
                <a:r>
                  <a:rPr lang="en-CA" dirty="0" err="1"/>
                  <a:t>trouver</a:t>
                </a:r>
                <a:r>
                  <a:rPr lang="en-CA" dirty="0"/>
                  <a:t> la prime</a:t>
                </a:r>
              </a:p>
              <a:p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CA" dirty="0"/>
              </a:p>
              <a:p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CA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sSub>
                          <m:sSub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d>
                          <m:d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𝑑𝑦</m:t>
                        </m:r>
                      </m:e>
                    </m:nary>
                  </m:oMath>
                </a14:m>
                <a:r>
                  <a:rPr lang="en-CA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CA" dirty="0"/>
                  <a:t> </a:t>
                </a:r>
                <a:r>
                  <a:rPr lang="en-CA" dirty="0" err="1"/>
                  <a:t>peut</a:t>
                </a:r>
                <a:r>
                  <a:rPr lang="en-CA" dirty="0"/>
                  <a:t> </a:t>
                </a:r>
                <a:r>
                  <a:rPr lang="en-CA" dirty="0" err="1"/>
                  <a:t>être</a:t>
                </a:r>
                <a:r>
                  <a:rPr lang="en-CA" dirty="0"/>
                  <a:t> de type </a:t>
                </a:r>
                <a:r>
                  <a:rPr lang="en-CA" dirty="0" err="1"/>
                  <a:t>mixte</a:t>
                </a:r>
                <a:r>
                  <a:rPr lang="en-CA" dirty="0"/>
                  <a:t> (continue et </a:t>
                </a:r>
                <a:r>
                  <a:rPr lang="en-CA"/>
                  <a:t>discrète)</a:t>
                </a:r>
                <a:endParaRPr lang="en-CA" dirty="0"/>
              </a:p>
              <a:p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CA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endParaRPr lang="en-CA" dirty="0"/>
              </a:p>
              <a:p>
                <a:endParaRPr lang="en-CA" dirty="0"/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D7EEB8F-E8E9-41C7-97FA-4B8845EA55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391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7B4AB-4E7B-4DEA-8033-FA7CCA62D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Prime avec un </a:t>
            </a:r>
            <a:r>
              <a:rPr lang="en-CA" dirty="0" err="1"/>
              <a:t>déductible</a:t>
            </a:r>
            <a:r>
              <a:rPr lang="en-CA" dirty="0"/>
              <a:t> ordinaire d</a:t>
            </a:r>
            <a:br>
              <a:rPr lang="en-CA" dirty="0"/>
            </a:br>
            <a:r>
              <a:rPr lang="en-CA" dirty="0"/>
              <a:t>Prime stop loss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B09F50-4E6A-40EC-870B-FC6F98B01D3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/>
                  <a:t> , d=</a:t>
                </a:r>
                <a:r>
                  <a:rPr lang="en-CA" dirty="0" err="1"/>
                  <a:t>déductible</a:t>
                </a:r>
                <a:r>
                  <a:rPr lang="en-CA" dirty="0"/>
                  <a:t> </a:t>
                </a:r>
                <a:r>
                  <a:rPr lang="en-CA" dirty="0" err="1"/>
                  <a:t>connu</a:t>
                </a:r>
                <a:endParaRPr lang="en-CA" dirty="0"/>
              </a:p>
              <a:p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=0 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𝑠𝑖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CA" dirty="0"/>
              </a:p>
              <a:p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</a:rPr>
                      <m:t>=0, 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𝑠𝑖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𝑒𝑡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</m:oMath>
                </a14:m>
                <a:endParaRPr lang="en-CA" dirty="0"/>
              </a:p>
              <a:p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A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,0</m:t>
                            </m:r>
                          </m:e>
                        </m:d>
                      </m:e>
                    </m:func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d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</m:oMath>
                </a14:m>
                <a:endParaRPr lang="en-CA" dirty="0"/>
              </a:p>
              <a:p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/>
                  <a:t> </a:t>
                </a:r>
                <a:r>
                  <a:rPr lang="en-CA" dirty="0" err="1"/>
                  <a:t>n’est</a:t>
                </a:r>
                <a:r>
                  <a:rPr lang="en-CA" dirty="0"/>
                  <a:t> pas </a:t>
                </a:r>
                <a:r>
                  <a:rPr lang="en-CA" dirty="0" err="1"/>
                  <a:t>une</a:t>
                </a:r>
                <a:r>
                  <a:rPr lang="en-CA" dirty="0"/>
                  <a:t> bijection</a:t>
                </a:r>
              </a:p>
              <a:p>
                <a:r>
                  <a:rPr lang="en-CA" dirty="0"/>
                  <a:t>--------------------------------------------------------------------</a:t>
                </a:r>
              </a:p>
              <a:p>
                <a:r>
                  <a:rPr lang="en-CA" dirty="0" err="1"/>
                  <a:t>Densité</a:t>
                </a:r>
                <a:r>
                  <a:rPr lang="en-CA" dirty="0"/>
                  <a:t> de Y </a:t>
                </a:r>
                <a:r>
                  <a:rPr lang="en-CA" dirty="0" err="1"/>
                  <a:t>est</a:t>
                </a:r>
                <a:r>
                  <a:rPr lang="en-CA" dirty="0"/>
                  <a:t> de type </a:t>
                </a:r>
                <a:r>
                  <a:rPr lang="en-CA" dirty="0" err="1"/>
                  <a:t>mixte</a:t>
                </a:r>
                <a:endParaRPr lang="en-CA" dirty="0"/>
              </a:p>
              <a:p>
                <a:endParaRPr lang="en-CA" dirty="0"/>
              </a:p>
              <a:p>
                <a:r>
                  <a:rPr lang="en-CA" dirty="0"/>
                  <a:t>P(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=0)=</m:t>
                    </m:r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</m:oMath>
                </a14:m>
                <a:r>
                  <a:rPr lang="en-CA" dirty="0"/>
                  <a:t>(d)    (</a:t>
                </a:r>
                <a:r>
                  <a:rPr lang="en-CA" dirty="0" err="1"/>
                  <a:t>discrète</a:t>
                </a:r>
                <a:r>
                  <a:rPr lang="en-CA" dirty="0"/>
                  <a:t>-masse)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</m:oMath>
                </a14:m>
                <a:r>
                  <a:rPr lang="en-CA" dirty="0"/>
                  <a:t>(y)=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</m:oMath>
                </a14:m>
                <a:r>
                  <a:rPr lang="en-CA" dirty="0"/>
                  <a:t>(</a:t>
                </a:r>
                <a:r>
                  <a:rPr lang="en-CA" dirty="0" err="1"/>
                  <a:t>x+d</a:t>
                </a:r>
                <a:r>
                  <a:rPr lang="en-CA" dirty="0"/>
                  <a:t>) ,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</m:t>
                    </m:r>
                  </m:oMath>
                </a14:m>
                <a:endParaRPr lang="en-CA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B09F50-4E6A-40EC-870B-FC6F98B01D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3501" b="-168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6807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723C6-3BB1-4D9D-8C8B-BEA62CF23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Fonction</a:t>
            </a:r>
            <a:r>
              <a:rPr lang="en-CA" dirty="0"/>
              <a:t> de </a:t>
            </a:r>
            <a:r>
              <a:rPr lang="en-CA" dirty="0" err="1"/>
              <a:t>survie</a:t>
            </a:r>
            <a:r>
              <a:rPr lang="en-CA" dirty="0"/>
              <a:t> et function de hazard de 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3A101D-C5C3-4A95-BF55-BDFD7381471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CA" dirty="0"/>
                  <a:t>Fonction de </a:t>
                </a:r>
                <a:r>
                  <a:rPr lang="en-CA" dirty="0" err="1"/>
                  <a:t>répartition</a:t>
                </a:r>
                <a:endParaRPr lang="en-CA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</m:oMath>
                </a14:m>
                <a:r>
                  <a:rPr lang="en-CA" dirty="0"/>
                  <a:t>(d)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CA" dirty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</m:oMath>
                </a14:m>
                <a:r>
                  <a:rPr lang="en-CA" dirty="0"/>
                  <a:t>(d)+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CA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  <m:e>
                        <m:sSub>
                          <m:sSubPr>
                            <m:ctrlPr>
                              <a:rPr lang="en-CA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d>
                          <m:d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d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</m:e>
                    </m:nary>
                    <m:d>
                      <m:d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r>
                  <a:rPr lang="en-CA" dirty="0"/>
                  <a:t> pour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</m:t>
                    </m:r>
                  </m:oMath>
                </a14:m>
                <a:endParaRPr lang="en-CA" dirty="0"/>
              </a:p>
              <a:p>
                <a:r>
                  <a:rPr lang="en-CA" dirty="0" err="1"/>
                  <a:t>Fonction</a:t>
                </a:r>
                <a:r>
                  <a:rPr lang="en-CA" dirty="0"/>
                  <a:t> de </a:t>
                </a:r>
                <a:r>
                  <a:rPr lang="en-CA" dirty="0" err="1"/>
                  <a:t>survie</a:t>
                </a:r>
                <a:r>
                  <a:rPr lang="en-CA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CA" dirty="0"/>
                  <a:t>=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1−</m:t>
                    </m:r>
                  </m:oMath>
                </a14:m>
                <a:r>
                  <a:rPr lang="en-CA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CA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</m:oMath>
                </a14:m>
                <a:r>
                  <a:rPr lang="en-CA" dirty="0"/>
                  <a:t>(d)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CA" dirty="0"/>
                  <a:t>=</a:t>
                </a:r>
                <a14:m>
                  <m:oMath xmlns:m="http://schemas.openxmlformats.org/officeDocument/2006/math">
                    <m:r>
                      <a:rPr lang="en-CA" b="0" i="0" smtClean="0">
                        <a:latin typeface="Cambria Math" panose="02040503050406030204" pitchFamily="18" charset="0"/>
                      </a:rPr>
                      <m:t>1−</m:t>
                    </m:r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r>
                  <a:rPr lang="en-CA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r>
                  <a:rPr lang="en-CA" dirty="0"/>
                  <a:t> pour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CA" dirty="0"/>
                  <a:t>.</a:t>
                </a:r>
              </a:p>
              <a:p>
                <a:endParaRPr lang="en-CA" dirty="0"/>
              </a:p>
              <a:p>
                <a:endParaRPr lang="en-CA" dirty="0"/>
              </a:p>
              <a:p>
                <a:endParaRPr lang="en-CA" dirty="0"/>
              </a:p>
              <a:p>
                <a:endParaRPr lang="en-CA" dirty="0"/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3A101D-C5C3-4A95-BF55-BDFD7381471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1636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C4CC7-5289-446F-81C8-789B5C913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La </a:t>
            </a:r>
            <a:r>
              <a:rPr lang="en-CA" dirty="0" err="1"/>
              <a:t>fonction</a:t>
            </a:r>
            <a:r>
              <a:rPr lang="en-CA" dirty="0"/>
              <a:t> de </a:t>
            </a:r>
            <a:r>
              <a:rPr lang="en-CA" dirty="0" err="1"/>
              <a:t>hasard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6B28B9-200E-4EFB-9715-81A1A289028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CA" dirty="0"/>
                  <a:t>La function de </a:t>
                </a:r>
                <a:r>
                  <a:rPr lang="en-CA"/>
                  <a:t>hasard</a:t>
                </a:r>
                <a:r>
                  <a:rPr lang="en-CA" dirty="0"/>
                  <a:t>(</a:t>
                </a:r>
                <a:r>
                  <a:rPr lang="en-CA" dirty="0" err="1"/>
                  <a:t>taux</a:t>
                </a:r>
                <a:r>
                  <a:rPr lang="en-CA" dirty="0"/>
                  <a:t> de </a:t>
                </a:r>
                <a:r>
                  <a:rPr lang="en-CA" dirty="0" err="1"/>
                  <a:t>mortalité</a:t>
                </a:r>
                <a:r>
                  <a:rPr lang="en-CA" dirty="0"/>
                  <a:t>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</m:oMath>
                </a14:m>
                <a:r>
                  <a:rPr lang="en-CA" dirty="0"/>
                  <a:t>, pas </a:t>
                </a:r>
                <a:r>
                  <a:rPr lang="en-CA" dirty="0" err="1"/>
                  <a:t>définie</a:t>
                </a:r>
                <a:r>
                  <a:rPr lang="en-CA" dirty="0"/>
                  <a:t> car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CA" dirty="0"/>
                  <a:t> </a:t>
                </a:r>
                <a:r>
                  <a:rPr lang="en-CA" dirty="0" err="1"/>
                  <a:t>est</a:t>
                </a:r>
                <a:r>
                  <a:rPr lang="en-CA" dirty="0"/>
                  <a:t> discrete au point 0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CA" dirty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CA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dirty="0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CA" b="0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d>
                          <m:dPr>
                            <m:ctrlPr>
                              <a:rPr lang="en-CA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CA" b="0" i="1" dirty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CA" b="0" i="1" dirty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CA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dirty="0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CA" b="0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CA" dirty="0"/>
                  <a:t> , y</a:t>
                </a:r>
                <a14:m>
                  <m:oMath xmlns:m="http://schemas.openxmlformats.org/officeDocument/2006/math">
                    <m:r>
                      <a:rPr lang="en-CA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en-CA" dirty="0"/>
              </a:p>
              <a:p>
                <a:r>
                  <a:rPr lang="en-CA" dirty="0"/>
                  <a:t>Remarque: Prime d’un </a:t>
                </a:r>
                <a:r>
                  <a:rPr lang="en-CA" dirty="0" err="1"/>
                  <a:t>contrat</a:t>
                </a:r>
                <a:r>
                  <a:rPr lang="en-CA" dirty="0"/>
                  <a:t> avec </a:t>
                </a:r>
                <a:r>
                  <a:rPr lang="en-CA" dirty="0" err="1"/>
                  <a:t>déductible</a:t>
                </a:r>
                <a:r>
                  <a:rPr lang="en-CA" dirty="0"/>
                  <a:t> ordinaire par </a:t>
                </a:r>
                <a:r>
                  <a:rPr lang="en-CA" dirty="0" err="1"/>
                  <a:t>perte</a:t>
                </a:r>
                <a:r>
                  <a:rPr lang="en-CA" dirty="0"/>
                  <a:t>(prime stop loss)</a:t>
                </a:r>
              </a:p>
              <a:p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</a:rPr>
                      <m:t>=0.</m:t>
                    </m:r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d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CA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nary>
                  </m:oMath>
                </a14:m>
                <a:r>
                  <a:rPr lang="en-CA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CA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r>
                  <a:rPr lang="en-CA" dirty="0" err="1"/>
                  <a:t>dy</a:t>
                </a:r>
                <a:r>
                  <a:rPr lang="en-CA" dirty="0"/>
                  <a:t>=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CA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d>
                          <m:d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d>
                        <m:sSub>
                          <m:sSub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d>
                          <m:d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endParaRPr lang="en-CA" dirty="0"/>
              </a:p>
              <a:p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r>
                  <a:rPr lang="en-CA" dirty="0"/>
                  <a:t>=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CA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CA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d>
                          <m:d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d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d>
                          <m:d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CA" i="1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en-CA" dirty="0"/>
                  <a:t>, </a:t>
                </a:r>
                <a:r>
                  <a:rPr lang="en-CA" dirty="0" err="1"/>
                  <a:t>si</a:t>
                </a:r>
                <a:r>
                  <a:rPr lang="en-CA" dirty="0"/>
                  <a:t> on </a:t>
                </a:r>
                <a:r>
                  <a:rPr lang="en-CA" dirty="0" err="1"/>
                  <a:t>travaille</a:t>
                </a:r>
                <a:r>
                  <a:rPr lang="en-CA" dirty="0"/>
                  <a:t> </a:t>
                </a:r>
                <a:r>
                  <a:rPr lang="en-CA" dirty="0" err="1"/>
                  <a:t>directemnt</a:t>
                </a:r>
                <a:r>
                  <a:rPr lang="en-CA" dirty="0"/>
                  <a:t> avec la </a:t>
                </a:r>
                <a:r>
                  <a:rPr lang="en-CA" dirty="0" err="1"/>
                  <a:t>densité</a:t>
                </a:r>
                <a:r>
                  <a:rPr lang="en-CA" dirty="0"/>
                  <a:t> de X.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6B28B9-200E-4EFB-9715-81A1A28902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b="-336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34905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475</Words>
  <Application>Microsoft Macintosh PowerPoint</Application>
  <PresentationFormat>Grand écran</PresentationFormat>
  <Paragraphs>52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 Theme</vt:lpstr>
      <vt:lpstr>Primes des contrats courants</vt:lpstr>
      <vt:lpstr>La prime pure</vt:lpstr>
      <vt:lpstr>Prime des contrats courants</vt:lpstr>
      <vt:lpstr>Remarques</vt:lpstr>
      <vt:lpstr>Prime avec un déductible ordinaire d Prime stop loss</vt:lpstr>
      <vt:lpstr>Fonction de survie et function de hazard de Y</vt:lpstr>
      <vt:lpstr>La fonction de hasard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Primes des contrats courants</dc:title>
  <dc:creator>andrew luong</dc:creator>
  <cp:lastModifiedBy>Olivier Bourret</cp:lastModifiedBy>
  <cp:revision>8</cp:revision>
  <dcterms:created xsi:type="dcterms:W3CDTF">2020-08-12T02:02:16Z</dcterms:created>
  <dcterms:modified xsi:type="dcterms:W3CDTF">2020-09-04T13:47:37Z</dcterms:modified>
</cp:coreProperties>
</file>