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A395-9E29-4F68-993C-678B4662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A849A-DBB7-4268-A5C2-EBFF959E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309F-1123-430F-BD9E-05C940E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DD6E-9F3A-476D-A43E-48B9EF21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8A4B-0394-4FB1-9755-55394739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09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02ED-66AC-4F87-AE31-FB24344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EDD98-0378-47F7-8AF9-902A0F409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3113-3307-44C3-A6D7-2D8F61A1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1EF0-DF74-4462-BD18-9A8D2B31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ABAA-1B79-40E9-89CE-31CF1A03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7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06740-6752-460D-AFE1-CFB096516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305ED-4555-4587-8EF2-E6D154AC0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22B1-B008-4A7A-B033-F837C23B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5B6E-1505-4A09-824C-3740D68E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7841-BCFA-4F6A-A8B3-8A522524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39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56D6-9877-4814-B6E3-77A85BAD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6965-34B6-4DBE-9CD5-78EBA254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842D-338F-4430-A5B3-3668D246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204D-3392-46EB-8A68-C54CA836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4FAE-9EC8-4F80-937C-8FC0972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24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54A0-F0D6-4FDC-978B-8A41E0DB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0CA83-15AF-4221-A6EC-C4F8EB50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1D4E-CF8A-46A8-A7C0-E11A1399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55D8-3EDC-4CE9-A090-59E95BB4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A2FB-C22E-4FE9-B0CA-CCA7C5E4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2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4610-6DE3-4746-8267-06CA9BFB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0748-F27A-4E99-98CA-4E251FF54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E18E-8A10-4392-977B-8A6AFE25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5B60E-210F-4621-A7C9-0EE90CF6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BCEE6-61A5-4209-B8CE-4C06B293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2DB8-C6EC-4EE3-8266-C5EB339C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8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107E-85DE-4A12-9D3A-807E05DA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1FA6-3A6D-4077-A130-16009703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F06E8-4538-4E87-B826-A55AB59D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F3190-BC92-47AA-978F-386857374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DD205-16D9-42A7-92C3-C30659EE4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817F5-C7F7-41B1-AB39-0627F9DB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F29A6-E22D-40FD-9A01-0E6B26FE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9D5B3-45AF-4C86-B923-704BC3E7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54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2B65-C00E-49A7-B2AF-9022CE01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52E0F-93AC-415D-9B13-652ED688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94E38-F4D9-43DD-9060-24AB5F7B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628EF-1E6E-45C1-BF8D-2D1A1E21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63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DF776-04AA-4E72-9EA7-ED14D303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347AA-0937-41DC-8BA1-A7F961C1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C9D4D-6435-4E26-BDEF-A382107B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12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FBB5-31D6-4F0A-A476-8CE266D6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69B0-D3FF-4321-8CF7-E3870519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144BB-3752-4CF5-8DA8-BBD3A910C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E53B-E81C-4B82-82B9-59869B50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A41C0-BF68-4ABC-BA7C-50BD871C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F7B0A-705E-49CF-AEA1-8800E7FD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81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042E-5085-49B7-9DD6-024FF7BC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86739-352F-406E-A9BF-ECD038DCB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D2808-D0C6-4B40-93F7-2951B9B85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F6E15-E450-427A-B2E5-69565CE0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30B16-73E0-4810-A513-07F6996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2340C-FACD-472C-AA66-A7266472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67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86696-56DB-471A-8FBE-3B81A253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1E68-B439-4D8A-8EBF-8826B541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9EF0-DF1A-432E-8EEA-8FD15043D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A05B0-91C7-4E83-92B0-016D7B795D9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2295-C7C6-4CF3-AD2C-3ECB39814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6315-8E0E-45E7-8A59-AD7E3ED0D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25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9838-C268-4EC9-9DF3-A47F70099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Primes des </a:t>
            </a:r>
            <a:r>
              <a:rPr lang="en-CA" dirty="0" err="1"/>
              <a:t>contrats</a:t>
            </a:r>
            <a:r>
              <a:rPr lang="en-CA"/>
              <a:t> courants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CA068-D7FE-4B34-9150-6C76C1D9E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7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07A6-0D30-4B09-BAFF-1E009342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 prime pure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7EFF5-E0C0-4F94-8CB6-D625EDD4E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/>
                  <a:t>Prime d’un </a:t>
                </a:r>
                <a:r>
                  <a:rPr lang="en-CA" dirty="0" err="1"/>
                  <a:t>contrat</a:t>
                </a:r>
                <a:r>
                  <a:rPr lang="en-CA" dirty="0"/>
                  <a:t> simple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A" dirty="0"/>
                  <a:t>x)=x, </a:t>
                </a:r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perte</a:t>
                </a:r>
                <a:r>
                  <a:rPr lang="en-CA" dirty="0"/>
                  <a:t> simple (pour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unité</a:t>
                </a:r>
                <a:r>
                  <a:rPr lang="en-CA" dirty="0"/>
                  <a:t> </a:t>
                </a:r>
                <a:r>
                  <a:rPr lang="en-CA" dirty="0" err="1"/>
                  <a:t>d’exposition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, la prime pure (</a:t>
                </a:r>
                <a:r>
                  <a:rPr lang="en-CA" dirty="0" err="1"/>
                  <a:t>coût</a:t>
                </a:r>
                <a:r>
                  <a:rPr lang="en-CA" dirty="0"/>
                  <a:t> de base)</a:t>
                </a:r>
              </a:p>
              <a:p>
                <a:r>
                  <a:rPr lang="en-CA" dirty="0"/>
                  <a:t>Dans la </a:t>
                </a:r>
                <a:r>
                  <a:rPr lang="en-CA" dirty="0" err="1"/>
                  <a:t>pratique</a:t>
                </a:r>
                <a:r>
                  <a:rPr lang="en-CA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devrait</a:t>
                </a:r>
                <a:r>
                  <a:rPr lang="en-CA" dirty="0"/>
                  <a:t> </a:t>
                </a:r>
                <a:r>
                  <a:rPr lang="en-CA" dirty="0" err="1"/>
                  <a:t>être</a:t>
                </a:r>
                <a:r>
                  <a:rPr lang="en-CA" dirty="0"/>
                  <a:t> </a:t>
                </a:r>
                <a:r>
                  <a:rPr lang="en-CA" dirty="0" err="1"/>
                  <a:t>estimé</a:t>
                </a:r>
                <a:r>
                  <a:rPr lang="en-CA" dirty="0"/>
                  <a:t> avec les </a:t>
                </a:r>
                <a:r>
                  <a:rPr lang="en-CA" dirty="0" err="1"/>
                  <a:t>données</a:t>
                </a:r>
                <a:endParaRPr lang="en-CA" dirty="0"/>
              </a:p>
              <a:p>
                <a:r>
                  <a:rPr lang="en-CA" dirty="0" err="1"/>
                  <a:t>L’estimateur</a:t>
                </a:r>
                <a:r>
                  <a:rPr lang="en-CA" dirty="0"/>
                  <a:t> non </a:t>
                </a:r>
                <a:r>
                  <a:rPr lang="en-CA" dirty="0" err="1"/>
                  <a:t>paramétrique</a:t>
                </a:r>
                <a:endParaRPr lang="en-CA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CA" dirty="0"/>
                  <a:t>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 err="1"/>
                  <a:t>L’estimateur</a:t>
                </a:r>
                <a:r>
                  <a:rPr lang="en-CA" dirty="0"/>
                  <a:t> </a:t>
                </a:r>
                <a:r>
                  <a:rPr lang="en-CA" dirty="0" err="1"/>
                  <a:t>paramétrique</a:t>
                </a:r>
                <a:r>
                  <a:rPr lang="en-CA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CA" dirty="0"/>
                  <a:t>(X)=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l’estimateur</a:t>
                </a:r>
                <a:r>
                  <a:rPr lang="en-CA" dirty="0"/>
                  <a:t> de vraisemblance par </a:t>
                </a:r>
                <a:r>
                  <a:rPr lang="en-CA" dirty="0" err="1"/>
                  <a:t>exemple</a:t>
                </a:r>
                <a:r>
                  <a:rPr lang="en-CA" dirty="0"/>
                  <a:t>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7EFF5-E0C0-4F94-8CB6-D625EDD4E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36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91C2-ECB7-478B-9EFD-612B2781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Prime des </a:t>
            </a:r>
            <a:r>
              <a:rPr lang="en-CA" dirty="0" err="1"/>
              <a:t>contrats</a:t>
            </a:r>
            <a:r>
              <a:rPr lang="en-CA" dirty="0"/>
              <a:t> courants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13B74-F21E-49B8-ABFE-9B2AE8662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Prime d’un </a:t>
                </a:r>
                <a:r>
                  <a:rPr lang="en-CA" dirty="0" err="1"/>
                  <a:t>contrat</a:t>
                </a:r>
                <a:r>
                  <a:rPr lang="en-CA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A" dirty="0"/>
                  <a:t>x)=x, </a:t>
                </a:r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perte</a:t>
                </a:r>
                <a:r>
                  <a:rPr lang="en-CA" dirty="0"/>
                  <a:t> </a:t>
                </a:r>
                <a:r>
                  <a:rPr lang="en-CA" dirty="0" err="1"/>
                  <a:t>liée</a:t>
                </a:r>
                <a:r>
                  <a:rPr lang="en-CA" dirty="0"/>
                  <a:t> à </a:t>
                </a:r>
                <a:r>
                  <a:rPr lang="en-CA" dirty="0" err="1"/>
                  <a:t>ce</a:t>
                </a:r>
                <a:r>
                  <a:rPr lang="en-CA" dirty="0"/>
                  <a:t> type de </a:t>
                </a:r>
                <a:r>
                  <a:rPr lang="en-CA" dirty="0" err="1"/>
                  <a:t>contrat</a:t>
                </a:r>
                <a:r>
                  <a:rPr lang="en-CA" dirty="0"/>
                  <a:t> (pour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unité</a:t>
                </a:r>
                <a:r>
                  <a:rPr lang="en-CA" dirty="0"/>
                  <a:t> </a:t>
                </a:r>
                <a:r>
                  <a:rPr lang="en-CA" dirty="0" err="1"/>
                  <a:t>d’exposition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dirty="0"/>
                  <a:t> , la prime  (</a:t>
                </a:r>
                <a:r>
                  <a:rPr lang="en-CA" dirty="0" err="1"/>
                  <a:t>coût</a:t>
                </a:r>
                <a:r>
                  <a:rPr lang="en-CA" dirty="0"/>
                  <a:t> de base pour assure </a:t>
                </a:r>
                <a:r>
                  <a:rPr lang="en-CA" dirty="0" err="1"/>
                  <a:t>ce</a:t>
                </a:r>
                <a:r>
                  <a:rPr lang="en-CA" dirty="0"/>
                  <a:t> type de </a:t>
                </a:r>
                <a:r>
                  <a:rPr lang="en-CA" dirty="0" err="1"/>
                  <a:t>contrat</a:t>
                </a:r>
                <a:r>
                  <a:rPr lang="en-CA" dirty="0"/>
                  <a:t>)</a:t>
                </a:r>
              </a:p>
              <a:p>
                <a:r>
                  <a:rPr lang="en-CA" dirty="0"/>
                  <a:t>On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intéréssé</a:t>
                </a:r>
                <a:r>
                  <a:rPr lang="en-CA" dirty="0"/>
                  <a:t> aux variables </a:t>
                </a:r>
                <a:r>
                  <a:rPr lang="en-CA" dirty="0" err="1"/>
                  <a:t>aléatoires</a:t>
                </a:r>
                <a:r>
                  <a:rPr lang="en-CA" dirty="0"/>
                  <a:t> </a:t>
                </a:r>
                <a:r>
                  <a:rPr lang="en-CA" dirty="0" err="1"/>
                  <a:t>suivantes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(par </a:t>
                </a:r>
                <a:r>
                  <a:rPr lang="en-CA" dirty="0" err="1"/>
                  <a:t>perte</a:t>
                </a:r>
                <a:r>
                  <a:rPr lang="en-CA" dirty="0"/>
                  <a:t>-per loss)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,(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CA" dirty="0"/>
                  <a:t>d )          (par </a:t>
                </a:r>
                <a:r>
                  <a:rPr lang="en-CA" dirty="0" err="1"/>
                  <a:t>paie</a:t>
                </a:r>
                <a:r>
                  <a:rPr lang="en-CA" dirty="0"/>
                  <a:t>-per payment)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13B74-F21E-49B8-ABFE-9B2AE8662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54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EDB0-A2AE-46CE-89DB-FC9080DC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Remarques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EEB8F-E8E9-41C7-97FA-4B8845EA5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(par </a:t>
                </a:r>
                <a:r>
                  <a:rPr lang="en-CA" dirty="0" err="1"/>
                  <a:t>perte</a:t>
                </a:r>
                <a:r>
                  <a:rPr lang="en-CA" dirty="0"/>
                  <a:t>-per loss)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On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intéréssé</a:t>
                </a:r>
                <a:r>
                  <a:rPr lang="en-CA" dirty="0"/>
                  <a:t> à </a:t>
                </a:r>
                <a:r>
                  <a:rPr lang="en-CA" dirty="0" err="1"/>
                  <a:t>trouver</a:t>
                </a:r>
                <a:r>
                  <a:rPr lang="en-CA" dirty="0"/>
                  <a:t> la prime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peut</a:t>
                </a:r>
                <a:r>
                  <a:rPr lang="en-CA" dirty="0"/>
                  <a:t> </a:t>
                </a:r>
                <a:r>
                  <a:rPr lang="en-CA" dirty="0" err="1"/>
                  <a:t>être</a:t>
                </a:r>
                <a:r>
                  <a:rPr lang="en-CA" dirty="0"/>
                  <a:t> de type </a:t>
                </a:r>
                <a:r>
                  <a:rPr lang="en-CA" dirty="0" err="1"/>
                  <a:t>mixte</a:t>
                </a:r>
                <a:r>
                  <a:rPr lang="en-CA" dirty="0"/>
                  <a:t> (continue et </a:t>
                </a:r>
                <a:r>
                  <a:rPr lang="en-CA"/>
                  <a:t>discrète)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EEB8F-E8E9-41C7-97FA-4B8845EA5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9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B4AB-4E7B-4DEA-8033-FA7CCA62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Prime avec un </a:t>
            </a:r>
            <a:r>
              <a:rPr lang="en-CA" dirty="0" err="1"/>
              <a:t>déductible</a:t>
            </a:r>
            <a:r>
              <a:rPr lang="en-CA" dirty="0"/>
              <a:t> ordinaire d</a:t>
            </a:r>
            <a:br>
              <a:rPr lang="en-CA" dirty="0"/>
            </a:br>
            <a:r>
              <a:rPr lang="en-CA" dirty="0"/>
              <a:t>Prime stop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B09F50-4E6A-40EC-870B-FC6F98B01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, d=</a:t>
                </a:r>
                <a:r>
                  <a:rPr lang="en-CA" dirty="0" err="1"/>
                  <a:t>déductible</a:t>
                </a:r>
                <a:r>
                  <a:rPr lang="en-CA" dirty="0"/>
                  <a:t> </a:t>
                </a:r>
                <a:r>
                  <a:rPr lang="en-CA" dirty="0" err="1"/>
                  <a:t>connu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n’est</a:t>
                </a:r>
                <a:r>
                  <a:rPr lang="en-CA" dirty="0"/>
                  <a:t> pas </a:t>
                </a:r>
                <a:r>
                  <a:rPr lang="en-CA" dirty="0" err="1"/>
                  <a:t>une</a:t>
                </a:r>
                <a:r>
                  <a:rPr lang="en-CA" dirty="0"/>
                  <a:t> bijection</a:t>
                </a:r>
              </a:p>
              <a:p>
                <a:r>
                  <a:rPr lang="en-CA" dirty="0"/>
                  <a:t>--------------------------------------------------------------------</a:t>
                </a:r>
              </a:p>
              <a:p>
                <a:r>
                  <a:rPr lang="en-CA" dirty="0" err="1"/>
                  <a:t>Densité</a:t>
                </a:r>
                <a:r>
                  <a:rPr lang="en-CA" dirty="0"/>
                  <a:t> de Y </a:t>
                </a:r>
                <a:r>
                  <a:rPr lang="en-CA" dirty="0" err="1"/>
                  <a:t>est</a:t>
                </a:r>
                <a:r>
                  <a:rPr lang="en-CA" dirty="0"/>
                  <a:t> de type </a:t>
                </a:r>
                <a:r>
                  <a:rPr lang="en-CA" dirty="0" err="1"/>
                  <a:t>mixte</a:t>
                </a:r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P(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=0)=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(d)    (</a:t>
                </a:r>
                <a:r>
                  <a:rPr lang="en-CA" dirty="0" err="1"/>
                  <a:t>discrète</a:t>
                </a:r>
                <a:r>
                  <a:rPr lang="en-CA" dirty="0"/>
                  <a:t>-masse)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</a:t>
                </a:r>
                <a:r>
                  <a:rPr lang="en-CA" dirty="0" err="1"/>
                  <a:t>x+d</a:t>
                </a:r>
                <a:r>
                  <a:rPr lang="en-CA" dirty="0"/>
                  <a:t>) ,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B09F50-4E6A-40EC-870B-FC6F98B01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6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0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23C6-3BB1-4D9D-8C8B-BEA62CF2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Fonction</a:t>
            </a:r>
            <a:r>
              <a:rPr lang="en-CA" dirty="0"/>
              <a:t> de </a:t>
            </a:r>
            <a:r>
              <a:rPr lang="en-CA" dirty="0" err="1"/>
              <a:t>survie</a:t>
            </a:r>
            <a:r>
              <a:rPr lang="en-CA" dirty="0"/>
              <a:t> et function de </a:t>
            </a:r>
            <a:r>
              <a:rPr lang="en-CA" dirty="0" err="1"/>
              <a:t>hasard</a:t>
            </a:r>
            <a:r>
              <a:rPr lang="en-CA" dirty="0"/>
              <a:t> de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101D-C5C3-4A95-BF55-BDFD73814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Fonction de </a:t>
                </a:r>
                <a:r>
                  <a:rPr lang="en-CA" dirty="0" err="1"/>
                  <a:t>répartition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(d)+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CA" dirty="0"/>
                  <a:t> pour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dirty="0"/>
              </a:p>
              <a:p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survie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CA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CA" dirty="0"/>
                  <a:t> pour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101D-C5C3-4A95-BF55-BDFD73814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63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4CC7-5289-446F-81C8-789B5C9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 dirty="0" err="1"/>
              <a:t>fonction</a:t>
            </a:r>
            <a:r>
              <a:rPr lang="en-CA" dirty="0"/>
              <a:t> de </a:t>
            </a:r>
            <a:r>
              <a:rPr lang="en-CA" dirty="0" err="1"/>
              <a:t>hasard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B28B9-200E-4EFB-9715-81A1A2890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La function de </a:t>
                </a:r>
                <a:r>
                  <a:rPr lang="en-CA"/>
                  <a:t>hasard</a:t>
                </a:r>
                <a:r>
                  <a:rPr lang="en-CA" dirty="0"/>
                  <a:t>(</a:t>
                </a:r>
                <a:r>
                  <a:rPr lang="en-CA" dirty="0" err="1"/>
                  <a:t>taux</a:t>
                </a:r>
                <a:r>
                  <a:rPr lang="en-CA" dirty="0"/>
                  <a:t> de </a:t>
                </a:r>
                <a:r>
                  <a:rPr lang="en-CA" dirty="0" err="1"/>
                  <a:t>mortalité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CA" dirty="0"/>
                  <a:t>, pas </a:t>
                </a:r>
                <a:r>
                  <a:rPr lang="en-CA" dirty="0" err="1"/>
                  <a:t>définie</a:t>
                </a:r>
                <a:r>
                  <a:rPr lang="en-CA" dirty="0"/>
                  <a:t> car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discrete au point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, y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CA" dirty="0"/>
              </a:p>
              <a:p>
                <a:r>
                  <a:rPr lang="en-CA" dirty="0"/>
                  <a:t>Remarque: Prime d’un </a:t>
                </a:r>
                <a:r>
                  <a:rPr lang="en-CA" dirty="0" err="1"/>
                  <a:t>contrat</a:t>
                </a:r>
                <a:r>
                  <a:rPr lang="en-CA" dirty="0"/>
                  <a:t> avec </a:t>
                </a:r>
                <a:r>
                  <a:rPr lang="en-CA" dirty="0" err="1"/>
                  <a:t>déductible</a:t>
                </a:r>
                <a:r>
                  <a:rPr lang="en-CA" dirty="0"/>
                  <a:t> ordinaire par </a:t>
                </a:r>
                <a:r>
                  <a:rPr lang="en-CA" dirty="0" err="1"/>
                  <a:t>perte</a:t>
                </a:r>
                <a:r>
                  <a:rPr lang="en-CA" dirty="0"/>
                  <a:t>(prime stop loss)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CA" dirty="0" err="1"/>
                  <a:t>dy</a:t>
                </a:r>
                <a:r>
                  <a:rPr lang="en-CA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CA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CA" dirty="0"/>
                  <a:t>, </a:t>
                </a:r>
                <a:r>
                  <a:rPr lang="en-CA" dirty="0" err="1"/>
                  <a:t>si</a:t>
                </a:r>
                <a:r>
                  <a:rPr lang="en-CA" dirty="0"/>
                  <a:t> on </a:t>
                </a:r>
                <a:r>
                  <a:rPr lang="en-CA" dirty="0" err="1"/>
                  <a:t>travaille</a:t>
                </a:r>
                <a:r>
                  <a:rPr lang="en-CA" dirty="0"/>
                  <a:t> </a:t>
                </a:r>
                <a:r>
                  <a:rPr lang="en-CA" dirty="0" err="1"/>
                  <a:t>directemnt</a:t>
                </a:r>
                <a:r>
                  <a:rPr lang="en-CA" dirty="0"/>
                  <a:t> avec la </a:t>
                </a:r>
                <a:r>
                  <a:rPr lang="en-CA" dirty="0" err="1"/>
                  <a:t>densité</a:t>
                </a:r>
                <a:r>
                  <a:rPr lang="en-CA" dirty="0"/>
                  <a:t> de 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B28B9-200E-4EFB-9715-81A1A2890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49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475</Words>
  <Application>Microsoft Macintosh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Primes des contrats courants</vt:lpstr>
      <vt:lpstr>La prime pure</vt:lpstr>
      <vt:lpstr>Prime des contrats courants</vt:lpstr>
      <vt:lpstr>Remarques</vt:lpstr>
      <vt:lpstr>Prime avec un déductible ordinaire d Prime stop loss</vt:lpstr>
      <vt:lpstr>Fonction de survie et function de hasard de Y</vt:lpstr>
      <vt:lpstr>La fonction de hasard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Primes des contrats courants</dc:title>
  <dc:creator>andrew luong</dc:creator>
  <cp:lastModifiedBy>Olivier Bourret</cp:lastModifiedBy>
  <cp:revision>8</cp:revision>
  <dcterms:created xsi:type="dcterms:W3CDTF">2020-08-12T02:02:16Z</dcterms:created>
  <dcterms:modified xsi:type="dcterms:W3CDTF">2020-09-11T14:18:58Z</dcterms:modified>
</cp:coreProperties>
</file>