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8D4F-7DD4-4922-8824-3FDCA4B72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EB8E7-67FE-4C66-8D84-84B4F3471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A2FA7-3CD3-4D88-8735-618D2B32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0AB2-A621-4CCD-A6D3-4A355EC7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02B6B-3D4B-4BC1-86C8-CE6E3BD7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75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00DE-9C50-4264-9A77-736A9380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F673D-03F8-4CE6-9A22-A24F3952F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9E2B-3254-45B3-8475-5BF4A8F4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355E4-CDDC-45BC-B9E8-70679464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D62A-AD07-478B-98EC-56FB93D5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87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1F38A-7814-480F-B9AB-834AB3DEE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5CA0A-4111-4F86-BAA1-68C03F6BB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77DD-DA11-447D-97AC-050CB119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6E8A-5C4A-4531-ACCE-375CC7E3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97066-FF87-414D-BC75-E33465E9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44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6E4D-4853-40F9-882A-11C90017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4940-EB8C-47A2-AA82-98EC3519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58167-90CD-406A-B1D8-EEA53582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D5719-DF55-45BA-B970-3AF28E70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FC45F-7E49-4DCD-A1E4-A483FA66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11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C045-2840-4B76-AE97-11850945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55F6C-E9E4-4248-9823-9551287E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8C5C1-C2D4-47DC-8941-EFF036F1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9C59-013E-4499-930F-B1EB88F5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F704-1B4D-4448-8F14-A75ECEA7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55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5A56-6D23-4137-AC9E-BD7C9C2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D6B9-43A3-4F26-8096-42558C4E9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89A90-DE37-4481-B984-F96B378F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A53F8-5168-4124-A1C1-C974E72F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2AB6F-73CE-49E7-87D7-3A171A42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239D4-FC49-4EB5-83F6-06A27B70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47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E355-1E80-440A-BAAE-1C305DD6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5CBC-FECC-40DD-82A0-7B4D2C8D3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167E4-0FF7-400F-9300-511D5C21E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3DBC5-5215-4E15-A0AD-68471C607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737D9-B44A-4933-882A-F76339790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DD854-E600-4A01-B2AF-AA359EEA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F2973-8BF2-4DDB-ADAD-5517820A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C707D-34D4-48BE-8EDA-B90BE3FA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3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DAA9-2BB8-4354-9E2E-67A175AA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5FFCD-AA7D-4DAC-8103-8EE438EF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D84BE-90D5-4AFF-9234-E39F50D6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27ED7-2FFA-472F-B490-3A61188D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4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4423E-F2D6-4B3D-9658-30BA0CC7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E5A36-70A5-4B94-AF68-C023DD0C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2229C-1A14-494C-876F-D206F632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0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CE1B-7D98-4CE8-886B-59336AA4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4412-088B-4874-ACD1-0581BCBCB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7BB84-A198-4A50-A171-1B149F39F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4D8FC-40EE-458E-BD9E-035AA13F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28F8E-847A-4F7B-8CDE-9D1746DA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266BF-533B-4ED3-A464-238E026E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01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62A8-37A6-4EEF-8151-1EB450DA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9B044-3AC2-4AE8-9484-006114B11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83FBD-4FB8-46A0-A3CE-D3F6B1BF3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76A5A-941A-4086-A277-C34A8488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C63B-FE5A-4E90-B150-BB70F73BB9BA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F160-E6A6-4588-B0D0-FF033BEA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AA4BF-B150-4AB9-BD6A-AAA5BD7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45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11DCC-751A-420B-A670-6D0091CD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EF39C-9CCB-40E0-AF7B-B1837A7F6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5B3D0-2D05-4916-A772-4EC7DED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C63B-FE5A-4E90-B150-BB70F73BB9BA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3EB0C-53E1-4567-A43E-C06B62B11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735F7-EAB2-4E08-8D39-ABC02587C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9B73-F819-450B-BCDC-28638285BF8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28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FA60-1716-4B2A-9178-AAE6B7DF9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Primes des </a:t>
            </a:r>
            <a:r>
              <a:rPr lang="en-CA" dirty="0" err="1"/>
              <a:t>contrats</a:t>
            </a:r>
            <a:r>
              <a:rPr lang="en-CA" dirty="0"/>
              <a:t> plus </a:t>
            </a:r>
            <a:r>
              <a:rPr lang="en-CA" dirty="0" err="1"/>
              <a:t>compliqués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8A492-C5B9-4435-80D7-77338CAA9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4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23B1-900F-4357-B018-D116DD2C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 </a:t>
            </a:r>
            <a:r>
              <a:rPr lang="en-CA" dirty="0" err="1"/>
              <a:t>fonction</a:t>
            </a:r>
            <a:r>
              <a:rPr lang="en-CA" dirty="0"/>
              <a:t> de </a:t>
            </a:r>
            <a:r>
              <a:rPr lang="en-CA" dirty="0" err="1"/>
              <a:t>perte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6A1D3-3DC8-4F18-93BA-6A04704CA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CA" dirty="0"/>
                  <a:t>Contrat avec </a:t>
                </a:r>
                <a:r>
                  <a:rPr lang="en-CA" dirty="0" err="1"/>
                  <a:t>limite</a:t>
                </a:r>
                <a:r>
                  <a:rPr lang="en-CA" dirty="0"/>
                  <a:t> supérieure et avec </a:t>
                </a:r>
                <a:r>
                  <a:rPr lang="en-CA" dirty="0" err="1"/>
                  <a:t>une</a:t>
                </a:r>
                <a:r>
                  <a:rPr lang="en-CA" dirty="0"/>
                  <a:t> deductible</a:t>
                </a:r>
              </a:p>
              <a:p>
                <a:r>
                  <a:rPr lang="en-CA" dirty="0"/>
                  <a:t>La </a:t>
                </a:r>
                <a:r>
                  <a:rPr lang="en-CA" dirty="0" err="1"/>
                  <a:t>fonction</a:t>
                </a:r>
                <a:r>
                  <a:rPr lang="en-CA" dirty="0"/>
                  <a:t> de </a:t>
                </a:r>
                <a:r>
                  <a:rPr lang="en-CA" dirty="0" err="1"/>
                  <a:t>perte</a:t>
                </a:r>
                <a:r>
                  <a:rPr lang="en-CA" dirty="0"/>
                  <a:t> Y=g(X)</a:t>
                </a:r>
              </a:p>
              <a:p>
                <a:r>
                  <a:rPr lang="en-CA" dirty="0"/>
                  <a:t>       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=0,           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CA" dirty="0"/>
              </a:p>
              <a:p>
                <a:r>
                  <a:rPr lang="en-CA" dirty="0"/>
                  <a:t>       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,   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endParaRPr lang="en-CA" dirty="0"/>
              </a:p>
              <a:p>
                <a:r>
                  <a:rPr lang="en-CA" dirty="0"/>
                  <a:t>        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CA" dirty="0"/>
              </a:p>
              <a:p>
                <a:r>
                  <a:rPr lang="en-CA" dirty="0"/>
                  <a:t>La prime(par </a:t>
                </a:r>
                <a:r>
                  <a:rPr lang="en-CA" dirty="0" err="1"/>
                  <a:t>perte</a:t>
                </a:r>
                <a:r>
                  <a:rPr lang="en-CA" dirty="0"/>
                  <a:t>) 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  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nary>
                          <m:nary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CA" dirty="0"/>
                  <a:t> </a:t>
                </a:r>
              </a:p>
              <a:p>
                <a:r>
                  <a:rPr lang="en-CA" dirty="0"/>
                  <a:t>          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CA" dirty="0"/>
                  <a:t>          </a:t>
                </a:r>
              </a:p>
              <a:p>
                <a:endParaRPr lang="en-CA" dirty="0"/>
              </a:p>
              <a:p>
                <a:r>
                  <a:rPr lang="en-CA" dirty="0"/>
                  <a:t>  La prime (par </a:t>
                </a:r>
                <a:r>
                  <a:rPr lang="en-CA" dirty="0" err="1"/>
                  <a:t>paie</a:t>
                </a:r>
                <a:r>
                  <a:rPr lang="en-CA" dirty="0"/>
                  <a:t>),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/S(d)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CA" dirty="0"/>
                  <a:t> 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                  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6A1D3-3DC8-4F18-93BA-6A04704CA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49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0D7D-C585-49A6-8626-44DCB7F5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r: </a:t>
            </a:r>
            <a:r>
              <a:rPr lang="en-CA" dirty="0" err="1"/>
              <a:t>taux</a:t>
            </a:r>
            <a:r>
              <a:rPr lang="en-CA" dirty="0"/>
              <a:t> </a:t>
            </a:r>
            <a:r>
              <a:rPr lang="en-CA" dirty="0" err="1"/>
              <a:t>d’inflation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BA9DF-0CDC-498E-A3B7-11694E14B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r>
                  <a:rPr lang="en-CA" dirty="0"/>
                  <a:t>Avec </a:t>
                </a:r>
                <a:r>
                  <a:rPr lang="en-CA" dirty="0" err="1"/>
                  <a:t>l’inflation</a:t>
                </a:r>
                <a:r>
                  <a:rPr lang="en-CA" dirty="0"/>
                  <a:t> la </a:t>
                </a:r>
                <a:r>
                  <a:rPr lang="en-CA" dirty="0" err="1"/>
                  <a:t>perte</a:t>
                </a:r>
                <a:r>
                  <a:rPr lang="en-CA" dirty="0"/>
                  <a:t> a </a:t>
                </a:r>
                <a:r>
                  <a:rPr lang="en-CA" dirty="0" err="1"/>
                  <a:t>comme</a:t>
                </a:r>
                <a:r>
                  <a:rPr lang="en-CA" dirty="0"/>
                  <a:t> variable </a:t>
                </a:r>
                <a:r>
                  <a:rPr lang="en-CA" dirty="0" err="1"/>
                  <a:t>aléatoire</a:t>
                </a:r>
                <a:r>
                  <a:rPr lang="en-CA" dirty="0"/>
                  <a:t> au lieu de X,</a:t>
                </a:r>
              </a:p>
              <a:p>
                <a:r>
                  <a:rPr lang="en-CA" dirty="0"/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dirty="0"/>
                  <a:t>=(1+r)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dirty="0"/>
                  <a:t> qui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reliée</a:t>
                </a:r>
                <a:r>
                  <a:rPr lang="en-CA" dirty="0"/>
                  <a:t> à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 err="1"/>
                  <a:t>Mais</a:t>
                </a:r>
                <a:r>
                  <a:rPr lang="en-CA" dirty="0"/>
                  <a:t> on </a:t>
                </a:r>
                <a:r>
                  <a:rPr lang="en-CA" dirty="0" err="1"/>
                  <a:t>veut</a:t>
                </a:r>
                <a:r>
                  <a:rPr lang="en-CA" dirty="0"/>
                  <a:t> </a:t>
                </a:r>
                <a:r>
                  <a:rPr lang="en-CA" dirty="0" err="1"/>
                  <a:t>travailler</a:t>
                </a:r>
                <a:r>
                  <a:rPr lang="en-CA" dirty="0"/>
                  <a:t> avec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 sans </a:t>
                </a:r>
                <a:r>
                  <a:rPr lang="en-CA" b="0" dirty="0" err="1">
                    <a:ea typeface="Cambria Math" panose="02040503050406030204" pitchFamily="18" charset="0"/>
                  </a:rPr>
                  <a:t>avoir</a:t>
                </a:r>
                <a:r>
                  <a:rPr lang="en-CA" b="0" dirty="0">
                    <a:ea typeface="Cambria Math" panose="02040503050406030204" pitchFamily="18" charset="0"/>
                  </a:rPr>
                  <a:t> à </a:t>
                </a:r>
                <a:r>
                  <a:rPr lang="en-CA" b="0" dirty="0" err="1">
                    <a:ea typeface="Cambria Math" panose="02040503050406030204" pitchFamily="18" charset="0"/>
                  </a:rPr>
                  <a:t>trouver</a:t>
                </a:r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CA" dirty="0">
                    <a:ea typeface="Cambria Math" panose="02040503050406030204" pitchFamily="18" charset="0"/>
                  </a:rPr>
                  <a:t>Par </a:t>
                </a:r>
                <a:r>
                  <a:rPr lang="en-CA" dirty="0" err="1">
                    <a:ea typeface="Cambria Math" panose="02040503050406030204" pitchFamily="18" charset="0"/>
                  </a:rPr>
                  <a:t>exemple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:r>
                  <a:rPr lang="en-CA" dirty="0" err="1">
                    <a:ea typeface="Cambria Math" panose="02040503050406030204" pitchFamily="18" charset="0"/>
                  </a:rPr>
                  <a:t>si</a:t>
                </a:r>
                <a:r>
                  <a:rPr lang="en-CA" dirty="0">
                    <a:ea typeface="Cambria Math" panose="02040503050406030204" pitchFamily="18" charset="0"/>
                  </a:rPr>
                  <a:t> on </a:t>
                </a:r>
                <a:r>
                  <a:rPr lang="en-CA" dirty="0" err="1">
                    <a:ea typeface="Cambria Math" panose="02040503050406030204" pitchFamily="18" charset="0"/>
                  </a:rPr>
                  <a:t>veut</a:t>
                </a:r>
                <a:r>
                  <a:rPr lang="en-CA" dirty="0">
                    <a:ea typeface="Cambria Math" panose="02040503050406030204" pitchFamily="18" charset="0"/>
                  </a:rPr>
                  <a:t> la prime pure sous </a:t>
                </a:r>
                <a:r>
                  <a:rPr lang="en-CA" dirty="0" err="1">
                    <a:ea typeface="Cambria Math" panose="02040503050406030204" pitchFamily="18" charset="0"/>
                  </a:rPr>
                  <a:t>l’inflation</a:t>
                </a:r>
                <a:endParaRPr lang="en-CA" dirty="0">
                  <a:ea typeface="Cambria Math" panose="02040503050406030204" pitchFamily="18" charset="0"/>
                </a:endParaRPr>
              </a:p>
              <a:p>
                <a:r>
                  <a:rPr lang="en-CA" b="0" dirty="0">
                    <a:ea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 on </a:t>
                </a:r>
                <a:r>
                  <a:rPr lang="en-CA" b="0" dirty="0" err="1">
                    <a:ea typeface="Cambria Math" panose="02040503050406030204" pitchFamily="18" charset="0"/>
                  </a:rPr>
                  <a:t>cherche</a:t>
                </a:r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dx’</a:t>
                </a:r>
              </a:p>
              <a:p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:r>
                  <a:rPr lang="en-CA" b="0" dirty="0" err="1">
                    <a:ea typeface="Cambria Math" panose="02040503050406030204" pitchFamily="18" charset="0"/>
                  </a:rPr>
                  <a:t>mais</a:t>
                </a:r>
                <a:r>
                  <a:rPr lang="en-CA" b="0" dirty="0">
                    <a:ea typeface="Cambria Math" panose="02040503050406030204" pitchFamily="18" charset="0"/>
                  </a:rPr>
                  <a:t> on </a:t>
                </a:r>
                <a:r>
                  <a:rPr lang="en-CA" b="0" dirty="0" err="1">
                    <a:ea typeface="Cambria Math" panose="02040503050406030204" pitchFamily="18" charset="0"/>
                  </a:rPr>
                  <a:t>peut</a:t>
                </a:r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:r>
                  <a:rPr lang="en-CA" b="0" dirty="0" err="1">
                    <a:ea typeface="Cambria Math" panose="02040503050406030204" pitchFamily="18" charset="0"/>
                  </a:rPr>
                  <a:t>travailler</a:t>
                </a:r>
                <a:r>
                  <a:rPr lang="en-CA" b="0" dirty="0">
                    <a:ea typeface="Cambria Math" panose="02040503050406030204" pitchFamily="18" charset="0"/>
                  </a:rPr>
                  <a:t> avec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 car</a:t>
                </a:r>
              </a:p>
              <a:p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BA9DF-0CDC-498E-A3B7-11694E14B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4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13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6F2C-44D4-4436-9FC2-A18A427F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 prime stop-loss sous </a:t>
            </a:r>
            <a:r>
              <a:rPr lang="en-CA" dirty="0" err="1"/>
              <a:t>l’inflation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0629B-9424-4268-998E-ABC0238AA5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0 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(definition du stop loss) </a:t>
                </a:r>
                <a:r>
                  <a:rPr lang="en-CA" dirty="0" err="1"/>
                  <a:t>mais</a:t>
                </a:r>
                <a:r>
                  <a:rPr lang="en-CA" dirty="0"/>
                  <a:t> one ne </a:t>
                </a:r>
                <a:r>
                  <a:rPr lang="en-CA" dirty="0" err="1"/>
                  <a:t>veut</a:t>
                </a:r>
                <a:r>
                  <a:rPr lang="en-CA" dirty="0"/>
                  <a:t> pas </a:t>
                </a:r>
                <a:r>
                  <a:rPr lang="en-CA" dirty="0" err="1"/>
                  <a:t>travailler</a:t>
                </a:r>
                <a:r>
                  <a:rPr lang="en-CA" dirty="0"/>
                  <a:t>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mais</a:t>
                </a:r>
                <a:r>
                  <a:rPr lang="en-CA" dirty="0"/>
                  <a:t> avec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0 si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/1+r  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/1+r.</a:t>
                </a:r>
              </a:p>
              <a:p>
                <a:r>
                  <a:rPr lang="en-CA" dirty="0"/>
                  <a:t>E(Y)=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CA" dirty="0"/>
                          <m:t>/1+</m:t>
                        </m:r>
                        <m:r>
                          <m:rPr>
                            <m:nor/>
                          </m:rPr>
                          <a:rPr lang="en-CA" dirty="0"/>
                          <m:t>r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</m:oMath>
                </a14:m>
                <a:r>
                  <a:rPr lang="en-CA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CA" dirty="0"/>
                          <m:t>/1+</m:t>
                        </m:r>
                        <m:r>
                          <m:rPr>
                            <m:nor/>
                          </m:rPr>
                          <a:rPr lang="en-CA" dirty="0"/>
                          <m:t>r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dirty="0"/>
              </a:p>
              <a:p>
                <a:r>
                  <a:rPr lang="en-CA" dirty="0"/>
                  <a:t>E(Y)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CA" dirty="0"/>
                          <m:t>/1+</m:t>
                        </m:r>
                        <m:r>
                          <m:rPr>
                            <m:nor/>
                          </m:rPr>
                          <a:rPr lang="en-CA" dirty="0"/>
                          <m:t>r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CA" dirty="0"/>
                          <m:t>/1+</m:t>
                        </m:r>
                        <m:r>
                          <m:rPr>
                            <m:nor/>
                          </m:rPr>
                          <a:rPr lang="en-CA" dirty="0"/>
                          <m:t>r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CA" dirty="0"/>
                  <a:t>)</a:t>
                </a:r>
              </a:p>
              <a:p>
                <a:r>
                  <a:rPr lang="en-CA" dirty="0"/>
                  <a:t>E(Y)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⩘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b="0" dirty="0"/>
                  <a:t> ))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0629B-9424-4268-998E-ABC0238AA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39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39D6-6DD2-4281-84D4-B50AED03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 </a:t>
            </a:r>
            <a:r>
              <a:rPr lang="en-CA"/>
              <a:t>prime de la </a:t>
            </a:r>
            <a:r>
              <a:rPr lang="en-CA" dirty="0" err="1"/>
              <a:t>perte</a:t>
            </a:r>
            <a:r>
              <a:rPr lang="en-CA" dirty="0"/>
              <a:t> </a:t>
            </a:r>
            <a:r>
              <a:rPr lang="en-CA" dirty="0" err="1"/>
              <a:t>limitée</a:t>
            </a:r>
            <a:r>
              <a:rPr lang="en-CA" dirty="0"/>
              <a:t> sous </a:t>
            </a:r>
            <a:r>
              <a:rPr lang="en-CA" dirty="0" err="1"/>
              <a:t>l’inflation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F3B7E-850E-40A6-9162-D3B331CF0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dirty="0"/>
                  <a:t> 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mais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dirty="0"/>
                  <a:t> (definition de la </a:t>
                </a:r>
                <a:r>
                  <a:rPr lang="en-CA" dirty="0" err="1"/>
                  <a:t>perte</a:t>
                </a:r>
                <a:r>
                  <a:rPr lang="en-CA" dirty="0"/>
                  <a:t> </a:t>
                </a:r>
                <a:r>
                  <a:rPr lang="en-CA" dirty="0" err="1"/>
                  <a:t>limitée</a:t>
                </a:r>
                <a:r>
                  <a:rPr lang="en-CA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mais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dirty="0"/>
              </a:p>
              <a:p>
                <a:r>
                  <a:rPr lang="en-CA" dirty="0"/>
                  <a:t>E(Y)=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CA" dirty="0"/>
                  <a:t>(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CA" dirty="0"/>
              </a:p>
              <a:p>
                <a:r>
                  <a:rPr lang="en-CA" dirty="0"/>
                  <a:t>E(Y)=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CA" dirty="0"/>
                  <a:t>(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⩘</m:t>
                    </m:r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F3B7E-850E-40A6-9162-D3B331CF0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66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D1A9-47BA-41AB-A6D0-79B7DF9C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29BB7-95CD-4733-BF3A-7946702E4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 ,                              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      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                      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dirty="0"/>
              </a:p>
              <a:p>
                <a:r>
                  <a:rPr lang="en-CA" dirty="0"/>
                  <a:t>On remarque </a:t>
                </a:r>
                <a:r>
                  <a:rPr lang="en-CA" dirty="0" err="1"/>
                  <a:t>si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alors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=0 ,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=0  ,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      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CA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dirty="0"/>
              </a:p>
              <a:p>
                <a:r>
                  <a:rPr lang="en-CA" dirty="0"/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29BB7-95CD-4733-BF3A-7946702E4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80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D0E1-7DB2-4C63-B0D8-DCC580F3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724AB-79CC-4DF8-B1E6-8CBC5F150D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⩘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))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⩘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))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⩘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⩘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))</a:t>
                </a:r>
              </a:p>
              <a:p>
                <a:r>
                  <a:rPr lang="en-CA" dirty="0"/>
                  <a:t>Avec co-assurance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A" dirty="0"/>
                  <a:t>, par </a:t>
                </a:r>
                <a:r>
                  <a:rPr lang="en-CA" dirty="0" err="1"/>
                  <a:t>exemple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 ,                                                  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CA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      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)                                   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⩘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⩘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dirty="0"/>
                  <a:t>)).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724AB-79CC-4DF8-B1E6-8CBC5F150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70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585</Words>
  <Application>Microsoft Macintosh PowerPoint</Application>
  <PresentationFormat>Grand écran</PresentationFormat>
  <Paragraphs>50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Primes des contrats plus compliqués</vt:lpstr>
      <vt:lpstr>La fonction de perte</vt:lpstr>
      <vt:lpstr>r: taux d’inflation</vt:lpstr>
      <vt:lpstr>La prime stop-loss sous l’inflation</vt:lpstr>
      <vt:lpstr>La prime de la perte limitée sous l’inflation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Primes des contrats plus compliqués</dc:title>
  <dc:creator>andrew luong</dc:creator>
  <cp:lastModifiedBy>Olivier Bourret</cp:lastModifiedBy>
  <cp:revision>9</cp:revision>
  <dcterms:created xsi:type="dcterms:W3CDTF">2020-08-13T13:37:49Z</dcterms:created>
  <dcterms:modified xsi:type="dcterms:W3CDTF">2020-09-11T14:15:44Z</dcterms:modified>
</cp:coreProperties>
</file>