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56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2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8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5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04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0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07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69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3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4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8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8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3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0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6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5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4D57BDD-E64A-4D27-8978-82FFCA18A12C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13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F78DF-0049-794C-B99E-88B64FF2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1276350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>
                <a:solidFill>
                  <a:srgbClr val="00B050"/>
                </a:solidFill>
              </a:rPr>
              <a:t>Stage en développement de produits d’épargne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FD27C-23F2-BF4E-B978-C78C787F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dirty="0"/>
              <a:t>Lieu de stage: </a:t>
            </a:r>
            <a:r>
              <a:rPr lang="fr-FR" sz="3200" b="1" dirty="0">
                <a:solidFill>
                  <a:srgbClr val="00B050"/>
                </a:solidFill>
              </a:rPr>
              <a:t>SSQ</a:t>
            </a:r>
          </a:p>
          <a:p>
            <a:pPr marL="0" indent="0">
              <a:buNone/>
            </a:pPr>
            <a:r>
              <a:rPr lang="fr-FR" sz="3200" dirty="0"/>
              <a:t>Superviseur : </a:t>
            </a:r>
            <a:r>
              <a:rPr lang="fr-FR" sz="3200" b="1" dirty="0" err="1"/>
              <a:t>Dominic</a:t>
            </a:r>
            <a:r>
              <a:rPr lang="fr-FR" sz="3200" b="1" dirty="0"/>
              <a:t> Vézina</a:t>
            </a:r>
          </a:p>
          <a:p>
            <a:pPr marL="0" indent="0">
              <a:buNone/>
            </a:pPr>
            <a:r>
              <a:rPr lang="fr-FR" sz="3200" dirty="0"/>
              <a:t>Présenté par </a:t>
            </a:r>
            <a:r>
              <a:rPr lang="fr-FR" sz="3200" b="1" dirty="0"/>
              <a:t>Olivier Bourret</a:t>
            </a:r>
          </a:p>
          <a:p>
            <a:pPr marL="0" indent="0">
              <a:buNone/>
            </a:pPr>
            <a:r>
              <a:rPr lang="fr-FR" dirty="0"/>
              <a:t>15 septembre 2021</a:t>
            </a:r>
          </a:p>
        </p:txBody>
      </p:sp>
    </p:spTree>
    <p:extLst>
      <p:ext uri="{BB962C8B-B14F-4D97-AF65-F5344CB8AC3E}">
        <p14:creationId xmlns:p14="http://schemas.microsoft.com/office/powerpoint/2010/main" val="386481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8A4FD-0C23-ED45-B647-5105BD42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B050"/>
                </a:solidFill>
              </a:rPr>
              <a:t>Projet 3 : Appréciation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7C38A3D-3C52-6341-A6EC-95FC01C50457}"/>
              </a:ext>
            </a:extLst>
          </p:cNvPr>
          <p:cNvSpPr txBox="1">
            <a:spLocks/>
          </p:cNvSpPr>
          <p:nvPr/>
        </p:nvSpPr>
        <p:spPr>
          <a:xfrm>
            <a:off x="1141412" y="2667000"/>
            <a:ext cx="4430713" cy="2647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/>
              <a:t>Compétences développées:</a:t>
            </a:r>
          </a:p>
          <a:p>
            <a:pPr lvl="1"/>
            <a:r>
              <a:rPr lang="fr-FR" sz="2400" dirty="0"/>
              <a:t>Planification</a:t>
            </a:r>
          </a:p>
          <a:p>
            <a:pPr lvl="1"/>
            <a:r>
              <a:rPr lang="fr-FR" sz="2400" dirty="0"/>
              <a:t>Organisation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D0D91FB-0CBD-6941-8639-BEB4229A29E0}"/>
              </a:ext>
            </a:extLst>
          </p:cNvPr>
          <p:cNvSpPr txBox="1">
            <a:spLocks/>
          </p:cNvSpPr>
          <p:nvPr/>
        </p:nvSpPr>
        <p:spPr>
          <a:xfrm>
            <a:off x="6094411" y="2667000"/>
            <a:ext cx="5064127" cy="3090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/>
              <a:t>Commentaires: </a:t>
            </a:r>
          </a:p>
          <a:p>
            <a:pPr lvl="1"/>
            <a:r>
              <a:rPr lang="fr-FR" sz="2400" dirty="0"/>
              <a:t>Apprentissage de </a:t>
            </a:r>
            <a:r>
              <a:rPr lang="fr-FR" sz="2400" b="1" dirty="0"/>
              <a:t>SQL</a:t>
            </a:r>
            <a:r>
              <a:rPr lang="fr-FR" sz="2400" dirty="0"/>
              <a:t> et </a:t>
            </a:r>
            <a:r>
              <a:rPr lang="fr-FR" sz="2400" b="1" dirty="0"/>
              <a:t>VBA</a:t>
            </a:r>
          </a:p>
          <a:p>
            <a:pPr lvl="1"/>
            <a:r>
              <a:rPr lang="fr-FR" sz="2400" dirty="0"/>
              <a:t>Il faut parfois prendre un pied de recul et se limiter à l’essentiel</a:t>
            </a:r>
          </a:p>
        </p:txBody>
      </p:sp>
    </p:spTree>
    <p:extLst>
      <p:ext uri="{BB962C8B-B14F-4D97-AF65-F5344CB8AC3E}">
        <p14:creationId xmlns:p14="http://schemas.microsoft.com/office/powerpoint/2010/main" val="285056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5332F-3FD2-E44B-AD96-1272641A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B050"/>
                </a:solidFill>
              </a:rPr>
              <a:t>Comparaison entre les stages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8DFD8-06A2-F74B-A632-31DC2CE6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Exigent des </a:t>
            </a:r>
            <a:r>
              <a:rPr lang="fr-FR" sz="2800" b="1" dirty="0"/>
              <a:t>connaissances différentes</a:t>
            </a:r>
          </a:p>
          <a:p>
            <a:r>
              <a:rPr lang="fr-FR" sz="2800" dirty="0"/>
              <a:t>Les deux stages requièrent les </a:t>
            </a:r>
            <a:r>
              <a:rPr lang="fr-FR" sz="2800" b="1" dirty="0"/>
              <a:t>mêmes compétences professionnelles</a:t>
            </a:r>
          </a:p>
          <a:p>
            <a:r>
              <a:rPr lang="fr-FR" sz="2800" dirty="0"/>
              <a:t>Le deuxième stage est la </a:t>
            </a:r>
            <a:r>
              <a:rPr lang="fr-FR" sz="2800" b="1" dirty="0"/>
              <a:t>poursuite de l’apprentissage </a:t>
            </a:r>
            <a:r>
              <a:rPr lang="fr-FR" sz="2800" dirty="0"/>
              <a:t>du premier</a:t>
            </a:r>
          </a:p>
        </p:txBody>
      </p:sp>
    </p:spTree>
    <p:extLst>
      <p:ext uri="{BB962C8B-B14F-4D97-AF65-F5344CB8AC3E}">
        <p14:creationId xmlns:p14="http://schemas.microsoft.com/office/powerpoint/2010/main" val="232794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EBA4A-5483-E84B-8883-D3920E10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B050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7F75D-2BB0-AF46-99BA-EF0281EC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Belle opportunité d’essayer d’autres domaines de l’actuariat</a:t>
            </a:r>
          </a:p>
          <a:p>
            <a:r>
              <a:rPr lang="fr-FR" sz="2800" dirty="0"/>
              <a:t>Le stage représente bien ce qu’un actuaire doit faire dans une journée</a:t>
            </a:r>
          </a:p>
        </p:txBody>
      </p:sp>
    </p:spTree>
    <p:extLst>
      <p:ext uri="{BB962C8B-B14F-4D97-AF65-F5344CB8AC3E}">
        <p14:creationId xmlns:p14="http://schemas.microsoft.com/office/powerpoint/2010/main" val="67913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944D6-7646-0743-883B-6ED4A24F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B050"/>
                </a:solidFill>
              </a:rPr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B890B-C38B-D940-9913-1927623C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800" dirty="0"/>
              <a:t>Présentation du stagiaire</a:t>
            </a:r>
          </a:p>
          <a:p>
            <a:r>
              <a:rPr lang="fr-FR" sz="2800" dirty="0"/>
              <a:t>Projet 1</a:t>
            </a:r>
          </a:p>
          <a:p>
            <a:r>
              <a:rPr lang="fr-FR" sz="2800" dirty="0"/>
              <a:t>Projet 2</a:t>
            </a:r>
          </a:p>
          <a:p>
            <a:r>
              <a:rPr lang="fr-FR" sz="2800" dirty="0"/>
              <a:t>Projet 3 </a:t>
            </a:r>
          </a:p>
          <a:p>
            <a:r>
              <a:rPr lang="fr-FR" sz="2800" dirty="0"/>
              <a:t>Comparaison entre les deux stages</a:t>
            </a:r>
          </a:p>
          <a:p>
            <a:r>
              <a:rPr lang="fr-FR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23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13C4E-7AC9-9342-8B41-64DA1D26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B050"/>
                </a:solidFill>
              </a:rPr>
              <a:t>Présentation du stagiaire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2C096-8B22-E24E-BAF7-2B5327D5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Baccalauréat en enseignement des mathématiques au secondaire</a:t>
            </a:r>
          </a:p>
          <a:p>
            <a:r>
              <a:rPr lang="fr-FR" sz="2800" b="1" dirty="0"/>
              <a:t>Stage 1</a:t>
            </a:r>
            <a:r>
              <a:rPr lang="fr-FR" sz="2800" dirty="0"/>
              <a:t>: Tarification automobile chez </a:t>
            </a:r>
            <a:r>
              <a:rPr lang="fr-FR" sz="2800" b="1" dirty="0">
                <a:solidFill>
                  <a:schemeClr val="accent4">
                    <a:lumMod val="75000"/>
                  </a:schemeClr>
                </a:solidFill>
              </a:rPr>
              <a:t>Co-</a:t>
            </a:r>
            <a:r>
              <a:rPr lang="fr-FR" sz="2800" b="1" dirty="0" err="1">
                <a:solidFill>
                  <a:schemeClr val="accent4">
                    <a:lumMod val="75000"/>
                  </a:schemeClr>
                </a:solidFill>
              </a:rPr>
              <a:t>operators</a:t>
            </a:r>
            <a:endParaRPr lang="fr-FR" sz="28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2800" b="1" dirty="0"/>
              <a:t>Stage 2</a:t>
            </a:r>
            <a:r>
              <a:rPr lang="fr-FR" sz="2800" dirty="0"/>
              <a:t> : Développement de produits d’épargne chez </a:t>
            </a:r>
            <a:r>
              <a:rPr lang="fr-FR" sz="2800" b="1" dirty="0">
                <a:solidFill>
                  <a:srgbClr val="00B050"/>
                </a:solidFill>
              </a:rPr>
              <a:t>SSQ</a:t>
            </a:r>
          </a:p>
        </p:txBody>
      </p:sp>
    </p:spTree>
    <p:extLst>
      <p:ext uri="{BB962C8B-B14F-4D97-AF65-F5344CB8AC3E}">
        <p14:creationId xmlns:p14="http://schemas.microsoft.com/office/powerpoint/2010/main" val="335637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D20E2-6BAF-744F-91F9-CA59DAC4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B050"/>
                </a:solidFill>
              </a:rPr>
              <a:t>Projet 1: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3E519E-E8AF-C840-94D8-4857D5EE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Nouveaux fonds distincts prêts à être introduits</a:t>
            </a:r>
          </a:p>
          <a:p>
            <a:r>
              <a:rPr lang="fr-FR" sz="2800" b="1" dirty="0"/>
              <a:t>Mise à jour </a:t>
            </a:r>
            <a:r>
              <a:rPr lang="fr-FR" sz="2800" dirty="0"/>
              <a:t>de documents</a:t>
            </a:r>
          </a:p>
          <a:p>
            <a:r>
              <a:rPr lang="fr-FR" sz="2800" b="1" dirty="0"/>
              <a:t>Validation</a:t>
            </a:r>
            <a:r>
              <a:rPr lang="fr-FR" sz="2800" dirty="0"/>
              <a:t> des documents préparés par des collègues</a:t>
            </a:r>
          </a:p>
        </p:txBody>
      </p:sp>
    </p:spTree>
    <p:extLst>
      <p:ext uri="{BB962C8B-B14F-4D97-AF65-F5344CB8AC3E}">
        <p14:creationId xmlns:p14="http://schemas.microsoft.com/office/powerpoint/2010/main" val="263212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ECC5E-7372-F142-A72F-7094A97D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B050"/>
                </a:solidFill>
              </a:rPr>
              <a:t>Projet 1: Appréciation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4B5E0F-6490-E54C-AD3F-5674C7DD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67000"/>
            <a:ext cx="4516437" cy="3090864"/>
          </a:xfrm>
        </p:spPr>
        <p:txBody>
          <a:bodyPr>
            <a:normAutofit/>
          </a:bodyPr>
          <a:lstStyle/>
          <a:p>
            <a:r>
              <a:rPr lang="fr-FR" sz="2800" b="1" dirty="0"/>
              <a:t>Compétences développées:</a:t>
            </a:r>
          </a:p>
          <a:p>
            <a:pPr lvl="1"/>
            <a:r>
              <a:rPr lang="fr-FR" sz="2400" dirty="0"/>
              <a:t>Bonnes méthodes de travail</a:t>
            </a:r>
          </a:p>
          <a:p>
            <a:pPr lvl="1"/>
            <a:r>
              <a:rPr lang="fr-FR" sz="2400" dirty="0"/>
              <a:t>Faire preuve de tact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2D0F1DA-2BE7-AB45-88DA-833B9EB0AEDF}"/>
              </a:ext>
            </a:extLst>
          </p:cNvPr>
          <p:cNvSpPr txBox="1">
            <a:spLocks/>
          </p:cNvSpPr>
          <p:nvPr/>
        </p:nvSpPr>
        <p:spPr>
          <a:xfrm>
            <a:off x="6094412" y="2514600"/>
            <a:ext cx="5164138" cy="309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/>
              <a:t>Commentaires</a:t>
            </a:r>
          </a:p>
          <a:p>
            <a:pPr lvl="1"/>
            <a:r>
              <a:rPr lang="fr-FR" sz="2400" dirty="0"/>
              <a:t>Sert de bonnes bases </a:t>
            </a:r>
          </a:p>
          <a:p>
            <a:pPr lvl="1"/>
            <a:r>
              <a:rPr lang="fr-FR" sz="2400" dirty="0"/>
              <a:t>Travail de professionnels en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58299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75E5C-E559-FB46-AD65-610E742C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B050"/>
                </a:solidFill>
              </a:rPr>
              <a:t>Projet 2: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EFF317-773D-0C43-9F74-566159D2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Cotations </a:t>
            </a:r>
            <a:r>
              <a:rPr lang="fr-FR" sz="2800" dirty="0"/>
              <a:t>de rentes collectives:</a:t>
            </a:r>
          </a:p>
          <a:p>
            <a:pPr lvl="1"/>
            <a:r>
              <a:rPr lang="fr-FR" sz="2600" b="1" dirty="0"/>
              <a:t>Préparer</a:t>
            </a:r>
            <a:r>
              <a:rPr lang="fr-FR" sz="2600" dirty="0"/>
              <a:t> les données</a:t>
            </a:r>
          </a:p>
          <a:p>
            <a:pPr lvl="1"/>
            <a:r>
              <a:rPr lang="fr-FR" sz="2600" b="1" dirty="0"/>
              <a:t>Calibrer</a:t>
            </a:r>
            <a:r>
              <a:rPr lang="fr-FR" sz="2600" dirty="0"/>
              <a:t> le fichier de cotation</a:t>
            </a:r>
          </a:p>
          <a:p>
            <a:pPr lvl="1"/>
            <a:r>
              <a:rPr lang="fr-FR" sz="2600" b="1" dirty="0"/>
              <a:t>Calculer</a:t>
            </a:r>
            <a:r>
              <a:rPr lang="fr-FR" sz="2600" dirty="0"/>
              <a:t> la prime selon les scénarios le matin de la cotation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986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D7B9A-99BC-4143-BD8D-C751A6163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6" y="-331481"/>
            <a:ext cx="8196262" cy="1865622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Processus d’une cotation de rentes collectives</a:t>
            </a:r>
          </a:p>
        </p:txBody>
      </p:sp>
      <p:pic>
        <p:nvPicPr>
          <p:cNvPr id="3" name="Picture 2" descr="Plusieurs points d’interrogation sur fond noir">
            <a:extLst>
              <a:ext uri="{FF2B5EF4-FFF2-40B4-BE49-F238E27FC236}">
                <a16:creationId xmlns:a16="http://schemas.microsoft.com/office/drawing/2014/main" id="{76ADB194-8256-4A6E-BBD4-88E7B0403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32" r="2" b="2"/>
          <a:stretch/>
        </p:blipFill>
        <p:spPr>
          <a:xfrm>
            <a:off x="7620000" y="13423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1061C08-0FAF-2C4A-A8D5-BC4BE7DCA7D3}"/>
              </a:ext>
            </a:extLst>
          </p:cNvPr>
          <p:cNvSpPr/>
          <p:nvPr/>
        </p:nvSpPr>
        <p:spPr>
          <a:xfrm>
            <a:off x="427980" y="1514459"/>
            <a:ext cx="4306627" cy="15964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fr-CA" sz="1600" dirty="0"/>
              <a:t>Une entreprise fait appel à une firme de consultation en actuariat pour transférer le risque de longévité associé au régime de prestations déterminées que peuvent détenir certains de ses employés</a:t>
            </a:r>
            <a:endParaRPr lang="en-US" sz="16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FAAC00A-B773-E347-9C86-2678066144D1}"/>
              </a:ext>
            </a:extLst>
          </p:cNvPr>
          <p:cNvSpPr/>
          <p:nvPr/>
        </p:nvSpPr>
        <p:spPr>
          <a:xfrm>
            <a:off x="427981" y="3442419"/>
            <a:ext cx="4311388" cy="128496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dirty="0"/>
              <a:t>La firme envoie de l’information sur des rentiers aux assureurs désirant acquérir les rentes.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42054B-7F1C-2346-86FD-34BEC001CA7B}"/>
              </a:ext>
            </a:extLst>
          </p:cNvPr>
          <p:cNvSpPr/>
          <p:nvPr/>
        </p:nvSpPr>
        <p:spPr>
          <a:xfrm>
            <a:off x="427981" y="5164898"/>
            <a:ext cx="4311388" cy="13616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dirty="0"/>
              <a:t>Les compagnies calcule le coût des rentes en fonction d’hypothèses, tel le taux et les tables de mortalité.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15E472D-CDDE-B146-A9FA-BD8F103BBF9E}"/>
              </a:ext>
            </a:extLst>
          </p:cNvPr>
          <p:cNvSpPr/>
          <p:nvPr/>
        </p:nvSpPr>
        <p:spPr>
          <a:xfrm>
            <a:off x="5472157" y="1475093"/>
            <a:ext cx="3369441" cy="14009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dirty="0"/>
              <a:t>Chaque compagnie propose une prime que l’employeur paye pour transférer le risque.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A05DCAD-F344-F94E-BEF2-CE377DC7EFEC}"/>
              </a:ext>
            </a:extLst>
          </p:cNvPr>
          <p:cNvSpPr/>
          <p:nvPr/>
        </p:nvSpPr>
        <p:spPr>
          <a:xfrm>
            <a:off x="5476918" y="3429000"/>
            <a:ext cx="3364679" cy="12983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dirty="0"/>
              <a:t>La firme de consultation conserve les meilleures propositions et refait un deuxième tour.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2F3997F-437F-BC4B-858D-AA014CF59E27}"/>
              </a:ext>
            </a:extLst>
          </p:cNvPr>
          <p:cNvSpPr/>
          <p:nvPr/>
        </p:nvSpPr>
        <p:spPr>
          <a:xfrm>
            <a:off x="5476919" y="5164898"/>
            <a:ext cx="3364678" cy="13419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dirty="0"/>
              <a:t>Les compagnies propose une nouvelle prime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0EAE678-683B-C947-B3D3-04C942E73500}"/>
              </a:ext>
            </a:extLst>
          </p:cNvPr>
          <p:cNvSpPr/>
          <p:nvPr/>
        </p:nvSpPr>
        <p:spPr>
          <a:xfrm>
            <a:off x="9900935" y="1857698"/>
            <a:ext cx="2086757" cy="36871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dirty="0"/>
              <a:t>L’entreprise transfère le risque à la compagnie dont la prime est la plus avantageuse.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88FF662-087E-CA4B-A098-E3B2907E229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581294" y="3110938"/>
            <a:ext cx="2381" cy="3314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BF1A52F-45BC-764A-A6A9-F3914A508DA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83675" y="4727384"/>
            <a:ext cx="0" cy="437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046299A4-9DF0-B24C-A590-B1D7A02399E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739369" y="2175587"/>
            <a:ext cx="732788" cy="367012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4D6A842-2D1B-7541-B759-9DA2362C606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56878" y="2876080"/>
            <a:ext cx="2380" cy="552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35C2F3D-CE5F-4948-A9F9-A7E392EB416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159258" y="4727384"/>
            <a:ext cx="0" cy="437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onnecteur en angle 43">
            <a:extLst>
              <a:ext uri="{FF2B5EF4-FFF2-40B4-BE49-F238E27FC236}">
                <a16:creationId xmlns:a16="http://schemas.microsoft.com/office/drawing/2014/main" id="{95020153-19F7-4E4A-A148-F9146008CFE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8841597" y="3701275"/>
            <a:ext cx="1059338" cy="21345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14AD8-8BE2-3C4E-8A97-09BEDB76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B050"/>
                </a:solidFill>
              </a:rPr>
              <a:t>Projet 2: Appréciation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AF96344-472D-DC48-821B-D2ED1189F8BD}"/>
              </a:ext>
            </a:extLst>
          </p:cNvPr>
          <p:cNvSpPr txBox="1">
            <a:spLocks/>
          </p:cNvSpPr>
          <p:nvPr/>
        </p:nvSpPr>
        <p:spPr>
          <a:xfrm>
            <a:off x="1141412" y="2667000"/>
            <a:ext cx="4016375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/>
              <a:t>Compétences développées:</a:t>
            </a:r>
          </a:p>
          <a:p>
            <a:pPr lvl="1"/>
            <a:r>
              <a:rPr lang="fr-FR" sz="2400" dirty="0"/>
              <a:t>Rigueur</a:t>
            </a:r>
          </a:p>
          <a:p>
            <a:pPr lvl="1"/>
            <a:r>
              <a:rPr lang="fr-FR" sz="2400" dirty="0"/>
              <a:t>Vigilance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BD6AF30-6C76-2644-9565-C2FF0D3C9D64}"/>
              </a:ext>
            </a:extLst>
          </p:cNvPr>
          <p:cNvSpPr txBox="1">
            <a:spLocks/>
          </p:cNvSpPr>
          <p:nvPr/>
        </p:nvSpPr>
        <p:spPr>
          <a:xfrm>
            <a:off x="6094411" y="2667000"/>
            <a:ext cx="5349877" cy="3090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/>
              <a:t>Commentaires: </a:t>
            </a:r>
          </a:p>
          <a:p>
            <a:pPr lvl="1"/>
            <a:r>
              <a:rPr lang="fr-FR" sz="2400" dirty="0"/>
              <a:t>Apprendre à connaître le processus d’une cotation de rentes collectives</a:t>
            </a:r>
          </a:p>
          <a:p>
            <a:pPr lvl="1"/>
            <a:r>
              <a:rPr lang="fr-FR" sz="2400" dirty="0"/>
              <a:t>L’automatisation ne permet pas de maîtriser tous les détails</a:t>
            </a:r>
          </a:p>
        </p:txBody>
      </p:sp>
    </p:spTree>
    <p:extLst>
      <p:ext uri="{BB962C8B-B14F-4D97-AF65-F5344CB8AC3E}">
        <p14:creationId xmlns:p14="http://schemas.microsoft.com/office/powerpoint/2010/main" val="369022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F93A7-976A-0445-B524-FC811155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B050"/>
                </a:solidFill>
              </a:rPr>
              <a:t>Projet 3: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62569F-B814-144B-B211-FDEA1FF3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Reddition</a:t>
            </a:r>
            <a:r>
              <a:rPr lang="fr-FR" sz="2800" dirty="0"/>
              <a:t> de compte des CIG/CPG</a:t>
            </a:r>
          </a:p>
          <a:p>
            <a:r>
              <a:rPr lang="fr-FR" sz="2800" b="1" dirty="0"/>
              <a:t>Harmonisation</a:t>
            </a:r>
            <a:r>
              <a:rPr lang="fr-FR" sz="2800" dirty="0"/>
              <a:t> du comité de trésorerie</a:t>
            </a:r>
          </a:p>
          <a:p>
            <a:pPr lvl="1"/>
            <a:r>
              <a:rPr lang="fr-FR" sz="2400" dirty="0"/>
              <a:t>Mise à jour du nouveau mix d’actif </a:t>
            </a:r>
            <a:r>
              <a:rPr lang="fr-FR" sz="2400" b="1" dirty="0" err="1">
                <a:solidFill>
                  <a:srgbClr val="7030A0"/>
                </a:solidFill>
              </a:rPr>
              <a:t>Beneva</a:t>
            </a:r>
            <a:endParaRPr lang="fr-FR" sz="2400" b="1" dirty="0">
              <a:solidFill>
                <a:srgbClr val="7030A0"/>
              </a:solidFill>
            </a:endParaRPr>
          </a:p>
          <a:p>
            <a:pPr lvl="1"/>
            <a:r>
              <a:rPr lang="fr-FR" sz="2400" dirty="0"/>
              <a:t>Faire un rapport des ventes hebdomadaires des CIG de </a:t>
            </a:r>
            <a:r>
              <a:rPr lang="fr-FR" sz="2400" dirty="0">
                <a:solidFill>
                  <a:srgbClr val="00B050"/>
                </a:solidFill>
              </a:rPr>
              <a:t>SSQ</a:t>
            </a:r>
          </a:p>
        </p:txBody>
      </p:sp>
    </p:spTree>
    <p:extLst>
      <p:ext uri="{BB962C8B-B14F-4D97-AF65-F5344CB8AC3E}">
        <p14:creationId xmlns:p14="http://schemas.microsoft.com/office/powerpoint/2010/main" val="2601177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{04E9ABBE-E532-934D-8FE6-EB8BB1B5906B}tf10001063</Template>
  <TotalTime>24297</TotalTime>
  <Words>401</Words>
  <Application>Microsoft Macintosh PowerPoint</Application>
  <PresentationFormat>Grand écran</PresentationFormat>
  <Paragraphs>66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Maillage</vt:lpstr>
      <vt:lpstr>Stage en développement de produits d’épargne</vt:lpstr>
      <vt:lpstr>Plan de la présentation</vt:lpstr>
      <vt:lpstr>Présentation du stagiaire</vt:lpstr>
      <vt:lpstr>Projet 1: Tâches</vt:lpstr>
      <vt:lpstr>Projet 1: Appréciation</vt:lpstr>
      <vt:lpstr>Projet 2: Tâches</vt:lpstr>
      <vt:lpstr>Processus d’une cotation de rentes collectives</vt:lpstr>
      <vt:lpstr>Projet 2: Appréciation</vt:lpstr>
      <vt:lpstr>Projet 3: Tâches</vt:lpstr>
      <vt:lpstr>Projet 3 : Appréciation</vt:lpstr>
      <vt:lpstr>Comparaison entre les stages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en développement de produits d’épargne</dc:title>
  <dc:creator>Bourret Olivier</dc:creator>
  <cp:lastModifiedBy>Bourret Olivier</cp:lastModifiedBy>
  <cp:revision>3</cp:revision>
  <dcterms:created xsi:type="dcterms:W3CDTF">2021-08-29T16:05:29Z</dcterms:created>
  <dcterms:modified xsi:type="dcterms:W3CDTF">2021-09-15T13:02:45Z</dcterms:modified>
</cp:coreProperties>
</file>