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90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4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5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8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6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1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6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8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711B-6933-914B-AFCB-8AE215C474E8}" type="datetimeFigureOut">
              <a:rPr lang="fr-FR" smtClean="0"/>
              <a:t>29/08/2020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B8E92A-F67C-C84B-AB0B-D615500B56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5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A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20CA7-EB6A-AB45-B5DA-B9D5DC29F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1" y="202080"/>
            <a:ext cx="10715624" cy="1236740"/>
          </a:xfrm>
        </p:spPr>
        <p:txBody>
          <a:bodyPr>
            <a:noAutofit/>
          </a:bodyPr>
          <a:lstStyle/>
          <a:p>
            <a:r>
              <a:rPr lang="fr-FR" sz="3200" b="1" dirty="0">
                <a:solidFill>
                  <a:schemeClr val="accent5">
                    <a:lumMod val="75000"/>
                  </a:schemeClr>
                </a:solidFill>
              </a:rPr>
              <a:t>Étapes de la mise à jour d’une table CLEAR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B7E9689-2890-BD41-BBB6-40F669D41D63}"/>
              </a:ext>
            </a:extLst>
          </p:cNvPr>
          <p:cNvSpPr/>
          <p:nvPr/>
        </p:nvSpPr>
        <p:spPr>
          <a:xfrm>
            <a:off x="198977" y="1943787"/>
            <a:ext cx="1772216" cy="2584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Calcule des primes en fonction de l’algorithme et des variables de tarification</a:t>
            </a:r>
          </a:p>
          <a:p>
            <a:pPr algn="ctr"/>
            <a:endParaRPr lang="fr-FR" b="1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D2FBFDA-B380-8842-AA33-BD6660CCB391}"/>
              </a:ext>
            </a:extLst>
          </p:cNvPr>
          <p:cNvSpPr/>
          <p:nvPr/>
        </p:nvSpPr>
        <p:spPr>
          <a:xfrm>
            <a:off x="2174410" y="1943787"/>
            <a:ext cx="1772216" cy="2584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Validation des primes calculées avec celles du système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0AD897F-33BD-164C-B2A7-ACF1B3D1E13A}"/>
              </a:ext>
            </a:extLst>
          </p:cNvPr>
          <p:cNvSpPr/>
          <p:nvPr/>
        </p:nvSpPr>
        <p:spPr>
          <a:xfrm>
            <a:off x="4214503" y="1943788"/>
            <a:ext cx="1772216" cy="2584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Ajustement des taux de base (Si applicable)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AF0B68D-03A7-6847-A7F7-98D87B24F3D0}"/>
              </a:ext>
            </a:extLst>
          </p:cNvPr>
          <p:cNvSpPr/>
          <p:nvPr/>
        </p:nvSpPr>
        <p:spPr>
          <a:xfrm>
            <a:off x="6176096" y="1943787"/>
            <a:ext cx="1772216" cy="258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Rapport à envoyer au BOARD (Si applicable)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2405AFE-6242-C244-BC09-F9AA157CF30C}"/>
              </a:ext>
            </a:extLst>
          </p:cNvPr>
          <p:cNvSpPr/>
          <p:nvPr/>
        </p:nvSpPr>
        <p:spPr>
          <a:xfrm>
            <a:off x="8151529" y="1943788"/>
            <a:ext cx="1772215" cy="258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Approbation du BOARD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0927C1C-1B3C-754C-8795-1BD4A7235ADD}"/>
              </a:ext>
            </a:extLst>
          </p:cNvPr>
          <p:cNvSpPr/>
          <p:nvPr/>
        </p:nvSpPr>
        <p:spPr>
          <a:xfrm>
            <a:off x="10126961" y="1943787"/>
            <a:ext cx="1948931" cy="258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Implémentation des nouveaux taux par l’équipe des IT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B4B42AD-3A2A-AE45-9341-C5F6A3D4B481}"/>
              </a:ext>
            </a:extLst>
          </p:cNvPr>
          <p:cNvCxnSpPr/>
          <p:nvPr/>
        </p:nvCxnSpPr>
        <p:spPr>
          <a:xfrm>
            <a:off x="1971193" y="3571875"/>
            <a:ext cx="288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5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88B39-3DF0-564C-B121-DA3824FF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Tarification par la table par valeur ou par la table CLEAR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A033FDC-798D-2F4E-89A1-FA7FFEA4A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157615"/>
              </p:ext>
            </p:extLst>
          </p:nvPr>
        </p:nvGraphicFramePr>
        <p:xfrm>
          <a:off x="1425646" y="2115436"/>
          <a:ext cx="9629208" cy="236156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26345">
                  <a:extLst>
                    <a:ext uri="{9D8B030D-6E8A-4147-A177-3AD203B41FA5}">
                      <a16:colId xmlns:a16="http://schemas.microsoft.com/office/drawing/2014/main" val="2393065149"/>
                    </a:ext>
                  </a:extLst>
                </a:gridCol>
                <a:gridCol w="1200409">
                  <a:extLst>
                    <a:ext uri="{9D8B030D-6E8A-4147-A177-3AD203B41FA5}">
                      <a16:colId xmlns:a16="http://schemas.microsoft.com/office/drawing/2014/main" val="3475395730"/>
                    </a:ext>
                  </a:extLst>
                </a:gridCol>
                <a:gridCol w="1200409">
                  <a:extLst>
                    <a:ext uri="{9D8B030D-6E8A-4147-A177-3AD203B41FA5}">
                      <a16:colId xmlns:a16="http://schemas.microsoft.com/office/drawing/2014/main" val="1626642"/>
                    </a:ext>
                  </a:extLst>
                </a:gridCol>
                <a:gridCol w="1200409">
                  <a:extLst>
                    <a:ext uri="{9D8B030D-6E8A-4147-A177-3AD203B41FA5}">
                      <a16:colId xmlns:a16="http://schemas.microsoft.com/office/drawing/2014/main" val="3749449424"/>
                    </a:ext>
                  </a:extLst>
                </a:gridCol>
                <a:gridCol w="1200409">
                  <a:extLst>
                    <a:ext uri="{9D8B030D-6E8A-4147-A177-3AD203B41FA5}">
                      <a16:colId xmlns:a16="http://schemas.microsoft.com/office/drawing/2014/main" val="2496513342"/>
                    </a:ext>
                  </a:extLst>
                </a:gridCol>
                <a:gridCol w="1200409">
                  <a:extLst>
                    <a:ext uri="{9D8B030D-6E8A-4147-A177-3AD203B41FA5}">
                      <a16:colId xmlns:a16="http://schemas.microsoft.com/office/drawing/2014/main" val="987604883"/>
                    </a:ext>
                  </a:extLst>
                </a:gridCol>
                <a:gridCol w="1200409">
                  <a:extLst>
                    <a:ext uri="{9D8B030D-6E8A-4147-A177-3AD203B41FA5}">
                      <a16:colId xmlns:a16="http://schemas.microsoft.com/office/drawing/2014/main" val="1554812761"/>
                    </a:ext>
                  </a:extLst>
                </a:gridCol>
                <a:gridCol w="1200409">
                  <a:extLst>
                    <a:ext uri="{9D8B030D-6E8A-4147-A177-3AD203B41FA5}">
                      <a16:colId xmlns:a16="http://schemas.microsoft.com/office/drawing/2014/main" val="2080687794"/>
                    </a:ext>
                  </a:extLst>
                </a:gridCol>
              </a:tblGrid>
              <a:tr h="1262316">
                <a:tc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Association dans la table CLEAR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Véhicule d’âge inférieur à 30 ans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L’assuré à choisi l’avenant 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Erreur dans les informations du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89426"/>
                  </a:ext>
                </a:extLst>
              </a:tr>
              <a:tr h="3938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32635"/>
                  </a:ext>
                </a:extLst>
              </a:tr>
              <a:tr h="70544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Table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Table par 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Table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Table par 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Table par 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Table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Table par 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Table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5139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{69291D2F-5358-8247-B12C-88F9DB828BEA}tf10001119</Template>
  <TotalTime>6849</TotalTime>
  <Words>120</Words>
  <Application>Microsoft Macintosh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Galerie</vt:lpstr>
      <vt:lpstr>Étapes de la mise à jour d’une table CLEAR</vt:lpstr>
      <vt:lpstr>Tarification par la table par valeur ou par la table CLEAR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Étapes de la mise à jour d’une table CLEAR</dc:title>
  <dc:creator>Olivier Bourret</dc:creator>
  <cp:lastModifiedBy>Olivier Bourret</cp:lastModifiedBy>
  <cp:revision>6</cp:revision>
  <dcterms:created xsi:type="dcterms:W3CDTF">2020-08-22T17:00:10Z</dcterms:created>
  <dcterms:modified xsi:type="dcterms:W3CDTF">2020-08-31T14:40:32Z</dcterms:modified>
</cp:coreProperties>
</file>