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notesMasterIdLst>
    <p:notesMasterId r:id="rId55"/>
  </p:notesMasterIdLst>
  <p:sldIdLst>
    <p:sldId id="256" r:id="rId2"/>
    <p:sldId id="257" r:id="rId3"/>
    <p:sldId id="264" r:id="rId4"/>
    <p:sldId id="258" r:id="rId5"/>
    <p:sldId id="259" r:id="rId6"/>
    <p:sldId id="260" r:id="rId7"/>
    <p:sldId id="321" r:id="rId8"/>
    <p:sldId id="261" r:id="rId9"/>
    <p:sldId id="262" r:id="rId10"/>
    <p:sldId id="265" r:id="rId11"/>
    <p:sldId id="266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323" r:id="rId30"/>
    <p:sldId id="324" r:id="rId31"/>
    <p:sldId id="325" r:id="rId32"/>
    <p:sldId id="326" r:id="rId33"/>
    <p:sldId id="327" r:id="rId34"/>
    <p:sldId id="328" r:id="rId35"/>
    <p:sldId id="330" r:id="rId36"/>
    <p:sldId id="329" r:id="rId37"/>
    <p:sldId id="303" r:id="rId38"/>
    <p:sldId id="304" r:id="rId39"/>
    <p:sldId id="305" r:id="rId40"/>
    <p:sldId id="306" r:id="rId41"/>
    <p:sldId id="307" r:id="rId42"/>
    <p:sldId id="308" r:id="rId43"/>
    <p:sldId id="309" r:id="rId44"/>
    <p:sldId id="310" r:id="rId45"/>
    <p:sldId id="311" r:id="rId46"/>
    <p:sldId id="312" r:id="rId47"/>
    <p:sldId id="313" r:id="rId48"/>
    <p:sldId id="314" r:id="rId49"/>
    <p:sldId id="316" r:id="rId50"/>
    <p:sldId id="317" r:id="rId51"/>
    <p:sldId id="318" r:id="rId52"/>
    <p:sldId id="319" r:id="rId53"/>
    <p:sldId id="322" r:id="rId54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426" autoAdjust="0"/>
    <p:restoredTop sz="94660"/>
  </p:normalViewPr>
  <p:slideViewPr>
    <p:cSldViewPr snapToGrid="0">
      <p:cViewPr varScale="1">
        <p:scale>
          <a:sx n="59" d="100"/>
          <a:sy n="59" d="100"/>
        </p:scale>
        <p:origin x="78" y="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E719F9-D2D9-41BB-85DF-E1DCF3C967F0}" type="datetimeFigureOut">
              <a:rPr lang="sv-SE" smtClean="0"/>
              <a:t>2016-02-09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936CE8-6B0C-4A07-BCE7-FD45B67F348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106790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 smtClean="0"/>
              <a:t>Klicka här för att ändra format på underrubrik i bakgrunden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165EB-AA5D-416D-82A8-19D735615EE8}" type="datetimeFigureOut">
              <a:rPr lang="sv-SE" smtClean="0"/>
              <a:t>2016-02-09</a:t>
            </a:fld>
            <a:endParaRPr lang="sv-SE" dirty="0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69418-D595-4086-BB7F-512B1CDB0AE6}" type="slidenum">
              <a:rPr lang="sv-SE" smtClean="0"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557881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165EB-AA5D-416D-82A8-19D735615EE8}" type="datetimeFigureOut">
              <a:rPr lang="sv-SE" smtClean="0"/>
              <a:t>2016-02-09</a:t>
            </a:fld>
            <a:endParaRPr lang="sv-SE" dirty="0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69418-D595-4086-BB7F-512B1CDB0AE6}" type="slidenum">
              <a:rPr lang="sv-SE" smtClean="0"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104980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165EB-AA5D-416D-82A8-19D735615EE8}" type="datetimeFigureOut">
              <a:rPr lang="sv-SE" smtClean="0"/>
              <a:t>2016-02-09</a:t>
            </a:fld>
            <a:endParaRPr lang="sv-SE" dirty="0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69418-D595-4086-BB7F-512B1CDB0AE6}" type="slidenum">
              <a:rPr lang="sv-SE" smtClean="0"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556656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165EB-AA5D-416D-82A8-19D735615EE8}" type="datetimeFigureOut">
              <a:rPr lang="sv-SE" smtClean="0"/>
              <a:t>2016-02-09</a:t>
            </a:fld>
            <a:endParaRPr lang="sv-SE" dirty="0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69418-D595-4086-BB7F-512B1CDB0AE6}" type="slidenum">
              <a:rPr lang="sv-SE" smtClean="0"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50833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165EB-AA5D-416D-82A8-19D735615EE8}" type="datetimeFigureOut">
              <a:rPr lang="sv-SE" smtClean="0"/>
              <a:t>2016-02-09</a:t>
            </a:fld>
            <a:endParaRPr lang="sv-SE" dirty="0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69418-D595-4086-BB7F-512B1CDB0AE6}" type="slidenum">
              <a:rPr lang="sv-SE" smtClean="0"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975235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165EB-AA5D-416D-82A8-19D735615EE8}" type="datetimeFigureOut">
              <a:rPr lang="sv-SE" smtClean="0"/>
              <a:t>2016-02-09</a:t>
            </a:fld>
            <a:endParaRPr lang="sv-SE" dirty="0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69418-D595-4086-BB7F-512B1CDB0AE6}" type="slidenum">
              <a:rPr lang="sv-SE" smtClean="0"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248135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7" name="Platshållare fö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165EB-AA5D-416D-82A8-19D735615EE8}" type="datetimeFigureOut">
              <a:rPr lang="sv-SE" smtClean="0"/>
              <a:t>2016-02-09</a:t>
            </a:fld>
            <a:endParaRPr lang="sv-SE" dirty="0"/>
          </a:p>
        </p:txBody>
      </p:sp>
      <p:sp>
        <p:nvSpPr>
          <p:cNvPr id="8" name="Platshållare för sidfo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9" name="Platshållare för bild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69418-D595-4086-BB7F-512B1CDB0AE6}" type="slidenum">
              <a:rPr lang="sv-SE" smtClean="0"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020607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165EB-AA5D-416D-82A8-19D735615EE8}" type="datetimeFigureOut">
              <a:rPr lang="sv-SE" smtClean="0"/>
              <a:t>2016-02-09</a:t>
            </a:fld>
            <a:endParaRPr lang="sv-SE" dirty="0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69418-D595-4086-BB7F-512B1CDB0AE6}" type="slidenum">
              <a:rPr lang="sv-SE" smtClean="0"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397403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165EB-AA5D-416D-82A8-19D735615EE8}" type="datetimeFigureOut">
              <a:rPr lang="sv-SE" smtClean="0"/>
              <a:t>2016-02-09</a:t>
            </a:fld>
            <a:endParaRPr lang="sv-SE" dirty="0"/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69418-D595-4086-BB7F-512B1CDB0AE6}" type="slidenum">
              <a:rPr lang="sv-SE" smtClean="0"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045099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165EB-AA5D-416D-82A8-19D735615EE8}" type="datetimeFigureOut">
              <a:rPr lang="sv-SE" smtClean="0"/>
              <a:t>2016-02-09</a:t>
            </a:fld>
            <a:endParaRPr lang="sv-SE" dirty="0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69418-D595-4086-BB7F-512B1CDB0AE6}" type="slidenum">
              <a:rPr lang="sv-SE" smtClean="0"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533953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 dirty="0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165EB-AA5D-416D-82A8-19D735615EE8}" type="datetimeFigureOut">
              <a:rPr lang="sv-SE" smtClean="0"/>
              <a:t>2016-02-09</a:t>
            </a:fld>
            <a:endParaRPr lang="sv-SE" dirty="0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69418-D595-4086-BB7F-512B1CDB0AE6}" type="slidenum">
              <a:rPr lang="sv-SE" smtClean="0"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145763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D165EB-AA5D-416D-82A8-19D735615EE8}" type="datetimeFigureOut">
              <a:rPr lang="sv-SE" smtClean="0"/>
              <a:t>2016-02-09</a:t>
            </a:fld>
            <a:endParaRPr lang="sv-SE" dirty="0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 dirty="0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B69418-D595-4086-BB7F-512B1CDB0AE6}" type="slidenum">
              <a:rPr lang="sv-SE" smtClean="0"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254810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oracle.com/technetwork/java/codeconventions-135099.html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oracle.com/downloads/index.html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 Part 1: </a:t>
            </a:r>
            <a:r>
              <a:rPr lang="sv-SE" dirty="0" err="1" smtClean="0"/>
              <a:t>Introduction</a:t>
            </a:r>
            <a:r>
              <a:rPr lang="sv-SE" dirty="0" smtClean="0"/>
              <a:t> to Java</a:t>
            </a:r>
            <a:endParaRPr lang="sv-SE" dirty="0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391653" y="3614069"/>
            <a:ext cx="9144000" cy="1655762"/>
          </a:xfrm>
        </p:spPr>
        <p:txBody>
          <a:bodyPr/>
          <a:lstStyle/>
          <a:p>
            <a:r>
              <a:rPr lang="sv-SE" dirty="0" smtClean="0"/>
              <a:t>Mattias Svensson Nordell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585309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Exercise 1: Obtaining the JDK</a:t>
            </a:r>
            <a:endParaRPr lang="en-US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 Check your Current configuration (java –version , </a:t>
            </a:r>
            <a:r>
              <a:rPr lang="en-US" dirty="0" err="1" smtClean="0"/>
              <a:t>javac</a:t>
            </a:r>
            <a:r>
              <a:rPr lang="en-US" dirty="0" smtClean="0"/>
              <a:t> -version)</a:t>
            </a:r>
          </a:p>
          <a:p>
            <a:r>
              <a:rPr lang="en-US" dirty="0" smtClean="0"/>
              <a:t>2. Download latest JDK from Oracle </a:t>
            </a:r>
          </a:p>
          <a:p>
            <a:r>
              <a:rPr lang="en-US" dirty="0" smtClean="0"/>
              <a:t>3. Install JDK</a:t>
            </a:r>
          </a:p>
          <a:p>
            <a:r>
              <a:rPr lang="en-US" dirty="0" smtClean="0"/>
              <a:t>4. Set Path (Environmental Variables)</a:t>
            </a:r>
          </a:p>
          <a:p>
            <a:r>
              <a:rPr lang="en-US" dirty="0" smtClean="0"/>
              <a:t>5. Test environment (Compile and run from dos)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680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Comments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//This is a one-line comment</a:t>
            </a:r>
          </a:p>
          <a:p>
            <a:endParaRPr lang="en-US" dirty="0" smtClean="0"/>
          </a:p>
          <a:p>
            <a:r>
              <a:rPr lang="en-US" smtClean="0"/>
              <a:t>/*This </a:t>
            </a:r>
            <a:r>
              <a:rPr lang="en-US" dirty="0" smtClean="0"/>
              <a:t>is a multiple-line </a:t>
            </a:r>
          </a:p>
          <a:p>
            <a:r>
              <a:rPr lang="en-US" dirty="0" smtClean="0"/>
              <a:t>comment*/</a:t>
            </a:r>
          </a:p>
          <a:p>
            <a:endParaRPr lang="en-US" dirty="0"/>
          </a:p>
          <a:p>
            <a:r>
              <a:rPr lang="en-US" dirty="0" smtClean="0"/>
              <a:t>Javadoc comments (html compatible)</a:t>
            </a:r>
          </a:p>
          <a:p>
            <a:r>
              <a:rPr lang="en-US" dirty="0" smtClean="0"/>
              <a:t>/** </a:t>
            </a:r>
          </a:p>
          <a:p>
            <a:r>
              <a:rPr lang="en-US" dirty="0" smtClean="0"/>
              <a:t>*description: This is a Javadoc comment</a:t>
            </a:r>
          </a:p>
          <a:p>
            <a:r>
              <a:rPr lang="en-US" dirty="0" smtClean="0"/>
              <a:t>*block tags/annotations</a:t>
            </a:r>
          </a:p>
          <a:p>
            <a:r>
              <a:rPr lang="en-US" dirty="0" smtClean="0"/>
              <a:t>*/</a:t>
            </a:r>
          </a:p>
          <a:p>
            <a:r>
              <a:rPr lang="en-US" dirty="0" smtClean="0"/>
              <a:t>class, field, interface, constructor or method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310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 first Simple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 Enter the code</a:t>
            </a:r>
          </a:p>
          <a:p>
            <a:r>
              <a:rPr lang="en-US" dirty="0" smtClean="0"/>
              <a:t>2. Compile</a:t>
            </a:r>
          </a:p>
          <a:p>
            <a:r>
              <a:rPr lang="en-US" dirty="0" smtClean="0"/>
              <a:t>3. Run</a:t>
            </a:r>
          </a:p>
          <a:p>
            <a:r>
              <a:rPr lang="en-US" dirty="0" smtClean="0"/>
              <a:t>4. Handle Syntax Errors</a:t>
            </a:r>
          </a:p>
        </p:txBody>
      </p:sp>
    </p:spTree>
    <p:extLst>
      <p:ext uri="{BB962C8B-B14F-4D97-AF65-F5344CB8AC3E}">
        <p14:creationId xmlns:p14="http://schemas.microsoft.com/office/powerpoint/2010/main" val="1286653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The source code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2000" y="2587174"/>
            <a:ext cx="5588000" cy="2527300"/>
          </a:xfrm>
        </p:spPr>
      </p:pic>
    </p:spTree>
    <p:extLst>
      <p:ext uri="{BB962C8B-B14F-4D97-AF65-F5344CB8AC3E}">
        <p14:creationId xmlns:p14="http://schemas.microsoft.com/office/powerpoint/2010/main" val="4142348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main method explained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Entry point for your program</a:t>
            </a:r>
          </a:p>
          <a:p>
            <a:r>
              <a:rPr lang="en-US" dirty="0" smtClean="0"/>
              <a:t>Takes a set of parameters</a:t>
            </a:r>
          </a:p>
          <a:p>
            <a:r>
              <a:rPr lang="en-US" dirty="0" smtClean="0"/>
              <a:t>Makes your program runnable</a:t>
            </a:r>
          </a:p>
          <a:p>
            <a:r>
              <a:rPr lang="en-US" dirty="0" smtClean="0"/>
              <a:t>public static void main(Strings[] </a:t>
            </a:r>
            <a:r>
              <a:rPr lang="en-US" dirty="0" err="1" smtClean="0"/>
              <a:t>args</a:t>
            </a:r>
            <a:r>
              <a:rPr lang="en-US" smtClean="0"/>
              <a:t>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368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Introducing </a:t>
            </a:r>
            <a:r>
              <a:rPr lang="en-US" dirty="0" err="1" smtClean="0">
                <a:solidFill>
                  <a:schemeClr val="accent5"/>
                </a:solidFill>
              </a:rPr>
              <a:t>Netbeans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Compile and Run</a:t>
            </a:r>
          </a:p>
          <a:p>
            <a:r>
              <a:rPr lang="en-US" dirty="0" smtClean="0"/>
              <a:t>Code Completion/</a:t>
            </a:r>
            <a:r>
              <a:rPr lang="en-US" dirty="0" err="1" smtClean="0"/>
              <a:t>InteliSense</a:t>
            </a:r>
            <a:endParaRPr lang="en-US" dirty="0" smtClean="0"/>
          </a:p>
          <a:p>
            <a:r>
              <a:rPr lang="en-US" dirty="0" smtClean="0"/>
              <a:t>Handle Syntax Errors</a:t>
            </a:r>
          </a:p>
          <a:p>
            <a:r>
              <a:rPr lang="en-US" dirty="0" smtClean="0"/>
              <a:t>Built in quick functions</a:t>
            </a:r>
          </a:p>
          <a:p>
            <a:r>
              <a:rPr lang="en-US" dirty="0" smtClean="0"/>
              <a:t>And much much more</a:t>
            </a:r>
          </a:p>
          <a:p>
            <a:r>
              <a:rPr lang="en-US" dirty="0" smtClean="0"/>
              <a:t>Avoid coding in a </a:t>
            </a:r>
            <a:r>
              <a:rPr lang="en-US" dirty="0" err="1" smtClean="0"/>
              <a:t>texteditor</a:t>
            </a:r>
            <a:r>
              <a:rPr lang="en-US" dirty="0" smtClean="0"/>
              <a:t>!</a:t>
            </a:r>
          </a:p>
        </p:txBody>
      </p:sp>
      <p:pic>
        <p:nvPicPr>
          <p:cNvPr id="4" name="Bildobjekt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5235" y="2591594"/>
            <a:ext cx="3238500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149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Try the following code in </a:t>
            </a:r>
            <a:r>
              <a:rPr lang="en-US" dirty="0" err="1" smtClean="0"/>
              <a:t>Netbeans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Can you understand how it works?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5650" y="2139742"/>
            <a:ext cx="8140700" cy="3530600"/>
          </a:xfrm>
        </p:spPr>
      </p:pic>
    </p:spTree>
    <p:extLst>
      <p:ext uri="{BB962C8B-B14F-4D97-AF65-F5344CB8AC3E}">
        <p14:creationId xmlns:p14="http://schemas.microsoft.com/office/powerpoint/2010/main" val="3008761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48775"/>
            <a:ext cx="10515600" cy="4351338"/>
          </a:xfrm>
        </p:spPr>
        <p:txBody>
          <a:bodyPr/>
          <a:lstStyle/>
          <a:p>
            <a:r>
              <a:rPr lang="en-US" dirty="0" smtClean="0"/>
              <a:t>+</a:t>
            </a:r>
          </a:p>
          <a:p>
            <a:r>
              <a:rPr lang="en-US" dirty="0" smtClean="0"/>
              <a:t>-</a:t>
            </a:r>
          </a:p>
          <a:p>
            <a:r>
              <a:rPr lang="en-US" dirty="0" smtClean="0"/>
              <a:t>*</a:t>
            </a:r>
          </a:p>
          <a:p>
            <a:r>
              <a:rPr lang="en-US" dirty="0" smtClean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357783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More operators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2950" y="2718594"/>
            <a:ext cx="5626100" cy="2565400"/>
          </a:xfrm>
        </p:spPr>
      </p:pic>
    </p:spTree>
    <p:extLst>
      <p:ext uri="{BB962C8B-B14F-4D97-AF65-F5344CB8AC3E}">
        <p14:creationId xmlns:p14="http://schemas.microsoft.com/office/powerpoint/2010/main" val="862055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</a:t>
            </a:r>
            <a:r>
              <a:rPr lang="en-US" dirty="0" err="1" smtClean="0"/>
              <a:t>ccessmodifier</a:t>
            </a:r>
            <a:r>
              <a:rPr lang="en-US" dirty="0" smtClean="0"/>
              <a:t>-type-</a:t>
            </a:r>
            <a:r>
              <a:rPr lang="en-US" dirty="0" err="1" smtClean="0"/>
              <a:t>varname</a:t>
            </a:r>
            <a:r>
              <a:rPr lang="en-US" dirty="0" smtClean="0"/>
              <a:t> = value;</a:t>
            </a:r>
          </a:p>
          <a:p>
            <a:r>
              <a:rPr lang="en-US" dirty="0" smtClean="0"/>
              <a:t>byte, short, </a:t>
            </a:r>
            <a:r>
              <a:rPr lang="en-US" dirty="0" err="1" smtClean="0"/>
              <a:t>int</a:t>
            </a:r>
            <a:r>
              <a:rPr lang="en-US" dirty="0" smtClean="0"/>
              <a:t>, long, float, double, char, String</a:t>
            </a:r>
            <a:r>
              <a:rPr lang="en-US" smtClean="0"/>
              <a:t>, </a:t>
            </a:r>
            <a:r>
              <a:rPr lang="en-US" dirty="0" err="1"/>
              <a:t>B</a:t>
            </a:r>
            <a:r>
              <a:rPr lang="en-US" smtClean="0"/>
              <a:t>oolean</a:t>
            </a:r>
            <a:endParaRPr lang="en-US" dirty="0" smtClean="0"/>
          </a:p>
          <a:p>
            <a:r>
              <a:rPr lang="en-US" dirty="0" smtClean="0"/>
              <a:t>Check sizes online and memorize</a:t>
            </a:r>
          </a:p>
          <a:p>
            <a:r>
              <a:rPr lang="en-US" u="sng" dirty="0" smtClean="0"/>
              <a:t>Everything </a:t>
            </a:r>
            <a:r>
              <a:rPr lang="en-US" dirty="0" smtClean="0"/>
              <a:t>in Java needs and Explicit type declared!</a:t>
            </a:r>
          </a:p>
          <a:p>
            <a:r>
              <a:rPr lang="en-US" dirty="0" smtClean="0"/>
              <a:t>Be careful when casting!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6632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v-SE" dirty="0" err="1" smtClean="0"/>
              <a:t>What</a:t>
            </a:r>
            <a:r>
              <a:rPr lang="sv-SE" dirty="0" smtClean="0"/>
              <a:t> is Java?</a:t>
            </a:r>
            <a:endParaRPr lang="sv-SE" dirty="0"/>
          </a:p>
        </p:txBody>
      </p:sp>
      <p:pic>
        <p:nvPicPr>
          <p:cNvPr id="4" name="Platshållare för innehåll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5612" y="1690688"/>
            <a:ext cx="6200775" cy="3143250"/>
          </a:xfrm>
        </p:spPr>
      </p:pic>
    </p:spTree>
    <p:extLst>
      <p:ext uri="{BB962C8B-B14F-4D97-AF65-F5344CB8AC3E}">
        <p14:creationId xmlns:p14="http://schemas.microsoft.com/office/powerpoint/2010/main" val="932209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Naming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Variables may start with any letter, underscore or </a:t>
            </a:r>
            <a:r>
              <a:rPr lang="en-US" dirty="0" err="1" smtClean="0"/>
              <a:t>dollarsign</a:t>
            </a:r>
            <a:endParaRPr lang="en-US" dirty="0"/>
          </a:p>
          <a:p>
            <a:r>
              <a:rPr lang="en-US" dirty="0" smtClean="0"/>
              <a:t>Which of the following variables and valid?</a:t>
            </a:r>
          </a:p>
          <a:p>
            <a:r>
              <a:rPr lang="en-US" dirty="0" smtClean="0"/>
              <a:t>€</a:t>
            </a:r>
            <a:r>
              <a:rPr lang="en-US" dirty="0" err="1" smtClean="0"/>
              <a:t>myHouse</a:t>
            </a:r>
            <a:endParaRPr lang="en-US" dirty="0" smtClean="0"/>
          </a:p>
          <a:p>
            <a:r>
              <a:rPr lang="en-US" dirty="0" err="1" smtClean="0"/>
              <a:t>myHouse</a:t>
            </a:r>
            <a:endParaRPr lang="en-US" dirty="0" smtClean="0"/>
          </a:p>
          <a:p>
            <a:r>
              <a:rPr lang="en-US" dirty="0" smtClean="0"/>
              <a:t>$</a:t>
            </a:r>
            <a:r>
              <a:rPr lang="en-US" dirty="0" err="1" smtClean="0"/>
              <a:t>myHouse</a:t>
            </a:r>
            <a:endParaRPr lang="en-US" dirty="0" smtClean="0"/>
          </a:p>
          <a:p>
            <a:r>
              <a:rPr lang="en-US" dirty="0" smtClean="0"/>
              <a:t>_</a:t>
            </a:r>
            <a:r>
              <a:rPr lang="en-US" dirty="0" err="1" smtClean="0"/>
              <a:t>myHouse</a:t>
            </a:r>
            <a:endParaRPr lang="en-US" dirty="0" smtClean="0"/>
          </a:p>
          <a:p>
            <a:r>
              <a:rPr lang="en-US" dirty="0" smtClean="0"/>
              <a:t>007-myHouse</a:t>
            </a:r>
          </a:p>
        </p:txBody>
      </p:sp>
    </p:spTree>
    <p:extLst>
      <p:ext uri="{BB962C8B-B14F-4D97-AF65-F5344CB8AC3E}">
        <p14:creationId xmlns:p14="http://schemas.microsoft.com/office/powerpoint/2010/main" val="3630531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88274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Java Reserved Keywords (Not Full List)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00" y="2477294"/>
            <a:ext cx="8331200" cy="3048000"/>
          </a:xfrm>
        </p:spPr>
      </p:pic>
    </p:spTree>
    <p:extLst>
      <p:ext uri="{BB962C8B-B14F-4D97-AF65-F5344CB8AC3E}">
        <p14:creationId xmlns:p14="http://schemas.microsoft.com/office/powerpoint/2010/main" val="1206949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99849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Two Control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If/else</a:t>
            </a:r>
          </a:p>
          <a:p>
            <a:r>
              <a:rPr lang="en-US" dirty="0" smtClean="0"/>
              <a:t>for</a:t>
            </a:r>
          </a:p>
          <a:p>
            <a:r>
              <a:rPr lang="en-US" dirty="0" smtClean="0"/>
              <a:t>Other loops (later in the course)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447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Code blocks {}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be created anywhere in your program</a:t>
            </a:r>
          </a:p>
          <a:p>
            <a:r>
              <a:rPr lang="en-US" dirty="0" smtClean="0"/>
              <a:t>A set of code lines that are executed together</a:t>
            </a:r>
          </a:p>
          <a:p>
            <a:r>
              <a:rPr lang="en-US" dirty="0" smtClean="0"/>
              <a:t>Static blocks, methods blocks, regular blocks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9375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The If statement with code block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616" y="1825625"/>
            <a:ext cx="8228767" cy="4351338"/>
          </a:xfrm>
        </p:spPr>
      </p:pic>
    </p:spTree>
    <p:extLst>
      <p:ext uri="{BB962C8B-B14F-4D97-AF65-F5344CB8AC3E}">
        <p14:creationId xmlns:p14="http://schemas.microsoft.com/office/powerpoint/2010/main" val="3082597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Demonstration of for Loop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8350" y="2172494"/>
            <a:ext cx="8115300" cy="3657600"/>
          </a:xfrm>
        </p:spPr>
      </p:pic>
    </p:spTree>
    <p:extLst>
      <p:ext uri="{BB962C8B-B14F-4D97-AF65-F5344CB8AC3E}">
        <p14:creationId xmlns:p14="http://schemas.microsoft.com/office/powerpoint/2010/main" val="2000555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Semicolons, Positioning and Indenting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Semicolon after each code statements is </a:t>
            </a:r>
            <a:r>
              <a:rPr lang="en-US" u="sng" dirty="0" smtClean="0"/>
              <a:t>required</a:t>
            </a:r>
          </a:p>
          <a:p>
            <a:r>
              <a:rPr lang="en-US" dirty="0" smtClean="0"/>
              <a:t>Positioning and indenting makes code more readable and is strongly recommended but </a:t>
            </a:r>
            <a:r>
              <a:rPr lang="en-US" u="sng" dirty="0" smtClean="0"/>
              <a:t>not required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1972470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92019"/>
            <a:ext cx="10515600" cy="1325563"/>
          </a:xfrm>
        </p:spPr>
        <p:txBody>
          <a:bodyPr/>
          <a:lstStyle/>
          <a:p>
            <a:r>
              <a:rPr lang="en-US" dirty="0" smtClean="0"/>
              <a:t>Naming conventions, use them!!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Naming Conventions: 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www.oracle.com/technetwork/java/codeconventions-135099.html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548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24783"/>
            <a:ext cx="10515600" cy="1325563"/>
          </a:xfrm>
        </p:spPr>
        <p:txBody>
          <a:bodyPr/>
          <a:lstStyle/>
          <a:p>
            <a:r>
              <a:rPr lang="en-US" dirty="0" smtClean="0"/>
              <a:t>A few things to remember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 is Case sensitive</a:t>
            </a:r>
          </a:p>
          <a:p>
            <a:r>
              <a:rPr lang="en-US" dirty="0" smtClean="0"/>
              <a:t>Everything in Java needs a type</a:t>
            </a:r>
          </a:p>
          <a:p>
            <a:r>
              <a:rPr lang="en-US" dirty="0" smtClean="0"/>
              <a:t>Writing clean/beautiful code makes you a good programmer. Try to organize yourself.</a:t>
            </a:r>
          </a:p>
          <a:p>
            <a:r>
              <a:rPr lang="en-US" dirty="0" smtClean="0"/>
              <a:t>Use the naming conventions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0325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ubrik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 Few Basic Concepts</a:t>
            </a:r>
            <a:br>
              <a:rPr lang="en-US" dirty="0" smtClean="0"/>
            </a:br>
            <a:r>
              <a:rPr lang="en-US" dirty="0" smtClean="0"/>
              <a:t>If there is extra time</a:t>
            </a:r>
            <a:endParaRPr lang="en-US" dirty="0"/>
          </a:p>
        </p:txBody>
      </p:sp>
      <p:sp>
        <p:nvSpPr>
          <p:cNvPr id="5" name="Underrubrik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Mattias Svensson Nordell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523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The Java segments</a:t>
            </a:r>
            <a:endParaRPr lang="en-US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 Standard Edition (Java SE)</a:t>
            </a:r>
          </a:p>
          <a:p>
            <a:r>
              <a:rPr lang="en-US" dirty="0" smtClean="0"/>
              <a:t>Java Enterprise (Java EE)</a:t>
            </a:r>
          </a:p>
          <a:p>
            <a:r>
              <a:rPr lang="en-US" dirty="0" smtClean="0"/>
              <a:t>Java Micro Edition (Java ME)</a:t>
            </a:r>
          </a:p>
          <a:p>
            <a:endParaRPr lang="en-US" dirty="0"/>
          </a:p>
          <a:p>
            <a:r>
              <a:rPr lang="en-US" dirty="0" smtClean="0"/>
              <a:t>Obtain Latest Java Development kit from (JDK):  </a:t>
            </a:r>
            <a:r>
              <a:rPr lang="en-US" dirty="0" smtClean="0">
                <a:hlinkClick r:id="rId2"/>
              </a:rPr>
              <a:t>https://www.oracle.com/downloads/index.html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899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Objects</a:t>
            </a:r>
            <a:endParaRPr lang="en-US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Real life objects</a:t>
            </a:r>
          </a:p>
          <a:p>
            <a:r>
              <a:rPr lang="en-US" dirty="0" smtClean="0"/>
              <a:t>State are stored as instance Variables</a:t>
            </a:r>
          </a:p>
          <a:p>
            <a:r>
              <a:rPr lang="en-US" dirty="0" smtClean="0"/>
              <a:t>Methods manipulate instance Variables and defines behavior</a:t>
            </a:r>
          </a:p>
        </p:txBody>
      </p:sp>
    </p:spTree>
    <p:extLst>
      <p:ext uri="{BB962C8B-B14F-4D97-AF65-F5344CB8AC3E}">
        <p14:creationId xmlns:p14="http://schemas.microsoft.com/office/powerpoint/2010/main" val="3588978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 radio is a object</a:t>
            </a:r>
            <a:endParaRPr lang="en-US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States are: Volume, frequency, On/Off….and more</a:t>
            </a:r>
          </a:p>
          <a:p>
            <a:r>
              <a:rPr lang="en-US" dirty="0" smtClean="0"/>
              <a:t>Behavior: Turn On, Turn off, Change frequency, Chance Volume and more.</a:t>
            </a:r>
          </a:p>
          <a:p>
            <a:endParaRPr lang="en-US" dirty="0"/>
          </a:p>
        </p:txBody>
      </p:sp>
      <p:pic>
        <p:nvPicPr>
          <p:cNvPr id="4" name="Bildobjekt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7510" y="3084163"/>
            <a:ext cx="4005405" cy="3797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811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Construct many objects = lots of code?</a:t>
            </a:r>
            <a:endParaRPr lang="en-US" dirty="0"/>
          </a:p>
        </p:txBody>
      </p:sp>
      <p:pic>
        <p:nvPicPr>
          <p:cNvPr id="4" name="Platshållare för innehåll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3795" y="3843583"/>
            <a:ext cx="2200275" cy="2085975"/>
          </a:xfrm>
        </p:spPr>
      </p:pic>
      <p:pic>
        <p:nvPicPr>
          <p:cNvPr id="5" name="Platshållare för innehåll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3004" y="3843584"/>
            <a:ext cx="2200275" cy="2085975"/>
          </a:xfrm>
          <a:prstGeom prst="rect">
            <a:avLst/>
          </a:prstGeom>
        </p:spPr>
      </p:pic>
      <p:pic>
        <p:nvPicPr>
          <p:cNvPr id="6" name="Platshållare för innehåll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2987" y="3843582"/>
            <a:ext cx="2200275" cy="2085975"/>
          </a:xfrm>
          <a:prstGeom prst="rect">
            <a:avLst/>
          </a:prstGeom>
        </p:spPr>
      </p:pic>
      <p:pic>
        <p:nvPicPr>
          <p:cNvPr id="7" name="Platshållare för innehåll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970" y="3843581"/>
            <a:ext cx="2200275" cy="2085975"/>
          </a:xfrm>
          <a:prstGeom prst="rect">
            <a:avLst/>
          </a:prstGeom>
        </p:spPr>
      </p:pic>
      <p:sp>
        <p:nvSpPr>
          <p:cNvPr id="8" name="textruta 7"/>
          <p:cNvSpPr txBox="1"/>
          <p:nvPr/>
        </p:nvSpPr>
        <p:spPr>
          <a:xfrm>
            <a:off x="3128529" y="2043858"/>
            <a:ext cx="593494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Different Radios, same functionality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55966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Classes – A blueprint for objects</a:t>
            </a:r>
            <a:endParaRPr lang="en-US" dirty="0"/>
          </a:p>
        </p:txBody>
      </p:sp>
      <p:pic>
        <p:nvPicPr>
          <p:cNvPr id="4" name="Platshållare för innehåll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1620214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Whats</a:t>
            </a:r>
            <a:r>
              <a:rPr lang="en-US" dirty="0" smtClean="0"/>
              <a:t> in a Class?</a:t>
            </a:r>
            <a:endParaRPr lang="en-US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Instance Variables to store states</a:t>
            </a:r>
          </a:p>
          <a:p>
            <a:r>
              <a:rPr lang="en-US" dirty="0" smtClean="0"/>
              <a:t>Methods to define behavior</a:t>
            </a:r>
          </a:p>
          <a:p>
            <a:r>
              <a:rPr lang="en-US" dirty="0" smtClean="0"/>
              <a:t>Constructor to initialize state variables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7841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Encapsulating Data</a:t>
            </a:r>
            <a:endParaRPr lang="en-US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Hiding data from the user</a:t>
            </a:r>
          </a:p>
          <a:p>
            <a:r>
              <a:rPr lang="en-US" dirty="0" smtClean="0"/>
              <a:t>Public methods are used to access instance variables</a:t>
            </a:r>
          </a:p>
          <a:p>
            <a:r>
              <a:rPr lang="en-US" dirty="0" smtClean="0"/>
              <a:t>Getters and Setters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6602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 Questions</a:t>
            </a:r>
            <a:endParaRPr lang="en-US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Real-world objects </a:t>
            </a:r>
            <a:r>
              <a:rPr lang="en-US" dirty="0" smtClean="0"/>
              <a:t>contain </a:t>
            </a:r>
            <a:r>
              <a:rPr lang="en-US" u="sng" dirty="0" smtClean="0">
                <a:solidFill>
                  <a:srgbClr val="FF0000"/>
                </a:solidFill>
              </a:rPr>
              <a:t>state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u="sng" dirty="0" smtClean="0">
                <a:solidFill>
                  <a:srgbClr val="FF0000"/>
                </a:solidFill>
              </a:rPr>
              <a:t>behavior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A software object's state is stored in </a:t>
            </a:r>
            <a:r>
              <a:rPr lang="en-US" u="sng" dirty="0" smtClean="0">
                <a:solidFill>
                  <a:srgbClr val="FF0000"/>
                </a:solidFill>
              </a:rPr>
              <a:t>instance variables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A software object's behavior is exposed through </a:t>
            </a:r>
            <a:r>
              <a:rPr lang="en-US" u="sng" dirty="0" smtClean="0">
                <a:solidFill>
                  <a:srgbClr val="FF0000"/>
                </a:solidFill>
              </a:rPr>
              <a:t>methods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Hiding internal data from the outside world, and accessing it only through publicly exposed methods is known as </a:t>
            </a:r>
            <a:r>
              <a:rPr lang="en-US" dirty="0" smtClean="0"/>
              <a:t>data </a:t>
            </a:r>
            <a:r>
              <a:rPr lang="en-US" u="sng" dirty="0" smtClean="0">
                <a:solidFill>
                  <a:srgbClr val="FF0000"/>
                </a:solidFill>
              </a:rPr>
              <a:t>encapsulation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A blueprint for a software object is called a </a:t>
            </a:r>
            <a:r>
              <a:rPr lang="en-US" u="sng" dirty="0" smtClean="0">
                <a:solidFill>
                  <a:srgbClr val="FF0000"/>
                </a:solidFill>
              </a:rPr>
              <a:t>class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573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ubrik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Lecture 1</a:t>
            </a:r>
            <a:br>
              <a:rPr lang="en-US" dirty="0" smtClean="0"/>
            </a:br>
            <a:r>
              <a:rPr lang="en-US" dirty="0" smtClean="0"/>
              <a:t>Variables, Classes, Methods, Objects and Control Statements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Underrubrik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Mattias Svensson Nordell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616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Data types</a:t>
            </a:r>
            <a:endParaRPr lang="en-US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operations in java are checked for type compatibility</a:t>
            </a:r>
          </a:p>
          <a:p>
            <a:r>
              <a:rPr lang="en-US" dirty="0" smtClean="0"/>
              <a:t>There are no type-less variables</a:t>
            </a:r>
          </a:p>
          <a:p>
            <a:r>
              <a:rPr lang="en-US" dirty="0" smtClean="0"/>
              <a:t>Illegal types will not compile!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38500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Java´s Primitive Types</a:t>
            </a:r>
            <a:endParaRPr lang="en-US" dirty="0"/>
          </a:p>
        </p:txBody>
      </p:sp>
      <p:pic>
        <p:nvPicPr>
          <p:cNvPr id="4" name="Platshållare för innehåll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1346" y="1913819"/>
            <a:ext cx="10809308" cy="4128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042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v-SE" dirty="0" smtClean="0"/>
              <a:t>Java </a:t>
            </a:r>
            <a:r>
              <a:rPr lang="sv-SE" dirty="0" err="1" smtClean="0"/>
              <a:t>Key</a:t>
            </a:r>
            <a:r>
              <a:rPr lang="sv-SE" dirty="0" smtClean="0"/>
              <a:t> Features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Applets</a:t>
            </a:r>
          </a:p>
          <a:p>
            <a:r>
              <a:rPr lang="sv-SE" dirty="0" err="1" smtClean="0"/>
              <a:t>Security</a:t>
            </a:r>
            <a:endParaRPr lang="sv-SE" dirty="0" smtClean="0"/>
          </a:p>
          <a:p>
            <a:r>
              <a:rPr lang="sv-SE" dirty="0" err="1" smtClean="0"/>
              <a:t>Portability</a:t>
            </a:r>
            <a:endParaRPr lang="sv-SE" dirty="0"/>
          </a:p>
        </p:txBody>
      </p:sp>
      <p:pic>
        <p:nvPicPr>
          <p:cNvPr id="4" name="Bildobjekt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864" y="4271963"/>
            <a:ext cx="2133600" cy="1905000"/>
          </a:xfrm>
          <a:prstGeom prst="rect">
            <a:avLst/>
          </a:prstGeom>
        </p:spPr>
      </p:pic>
      <p:pic>
        <p:nvPicPr>
          <p:cNvPr id="5" name="Bildobjekt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8040" y="1690688"/>
            <a:ext cx="4295919" cy="2999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924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Integers</a:t>
            </a:r>
            <a:endParaRPr lang="en-US" dirty="0"/>
          </a:p>
        </p:txBody>
      </p:sp>
      <p:pic>
        <p:nvPicPr>
          <p:cNvPr id="4" name="Platshållare för innehåll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0353" y="2504880"/>
            <a:ext cx="11451293" cy="2283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88766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Floating-Point types</a:t>
            </a:r>
            <a:endParaRPr lang="en-US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838200" y="1849689"/>
            <a:ext cx="10515600" cy="4351338"/>
          </a:xfrm>
        </p:spPr>
        <p:txBody>
          <a:bodyPr/>
          <a:lstStyle/>
          <a:p>
            <a:r>
              <a:rPr lang="en-US" dirty="0" smtClean="0"/>
              <a:t>To handle decimal numbers</a:t>
            </a:r>
          </a:p>
          <a:p>
            <a:r>
              <a:rPr lang="en-US" dirty="0" smtClean="0"/>
              <a:t>float 32bit</a:t>
            </a:r>
          </a:p>
          <a:p>
            <a:r>
              <a:rPr lang="en-US" dirty="0"/>
              <a:t>d</a:t>
            </a:r>
            <a:r>
              <a:rPr lang="en-US" dirty="0" smtClean="0"/>
              <a:t>ouble 64bit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991968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Unicode Characters</a:t>
            </a:r>
            <a:endParaRPr lang="en-US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Unicode defines the symbols used in all human languages</a:t>
            </a:r>
          </a:p>
          <a:p>
            <a:r>
              <a:rPr lang="en-US" dirty="0" smtClean="0"/>
              <a:t>ASCI code is a subset of Unicode</a:t>
            </a:r>
          </a:p>
          <a:p>
            <a:r>
              <a:rPr lang="en-US" dirty="0" err="1" smtClean="0"/>
              <a:t>Charactes</a:t>
            </a:r>
            <a:r>
              <a:rPr lang="en-US" dirty="0" smtClean="0"/>
              <a:t> are enclosed by single quotes , for example ‘a’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19317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Boolean</a:t>
            </a:r>
            <a:endParaRPr lang="en-US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rue or false</a:t>
            </a:r>
          </a:p>
          <a:p>
            <a:r>
              <a:rPr lang="en-US" dirty="0" smtClean="0"/>
              <a:t>Often used for </a:t>
            </a:r>
            <a:r>
              <a:rPr lang="en-US" dirty="0" err="1" smtClean="0"/>
              <a:t>comparsions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51242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literals</a:t>
            </a:r>
            <a:endParaRPr lang="en-US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Are reduced to a value (often called constants)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1461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Special characters</a:t>
            </a:r>
            <a:endParaRPr lang="en-US" dirty="0"/>
          </a:p>
        </p:txBody>
      </p:sp>
      <p:pic>
        <p:nvPicPr>
          <p:cNvPr id="4" name="Platshållare för innehåll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3056" y="1929559"/>
            <a:ext cx="9065887" cy="4143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67368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String Literals</a:t>
            </a:r>
            <a:endParaRPr lang="en-US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Enclosed by “” , for example “this is a string literal”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277780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Initalizing</a:t>
            </a:r>
            <a:r>
              <a:rPr lang="en-US" dirty="0" smtClean="0"/>
              <a:t> Variables</a:t>
            </a:r>
            <a:endParaRPr lang="en-US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838200" y="1849688"/>
            <a:ext cx="10515600" cy="4351338"/>
          </a:xfrm>
        </p:spPr>
        <p:txBody>
          <a:bodyPr/>
          <a:lstStyle/>
          <a:p>
            <a:r>
              <a:rPr lang="en-US" dirty="0" smtClean="0"/>
              <a:t>type-name = value</a:t>
            </a:r>
          </a:p>
          <a:p>
            <a:r>
              <a:rPr lang="en-US" dirty="0" smtClean="0"/>
              <a:t>default initializers </a:t>
            </a:r>
          </a:p>
          <a:p>
            <a:r>
              <a:rPr lang="en-US" dirty="0" smtClean="0"/>
              <a:t>No value assigned</a:t>
            </a:r>
          </a:p>
          <a:p>
            <a:r>
              <a:rPr lang="en-US" dirty="0"/>
              <a:t>e</a:t>
            </a:r>
            <a:r>
              <a:rPr lang="en-US" dirty="0" smtClean="0"/>
              <a:t>xplicitly.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Bildobjekt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6706" y="1690688"/>
            <a:ext cx="4540568" cy="4229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4166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Variables scoping</a:t>
            </a:r>
            <a:endParaRPr lang="en-US" dirty="0"/>
          </a:p>
        </p:txBody>
      </p:sp>
      <p:pic>
        <p:nvPicPr>
          <p:cNvPr id="4" name="Platshållare för innehåll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291" y="1690688"/>
            <a:ext cx="10671509" cy="4648685"/>
          </a:xfrm>
        </p:spPr>
      </p:pic>
    </p:spTree>
    <p:extLst>
      <p:ext uri="{BB962C8B-B14F-4D97-AF65-F5344CB8AC3E}">
        <p14:creationId xmlns:p14="http://schemas.microsoft.com/office/powerpoint/2010/main" val="168898280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What does a class contain?</a:t>
            </a:r>
            <a:endParaRPr lang="en-US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Class Name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Constructor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Instance Variables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Methods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56573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v-SE" dirty="0" smtClean="0"/>
              <a:t>Java </a:t>
            </a:r>
            <a:r>
              <a:rPr lang="sv-SE" dirty="0" err="1" smtClean="0"/>
              <a:t>Bytecode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Java is a </a:t>
            </a:r>
            <a:r>
              <a:rPr lang="en-US" dirty="0" smtClean="0"/>
              <a:t>interpreted</a:t>
            </a:r>
            <a:r>
              <a:rPr lang="sv-SE" dirty="0" smtClean="0"/>
              <a:t> </a:t>
            </a:r>
            <a:r>
              <a:rPr lang="en-US" noProof="1" smtClean="0"/>
              <a:t>language</a:t>
            </a:r>
          </a:p>
          <a:p>
            <a:r>
              <a:rPr lang="sv-SE" dirty="0" err="1" smtClean="0"/>
              <a:t>Optimized</a:t>
            </a:r>
            <a:r>
              <a:rPr lang="sv-SE" dirty="0" smtClean="0"/>
              <a:t> </a:t>
            </a:r>
            <a:r>
              <a:rPr lang="sv-SE" dirty="0" err="1" smtClean="0"/>
              <a:t>instructions</a:t>
            </a:r>
            <a:r>
              <a:rPr lang="sv-SE" dirty="0" smtClean="0"/>
              <a:t> </a:t>
            </a:r>
            <a:r>
              <a:rPr lang="sv-SE" dirty="0" err="1" smtClean="0"/>
              <a:t>designed</a:t>
            </a:r>
            <a:r>
              <a:rPr lang="sv-SE" dirty="0" smtClean="0"/>
              <a:t> to </a:t>
            </a:r>
            <a:r>
              <a:rPr lang="sv-SE" dirty="0" err="1" smtClean="0"/>
              <a:t>run</a:t>
            </a:r>
            <a:r>
              <a:rPr lang="sv-SE" dirty="0" smtClean="0"/>
              <a:t> on a </a:t>
            </a:r>
            <a:r>
              <a:rPr lang="sv-SE" dirty="0" err="1" smtClean="0"/>
              <a:t>virtual</a:t>
            </a:r>
            <a:r>
              <a:rPr lang="sv-SE" dirty="0" smtClean="0"/>
              <a:t> </a:t>
            </a:r>
            <a:r>
              <a:rPr lang="sv-SE" dirty="0" err="1" smtClean="0"/>
              <a:t>machine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772594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Constructor</a:t>
            </a:r>
            <a:endParaRPr lang="en-US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to </a:t>
            </a:r>
            <a:r>
              <a:rPr lang="en-US" dirty="0" err="1" smtClean="0"/>
              <a:t>Initalize</a:t>
            </a:r>
            <a:r>
              <a:rPr lang="en-US" dirty="0" smtClean="0"/>
              <a:t> Instance Variables</a:t>
            </a:r>
          </a:p>
          <a:p>
            <a:r>
              <a:rPr lang="en-US" dirty="0" smtClean="0"/>
              <a:t>Method with same name as 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80281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Instance Variables</a:t>
            </a:r>
            <a:endParaRPr lang="en-US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Contain specific information about a object</a:t>
            </a:r>
          </a:p>
          <a:p>
            <a:r>
              <a:rPr lang="en-US" dirty="0" smtClean="0"/>
              <a:t>Think of a programming object as blueprint for creating an object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61609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</a:t>
            </a:r>
            <a:r>
              <a:rPr lang="en-US" dirty="0" smtClean="0"/>
              <a:t>ethods</a:t>
            </a:r>
            <a:endParaRPr lang="en-US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Parameters</a:t>
            </a:r>
          </a:p>
          <a:p>
            <a:r>
              <a:rPr lang="en-US" dirty="0" smtClean="0"/>
              <a:t>Return types</a:t>
            </a:r>
          </a:p>
          <a:p>
            <a:r>
              <a:rPr lang="en-US" dirty="0" smtClean="0"/>
              <a:t>Access modifiers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043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898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v-SE" dirty="0" smtClean="0"/>
              <a:t>The Java </a:t>
            </a:r>
            <a:r>
              <a:rPr lang="sv-SE" dirty="0" err="1" smtClean="0"/>
              <a:t>Virtual</a:t>
            </a:r>
            <a:r>
              <a:rPr lang="sv-SE" dirty="0" smtClean="0"/>
              <a:t> </a:t>
            </a:r>
            <a:r>
              <a:rPr lang="sv-SE" dirty="0" err="1" smtClean="0"/>
              <a:t>Machine</a:t>
            </a:r>
            <a:r>
              <a:rPr lang="sv-SE" dirty="0" smtClean="0"/>
              <a:t> (JVM)</a:t>
            </a:r>
            <a:endParaRPr lang="sv-SE" dirty="0"/>
          </a:p>
        </p:txBody>
      </p:sp>
      <p:pic>
        <p:nvPicPr>
          <p:cNvPr id="6" name="Platshållare för innehåll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0098" y="1825625"/>
            <a:ext cx="4711803" cy="4351338"/>
          </a:xfrm>
        </p:spPr>
      </p:pic>
    </p:spTree>
    <p:extLst>
      <p:ext uri="{BB962C8B-B14F-4D97-AF65-F5344CB8AC3E}">
        <p14:creationId xmlns:p14="http://schemas.microsoft.com/office/powerpoint/2010/main" val="845661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Compiling and running java programs</a:t>
            </a:r>
            <a:endParaRPr lang="en-US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Commands in dos</a:t>
            </a:r>
          </a:p>
          <a:p>
            <a:r>
              <a:rPr lang="en-US" dirty="0" smtClean="0"/>
              <a:t>Compile: </a:t>
            </a:r>
            <a:r>
              <a:rPr lang="en-US" dirty="0" err="1" smtClean="0"/>
              <a:t>javac</a:t>
            </a:r>
            <a:r>
              <a:rPr lang="en-US" dirty="0" smtClean="0"/>
              <a:t> MyClass.java</a:t>
            </a:r>
          </a:p>
          <a:p>
            <a:r>
              <a:rPr lang="en-US" dirty="0" smtClean="0"/>
              <a:t>Run: java </a:t>
            </a:r>
            <a:r>
              <a:rPr lang="en-US" dirty="0" err="1" smtClean="0"/>
              <a:t>MyClass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342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Object Orientation</a:t>
            </a:r>
            <a:endParaRPr lang="en-US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Reusable Code</a:t>
            </a:r>
          </a:p>
          <a:p>
            <a:r>
              <a:rPr lang="en-US" dirty="0" smtClean="0"/>
              <a:t>Classes and Objects</a:t>
            </a:r>
          </a:p>
          <a:p>
            <a:r>
              <a:rPr lang="en-US" dirty="0" smtClean="0"/>
              <a:t>Organization</a:t>
            </a:r>
          </a:p>
          <a:p>
            <a:r>
              <a:rPr lang="en-US" dirty="0" smtClean="0"/>
              <a:t>Inheritance and Composition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306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Encapsulation</a:t>
            </a:r>
            <a:endParaRPr lang="en-US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1054768" y="1690688"/>
            <a:ext cx="10515600" cy="4351338"/>
          </a:xfrm>
        </p:spPr>
        <p:txBody>
          <a:bodyPr/>
          <a:lstStyle/>
          <a:p>
            <a:r>
              <a:rPr lang="en-US" dirty="0" smtClean="0"/>
              <a:t>Black box model</a:t>
            </a:r>
          </a:p>
          <a:p>
            <a:r>
              <a:rPr lang="en-US" dirty="0" smtClean="0"/>
              <a:t>Access modifiers</a:t>
            </a:r>
            <a:endParaRPr lang="en-US" dirty="0"/>
          </a:p>
        </p:txBody>
      </p:sp>
      <p:pic>
        <p:nvPicPr>
          <p:cNvPr id="4" name="Bildobjekt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1963" y="1606467"/>
            <a:ext cx="3367590" cy="2613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754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4376</TotalTime>
  <Words>829</Words>
  <Application>Microsoft Office PowerPoint</Application>
  <PresentationFormat>Bredbild</PresentationFormat>
  <Paragraphs>178</Paragraphs>
  <Slides>53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3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53</vt:i4>
      </vt:variant>
    </vt:vector>
  </HeadingPairs>
  <TitlesOfParts>
    <vt:vector size="57" baseType="lpstr">
      <vt:lpstr>Arial</vt:lpstr>
      <vt:lpstr>Calibri</vt:lpstr>
      <vt:lpstr>Calibri Light</vt:lpstr>
      <vt:lpstr>Office-tema</vt:lpstr>
      <vt:lpstr> Part 1: Introduction to Java</vt:lpstr>
      <vt:lpstr>What is Java?</vt:lpstr>
      <vt:lpstr>The Java segments</vt:lpstr>
      <vt:lpstr>Java Key Features</vt:lpstr>
      <vt:lpstr>Java Bytecode</vt:lpstr>
      <vt:lpstr>The Java Virtual Machine (JVM)</vt:lpstr>
      <vt:lpstr>Compiling and running java programs</vt:lpstr>
      <vt:lpstr>Object Orientation</vt:lpstr>
      <vt:lpstr>Encapsulation</vt:lpstr>
      <vt:lpstr>Exercise 1: Obtaining the JDK</vt:lpstr>
      <vt:lpstr>Comments</vt:lpstr>
      <vt:lpstr>A first Simple Program</vt:lpstr>
      <vt:lpstr>The source code</vt:lpstr>
      <vt:lpstr>main method explained</vt:lpstr>
      <vt:lpstr>Introducing Netbeans</vt:lpstr>
      <vt:lpstr>Try the following code in Netbeans Can you understand how it works?</vt:lpstr>
      <vt:lpstr>Operators</vt:lpstr>
      <vt:lpstr>More operators</vt:lpstr>
      <vt:lpstr>Variables</vt:lpstr>
      <vt:lpstr>Naming Variables</vt:lpstr>
      <vt:lpstr>Java Reserved Keywords (Not Full List)</vt:lpstr>
      <vt:lpstr>Two Control Statements</vt:lpstr>
      <vt:lpstr>Code blocks {}</vt:lpstr>
      <vt:lpstr>The If statement with code block</vt:lpstr>
      <vt:lpstr>Demonstration of for Loop</vt:lpstr>
      <vt:lpstr>Semicolons, Positioning and Indenting</vt:lpstr>
      <vt:lpstr>Naming conventions, use them!!</vt:lpstr>
      <vt:lpstr>A few things to remember</vt:lpstr>
      <vt:lpstr>A Few Basic Concepts If there is extra time</vt:lpstr>
      <vt:lpstr>Objects</vt:lpstr>
      <vt:lpstr>A radio is a object</vt:lpstr>
      <vt:lpstr>Construct many objects = lots of code?</vt:lpstr>
      <vt:lpstr>Classes – A blueprint for objects</vt:lpstr>
      <vt:lpstr>Whats in a Class?</vt:lpstr>
      <vt:lpstr>Encapsulating Data</vt:lpstr>
      <vt:lpstr>Discussion Questions</vt:lpstr>
      <vt:lpstr>Lecture 1 Variables, Classes, Methods, Objects and Control Statements </vt:lpstr>
      <vt:lpstr>Data types</vt:lpstr>
      <vt:lpstr>Java´s Primitive Types</vt:lpstr>
      <vt:lpstr>Integers</vt:lpstr>
      <vt:lpstr>Floating-Point types</vt:lpstr>
      <vt:lpstr>Unicode Characters</vt:lpstr>
      <vt:lpstr>Boolean</vt:lpstr>
      <vt:lpstr>literals</vt:lpstr>
      <vt:lpstr>Special characters</vt:lpstr>
      <vt:lpstr>String Literals</vt:lpstr>
      <vt:lpstr>Initalizing Variables</vt:lpstr>
      <vt:lpstr>Variables scoping</vt:lpstr>
      <vt:lpstr>What does a class contain?</vt:lpstr>
      <vt:lpstr>Constructor</vt:lpstr>
      <vt:lpstr>Instance Variables</vt:lpstr>
      <vt:lpstr>Methods</vt:lpstr>
      <vt:lpstr>PowerPoint-presentation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Java</dc:title>
  <dc:creator>Mattias Svensson Nordell</dc:creator>
  <cp:lastModifiedBy>User</cp:lastModifiedBy>
  <cp:revision>50</cp:revision>
  <dcterms:created xsi:type="dcterms:W3CDTF">2016-01-08T15:22:13Z</dcterms:created>
  <dcterms:modified xsi:type="dcterms:W3CDTF">2016-02-09T10:26:39Z</dcterms:modified>
</cp:coreProperties>
</file>