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4CB3B2-3D42-4B41-989B-BB2AD6447DEC}">
  <a:tblStyle styleId="{D84CB3B2-3D42-4B41-989B-BB2AD6447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.gl/forms/shDHJNSjg0XvuGVx2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93500" y="1967475"/>
            <a:ext cx="4047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Week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Introducing JavaScript</a:t>
            </a:r>
          </a:p>
        </p:txBody>
      </p:sp>
      <p:pic>
        <p:nvPicPr>
          <p:cNvPr descr="thp-logo-md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75" y="4576175"/>
            <a:ext cx="1320926" cy="3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500" y="1143000"/>
            <a:ext cx="20288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11700" y="337200"/>
            <a:ext cx="4047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Selecting elements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We use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selectors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to identify 1 or more nodes.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All selector methods belong to the ‘document’ object.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script.js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 elements by HTML tag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 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divs 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document.getElementByTagName(‘DIV’);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 elements by class name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 elements = document.getByClassName(‘my-css-class’);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 a single element by it’s 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 logo = document.getElementById(‘logo’);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 a single element using a CSS selector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 logo = document.querySelector(‘#logo’);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 all elements using a CSS selector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 elements = document.querySelectorAll(‘.my-css-class’);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Changing content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The contents of an element refers to everything between the opening and closing tag.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&lt;div&gt;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…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(this is the content)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&lt;/div&gt;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We manipulate this using the ‘innerHTML’ property.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results = document.getElementById(‘results’);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results.innerHTML = ‘Hello world’;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 contents = element.innerHTML;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Manipulating classes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Each element has a ‘classList’ property that has some handy methods for managing CSS classes: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Add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Remove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Toggle</a:t>
            </a:r>
          </a:p>
          <a:p>
            <a:pPr indent="-317500" lvl="0" marL="457200" rtl="0">
              <a:spcBef>
                <a:spcPts val="0"/>
              </a:spcBef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Contains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element.classList.add(‘is-visible’);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remove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element.classList.remove(‘is-visible’);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toggle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element.classList.toggle(‘is-visible’);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force toggle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element.classList.toggle(‘is-visible’, true);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element.classList.toggle(‘is-visible’, false);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</a:t>
            </a: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.classList.toggle(‘is-visible’, 1 + 1 = 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contains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hasClass = element.classList.contains(‘is-visible’);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11700" y="2092800"/>
            <a:ext cx="8635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Shallow dive part 2: Programming concepts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Variables and Types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JavaScript specifies primitive types that are supported by all modern browsers.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strings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numbers (ints and floats are the same)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bools</a:t>
            </a:r>
          </a:p>
          <a:p>
            <a:pPr indent="-317500" lvl="0" marL="457200" rtl="0">
              <a:spcBef>
                <a:spcPts val="0"/>
              </a:spcBef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dates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C42B4E"/>
                </a:solidFill>
              </a:rPr>
              <a:t>Declare a new variable using the ‘var’ keyword.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Values and types do not need to be specified during declaration.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Values can be null.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Values can be </a:t>
            </a:r>
            <a:r>
              <a:rPr i="1" lang="en">
                <a:solidFill>
                  <a:srgbClr val="C42B4E"/>
                </a:solidFill>
              </a:rPr>
              <a:t>undefined</a:t>
            </a:r>
            <a:r>
              <a:rPr lang="en">
                <a:solidFill>
                  <a:srgbClr val="C42B4E"/>
                </a:solidFill>
              </a:rPr>
              <a:t>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name = ‘Joe Bloggs’;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numbers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age = 18;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moneyInPocket = 14.50;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bool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isStudent = true;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today = new Date();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using nulls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car = null;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undefined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children;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Conditional logic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JavaScript supports both: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If statements</a:t>
            </a:r>
          </a:p>
          <a:p>
            <a:pPr indent="-317500" lvl="0" marL="457200" rtl="0">
              <a:spcBef>
                <a:spcPts val="0"/>
              </a:spcBef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Switch statements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statement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isItADuck;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walksLikeADuck = true;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quacksLikeADuck = true;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if(quacksLikeADuck &amp;&amp; walksLikeADuck){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isItADuck = true;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 statement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typeOfAnimal;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noiseItMakes = “moo”;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switch(noiseItMakes){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case “quack”: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typeOfAnimal = “duck”;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break;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case “moo”: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typeOfAnimal = “cow”;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break;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default: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typeOfAnimal = “I have no idea”;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break;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To declare a function, simply use the </a:t>
            </a:r>
            <a:r>
              <a:rPr i="1" lang="en">
                <a:solidFill>
                  <a:srgbClr val="C42B4E"/>
                </a:solidFill>
              </a:rPr>
              <a:t>function</a:t>
            </a:r>
            <a:r>
              <a:rPr lang="en">
                <a:solidFill>
                  <a:srgbClr val="C42B4E"/>
                </a:solidFill>
              </a:rPr>
              <a:t> keyword.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To return a value from a function, use the </a:t>
            </a:r>
            <a:r>
              <a:rPr i="1" lang="en">
                <a:solidFill>
                  <a:srgbClr val="C42B4E"/>
                </a:solidFill>
              </a:rPr>
              <a:t>return</a:t>
            </a:r>
            <a:r>
              <a:rPr lang="en">
                <a:solidFill>
                  <a:srgbClr val="C42B4E"/>
                </a:solidFill>
              </a:rPr>
              <a:t> keyword.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toggle the visibility of the Modal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toggleModal(){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var modal = document.querySelector(‘.modal’);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modal.classList.toggle(‘is-visible’);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call the function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toggleModal();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a value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adds two values together and returns the answer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add(valueA, valueB){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 valueA + valueB;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call the function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answer = add(100, 50);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311700" y="1326975"/>
            <a:ext cx="85335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Scripts are loaded and parsed in the order they appear on the page!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42B4E"/>
              </a:buClr>
              <a:buSzPct val="100000"/>
              <a:buFont typeface="Lato"/>
              <a:buChar char="●"/>
            </a:pPr>
            <a:r>
              <a:rPr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Load any dependencies first, before calling them elsewhere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42B4E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Variables and methods can be accessed by any other script on the page!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42B4E"/>
              </a:buClr>
              <a:buSzPct val="100000"/>
              <a:buFont typeface="Lato"/>
              <a:buChar char="●"/>
            </a:pPr>
            <a:r>
              <a:rPr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Be careful with your naming of variables and functions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1700" y="261000"/>
            <a:ext cx="35229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Important!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11700" y="1326975"/>
            <a:ext cx="35229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In this week's exercise we want you to </a:t>
            </a:r>
            <a:r>
              <a:rPr b="1"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finish implementing a basic calculator app</a:t>
            </a:r>
            <a:r>
              <a:rPr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The layout is built for you, you just need to add the behaviour.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Please submit answers as a GitHub repository URL using this form: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https://goo.gl/forms/shDHJNSjg0XvuGVx2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42B4E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42B4E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C42B4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11700" y="261000"/>
            <a:ext cx="35229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This weeks exercise: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000" y="903550"/>
            <a:ext cx="5004599" cy="3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11700" y="2092800"/>
            <a:ext cx="8635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11700" y="337200"/>
            <a:ext cx="4047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What is JavaScript?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It is a scripting language used by browsers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It is used to add behaviour to an otherwise behaviour-less web page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It is interpreted on the fly (as opposed to being pre-compiled)</a:t>
            </a:r>
          </a:p>
          <a:p>
            <a:pPr indent="-317500" lvl="0" marL="457200" rtl="0">
              <a:spcBef>
                <a:spcPts val="0"/>
              </a:spcBef>
              <a:buClr>
                <a:srgbClr val="C42B4E"/>
              </a:buClr>
              <a:buSzPct val="100000"/>
              <a:buChar char="●"/>
            </a:pPr>
            <a:r>
              <a:rPr lang="en">
                <a:solidFill>
                  <a:srgbClr val="C42B4E"/>
                </a:solidFill>
              </a:rPr>
              <a:t>It can also be used server side to generate HTML (Google uses it a lot)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header = document.getElementById(‘header’);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header.setAttribute(‘style’, ‘background: red;’);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How does it fit into the eco-system of a web page?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0500"/>
            <a:ext cx="1154476" cy="115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87" y="2224650"/>
            <a:ext cx="823521" cy="11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38" y="3508800"/>
            <a:ext cx="879000" cy="123802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824450" y="1080338"/>
            <a:ext cx="4665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HTML is </a:t>
            </a:r>
            <a:r>
              <a:rPr b="1" i="1" lang="en"/>
              <a:t>the </a:t>
            </a:r>
            <a:r>
              <a:rPr b="1" i="1" lang="en"/>
              <a:t>document</a:t>
            </a:r>
            <a:r>
              <a:rPr b="1" lang="en"/>
              <a:t>.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It provides the </a:t>
            </a:r>
            <a:r>
              <a:rPr i="1" lang="en"/>
              <a:t>content </a:t>
            </a:r>
            <a:r>
              <a:rPr lang="en"/>
              <a:t>of a web page.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824450" y="2364475"/>
            <a:ext cx="4665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CSS provides </a:t>
            </a:r>
            <a:r>
              <a:rPr b="1" i="1" lang="en"/>
              <a:t>the </a:t>
            </a:r>
            <a:r>
              <a:rPr b="1" i="1" lang="en"/>
              <a:t>styling</a:t>
            </a:r>
            <a:r>
              <a:rPr b="1" lang="en"/>
              <a:t>.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It tells our browser how to display the webpage.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824450" y="3690425"/>
            <a:ext cx="69804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JavaScript provides </a:t>
            </a:r>
            <a:r>
              <a:rPr b="1" i="1" lang="en"/>
              <a:t>the behaviour</a:t>
            </a:r>
            <a:r>
              <a:rPr b="1" lang="en"/>
              <a:t>.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It allows us to bring the page to life using functions, logic, objects, events,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11700" y="337200"/>
            <a:ext cx="86388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Discussion: can you think of any examples of JavaScript in action?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How to add JavaScript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JavaScript can be added to a web page in one of 2 ways: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42B4E"/>
                </a:solidFill>
              </a:rPr>
              <a:t>Inline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Include your JavaScript as a part of the HTML document by adding a &lt;script&gt;&lt;/script&gt; tag to your HTML.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42B4E"/>
                </a:solidFill>
              </a:rPr>
              <a:t>By reference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42B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42B4E"/>
                </a:solidFill>
              </a:rPr>
              <a:t>Include an external JavaScript by adding a ‘src’ attribute to a script tag.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03600" y="0"/>
            <a:ext cx="4640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Inline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&lt;script&gt;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alert(“hello world”);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&lt;/script&gt;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 reference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&lt;script src=”scripts/my-script.js”&gt;&lt;/script&gt;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Pros and Cons of Inlining vs Referencing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311700" y="14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{D84CB3B2-3D42-4B41-989B-BB2AD6447DEC}</a:tableStyleId>
              </a:tblPr>
              <a:tblGrid>
                <a:gridCol w="1186150"/>
                <a:gridCol w="2927650"/>
                <a:gridCol w="4571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Pro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Con</a:t>
                      </a:r>
                      <a:r>
                        <a:rPr b="1" lang="en">
                          <a:solidFill>
                            <a:srgbClr val="CC0000"/>
                          </a:solidFill>
                        </a:rPr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Inline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rgbClr val="6AA84F"/>
                        </a:buClr>
                        <a:buSzPct val="100000"/>
                        <a:buChar char="✓"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Quickest - no extra requests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ct val="100000"/>
                        <a:buChar char="●"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Not easily reusable across pages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ct val="100000"/>
                        <a:buChar char="●"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Difficult to maintain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ct val="100000"/>
                        <a:buChar char="●"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Bundling + minification is fiddly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CC0000"/>
                        </a:buClr>
                        <a:buSzPct val="100000"/>
                        <a:buChar char="●"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Script must be a part of the page @ request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By </a:t>
                      </a:r>
                      <a:r>
                        <a:rPr b="1" lang="en"/>
                        <a:t>Reference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ct val="100000"/>
                        <a:buChar char="✓"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Easy to reuse across pages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ct val="100000"/>
                        <a:buChar char="✓"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Easy to maintain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ct val="100000"/>
                        <a:buChar char="✓"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Bundling + minification is easy</a:t>
                      </a:r>
                    </a:p>
                    <a:p>
                      <a:pPr indent="-317500" lvl="0" marL="457200">
                        <a:spcBef>
                          <a:spcPts val="0"/>
                        </a:spcBef>
                        <a:buClr>
                          <a:srgbClr val="6AA84F"/>
                        </a:buClr>
                        <a:buSzPct val="100000"/>
                        <a:buChar char="✓"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Script can be loaded from other domains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rgbClr val="CC0000"/>
                        </a:buClr>
                        <a:buSzPct val="100000"/>
                        <a:buChar char="●"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+1 extra request per script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311700" y="2092800"/>
            <a:ext cx="8635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Shallow dive part 1: Manipulating the 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11700" y="337200"/>
            <a:ext cx="7691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What is the DOM?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700" y="1248300"/>
            <a:ext cx="4047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“The </a:t>
            </a:r>
            <a:r>
              <a:rPr b="1"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Document Object Model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DOM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) is a programming API for HTML and XML documents. It defines the logical structure of documents and the way a document is accessed and manipulated.” ~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W3.org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In a web page, the &lt;html&gt; tag is the root of the document, and every other element on the page descends from it. These elements are known as nodes.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DOM lets us manipulate those nodes.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1700" y="4642275"/>
            <a:ext cx="5370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https://www.w3.org/TR/WD-DOM/introduction.html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400" y="1092900"/>
            <a:ext cx="4480200" cy="24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311700" y="337200"/>
            <a:ext cx="8420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2B4E"/>
                </a:solidFill>
                <a:latin typeface="Lato"/>
                <a:ea typeface="Lato"/>
                <a:cs typeface="Lato"/>
                <a:sym typeface="Lato"/>
              </a:rPr>
              <a:t>What can we do with the DOM?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248300"/>
            <a:ext cx="59496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We can use the DOM to manipulate almost any aspect of a web page: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Create new nodes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Remove nodes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Move nodes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Edit the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contents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of a node</a:t>
            </a:r>
          </a:p>
          <a:p>
            <a:pPr indent="-304800" lvl="0" marL="457200" rtl="0">
              <a:spcBef>
                <a:spcPts val="0"/>
              </a:spcBef>
              <a:buClr>
                <a:srgbClr val="222222"/>
              </a:buClr>
              <a:buSzPct val="1000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Edit the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attributes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of a 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This week we will keep it simple and focus on two things;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Manipulating the classes of a node</a:t>
            </a:r>
          </a:p>
          <a:p>
            <a:pPr indent="-304800" lvl="0" marL="457200" rtl="0">
              <a:spcBef>
                <a:spcPts val="0"/>
              </a:spcBef>
              <a:buClr>
                <a:srgbClr val="222222"/>
              </a:buClr>
              <a:buSzPct val="1000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Changing the contents of a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