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7" r:id="rId4"/>
    <p:sldId id="258" r:id="rId5"/>
    <p:sldId id="260" r:id="rId6"/>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3314"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20000"/>
              </a:spcBef>
            </a:pPr>
            <a:fld id="{9A0DB2DC-4C9A-4742-B13C-FB6460FD3503}" type="slidenum">
              <a:rPr lang="en-US" altLang="x-none" sz="1200" dirty="0"/>
            </a:fld>
            <a:endParaRPr lang="en-US" altLang="x-none" sz="1200" dirty="0"/>
          </a:p>
        </p:txBody>
      </p:sp>
      <p:sp>
        <p:nvSpPr>
          <p:cNvPr id="13315" name="Rectangle 2"/>
          <p:cNvSpPr>
            <a:spLocks noTextEdit="1"/>
          </p:cNvSpPr>
          <p:nvPr>
            <p:ph type="sldImg"/>
          </p:nvPr>
        </p:nvSpPr>
        <p:spPr/>
      </p:sp>
      <p:sp>
        <p:nvSpPr>
          <p:cNvPr id="13316" name="Rectangle 3"/>
          <p:cNvSpPr>
            <a:spLocks noGrp="1"/>
          </p:cNvSpPr>
          <p:nvPr>
            <p:ph type="body" idx="1"/>
          </p:nvPr>
        </p:nvSpPr>
        <p:spPr/>
        <p:txBody>
          <a:bodyPr vert="horz" wrap="square" anchor="t"/>
          <a:p>
            <a:pPr lvl="0" eaLnBrk="1" hangingPunct="1">
              <a:spcBef>
                <a:spcPct val="20000"/>
              </a:spcBef>
              <a:buClr>
                <a:schemeClr val="accent2"/>
              </a:buClr>
              <a:buSzPct val="80000"/>
              <a:buFont typeface="Wingdings" panose="05000000000000000000" pitchFamily="2" charset="2"/>
              <a:buChar char="•"/>
            </a:pPr>
            <a:r>
              <a:rPr lang="en-US" altLang="x-none" sz="2000" dirty="0">
                <a:latin typeface="宋体" panose="02010600030101010101" pitchFamily="2" charset="-122"/>
              </a:rPr>
              <a:t>  </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5362"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20000"/>
              </a:spcBef>
            </a:pPr>
            <a:fld id="{9A0DB2DC-4C9A-4742-B13C-FB6460FD3503}" type="slidenum">
              <a:rPr lang="en-US" altLang="x-none" sz="1200" dirty="0"/>
            </a:fld>
            <a:endParaRPr lang="en-US" altLang="x-none" sz="1200" dirty="0"/>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vert="horz" wrap="square" anchor="t"/>
          <a:p>
            <a:pPr lvl="0" eaLnBrk="1" hangingPunct="1">
              <a:spcBef>
                <a:spcPct val="20000"/>
              </a:spcBef>
              <a:buClr>
                <a:schemeClr val="accent2"/>
              </a:buClr>
              <a:buSzPct val="80000"/>
              <a:buFont typeface="Wingdings" panose="05000000000000000000" pitchFamily="2" charset="2"/>
              <a:buChar char="•"/>
            </a:pPr>
            <a:r>
              <a:rPr lang="en-US" altLang="x-none" sz="2000" dirty="0">
                <a:latin typeface="宋体" panose="02010600030101010101" pitchFamily="2" charset="-122"/>
              </a:rPr>
              <a:t>  </a:t>
            </a:r>
            <a:r>
              <a:rPr lang="zh-CN" altLang="en-US" dirty="0">
                <a:latin typeface="宋体" panose="02010600030101010101" pitchFamily="2" charset="-122"/>
              </a:rPr>
              <a:t>要求设计一个算法，当给定任何一个人的名字时，该算法能够打印出此人的电话号码，如果该电话簿中根本就没有这个人，则该算法也能够报告没有这个人的标志。</a:t>
            </a:r>
            <a:endParaRPr lang="zh-CN" altLang="en-US" dirty="0">
              <a:latin typeface="宋体" panose="02010600030101010101" pitchFamily="2" charset="-122"/>
            </a:endParaRPr>
          </a:p>
          <a:p>
            <a:pPr lvl="0" eaLnBrk="1" hangingPunct="1"/>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434"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20000"/>
              </a:spcBef>
            </a:pPr>
            <a:fld id="{9A0DB2DC-4C9A-4742-B13C-FB6460FD3503}" type="slidenum">
              <a:rPr lang="en-US" altLang="x-none" sz="1200" dirty="0"/>
            </a:fld>
            <a:endParaRPr lang="en-US" altLang="x-none" sz="1200" dirty="0"/>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vert="horz" wrap="square" anchor="t"/>
          <a:p>
            <a:pPr lvl="0" eaLnBrk="1" hangingPunct="1">
              <a:spcBef>
                <a:spcPct val="20000"/>
              </a:spcBef>
            </a:pPr>
            <a:r>
              <a:rPr lang="zh-CN" altLang="en-US" dirty="0"/>
              <a:t>其他例子：</a:t>
            </a:r>
            <a:endParaRPr lang="zh-CN" altLang="en-US" dirty="0"/>
          </a:p>
          <a:p>
            <a:pPr lvl="0" eaLnBrk="1" hangingPunct="1">
              <a:spcBef>
                <a:spcPct val="20000"/>
              </a:spcBef>
            </a:pPr>
            <a:r>
              <a:rPr lang="zh-CN" altLang="en-US" dirty="0"/>
              <a:t>图书馆的书目检索系统自动化问题</a:t>
            </a:r>
            <a:endParaRPr lang="zh-CN" altLang="en-US" dirty="0"/>
          </a:p>
          <a:p>
            <a:pPr lvl="0" eaLnBrk="1" hangingPunct="1">
              <a:spcBef>
                <a:spcPct val="20000"/>
              </a:spcBef>
            </a:pPr>
            <a:r>
              <a:rPr lang="zh-CN" altLang="en-US" dirty="0"/>
              <a:t>教师资料档案管理系统</a:t>
            </a:r>
            <a:endParaRPr lang="zh-CN" altLang="en-US" dirty="0"/>
          </a:p>
          <a:p>
            <a:pPr lvl="0" eaLnBrk="1" hangingPunct="1">
              <a:spcBef>
                <a:spcPct val="20000"/>
              </a:spcBef>
            </a:pPr>
            <a:r>
              <a:rPr lang="zh-CN" altLang="en-US" dirty="0"/>
              <a:t>多叉路口交通灯的管理问题</a:t>
            </a:r>
            <a:endParaRPr lang="zh-CN" altLang="en-US" dirty="0"/>
          </a:p>
          <a:p>
            <a:pPr lvl="0" eaLnBrk="1" hangingPunct="1"/>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20000"/>
              </a:spcBef>
            </a:pPr>
            <a:fld id="{9A0DB2DC-4C9A-4742-B13C-FB6460FD3503}" type="slidenum">
              <a:rPr lang="en-US" altLang="x-none" sz="1200" dirty="0"/>
            </a:fld>
            <a:endParaRPr lang="en-US" altLang="x-none" sz="1200"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vert="horz" wrap="square" anchor="t"/>
          <a:p>
            <a:pPr lvl="0" eaLnBrk="1" hangingPunct="1"/>
            <a:r>
              <a:rPr lang="zh-CN" altLang="en-US" dirty="0"/>
              <a:t>数据对象可以是有限的，也可以是无限的。</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5602"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20000"/>
              </a:spcBef>
            </a:pPr>
            <a:fld id="{9A0DB2DC-4C9A-4742-B13C-FB6460FD3503}" type="slidenum">
              <a:rPr lang="en-US" altLang="x-none" sz="1200" dirty="0"/>
            </a:fld>
            <a:endParaRPr lang="en-US" altLang="x-none" sz="1200" dirty="0"/>
          </a:p>
        </p:txBody>
      </p:sp>
      <p:sp>
        <p:nvSpPr>
          <p:cNvPr id="25603" name="Rectangle 2"/>
          <p:cNvSpPr>
            <a:spLocks noTextEdit="1"/>
          </p:cNvSpPr>
          <p:nvPr>
            <p:ph type="sldImg"/>
          </p:nvPr>
        </p:nvSpPr>
        <p:spPr/>
      </p:sp>
      <p:sp>
        <p:nvSpPr>
          <p:cNvPr id="25604" name="Rectangle 3"/>
          <p:cNvSpPr>
            <a:spLocks noGrp="1"/>
          </p:cNvSpPr>
          <p:nvPr>
            <p:ph type="body" idx="1"/>
          </p:nvPr>
        </p:nvSpPr>
        <p:spPr/>
        <p:txBody>
          <a:bodyPr vert="horz" wrap="square" anchor="t"/>
          <a:p>
            <a:pPr lvl="0" eaLnBrk="1" hangingPunct="1"/>
            <a:r>
              <a:rPr lang="zh-CN" altLang="en-US" dirty="0"/>
              <a:t>课堂教学时画出实际的示意图说明两种存储结构问题</a:t>
            </a:r>
            <a:r>
              <a:rPr lang="en-US" altLang="x-none" dirty="0"/>
              <a:t>.</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1746"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20000"/>
              </a:spcBef>
            </a:pPr>
            <a:fld id="{9A0DB2DC-4C9A-4742-B13C-FB6460FD3503}" type="slidenum">
              <a:rPr lang="en-US" altLang="x-none" sz="1200" dirty="0"/>
            </a:fld>
            <a:endParaRPr lang="en-US" altLang="x-none" sz="1200" dirty="0"/>
          </a:p>
        </p:txBody>
      </p:sp>
      <p:sp>
        <p:nvSpPr>
          <p:cNvPr id="31747" name="Rectangle 2"/>
          <p:cNvSpPr>
            <a:spLocks noTextEdit="1"/>
          </p:cNvSpPr>
          <p:nvPr>
            <p:ph type="sldImg"/>
          </p:nvPr>
        </p:nvSpPr>
        <p:spPr>
          <a:solidFill>
            <a:srgbClr val="FFFFFF">
              <a:alpha val="100000"/>
            </a:srgbClr>
          </a:solidFill>
          <a:ln>
            <a:solidFill>
              <a:srgbClr val="000000"/>
            </a:solidFill>
            <a:miter/>
          </a:ln>
        </p:spPr>
      </p:sp>
      <p:sp>
        <p:nvSpPr>
          <p:cNvPr id="31748" name="Rectangle 3"/>
          <p:cNvSpPr/>
          <p:nvPr>
            <p:ph type="body" idx="1"/>
          </p:nvPr>
        </p:nvSpPr>
        <p:spPr>
          <a:solidFill>
            <a:srgbClr val="FFFFFF">
              <a:alpha val="100000"/>
            </a:srgbClr>
          </a:solidFill>
          <a:ln>
            <a:solidFill>
              <a:srgbClr val="000000"/>
            </a:solidFill>
            <a:miter/>
          </a:ln>
        </p:spPr>
        <p:txBody>
          <a:bodyPr vert="horz" wrap="square" anchor="t"/>
          <a:p>
            <a:pPr lvl="0" eaLnBrk="1" hangingPunct="1"/>
            <a:r>
              <a:rPr lang="zh-CN" altLang="en-US" sz="1400" b="1" dirty="0"/>
              <a:t>说明：</a:t>
            </a:r>
            <a:r>
              <a:rPr lang="zh-CN" altLang="en-US" dirty="0"/>
              <a:t> </a:t>
            </a:r>
            <a:endParaRPr lang="zh-CN" altLang="en-US" dirty="0"/>
          </a:p>
          <a:p>
            <a:pPr lvl="0" eaLnBrk="1" hangingPunct="1"/>
            <a:r>
              <a:rPr lang="zh-CN" altLang="en-US" dirty="0"/>
              <a:t>         </a:t>
            </a:r>
            <a:r>
              <a:rPr lang="zh-CN" altLang="en-US" sz="1600" dirty="0">
                <a:ea typeface="Arial Unicode MS" panose="020B0604020202020204" charset="-122"/>
              </a:rPr>
              <a:t>⑴  </a:t>
            </a:r>
            <a:r>
              <a:rPr lang="en-US" altLang="x-none" dirty="0"/>
              <a:t>ADT</a:t>
            </a:r>
            <a:r>
              <a:rPr lang="zh-CN" altLang="en-US" dirty="0"/>
              <a:t>和数据类型实质上是一个概念</a:t>
            </a:r>
            <a:r>
              <a:rPr lang="en-US" altLang="x-none" dirty="0"/>
              <a:t>.</a:t>
            </a:r>
            <a:r>
              <a:rPr lang="zh-CN" altLang="en-US" dirty="0"/>
              <a:t>其区别是</a:t>
            </a:r>
            <a:r>
              <a:rPr lang="zh-CN" altLang="en-US" sz="1000" dirty="0"/>
              <a:t>：</a:t>
            </a:r>
            <a:r>
              <a:rPr lang="zh-CN" altLang="en-US" dirty="0"/>
              <a:t> </a:t>
            </a:r>
            <a:r>
              <a:rPr lang="en-US" altLang="x-none" dirty="0"/>
              <a:t>ADT</a:t>
            </a:r>
            <a:r>
              <a:rPr lang="zh-CN" altLang="en-US" dirty="0"/>
              <a:t>的范畴更广</a:t>
            </a:r>
            <a:r>
              <a:rPr lang="en-US" altLang="x-none" dirty="0"/>
              <a:t>,</a:t>
            </a:r>
            <a:r>
              <a:rPr lang="zh-CN" altLang="en-US" dirty="0"/>
              <a:t>它不再局限于系统已定义并实现的数据类型</a:t>
            </a:r>
            <a:r>
              <a:rPr lang="zh-CN" altLang="en-US" sz="1000" dirty="0"/>
              <a:t>，</a:t>
            </a:r>
            <a:r>
              <a:rPr lang="zh-CN" altLang="en-US" dirty="0"/>
              <a:t>还包括用户自己定义的数据类型</a:t>
            </a:r>
            <a:r>
              <a:rPr lang="zh-CN" altLang="en-US" sz="1000" dirty="0"/>
              <a:t>。</a:t>
            </a:r>
            <a:endParaRPr lang="zh-CN" altLang="en-US" dirty="0"/>
          </a:p>
          <a:p>
            <a:pPr lvl="0" eaLnBrk="1" hangingPunct="1"/>
            <a:r>
              <a:rPr lang="zh-CN" altLang="en-US" sz="1600" dirty="0">
                <a:ea typeface="Arial Unicode MS" panose="020B0604020202020204" charset="-122"/>
              </a:rPr>
              <a:t>       ⑵  </a:t>
            </a:r>
            <a:r>
              <a:rPr lang="en-US" altLang="x-none" dirty="0"/>
              <a:t>ADT</a:t>
            </a:r>
            <a:r>
              <a:rPr lang="zh-CN" altLang="en-US" dirty="0"/>
              <a:t>的定义是由一个值域和定义在该值域上的一组操作组成</a:t>
            </a:r>
            <a:r>
              <a:rPr lang="zh-CN" altLang="en-US" sz="1000" dirty="0"/>
              <a:t>。</a:t>
            </a:r>
            <a:r>
              <a:rPr lang="zh-CN" altLang="en-US" dirty="0"/>
              <a:t>包括定义</a:t>
            </a:r>
            <a:r>
              <a:rPr lang="zh-CN" altLang="en-US" sz="1000" dirty="0"/>
              <a:t>，</a:t>
            </a:r>
            <a:r>
              <a:rPr lang="zh-CN" altLang="en-US" dirty="0"/>
              <a:t>表示和实现三个部分</a:t>
            </a:r>
            <a:r>
              <a:rPr lang="zh-CN" altLang="en-US" sz="1000" dirty="0"/>
              <a:t>。</a:t>
            </a:r>
            <a:endParaRPr lang="zh-CN" altLang="en-US" sz="1000" dirty="0"/>
          </a:p>
          <a:p>
            <a:pPr lvl="0" eaLnBrk="1" hangingPunct="1"/>
            <a:r>
              <a:rPr lang="zh-CN" altLang="en-US" sz="1600" dirty="0">
                <a:ea typeface="Arial Unicode MS" panose="020B0604020202020204" charset="-122"/>
              </a:rPr>
              <a:t>       ⑶  </a:t>
            </a:r>
            <a:r>
              <a:rPr lang="en-US" altLang="x-none" dirty="0"/>
              <a:t>ADT</a:t>
            </a:r>
            <a:r>
              <a:rPr lang="zh-CN" altLang="en-US" dirty="0"/>
              <a:t>的最重要的特点是抽象和信息隐蔽。 抽象的本质就是抽取反映问题本质的东西，忽略非本质的细节，使所设计的结构更具有一般性，可以解决一类问题。信息隐蔽就是对用户隐藏数据存储和操作实现的细节，使用者了解抽象操作或界面服务，通过界面中的服务来访问这些数据。</a:t>
            </a:r>
            <a:endParaRPr lang="zh-CN" altLang="en-US" dirty="0"/>
          </a:p>
          <a:p>
            <a:pPr lvl="0" eaLnBrk="1" hangingPunct="1"/>
            <a:r>
              <a:rPr lang="zh-CN" altLang="en-US" dirty="0"/>
              <a:t>        例</a:t>
            </a:r>
            <a:r>
              <a:rPr lang="zh-CN" altLang="en-US" sz="1000" dirty="0"/>
              <a:t>：</a:t>
            </a:r>
            <a:r>
              <a:rPr lang="zh-CN" altLang="en-US" dirty="0"/>
              <a:t>整数的数学概念和对整数所能进行的运算构成一个</a:t>
            </a:r>
            <a:r>
              <a:rPr lang="en-US" altLang="x-none" dirty="0"/>
              <a:t>ADT </a:t>
            </a:r>
            <a:r>
              <a:rPr lang="zh-CN" altLang="en-US" dirty="0"/>
              <a:t>， </a:t>
            </a:r>
            <a:r>
              <a:rPr lang="en-US" altLang="x-none" dirty="0"/>
              <a:t>C</a:t>
            </a:r>
            <a:r>
              <a:rPr lang="zh-CN" altLang="en-US" dirty="0"/>
              <a:t>语言中的变量类型</a:t>
            </a:r>
            <a:r>
              <a:rPr lang="en-US" altLang="x-none" dirty="0"/>
              <a:t>int</a:t>
            </a:r>
            <a:r>
              <a:rPr lang="zh-CN" altLang="en-US" dirty="0"/>
              <a:t>就是对这个抽象数据类型的一种物理实现。</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3794"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20000"/>
              </a:spcBef>
            </a:pPr>
            <a:fld id="{9A0DB2DC-4C9A-4742-B13C-FB6460FD3503}" type="slidenum">
              <a:rPr lang="en-US" altLang="x-none" sz="1200" dirty="0"/>
            </a:fld>
            <a:endParaRPr lang="en-US" altLang="x-none" sz="1200" dirty="0"/>
          </a:p>
        </p:txBody>
      </p:sp>
      <p:sp>
        <p:nvSpPr>
          <p:cNvPr id="33795" name="Rectangle 2"/>
          <p:cNvSpPr>
            <a:spLocks noTextEdit="1"/>
          </p:cNvSpPr>
          <p:nvPr>
            <p:ph type="sldImg"/>
          </p:nvPr>
        </p:nvSpPr>
        <p:spPr/>
      </p:sp>
      <p:sp>
        <p:nvSpPr>
          <p:cNvPr id="33796" name="Rectangle 3"/>
          <p:cNvSpPr>
            <a:spLocks noGrp="1"/>
          </p:cNvSpPr>
          <p:nvPr>
            <p:ph type="body" idx="1"/>
          </p:nvPr>
        </p:nvSpPr>
        <p:spPr/>
        <p:txBody>
          <a:bodyPr vert="horz" wrap="square" anchor="t"/>
          <a:p>
            <a:pPr lvl="0" eaLnBrk="1" hangingPunct="1"/>
            <a:r>
              <a:rPr lang="zh-CN" altLang="en-US" sz="1400" b="1" dirty="0"/>
              <a:t>说明：</a:t>
            </a:r>
            <a:r>
              <a:rPr lang="zh-CN" altLang="en-US" dirty="0"/>
              <a:t> </a:t>
            </a:r>
            <a:endParaRPr lang="zh-CN" altLang="en-US" dirty="0"/>
          </a:p>
          <a:p>
            <a:pPr lvl="0" eaLnBrk="1" hangingPunct="1"/>
            <a:r>
              <a:rPr lang="zh-CN" altLang="en-US" dirty="0"/>
              <a:t>         </a:t>
            </a:r>
            <a:r>
              <a:rPr lang="zh-CN" altLang="en-US" sz="1600" dirty="0">
                <a:ea typeface="Arial Unicode MS" panose="020B0604020202020204" charset="-122"/>
              </a:rPr>
              <a:t>⑴  </a:t>
            </a:r>
            <a:r>
              <a:rPr lang="en-US" altLang="x-none" dirty="0"/>
              <a:t>ADT</a:t>
            </a:r>
            <a:r>
              <a:rPr lang="zh-CN" altLang="en-US" dirty="0"/>
              <a:t>和数据类型实质上是一个概念</a:t>
            </a:r>
            <a:r>
              <a:rPr lang="en-US" altLang="x-none" dirty="0"/>
              <a:t>.</a:t>
            </a:r>
            <a:r>
              <a:rPr lang="zh-CN" altLang="en-US" dirty="0"/>
              <a:t>其区别是</a:t>
            </a:r>
            <a:r>
              <a:rPr lang="zh-CN" altLang="en-US" sz="1000" dirty="0"/>
              <a:t>：</a:t>
            </a:r>
            <a:r>
              <a:rPr lang="zh-CN" altLang="en-US" dirty="0"/>
              <a:t> </a:t>
            </a:r>
            <a:r>
              <a:rPr lang="en-US" altLang="x-none" dirty="0"/>
              <a:t>ADT</a:t>
            </a:r>
            <a:r>
              <a:rPr lang="zh-CN" altLang="en-US" dirty="0"/>
              <a:t>的范畴更广</a:t>
            </a:r>
            <a:r>
              <a:rPr lang="en-US" altLang="x-none" dirty="0"/>
              <a:t>,</a:t>
            </a:r>
            <a:r>
              <a:rPr lang="zh-CN" altLang="en-US" dirty="0"/>
              <a:t>它不再局限于系统已定义并实现的数据类型</a:t>
            </a:r>
            <a:r>
              <a:rPr lang="zh-CN" altLang="en-US" sz="1000" dirty="0"/>
              <a:t>，</a:t>
            </a:r>
            <a:r>
              <a:rPr lang="zh-CN" altLang="en-US" dirty="0"/>
              <a:t>还包括用户自己定义的数据类型</a:t>
            </a:r>
            <a:r>
              <a:rPr lang="zh-CN" altLang="en-US" sz="1000" dirty="0"/>
              <a:t>。</a:t>
            </a:r>
            <a:endParaRPr lang="zh-CN" altLang="en-US" dirty="0"/>
          </a:p>
          <a:p>
            <a:pPr lvl="0" eaLnBrk="1" hangingPunct="1"/>
            <a:r>
              <a:rPr lang="zh-CN" altLang="en-US" sz="1600" dirty="0">
                <a:ea typeface="Arial Unicode MS" panose="020B0604020202020204" charset="-122"/>
              </a:rPr>
              <a:t>       ⑵  </a:t>
            </a:r>
            <a:r>
              <a:rPr lang="en-US" altLang="x-none" dirty="0"/>
              <a:t>ADT</a:t>
            </a:r>
            <a:r>
              <a:rPr lang="zh-CN" altLang="en-US" dirty="0"/>
              <a:t>的定义是由一个值域和定义在该值域上的一组操作组成</a:t>
            </a:r>
            <a:r>
              <a:rPr lang="zh-CN" altLang="en-US" sz="1000" dirty="0"/>
              <a:t>。</a:t>
            </a:r>
            <a:r>
              <a:rPr lang="zh-CN" altLang="en-US" dirty="0"/>
              <a:t>包括定义</a:t>
            </a:r>
            <a:r>
              <a:rPr lang="zh-CN" altLang="en-US" sz="1000" dirty="0"/>
              <a:t>，</a:t>
            </a:r>
            <a:r>
              <a:rPr lang="zh-CN" altLang="en-US" dirty="0"/>
              <a:t>表示和实现三个部分</a:t>
            </a:r>
            <a:r>
              <a:rPr lang="zh-CN" altLang="en-US" sz="1000" dirty="0"/>
              <a:t>。</a:t>
            </a:r>
            <a:endParaRPr lang="zh-CN" altLang="en-US" sz="1000" dirty="0"/>
          </a:p>
          <a:p>
            <a:pPr lvl="0" eaLnBrk="1" hangingPunct="1"/>
            <a:r>
              <a:rPr lang="zh-CN" altLang="en-US" sz="1600" dirty="0">
                <a:ea typeface="Arial Unicode MS" panose="020B0604020202020204" charset="-122"/>
              </a:rPr>
              <a:t>       ⑶  </a:t>
            </a:r>
            <a:r>
              <a:rPr lang="en-US" altLang="x-none" dirty="0"/>
              <a:t>ADT</a:t>
            </a:r>
            <a:r>
              <a:rPr lang="zh-CN" altLang="en-US" dirty="0"/>
              <a:t>的最重要的特点是抽象和信息隐蔽。 抽象的本质就是抽取反映问题本质的东西，忽略非本质的细节，使所设计的结构更具有一般性，可以解决一类问题。信息隐蔽就是对用户隐藏数据存储和操作实现的细节，使用者了解抽象操作或界面服务，通过界面中的服务来访问这些数据。</a:t>
            </a:r>
            <a:endParaRPr lang="zh-CN" altLang="en-US" dirty="0"/>
          </a:p>
          <a:p>
            <a:pPr lvl="0" eaLnBrk="1" hangingPunct="1"/>
            <a:r>
              <a:rPr lang="zh-CN" altLang="en-US" dirty="0"/>
              <a:t>        例</a:t>
            </a:r>
            <a:r>
              <a:rPr lang="zh-CN" altLang="en-US" sz="1000" dirty="0"/>
              <a:t>：</a:t>
            </a:r>
            <a:r>
              <a:rPr lang="zh-CN" altLang="en-US" dirty="0"/>
              <a:t>整数的数学概念和对整数所能进行的运算构成一个</a:t>
            </a:r>
            <a:r>
              <a:rPr lang="en-US" altLang="x-none" dirty="0"/>
              <a:t>ADT </a:t>
            </a:r>
            <a:r>
              <a:rPr lang="zh-CN" altLang="en-US" dirty="0"/>
              <a:t>， </a:t>
            </a:r>
            <a:r>
              <a:rPr lang="en-US" altLang="x-none" dirty="0"/>
              <a:t>C</a:t>
            </a:r>
            <a:r>
              <a:rPr lang="zh-CN" altLang="en-US" dirty="0"/>
              <a:t>语言中的变量类型</a:t>
            </a:r>
            <a:r>
              <a:rPr lang="en-US" altLang="x-none" dirty="0"/>
              <a:t>int</a:t>
            </a:r>
            <a:r>
              <a:rPr lang="zh-CN" altLang="en-US" dirty="0"/>
              <a:t>就是对这个抽象数据类型的一种物理实现。</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7890"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20000"/>
              </a:spcBef>
            </a:pPr>
            <a:fld id="{9A0DB2DC-4C9A-4742-B13C-FB6460FD3503}" type="slidenum">
              <a:rPr lang="en-US" altLang="x-none" sz="1200" dirty="0"/>
            </a:fld>
            <a:endParaRPr lang="en-US" altLang="x-none" sz="1200" dirty="0"/>
          </a:p>
        </p:txBody>
      </p:sp>
      <p:sp>
        <p:nvSpPr>
          <p:cNvPr id="37891" name="Rectangle 1026"/>
          <p:cNvSpPr>
            <a:spLocks noTextEdit="1"/>
          </p:cNvSpPr>
          <p:nvPr>
            <p:ph type="sldImg"/>
          </p:nvPr>
        </p:nvSpPr>
        <p:spPr/>
      </p:sp>
      <p:sp>
        <p:nvSpPr>
          <p:cNvPr id="37892" name="Rectangle 1027"/>
          <p:cNvSpPr>
            <a:spLocks noGrp="1"/>
          </p:cNvSpPr>
          <p:nvPr>
            <p:ph type="body" idx="1"/>
          </p:nvPr>
        </p:nvSpPr>
        <p:spPr/>
        <p:txBody>
          <a:bodyPr vert="horz" wrap="square" anchor="t"/>
          <a:p>
            <a:pPr lvl="0" eaLnBrk="1" hangingPunct="1"/>
            <a:r>
              <a:rPr lang="en-US" altLang="x-none" dirty="0"/>
              <a:t>        </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09600"/>
            <a:ext cx="7622209"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77968"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9632" y="1981200"/>
            <a:ext cx="5077968"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8" name="页脚占位符 7"/>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4" name="页脚占位符 3"/>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3" name="页脚占位符 2"/>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09600"/>
            <a:ext cx="7622209"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77968"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9632" y="1981200"/>
            <a:ext cx="5077968"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8" name="页脚占位符 7"/>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4" name="页脚占位符 3"/>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3" name="页脚占位符 2"/>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alpha val="100000"/>
          </a:srgbClr>
        </a:solidFill>
        <a:effectLst/>
      </p:bgPr>
    </p:bg>
    <p:spTree>
      <p:nvGrpSpPr>
        <p:cNvPr id="1" name=""/>
        <p:cNvGrpSpPr/>
        <p:nvPr/>
      </p:nvGrpSpPr>
      <p:grpSpPr/>
      <p:grpSp>
        <p:nvGrpSpPr>
          <p:cNvPr id="2050" name="组合 2049"/>
          <p:cNvGrpSpPr/>
          <p:nvPr/>
        </p:nvGrpSpPr>
        <p:grpSpPr>
          <a:xfrm>
            <a:off x="-1377949" y="1552575"/>
            <a:ext cx="13569949" cy="5305425"/>
            <a:chOff x="0" y="0"/>
            <a:chExt cx="6412" cy="3342"/>
          </a:xfrm>
        </p:grpSpPr>
        <p:sp>
          <p:nvSpPr>
            <p:cNvPr id="2051" name="Freeform 1027"/>
            <p:cNvSpPr/>
            <p:nvPr/>
          </p:nvSpPr>
          <p:spPr>
            <a:xfrm>
              <a:off x="2713" y="729"/>
              <a:ext cx="3699" cy="2613"/>
            </a:xfrm>
            <a:custGeom>
              <a:avLst/>
              <a:gdLst>
                <a:gd name="txL" fmla="*/ 0 w 3699"/>
                <a:gd name="txT" fmla="*/ 0 h 2613"/>
                <a:gd name="txR" fmla="*/ 3699 w 3699"/>
                <a:gd name="txB" fmla="*/ 2613 h 2613"/>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txL" t="txT" r="txR" b="tx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alpha val="100000"/>
                  </a:srgbClr>
                </a:gs>
                <a:gs pos="100000">
                  <a:schemeClr val="accent2">
                    <a:alpha val="100000"/>
                  </a:schemeClr>
                </a:gs>
              </a:gsLst>
              <a:lin ang="0" scaled="1"/>
              <a:tileRect/>
            </a:gradFill>
            <a:ln w="9525">
              <a:noFill/>
            </a:ln>
          </p:spPr>
          <p:txBody>
            <a:bodyPr/>
            <a:p>
              <a:endParaRPr lang="zh-CN" altLang="en-US" sz="2400"/>
            </a:p>
          </p:txBody>
        </p:sp>
        <p:sp>
          <p:nvSpPr>
            <p:cNvPr id="2052" name="Arc 1028"/>
            <p:cNvSpPr/>
            <p:nvPr/>
          </p:nvSpPr>
          <p:spPr>
            <a:xfrm>
              <a:off x="0" y="0"/>
              <a:ext cx="4237" cy="3342"/>
            </a:xfrm>
            <a:custGeom>
              <a:avLst/>
              <a:gdLst>
                <a:gd name="txL" fmla="*/ 0 w 21600"/>
                <a:gd name="txT" fmla="*/ 0 h 21231"/>
                <a:gd name="txR" fmla="*/ 21600 w 21600"/>
                <a:gd name="txB" fmla="*/ 21231 h 21231"/>
              </a:gdLst>
              <a:ahLst/>
              <a:cxnLst>
                <a:cxn ang="0">
                  <a:pos x="780" y="0"/>
                </a:cxn>
                <a:cxn ang="0">
                  <a:pos x="4237" y="3342"/>
                </a:cxn>
                <a:cxn ang="0">
                  <a:pos x="0" y="3342"/>
                </a:cxn>
              </a:cxnLst>
              <a:rect l="txL" t="txT" r="txR" b="txB"/>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close/>
                </a:path>
              </a:pathLst>
            </a:custGeom>
            <a:noFill/>
            <a:ln w="12700" cap="rnd" cmpd="sng">
              <a:solidFill>
                <a:schemeClr val="accent2"/>
              </a:solidFill>
              <a:prstDash val="solid"/>
              <a:bevel/>
              <a:headEnd type="none" w="med" len="med"/>
              <a:tailEnd type="none" w="med" len="med"/>
            </a:ln>
          </p:spPr>
          <p:txBody>
            <a:bodyPr/>
            <a:p>
              <a:endParaRPr lang="zh-CN" altLang="en-US" sz="2400"/>
            </a:p>
          </p:txBody>
        </p:sp>
      </p:grpSp>
      <p:sp>
        <p:nvSpPr>
          <p:cNvPr id="2053" name="Rectangle 5"/>
          <p:cNvSpPr>
            <a:spLocks noGrp="1"/>
          </p:cNvSpPr>
          <p:nvPr>
            <p:ph type="title"/>
          </p:nvPr>
        </p:nvSpPr>
        <p:spPr>
          <a:xfrm>
            <a:off x="914400" y="609600"/>
            <a:ext cx="10363200" cy="1143000"/>
          </a:xfrm>
          <a:prstGeom prst="rect">
            <a:avLst/>
          </a:prstGeom>
          <a:noFill/>
          <a:ln w="9525">
            <a:noFill/>
          </a:ln>
        </p:spPr>
        <p:txBody>
          <a:bodyPr lIns="92075" tIns="46038" rIns="92075" bIns="46038" anchor="ctr"/>
          <a:p>
            <a:pPr lvl="0"/>
            <a:r>
              <a:rPr lang="zh-CN" altLang="en-US"/>
              <a:t>单击此处编辑母版标题样式</a:t>
            </a:r>
            <a:endParaRPr lang="zh-CN" altLang="en-US"/>
          </a:p>
        </p:txBody>
      </p:sp>
      <p:sp>
        <p:nvSpPr>
          <p:cNvPr id="2054" name="Rectangle 9"/>
          <p:cNvSpPr>
            <a:spLocks noGrp="1"/>
          </p:cNvSpPr>
          <p:nvPr>
            <p:ph type="body" idx="1"/>
          </p:nvPr>
        </p:nvSpPr>
        <p:spPr>
          <a:xfrm>
            <a:off x="914400" y="1981200"/>
            <a:ext cx="10363200" cy="41148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5" name="Rectangle 1031"/>
          <p:cNvSpPr>
            <a:spLocks noGrp="1"/>
          </p:cNvSpPr>
          <p:nvPr>
            <p:ph type="dt" sz="quarter"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lvl="0" eaLnBrk="1" hangingPunct="1"/>
            <a:endParaRPr lang="en-US" altLang="x-none" dirty="0">
              <a:latin typeface="Times New Roman" panose="02020603050405020304" pitchFamily="2" charset="0"/>
            </a:endParaRPr>
          </a:p>
        </p:txBody>
      </p:sp>
      <p:sp>
        <p:nvSpPr>
          <p:cNvPr id="2056" name="Rectangle 1032"/>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lvl="0" eaLnBrk="1" hangingPunct="1"/>
            <a:endParaRPr lang="en-US" altLang="x-none" dirty="0">
              <a:latin typeface="Times New Roman" panose="02020603050405020304" pitchFamily="2" charset="0"/>
            </a:endParaRPr>
          </a:p>
        </p:txBody>
      </p:sp>
      <p:sp>
        <p:nvSpPr>
          <p:cNvPr id="2057" name="Rectangle 1033"/>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6600">
            <a:alpha val="100000"/>
          </a:srgbClr>
        </a:solidFill>
        <a:effectLst/>
      </p:bgPr>
    </p:bg>
    <p:spTree>
      <p:nvGrpSpPr>
        <p:cNvPr id="1" name=""/>
        <p:cNvGrpSpPr/>
        <p:nvPr/>
      </p:nvGrpSpPr>
      <p:grpSpPr/>
      <p:grpSp>
        <p:nvGrpSpPr>
          <p:cNvPr id="1026" name="组合 1025"/>
          <p:cNvGrpSpPr/>
          <p:nvPr/>
        </p:nvGrpSpPr>
        <p:grpSpPr>
          <a:xfrm>
            <a:off x="0" y="1588"/>
            <a:ext cx="12177184" cy="6845300"/>
            <a:chOff x="0" y="0"/>
            <a:chExt cx="5753" cy="4312"/>
          </a:xfrm>
        </p:grpSpPr>
        <p:sp>
          <p:nvSpPr>
            <p:cNvPr id="1027" name="Freeform 3"/>
            <p:cNvSpPr/>
            <p:nvPr/>
          </p:nvSpPr>
          <p:spPr>
            <a:xfrm>
              <a:off x="3394" y="998"/>
              <a:ext cx="2359" cy="3314"/>
            </a:xfrm>
            <a:custGeom>
              <a:avLst/>
              <a:gdLst>
                <a:gd name="txL" fmla="*/ 0 w 2359"/>
                <a:gd name="txT" fmla="*/ 0 h 3314"/>
                <a:gd name="txR" fmla="*/ 2359 w 2359"/>
                <a:gd name="txB" fmla="*/ 3314 h 3314"/>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txL" t="txT" r="txR" b="tx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alpha val="100000"/>
                  </a:srgbClr>
                </a:gs>
                <a:gs pos="100000">
                  <a:schemeClr val="accent2">
                    <a:alpha val="100000"/>
                  </a:schemeClr>
                </a:gs>
              </a:gsLst>
              <a:lin ang="0" scaled="1"/>
              <a:tileRect/>
            </a:gradFill>
            <a:ln w="9525">
              <a:noFill/>
            </a:ln>
          </p:spPr>
          <p:txBody>
            <a:bodyPr/>
            <a:p>
              <a:endParaRPr lang="zh-CN" altLang="en-US" sz="2400"/>
            </a:p>
          </p:txBody>
        </p:sp>
        <p:sp>
          <p:nvSpPr>
            <p:cNvPr id="1028" name="Arc 4"/>
            <p:cNvSpPr/>
            <p:nvPr/>
          </p:nvSpPr>
          <p:spPr>
            <a:xfrm>
              <a:off x="0" y="0"/>
              <a:ext cx="5298" cy="4312"/>
            </a:xfrm>
            <a:custGeom>
              <a:avLst/>
              <a:gdLst>
                <a:gd name="txL" fmla="*/ 0 w 21600"/>
                <a:gd name="txT" fmla="*/ 0 h 21600"/>
                <a:gd name="txR" fmla="*/ 21600 w 21600"/>
                <a:gd name="txB" fmla="*/ 21600 h 21600"/>
              </a:gdLst>
              <a:ahLst/>
              <a:cxnLst>
                <a:cxn ang="0">
                  <a:pos x="0" y="0"/>
                </a:cxn>
                <a:cxn ang="0">
                  <a:pos x="5298" y="4312"/>
                </a:cxn>
                <a:cxn ang="0">
                  <a:pos x="0" y="431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2700" cap="rnd" cmpd="sng">
              <a:solidFill>
                <a:schemeClr val="accent2"/>
              </a:solidFill>
              <a:prstDash val="solid"/>
              <a:bevel/>
              <a:headEnd type="none" w="med" len="med"/>
              <a:tailEnd type="none" w="med" len="med"/>
            </a:ln>
          </p:spPr>
          <p:txBody>
            <a:bodyPr/>
            <a:p>
              <a:endParaRPr lang="zh-CN" altLang="en-US" sz="2400"/>
            </a:p>
          </p:txBody>
        </p:sp>
      </p:grpSp>
      <p:sp>
        <p:nvSpPr>
          <p:cNvPr id="1029" name="Rectangle 5"/>
          <p:cNvSpPr>
            <a:spLocks noGrp="1"/>
          </p:cNvSpPr>
          <p:nvPr>
            <p:ph type="title"/>
          </p:nvPr>
        </p:nvSpPr>
        <p:spPr>
          <a:xfrm>
            <a:off x="914400" y="609600"/>
            <a:ext cx="10363200" cy="1143000"/>
          </a:xfrm>
          <a:prstGeom prst="rect">
            <a:avLst/>
          </a:prstGeom>
          <a:noFill/>
          <a:ln w="9525">
            <a:noFill/>
          </a:ln>
        </p:spPr>
        <p:txBody>
          <a:bodyPr lIns="92075" tIns="46038" rIns="92075" bIns="46038" anchor="ctr"/>
          <a:p>
            <a:pPr lvl="0"/>
            <a:r>
              <a:rPr lang="zh-CN" altLang="en-US"/>
              <a:t>单击此处编辑母版标题样式</a:t>
            </a:r>
            <a:endParaRPr lang="zh-CN" altLang="en-US"/>
          </a:p>
        </p:txBody>
      </p:sp>
      <p:sp>
        <p:nvSpPr>
          <p:cNvPr id="1030" name="Rectangle 6"/>
          <p:cNvSpPr>
            <a:spLocks noGrp="1"/>
          </p:cNvSpPr>
          <p:nvPr>
            <p:ph type="dt" sz="half"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lvl="0" eaLnBrk="1" hangingPunct="1"/>
            <a:endParaRPr lang="en-US" altLang="x-none" dirty="0">
              <a:latin typeface="Times New Roman" panose="02020603050405020304" pitchFamily="2" charset="0"/>
            </a:endParaRPr>
          </a:p>
        </p:txBody>
      </p:sp>
      <p:sp>
        <p:nvSpPr>
          <p:cNvPr id="1031" name="Rectangle 7"/>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lvl="0" eaLnBrk="1" hangingPunct="1"/>
            <a:endParaRPr lang="en-US" altLang="x-none" dirty="0">
              <a:latin typeface="Times New Roman" panose="02020603050405020304" pitchFamily="2" charset="0"/>
            </a:endParaRPr>
          </a:p>
        </p:txBody>
      </p:sp>
      <p:sp>
        <p:nvSpPr>
          <p:cNvPr id="1032" name="Rectangle 8"/>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lvl="0" eaLnBrk="1" hangingPunct="1"/>
            <a:fld id="{9A0DB2DC-4C9A-4742-B13C-FB6460FD3503}" type="slidenum">
              <a:rPr lang="en-US" altLang="x-none" dirty="0">
                <a:latin typeface="Times New Roman" panose="02020603050405020304" pitchFamily="2" charset="0"/>
              </a:rPr>
            </a:fld>
            <a:endParaRPr lang="en-US" altLang="x-none" dirty="0">
              <a:latin typeface="Times New Roman" panose="02020603050405020304" pitchFamily="2" charset="0"/>
            </a:endParaRPr>
          </a:p>
        </p:txBody>
      </p:sp>
      <p:sp>
        <p:nvSpPr>
          <p:cNvPr id="1033" name="Rectangle 9"/>
          <p:cNvSpPr>
            <a:spLocks noGrp="1"/>
          </p:cNvSpPr>
          <p:nvPr>
            <p:ph type="body" idx="1"/>
          </p:nvPr>
        </p:nvSpPr>
        <p:spPr>
          <a:xfrm>
            <a:off x="914400" y="1981200"/>
            <a:ext cx="10363200" cy="41148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1026"/>
          <p:cNvSpPr>
            <a:spLocks noGrp="1"/>
          </p:cNvSpPr>
          <p:nvPr>
            <p:ph type="ctrTitle"/>
          </p:nvPr>
        </p:nvSpPr>
        <p:spPr>
          <a:xfrm>
            <a:off x="2590800" y="201613"/>
            <a:ext cx="5665788" cy="995362"/>
          </a:xfrm>
        </p:spPr>
        <p:txBody>
          <a:bodyPr vert="horz" wrap="square" lIns="92075" tIns="46038" rIns="92075" bIns="46038" anchor="b"/>
          <a:lstStyle>
            <a:lvl1pPr lvl="0">
              <a:defRPr/>
            </a:lvl1pPr>
          </a:lstStyle>
          <a:p>
            <a:pPr lvl="0" eaLnBrk="1" hangingPunct="1"/>
            <a:r>
              <a:rPr lang="zh-CN" altLang="en-US" sz="6000" dirty="0">
                <a:latin typeface="楷体_GB2312" pitchFamily="1" charset="-122"/>
                <a:ea typeface="楷体_GB2312" pitchFamily="1" charset="-122"/>
              </a:rPr>
              <a:t>第</a:t>
            </a:r>
            <a:r>
              <a:rPr lang="en-US" altLang="x-none" sz="6000" dirty="0">
                <a:latin typeface="Times New Roman" panose="02020603050405020304" pitchFamily="2" charset="0"/>
                <a:ea typeface="楷体_GB2312" pitchFamily="1" charset="-122"/>
              </a:rPr>
              <a:t>1</a:t>
            </a:r>
            <a:r>
              <a:rPr lang="zh-CN" altLang="en-US" sz="6000" dirty="0">
                <a:latin typeface="楷体_GB2312" pitchFamily="1" charset="-122"/>
                <a:ea typeface="楷体_GB2312" pitchFamily="1" charset="-122"/>
              </a:rPr>
              <a:t>章   绪 论</a:t>
            </a:r>
            <a:endParaRPr lang="zh-CN" altLang="en-US" sz="6000" dirty="0">
              <a:latin typeface="楷体_GB2312" pitchFamily="1" charset="-122"/>
              <a:ea typeface="楷体_GB2312" pitchFamily="1" charset="-122"/>
            </a:endParaRPr>
          </a:p>
        </p:txBody>
      </p:sp>
      <p:sp>
        <p:nvSpPr>
          <p:cNvPr id="10243" name="Rectangle 1029"/>
          <p:cNvSpPr/>
          <p:nvPr/>
        </p:nvSpPr>
        <p:spPr>
          <a:xfrm>
            <a:off x="1676400" y="1268413"/>
            <a:ext cx="8839200" cy="5373687"/>
          </a:xfrm>
          <a:prstGeom prst="rect">
            <a:avLst/>
          </a:prstGeom>
          <a:noFill/>
          <a:ln w="9525">
            <a:noFill/>
          </a:ln>
        </p:spPr>
        <p:txBody>
          <a:bodyPr/>
          <a:p>
            <a:pPr>
              <a:lnSpc>
                <a:spcPct val="110000"/>
              </a:lnSpc>
              <a:spcBef>
                <a:spcPct val="20000"/>
              </a:spcBef>
              <a:buClr>
                <a:schemeClr val="accent2"/>
              </a:buClr>
              <a:buSzPct val="80000"/>
              <a:buFont typeface="Wingdings" panose="05000000000000000000" pitchFamily="2" charset="2"/>
              <a:buNone/>
            </a:pPr>
            <a:r>
              <a:rPr lang="en-US" altLang="x-none" sz="2800" dirty="0">
                <a:latin typeface="Times New Roman" panose="02020603050405020304" pitchFamily="2" charset="0"/>
              </a:rPr>
              <a:t>        </a:t>
            </a:r>
            <a:r>
              <a:rPr lang="zh-CN" altLang="en-US" sz="2800" b="1" dirty="0">
                <a:latin typeface="Times New Roman" panose="02020603050405020304" pitchFamily="2" charset="0"/>
              </a:rPr>
              <a:t>目前，计算机已深入到社会生活的各个领域，其应用已不再仅仅局限于科学计算，而更多的是用于控制，管理及数据处理等非数值计算领域。计算机是一门研究用计算机进行信息表示和处理的科学。这里面涉及到两个问题：信息的</a:t>
            </a:r>
            <a:r>
              <a:rPr lang="zh-CN" altLang="en-US" sz="2800" b="1" dirty="0">
                <a:solidFill>
                  <a:schemeClr val="folHlink"/>
                </a:solidFill>
                <a:latin typeface="Times New Roman" panose="02020603050405020304" pitchFamily="2" charset="0"/>
              </a:rPr>
              <a:t>表示</a:t>
            </a:r>
            <a:r>
              <a:rPr lang="zh-CN" altLang="en-US" sz="2800" b="1" dirty="0">
                <a:latin typeface="Times New Roman" panose="02020603050405020304" pitchFamily="2" charset="0"/>
              </a:rPr>
              <a:t>，信息的</a:t>
            </a:r>
            <a:r>
              <a:rPr lang="zh-CN" altLang="en-US" sz="2800" b="1" dirty="0">
                <a:solidFill>
                  <a:schemeClr val="folHlink"/>
                </a:solidFill>
                <a:latin typeface="Times New Roman" panose="02020603050405020304" pitchFamily="2" charset="0"/>
              </a:rPr>
              <a:t>处理</a:t>
            </a:r>
            <a:r>
              <a:rPr lang="zh-CN" altLang="en-US" sz="2800" b="1" dirty="0">
                <a:latin typeface="Times New Roman" panose="02020603050405020304" pitchFamily="2" charset="0"/>
              </a:rPr>
              <a:t>。</a:t>
            </a:r>
            <a:endParaRPr lang="zh-CN" altLang="en-US" sz="2800" b="1" dirty="0">
              <a:latin typeface="Times New Roman" panose="02020603050405020304" pitchFamily="2" charset="0"/>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rPr>
              <a:t>       信息的表示和组织又直接关系到处理信息的程序的效率。随着应用问题的不断复杂，导致信息量剧增与信息范围的拓宽，使许多系统程序和应用程序的规模很大，结构又相当复杂。因此，必须分析待处理问题中的对象的特征及各对象之间存在的关系，这就是数据结构这门课所要研究的问题。</a:t>
            </a:r>
            <a:endParaRPr lang="zh-CN" altLang="en-US" sz="2800" b="1" dirty="0">
              <a:latin typeface="Times New Roman" panose="02020603050405020304" pitchFamily="2" charset="0"/>
            </a:endParaRPr>
          </a:p>
        </p:txBody>
      </p:sp>
      <p:sp>
        <p:nvSpPr>
          <p:cNvPr id="10244" name="未知"/>
          <p:cNvSpPr>
            <a:spLocks noGrp="1" noRot="1" noChangeAspect="1" noEditPoints="1" noTextEdit="1"/>
          </p:cNvSpPr>
          <p:nvPr/>
        </p:nvSpPr>
        <p:spPr>
          <a:xfrm>
            <a:off x="4997450" y="6369050"/>
            <a:ext cx="977900" cy="257175"/>
          </a:xfrm>
          <a:custGeom>
            <a:avLst/>
            <a:gdLst/>
            <a:ahLst/>
            <a:cxnLst/>
            <a:pathLst>
              <a:path w="114" h="30">
                <a:moveTo>
                  <a:pt x="0" y="15"/>
                </a:moveTo>
                <a:lnTo>
                  <a:pt x="1" y="15"/>
                </a:lnTo>
                <a:lnTo>
                  <a:pt x="0" y="15"/>
                </a:lnTo>
                <a:lnTo>
                  <a:pt x="0" y="14"/>
                </a:lnTo>
                <a:lnTo>
                  <a:pt x="3" y="14"/>
                </a:lnTo>
                <a:lnTo>
                  <a:pt x="6" y="14"/>
                </a:lnTo>
                <a:lnTo>
                  <a:pt x="10" y="16"/>
                </a:lnTo>
                <a:lnTo>
                  <a:pt x="12" y="17"/>
                </a:lnTo>
                <a:lnTo>
                  <a:pt x="18" y="19"/>
                </a:lnTo>
                <a:lnTo>
                  <a:pt x="52" y="27"/>
                </a:lnTo>
                <a:lnTo>
                  <a:pt x="58" y="28"/>
                </a:lnTo>
                <a:lnTo>
                  <a:pt x="61" y="29"/>
                </a:lnTo>
                <a:lnTo>
                  <a:pt x="63" y="28"/>
                </a:lnTo>
                <a:lnTo>
                  <a:pt x="64" y="28"/>
                </a:lnTo>
                <a:lnTo>
                  <a:pt x="66" y="28"/>
                </a:lnTo>
                <a:lnTo>
                  <a:pt x="69" y="29"/>
                </a:lnTo>
                <a:lnTo>
                  <a:pt x="98" y="30"/>
                </a:lnTo>
                <a:lnTo>
                  <a:pt x="104" y="30"/>
                </a:lnTo>
                <a:lnTo>
                  <a:pt x="109" y="29"/>
                </a:lnTo>
                <a:lnTo>
                  <a:pt x="110" y="29"/>
                </a:lnTo>
                <a:lnTo>
                  <a:pt x="113" y="29"/>
                </a:lnTo>
                <a:lnTo>
                  <a:pt x="114" y="28"/>
                </a:lnTo>
                <a:lnTo>
                  <a:pt x="114" y="27"/>
                </a:lnTo>
                <a:lnTo>
                  <a:pt x="114" y="26"/>
                </a:lnTo>
                <a:lnTo>
                  <a:pt x="114" y="25"/>
                </a:lnTo>
                <a:lnTo>
                  <a:pt x="114" y="24"/>
                </a:lnTo>
                <a:lnTo>
                  <a:pt x="114" y="23"/>
                </a:lnTo>
                <a:lnTo>
                  <a:pt x="114" y="22"/>
                </a:lnTo>
                <a:lnTo>
                  <a:pt x="114" y="20"/>
                </a:lnTo>
                <a:lnTo>
                  <a:pt x="114" y="19"/>
                </a:lnTo>
                <a:lnTo>
                  <a:pt x="112" y="16"/>
                </a:lnTo>
                <a:lnTo>
                  <a:pt x="110" y="14"/>
                </a:lnTo>
                <a:lnTo>
                  <a:pt x="110" y="13"/>
                </a:lnTo>
                <a:lnTo>
                  <a:pt x="110" y="12"/>
                </a:lnTo>
                <a:lnTo>
                  <a:pt x="110" y="11"/>
                </a:lnTo>
                <a:lnTo>
                  <a:pt x="110" y="6"/>
                </a:lnTo>
                <a:lnTo>
                  <a:pt x="110" y="5"/>
                </a:lnTo>
                <a:lnTo>
                  <a:pt x="110" y="4"/>
                </a:lnTo>
                <a:lnTo>
                  <a:pt x="110" y="2"/>
                </a:lnTo>
                <a:lnTo>
                  <a:pt x="110" y="0"/>
                </a:lnTo>
              </a:path>
            </a:pathLst>
          </a:custGeom>
          <a:ln w="34925" cap="flat" cmpd="sng">
            <a:solidFill>
              <a:srgbClr val="FF0000"/>
            </a:solidFill>
            <a:prstDash val="solid"/>
            <a:headEnd type="none" w="med" len="med"/>
            <a:tailEnd type="none" w="med" len="med"/>
          </a:ln>
        </p:spPr>
        <p:txBody>
          <a:bodyPr/>
          <a:p>
            <a:endParaRPr lang="zh-CN" altLang="en-US" sz="2400"/>
          </a:p>
        </p:txBody>
      </p:sp>
    </p:spTree>
  </p:cSld>
  <p:clrMapOvr>
    <a:masterClrMapping/>
  </p:clrMapOvr>
  <p:transition spd="slow">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1027"/>
          <p:cNvSpPr>
            <a:spLocks noGrp="1"/>
          </p:cNvSpPr>
          <p:nvPr>
            <p:ph type="title"/>
          </p:nvPr>
        </p:nvSpPr>
        <p:spPr>
          <a:xfrm>
            <a:off x="2209800" y="2205038"/>
            <a:ext cx="7199313" cy="792162"/>
          </a:xfrm>
        </p:spPr>
        <p:txBody>
          <a:bodyPr vert="horz" wrap="square" lIns="92075" tIns="46038" rIns="92075" bIns="46038" anchor="ctr"/>
          <a:p>
            <a:pPr eaLnBrk="1" hangingPunct="1"/>
            <a:r>
              <a:rPr lang="en-US" altLang="x-none" b="1" dirty="0">
                <a:latin typeface="Times New Roman" panose="02020603050405020304" pitchFamily="2" charset="0"/>
              </a:rPr>
              <a:t>1.1.4</a:t>
            </a:r>
            <a:r>
              <a:rPr lang="en-US" altLang="x-none" dirty="0">
                <a:effectLst>
                  <a:outerShdw blurRad="38100" dist="38100" dir="2700000">
                    <a:srgbClr val="000000"/>
                  </a:outerShdw>
                </a:effectLst>
              </a:rPr>
              <a:t>   </a:t>
            </a:r>
            <a:r>
              <a:rPr lang="zh-CN" altLang="en-US" b="1" dirty="0">
                <a:ea typeface="楷体_GB2312" pitchFamily="1" charset="-122"/>
              </a:rPr>
              <a:t>数据结构的存储方式</a:t>
            </a:r>
            <a:endParaRPr lang="zh-CN" altLang="en-US" b="1" dirty="0">
              <a:ea typeface="楷体_GB2312" pitchFamily="1" charset="-122"/>
            </a:endParaRPr>
          </a:p>
        </p:txBody>
      </p:sp>
      <p:sp>
        <p:nvSpPr>
          <p:cNvPr id="23555" name="Rectangle 1029"/>
          <p:cNvSpPr/>
          <p:nvPr/>
        </p:nvSpPr>
        <p:spPr>
          <a:xfrm>
            <a:off x="1752600" y="134938"/>
            <a:ext cx="8736013" cy="1986280"/>
          </a:xfrm>
          <a:prstGeom prst="rect">
            <a:avLst/>
          </a:prstGeom>
          <a:noFill/>
          <a:ln w="9525">
            <a:noFill/>
          </a:ln>
        </p:spPr>
        <p:txBody>
          <a:bodyPr>
            <a:spAutoFit/>
          </a:bodyPr>
          <a:p>
            <a:pPr eaLnBrk="0" hangingPunct="0">
              <a:lnSpc>
                <a:spcPct val="110000"/>
              </a:lnSpc>
              <a:spcBef>
                <a:spcPct val="20000"/>
              </a:spcBef>
            </a:pPr>
            <a:r>
              <a:rPr lang="en-US" altLang="x-none" sz="2400" dirty="0">
                <a:latin typeface="Times New Roman" panose="02020603050405020304" pitchFamily="2" charset="0"/>
              </a:rPr>
              <a:t>        </a:t>
            </a:r>
            <a:r>
              <a:rPr lang="zh-CN" altLang="en-US" sz="2800" b="1" dirty="0">
                <a:latin typeface="Times New Roman" panose="02020603050405020304" pitchFamily="2" charset="0"/>
              </a:rPr>
              <a:t>数据元素之间的关系可以是元素之间代表某种含义的自然关系，也可以是为处理问题方便而人为定义的关系，这种</a:t>
            </a:r>
            <a:r>
              <a:rPr lang="zh-CN" altLang="en-US" sz="2800" b="1" dirty="0">
                <a:solidFill>
                  <a:schemeClr val="accent1"/>
                </a:solidFill>
                <a:latin typeface="Times New Roman" panose="02020603050405020304" pitchFamily="2" charset="0"/>
              </a:rPr>
              <a:t>自然或人为定义的</a:t>
            </a:r>
            <a:r>
              <a:rPr lang="zh-CN" altLang="en-US" sz="2800" b="1" dirty="0">
                <a:solidFill>
                  <a:schemeClr val="hlink"/>
                </a:solidFill>
                <a:latin typeface="Times New Roman" panose="02020603050405020304" pitchFamily="2" charset="0"/>
              </a:rPr>
              <a:t> </a:t>
            </a:r>
            <a:r>
              <a:rPr lang="zh-CN" altLang="en-US" sz="2800" b="1" dirty="0">
                <a:solidFill>
                  <a:schemeClr val="folHlink"/>
                </a:solidFill>
                <a:latin typeface="Times New Roman" panose="02020603050405020304" pitchFamily="2" charset="0"/>
              </a:rPr>
              <a:t>“关系”</a:t>
            </a:r>
            <a:r>
              <a:rPr lang="zh-CN" altLang="en-US" sz="2800" b="1" dirty="0">
                <a:latin typeface="Times New Roman" panose="02020603050405020304" pitchFamily="2" charset="0"/>
              </a:rPr>
              <a:t>称为数据元素之间的</a:t>
            </a:r>
            <a:r>
              <a:rPr lang="zh-CN" altLang="en-US" sz="2800" b="1" dirty="0">
                <a:solidFill>
                  <a:schemeClr val="folHlink"/>
                </a:solidFill>
                <a:latin typeface="Times New Roman" panose="02020603050405020304" pitchFamily="2" charset="0"/>
              </a:rPr>
              <a:t>逻辑关系</a:t>
            </a:r>
            <a:r>
              <a:rPr lang="zh-CN" altLang="en-US" sz="2800" b="1" dirty="0">
                <a:latin typeface="Times New Roman" panose="02020603050405020304" pitchFamily="2" charset="0"/>
              </a:rPr>
              <a:t>，相应的</a:t>
            </a:r>
            <a:r>
              <a:rPr lang="zh-CN" altLang="en-US" sz="2800" b="1" dirty="0">
                <a:solidFill>
                  <a:schemeClr val="accent1"/>
                </a:solidFill>
                <a:latin typeface="Times New Roman" panose="02020603050405020304" pitchFamily="2" charset="0"/>
              </a:rPr>
              <a:t>结构</a:t>
            </a:r>
            <a:r>
              <a:rPr lang="zh-CN" altLang="en-US" sz="2800" b="1" dirty="0">
                <a:latin typeface="Times New Roman" panose="02020603050405020304" pitchFamily="2" charset="0"/>
              </a:rPr>
              <a:t>称为</a:t>
            </a:r>
            <a:r>
              <a:rPr lang="zh-CN" altLang="en-US" sz="2800" b="1" dirty="0">
                <a:solidFill>
                  <a:schemeClr val="folHlink"/>
                </a:solidFill>
                <a:latin typeface="Times New Roman" panose="02020603050405020304" pitchFamily="2" charset="0"/>
              </a:rPr>
              <a:t>逻辑结构</a:t>
            </a:r>
            <a:r>
              <a:rPr lang="zh-CN" altLang="en-US" sz="2800" b="1" dirty="0">
                <a:latin typeface="Times New Roman" panose="02020603050405020304" pitchFamily="2" charset="0"/>
              </a:rPr>
              <a:t>。</a:t>
            </a:r>
            <a:endParaRPr lang="zh-CN" altLang="en-US" sz="2800" b="1" dirty="0">
              <a:latin typeface="Times New Roman" panose="02020603050405020304" pitchFamily="2" charset="0"/>
            </a:endParaRPr>
          </a:p>
        </p:txBody>
      </p:sp>
      <p:sp>
        <p:nvSpPr>
          <p:cNvPr id="23556" name="Rectangle 1030"/>
          <p:cNvSpPr>
            <a:spLocks noGrp="1"/>
          </p:cNvSpPr>
          <p:nvPr>
            <p:ph idx="1"/>
          </p:nvPr>
        </p:nvSpPr>
        <p:spPr>
          <a:xfrm>
            <a:off x="1676400" y="3068638"/>
            <a:ext cx="8812213" cy="3529012"/>
          </a:xfrm>
        </p:spPr>
        <p:txBody>
          <a:bodyPr vert="horz" wrap="square" anchor="t"/>
          <a:p>
            <a:pPr marL="0" indent="0" eaLnBrk="1" hangingPunct="1">
              <a:lnSpc>
                <a:spcPct val="110000"/>
              </a:lnSpc>
              <a:buNone/>
            </a:pPr>
            <a:r>
              <a:rPr lang="en-US" altLang="x-none" dirty="0"/>
              <a:t>        </a:t>
            </a:r>
            <a:r>
              <a:rPr lang="zh-CN" altLang="en-US" sz="2800" b="1" dirty="0"/>
              <a:t>数据结构在计算机内存中的存储包括</a:t>
            </a:r>
            <a:r>
              <a:rPr lang="zh-CN" altLang="en-US" sz="2800" b="1" dirty="0">
                <a:solidFill>
                  <a:schemeClr val="folHlink"/>
                </a:solidFill>
              </a:rPr>
              <a:t>数据元素的存储</a:t>
            </a:r>
            <a:r>
              <a:rPr lang="zh-CN" altLang="en-US" sz="2800" b="1" dirty="0"/>
              <a:t>和</a:t>
            </a:r>
            <a:r>
              <a:rPr lang="zh-CN" altLang="en-US" sz="2800" b="1" dirty="0">
                <a:solidFill>
                  <a:schemeClr val="folHlink"/>
                </a:solidFill>
              </a:rPr>
              <a:t>元素之间的关系的表示</a:t>
            </a:r>
            <a:r>
              <a:rPr lang="zh-CN" altLang="en-US" sz="2800" b="1" dirty="0"/>
              <a:t>。</a:t>
            </a:r>
            <a:endParaRPr lang="zh-CN" altLang="en-US" sz="2800" b="1" dirty="0"/>
          </a:p>
          <a:p>
            <a:pPr marL="0" indent="0" eaLnBrk="1" hangingPunct="1">
              <a:lnSpc>
                <a:spcPct val="110000"/>
              </a:lnSpc>
              <a:buNone/>
            </a:pPr>
            <a:r>
              <a:rPr lang="zh-CN" altLang="en-US" sz="2800" b="1" dirty="0"/>
              <a:t>       元素之间的关系在计算机中有两种不同的表示方法：顺序表示和非顺序表示</a:t>
            </a:r>
            <a:r>
              <a:rPr lang="zh-CN" altLang="en-US" sz="2800" b="1" dirty="0">
                <a:ea typeface="黑体" panose="02010609060101010101" pitchFamily="2" charset="-122"/>
              </a:rPr>
              <a:t>。</a:t>
            </a:r>
            <a:r>
              <a:rPr lang="zh-CN" altLang="en-US" sz="2800" b="1" dirty="0"/>
              <a:t>由此得出两种不同的存储结构：</a:t>
            </a:r>
            <a:r>
              <a:rPr lang="zh-CN" altLang="en-US" sz="2800" b="1" dirty="0">
                <a:solidFill>
                  <a:schemeClr val="folHlink"/>
                </a:solidFill>
              </a:rPr>
              <a:t>顺序存储结构</a:t>
            </a:r>
            <a:r>
              <a:rPr lang="zh-CN" altLang="en-US" sz="2800" b="1" dirty="0"/>
              <a:t>和</a:t>
            </a:r>
            <a:r>
              <a:rPr lang="zh-CN" altLang="en-US" sz="2800" b="1" dirty="0">
                <a:solidFill>
                  <a:schemeClr val="folHlink"/>
                </a:solidFill>
              </a:rPr>
              <a:t>链式存储结构</a:t>
            </a:r>
            <a:r>
              <a:rPr lang="zh-CN" altLang="en-US" sz="2800" b="1" dirty="0">
                <a:ea typeface="黑体" panose="02010609060101010101" pitchFamily="2" charset="-122"/>
              </a:rPr>
              <a:t>。</a:t>
            </a:r>
            <a:endParaRPr lang="zh-CN" altLang="en-US" sz="2800" b="1" dirty="0">
              <a:solidFill>
                <a:schemeClr val="hlink"/>
              </a:solidFill>
              <a:ea typeface="黑体" panose="02010609060101010101" pitchFamily="2" charset="-122"/>
            </a:endParaRPr>
          </a:p>
          <a:p>
            <a:pPr marL="533400" lvl="1" indent="0" eaLnBrk="1" hangingPunct="1">
              <a:lnSpc>
                <a:spcPct val="110000"/>
              </a:lnSpc>
            </a:pPr>
            <a:r>
              <a:rPr lang="zh-CN" altLang="en-US" b="1" dirty="0">
                <a:solidFill>
                  <a:schemeClr val="hlink"/>
                </a:solidFill>
              </a:rPr>
              <a:t> </a:t>
            </a:r>
            <a:r>
              <a:rPr lang="zh-CN" altLang="en-US" b="1" dirty="0">
                <a:solidFill>
                  <a:schemeClr val="folHlink"/>
                </a:solidFill>
              </a:rPr>
              <a:t>顺序存储结构</a:t>
            </a:r>
            <a:r>
              <a:rPr lang="zh-CN" altLang="en-US" b="1" dirty="0">
                <a:ea typeface="黑体" panose="02010609060101010101" pitchFamily="2" charset="-122"/>
              </a:rPr>
              <a:t>：</a:t>
            </a:r>
            <a:r>
              <a:rPr lang="zh-CN" altLang="en-US" b="1" dirty="0"/>
              <a:t>用数据元素在存储器中的相对位置来表示数据元素之间的逻辑结构</a:t>
            </a:r>
            <a:r>
              <a:rPr lang="en-US" altLang="x-none" b="1" dirty="0"/>
              <a:t>(</a:t>
            </a:r>
            <a:r>
              <a:rPr lang="zh-CN" altLang="en-US" b="1" dirty="0"/>
              <a:t>关系</a:t>
            </a:r>
            <a:r>
              <a:rPr lang="en-US" altLang="x-none" b="1" dirty="0"/>
              <a:t>)</a:t>
            </a:r>
            <a:r>
              <a:rPr lang="zh-CN" altLang="en-US" b="1" dirty="0">
                <a:ea typeface="黑体" panose="02010609060101010101" pitchFamily="2" charset="-122"/>
              </a:rPr>
              <a:t>。</a:t>
            </a:r>
            <a:endParaRPr lang="zh-CN" altLang="en-US" b="1" dirty="0">
              <a:ea typeface="黑体" panose="0201060906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0-#ppt_w/2"/>
                                          </p:val>
                                        </p:tav>
                                        <p:tav tm="100000">
                                          <p:val>
                                            <p:strVal val="#ppt_x"/>
                                          </p:val>
                                        </p:tav>
                                      </p:tavLst>
                                    </p:anim>
                                    <p:anim calcmode="lin" valueType="num">
                                      <p:cBhvr additive="base">
                                        <p:cTn id="8" dur="500" fill="hold"/>
                                        <p:tgtEl>
                                          <p:spTgt spid="23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1027"/>
          <p:cNvSpPr>
            <a:spLocks noGrp="1"/>
          </p:cNvSpPr>
          <p:nvPr>
            <p:ph idx="1"/>
          </p:nvPr>
        </p:nvSpPr>
        <p:spPr>
          <a:xfrm>
            <a:off x="1676400" y="223838"/>
            <a:ext cx="8812213" cy="6229350"/>
          </a:xfrm>
        </p:spPr>
        <p:txBody>
          <a:bodyPr vert="horz" wrap="square" anchor="t"/>
          <a:p>
            <a:pPr marL="533400" lvl="1" indent="0" eaLnBrk="1" hangingPunct="1"/>
            <a:r>
              <a:rPr lang="en-US" altLang="x-none" b="1" dirty="0">
                <a:solidFill>
                  <a:schemeClr val="hlink"/>
                </a:solidFill>
              </a:rPr>
              <a:t> </a:t>
            </a:r>
            <a:r>
              <a:rPr lang="zh-CN" altLang="en-US" b="1" dirty="0">
                <a:solidFill>
                  <a:schemeClr val="folHlink"/>
                </a:solidFill>
              </a:rPr>
              <a:t>链式存储结构</a:t>
            </a:r>
            <a:r>
              <a:rPr lang="zh-CN" altLang="en-US" b="1" dirty="0">
                <a:ea typeface="黑体" panose="02010609060101010101" pitchFamily="2" charset="-122"/>
              </a:rPr>
              <a:t>：</a:t>
            </a:r>
            <a:r>
              <a:rPr lang="zh-CN" altLang="en-US" b="1" dirty="0"/>
              <a:t>在每一个数据元素中增加一个存放另一个元素地址的指针</a:t>
            </a:r>
            <a:r>
              <a:rPr lang="en-US" altLang="x-none" b="1" dirty="0"/>
              <a:t>(pointer )</a:t>
            </a:r>
            <a:r>
              <a:rPr lang="zh-CN" altLang="en-US" b="1" dirty="0"/>
              <a:t>，用该指针来表示数据元素之间的逻辑结构</a:t>
            </a:r>
            <a:r>
              <a:rPr lang="en-US" altLang="x-none" b="1" dirty="0"/>
              <a:t>(</a:t>
            </a:r>
            <a:r>
              <a:rPr lang="zh-CN" altLang="en-US" b="1" dirty="0"/>
              <a:t>关系</a:t>
            </a:r>
            <a:r>
              <a:rPr lang="en-US" altLang="x-none" b="1" dirty="0"/>
              <a:t>)</a:t>
            </a:r>
            <a:r>
              <a:rPr lang="zh-CN" altLang="en-US" b="1" dirty="0"/>
              <a:t>。</a:t>
            </a:r>
            <a:endParaRPr lang="zh-CN" altLang="en-US" b="1" dirty="0"/>
          </a:p>
          <a:p>
            <a:pPr marL="0" indent="0" eaLnBrk="1" hangingPunct="1">
              <a:buNone/>
            </a:pPr>
            <a:r>
              <a:rPr lang="zh-CN" altLang="en-US" b="1" dirty="0"/>
              <a:t>例：</a:t>
            </a:r>
            <a:r>
              <a:rPr lang="zh-CN" altLang="en-US" sz="2800" b="1" dirty="0"/>
              <a:t>设有数据集合</a:t>
            </a:r>
            <a:r>
              <a:rPr lang="en-US" altLang="x-none" sz="2800" b="1" dirty="0"/>
              <a:t>A={3.0,2.3,5.0,-8.5,11.0} </a:t>
            </a:r>
            <a:r>
              <a:rPr lang="zh-CN" altLang="en-US" sz="2800" b="1" dirty="0"/>
              <a:t>，两种不同的存储结构。</a:t>
            </a:r>
            <a:endParaRPr lang="zh-CN" altLang="en-US" sz="2800" b="1" dirty="0"/>
          </a:p>
          <a:p>
            <a:pPr marL="533400" lvl="1" indent="0" eaLnBrk="1" hangingPunct="1"/>
            <a:r>
              <a:rPr lang="zh-CN" altLang="en-US" b="1" dirty="0"/>
              <a:t>  顺序结构：数据元素存放的</a:t>
            </a:r>
            <a:r>
              <a:rPr lang="zh-CN" altLang="en-US" b="1" dirty="0">
                <a:solidFill>
                  <a:schemeClr val="folHlink"/>
                </a:solidFill>
              </a:rPr>
              <a:t>地址是连续的</a:t>
            </a:r>
            <a:r>
              <a:rPr lang="zh-CN" altLang="en-US" dirty="0">
                <a:latin typeface="宋体" panose="02010600030101010101" pitchFamily="2" charset="-122"/>
              </a:rPr>
              <a:t>；</a:t>
            </a:r>
            <a:endParaRPr lang="zh-CN" altLang="en-US" dirty="0"/>
          </a:p>
          <a:p>
            <a:pPr marL="533400" lvl="1" indent="0" eaLnBrk="1" hangingPunct="1"/>
            <a:r>
              <a:rPr lang="zh-CN" altLang="en-US" dirty="0"/>
              <a:t>  </a:t>
            </a:r>
            <a:r>
              <a:rPr lang="zh-CN" altLang="en-US" b="1" dirty="0"/>
              <a:t>链式结构：数据元素存放的</a:t>
            </a:r>
            <a:r>
              <a:rPr lang="zh-CN" altLang="en-US" b="1" dirty="0">
                <a:solidFill>
                  <a:schemeClr val="folHlink"/>
                </a:solidFill>
              </a:rPr>
              <a:t>地址是否连续没有要求</a:t>
            </a:r>
            <a:r>
              <a:rPr lang="zh-CN" altLang="en-US" b="1" dirty="0"/>
              <a:t>。</a:t>
            </a:r>
            <a:endParaRPr lang="zh-CN" altLang="en-US" b="1" dirty="0"/>
          </a:p>
          <a:p>
            <a:pPr marL="0" indent="0" eaLnBrk="1" hangingPunct="1">
              <a:buNone/>
            </a:pPr>
            <a:r>
              <a:rPr lang="zh-CN" altLang="en-US" dirty="0"/>
              <a:t>      </a:t>
            </a:r>
            <a:r>
              <a:rPr lang="zh-CN" altLang="en-US" sz="2800" b="1" dirty="0"/>
              <a:t>数据的逻辑结构和物理结构是密不可分的两个方面，一个</a:t>
            </a:r>
            <a:r>
              <a:rPr lang="zh-CN" altLang="en-US" sz="2800" b="1" dirty="0">
                <a:solidFill>
                  <a:srgbClr val="DE580E"/>
                </a:solidFill>
              </a:rPr>
              <a:t>算法的设计取决于</a:t>
            </a:r>
            <a:r>
              <a:rPr lang="zh-CN" altLang="en-US" sz="2800" b="1" dirty="0"/>
              <a:t>所选定的</a:t>
            </a:r>
            <a:r>
              <a:rPr lang="zh-CN" altLang="en-US" sz="2800" b="1" dirty="0">
                <a:solidFill>
                  <a:schemeClr val="folHlink"/>
                </a:solidFill>
              </a:rPr>
              <a:t>逻辑结构</a:t>
            </a:r>
            <a:r>
              <a:rPr lang="zh-CN" altLang="en-US" sz="2800" b="1" dirty="0"/>
              <a:t>，而</a:t>
            </a:r>
            <a:r>
              <a:rPr lang="zh-CN" altLang="en-US" sz="2800" b="1" dirty="0">
                <a:solidFill>
                  <a:srgbClr val="DE580E"/>
                </a:solidFill>
              </a:rPr>
              <a:t>算法的实现依赖于</a:t>
            </a:r>
            <a:r>
              <a:rPr lang="zh-CN" altLang="en-US" sz="2800" b="1" dirty="0"/>
              <a:t>所采用的</a:t>
            </a:r>
            <a:r>
              <a:rPr lang="zh-CN" altLang="en-US" sz="2800" b="1" dirty="0">
                <a:solidFill>
                  <a:schemeClr val="folHlink"/>
                </a:solidFill>
              </a:rPr>
              <a:t>存储结构</a:t>
            </a:r>
            <a:r>
              <a:rPr lang="zh-CN" altLang="en-US" sz="2800" b="1" dirty="0"/>
              <a:t>。</a:t>
            </a:r>
            <a:endParaRPr lang="zh-CN" altLang="en-US" sz="2800" b="1" dirty="0"/>
          </a:p>
          <a:p>
            <a:pPr marL="0" indent="0" eaLnBrk="1" hangingPunct="1">
              <a:buNone/>
            </a:pPr>
            <a:r>
              <a:rPr lang="zh-CN" altLang="en-US" sz="2800" b="1" dirty="0"/>
              <a:t>       在</a:t>
            </a:r>
            <a:r>
              <a:rPr lang="en-US" altLang="x-none" sz="2800" b="1" dirty="0"/>
              <a:t>C</a:t>
            </a:r>
            <a:r>
              <a:rPr lang="zh-CN" altLang="en-US" sz="2800" b="1" dirty="0"/>
              <a:t>语言中，用</a:t>
            </a:r>
            <a:r>
              <a:rPr lang="zh-CN" altLang="en-US" sz="2800" b="1" dirty="0">
                <a:solidFill>
                  <a:schemeClr val="folHlink"/>
                </a:solidFill>
              </a:rPr>
              <a:t>一维数组</a:t>
            </a:r>
            <a:r>
              <a:rPr lang="zh-CN" altLang="en-US" sz="2800" b="1" dirty="0"/>
              <a:t>表示顺序存储结构</a:t>
            </a:r>
            <a:r>
              <a:rPr lang="zh-CN" altLang="en-US" sz="2800" b="1" dirty="0">
                <a:latin typeface="宋体" panose="02010600030101010101" pitchFamily="2" charset="-122"/>
              </a:rPr>
              <a:t>；</a:t>
            </a:r>
            <a:r>
              <a:rPr lang="zh-CN" altLang="en-US" sz="2800" b="1" dirty="0"/>
              <a:t>用</a:t>
            </a:r>
            <a:r>
              <a:rPr lang="zh-CN" altLang="en-US" sz="2800" b="1" dirty="0">
                <a:solidFill>
                  <a:schemeClr val="folHlink"/>
                </a:solidFill>
              </a:rPr>
              <a:t>结构体类型</a:t>
            </a:r>
            <a:r>
              <a:rPr lang="zh-CN" altLang="en-US" sz="2800" b="1" dirty="0"/>
              <a:t>表示链式存储结构。</a:t>
            </a:r>
            <a:endParaRPr lang="zh-CN" altLang="en-US" sz="2800" b="1" dirty="0"/>
          </a:p>
        </p:txBody>
      </p:sp>
    </p:spTree>
  </p:cSld>
  <p:clrMapOvr>
    <a:masterClrMapping/>
  </p:clrMapOvr>
  <p:transition spd="slow">
    <p:blind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4"/>
          <p:cNvSpPr/>
          <p:nvPr/>
        </p:nvSpPr>
        <p:spPr>
          <a:xfrm>
            <a:off x="1676400" y="153988"/>
            <a:ext cx="8812213" cy="4250690"/>
          </a:xfrm>
          <a:prstGeom prst="rect">
            <a:avLst/>
          </a:prstGeom>
          <a:noFill/>
          <a:ln w="9525">
            <a:noFill/>
          </a:ln>
        </p:spPr>
        <p:txBody>
          <a:bodyPr>
            <a:spAutoFit/>
          </a:bodyPr>
          <a:p>
            <a:pPr eaLnBrk="0" hangingPunct="0">
              <a:spcBef>
                <a:spcPct val="20000"/>
              </a:spcBef>
            </a:pPr>
            <a:r>
              <a:rPr lang="zh-CN" altLang="en-US" sz="3200" b="1" dirty="0">
                <a:latin typeface="Times New Roman" panose="02020603050405020304" pitchFamily="2" charset="0"/>
              </a:rPr>
              <a:t>数据结构的三个组成部分：</a:t>
            </a:r>
            <a:endParaRPr lang="zh-CN" altLang="en-US" sz="3200" b="1" dirty="0">
              <a:latin typeface="Times New Roman" panose="02020603050405020304" pitchFamily="2" charset="0"/>
            </a:endParaRPr>
          </a:p>
          <a:p>
            <a:pPr lvl="1" eaLnBrk="0" hangingPunct="0">
              <a:spcBef>
                <a:spcPct val="20000"/>
              </a:spcBef>
            </a:pPr>
            <a:r>
              <a:rPr lang="zh-CN" altLang="en-US" sz="3200" b="1" dirty="0">
                <a:solidFill>
                  <a:schemeClr val="folHlink"/>
                </a:solidFill>
                <a:latin typeface="Times New Roman" panose="02020603050405020304" pitchFamily="2" charset="0"/>
              </a:rPr>
              <a:t>逻辑结构</a:t>
            </a:r>
            <a:r>
              <a:rPr lang="zh-CN" altLang="en-US" sz="3200" dirty="0">
                <a:latin typeface="Times New Roman" panose="02020603050405020304" pitchFamily="2" charset="0"/>
              </a:rPr>
              <a:t>： </a:t>
            </a:r>
            <a:r>
              <a:rPr lang="zh-CN" altLang="en-US" sz="2800" b="1" dirty="0">
                <a:latin typeface="Times New Roman" panose="02020603050405020304" pitchFamily="2" charset="0"/>
              </a:rPr>
              <a:t>数据元素之间逻辑关系的描述</a:t>
            </a:r>
            <a:endParaRPr lang="zh-CN" altLang="en-US" sz="2800" b="1" dirty="0">
              <a:latin typeface="Times New Roman" panose="02020603050405020304" pitchFamily="2" charset="0"/>
            </a:endParaRPr>
          </a:p>
          <a:p>
            <a:pPr eaLnBrk="0" hangingPunct="0">
              <a:spcBef>
                <a:spcPct val="20000"/>
              </a:spcBef>
            </a:pPr>
            <a:r>
              <a:rPr lang="zh-CN" altLang="en-US" sz="2800" b="1" dirty="0">
                <a:latin typeface="Times New Roman" panose="02020603050405020304" pitchFamily="2" charset="0"/>
              </a:rPr>
              <a:t>                    </a:t>
            </a:r>
            <a:r>
              <a:rPr lang="en-US" altLang="x-none" sz="2800" b="1" dirty="0">
                <a:latin typeface="Times New Roman" panose="02020603050405020304" pitchFamily="2" charset="0"/>
              </a:rPr>
              <a:t>D_S=</a:t>
            </a:r>
            <a:r>
              <a:rPr lang="zh-CN" altLang="en-US" sz="2800" b="1" dirty="0">
                <a:latin typeface="Times New Roman" panose="02020603050405020304" pitchFamily="2" charset="0"/>
              </a:rPr>
              <a:t>（</a:t>
            </a:r>
            <a:r>
              <a:rPr lang="en-US" altLang="x-none" sz="2800" b="1" dirty="0">
                <a:latin typeface="Times New Roman" panose="02020603050405020304" pitchFamily="2" charset="0"/>
              </a:rPr>
              <a:t>D</a:t>
            </a:r>
            <a:r>
              <a:rPr lang="zh-CN" altLang="en-US" sz="2800" b="1" dirty="0">
                <a:latin typeface="Times New Roman" panose="02020603050405020304" pitchFamily="2" charset="0"/>
              </a:rPr>
              <a:t>，</a:t>
            </a:r>
            <a:r>
              <a:rPr lang="en-US" altLang="x-none" sz="2800" b="1" dirty="0">
                <a:latin typeface="Times New Roman" panose="02020603050405020304" pitchFamily="2" charset="0"/>
              </a:rPr>
              <a:t>S</a:t>
            </a:r>
            <a:r>
              <a:rPr lang="zh-CN" altLang="en-US" sz="2800" b="1" dirty="0">
                <a:latin typeface="Times New Roman" panose="02020603050405020304" pitchFamily="2" charset="0"/>
              </a:rPr>
              <a:t>）</a:t>
            </a:r>
            <a:endParaRPr lang="zh-CN" altLang="en-US" sz="2800" b="1" dirty="0">
              <a:latin typeface="Times New Roman" panose="02020603050405020304" pitchFamily="2" charset="0"/>
            </a:endParaRPr>
          </a:p>
          <a:p>
            <a:pPr lvl="1" eaLnBrk="0" hangingPunct="0">
              <a:spcBef>
                <a:spcPct val="20000"/>
              </a:spcBef>
            </a:pPr>
            <a:r>
              <a:rPr lang="zh-CN" altLang="en-US" sz="3200" b="1" dirty="0">
                <a:solidFill>
                  <a:schemeClr val="folHlink"/>
                </a:solidFill>
                <a:latin typeface="Times New Roman" panose="02020603050405020304" pitchFamily="2" charset="0"/>
              </a:rPr>
              <a:t>存储结构</a:t>
            </a:r>
            <a:r>
              <a:rPr lang="zh-CN" altLang="en-US" sz="3200" dirty="0">
                <a:latin typeface="Times New Roman" panose="02020603050405020304" pitchFamily="2" charset="0"/>
              </a:rPr>
              <a:t>： </a:t>
            </a:r>
            <a:r>
              <a:rPr lang="zh-CN" altLang="en-US" sz="2800" b="1" dirty="0">
                <a:latin typeface="Times New Roman" panose="02020603050405020304" pitchFamily="2" charset="0"/>
              </a:rPr>
              <a:t>数据元素在计算机中的存储及其逻辑关系的表现称为数据的存储结构或物理结构。</a:t>
            </a:r>
            <a:endParaRPr lang="zh-CN" altLang="en-US" sz="2800" b="1" dirty="0">
              <a:latin typeface="Times New Roman" panose="02020603050405020304" pitchFamily="2" charset="0"/>
            </a:endParaRPr>
          </a:p>
          <a:p>
            <a:pPr lvl="1" eaLnBrk="0" hangingPunct="0">
              <a:spcBef>
                <a:spcPct val="20000"/>
              </a:spcBef>
            </a:pPr>
            <a:r>
              <a:rPr lang="zh-CN" altLang="en-US" sz="3200" b="1" dirty="0">
                <a:solidFill>
                  <a:schemeClr val="folHlink"/>
                </a:solidFill>
                <a:latin typeface="Times New Roman" panose="02020603050405020304" pitchFamily="2" charset="0"/>
              </a:rPr>
              <a:t>数据操作</a:t>
            </a:r>
            <a:r>
              <a:rPr lang="zh-CN" altLang="en-US" sz="3200" dirty="0">
                <a:latin typeface="Times New Roman" panose="02020603050405020304" pitchFamily="2" charset="0"/>
              </a:rPr>
              <a:t>： </a:t>
            </a:r>
            <a:r>
              <a:rPr lang="zh-CN" altLang="en-US" sz="2800" b="1" dirty="0">
                <a:latin typeface="Times New Roman" panose="02020603050405020304" pitchFamily="2" charset="0"/>
              </a:rPr>
              <a:t>对数据要进行的运算。</a:t>
            </a:r>
            <a:endParaRPr lang="zh-CN" altLang="en-US" sz="2800" b="1" dirty="0">
              <a:latin typeface="Times New Roman" panose="02020603050405020304" pitchFamily="2" charset="0"/>
            </a:endParaRPr>
          </a:p>
          <a:p>
            <a:pPr eaLnBrk="0" hangingPunct="0">
              <a:spcBef>
                <a:spcPct val="20000"/>
              </a:spcBef>
            </a:pPr>
            <a:r>
              <a:rPr lang="zh-CN" altLang="en-US" sz="2800" b="1" dirty="0">
                <a:latin typeface="Times New Roman" panose="02020603050405020304" pitchFamily="2" charset="0"/>
              </a:rPr>
              <a:t>       本课程中将要讨论的三种逻辑结构及其采用的存储结构如图</a:t>
            </a:r>
            <a:r>
              <a:rPr lang="en-US" altLang="x-none" sz="2800" b="1" dirty="0">
                <a:latin typeface="Times New Roman" panose="02020603050405020304" pitchFamily="2" charset="0"/>
              </a:rPr>
              <a:t>1-4</a:t>
            </a:r>
            <a:r>
              <a:rPr lang="zh-CN" altLang="en-US" sz="2800" b="1" dirty="0">
                <a:latin typeface="Times New Roman" panose="02020603050405020304" pitchFamily="2" charset="0"/>
              </a:rPr>
              <a:t>所示。</a:t>
            </a:r>
            <a:endParaRPr lang="zh-CN" altLang="en-US" sz="2800" b="1" dirty="0">
              <a:latin typeface="Times New Roman" panose="02020603050405020304" pitchFamily="2" charset="0"/>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0" name="组合 27649"/>
          <p:cNvGrpSpPr/>
          <p:nvPr/>
        </p:nvGrpSpPr>
        <p:grpSpPr>
          <a:xfrm>
            <a:off x="1703388" y="241300"/>
            <a:ext cx="8726487" cy="6354763"/>
            <a:chOff x="0" y="0"/>
            <a:chExt cx="5497" cy="4003"/>
          </a:xfrm>
        </p:grpSpPr>
        <p:grpSp>
          <p:nvGrpSpPr>
            <p:cNvPr id="27651" name="组合 27650"/>
            <p:cNvGrpSpPr/>
            <p:nvPr/>
          </p:nvGrpSpPr>
          <p:grpSpPr>
            <a:xfrm>
              <a:off x="0" y="2099"/>
              <a:ext cx="5497" cy="1904"/>
              <a:chOff x="0" y="0"/>
              <a:chExt cx="5497" cy="1904"/>
            </a:xfrm>
          </p:grpSpPr>
          <p:grpSp>
            <p:nvGrpSpPr>
              <p:cNvPr id="27652" name="组合 27651"/>
              <p:cNvGrpSpPr/>
              <p:nvPr/>
            </p:nvGrpSpPr>
            <p:grpSpPr>
              <a:xfrm>
                <a:off x="0" y="0"/>
                <a:ext cx="5497" cy="1539"/>
                <a:chOff x="0" y="0"/>
                <a:chExt cx="5497" cy="1539"/>
              </a:xfrm>
            </p:grpSpPr>
            <p:sp>
              <p:nvSpPr>
                <p:cNvPr id="27653" name="Rectangle 4"/>
                <p:cNvSpPr/>
                <p:nvPr/>
              </p:nvSpPr>
              <p:spPr>
                <a:xfrm>
                  <a:off x="1705" y="0"/>
                  <a:ext cx="1020"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b="1" dirty="0">
                      <a:latin typeface="Times New Roman" panose="02020603050405020304" pitchFamily="2" charset="0"/>
                    </a:rPr>
                    <a:t>数据的逻辑结构</a:t>
                  </a:r>
                  <a:endParaRPr lang="zh-CN" altLang="en-US" sz="1800" b="1" dirty="0">
                    <a:latin typeface="Times New Roman" panose="02020603050405020304" pitchFamily="2" charset="0"/>
                  </a:endParaRPr>
                </a:p>
              </p:txBody>
            </p:sp>
            <p:grpSp>
              <p:nvGrpSpPr>
                <p:cNvPr id="27654" name="组合 27653"/>
                <p:cNvGrpSpPr/>
                <p:nvPr/>
              </p:nvGrpSpPr>
              <p:grpSpPr>
                <a:xfrm>
                  <a:off x="2516" y="405"/>
                  <a:ext cx="2981" cy="1134"/>
                  <a:chOff x="0" y="0"/>
                  <a:chExt cx="2981" cy="1134"/>
                </a:xfrm>
              </p:grpSpPr>
              <p:sp>
                <p:nvSpPr>
                  <p:cNvPr id="27655" name="Rectangle 6"/>
                  <p:cNvSpPr/>
                  <p:nvPr/>
                </p:nvSpPr>
                <p:spPr>
                  <a:xfrm>
                    <a:off x="708" y="0"/>
                    <a:ext cx="816"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b="1" dirty="0">
                        <a:latin typeface="Times New Roman" panose="02020603050405020304" pitchFamily="2" charset="0"/>
                      </a:rPr>
                      <a:t>非线性结构</a:t>
                    </a:r>
                    <a:endParaRPr lang="zh-CN" altLang="en-US" sz="1800" b="1" dirty="0">
                      <a:latin typeface="Times New Roman" panose="02020603050405020304" pitchFamily="2" charset="0"/>
                    </a:endParaRPr>
                  </a:p>
                </p:txBody>
              </p:sp>
              <p:sp>
                <p:nvSpPr>
                  <p:cNvPr id="27656" name="Rectangle 10"/>
                  <p:cNvSpPr/>
                  <p:nvPr/>
                </p:nvSpPr>
                <p:spPr>
                  <a:xfrm>
                    <a:off x="0" y="472"/>
                    <a:ext cx="340"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集合</a:t>
                    </a:r>
                    <a:endParaRPr lang="zh-CN" altLang="en-US" sz="1800" dirty="0">
                      <a:latin typeface="Times New Roman" panose="02020603050405020304" pitchFamily="2" charset="0"/>
                    </a:endParaRPr>
                  </a:p>
                </p:txBody>
              </p:sp>
              <p:grpSp>
                <p:nvGrpSpPr>
                  <p:cNvPr id="27657" name="组合 27656"/>
                  <p:cNvGrpSpPr/>
                  <p:nvPr/>
                </p:nvGrpSpPr>
                <p:grpSpPr>
                  <a:xfrm>
                    <a:off x="1868" y="475"/>
                    <a:ext cx="1113" cy="659"/>
                    <a:chOff x="0" y="0"/>
                    <a:chExt cx="1113" cy="659"/>
                  </a:xfrm>
                </p:grpSpPr>
                <p:sp>
                  <p:nvSpPr>
                    <p:cNvPr id="27658" name="Rectangle 9"/>
                    <p:cNvSpPr/>
                    <p:nvPr/>
                  </p:nvSpPr>
                  <p:spPr>
                    <a:xfrm>
                      <a:off x="224" y="0"/>
                      <a:ext cx="680"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图状结构</a:t>
                      </a:r>
                      <a:endParaRPr lang="zh-CN" altLang="en-US" sz="1800" dirty="0">
                        <a:latin typeface="Times New Roman" panose="02020603050405020304" pitchFamily="2" charset="0"/>
                      </a:endParaRPr>
                    </a:p>
                  </p:txBody>
                </p:sp>
                <p:sp>
                  <p:nvSpPr>
                    <p:cNvPr id="27659" name="Rectangle 14"/>
                    <p:cNvSpPr/>
                    <p:nvPr/>
                  </p:nvSpPr>
                  <p:spPr>
                    <a:xfrm>
                      <a:off x="0" y="432"/>
                      <a:ext cx="52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有向图</a:t>
                      </a:r>
                      <a:endParaRPr lang="zh-CN" altLang="en-US" sz="1800" dirty="0">
                        <a:latin typeface="Times New Roman" panose="02020603050405020304" pitchFamily="2" charset="0"/>
                      </a:endParaRPr>
                    </a:p>
                  </p:txBody>
                </p:sp>
                <p:sp>
                  <p:nvSpPr>
                    <p:cNvPr id="27660" name="Rectangle 17"/>
                    <p:cNvSpPr/>
                    <p:nvPr/>
                  </p:nvSpPr>
                  <p:spPr>
                    <a:xfrm>
                      <a:off x="592" y="432"/>
                      <a:ext cx="52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无向图</a:t>
                      </a:r>
                      <a:endParaRPr lang="zh-CN" altLang="en-US" sz="1800" dirty="0">
                        <a:latin typeface="Times New Roman" panose="02020603050405020304" pitchFamily="2" charset="0"/>
                      </a:endParaRPr>
                    </a:p>
                  </p:txBody>
                </p:sp>
                <p:sp>
                  <p:nvSpPr>
                    <p:cNvPr id="27661" name="Line 18"/>
                    <p:cNvSpPr/>
                    <p:nvPr/>
                  </p:nvSpPr>
                  <p:spPr>
                    <a:xfrm>
                      <a:off x="280" y="328"/>
                      <a:ext cx="576" cy="0"/>
                    </a:xfrm>
                    <a:prstGeom prst="line">
                      <a:avLst/>
                    </a:prstGeom>
                    <a:ln w="9525" cap="flat" cmpd="sng">
                      <a:solidFill>
                        <a:schemeClr val="tx1"/>
                      </a:solidFill>
                      <a:prstDash val="solid"/>
                      <a:headEnd type="none" w="med" len="med"/>
                      <a:tailEnd type="none" w="med" len="med"/>
                    </a:ln>
                  </p:spPr>
                </p:sp>
                <p:sp>
                  <p:nvSpPr>
                    <p:cNvPr id="27662" name="Line 19"/>
                    <p:cNvSpPr/>
                    <p:nvPr/>
                  </p:nvSpPr>
                  <p:spPr>
                    <a:xfrm>
                      <a:off x="280" y="328"/>
                      <a:ext cx="0" cy="96"/>
                    </a:xfrm>
                    <a:prstGeom prst="line">
                      <a:avLst/>
                    </a:prstGeom>
                    <a:ln w="9525" cap="flat" cmpd="sng">
                      <a:solidFill>
                        <a:schemeClr val="tx1"/>
                      </a:solidFill>
                      <a:prstDash val="solid"/>
                      <a:headEnd type="none" w="med" len="med"/>
                      <a:tailEnd type="none" w="med" len="med"/>
                    </a:ln>
                  </p:spPr>
                </p:sp>
                <p:sp>
                  <p:nvSpPr>
                    <p:cNvPr id="27663" name="Line 20"/>
                    <p:cNvSpPr/>
                    <p:nvPr/>
                  </p:nvSpPr>
                  <p:spPr>
                    <a:xfrm>
                      <a:off x="856" y="328"/>
                      <a:ext cx="0" cy="96"/>
                    </a:xfrm>
                    <a:prstGeom prst="line">
                      <a:avLst/>
                    </a:prstGeom>
                    <a:ln w="9525" cap="flat" cmpd="sng">
                      <a:solidFill>
                        <a:schemeClr val="tx1"/>
                      </a:solidFill>
                      <a:prstDash val="solid"/>
                      <a:headEnd type="none" w="med" len="med"/>
                      <a:tailEnd type="none" w="med" len="med"/>
                    </a:ln>
                  </p:spPr>
                </p:sp>
                <p:sp>
                  <p:nvSpPr>
                    <p:cNvPr id="27664" name="Line 21"/>
                    <p:cNvSpPr/>
                    <p:nvPr/>
                  </p:nvSpPr>
                  <p:spPr>
                    <a:xfrm>
                      <a:off x="568" y="232"/>
                      <a:ext cx="0" cy="96"/>
                    </a:xfrm>
                    <a:prstGeom prst="line">
                      <a:avLst/>
                    </a:prstGeom>
                    <a:ln w="9525" cap="flat" cmpd="sng">
                      <a:solidFill>
                        <a:schemeClr val="tx1"/>
                      </a:solidFill>
                      <a:prstDash val="solid"/>
                      <a:headEnd type="none" w="med" len="med"/>
                      <a:tailEnd type="none" w="med" len="med"/>
                    </a:ln>
                  </p:spPr>
                </p:sp>
              </p:grpSp>
              <p:grpSp>
                <p:nvGrpSpPr>
                  <p:cNvPr id="27665" name="组合 27664"/>
                  <p:cNvGrpSpPr/>
                  <p:nvPr/>
                </p:nvGrpSpPr>
                <p:grpSpPr>
                  <a:xfrm>
                    <a:off x="540" y="467"/>
                    <a:ext cx="1185" cy="659"/>
                    <a:chOff x="0" y="0"/>
                    <a:chExt cx="1185" cy="659"/>
                  </a:xfrm>
                </p:grpSpPr>
                <p:sp>
                  <p:nvSpPr>
                    <p:cNvPr id="27666" name="Rectangle 8"/>
                    <p:cNvSpPr/>
                    <p:nvPr/>
                  </p:nvSpPr>
                  <p:spPr>
                    <a:xfrm>
                      <a:off x="256" y="0"/>
                      <a:ext cx="680"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树形结构</a:t>
                      </a:r>
                      <a:endParaRPr lang="zh-CN" altLang="en-US" sz="1800" dirty="0">
                        <a:latin typeface="Times New Roman" panose="02020603050405020304" pitchFamily="2" charset="0"/>
                      </a:endParaRPr>
                    </a:p>
                  </p:txBody>
                </p:sp>
                <p:sp>
                  <p:nvSpPr>
                    <p:cNvPr id="27667" name="Rectangle 15"/>
                    <p:cNvSpPr/>
                    <p:nvPr/>
                  </p:nvSpPr>
                  <p:spPr>
                    <a:xfrm>
                      <a:off x="0" y="432"/>
                      <a:ext cx="52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一般树</a:t>
                      </a:r>
                      <a:endParaRPr lang="zh-CN" altLang="en-US" sz="1800" dirty="0">
                        <a:latin typeface="Times New Roman" panose="02020603050405020304" pitchFamily="2" charset="0"/>
                      </a:endParaRPr>
                    </a:p>
                  </p:txBody>
                </p:sp>
                <p:sp>
                  <p:nvSpPr>
                    <p:cNvPr id="27668" name="Rectangle 16"/>
                    <p:cNvSpPr/>
                    <p:nvPr/>
                  </p:nvSpPr>
                  <p:spPr>
                    <a:xfrm>
                      <a:off x="664" y="432"/>
                      <a:ext cx="52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二叉树</a:t>
                      </a:r>
                      <a:endParaRPr lang="zh-CN" altLang="en-US" sz="1800" dirty="0">
                        <a:latin typeface="Times New Roman" panose="02020603050405020304" pitchFamily="2" charset="0"/>
                      </a:endParaRPr>
                    </a:p>
                  </p:txBody>
                </p:sp>
                <p:sp>
                  <p:nvSpPr>
                    <p:cNvPr id="27669" name="Line 23"/>
                    <p:cNvSpPr/>
                    <p:nvPr/>
                  </p:nvSpPr>
                  <p:spPr>
                    <a:xfrm>
                      <a:off x="264" y="336"/>
                      <a:ext cx="0" cy="96"/>
                    </a:xfrm>
                    <a:prstGeom prst="line">
                      <a:avLst/>
                    </a:prstGeom>
                    <a:ln w="9525" cap="flat" cmpd="sng">
                      <a:solidFill>
                        <a:schemeClr val="tx1"/>
                      </a:solidFill>
                      <a:prstDash val="solid"/>
                      <a:headEnd type="none" w="med" len="med"/>
                      <a:tailEnd type="none" w="med" len="med"/>
                    </a:ln>
                  </p:spPr>
                </p:sp>
                <p:sp>
                  <p:nvSpPr>
                    <p:cNvPr id="27670" name="Line 24"/>
                    <p:cNvSpPr/>
                    <p:nvPr/>
                  </p:nvSpPr>
                  <p:spPr>
                    <a:xfrm>
                      <a:off x="928" y="336"/>
                      <a:ext cx="0" cy="96"/>
                    </a:xfrm>
                    <a:prstGeom prst="line">
                      <a:avLst/>
                    </a:prstGeom>
                    <a:ln w="9525" cap="flat" cmpd="sng">
                      <a:solidFill>
                        <a:schemeClr val="tx1"/>
                      </a:solidFill>
                      <a:prstDash val="solid"/>
                      <a:headEnd type="none" w="med" len="med"/>
                      <a:tailEnd type="none" w="med" len="med"/>
                    </a:ln>
                  </p:spPr>
                </p:sp>
                <p:sp>
                  <p:nvSpPr>
                    <p:cNvPr id="27671" name="Line 25"/>
                    <p:cNvSpPr/>
                    <p:nvPr/>
                  </p:nvSpPr>
                  <p:spPr>
                    <a:xfrm>
                      <a:off x="600" y="232"/>
                      <a:ext cx="0" cy="96"/>
                    </a:xfrm>
                    <a:prstGeom prst="line">
                      <a:avLst/>
                    </a:prstGeom>
                    <a:ln w="9525" cap="flat" cmpd="sng">
                      <a:solidFill>
                        <a:schemeClr val="tx1"/>
                      </a:solidFill>
                      <a:prstDash val="solid"/>
                      <a:headEnd type="none" w="med" len="med"/>
                      <a:tailEnd type="none" w="med" len="med"/>
                    </a:ln>
                  </p:spPr>
                </p:sp>
                <p:sp>
                  <p:nvSpPr>
                    <p:cNvPr id="27672" name="Line 26"/>
                    <p:cNvSpPr/>
                    <p:nvPr/>
                  </p:nvSpPr>
                  <p:spPr>
                    <a:xfrm>
                      <a:off x="264" y="336"/>
                      <a:ext cx="657" cy="0"/>
                    </a:xfrm>
                    <a:prstGeom prst="line">
                      <a:avLst/>
                    </a:prstGeom>
                    <a:ln w="9525" cap="flat" cmpd="sng">
                      <a:solidFill>
                        <a:schemeClr val="tx1"/>
                      </a:solidFill>
                      <a:prstDash val="solid"/>
                      <a:headEnd type="none" w="med" len="med"/>
                      <a:tailEnd type="none" w="med" len="med"/>
                    </a:ln>
                  </p:spPr>
                </p:sp>
              </p:grpSp>
              <p:sp>
                <p:nvSpPr>
                  <p:cNvPr id="27673" name="Line 28"/>
                  <p:cNvSpPr/>
                  <p:nvPr/>
                </p:nvSpPr>
                <p:spPr>
                  <a:xfrm>
                    <a:off x="172" y="379"/>
                    <a:ext cx="0" cy="96"/>
                  </a:xfrm>
                  <a:prstGeom prst="line">
                    <a:avLst/>
                  </a:prstGeom>
                  <a:ln w="9525" cap="flat" cmpd="sng">
                    <a:solidFill>
                      <a:schemeClr val="tx1"/>
                    </a:solidFill>
                    <a:prstDash val="solid"/>
                    <a:headEnd type="none" w="med" len="med"/>
                    <a:tailEnd type="none" w="med" len="med"/>
                  </a:ln>
                </p:spPr>
              </p:sp>
              <p:sp>
                <p:nvSpPr>
                  <p:cNvPr id="27674" name="Line 30"/>
                  <p:cNvSpPr/>
                  <p:nvPr/>
                </p:nvSpPr>
                <p:spPr>
                  <a:xfrm>
                    <a:off x="2428" y="379"/>
                    <a:ext cx="0" cy="96"/>
                  </a:xfrm>
                  <a:prstGeom prst="line">
                    <a:avLst/>
                  </a:prstGeom>
                  <a:ln w="9525" cap="flat" cmpd="sng">
                    <a:solidFill>
                      <a:schemeClr val="tx1"/>
                    </a:solidFill>
                    <a:prstDash val="solid"/>
                    <a:headEnd type="none" w="med" len="med"/>
                    <a:tailEnd type="none" w="med" len="med"/>
                  </a:ln>
                </p:spPr>
              </p:sp>
              <p:sp>
                <p:nvSpPr>
                  <p:cNvPr id="27675" name="Line 32"/>
                  <p:cNvSpPr/>
                  <p:nvPr/>
                </p:nvSpPr>
                <p:spPr>
                  <a:xfrm>
                    <a:off x="172" y="371"/>
                    <a:ext cx="2256" cy="0"/>
                  </a:xfrm>
                  <a:prstGeom prst="line">
                    <a:avLst/>
                  </a:prstGeom>
                  <a:ln w="9525" cap="flat" cmpd="sng">
                    <a:solidFill>
                      <a:schemeClr val="tx1"/>
                    </a:solidFill>
                    <a:prstDash val="solid"/>
                    <a:headEnd type="none" w="med" len="med"/>
                    <a:tailEnd type="none" w="med" len="med"/>
                  </a:ln>
                </p:spPr>
              </p:sp>
              <p:sp>
                <p:nvSpPr>
                  <p:cNvPr id="27676" name="Line 33"/>
                  <p:cNvSpPr/>
                  <p:nvPr/>
                </p:nvSpPr>
                <p:spPr>
                  <a:xfrm>
                    <a:off x="1140" y="227"/>
                    <a:ext cx="0" cy="240"/>
                  </a:xfrm>
                  <a:prstGeom prst="line">
                    <a:avLst/>
                  </a:prstGeom>
                  <a:ln w="9525" cap="flat" cmpd="sng">
                    <a:solidFill>
                      <a:schemeClr val="tx1"/>
                    </a:solidFill>
                    <a:prstDash val="solid"/>
                    <a:headEnd type="none" w="med" len="med"/>
                    <a:tailEnd type="none" w="med" len="med"/>
                  </a:ln>
                </p:spPr>
              </p:sp>
            </p:grpSp>
            <p:grpSp>
              <p:nvGrpSpPr>
                <p:cNvPr id="27677" name="组合 27676"/>
                <p:cNvGrpSpPr/>
                <p:nvPr/>
              </p:nvGrpSpPr>
              <p:grpSpPr>
                <a:xfrm>
                  <a:off x="0" y="405"/>
                  <a:ext cx="2841" cy="1123"/>
                  <a:chOff x="0" y="0"/>
                  <a:chExt cx="2841" cy="1123"/>
                </a:xfrm>
              </p:grpSpPr>
              <p:sp>
                <p:nvSpPr>
                  <p:cNvPr id="27678" name="Rectangle 5"/>
                  <p:cNvSpPr/>
                  <p:nvPr/>
                </p:nvSpPr>
                <p:spPr>
                  <a:xfrm>
                    <a:off x="697" y="0"/>
                    <a:ext cx="680"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b="1" dirty="0">
                        <a:latin typeface="Times New Roman" panose="02020603050405020304" pitchFamily="2" charset="0"/>
                      </a:rPr>
                      <a:t>线性结构</a:t>
                    </a:r>
                    <a:endParaRPr lang="zh-CN" altLang="en-US" sz="1800" b="1" dirty="0">
                      <a:latin typeface="Times New Roman" panose="02020603050405020304" pitchFamily="2" charset="0"/>
                    </a:endParaRPr>
                  </a:p>
                </p:txBody>
              </p:sp>
              <p:sp>
                <p:nvSpPr>
                  <p:cNvPr id="27679" name="Rectangle 11"/>
                  <p:cNvSpPr/>
                  <p:nvPr/>
                </p:nvSpPr>
                <p:spPr>
                  <a:xfrm>
                    <a:off x="0" y="896"/>
                    <a:ext cx="793"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一般线性表</a:t>
                    </a:r>
                    <a:endParaRPr lang="zh-CN" altLang="en-US" sz="1800" dirty="0">
                      <a:latin typeface="Times New Roman" panose="02020603050405020304" pitchFamily="2" charset="0"/>
                    </a:endParaRPr>
                  </a:p>
                </p:txBody>
              </p:sp>
              <p:grpSp>
                <p:nvGrpSpPr>
                  <p:cNvPr id="27680" name="组合 27679"/>
                  <p:cNvGrpSpPr/>
                  <p:nvPr/>
                </p:nvGrpSpPr>
                <p:grpSpPr>
                  <a:xfrm>
                    <a:off x="1606" y="467"/>
                    <a:ext cx="1235" cy="651"/>
                    <a:chOff x="0" y="0"/>
                    <a:chExt cx="1235" cy="651"/>
                  </a:xfrm>
                </p:grpSpPr>
                <p:sp>
                  <p:nvSpPr>
                    <p:cNvPr id="27681" name="Rectangle 13"/>
                    <p:cNvSpPr/>
                    <p:nvPr/>
                  </p:nvSpPr>
                  <p:spPr>
                    <a:xfrm>
                      <a:off x="0" y="0"/>
                      <a:ext cx="77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线性表推广</a:t>
                      </a:r>
                      <a:endParaRPr lang="zh-CN" altLang="en-US" sz="1800" dirty="0">
                        <a:latin typeface="Times New Roman" panose="02020603050405020304" pitchFamily="2" charset="0"/>
                      </a:endParaRPr>
                    </a:p>
                  </p:txBody>
                </p:sp>
                <p:sp>
                  <p:nvSpPr>
                    <p:cNvPr id="27682" name="Rectangle 35"/>
                    <p:cNvSpPr/>
                    <p:nvPr/>
                  </p:nvSpPr>
                  <p:spPr>
                    <a:xfrm>
                      <a:off x="736" y="424"/>
                      <a:ext cx="499"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广义表</a:t>
                      </a:r>
                      <a:endParaRPr lang="zh-CN" altLang="en-US" sz="1800" dirty="0">
                        <a:latin typeface="Times New Roman" panose="02020603050405020304" pitchFamily="2" charset="0"/>
                      </a:endParaRPr>
                    </a:p>
                  </p:txBody>
                </p:sp>
                <p:sp>
                  <p:nvSpPr>
                    <p:cNvPr id="27683" name="Rectangle 36"/>
                    <p:cNvSpPr/>
                    <p:nvPr/>
                  </p:nvSpPr>
                  <p:spPr>
                    <a:xfrm>
                      <a:off x="256" y="424"/>
                      <a:ext cx="363"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数组</a:t>
                      </a:r>
                      <a:endParaRPr lang="zh-CN" altLang="en-US" sz="1800" dirty="0">
                        <a:latin typeface="Times New Roman" panose="02020603050405020304" pitchFamily="2" charset="0"/>
                      </a:endParaRPr>
                    </a:p>
                  </p:txBody>
                </p:sp>
                <p:sp>
                  <p:nvSpPr>
                    <p:cNvPr id="27684" name="Line 37"/>
                    <p:cNvSpPr/>
                    <p:nvPr/>
                  </p:nvSpPr>
                  <p:spPr>
                    <a:xfrm>
                      <a:off x="427" y="224"/>
                      <a:ext cx="0" cy="192"/>
                    </a:xfrm>
                    <a:prstGeom prst="line">
                      <a:avLst/>
                    </a:prstGeom>
                    <a:ln w="9525" cap="flat" cmpd="sng">
                      <a:solidFill>
                        <a:schemeClr val="tx1"/>
                      </a:solidFill>
                      <a:prstDash val="solid"/>
                      <a:headEnd type="none" w="med" len="med"/>
                      <a:tailEnd type="none" w="med" len="med"/>
                    </a:ln>
                  </p:spPr>
                </p:sp>
                <p:sp>
                  <p:nvSpPr>
                    <p:cNvPr id="27685" name="Line 38"/>
                    <p:cNvSpPr/>
                    <p:nvPr/>
                  </p:nvSpPr>
                  <p:spPr>
                    <a:xfrm>
                      <a:off x="619" y="224"/>
                      <a:ext cx="384" cy="192"/>
                    </a:xfrm>
                    <a:prstGeom prst="line">
                      <a:avLst/>
                    </a:prstGeom>
                    <a:ln w="9525" cap="flat" cmpd="sng">
                      <a:solidFill>
                        <a:schemeClr val="tx1"/>
                      </a:solidFill>
                      <a:prstDash val="solid"/>
                      <a:headEnd type="none" w="med" len="med"/>
                      <a:tailEnd type="none" w="med" len="med"/>
                    </a:ln>
                  </p:spPr>
                </p:sp>
              </p:grpSp>
              <p:grpSp>
                <p:nvGrpSpPr>
                  <p:cNvPr id="27686" name="组合 27685"/>
                  <p:cNvGrpSpPr/>
                  <p:nvPr/>
                </p:nvGrpSpPr>
                <p:grpSpPr>
                  <a:xfrm>
                    <a:off x="637" y="467"/>
                    <a:ext cx="1137" cy="651"/>
                    <a:chOff x="0" y="0"/>
                    <a:chExt cx="1137" cy="651"/>
                  </a:xfrm>
                </p:grpSpPr>
                <p:sp>
                  <p:nvSpPr>
                    <p:cNvPr id="27687" name="Rectangle 7"/>
                    <p:cNvSpPr/>
                    <p:nvPr/>
                  </p:nvSpPr>
                  <p:spPr>
                    <a:xfrm>
                      <a:off x="956" y="424"/>
                      <a:ext cx="18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串</a:t>
                      </a:r>
                      <a:endParaRPr lang="zh-CN" altLang="en-US" sz="1800" dirty="0">
                        <a:latin typeface="Times New Roman" panose="02020603050405020304" pitchFamily="2" charset="0"/>
                      </a:endParaRPr>
                    </a:p>
                  </p:txBody>
                </p:sp>
                <p:sp>
                  <p:nvSpPr>
                    <p:cNvPr id="27688" name="Rectangle 12"/>
                    <p:cNvSpPr/>
                    <p:nvPr/>
                  </p:nvSpPr>
                  <p:spPr>
                    <a:xfrm>
                      <a:off x="0" y="0"/>
                      <a:ext cx="793"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受限线性表</a:t>
                      </a:r>
                      <a:endParaRPr lang="zh-CN" altLang="en-US" sz="1800" dirty="0">
                        <a:latin typeface="Times New Roman" panose="02020603050405020304" pitchFamily="2" charset="0"/>
                      </a:endParaRPr>
                    </a:p>
                  </p:txBody>
                </p:sp>
                <p:sp>
                  <p:nvSpPr>
                    <p:cNvPr id="27689" name="Rectangle 39"/>
                    <p:cNvSpPr/>
                    <p:nvPr/>
                  </p:nvSpPr>
                  <p:spPr>
                    <a:xfrm>
                      <a:off x="252" y="424"/>
                      <a:ext cx="61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Times New Roman" panose="02020603050405020304" pitchFamily="2" charset="0"/>
                        </a:rPr>
                        <a:t>栈和队列</a:t>
                      </a:r>
                      <a:endParaRPr lang="zh-CN" altLang="en-US" sz="1800" dirty="0">
                        <a:latin typeface="Times New Roman" panose="02020603050405020304" pitchFamily="2" charset="0"/>
                      </a:endParaRPr>
                    </a:p>
                  </p:txBody>
                </p:sp>
                <p:sp>
                  <p:nvSpPr>
                    <p:cNvPr id="27690" name="Line 41"/>
                    <p:cNvSpPr/>
                    <p:nvPr/>
                  </p:nvSpPr>
                  <p:spPr>
                    <a:xfrm>
                      <a:off x="452" y="232"/>
                      <a:ext cx="0" cy="192"/>
                    </a:xfrm>
                    <a:prstGeom prst="line">
                      <a:avLst/>
                    </a:prstGeom>
                    <a:ln w="9525" cap="flat" cmpd="sng">
                      <a:solidFill>
                        <a:schemeClr val="tx1"/>
                      </a:solidFill>
                      <a:prstDash val="solid"/>
                      <a:headEnd type="none" w="med" len="med"/>
                      <a:tailEnd type="none" w="med" len="med"/>
                    </a:ln>
                  </p:spPr>
                </p:sp>
                <p:sp>
                  <p:nvSpPr>
                    <p:cNvPr id="27691" name="Line 42"/>
                    <p:cNvSpPr/>
                    <p:nvPr/>
                  </p:nvSpPr>
                  <p:spPr>
                    <a:xfrm>
                      <a:off x="628" y="232"/>
                      <a:ext cx="432" cy="192"/>
                    </a:xfrm>
                    <a:prstGeom prst="line">
                      <a:avLst/>
                    </a:prstGeom>
                    <a:ln w="9525" cap="flat" cmpd="sng">
                      <a:solidFill>
                        <a:schemeClr val="tx1"/>
                      </a:solidFill>
                      <a:prstDash val="solid"/>
                      <a:headEnd type="none" w="med" len="med"/>
                      <a:tailEnd type="none" w="med" len="med"/>
                    </a:ln>
                  </p:spPr>
                </p:sp>
              </p:grpSp>
              <p:sp>
                <p:nvSpPr>
                  <p:cNvPr id="27692" name="Line 44"/>
                  <p:cNvSpPr/>
                  <p:nvPr/>
                </p:nvSpPr>
                <p:spPr>
                  <a:xfrm>
                    <a:off x="401" y="371"/>
                    <a:ext cx="0" cy="528"/>
                  </a:xfrm>
                  <a:prstGeom prst="line">
                    <a:avLst/>
                  </a:prstGeom>
                  <a:ln w="9525" cap="flat" cmpd="sng">
                    <a:solidFill>
                      <a:schemeClr val="tx1"/>
                    </a:solidFill>
                    <a:prstDash val="solid"/>
                    <a:headEnd type="none" w="med" len="med"/>
                    <a:tailEnd type="none" w="med" len="med"/>
                  </a:ln>
                </p:spPr>
              </p:sp>
              <p:sp>
                <p:nvSpPr>
                  <p:cNvPr id="27693" name="Line 45"/>
                  <p:cNvSpPr/>
                  <p:nvPr/>
                </p:nvSpPr>
                <p:spPr>
                  <a:xfrm>
                    <a:off x="1993" y="371"/>
                    <a:ext cx="0" cy="96"/>
                  </a:xfrm>
                  <a:prstGeom prst="line">
                    <a:avLst/>
                  </a:prstGeom>
                  <a:ln w="9525" cap="flat" cmpd="sng">
                    <a:solidFill>
                      <a:schemeClr val="tx1"/>
                    </a:solidFill>
                    <a:prstDash val="solid"/>
                    <a:headEnd type="none" w="med" len="med"/>
                    <a:tailEnd type="none" w="med" len="med"/>
                  </a:ln>
                </p:spPr>
              </p:sp>
              <p:sp>
                <p:nvSpPr>
                  <p:cNvPr id="27694" name="Line 46"/>
                  <p:cNvSpPr/>
                  <p:nvPr/>
                </p:nvSpPr>
                <p:spPr>
                  <a:xfrm>
                    <a:off x="409" y="371"/>
                    <a:ext cx="1584" cy="0"/>
                  </a:xfrm>
                  <a:prstGeom prst="line">
                    <a:avLst/>
                  </a:prstGeom>
                  <a:ln w="9525" cap="flat" cmpd="sng">
                    <a:solidFill>
                      <a:schemeClr val="tx1"/>
                    </a:solidFill>
                    <a:prstDash val="solid"/>
                    <a:headEnd type="none" w="med" len="med"/>
                    <a:tailEnd type="none" w="med" len="med"/>
                  </a:ln>
                </p:spPr>
              </p:sp>
              <p:sp>
                <p:nvSpPr>
                  <p:cNvPr id="27695" name="Line 47"/>
                  <p:cNvSpPr/>
                  <p:nvPr/>
                </p:nvSpPr>
                <p:spPr>
                  <a:xfrm>
                    <a:off x="1041" y="227"/>
                    <a:ext cx="0" cy="240"/>
                  </a:xfrm>
                  <a:prstGeom prst="line">
                    <a:avLst/>
                  </a:prstGeom>
                  <a:ln w="9525" cap="flat" cmpd="sng">
                    <a:solidFill>
                      <a:schemeClr val="tx1"/>
                    </a:solidFill>
                    <a:prstDash val="solid"/>
                    <a:headEnd type="none" w="med" len="med"/>
                    <a:tailEnd type="none" w="med" len="med"/>
                  </a:ln>
                </p:spPr>
              </p:sp>
            </p:grpSp>
            <p:sp>
              <p:nvSpPr>
                <p:cNvPr id="27696" name="Line 49"/>
                <p:cNvSpPr/>
                <p:nvPr/>
              </p:nvSpPr>
              <p:spPr>
                <a:xfrm>
                  <a:off x="1017" y="320"/>
                  <a:ext cx="0" cy="91"/>
                </a:xfrm>
                <a:prstGeom prst="line">
                  <a:avLst/>
                </a:prstGeom>
                <a:ln w="9525" cap="flat" cmpd="sng">
                  <a:solidFill>
                    <a:schemeClr val="tx1"/>
                  </a:solidFill>
                  <a:prstDash val="solid"/>
                  <a:headEnd type="none" w="med" len="med"/>
                  <a:tailEnd type="none" w="med" len="med"/>
                </a:ln>
              </p:spPr>
            </p:sp>
            <p:sp>
              <p:nvSpPr>
                <p:cNvPr id="27697" name="Line 50"/>
                <p:cNvSpPr/>
                <p:nvPr/>
              </p:nvSpPr>
              <p:spPr>
                <a:xfrm>
                  <a:off x="3649" y="320"/>
                  <a:ext cx="0" cy="91"/>
                </a:xfrm>
                <a:prstGeom prst="line">
                  <a:avLst/>
                </a:prstGeom>
                <a:ln w="9525" cap="flat" cmpd="sng">
                  <a:solidFill>
                    <a:schemeClr val="tx1"/>
                  </a:solidFill>
                  <a:prstDash val="solid"/>
                  <a:headEnd type="none" w="med" len="med"/>
                  <a:tailEnd type="none" w="med" len="med"/>
                </a:ln>
              </p:spPr>
            </p:sp>
            <p:sp>
              <p:nvSpPr>
                <p:cNvPr id="27698" name="Line 51"/>
                <p:cNvSpPr/>
                <p:nvPr/>
              </p:nvSpPr>
              <p:spPr>
                <a:xfrm>
                  <a:off x="1017" y="320"/>
                  <a:ext cx="2630" cy="0"/>
                </a:xfrm>
                <a:prstGeom prst="line">
                  <a:avLst/>
                </a:prstGeom>
                <a:ln w="9525" cap="flat" cmpd="sng">
                  <a:solidFill>
                    <a:schemeClr val="tx1"/>
                  </a:solidFill>
                  <a:prstDash val="solid"/>
                  <a:headEnd type="none" w="med" len="med"/>
                  <a:tailEnd type="none" w="med" len="med"/>
                </a:ln>
              </p:spPr>
            </p:sp>
            <p:sp>
              <p:nvSpPr>
                <p:cNvPr id="27699" name="Line 52"/>
                <p:cNvSpPr/>
                <p:nvPr/>
              </p:nvSpPr>
              <p:spPr>
                <a:xfrm>
                  <a:off x="2217" y="232"/>
                  <a:ext cx="0" cy="91"/>
                </a:xfrm>
                <a:prstGeom prst="line">
                  <a:avLst/>
                </a:prstGeom>
                <a:ln w="9525" cap="flat" cmpd="sng">
                  <a:solidFill>
                    <a:schemeClr val="tx1"/>
                  </a:solidFill>
                  <a:prstDash val="solid"/>
                  <a:headEnd type="none" w="med" len="med"/>
                  <a:tailEnd type="none" w="med" len="med"/>
                </a:ln>
              </p:spPr>
            </p:sp>
          </p:grpSp>
          <p:sp>
            <p:nvSpPr>
              <p:cNvPr id="27700" name="Rectangle 54"/>
              <p:cNvSpPr/>
              <p:nvPr/>
            </p:nvSpPr>
            <p:spPr>
              <a:xfrm>
                <a:off x="1209" y="1616"/>
                <a:ext cx="2656" cy="288"/>
              </a:xfrm>
              <a:prstGeom prst="rect">
                <a:avLst/>
              </a:prstGeom>
              <a:noFill/>
              <a:ln w="9525">
                <a:noFill/>
              </a:ln>
            </p:spPr>
            <p:txBody>
              <a:bodyPr lIns="92075" tIns="46038" rIns="92075" bIns="46038" anchor="ctr"/>
              <a:p>
                <a:pPr algn="ctr"/>
                <a:r>
                  <a:rPr lang="zh-CN" altLang="en-US" sz="2000" dirty="0">
                    <a:latin typeface="楷体_GB2312" pitchFamily="1" charset="-122"/>
                    <a:ea typeface="楷体_GB2312" pitchFamily="1" charset="-122"/>
                  </a:rPr>
                  <a:t>图</a:t>
                </a:r>
                <a:r>
                  <a:rPr lang="en-US" altLang="x-none" sz="2000" dirty="0">
                    <a:latin typeface="Times New Roman" panose="02020603050405020304" pitchFamily="2" charset="0"/>
                    <a:ea typeface="楷体_GB2312" pitchFamily="1" charset="-122"/>
                  </a:rPr>
                  <a:t>1-5</a:t>
                </a:r>
                <a:r>
                  <a:rPr lang="en-US" altLang="x-none" sz="2000" dirty="0">
                    <a:effectLst>
                      <a:outerShdw blurRad="38100" dist="38100" dir="2700000">
                        <a:srgbClr val="000000"/>
                      </a:outerShdw>
                    </a:effectLst>
                    <a:latin typeface="楷体_GB2312" pitchFamily="1" charset="-122"/>
                    <a:ea typeface="楷体_GB2312" pitchFamily="1" charset="-122"/>
                  </a:rPr>
                  <a:t>    </a:t>
                </a:r>
                <a:r>
                  <a:rPr lang="zh-CN" altLang="en-US" sz="2000" b="1" dirty="0">
                    <a:latin typeface="楷体_GB2312" pitchFamily="1" charset="-122"/>
                    <a:ea typeface="楷体_GB2312" pitchFamily="1" charset="-122"/>
                  </a:rPr>
                  <a:t>数据逻辑结构层次关系图</a:t>
                </a:r>
                <a:endParaRPr lang="zh-CN" altLang="en-US" sz="2000" b="1" dirty="0">
                  <a:latin typeface="楷体_GB2312" pitchFamily="1" charset="-122"/>
                  <a:ea typeface="楷体_GB2312" pitchFamily="1" charset="-122"/>
                </a:endParaRPr>
              </a:p>
            </p:txBody>
          </p:sp>
        </p:grpSp>
        <p:grpSp>
          <p:nvGrpSpPr>
            <p:cNvPr id="27701" name="组合 27700"/>
            <p:cNvGrpSpPr/>
            <p:nvPr/>
          </p:nvGrpSpPr>
          <p:grpSpPr>
            <a:xfrm>
              <a:off x="799" y="0"/>
              <a:ext cx="3436" cy="1872"/>
              <a:chOff x="0" y="0"/>
              <a:chExt cx="3436" cy="1872"/>
            </a:xfrm>
          </p:grpSpPr>
          <p:sp>
            <p:nvSpPr>
              <p:cNvPr id="27702" name="Rectangle 58"/>
              <p:cNvSpPr/>
              <p:nvPr/>
            </p:nvSpPr>
            <p:spPr>
              <a:xfrm>
                <a:off x="416" y="1632"/>
                <a:ext cx="2880" cy="240"/>
              </a:xfrm>
              <a:prstGeom prst="rect">
                <a:avLst/>
              </a:prstGeom>
              <a:noFill/>
              <a:ln w="9525">
                <a:noFill/>
              </a:ln>
            </p:spPr>
            <p:txBody>
              <a:bodyPr lIns="92075" tIns="46038" rIns="92075" bIns="46038" anchor="ctr"/>
              <a:p>
                <a:pPr algn="ctr"/>
                <a:r>
                  <a:rPr lang="zh-CN" altLang="en-US" sz="2000" b="1" dirty="0">
                    <a:latin typeface="楷体_GB2312" pitchFamily="1" charset="-122"/>
                    <a:ea typeface="楷体_GB2312" pitchFamily="1" charset="-122"/>
                  </a:rPr>
                  <a:t>图</a:t>
                </a:r>
                <a:r>
                  <a:rPr lang="en-US" altLang="x-none" sz="2000" b="1" dirty="0">
                    <a:latin typeface="Times New Roman" panose="02020603050405020304" pitchFamily="2" charset="0"/>
                    <a:ea typeface="楷体_GB2312" pitchFamily="1" charset="-122"/>
                  </a:rPr>
                  <a:t>1-4</a:t>
                </a:r>
                <a:r>
                  <a:rPr lang="en-US" altLang="x-none" sz="2000" b="1" dirty="0">
                    <a:latin typeface="楷体_GB2312" pitchFamily="1" charset="-122"/>
                    <a:ea typeface="楷体_GB2312" pitchFamily="1" charset="-122"/>
                  </a:rPr>
                  <a:t>   </a:t>
                </a:r>
                <a:r>
                  <a:rPr lang="zh-CN" altLang="en-US" sz="2000" b="1" dirty="0">
                    <a:latin typeface="楷体_GB2312" pitchFamily="1" charset="-122"/>
                    <a:ea typeface="楷体_GB2312" pitchFamily="1" charset="-122"/>
                  </a:rPr>
                  <a:t>逻辑结构与所采用的存储结构</a:t>
                </a:r>
                <a:endParaRPr lang="zh-CN" altLang="en-US" sz="2000" b="1" dirty="0">
                  <a:latin typeface="楷体_GB2312" pitchFamily="1" charset="-122"/>
                  <a:ea typeface="楷体_GB2312" pitchFamily="1" charset="-122"/>
                </a:endParaRPr>
              </a:p>
            </p:txBody>
          </p:sp>
          <p:grpSp>
            <p:nvGrpSpPr>
              <p:cNvPr id="27703" name="组合 27702"/>
              <p:cNvGrpSpPr/>
              <p:nvPr/>
            </p:nvGrpSpPr>
            <p:grpSpPr>
              <a:xfrm>
                <a:off x="0" y="0"/>
                <a:ext cx="3436" cy="1509"/>
                <a:chOff x="0" y="0"/>
                <a:chExt cx="3436" cy="1509"/>
              </a:xfrm>
            </p:grpSpPr>
            <p:sp>
              <p:nvSpPr>
                <p:cNvPr id="27704" name="Rectangle 60"/>
                <p:cNvSpPr/>
                <p:nvPr/>
              </p:nvSpPr>
              <p:spPr>
                <a:xfrm>
                  <a:off x="76" y="400"/>
                  <a:ext cx="768" cy="240"/>
                </a:xfrm>
                <a:prstGeom prst="rect">
                  <a:avLst/>
                </a:prstGeom>
                <a:noFill/>
                <a:ln w="9525">
                  <a:noFill/>
                </a:ln>
              </p:spPr>
              <p:txBody>
                <a:bodyPr wrap="none" anchor="ctr"/>
                <a:p>
                  <a:pPr algn="ctr"/>
                  <a:r>
                    <a:rPr lang="zh-CN" altLang="en-US" sz="2400" b="1" dirty="0">
                      <a:latin typeface="Times New Roman" panose="02020603050405020304" pitchFamily="2" charset="0"/>
                    </a:rPr>
                    <a:t>线性表</a:t>
                  </a:r>
                  <a:endParaRPr lang="zh-CN" altLang="en-US" sz="2400" b="1" dirty="0">
                    <a:latin typeface="Times New Roman" panose="02020603050405020304" pitchFamily="2" charset="0"/>
                  </a:endParaRPr>
                </a:p>
              </p:txBody>
            </p:sp>
            <p:sp>
              <p:nvSpPr>
                <p:cNvPr id="27705" name="Rectangle 61"/>
                <p:cNvSpPr/>
                <p:nvPr/>
              </p:nvSpPr>
              <p:spPr>
                <a:xfrm>
                  <a:off x="172" y="861"/>
                  <a:ext cx="480" cy="240"/>
                </a:xfrm>
                <a:prstGeom prst="rect">
                  <a:avLst/>
                </a:prstGeom>
                <a:noFill/>
                <a:ln w="9525">
                  <a:noFill/>
                </a:ln>
              </p:spPr>
              <p:txBody>
                <a:bodyPr wrap="none" anchor="ctr"/>
                <a:p>
                  <a:pPr algn="ctr"/>
                  <a:r>
                    <a:rPr lang="zh-CN" altLang="en-US" sz="2400" b="1" dirty="0">
                      <a:latin typeface="Times New Roman" panose="02020603050405020304" pitchFamily="2" charset="0"/>
                    </a:rPr>
                    <a:t>树</a:t>
                  </a:r>
                  <a:endParaRPr lang="zh-CN" altLang="en-US" sz="2400" b="1" dirty="0">
                    <a:latin typeface="Times New Roman" panose="02020603050405020304" pitchFamily="2" charset="0"/>
                  </a:endParaRPr>
                </a:p>
              </p:txBody>
            </p:sp>
            <p:sp>
              <p:nvSpPr>
                <p:cNvPr id="27706" name="Rectangle 62"/>
                <p:cNvSpPr/>
                <p:nvPr/>
              </p:nvSpPr>
              <p:spPr>
                <a:xfrm>
                  <a:off x="220" y="1221"/>
                  <a:ext cx="432" cy="240"/>
                </a:xfrm>
                <a:prstGeom prst="rect">
                  <a:avLst/>
                </a:prstGeom>
                <a:noFill/>
                <a:ln w="9525">
                  <a:noFill/>
                </a:ln>
              </p:spPr>
              <p:txBody>
                <a:bodyPr wrap="none" anchor="ctr"/>
                <a:p>
                  <a:pPr algn="ctr"/>
                  <a:r>
                    <a:rPr lang="zh-CN" altLang="en-US" sz="2400" b="1" dirty="0">
                      <a:latin typeface="Times New Roman" panose="02020603050405020304" pitchFamily="2" charset="0"/>
                    </a:rPr>
                    <a:t>图</a:t>
                  </a:r>
                  <a:endParaRPr lang="zh-CN" altLang="en-US" sz="2400" b="1" dirty="0">
                    <a:latin typeface="Times New Roman" panose="02020603050405020304" pitchFamily="2" charset="0"/>
                  </a:endParaRPr>
                </a:p>
              </p:txBody>
            </p:sp>
            <p:sp>
              <p:nvSpPr>
                <p:cNvPr id="27707" name="Rectangle 63"/>
                <p:cNvSpPr/>
                <p:nvPr/>
              </p:nvSpPr>
              <p:spPr>
                <a:xfrm>
                  <a:off x="2256" y="424"/>
                  <a:ext cx="1152" cy="288"/>
                </a:xfrm>
                <a:prstGeom prst="rect">
                  <a:avLst/>
                </a:prstGeom>
                <a:noFill/>
                <a:ln w="9525">
                  <a:noFill/>
                </a:ln>
              </p:spPr>
              <p:txBody>
                <a:bodyPr wrap="none" anchor="ctr"/>
                <a:p>
                  <a:pPr algn="ctr"/>
                  <a:r>
                    <a:rPr lang="zh-CN" altLang="en-US" sz="2400" b="1" dirty="0">
                      <a:latin typeface="Times New Roman" panose="02020603050405020304" pitchFamily="2" charset="0"/>
                    </a:rPr>
                    <a:t>顺序存储结构</a:t>
                  </a:r>
                  <a:endParaRPr lang="zh-CN" altLang="en-US" sz="2400" b="1" dirty="0">
                    <a:latin typeface="Times New Roman" panose="02020603050405020304" pitchFamily="2" charset="0"/>
                  </a:endParaRPr>
                </a:p>
              </p:txBody>
            </p:sp>
            <p:sp>
              <p:nvSpPr>
                <p:cNvPr id="27708" name="Rectangle 64"/>
                <p:cNvSpPr/>
                <p:nvPr/>
              </p:nvSpPr>
              <p:spPr>
                <a:xfrm>
                  <a:off x="2256" y="842"/>
                  <a:ext cx="1152" cy="288"/>
                </a:xfrm>
                <a:prstGeom prst="rect">
                  <a:avLst/>
                </a:prstGeom>
                <a:noFill/>
                <a:ln w="9525">
                  <a:noFill/>
                </a:ln>
              </p:spPr>
              <p:txBody>
                <a:bodyPr wrap="none" anchor="ctr"/>
                <a:p>
                  <a:pPr algn="ctr"/>
                  <a:r>
                    <a:rPr lang="zh-CN" altLang="en-US" sz="2400" b="1" dirty="0">
                      <a:latin typeface="Times New Roman" panose="02020603050405020304" pitchFamily="2" charset="0"/>
                    </a:rPr>
                    <a:t>链式存储结构</a:t>
                  </a:r>
                  <a:endParaRPr lang="zh-CN" altLang="en-US" sz="2400" b="1" dirty="0">
                    <a:latin typeface="Times New Roman" panose="02020603050405020304" pitchFamily="2" charset="0"/>
                  </a:endParaRPr>
                </a:p>
              </p:txBody>
            </p:sp>
            <p:sp>
              <p:nvSpPr>
                <p:cNvPr id="27709" name="Rectangle 65"/>
                <p:cNvSpPr/>
                <p:nvPr/>
              </p:nvSpPr>
              <p:spPr>
                <a:xfrm>
                  <a:off x="2284" y="1221"/>
                  <a:ext cx="1152" cy="288"/>
                </a:xfrm>
                <a:prstGeom prst="rect">
                  <a:avLst/>
                </a:prstGeom>
                <a:noFill/>
                <a:ln w="9525">
                  <a:noFill/>
                </a:ln>
              </p:spPr>
              <p:txBody>
                <a:bodyPr wrap="none" anchor="ctr"/>
                <a:p>
                  <a:pPr algn="ctr"/>
                  <a:r>
                    <a:rPr lang="zh-CN" altLang="en-US" sz="2400" b="1" dirty="0">
                      <a:latin typeface="Times New Roman" panose="02020603050405020304" pitchFamily="2" charset="0"/>
                    </a:rPr>
                    <a:t>复合存储结构</a:t>
                  </a:r>
                  <a:endParaRPr lang="zh-CN" altLang="en-US" sz="2400" b="1" dirty="0">
                    <a:latin typeface="Times New Roman" panose="02020603050405020304" pitchFamily="2" charset="0"/>
                  </a:endParaRPr>
                </a:p>
              </p:txBody>
            </p:sp>
            <p:sp>
              <p:nvSpPr>
                <p:cNvPr id="27710" name="Rectangle 66"/>
                <p:cNvSpPr/>
                <p:nvPr/>
              </p:nvSpPr>
              <p:spPr>
                <a:xfrm>
                  <a:off x="0" y="0"/>
                  <a:ext cx="960" cy="288"/>
                </a:xfrm>
                <a:prstGeom prst="rect">
                  <a:avLst/>
                </a:prstGeom>
                <a:noFill/>
                <a:ln w="9525">
                  <a:noFill/>
                </a:ln>
              </p:spPr>
              <p:txBody>
                <a:bodyPr wrap="none" anchor="ctr"/>
                <a:p>
                  <a:pPr algn="ctr"/>
                  <a:r>
                    <a:rPr lang="zh-CN" altLang="en-US" sz="2800" b="1" dirty="0">
                      <a:solidFill>
                        <a:schemeClr val="folHlink"/>
                      </a:solidFill>
                      <a:latin typeface="Times New Roman" panose="02020603050405020304" pitchFamily="2" charset="0"/>
                    </a:rPr>
                    <a:t>逻辑结构</a:t>
                  </a:r>
                  <a:endParaRPr lang="zh-CN" altLang="en-US" sz="2800" b="1" dirty="0">
                    <a:solidFill>
                      <a:schemeClr val="folHlink"/>
                    </a:solidFill>
                    <a:latin typeface="Times New Roman" panose="02020603050405020304" pitchFamily="2" charset="0"/>
                  </a:endParaRPr>
                </a:p>
              </p:txBody>
            </p:sp>
            <p:sp>
              <p:nvSpPr>
                <p:cNvPr id="27711" name="Rectangle 67"/>
                <p:cNvSpPr/>
                <p:nvPr/>
              </p:nvSpPr>
              <p:spPr>
                <a:xfrm>
                  <a:off x="2352" y="12"/>
                  <a:ext cx="912" cy="288"/>
                </a:xfrm>
                <a:prstGeom prst="rect">
                  <a:avLst/>
                </a:prstGeom>
                <a:noFill/>
                <a:ln w="9525">
                  <a:noFill/>
                </a:ln>
              </p:spPr>
              <p:txBody>
                <a:bodyPr wrap="none" anchor="ctr"/>
                <a:p>
                  <a:pPr algn="ctr"/>
                  <a:r>
                    <a:rPr lang="zh-CN" altLang="en-US" sz="2800" b="1" dirty="0">
                      <a:solidFill>
                        <a:schemeClr val="folHlink"/>
                      </a:solidFill>
                      <a:latin typeface="Times New Roman" panose="02020603050405020304" pitchFamily="2" charset="0"/>
                    </a:rPr>
                    <a:t>物理结构</a:t>
                  </a:r>
                  <a:endParaRPr lang="zh-CN" altLang="en-US" sz="2800" b="1" dirty="0">
                    <a:solidFill>
                      <a:schemeClr val="folHlink"/>
                    </a:solidFill>
                    <a:latin typeface="Times New Roman" panose="02020603050405020304" pitchFamily="2" charset="0"/>
                  </a:endParaRPr>
                </a:p>
              </p:txBody>
            </p:sp>
            <p:sp>
              <p:nvSpPr>
                <p:cNvPr id="27712" name="Line 68"/>
                <p:cNvSpPr/>
                <p:nvPr/>
              </p:nvSpPr>
              <p:spPr>
                <a:xfrm>
                  <a:off x="796" y="544"/>
                  <a:ext cx="1440" cy="0"/>
                </a:xfrm>
                <a:prstGeom prst="line">
                  <a:avLst/>
                </a:prstGeom>
                <a:ln w="28575" cap="flat" cmpd="sng">
                  <a:solidFill>
                    <a:schemeClr val="accent1"/>
                  </a:solidFill>
                  <a:prstDash val="solid"/>
                  <a:headEnd type="none" w="med" len="med"/>
                  <a:tailEnd type="arrow" w="med" len="med"/>
                </a:ln>
              </p:spPr>
            </p:sp>
            <p:sp>
              <p:nvSpPr>
                <p:cNvPr id="27713" name="Line 69"/>
                <p:cNvSpPr/>
                <p:nvPr/>
              </p:nvSpPr>
              <p:spPr>
                <a:xfrm>
                  <a:off x="771" y="603"/>
                  <a:ext cx="1465" cy="341"/>
                </a:xfrm>
                <a:prstGeom prst="line">
                  <a:avLst/>
                </a:prstGeom>
                <a:ln w="28575" cap="flat" cmpd="sng">
                  <a:solidFill>
                    <a:schemeClr val="accent1"/>
                  </a:solidFill>
                  <a:prstDash val="solid"/>
                  <a:headEnd type="none" w="med" len="med"/>
                  <a:tailEnd type="arrow" w="med" len="med"/>
                </a:ln>
              </p:spPr>
            </p:sp>
            <p:sp>
              <p:nvSpPr>
                <p:cNvPr id="27714" name="Line 70"/>
                <p:cNvSpPr/>
                <p:nvPr/>
              </p:nvSpPr>
              <p:spPr>
                <a:xfrm flipV="1">
                  <a:off x="652" y="624"/>
                  <a:ext cx="1584" cy="288"/>
                </a:xfrm>
                <a:prstGeom prst="line">
                  <a:avLst/>
                </a:prstGeom>
                <a:ln w="28575" cap="flat" cmpd="sng">
                  <a:solidFill>
                    <a:schemeClr val="folHlink"/>
                  </a:solidFill>
                  <a:prstDash val="solid"/>
                  <a:headEnd type="none" w="med" len="med"/>
                  <a:tailEnd type="arrow" w="med" len="med"/>
                </a:ln>
              </p:spPr>
            </p:sp>
            <p:sp>
              <p:nvSpPr>
                <p:cNvPr id="27715" name="Line 71"/>
                <p:cNvSpPr/>
                <p:nvPr/>
              </p:nvSpPr>
              <p:spPr>
                <a:xfrm>
                  <a:off x="556" y="1365"/>
                  <a:ext cx="1680" cy="0"/>
                </a:xfrm>
                <a:prstGeom prst="line">
                  <a:avLst/>
                </a:prstGeom>
                <a:ln w="28575" cap="flat" cmpd="sng">
                  <a:solidFill>
                    <a:schemeClr val="tx1"/>
                  </a:solidFill>
                  <a:prstDash val="solid"/>
                  <a:headEnd type="none" w="med" len="med"/>
                  <a:tailEnd type="arrow" w="med" len="med"/>
                </a:ln>
              </p:spPr>
            </p:sp>
            <p:sp>
              <p:nvSpPr>
                <p:cNvPr id="27716" name="Line 72"/>
                <p:cNvSpPr/>
                <p:nvPr/>
              </p:nvSpPr>
              <p:spPr>
                <a:xfrm>
                  <a:off x="563" y="1013"/>
                  <a:ext cx="1680" cy="0"/>
                </a:xfrm>
                <a:prstGeom prst="line">
                  <a:avLst/>
                </a:prstGeom>
                <a:ln w="28575" cap="flat" cmpd="sng">
                  <a:solidFill>
                    <a:schemeClr val="folHlink"/>
                  </a:solidFill>
                  <a:prstDash val="solid"/>
                  <a:headEnd type="none" w="med" len="med"/>
                  <a:tailEnd type="arrow" w="med" len="med"/>
                </a:ln>
              </p:spPr>
            </p:sp>
          </p:grpSp>
        </p:grpSp>
      </p:grpSp>
    </p:spTree>
  </p:cSld>
  <p:clrMapOvr>
    <a:masterClrMapping/>
  </p:clrMapOvr>
  <p:transition spd="slow">
    <p:blind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idx="1"/>
          </p:nvPr>
        </p:nvSpPr>
        <p:spPr>
          <a:xfrm>
            <a:off x="1703388" y="1052513"/>
            <a:ext cx="8763000" cy="3600450"/>
          </a:xfrm>
        </p:spPr>
        <p:txBody>
          <a:bodyPr vert="horz" wrap="square" anchor="t"/>
          <a:p>
            <a:pPr marL="0" indent="0" eaLnBrk="1" hangingPunct="1">
              <a:lnSpc>
                <a:spcPct val="110000"/>
              </a:lnSpc>
              <a:buNone/>
            </a:pPr>
            <a:r>
              <a:rPr lang="en-US" altLang="x-none" sz="2800" b="1" dirty="0">
                <a:solidFill>
                  <a:schemeClr val="folHlink"/>
                </a:solidFill>
              </a:rPr>
              <a:t>        </a:t>
            </a:r>
            <a:r>
              <a:rPr lang="zh-CN" altLang="en-US" sz="2800" b="1" dirty="0">
                <a:solidFill>
                  <a:schemeClr val="folHlink"/>
                </a:solidFill>
              </a:rPr>
              <a:t>数据类型</a:t>
            </a:r>
            <a:r>
              <a:rPr lang="en-US" altLang="x-none" sz="2800" b="1" dirty="0"/>
              <a:t>(</a:t>
            </a:r>
            <a:r>
              <a:rPr lang="en-US" altLang="x-none" sz="2800" b="1" dirty="0">
                <a:solidFill>
                  <a:schemeClr val="accent1"/>
                </a:solidFill>
              </a:rPr>
              <a:t>Data Type</a:t>
            </a:r>
            <a:r>
              <a:rPr lang="en-US" altLang="x-none" sz="2800" b="1" dirty="0"/>
              <a:t>)</a:t>
            </a:r>
            <a:r>
              <a:rPr lang="zh-CN" altLang="en-US" sz="2800" b="1" dirty="0"/>
              <a:t>：指的是</a:t>
            </a:r>
            <a:r>
              <a:rPr lang="zh-CN" altLang="en-US" sz="2800" b="1" dirty="0">
                <a:solidFill>
                  <a:srgbClr val="DE580E"/>
                </a:solidFill>
              </a:rPr>
              <a:t>一个值的集合</a:t>
            </a:r>
            <a:r>
              <a:rPr lang="zh-CN" altLang="en-US" sz="2800" b="1" dirty="0"/>
              <a:t>和定义在</a:t>
            </a:r>
            <a:r>
              <a:rPr lang="zh-CN" altLang="en-US" sz="2800" b="1" dirty="0">
                <a:solidFill>
                  <a:srgbClr val="DE580E"/>
                </a:solidFill>
              </a:rPr>
              <a:t>该值集上的一组操作</a:t>
            </a:r>
            <a:r>
              <a:rPr lang="zh-CN" altLang="en-US" sz="2800" b="1" dirty="0"/>
              <a:t>的总称。</a:t>
            </a:r>
            <a:endParaRPr lang="zh-CN" altLang="en-US" sz="2800" b="1" dirty="0"/>
          </a:p>
          <a:p>
            <a:pPr marL="0" indent="0" eaLnBrk="1" hangingPunct="1">
              <a:lnSpc>
                <a:spcPct val="110000"/>
              </a:lnSpc>
              <a:buNone/>
            </a:pPr>
            <a:r>
              <a:rPr lang="zh-CN" altLang="en-US" sz="2800" b="1" dirty="0"/>
              <a:t>       数据类型是和数据结构密切相关的一个概念。 在</a:t>
            </a:r>
            <a:r>
              <a:rPr lang="en-US" altLang="x-none" sz="2800" b="1" dirty="0"/>
              <a:t>C</a:t>
            </a:r>
            <a:r>
              <a:rPr lang="zh-CN" altLang="en-US" sz="2800" b="1" dirty="0"/>
              <a:t>语言中数据类型有：基本类型和构造类型。</a:t>
            </a:r>
            <a:endParaRPr lang="zh-CN" altLang="en-US" sz="2800" b="1" dirty="0"/>
          </a:p>
          <a:p>
            <a:pPr marL="0" indent="0" eaLnBrk="1" hangingPunct="1">
              <a:lnSpc>
                <a:spcPct val="110000"/>
              </a:lnSpc>
              <a:buNone/>
            </a:pPr>
            <a:r>
              <a:rPr lang="zh-CN" altLang="en-US" sz="2800" b="1" dirty="0"/>
              <a:t>        数据结构不同于数据类型，也不同于数据对象，它不仅要描述数据类型的数据对象，而且要描述数据对象各元素之间的相互关系。</a:t>
            </a:r>
            <a:endParaRPr lang="zh-CN" altLang="en-US" sz="2800" b="1" dirty="0"/>
          </a:p>
        </p:txBody>
      </p:sp>
      <p:sp>
        <p:nvSpPr>
          <p:cNvPr id="28675" name="Rectangle 3"/>
          <p:cNvSpPr>
            <a:spLocks noGrp="1"/>
          </p:cNvSpPr>
          <p:nvPr>
            <p:ph type="title"/>
          </p:nvPr>
        </p:nvSpPr>
        <p:spPr>
          <a:xfrm>
            <a:off x="2511425" y="260350"/>
            <a:ext cx="4953000" cy="736600"/>
          </a:xfrm>
        </p:spPr>
        <p:txBody>
          <a:bodyPr vert="horz" wrap="square" lIns="92075" tIns="46038" rIns="92075" bIns="46038" anchor="ctr"/>
          <a:p>
            <a:pPr eaLnBrk="1" hangingPunct="1"/>
            <a:r>
              <a:rPr lang="en-US" altLang="x-none" b="1" dirty="0">
                <a:latin typeface="Times New Roman" panose="02020603050405020304" pitchFamily="2" charset="0"/>
              </a:rPr>
              <a:t>1.1.5</a:t>
            </a:r>
            <a:r>
              <a:rPr lang="en-US" altLang="x-none" dirty="0">
                <a:effectLst>
                  <a:outerShdw blurRad="38100" dist="38100" dir="2700000">
                    <a:srgbClr val="000000"/>
                  </a:outerShdw>
                </a:effectLst>
              </a:rPr>
              <a:t>  </a:t>
            </a:r>
            <a:r>
              <a:rPr lang="zh-CN" altLang="en-US" b="1" dirty="0">
                <a:ea typeface="楷体_GB2312" pitchFamily="1" charset="-122"/>
              </a:rPr>
              <a:t>数据类型</a:t>
            </a:r>
            <a:endParaRPr lang="zh-CN" altLang="en-US" b="1" dirty="0">
              <a:ea typeface="楷体_GB2312" pitchFamily="1" charset="-122"/>
            </a:endParaRPr>
          </a:p>
        </p:txBody>
      </p:sp>
    </p:spTree>
  </p:cSld>
  <p:clrMapOvr>
    <a:masterClrMapping/>
  </p:clrMapOvr>
  <p:transition spd="slow">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idx="1"/>
          </p:nvPr>
        </p:nvSpPr>
        <p:spPr>
          <a:xfrm>
            <a:off x="1703388" y="1052513"/>
            <a:ext cx="8763000" cy="5545137"/>
          </a:xfrm>
        </p:spPr>
        <p:txBody>
          <a:bodyPr vert="horz" wrap="square" anchor="t"/>
          <a:p>
            <a:pPr marL="0" indent="0" eaLnBrk="1" hangingPunct="1">
              <a:lnSpc>
                <a:spcPct val="110000"/>
              </a:lnSpc>
              <a:spcBef>
                <a:spcPct val="10000"/>
              </a:spcBef>
              <a:buNone/>
            </a:pPr>
            <a:r>
              <a:rPr lang="en-US" altLang="x-none" sz="2800" b="1" dirty="0">
                <a:solidFill>
                  <a:schemeClr val="hlink"/>
                </a:solidFill>
              </a:rPr>
              <a:t>        </a:t>
            </a:r>
            <a:r>
              <a:rPr lang="zh-CN" altLang="en-US" sz="2800" b="1" dirty="0"/>
              <a:t>数据结构的主要运算包括：</a:t>
            </a:r>
            <a:endParaRPr lang="zh-CN" altLang="en-US" sz="2800" b="1" dirty="0"/>
          </a:p>
          <a:p>
            <a:pPr marL="533400" lvl="1" indent="0" eaLnBrk="1" hangingPunct="1">
              <a:lnSpc>
                <a:spcPct val="110000"/>
              </a:lnSpc>
              <a:spcBef>
                <a:spcPct val="10000"/>
              </a:spcBef>
              <a:buNone/>
            </a:pPr>
            <a:r>
              <a:rPr lang="zh-CN" altLang="en-US" b="1" dirty="0">
                <a:latin typeface="宋体" panose="02010600030101010101" pitchFamily="2" charset="-122"/>
              </a:rPr>
              <a:t>⑴ </a:t>
            </a:r>
            <a:r>
              <a:rPr lang="zh-CN" altLang="en-US" b="1" dirty="0"/>
              <a:t>建立</a:t>
            </a:r>
            <a:r>
              <a:rPr lang="en-US" altLang="x-none" b="1" dirty="0"/>
              <a:t>(Create)</a:t>
            </a:r>
            <a:r>
              <a:rPr lang="zh-CN" altLang="en-US" b="1" dirty="0"/>
              <a:t>一个数据结构；</a:t>
            </a:r>
            <a:endParaRPr lang="zh-CN" altLang="en-US" b="1" dirty="0"/>
          </a:p>
          <a:p>
            <a:pPr marL="533400" lvl="1" indent="0" eaLnBrk="1" hangingPunct="1">
              <a:lnSpc>
                <a:spcPct val="110000"/>
              </a:lnSpc>
              <a:spcBef>
                <a:spcPct val="10000"/>
              </a:spcBef>
              <a:buNone/>
            </a:pPr>
            <a:r>
              <a:rPr lang="zh-CN" altLang="en-US" b="1" dirty="0">
                <a:latin typeface="宋体" panose="02010600030101010101" pitchFamily="2" charset="-122"/>
              </a:rPr>
              <a:t>⑵ </a:t>
            </a:r>
            <a:r>
              <a:rPr lang="zh-CN" altLang="en-US" b="1" dirty="0"/>
              <a:t>消除</a:t>
            </a:r>
            <a:r>
              <a:rPr lang="en-US" altLang="x-none" b="1" dirty="0"/>
              <a:t>(Destroy)</a:t>
            </a:r>
            <a:r>
              <a:rPr lang="zh-CN" altLang="en-US" b="1" dirty="0"/>
              <a:t>一个数据结构；</a:t>
            </a:r>
            <a:endParaRPr lang="zh-CN" altLang="en-US" b="1" dirty="0"/>
          </a:p>
          <a:p>
            <a:pPr marL="533400" lvl="1" indent="0" eaLnBrk="1" hangingPunct="1">
              <a:lnSpc>
                <a:spcPct val="110000"/>
              </a:lnSpc>
              <a:spcBef>
                <a:spcPct val="10000"/>
              </a:spcBef>
              <a:buNone/>
            </a:pPr>
            <a:r>
              <a:rPr lang="zh-CN" altLang="en-US" b="1" dirty="0">
                <a:latin typeface="宋体" panose="02010600030101010101" pitchFamily="2" charset="-122"/>
              </a:rPr>
              <a:t>⑶ </a:t>
            </a:r>
            <a:r>
              <a:rPr lang="zh-CN" altLang="en-US" b="1" dirty="0"/>
              <a:t>从一个数据结构中删除</a:t>
            </a:r>
            <a:r>
              <a:rPr lang="en-US" altLang="x-none" b="1" dirty="0"/>
              <a:t>(Delete)</a:t>
            </a:r>
            <a:r>
              <a:rPr lang="zh-CN" altLang="en-US" b="1" dirty="0"/>
              <a:t>一个数据元素；</a:t>
            </a:r>
            <a:endParaRPr lang="zh-CN" altLang="en-US" b="1" dirty="0"/>
          </a:p>
          <a:p>
            <a:pPr marL="533400" lvl="1" indent="0" eaLnBrk="1" hangingPunct="1">
              <a:lnSpc>
                <a:spcPct val="110000"/>
              </a:lnSpc>
              <a:spcBef>
                <a:spcPct val="10000"/>
              </a:spcBef>
              <a:buNone/>
            </a:pPr>
            <a:r>
              <a:rPr lang="zh-CN" altLang="en-US" b="1" dirty="0">
                <a:latin typeface="宋体" panose="02010600030101010101" pitchFamily="2" charset="-122"/>
              </a:rPr>
              <a:t>⑷ </a:t>
            </a:r>
            <a:r>
              <a:rPr lang="zh-CN" altLang="en-US" b="1" dirty="0"/>
              <a:t>把一个数据元素插入</a:t>
            </a:r>
            <a:r>
              <a:rPr lang="en-US" altLang="x-none" b="1" dirty="0"/>
              <a:t>(Insert)</a:t>
            </a:r>
            <a:r>
              <a:rPr lang="zh-CN" altLang="en-US" b="1" dirty="0"/>
              <a:t>到一个数据结构中；</a:t>
            </a:r>
            <a:endParaRPr lang="zh-CN" altLang="en-US" b="1" dirty="0"/>
          </a:p>
          <a:p>
            <a:pPr marL="533400" lvl="1" indent="0" eaLnBrk="1" hangingPunct="1">
              <a:lnSpc>
                <a:spcPct val="110000"/>
              </a:lnSpc>
              <a:spcBef>
                <a:spcPct val="10000"/>
              </a:spcBef>
              <a:buNone/>
            </a:pPr>
            <a:r>
              <a:rPr lang="zh-CN" altLang="en-US" b="1" dirty="0">
                <a:latin typeface="宋体" panose="02010600030101010101" pitchFamily="2" charset="-122"/>
              </a:rPr>
              <a:t>⑸ </a:t>
            </a:r>
            <a:r>
              <a:rPr lang="zh-CN" altLang="en-US" b="1" dirty="0"/>
              <a:t>对一个数据结构进行访问</a:t>
            </a:r>
            <a:r>
              <a:rPr lang="en-US" altLang="x-none" b="1" dirty="0"/>
              <a:t>(Access)</a:t>
            </a:r>
            <a:r>
              <a:rPr lang="zh-CN" altLang="en-US" b="1" dirty="0"/>
              <a:t>；</a:t>
            </a:r>
            <a:endParaRPr lang="zh-CN" altLang="en-US" b="1" dirty="0"/>
          </a:p>
          <a:p>
            <a:pPr marL="533400" lvl="1" indent="0" eaLnBrk="1" hangingPunct="1">
              <a:lnSpc>
                <a:spcPct val="110000"/>
              </a:lnSpc>
              <a:spcBef>
                <a:spcPct val="10000"/>
              </a:spcBef>
              <a:buNone/>
            </a:pPr>
            <a:r>
              <a:rPr lang="zh-CN" altLang="en-US" b="1" dirty="0">
                <a:latin typeface="宋体" panose="02010600030101010101" pitchFamily="2" charset="-122"/>
              </a:rPr>
              <a:t>⑹ </a:t>
            </a:r>
            <a:r>
              <a:rPr lang="zh-CN" altLang="en-US" b="1" dirty="0"/>
              <a:t>对一个数据结构</a:t>
            </a:r>
            <a:r>
              <a:rPr lang="en-US" altLang="x-none" b="1" dirty="0"/>
              <a:t>(</a:t>
            </a:r>
            <a:r>
              <a:rPr lang="zh-CN" altLang="en-US" b="1" dirty="0"/>
              <a:t>中的数据元素</a:t>
            </a:r>
            <a:r>
              <a:rPr lang="en-US" altLang="x-none" b="1" dirty="0"/>
              <a:t>)</a:t>
            </a:r>
            <a:r>
              <a:rPr lang="zh-CN" altLang="en-US" b="1" dirty="0"/>
              <a:t>进行修改</a:t>
            </a:r>
            <a:r>
              <a:rPr lang="en-US" altLang="x-none" b="1" dirty="0"/>
              <a:t>(Modify)</a:t>
            </a:r>
            <a:r>
              <a:rPr lang="zh-CN" altLang="en-US" b="1" dirty="0"/>
              <a:t>；</a:t>
            </a:r>
            <a:endParaRPr lang="zh-CN" altLang="en-US" b="1" dirty="0"/>
          </a:p>
          <a:p>
            <a:pPr marL="533400" lvl="1" indent="0" eaLnBrk="1" hangingPunct="1">
              <a:lnSpc>
                <a:spcPct val="110000"/>
              </a:lnSpc>
              <a:spcBef>
                <a:spcPct val="10000"/>
              </a:spcBef>
              <a:buNone/>
            </a:pPr>
            <a:r>
              <a:rPr lang="zh-CN" altLang="en-US" b="1" dirty="0">
                <a:latin typeface="宋体" panose="02010600030101010101" pitchFamily="2" charset="-122"/>
              </a:rPr>
              <a:t>⑺ </a:t>
            </a:r>
            <a:r>
              <a:rPr lang="zh-CN" altLang="en-US" b="1" dirty="0"/>
              <a:t>对一个数据结构进行排序</a:t>
            </a:r>
            <a:r>
              <a:rPr lang="en-US" altLang="x-none" b="1" dirty="0"/>
              <a:t>(Sort)</a:t>
            </a:r>
            <a:r>
              <a:rPr lang="zh-CN" altLang="en-US" b="1" dirty="0"/>
              <a:t>；</a:t>
            </a:r>
            <a:endParaRPr lang="zh-CN" altLang="en-US" b="1" dirty="0"/>
          </a:p>
          <a:p>
            <a:pPr marL="533400" lvl="1" indent="0" eaLnBrk="1" hangingPunct="1">
              <a:lnSpc>
                <a:spcPct val="110000"/>
              </a:lnSpc>
              <a:spcBef>
                <a:spcPct val="10000"/>
              </a:spcBef>
              <a:buNone/>
            </a:pPr>
            <a:r>
              <a:rPr lang="zh-CN" altLang="en-US" b="1" dirty="0">
                <a:latin typeface="宋体" panose="02010600030101010101" pitchFamily="2" charset="-122"/>
              </a:rPr>
              <a:t>⑻ </a:t>
            </a:r>
            <a:r>
              <a:rPr lang="zh-CN" altLang="en-US" b="1" dirty="0"/>
              <a:t>对一个数据结构进行查找</a:t>
            </a:r>
            <a:r>
              <a:rPr lang="en-US" altLang="x-none" b="1" dirty="0"/>
              <a:t>(Search)</a:t>
            </a:r>
            <a:r>
              <a:rPr lang="zh-CN" altLang="en-US" b="1" dirty="0"/>
              <a:t>。</a:t>
            </a:r>
            <a:endParaRPr lang="zh-CN" altLang="en-US" sz="2400" b="1" dirty="0"/>
          </a:p>
        </p:txBody>
      </p:sp>
      <p:sp>
        <p:nvSpPr>
          <p:cNvPr id="29699" name="Rectangle 3"/>
          <p:cNvSpPr>
            <a:spLocks noGrp="1"/>
          </p:cNvSpPr>
          <p:nvPr>
            <p:ph type="title"/>
          </p:nvPr>
        </p:nvSpPr>
        <p:spPr>
          <a:xfrm>
            <a:off x="2511425" y="260350"/>
            <a:ext cx="5889625" cy="736600"/>
          </a:xfrm>
        </p:spPr>
        <p:txBody>
          <a:bodyPr vert="horz" wrap="square" lIns="92075" tIns="46038" rIns="92075" bIns="46038" anchor="ctr"/>
          <a:p>
            <a:pPr eaLnBrk="1" hangingPunct="1"/>
            <a:r>
              <a:rPr lang="en-US" altLang="x-none" b="1" dirty="0">
                <a:latin typeface="Times New Roman" panose="02020603050405020304" pitchFamily="2" charset="0"/>
              </a:rPr>
              <a:t>1.1.6</a:t>
            </a:r>
            <a:r>
              <a:rPr lang="en-US" altLang="x-none" dirty="0">
                <a:effectLst>
                  <a:outerShdw blurRad="38100" dist="38100" dir="2700000">
                    <a:srgbClr val="000000"/>
                  </a:outerShdw>
                </a:effectLst>
              </a:rPr>
              <a:t>  </a:t>
            </a:r>
            <a:r>
              <a:rPr lang="zh-CN" altLang="en-US" b="1" dirty="0">
                <a:ea typeface="楷体_GB2312" pitchFamily="1" charset="-122"/>
              </a:rPr>
              <a:t>数据结构的运算</a:t>
            </a:r>
            <a:endParaRPr lang="zh-CN" altLang="en-US" b="1" dirty="0">
              <a:ea typeface="楷体_GB2312" pitchFamily="1" charset="-122"/>
            </a:endParaRPr>
          </a:p>
        </p:txBody>
      </p:sp>
    </p:spTree>
  </p:cSld>
  <p:clrMapOvr>
    <a:masterClrMapping/>
  </p:clrMapOvr>
  <p:transition spd="slow">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idx="1"/>
          </p:nvPr>
        </p:nvSpPr>
        <p:spPr>
          <a:xfrm>
            <a:off x="1676400" y="1125538"/>
            <a:ext cx="8839200" cy="4175125"/>
          </a:xfrm>
        </p:spPr>
        <p:txBody>
          <a:bodyPr vert="horz" wrap="square" anchor="t"/>
          <a:p>
            <a:pPr marL="0" indent="0" eaLnBrk="1" hangingPunct="1">
              <a:lnSpc>
                <a:spcPct val="110000"/>
              </a:lnSpc>
              <a:buNone/>
            </a:pPr>
            <a:r>
              <a:rPr lang="en-US" altLang="x-none" b="1" dirty="0">
                <a:solidFill>
                  <a:schemeClr val="folHlink"/>
                </a:solidFill>
              </a:rPr>
              <a:t>      </a:t>
            </a:r>
            <a:r>
              <a:rPr lang="zh-CN" altLang="en-US" sz="2800" b="1" dirty="0">
                <a:solidFill>
                  <a:schemeClr val="folHlink"/>
                </a:solidFill>
              </a:rPr>
              <a:t>抽象数据类型</a:t>
            </a:r>
            <a:r>
              <a:rPr lang="en-US" altLang="x-none" sz="2800" b="1" dirty="0"/>
              <a:t>(</a:t>
            </a:r>
            <a:r>
              <a:rPr lang="en-US" altLang="x-none" sz="2800" b="1" dirty="0">
                <a:solidFill>
                  <a:schemeClr val="accent1"/>
                </a:solidFill>
              </a:rPr>
              <a:t>Abstract Data Type</a:t>
            </a:r>
            <a:r>
              <a:rPr lang="en-US" altLang="x-none" sz="2800" b="1" dirty="0"/>
              <a:t> </a:t>
            </a:r>
            <a:r>
              <a:rPr lang="zh-CN" altLang="en-US" sz="2800" b="1" dirty="0"/>
              <a:t>，简称</a:t>
            </a:r>
            <a:r>
              <a:rPr lang="en-US" altLang="x-none" sz="2800" b="1" dirty="0">
                <a:solidFill>
                  <a:schemeClr val="accent1"/>
                </a:solidFill>
              </a:rPr>
              <a:t>ADT</a:t>
            </a:r>
            <a:r>
              <a:rPr lang="en-US" altLang="x-none" sz="2800" b="1" dirty="0"/>
              <a:t>)</a:t>
            </a:r>
            <a:r>
              <a:rPr lang="zh-CN" altLang="en-US" sz="2800" b="1" dirty="0"/>
              <a:t>：是指一个数学模型以及定义在该模型上的一组操作。</a:t>
            </a:r>
            <a:endParaRPr lang="zh-CN" altLang="en-US" sz="2800" b="1" dirty="0"/>
          </a:p>
          <a:p>
            <a:pPr marL="0" indent="0" eaLnBrk="1" hangingPunct="1">
              <a:lnSpc>
                <a:spcPct val="110000"/>
              </a:lnSpc>
              <a:buNone/>
            </a:pPr>
            <a:r>
              <a:rPr lang="zh-CN" altLang="en-US" sz="2800" b="1" dirty="0"/>
              <a:t>         </a:t>
            </a:r>
            <a:r>
              <a:rPr lang="en-US" altLang="x-none" sz="2800" b="1" dirty="0"/>
              <a:t>ADT</a:t>
            </a:r>
            <a:r>
              <a:rPr lang="zh-CN" altLang="en-US" sz="2800" b="1" dirty="0"/>
              <a:t>的定义仅是一组逻辑特性描述， 与其在计算机内的表示和实现无关。因此，不论</a:t>
            </a:r>
            <a:r>
              <a:rPr lang="en-US" altLang="x-none" sz="2800" b="1" dirty="0"/>
              <a:t>ADT</a:t>
            </a:r>
            <a:r>
              <a:rPr lang="zh-CN" altLang="en-US" sz="2800" b="1" dirty="0"/>
              <a:t>的内部结构如何变化，只要其数学特性不变，都不影响其外部使用。</a:t>
            </a:r>
            <a:endParaRPr lang="zh-CN" altLang="en-US" sz="2800" b="1" dirty="0"/>
          </a:p>
          <a:p>
            <a:pPr marL="0" indent="0" eaLnBrk="1" hangingPunct="1">
              <a:lnSpc>
                <a:spcPct val="110000"/>
              </a:lnSpc>
              <a:buNone/>
            </a:pPr>
            <a:r>
              <a:rPr lang="zh-CN" altLang="en-US" sz="2800" b="1" dirty="0"/>
              <a:t>        </a:t>
            </a:r>
            <a:r>
              <a:rPr lang="en-US" altLang="x-none" sz="2800" b="1" dirty="0"/>
              <a:t>ADT</a:t>
            </a:r>
            <a:r>
              <a:rPr lang="zh-CN" altLang="en-US" sz="2800" b="1" dirty="0"/>
              <a:t>的形式化定义是三元组：</a:t>
            </a:r>
            <a:r>
              <a:rPr lang="en-US" altLang="x-none" sz="2800" b="1" dirty="0"/>
              <a:t>ADT=(D</a:t>
            </a:r>
            <a:r>
              <a:rPr lang="zh-CN" altLang="en-US" sz="2800" b="1" dirty="0"/>
              <a:t>，</a:t>
            </a:r>
            <a:r>
              <a:rPr lang="en-US" altLang="x-none" sz="2800" b="1" dirty="0"/>
              <a:t>S</a:t>
            </a:r>
            <a:r>
              <a:rPr lang="zh-CN" altLang="en-US" sz="2800" b="1" dirty="0"/>
              <a:t>，</a:t>
            </a:r>
            <a:r>
              <a:rPr lang="en-US" altLang="x-none" sz="2800" b="1" dirty="0"/>
              <a:t>P)</a:t>
            </a:r>
            <a:endParaRPr lang="en-US" altLang="x-none" sz="2800" b="1" dirty="0"/>
          </a:p>
          <a:p>
            <a:pPr marL="0" indent="0" eaLnBrk="1" hangingPunct="1">
              <a:lnSpc>
                <a:spcPct val="110000"/>
              </a:lnSpc>
              <a:buNone/>
            </a:pPr>
            <a:r>
              <a:rPr lang="zh-CN" altLang="en-US" sz="2800" b="1" dirty="0"/>
              <a:t>其中：</a:t>
            </a:r>
            <a:r>
              <a:rPr lang="en-US" altLang="x-none" sz="2800" b="1" dirty="0"/>
              <a:t>D</a:t>
            </a:r>
            <a:r>
              <a:rPr lang="zh-CN" altLang="en-US" sz="2800" b="1" dirty="0"/>
              <a:t>是</a:t>
            </a:r>
            <a:r>
              <a:rPr lang="zh-CN" altLang="en-US" sz="2800" b="1" dirty="0">
                <a:solidFill>
                  <a:schemeClr val="folHlink"/>
                </a:solidFill>
              </a:rPr>
              <a:t>数据对象</a:t>
            </a:r>
            <a:r>
              <a:rPr lang="zh-CN" altLang="en-US" sz="2800" b="1" dirty="0"/>
              <a:t>，</a:t>
            </a:r>
            <a:r>
              <a:rPr lang="en-US" altLang="x-none" sz="2800" b="1" dirty="0"/>
              <a:t>S</a:t>
            </a:r>
            <a:r>
              <a:rPr lang="zh-CN" altLang="en-US" sz="2800" b="1" dirty="0"/>
              <a:t>是</a:t>
            </a:r>
            <a:r>
              <a:rPr lang="en-US" altLang="x-none" sz="2800" b="1" dirty="0"/>
              <a:t>D</a:t>
            </a:r>
            <a:r>
              <a:rPr lang="zh-CN" altLang="en-US" sz="2800" b="1" dirty="0"/>
              <a:t>上的</a:t>
            </a:r>
            <a:r>
              <a:rPr lang="zh-CN" altLang="en-US" sz="2800" b="1" dirty="0">
                <a:solidFill>
                  <a:schemeClr val="folHlink"/>
                </a:solidFill>
              </a:rPr>
              <a:t>关系集</a:t>
            </a:r>
            <a:r>
              <a:rPr lang="zh-CN" altLang="en-US" sz="2800" b="1" dirty="0"/>
              <a:t>，</a:t>
            </a:r>
            <a:r>
              <a:rPr lang="en-US" altLang="x-none" sz="2800" b="1" dirty="0"/>
              <a:t>P</a:t>
            </a:r>
            <a:r>
              <a:rPr lang="zh-CN" altLang="en-US" sz="2800" b="1" dirty="0"/>
              <a:t>是对</a:t>
            </a:r>
            <a:r>
              <a:rPr lang="en-US" altLang="x-none" sz="2800" b="1" dirty="0"/>
              <a:t>D</a:t>
            </a:r>
            <a:r>
              <a:rPr lang="zh-CN" altLang="en-US" sz="2800" b="1" dirty="0"/>
              <a:t>的</a:t>
            </a:r>
            <a:r>
              <a:rPr lang="zh-CN" altLang="en-US" sz="2800" b="1" dirty="0">
                <a:solidFill>
                  <a:schemeClr val="folHlink"/>
                </a:solidFill>
              </a:rPr>
              <a:t>基本操作集</a:t>
            </a:r>
            <a:r>
              <a:rPr lang="zh-CN" altLang="en-US" sz="2800" b="1" dirty="0"/>
              <a:t>。</a:t>
            </a:r>
            <a:endParaRPr lang="zh-CN" altLang="en-US" sz="2800" b="1" dirty="0"/>
          </a:p>
        </p:txBody>
      </p:sp>
      <p:sp>
        <p:nvSpPr>
          <p:cNvPr id="30723" name="Rectangle 3"/>
          <p:cNvSpPr>
            <a:spLocks noGrp="1"/>
          </p:cNvSpPr>
          <p:nvPr>
            <p:ph type="title"/>
          </p:nvPr>
        </p:nvSpPr>
        <p:spPr>
          <a:xfrm>
            <a:off x="2708275" y="269875"/>
            <a:ext cx="6483350" cy="855663"/>
          </a:xfrm>
        </p:spPr>
        <p:txBody>
          <a:bodyPr vert="horz" wrap="square" lIns="92075" tIns="46038" rIns="92075" bIns="46038" anchor="ctr"/>
          <a:p>
            <a:pPr eaLnBrk="1" hangingPunct="1"/>
            <a:r>
              <a:rPr lang="en-US" altLang="x-none" sz="5400" b="1" dirty="0">
                <a:latin typeface="Times New Roman" panose="02020603050405020304" pitchFamily="2" charset="0"/>
                <a:cs typeface="Arial" panose="020B0604020202020204" pitchFamily="34" charset="0"/>
              </a:rPr>
              <a:t>1.2</a:t>
            </a:r>
            <a:r>
              <a:rPr lang="en-US" altLang="x-none" sz="5400" dirty="0">
                <a:effectLst>
                  <a:outerShdw blurRad="38100" dist="38100" dir="2700000">
                    <a:srgbClr val="000000"/>
                  </a:outerShdw>
                </a:effectLst>
                <a:cs typeface="Arial" panose="020B0604020202020204" pitchFamily="34" charset="0"/>
              </a:rPr>
              <a:t>  </a:t>
            </a:r>
            <a:r>
              <a:rPr lang="zh-CN" altLang="en-US" sz="5400" b="1" dirty="0">
                <a:ea typeface="楷体_GB2312" pitchFamily="1" charset="-122"/>
              </a:rPr>
              <a:t>抽象数据类型</a:t>
            </a:r>
            <a:endParaRPr lang="zh-CN" altLang="en-US" sz="5400" b="1" dirty="0">
              <a:ea typeface="楷体_GB2312" pitchFamily="1" charset="-122"/>
            </a:endParaRPr>
          </a:p>
        </p:txBody>
      </p:sp>
    </p:spTree>
  </p:cSld>
  <p:clrMapOvr>
    <a:masterClrMapping/>
  </p:clrMapOvr>
  <p:transition spd="slow">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idx="1"/>
          </p:nvPr>
        </p:nvSpPr>
        <p:spPr>
          <a:xfrm>
            <a:off x="1676400" y="228600"/>
            <a:ext cx="8812213" cy="5937250"/>
          </a:xfrm>
        </p:spPr>
        <p:txBody>
          <a:bodyPr vert="horz" wrap="square" anchor="t"/>
          <a:p>
            <a:pPr marL="0" indent="0" eaLnBrk="1" hangingPunct="1">
              <a:lnSpc>
                <a:spcPct val="110000"/>
              </a:lnSpc>
              <a:buNone/>
            </a:pPr>
            <a:r>
              <a:rPr lang="en-US" altLang="x-none" sz="2800" b="1" dirty="0"/>
              <a:t>ADT</a:t>
            </a:r>
            <a:r>
              <a:rPr lang="zh-CN" altLang="en-US" sz="2800" b="1" dirty="0"/>
              <a:t>的一般定义形式是：</a:t>
            </a:r>
            <a:endParaRPr lang="zh-CN" altLang="en-US" sz="2800" b="1" dirty="0"/>
          </a:p>
          <a:p>
            <a:pPr marL="0" indent="0" eaLnBrk="1" hangingPunct="1">
              <a:lnSpc>
                <a:spcPct val="110000"/>
              </a:lnSpc>
              <a:buNone/>
            </a:pPr>
            <a:r>
              <a:rPr lang="en-US" altLang="x-none" sz="2800" b="1" dirty="0"/>
              <a:t>ADT &lt;</a:t>
            </a:r>
            <a:r>
              <a:rPr lang="zh-CN" altLang="en-US" sz="2800" b="1" dirty="0"/>
              <a:t>抽象数据类型名</a:t>
            </a:r>
            <a:r>
              <a:rPr lang="en-US" altLang="x-none" sz="2800" b="1" dirty="0"/>
              <a:t>&gt;{</a:t>
            </a:r>
            <a:endParaRPr lang="en-US" altLang="x-none" sz="2800" b="1" dirty="0"/>
          </a:p>
          <a:p>
            <a:pPr marL="533400" lvl="1" indent="0" eaLnBrk="1" hangingPunct="1">
              <a:lnSpc>
                <a:spcPct val="110000"/>
              </a:lnSpc>
              <a:buNone/>
            </a:pPr>
            <a:r>
              <a:rPr lang="zh-CN" altLang="en-US" b="1" dirty="0"/>
              <a:t>数据对象： </a:t>
            </a:r>
            <a:r>
              <a:rPr lang="en-US" altLang="x-none" b="1" dirty="0"/>
              <a:t>&lt;</a:t>
            </a:r>
            <a:r>
              <a:rPr lang="zh-CN" altLang="en-US" b="1" dirty="0"/>
              <a:t>数据对象的定义</a:t>
            </a:r>
            <a:r>
              <a:rPr lang="en-US" altLang="x-none" b="1" dirty="0"/>
              <a:t>&gt;</a:t>
            </a:r>
            <a:endParaRPr lang="en-US" altLang="x-none" b="1" dirty="0"/>
          </a:p>
          <a:p>
            <a:pPr marL="533400" lvl="1" indent="0" eaLnBrk="1" hangingPunct="1">
              <a:lnSpc>
                <a:spcPct val="110000"/>
              </a:lnSpc>
              <a:buNone/>
            </a:pPr>
            <a:r>
              <a:rPr lang="zh-CN" altLang="en-US" b="1" dirty="0"/>
              <a:t>数据关系： </a:t>
            </a:r>
            <a:r>
              <a:rPr lang="en-US" altLang="x-none" b="1" dirty="0"/>
              <a:t>&lt;</a:t>
            </a:r>
            <a:r>
              <a:rPr lang="zh-CN" altLang="en-US" b="1" dirty="0"/>
              <a:t>数据关系的定义</a:t>
            </a:r>
            <a:r>
              <a:rPr lang="en-US" altLang="x-none" b="1" dirty="0"/>
              <a:t>&gt;</a:t>
            </a:r>
            <a:endParaRPr lang="en-US" altLang="x-none" b="1" dirty="0"/>
          </a:p>
          <a:p>
            <a:pPr marL="533400" lvl="1" indent="0" eaLnBrk="1" hangingPunct="1">
              <a:lnSpc>
                <a:spcPct val="110000"/>
              </a:lnSpc>
              <a:buNone/>
            </a:pPr>
            <a:r>
              <a:rPr lang="zh-CN" altLang="en-US" b="1" dirty="0"/>
              <a:t>基本操作： </a:t>
            </a:r>
            <a:r>
              <a:rPr lang="en-US" altLang="x-none" b="1" dirty="0"/>
              <a:t>&lt;</a:t>
            </a:r>
            <a:r>
              <a:rPr lang="zh-CN" altLang="en-US" b="1" dirty="0"/>
              <a:t>基本操作的定义</a:t>
            </a:r>
            <a:r>
              <a:rPr lang="en-US" altLang="x-none" b="1" dirty="0"/>
              <a:t>&gt;</a:t>
            </a:r>
            <a:endParaRPr lang="en-US" altLang="x-none" b="1" dirty="0"/>
          </a:p>
          <a:p>
            <a:pPr marL="0" indent="0" eaLnBrk="1" hangingPunct="1">
              <a:lnSpc>
                <a:spcPct val="110000"/>
              </a:lnSpc>
              <a:buNone/>
            </a:pPr>
            <a:r>
              <a:rPr lang="en-US" altLang="x-none" sz="2800" b="1" dirty="0"/>
              <a:t>} ADT &lt;</a:t>
            </a:r>
            <a:r>
              <a:rPr lang="zh-CN" altLang="en-US" sz="2800" b="1" dirty="0"/>
              <a:t>抽象数据类型名</a:t>
            </a:r>
            <a:r>
              <a:rPr lang="en-US" altLang="x-none" sz="2800" b="1" dirty="0"/>
              <a:t>&gt;</a:t>
            </a:r>
            <a:endParaRPr lang="en-US" altLang="x-none" sz="2800" b="1" dirty="0"/>
          </a:p>
          <a:p>
            <a:pPr marL="533400" lvl="1" indent="0" eaLnBrk="1" hangingPunct="1">
              <a:lnSpc>
                <a:spcPct val="110000"/>
              </a:lnSpc>
            </a:pPr>
            <a:r>
              <a:rPr lang="en-US" altLang="x-none" b="1" dirty="0"/>
              <a:t> </a:t>
            </a:r>
            <a:r>
              <a:rPr lang="zh-CN" altLang="en-US" b="1" dirty="0"/>
              <a:t>其中数据对象和数据关系的定义用伪码描述。</a:t>
            </a:r>
            <a:endParaRPr lang="zh-CN" altLang="en-US" b="1" dirty="0"/>
          </a:p>
          <a:p>
            <a:pPr marL="533400" lvl="1" indent="0" eaLnBrk="1" hangingPunct="1">
              <a:lnSpc>
                <a:spcPct val="110000"/>
              </a:lnSpc>
            </a:pPr>
            <a:r>
              <a:rPr lang="zh-CN" altLang="en-US" b="1" dirty="0"/>
              <a:t> 基本操作的定义是：</a:t>
            </a:r>
            <a:endParaRPr lang="zh-CN" altLang="en-US" b="1" dirty="0"/>
          </a:p>
          <a:p>
            <a:pPr marL="1079500" lvl="2" indent="0" eaLnBrk="1" hangingPunct="1">
              <a:lnSpc>
                <a:spcPct val="110000"/>
              </a:lnSpc>
              <a:buNone/>
            </a:pPr>
            <a:r>
              <a:rPr lang="en-US" altLang="x-none" b="1" dirty="0"/>
              <a:t>&lt;</a:t>
            </a:r>
            <a:r>
              <a:rPr lang="zh-CN" altLang="en-US" b="1" dirty="0"/>
              <a:t>基本操作名</a:t>
            </a:r>
            <a:r>
              <a:rPr lang="en-US" altLang="x-none" b="1" dirty="0"/>
              <a:t>&gt;(&lt;</a:t>
            </a:r>
            <a:r>
              <a:rPr lang="zh-CN" altLang="en-US" b="1" dirty="0"/>
              <a:t>参数表</a:t>
            </a:r>
            <a:r>
              <a:rPr lang="en-US" altLang="x-none" b="1" dirty="0"/>
              <a:t>&gt;)</a:t>
            </a:r>
            <a:endParaRPr lang="en-US" altLang="x-none" b="1" dirty="0"/>
          </a:p>
          <a:p>
            <a:pPr marL="1612900" lvl="3" indent="0" eaLnBrk="1" hangingPunct="1">
              <a:lnSpc>
                <a:spcPct val="110000"/>
              </a:lnSpc>
              <a:buNone/>
            </a:pPr>
            <a:r>
              <a:rPr lang="zh-CN" altLang="en-US" sz="2400" b="1" dirty="0"/>
              <a:t>初始条件： </a:t>
            </a:r>
            <a:r>
              <a:rPr lang="en-US" altLang="x-none" sz="2400" b="1" dirty="0"/>
              <a:t>&lt;</a:t>
            </a:r>
            <a:r>
              <a:rPr lang="zh-CN" altLang="en-US" sz="2400" b="1" dirty="0"/>
              <a:t>初始条件描述</a:t>
            </a:r>
            <a:r>
              <a:rPr lang="en-US" altLang="x-none" sz="2400" b="1" dirty="0"/>
              <a:t>&gt;</a:t>
            </a:r>
            <a:endParaRPr lang="en-US" altLang="x-none" sz="2400" b="1" dirty="0"/>
          </a:p>
          <a:p>
            <a:pPr marL="1612900" lvl="3" indent="0" eaLnBrk="1" hangingPunct="1">
              <a:lnSpc>
                <a:spcPct val="110000"/>
              </a:lnSpc>
              <a:buNone/>
            </a:pPr>
            <a:r>
              <a:rPr lang="zh-CN" altLang="en-US" sz="2400" b="1" dirty="0"/>
              <a:t>操作结果： </a:t>
            </a:r>
            <a:r>
              <a:rPr lang="en-US" altLang="x-none" sz="2400" b="1" dirty="0"/>
              <a:t>&lt;</a:t>
            </a:r>
            <a:r>
              <a:rPr lang="zh-CN" altLang="en-US" sz="2400" b="1" dirty="0"/>
              <a:t>操作结果描述</a:t>
            </a:r>
            <a:r>
              <a:rPr lang="en-US" altLang="x-none" sz="2400" b="1" dirty="0"/>
              <a:t>&gt;</a:t>
            </a:r>
            <a:endParaRPr lang="en-US" altLang="x-none" sz="2400" b="1" dirty="0"/>
          </a:p>
        </p:txBody>
      </p:sp>
    </p:spTree>
  </p:cSld>
  <p:clrMapOvr>
    <a:masterClrMapping/>
  </p:clrMapOvr>
  <p:transition spd="slow">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5"/>
          <p:cNvSpPr/>
          <p:nvPr/>
        </p:nvSpPr>
        <p:spPr>
          <a:xfrm>
            <a:off x="1676400" y="268288"/>
            <a:ext cx="8740775" cy="2368550"/>
          </a:xfrm>
          <a:prstGeom prst="rect">
            <a:avLst/>
          </a:prstGeom>
          <a:noFill/>
          <a:ln w="9525">
            <a:noFill/>
          </a:ln>
        </p:spPr>
        <p:txBody>
          <a:bodyPr/>
          <a:p>
            <a:pPr marL="533400" lvl="1" indent="0" eaLnBrk="1" hangingPunct="1">
              <a:spcBef>
                <a:spcPct val="20000"/>
              </a:spcBef>
              <a:buClr>
                <a:schemeClr val="tx1"/>
              </a:buClr>
              <a:buSzPct val="90000"/>
              <a:buChar char="–"/>
            </a:pPr>
            <a:r>
              <a:rPr lang="en-US" altLang="x-none" sz="2800" b="1" dirty="0">
                <a:latin typeface="Times New Roman" panose="02020603050405020304" pitchFamily="2" charset="0"/>
              </a:rPr>
              <a:t> </a:t>
            </a:r>
            <a:r>
              <a:rPr lang="zh-CN" altLang="en-US" sz="2800" b="1" dirty="0">
                <a:latin typeface="Times New Roman" panose="02020603050405020304" pitchFamily="2" charset="0"/>
              </a:rPr>
              <a:t>初始条件：描述操作执行之前数据结构和参数应满足的条件</a:t>
            </a:r>
            <a:r>
              <a:rPr lang="en-US" altLang="x-none" sz="2800" b="1" dirty="0">
                <a:latin typeface="Times New Roman" panose="02020603050405020304" pitchFamily="2" charset="0"/>
              </a:rPr>
              <a:t>;</a:t>
            </a:r>
            <a:r>
              <a:rPr lang="zh-CN" altLang="en-US" sz="2800" b="1" dirty="0">
                <a:latin typeface="Times New Roman" panose="02020603050405020304" pitchFamily="2" charset="0"/>
              </a:rPr>
              <a:t>若不满足，则操作失败，返回相应的出错信息。</a:t>
            </a:r>
            <a:endParaRPr lang="zh-CN" altLang="en-US" sz="2800" b="1" dirty="0">
              <a:latin typeface="Times New Roman" panose="02020603050405020304" pitchFamily="2" charset="0"/>
            </a:endParaRPr>
          </a:p>
          <a:p>
            <a:pPr marL="533400" lvl="1" indent="0" eaLnBrk="1" hangingPunct="1">
              <a:spcBef>
                <a:spcPct val="20000"/>
              </a:spcBef>
              <a:buClr>
                <a:schemeClr val="tx1"/>
              </a:buClr>
              <a:buSzPct val="90000"/>
              <a:buChar char="–"/>
            </a:pPr>
            <a:r>
              <a:rPr lang="zh-CN" altLang="en-US" sz="2800" b="1" dirty="0">
                <a:latin typeface="Times New Roman" panose="02020603050405020304" pitchFamily="2" charset="0"/>
              </a:rPr>
              <a:t>  操作结果：描述操作正常完成之后，数据结构的变化状况和 应返回的结果。</a:t>
            </a:r>
            <a:endParaRPr lang="zh-CN" altLang="en-US" sz="2800" b="1" dirty="0">
              <a:latin typeface="Times New Roman" panose="02020603050405020304" pitchFamily="2" charset="0"/>
            </a:endParaRPr>
          </a:p>
        </p:txBody>
      </p:sp>
    </p:spTree>
  </p:cSld>
  <p:clrMapOvr>
    <a:masterClrMapping/>
  </p:clrMapOvr>
  <p:transition spd="slow">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idx="1"/>
          </p:nvPr>
        </p:nvSpPr>
        <p:spPr>
          <a:xfrm>
            <a:off x="1600200" y="1074738"/>
            <a:ext cx="8991600" cy="5522912"/>
          </a:xfrm>
        </p:spPr>
        <p:txBody>
          <a:bodyPr vert="horz" wrap="square" anchor="t"/>
          <a:p>
            <a:pPr marL="0" indent="0" eaLnBrk="1" hangingPunct="1">
              <a:buNone/>
            </a:pPr>
            <a:r>
              <a:rPr lang="en-US" altLang="x-none" sz="4400" b="1" dirty="0">
                <a:solidFill>
                  <a:schemeClr val="tx2"/>
                </a:solidFill>
                <a:cs typeface="Arial" panose="020B0604020202020204" pitchFamily="34" charset="0"/>
              </a:rPr>
              <a:t>1.3.1</a:t>
            </a:r>
            <a:r>
              <a:rPr lang="en-US" altLang="x-none" sz="4400" dirty="0">
                <a:solidFill>
                  <a:schemeClr val="tx2"/>
                </a:solidFill>
                <a:latin typeface="Arial" panose="020B0604020202020204" pitchFamily="34" charset="0"/>
                <a:cs typeface="Arial" panose="020B0604020202020204" pitchFamily="34" charset="0"/>
              </a:rPr>
              <a:t>  </a:t>
            </a:r>
            <a:r>
              <a:rPr lang="zh-CN" altLang="en-US" sz="4400" b="1" dirty="0">
                <a:solidFill>
                  <a:schemeClr val="tx2"/>
                </a:solidFill>
                <a:latin typeface="Arial" panose="020B0604020202020204" pitchFamily="34" charset="0"/>
                <a:ea typeface="楷体_GB2312" pitchFamily="1" charset="-122"/>
              </a:rPr>
              <a:t>算法</a:t>
            </a:r>
            <a:endParaRPr lang="zh-CN" altLang="en-US" b="1" dirty="0">
              <a:solidFill>
                <a:schemeClr val="hlink"/>
              </a:solidFill>
              <a:ea typeface="楷体_GB2312" pitchFamily="1" charset="-122"/>
            </a:endParaRPr>
          </a:p>
          <a:p>
            <a:pPr marL="0" indent="0" eaLnBrk="1" hangingPunct="1">
              <a:buNone/>
            </a:pPr>
            <a:r>
              <a:rPr lang="zh-CN" altLang="en-US" sz="2800" b="1" dirty="0">
                <a:solidFill>
                  <a:schemeClr val="folHlink"/>
                </a:solidFill>
              </a:rPr>
              <a:t>算法</a:t>
            </a:r>
            <a:r>
              <a:rPr lang="en-US" altLang="x-none" sz="2800" b="1" dirty="0"/>
              <a:t>(</a:t>
            </a:r>
            <a:r>
              <a:rPr lang="en-US" altLang="x-none" sz="2800" b="1" dirty="0">
                <a:solidFill>
                  <a:schemeClr val="accent1"/>
                </a:solidFill>
              </a:rPr>
              <a:t>Algorithm</a:t>
            </a:r>
            <a:r>
              <a:rPr lang="en-US" altLang="x-none" sz="2800" b="1" dirty="0"/>
              <a:t>)</a:t>
            </a:r>
            <a:r>
              <a:rPr lang="zh-CN" altLang="en-US" sz="2800" b="1" dirty="0"/>
              <a:t>：是对特定问题求解方法</a:t>
            </a:r>
            <a:r>
              <a:rPr lang="en-US" altLang="x-none" sz="2800" b="1" dirty="0"/>
              <a:t>(</a:t>
            </a:r>
            <a:r>
              <a:rPr lang="zh-CN" altLang="en-US" sz="2800" b="1" dirty="0"/>
              <a:t>步骤</a:t>
            </a:r>
            <a:r>
              <a:rPr lang="en-US" altLang="x-none" sz="2800" b="1" dirty="0"/>
              <a:t>)</a:t>
            </a:r>
            <a:r>
              <a:rPr lang="zh-CN" altLang="en-US" sz="2800" b="1" dirty="0"/>
              <a:t>的一种描述，是指令的有限序列，其中每一条指令表示一个或多个操作。</a:t>
            </a:r>
            <a:endParaRPr lang="zh-CN" altLang="en-US" sz="2800" b="1" dirty="0"/>
          </a:p>
          <a:p>
            <a:pPr marL="0" indent="0" eaLnBrk="1" hangingPunct="1">
              <a:buNone/>
            </a:pPr>
            <a:r>
              <a:rPr lang="zh-CN" altLang="en-US" sz="2800" b="1" dirty="0">
                <a:solidFill>
                  <a:schemeClr val="folHlink"/>
                </a:solidFill>
              </a:rPr>
              <a:t>算法具有以下五个特性</a:t>
            </a:r>
            <a:endParaRPr lang="zh-CN" altLang="en-US" sz="2800" b="1" dirty="0">
              <a:solidFill>
                <a:schemeClr val="folHlink"/>
              </a:solidFill>
            </a:endParaRPr>
          </a:p>
          <a:p>
            <a:pPr marL="533400" lvl="1" indent="0" eaLnBrk="1" hangingPunct="1">
              <a:buNone/>
            </a:pPr>
            <a:r>
              <a:rPr lang="zh-CN" altLang="en-US" b="1" dirty="0">
                <a:latin typeface="宋体" panose="02010600030101010101" pitchFamily="2" charset="-122"/>
              </a:rPr>
              <a:t>① </a:t>
            </a:r>
            <a:r>
              <a:rPr lang="zh-CN" altLang="en-US" b="1" dirty="0">
                <a:solidFill>
                  <a:srgbClr val="DE580E"/>
                </a:solidFill>
              </a:rPr>
              <a:t>有穷性</a:t>
            </a:r>
            <a:r>
              <a:rPr lang="zh-CN" altLang="en-US" b="1" dirty="0"/>
              <a:t>： 一个算法必须总是在执行有穷步之后结束，且每一步都在有穷时间内完成。</a:t>
            </a:r>
            <a:endParaRPr lang="zh-CN" altLang="en-US" b="1" dirty="0"/>
          </a:p>
          <a:p>
            <a:pPr marL="533400" lvl="1" indent="0" eaLnBrk="1" hangingPunct="1">
              <a:buNone/>
            </a:pPr>
            <a:r>
              <a:rPr lang="zh-CN" altLang="en-US" b="1" dirty="0">
                <a:latin typeface="宋体" panose="02010600030101010101" pitchFamily="2" charset="-122"/>
              </a:rPr>
              <a:t>②</a:t>
            </a:r>
            <a:r>
              <a:rPr lang="zh-CN" altLang="en-US" b="1" dirty="0"/>
              <a:t>  </a:t>
            </a:r>
            <a:r>
              <a:rPr lang="zh-CN" altLang="en-US" b="1" dirty="0">
                <a:solidFill>
                  <a:srgbClr val="DE580E"/>
                </a:solidFill>
              </a:rPr>
              <a:t>确定性</a:t>
            </a:r>
            <a:r>
              <a:rPr lang="zh-CN" altLang="en-US" b="1" dirty="0"/>
              <a:t>：算法中每一条指令必须有确切的含义。不存在二义性。且算法只有一个入口和一个出口。</a:t>
            </a:r>
            <a:endParaRPr lang="zh-CN" altLang="en-US" b="1" dirty="0"/>
          </a:p>
          <a:p>
            <a:pPr marL="533400" lvl="1" indent="0" eaLnBrk="1" hangingPunct="1">
              <a:lnSpc>
                <a:spcPct val="110000"/>
              </a:lnSpc>
              <a:buNone/>
            </a:pPr>
            <a:r>
              <a:rPr lang="zh-CN" altLang="en-US" b="1" dirty="0">
                <a:latin typeface="宋体" panose="02010600030101010101" pitchFamily="2" charset="-122"/>
              </a:rPr>
              <a:t>③ </a:t>
            </a:r>
            <a:r>
              <a:rPr lang="zh-CN" altLang="en-US" b="1" dirty="0">
                <a:solidFill>
                  <a:srgbClr val="DE580E"/>
                </a:solidFill>
              </a:rPr>
              <a:t>可行性</a:t>
            </a:r>
            <a:r>
              <a:rPr lang="zh-CN" altLang="en-US" b="1" dirty="0"/>
              <a:t>： 一个算法是能行的。即算法描述的操作都可以通过已经实现的基本运算执行有限次来实现。</a:t>
            </a:r>
            <a:endParaRPr lang="zh-CN" altLang="en-US" sz="2400" b="1" dirty="0"/>
          </a:p>
        </p:txBody>
      </p:sp>
      <p:sp>
        <p:nvSpPr>
          <p:cNvPr id="35843" name="Rectangle 3"/>
          <p:cNvSpPr>
            <a:spLocks noGrp="1"/>
          </p:cNvSpPr>
          <p:nvPr>
            <p:ph type="title"/>
          </p:nvPr>
        </p:nvSpPr>
        <p:spPr>
          <a:xfrm>
            <a:off x="3209925" y="207963"/>
            <a:ext cx="6199188" cy="917575"/>
          </a:xfrm>
        </p:spPr>
        <p:txBody>
          <a:bodyPr vert="horz" wrap="square" lIns="92075" tIns="46038" rIns="92075" bIns="46038" anchor="ctr"/>
          <a:p>
            <a:pPr eaLnBrk="1" hangingPunct="1"/>
            <a:r>
              <a:rPr lang="en-US" altLang="x-none" sz="5400" b="1" dirty="0">
                <a:latin typeface="Times New Roman" panose="02020603050405020304" pitchFamily="2" charset="0"/>
                <a:cs typeface="Arial" panose="020B0604020202020204" pitchFamily="34" charset="0"/>
              </a:rPr>
              <a:t>1.3</a:t>
            </a:r>
            <a:r>
              <a:rPr lang="en-US" altLang="x-none" sz="5400" b="1" dirty="0">
                <a:effectLst>
                  <a:outerShdw blurRad="38100" dist="38100" dir="2700000">
                    <a:srgbClr val="000000"/>
                  </a:outerShdw>
                </a:effectLst>
                <a:latin typeface="Times New Roman" panose="02020603050405020304" pitchFamily="2" charset="0"/>
                <a:cs typeface="Arial" panose="020B0604020202020204" pitchFamily="34" charset="0"/>
              </a:rPr>
              <a:t> </a:t>
            </a:r>
            <a:r>
              <a:rPr lang="en-US" altLang="x-none" sz="5400" dirty="0">
                <a:effectLst>
                  <a:outerShdw blurRad="38100" dist="38100" dir="2700000">
                    <a:srgbClr val="000000"/>
                  </a:outerShdw>
                </a:effectLst>
                <a:cs typeface="Arial" panose="020B0604020202020204" pitchFamily="34" charset="0"/>
              </a:rPr>
              <a:t> </a:t>
            </a:r>
            <a:r>
              <a:rPr lang="zh-CN" altLang="en-US" sz="5400" b="1" dirty="0">
                <a:ea typeface="楷体_GB2312" pitchFamily="1" charset="-122"/>
              </a:rPr>
              <a:t>算法分析初步</a:t>
            </a:r>
            <a:endParaRPr lang="zh-CN" altLang="en-US" sz="5400" b="1" dirty="0">
              <a:ea typeface="楷体_GB2312" pitchFamily="1" charset="-122"/>
            </a:endParaRPr>
          </a:p>
        </p:txBody>
      </p:sp>
    </p:spTree>
  </p:cSld>
  <p:clrMapOvr>
    <a:masterClrMapping/>
  </p:clrMapOvr>
  <p:transition spd="slow">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1026"/>
          <p:cNvSpPr>
            <a:spLocks noGrp="1"/>
          </p:cNvSpPr>
          <p:nvPr>
            <p:ph idx="1"/>
          </p:nvPr>
        </p:nvSpPr>
        <p:spPr>
          <a:xfrm>
            <a:off x="1703388" y="1196975"/>
            <a:ext cx="8785225" cy="4465638"/>
          </a:xfrm>
        </p:spPr>
        <p:txBody>
          <a:bodyPr vert="horz" wrap="square" anchor="t"/>
          <a:p>
            <a:pPr marL="0" indent="0" eaLnBrk="1" hangingPunct="1">
              <a:lnSpc>
                <a:spcPct val="110000"/>
              </a:lnSpc>
              <a:buNone/>
            </a:pPr>
            <a:r>
              <a:rPr lang="zh-CN" altLang="en-US" b="1" dirty="0"/>
              <a:t>编写解决实际问题的程序的一般过程</a:t>
            </a:r>
            <a:r>
              <a:rPr lang="zh-CN" altLang="en-US" sz="2800" b="1" dirty="0"/>
              <a:t>：</a:t>
            </a:r>
            <a:endParaRPr lang="zh-CN" altLang="en-US" b="1" dirty="0"/>
          </a:p>
          <a:p>
            <a:pPr marL="533400" lvl="1" indent="1905" eaLnBrk="1" hangingPunct="1">
              <a:lnSpc>
                <a:spcPct val="110000"/>
              </a:lnSpc>
            </a:pPr>
            <a:r>
              <a:rPr lang="zh-CN" altLang="en-US" sz="2400" b="1" dirty="0"/>
              <a:t> </a:t>
            </a:r>
            <a:r>
              <a:rPr lang="zh-CN" altLang="en-US" b="1" dirty="0"/>
              <a:t>如何用数据形式描述问题</a:t>
            </a:r>
            <a:r>
              <a:rPr lang="en-US" altLang="x-none" b="1" dirty="0"/>
              <a:t>?</a:t>
            </a:r>
            <a:r>
              <a:rPr lang="en-US" altLang="x-none" b="1" dirty="0">
                <a:latin typeface="Times New Roman" panose="02020603050405020304" pitchFamily="2" charset="0"/>
              </a:rPr>
              <a:t>—</a:t>
            </a:r>
            <a:r>
              <a:rPr lang="zh-CN" altLang="en-US" b="1" dirty="0"/>
              <a:t>即由问题抽象出一个适当的数学模型</a:t>
            </a:r>
            <a:r>
              <a:rPr lang="en-US" altLang="x-none" b="1" dirty="0"/>
              <a:t>;</a:t>
            </a:r>
            <a:endParaRPr lang="en-US" altLang="x-none" b="1" dirty="0"/>
          </a:p>
          <a:p>
            <a:pPr marL="533400" lvl="1" indent="1905" eaLnBrk="1" hangingPunct="1">
              <a:lnSpc>
                <a:spcPct val="110000"/>
              </a:lnSpc>
            </a:pPr>
            <a:r>
              <a:rPr lang="en-US" altLang="x-none" b="1" dirty="0"/>
              <a:t> </a:t>
            </a:r>
            <a:r>
              <a:rPr lang="zh-CN" altLang="en-US" b="1" dirty="0"/>
              <a:t>问题所涉及的数据量大小及数据之间的关系</a:t>
            </a:r>
            <a:r>
              <a:rPr lang="en-US" altLang="x-none" b="1" dirty="0">
                <a:cs typeface="Times New Roman" panose="02020603050405020304" pitchFamily="2" charset="0"/>
              </a:rPr>
              <a:t>;</a:t>
            </a:r>
            <a:endParaRPr lang="en-US" altLang="x-none" b="1" dirty="0"/>
          </a:p>
          <a:p>
            <a:pPr marL="533400" lvl="1" indent="1905" eaLnBrk="1" hangingPunct="1">
              <a:lnSpc>
                <a:spcPct val="110000"/>
              </a:lnSpc>
            </a:pPr>
            <a:r>
              <a:rPr lang="en-US" altLang="x-none" b="1" dirty="0"/>
              <a:t> </a:t>
            </a:r>
            <a:r>
              <a:rPr lang="zh-CN" altLang="en-US" b="1" dirty="0"/>
              <a:t>如何在计算机中存储数据及体现数据之间的关系</a:t>
            </a:r>
            <a:r>
              <a:rPr lang="en-US" altLang="x-none" b="1" dirty="0"/>
              <a:t>?            </a:t>
            </a:r>
            <a:endParaRPr lang="en-US" altLang="x-none" b="1" dirty="0"/>
          </a:p>
          <a:p>
            <a:pPr marL="533400" lvl="1" indent="1905" eaLnBrk="1" hangingPunct="1">
              <a:lnSpc>
                <a:spcPct val="110000"/>
              </a:lnSpc>
            </a:pPr>
            <a:r>
              <a:rPr lang="en-US" altLang="x-none" b="1" dirty="0"/>
              <a:t> </a:t>
            </a:r>
            <a:r>
              <a:rPr lang="zh-CN" altLang="en-US" b="1" dirty="0"/>
              <a:t>处理问题时需要对数据作何种运算</a:t>
            </a:r>
            <a:r>
              <a:rPr lang="en-US" altLang="x-none" b="1" dirty="0"/>
              <a:t>?</a:t>
            </a:r>
            <a:endParaRPr lang="en-US" altLang="x-none" b="1" dirty="0"/>
          </a:p>
          <a:p>
            <a:pPr marL="533400" lvl="1" indent="1905" eaLnBrk="1" hangingPunct="1">
              <a:lnSpc>
                <a:spcPct val="110000"/>
              </a:lnSpc>
            </a:pPr>
            <a:r>
              <a:rPr lang="en-US" altLang="x-none" b="1" dirty="0"/>
              <a:t> </a:t>
            </a:r>
            <a:r>
              <a:rPr lang="zh-CN" altLang="en-US" b="1" dirty="0"/>
              <a:t>所编写的程序的性能是否良好</a:t>
            </a:r>
            <a:r>
              <a:rPr lang="en-US" altLang="x-none" b="1" dirty="0"/>
              <a:t>?</a:t>
            </a:r>
            <a:endParaRPr lang="en-US" altLang="x-none" b="1" dirty="0"/>
          </a:p>
          <a:p>
            <a:pPr marL="0" indent="0" eaLnBrk="1" hangingPunct="1">
              <a:lnSpc>
                <a:spcPct val="110000"/>
              </a:lnSpc>
              <a:buNone/>
            </a:pPr>
            <a:r>
              <a:rPr lang="zh-CN" altLang="en-US" sz="2800" b="1" dirty="0"/>
              <a:t>上面所列举的问题基本上由数据结构这门课程来回答。</a:t>
            </a:r>
            <a:endParaRPr lang="zh-CN" altLang="en-US" sz="2800" b="1" dirty="0"/>
          </a:p>
        </p:txBody>
      </p:sp>
      <p:sp>
        <p:nvSpPr>
          <p:cNvPr id="11267" name="Rectangle 1027"/>
          <p:cNvSpPr/>
          <p:nvPr/>
        </p:nvSpPr>
        <p:spPr>
          <a:xfrm>
            <a:off x="2286000" y="188913"/>
            <a:ext cx="7620000" cy="838200"/>
          </a:xfrm>
          <a:prstGeom prst="rect">
            <a:avLst/>
          </a:prstGeom>
          <a:noFill/>
          <a:ln w="9525">
            <a:noFill/>
          </a:ln>
        </p:spPr>
        <p:txBody>
          <a:bodyPr lIns="92075" tIns="46038" rIns="92075" bIns="46038" anchor="b"/>
          <a:p>
            <a:pPr algn="ctr"/>
            <a:r>
              <a:rPr lang="zh-CN" altLang="en-US" sz="4400" b="1" dirty="0">
                <a:solidFill>
                  <a:schemeClr val="tx2"/>
                </a:solidFill>
                <a:latin typeface="Arial" panose="020B0604020202020204" pitchFamily="34" charset="0"/>
              </a:rPr>
              <a:t>计算机求解问题的一般步骤</a:t>
            </a:r>
            <a:endParaRPr lang="zh-CN" altLang="en-US" sz="4400" b="1" dirty="0">
              <a:solidFill>
                <a:schemeClr val="tx2"/>
              </a:solidFill>
              <a:latin typeface="Arial" panose="020B0604020202020204" pitchFamily="34" charset="0"/>
            </a:endParaRPr>
          </a:p>
        </p:txBody>
      </p:sp>
    </p:spTree>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idx="1"/>
          </p:nvPr>
        </p:nvSpPr>
        <p:spPr>
          <a:xfrm>
            <a:off x="1676400" y="188913"/>
            <a:ext cx="8812213" cy="6408737"/>
          </a:xfrm>
        </p:spPr>
        <p:txBody>
          <a:bodyPr vert="horz" wrap="square" anchor="t"/>
          <a:p>
            <a:pPr marL="533400" lvl="1" indent="0" eaLnBrk="1" hangingPunct="1">
              <a:lnSpc>
                <a:spcPct val="110000"/>
              </a:lnSpc>
              <a:buNone/>
            </a:pPr>
            <a:r>
              <a:rPr lang="en-US" altLang="x-none" b="1" dirty="0">
                <a:latin typeface="宋体" panose="02010600030101010101" pitchFamily="2" charset="-122"/>
              </a:rPr>
              <a:t>④ </a:t>
            </a:r>
            <a:r>
              <a:rPr lang="zh-CN" altLang="en-US" b="1" dirty="0">
                <a:solidFill>
                  <a:srgbClr val="DE580E"/>
                </a:solidFill>
              </a:rPr>
              <a:t>输入</a:t>
            </a:r>
            <a:r>
              <a:rPr lang="zh-CN" altLang="en-US" b="1" dirty="0"/>
              <a:t>： 一个算法有零个或多个输入，这些输入取自于某个特定的对象集合。</a:t>
            </a:r>
            <a:endParaRPr lang="zh-CN" altLang="en-US" b="1" dirty="0"/>
          </a:p>
          <a:p>
            <a:pPr marL="533400" lvl="1" indent="0" eaLnBrk="1" hangingPunct="1">
              <a:lnSpc>
                <a:spcPct val="110000"/>
              </a:lnSpc>
              <a:buNone/>
            </a:pPr>
            <a:r>
              <a:rPr lang="zh-CN" altLang="en-US" b="1" dirty="0">
                <a:latin typeface="宋体" panose="02010600030101010101" pitchFamily="2" charset="-122"/>
              </a:rPr>
              <a:t>⑤ </a:t>
            </a:r>
            <a:r>
              <a:rPr lang="zh-CN" altLang="en-US" b="1" dirty="0">
                <a:solidFill>
                  <a:srgbClr val="DE580E"/>
                </a:solidFill>
              </a:rPr>
              <a:t>输出</a:t>
            </a:r>
            <a:r>
              <a:rPr lang="zh-CN" altLang="en-US" b="1" dirty="0"/>
              <a:t>： 一个算法有一个或多个输出，这些输出是同输入有着某些特定关系的量。</a:t>
            </a:r>
            <a:endParaRPr lang="zh-CN" altLang="en-US" b="1" dirty="0"/>
          </a:p>
          <a:p>
            <a:pPr marL="0" indent="0" eaLnBrk="1" hangingPunct="1">
              <a:lnSpc>
                <a:spcPct val="110000"/>
              </a:lnSpc>
              <a:buNone/>
            </a:pPr>
            <a:r>
              <a:rPr lang="zh-CN" altLang="en-US" sz="2800" b="1" dirty="0"/>
              <a:t>        一个算法可以用多种方法描述，主要有：使用自然语言描述；使用形式语言描述；使用计算机程序设计语言描述。</a:t>
            </a:r>
            <a:endParaRPr lang="zh-CN" altLang="en-US" sz="2800" b="1" dirty="0"/>
          </a:p>
          <a:p>
            <a:pPr marL="0" indent="0" eaLnBrk="1" hangingPunct="1">
              <a:lnSpc>
                <a:spcPct val="110000"/>
              </a:lnSpc>
              <a:buNone/>
            </a:pPr>
            <a:r>
              <a:rPr lang="zh-CN" altLang="en-US" sz="2800" b="1" dirty="0"/>
              <a:t>       </a:t>
            </a:r>
            <a:r>
              <a:rPr lang="zh-CN" altLang="en-US" sz="2800" b="1" dirty="0">
                <a:solidFill>
                  <a:schemeClr val="folHlink"/>
                </a:solidFill>
              </a:rPr>
              <a:t>算法和程序是两个不同的概念</a:t>
            </a:r>
            <a:r>
              <a:rPr lang="zh-CN" altLang="en-US" sz="2800" b="1" dirty="0"/>
              <a:t>。一个计算机程序是对一个算法使用某种程序设计语言的具体实现。算法必须可终止意味着不是所有的计算机程序都是算法。</a:t>
            </a:r>
            <a:endParaRPr lang="zh-CN" altLang="en-US" sz="2800" b="1" dirty="0"/>
          </a:p>
          <a:p>
            <a:pPr marL="0" indent="0" eaLnBrk="1" hangingPunct="1">
              <a:lnSpc>
                <a:spcPct val="110000"/>
              </a:lnSpc>
              <a:buNone/>
            </a:pPr>
            <a:r>
              <a:rPr lang="zh-CN" altLang="en-US" sz="2800" b="1" dirty="0"/>
              <a:t>        在本门课程的学习、作业练习、上机实践等环节，算法都用</a:t>
            </a:r>
            <a:r>
              <a:rPr lang="en-US" altLang="x-none" sz="2800" b="1" dirty="0"/>
              <a:t>C</a:t>
            </a:r>
            <a:r>
              <a:rPr lang="zh-CN" altLang="en-US" sz="2800" b="1" dirty="0"/>
              <a:t>语言来描述。在上机实践时，为了检查算法是否正确，应编写成完整的</a:t>
            </a:r>
            <a:r>
              <a:rPr lang="en-US" altLang="x-none" sz="2800" b="1" dirty="0"/>
              <a:t>C</a:t>
            </a:r>
            <a:r>
              <a:rPr lang="zh-CN" altLang="en-US" sz="2800" b="1" dirty="0"/>
              <a:t>语言程序。</a:t>
            </a:r>
            <a:endParaRPr lang="zh-CN" altLang="en-US" sz="2800" b="1" dirty="0"/>
          </a:p>
        </p:txBody>
      </p:sp>
    </p:spTree>
  </p:cSld>
  <p:clrMapOvr>
    <a:masterClrMapping/>
  </p:clrMapOvr>
  <p:transition spd="slow">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idx="1"/>
          </p:nvPr>
        </p:nvSpPr>
        <p:spPr>
          <a:xfrm>
            <a:off x="1676400" y="1092200"/>
            <a:ext cx="8812213" cy="5216525"/>
          </a:xfrm>
        </p:spPr>
        <p:txBody>
          <a:bodyPr vert="horz" wrap="square" anchor="t"/>
          <a:p>
            <a:pPr marL="0" indent="0" eaLnBrk="1" hangingPunct="1">
              <a:lnSpc>
                <a:spcPct val="110000"/>
              </a:lnSpc>
              <a:buNone/>
            </a:pPr>
            <a:r>
              <a:rPr lang="zh-CN" altLang="en-US" sz="2800" b="1" dirty="0"/>
              <a:t>评价一个好的算法有以下几个标准</a:t>
            </a:r>
            <a:endParaRPr lang="zh-CN" altLang="en-US" sz="2800" b="1" dirty="0"/>
          </a:p>
          <a:p>
            <a:pPr marL="533400" lvl="1" indent="0" eaLnBrk="1" hangingPunct="1">
              <a:lnSpc>
                <a:spcPct val="110000"/>
              </a:lnSpc>
              <a:buNone/>
            </a:pPr>
            <a:r>
              <a:rPr lang="zh-CN" altLang="en-US" b="1" dirty="0">
                <a:latin typeface="宋体" panose="02010600030101010101" pitchFamily="2" charset="-122"/>
              </a:rPr>
              <a:t>①</a:t>
            </a:r>
            <a:r>
              <a:rPr lang="zh-CN" altLang="en-US" b="1" dirty="0"/>
              <a:t>  </a:t>
            </a:r>
            <a:r>
              <a:rPr lang="zh-CN" altLang="en-US" b="1" dirty="0">
                <a:solidFill>
                  <a:srgbClr val="DE580E"/>
                </a:solidFill>
              </a:rPr>
              <a:t> 正确性</a:t>
            </a:r>
            <a:r>
              <a:rPr lang="en-US" altLang="x-none" b="1" dirty="0"/>
              <a:t>(</a:t>
            </a:r>
            <a:r>
              <a:rPr lang="en-US" altLang="x-none" b="1" dirty="0">
                <a:solidFill>
                  <a:schemeClr val="accent1"/>
                </a:solidFill>
              </a:rPr>
              <a:t>Correctness</a:t>
            </a:r>
            <a:r>
              <a:rPr lang="en-US" altLang="x-none" b="1" dirty="0">
                <a:solidFill>
                  <a:schemeClr val="hlink"/>
                </a:solidFill>
              </a:rPr>
              <a:t> </a:t>
            </a:r>
            <a:r>
              <a:rPr lang="en-US" altLang="x-none" b="1" dirty="0"/>
              <a:t>)</a:t>
            </a:r>
            <a:r>
              <a:rPr lang="zh-CN" altLang="en-US" b="1" dirty="0"/>
              <a:t>： 算法应满足具体问题的需求。</a:t>
            </a:r>
            <a:endParaRPr lang="zh-CN" altLang="en-US" b="1" dirty="0"/>
          </a:p>
          <a:p>
            <a:pPr marL="533400" lvl="1" indent="0" eaLnBrk="1" hangingPunct="1">
              <a:lnSpc>
                <a:spcPct val="110000"/>
              </a:lnSpc>
              <a:buNone/>
            </a:pPr>
            <a:r>
              <a:rPr lang="zh-CN" altLang="en-US" b="1" dirty="0">
                <a:latin typeface="宋体" panose="02010600030101010101" pitchFamily="2" charset="-122"/>
              </a:rPr>
              <a:t>②</a:t>
            </a:r>
            <a:r>
              <a:rPr lang="zh-CN" altLang="en-US" b="1" dirty="0">
                <a:solidFill>
                  <a:schemeClr val="hlink"/>
                </a:solidFill>
                <a:latin typeface="宋体" panose="02010600030101010101" pitchFamily="2" charset="-122"/>
              </a:rPr>
              <a:t> </a:t>
            </a:r>
            <a:r>
              <a:rPr lang="zh-CN" altLang="en-US" b="1" dirty="0">
                <a:solidFill>
                  <a:srgbClr val="DE580E"/>
                </a:solidFill>
              </a:rPr>
              <a:t>可读性</a:t>
            </a:r>
            <a:r>
              <a:rPr lang="en-US" altLang="x-none" b="1" dirty="0"/>
              <a:t>(</a:t>
            </a:r>
            <a:r>
              <a:rPr lang="en-US" altLang="x-none" b="1" dirty="0">
                <a:solidFill>
                  <a:schemeClr val="accent1"/>
                </a:solidFill>
              </a:rPr>
              <a:t>Readability</a:t>
            </a:r>
            <a:r>
              <a:rPr lang="en-US" altLang="x-none" b="1" dirty="0"/>
              <a:t>)</a:t>
            </a:r>
            <a:r>
              <a:rPr lang="zh-CN" altLang="en-US" b="1" dirty="0"/>
              <a:t>： 算法应容易供人阅读和交流。可读性好的算法有助于对算法的理解和修改。</a:t>
            </a:r>
            <a:endParaRPr lang="zh-CN" altLang="en-US" b="1" dirty="0"/>
          </a:p>
          <a:p>
            <a:pPr marL="533400" lvl="1" indent="0" eaLnBrk="1" hangingPunct="1">
              <a:lnSpc>
                <a:spcPct val="110000"/>
              </a:lnSpc>
              <a:buNone/>
            </a:pPr>
            <a:r>
              <a:rPr lang="zh-CN" altLang="en-US" b="1" dirty="0">
                <a:latin typeface="宋体" panose="02010600030101010101" pitchFamily="2" charset="-122"/>
              </a:rPr>
              <a:t>③</a:t>
            </a:r>
            <a:r>
              <a:rPr lang="zh-CN" altLang="en-US" b="1" dirty="0"/>
              <a:t>  </a:t>
            </a:r>
            <a:r>
              <a:rPr lang="zh-CN" altLang="en-US" b="1" dirty="0">
                <a:solidFill>
                  <a:srgbClr val="DE580E"/>
                </a:solidFill>
              </a:rPr>
              <a:t>健壮性</a:t>
            </a:r>
            <a:r>
              <a:rPr lang="en-US" altLang="x-none" b="1" dirty="0"/>
              <a:t>(</a:t>
            </a:r>
            <a:r>
              <a:rPr lang="en-US" altLang="x-none" b="1" dirty="0">
                <a:solidFill>
                  <a:schemeClr val="accent1"/>
                </a:solidFill>
              </a:rPr>
              <a:t>Robustness</a:t>
            </a:r>
            <a:r>
              <a:rPr lang="en-US" altLang="x-none" b="1" dirty="0"/>
              <a:t>)</a:t>
            </a:r>
            <a:r>
              <a:rPr lang="zh-CN" altLang="en-US" b="1" dirty="0"/>
              <a:t>： 算法应具有容错处理。当输入非法或错误数据时，算法应能适当地作出反应或进行处理，而不会产生莫名其妙的输出结果。</a:t>
            </a:r>
            <a:endParaRPr lang="zh-CN" altLang="en-US" b="1" dirty="0"/>
          </a:p>
          <a:p>
            <a:pPr marL="533400" lvl="1" indent="0" eaLnBrk="1" hangingPunct="1">
              <a:lnSpc>
                <a:spcPct val="110000"/>
              </a:lnSpc>
              <a:buNone/>
            </a:pPr>
            <a:r>
              <a:rPr lang="zh-CN" altLang="en-US" b="1" dirty="0">
                <a:latin typeface="宋体" panose="02010600030101010101" pitchFamily="2" charset="-122"/>
              </a:rPr>
              <a:t>④</a:t>
            </a:r>
            <a:r>
              <a:rPr lang="zh-CN" altLang="en-US" b="1" dirty="0">
                <a:solidFill>
                  <a:schemeClr val="hlink"/>
                </a:solidFill>
              </a:rPr>
              <a:t>  </a:t>
            </a:r>
            <a:r>
              <a:rPr lang="zh-CN" altLang="en-US" b="1" dirty="0">
                <a:solidFill>
                  <a:srgbClr val="DE580E"/>
                </a:solidFill>
              </a:rPr>
              <a:t>通用性</a:t>
            </a:r>
            <a:r>
              <a:rPr lang="en-US" altLang="x-none" b="1" dirty="0"/>
              <a:t>(</a:t>
            </a:r>
            <a:r>
              <a:rPr lang="en-US" altLang="x-none" b="1" dirty="0">
                <a:solidFill>
                  <a:schemeClr val="accent1"/>
                </a:solidFill>
              </a:rPr>
              <a:t>Generality</a:t>
            </a:r>
            <a:r>
              <a:rPr lang="en-US" altLang="x-none" b="1" dirty="0"/>
              <a:t>)</a:t>
            </a:r>
            <a:r>
              <a:rPr lang="zh-CN" altLang="en-US" b="1" dirty="0"/>
              <a:t>： 算法应具有一般性 ，即算法的处理结果对于一般的数据集合都成立。</a:t>
            </a:r>
            <a:endParaRPr lang="zh-CN" altLang="en-US" b="1" dirty="0"/>
          </a:p>
        </p:txBody>
      </p:sp>
      <p:sp>
        <p:nvSpPr>
          <p:cNvPr id="38915" name="Rectangle 3"/>
          <p:cNvSpPr>
            <a:spLocks noGrp="1"/>
          </p:cNvSpPr>
          <p:nvPr>
            <p:ph type="title"/>
          </p:nvPr>
        </p:nvSpPr>
        <p:spPr>
          <a:xfrm>
            <a:off x="2209800" y="188913"/>
            <a:ext cx="6400800" cy="762000"/>
          </a:xfrm>
        </p:spPr>
        <p:txBody>
          <a:bodyPr vert="horz" wrap="square" lIns="92075" tIns="46038" rIns="92075" bIns="46038" anchor="ctr"/>
          <a:p>
            <a:pPr eaLnBrk="1" hangingPunct="1"/>
            <a:r>
              <a:rPr lang="en-US" altLang="x-none" b="1" dirty="0">
                <a:latin typeface="Times New Roman" panose="02020603050405020304" pitchFamily="2" charset="0"/>
              </a:rPr>
              <a:t>1.3.2</a:t>
            </a:r>
            <a:r>
              <a:rPr lang="en-US" altLang="x-none" b="1" dirty="0"/>
              <a:t> </a:t>
            </a:r>
            <a:r>
              <a:rPr lang="en-US" altLang="x-none" dirty="0">
                <a:effectLst>
                  <a:outerShdw blurRad="38100" dist="38100" dir="2700000">
                    <a:srgbClr val="000000"/>
                  </a:outerShdw>
                </a:effectLst>
              </a:rPr>
              <a:t> </a:t>
            </a:r>
            <a:r>
              <a:rPr lang="zh-CN" altLang="en-US" b="1" dirty="0">
                <a:ea typeface="楷体_GB2312" pitchFamily="1" charset="-122"/>
              </a:rPr>
              <a:t>算法设计的要求</a:t>
            </a:r>
            <a:endParaRPr lang="zh-CN" altLang="en-US" b="1" dirty="0">
              <a:ea typeface="楷体_GB2312" pitchFamily="1" charset="-122"/>
            </a:endParaRPr>
          </a:p>
        </p:txBody>
      </p:sp>
    </p:spTree>
  </p:cSld>
  <p:clrMapOvr>
    <a:masterClrMapping/>
  </p:clrMapOvr>
  <p:transition spd="slow">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idx="1"/>
          </p:nvPr>
        </p:nvSpPr>
        <p:spPr>
          <a:xfrm>
            <a:off x="1676400" y="2708275"/>
            <a:ext cx="8812213" cy="3654425"/>
          </a:xfrm>
        </p:spPr>
        <p:txBody>
          <a:bodyPr vert="horz" wrap="square" anchor="t"/>
          <a:p>
            <a:pPr marL="0" indent="0" eaLnBrk="1" hangingPunct="1">
              <a:lnSpc>
                <a:spcPct val="110000"/>
              </a:lnSpc>
              <a:buNone/>
            </a:pPr>
            <a:r>
              <a:rPr lang="en-US" altLang="x-none" sz="2400" dirty="0"/>
              <a:t>        </a:t>
            </a:r>
            <a:r>
              <a:rPr lang="zh-CN" altLang="en-US" sz="2800" b="1" dirty="0"/>
              <a:t>算法执行时间需通过依据该算法编制的程序在计算机上运行所消耗的时间来度量。其方法通常有两种：</a:t>
            </a:r>
            <a:endParaRPr lang="zh-CN" altLang="en-US" sz="2800" b="1" dirty="0"/>
          </a:p>
          <a:p>
            <a:pPr marL="0" indent="0" eaLnBrk="1" hangingPunct="1">
              <a:lnSpc>
                <a:spcPct val="110000"/>
              </a:lnSpc>
              <a:buNone/>
            </a:pPr>
            <a:r>
              <a:rPr lang="zh-CN" altLang="en-US" sz="2800" b="1" dirty="0">
                <a:solidFill>
                  <a:schemeClr val="folHlink"/>
                </a:solidFill>
              </a:rPr>
              <a:t>事后统计</a:t>
            </a:r>
            <a:r>
              <a:rPr lang="zh-CN" altLang="en-US" sz="2800" b="1" dirty="0"/>
              <a:t>：计算机内部进行执行时间和实际占用空间的统计。</a:t>
            </a:r>
            <a:endParaRPr lang="zh-CN" altLang="en-US" sz="2800" b="1" dirty="0"/>
          </a:p>
          <a:p>
            <a:pPr marL="0" indent="0" eaLnBrk="1" hangingPunct="1">
              <a:lnSpc>
                <a:spcPct val="110000"/>
              </a:lnSpc>
              <a:buNone/>
            </a:pPr>
            <a:r>
              <a:rPr lang="zh-CN" altLang="en-US" sz="2800" b="1" dirty="0"/>
              <a:t>        问题：必须先运行依据算法编制的程序；依赖软硬件环境，容易掩盖算法本身的优劣；没有实际价值。</a:t>
            </a:r>
            <a:endParaRPr lang="zh-CN" altLang="en-US" sz="2800" b="1" dirty="0"/>
          </a:p>
          <a:p>
            <a:pPr marL="0" indent="0" eaLnBrk="1" hangingPunct="1">
              <a:lnSpc>
                <a:spcPct val="110000"/>
              </a:lnSpc>
              <a:buNone/>
            </a:pPr>
            <a:r>
              <a:rPr lang="zh-CN" altLang="en-US" sz="2800" b="1" dirty="0">
                <a:solidFill>
                  <a:schemeClr val="folHlink"/>
                </a:solidFill>
              </a:rPr>
              <a:t>事前分析</a:t>
            </a:r>
            <a:r>
              <a:rPr lang="zh-CN" altLang="en-US" sz="2800" b="1" dirty="0"/>
              <a:t>：求出该算法的一个时间界限函数。</a:t>
            </a:r>
            <a:endParaRPr lang="zh-CN" altLang="en-US" sz="2800" b="1" dirty="0"/>
          </a:p>
        </p:txBody>
      </p:sp>
      <p:sp>
        <p:nvSpPr>
          <p:cNvPr id="39939" name="Rectangle 3"/>
          <p:cNvSpPr>
            <a:spLocks noGrp="1"/>
          </p:cNvSpPr>
          <p:nvPr>
            <p:ph type="title"/>
          </p:nvPr>
        </p:nvSpPr>
        <p:spPr>
          <a:xfrm>
            <a:off x="2133600" y="1879600"/>
            <a:ext cx="5791200" cy="685800"/>
          </a:xfrm>
        </p:spPr>
        <p:txBody>
          <a:bodyPr vert="horz" wrap="square" lIns="92075" tIns="46038" rIns="92075" bIns="46038" anchor="ctr"/>
          <a:p>
            <a:pPr algn="l" eaLnBrk="1" hangingPunct="1"/>
            <a:r>
              <a:rPr lang="en-US" altLang="x-none" b="1" dirty="0">
                <a:latin typeface="Times New Roman" panose="02020603050405020304" pitchFamily="2" charset="0"/>
              </a:rPr>
              <a:t>1.3.3 </a:t>
            </a:r>
            <a:r>
              <a:rPr lang="en-US" altLang="x-none" dirty="0">
                <a:effectLst>
                  <a:outerShdw blurRad="38100" dist="38100" dir="2700000">
                    <a:srgbClr val="000000"/>
                  </a:outerShdw>
                </a:effectLst>
              </a:rPr>
              <a:t> </a:t>
            </a:r>
            <a:r>
              <a:rPr lang="zh-CN" altLang="en-US" b="1" dirty="0">
                <a:ea typeface="楷体_GB2312" pitchFamily="1" charset="-122"/>
              </a:rPr>
              <a:t>算法效率的度量</a:t>
            </a:r>
            <a:endParaRPr lang="zh-CN" altLang="en-US" b="1" dirty="0">
              <a:ea typeface="楷体_GB2312" pitchFamily="1" charset="-122"/>
            </a:endParaRPr>
          </a:p>
        </p:txBody>
      </p:sp>
      <p:sp>
        <p:nvSpPr>
          <p:cNvPr id="39940" name="Rectangle 4"/>
          <p:cNvSpPr/>
          <p:nvPr/>
        </p:nvSpPr>
        <p:spPr>
          <a:xfrm>
            <a:off x="1676400" y="155575"/>
            <a:ext cx="8812213" cy="1544638"/>
          </a:xfrm>
          <a:prstGeom prst="rect">
            <a:avLst/>
          </a:prstGeom>
          <a:noFill/>
          <a:ln w="9525">
            <a:noFill/>
          </a:ln>
        </p:spPr>
        <p:txBody>
          <a:bodyPr/>
          <a:p>
            <a:pPr marL="533400" lvl="1" indent="0" eaLnBrk="1" hangingPunct="1">
              <a:lnSpc>
                <a:spcPct val="110000"/>
              </a:lnSpc>
              <a:spcBef>
                <a:spcPct val="20000"/>
              </a:spcBef>
              <a:buClr>
                <a:schemeClr val="tx1"/>
              </a:buClr>
              <a:buSzPct val="90000"/>
            </a:pPr>
            <a:r>
              <a:rPr lang="en-US" altLang="x-none" sz="2800" b="1" dirty="0">
                <a:latin typeface="宋体" panose="02010600030101010101" pitchFamily="2" charset="-122"/>
              </a:rPr>
              <a:t>⑤</a:t>
            </a:r>
            <a:r>
              <a:rPr lang="en-US" altLang="x-none" sz="2800" b="1" dirty="0">
                <a:solidFill>
                  <a:schemeClr val="hlink"/>
                </a:solidFill>
                <a:latin typeface="Times New Roman" panose="02020603050405020304" pitchFamily="2" charset="0"/>
              </a:rPr>
              <a:t>  </a:t>
            </a:r>
            <a:r>
              <a:rPr lang="zh-CN" altLang="en-US" sz="2800" b="1" dirty="0">
                <a:solidFill>
                  <a:srgbClr val="DE580E"/>
                </a:solidFill>
                <a:latin typeface="Times New Roman" panose="02020603050405020304" pitchFamily="2" charset="0"/>
              </a:rPr>
              <a:t>效率与存储量需求</a:t>
            </a:r>
            <a:r>
              <a:rPr lang="zh-CN" altLang="en-US" sz="2800" b="1" dirty="0">
                <a:latin typeface="Times New Roman" panose="02020603050405020304" pitchFamily="2" charset="0"/>
              </a:rPr>
              <a:t>： 效率指的是算法执行的时间；存储量需求指算法执行过程中所需要的最大存储空间。一般地，这两者与问题的规模有关。</a:t>
            </a:r>
            <a:endParaRPr lang="zh-CN" altLang="en-US" sz="2800" b="1" dirty="0">
              <a:latin typeface="Times New Roman" panose="02020603050405020304" pitchFamily="2" charset="0"/>
            </a:endParaRPr>
          </a:p>
        </p:txBody>
      </p:sp>
    </p:spTree>
  </p:cSld>
  <p:clrMapOvr>
    <a:masterClrMapping/>
  </p:clrMapOvr>
  <p:transition spd="slow">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idx="1"/>
          </p:nvPr>
        </p:nvSpPr>
        <p:spPr>
          <a:xfrm>
            <a:off x="1676400" y="300038"/>
            <a:ext cx="8740775" cy="4929187"/>
          </a:xfrm>
        </p:spPr>
        <p:txBody>
          <a:bodyPr vert="horz" wrap="square" anchor="t"/>
          <a:p>
            <a:pPr marL="0" indent="0" eaLnBrk="1" hangingPunct="1">
              <a:lnSpc>
                <a:spcPct val="110000"/>
              </a:lnSpc>
              <a:buNone/>
            </a:pPr>
            <a:r>
              <a:rPr lang="zh-CN" altLang="en-US" sz="2800" b="1" dirty="0"/>
              <a:t>与此相关的因素有：</a:t>
            </a:r>
            <a:endParaRPr lang="zh-CN" altLang="en-US" sz="2800" b="1" dirty="0"/>
          </a:p>
          <a:p>
            <a:pPr marL="533400" lvl="1" indent="0" eaLnBrk="1" hangingPunct="1">
              <a:lnSpc>
                <a:spcPct val="110000"/>
              </a:lnSpc>
            </a:pPr>
            <a:r>
              <a:rPr lang="zh-CN" altLang="en-US" b="1" dirty="0"/>
              <a:t>  依据算法选用何种策略；</a:t>
            </a:r>
            <a:endParaRPr lang="zh-CN" altLang="en-US" b="1" dirty="0"/>
          </a:p>
          <a:p>
            <a:pPr marL="533400" lvl="1" indent="0" eaLnBrk="1" hangingPunct="1">
              <a:lnSpc>
                <a:spcPct val="110000"/>
              </a:lnSpc>
            </a:pPr>
            <a:r>
              <a:rPr lang="zh-CN" altLang="en-US" b="1" dirty="0"/>
              <a:t>  问题的规模；</a:t>
            </a:r>
            <a:endParaRPr lang="zh-CN" altLang="en-US" b="1" dirty="0"/>
          </a:p>
          <a:p>
            <a:pPr marL="533400" lvl="1" indent="0" eaLnBrk="1" hangingPunct="1">
              <a:lnSpc>
                <a:spcPct val="110000"/>
              </a:lnSpc>
            </a:pPr>
            <a:r>
              <a:rPr lang="zh-CN" altLang="en-US" b="1" dirty="0"/>
              <a:t>  程序设计的语言；</a:t>
            </a:r>
            <a:endParaRPr lang="zh-CN" altLang="en-US" b="1" dirty="0"/>
          </a:p>
          <a:p>
            <a:pPr marL="533400" lvl="1" indent="0" eaLnBrk="1" hangingPunct="1">
              <a:lnSpc>
                <a:spcPct val="110000"/>
              </a:lnSpc>
            </a:pPr>
            <a:r>
              <a:rPr lang="zh-CN" altLang="en-US" b="1" dirty="0"/>
              <a:t>  编译程序所产生的机器代码的质量；</a:t>
            </a:r>
            <a:endParaRPr lang="zh-CN" altLang="en-US" b="1" dirty="0"/>
          </a:p>
          <a:p>
            <a:pPr marL="533400" lvl="1" indent="0" eaLnBrk="1" hangingPunct="1">
              <a:lnSpc>
                <a:spcPct val="110000"/>
              </a:lnSpc>
            </a:pPr>
            <a:r>
              <a:rPr lang="zh-CN" altLang="en-US" b="1" dirty="0"/>
              <a:t>  机器执行指令的速度；</a:t>
            </a:r>
            <a:endParaRPr lang="zh-CN" altLang="en-US" b="1" dirty="0"/>
          </a:p>
          <a:p>
            <a:pPr marL="0" indent="0" eaLnBrk="1" hangingPunct="1">
              <a:lnSpc>
                <a:spcPct val="110000"/>
              </a:lnSpc>
              <a:buNone/>
            </a:pPr>
            <a:r>
              <a:rPr lang="zh-CN" altLang="en-US" sz="2800" b="1" dirty="0"/>
              <a:t>     撇开软硬件等有关部门因素，可以认为一个特定算法“</a:t>
            </a:r>
            <a:r>
              <a:rPr lang="zh-CN" altLang="en-US" sz="2800" b="1" dirty="0">
                <a:solidFill>
                  <a:schemeClr val="accent1"/>
                </a:solidFill>
              </a:rPr>
              <a:t>运行工作量</a:t>
            </a:r>
            <a:r>
              <a:rPr lang="zh-CN" altLang="en-US" sz="2800" b="1" dirty="0"/>
              <a:t>”的大小，只依赖于问题的规模（通常用</a:t>
            </a:r>
            <a:r>
              <a:rPr lang="en-US" altLang="x-none" sz="2800" b="1" dirty="0"/>
              <a:t>n</a:t>
            </a:r>
            <a:r>
              <a:rPr lang="zh-CN" altLang="en-US" sz="2800" b="1" dirty="0"/>
              <a:t>表示），或者说，它</a:t>
            </a:r>
            <a:r>
              <a:rPr lang="zh-CN" altLang="en-US" sz="2800" b="1" dirty="0">
                <a:solidFill>
                  <a:schemeClr val="folHlink"/>
                </a:solidFill>
              </a:rPr>
              <a:t>是问题规模的函数</a:t>
            </a:r>
            <a:r>
              <a:rPr lang="zh-CN" altLang="en-US" sz="2800" b="1" dirty="0"/>
              <a:t>。</a:t>
            </a:r>
            <a:endParaRPr lang="zh-CN" altLang="en-US" sz="2800" b="1" dirty="0"/>
          </a:p>
        </p:txBody>
      </p:sp>
    </p:spTree>
  </p:cSld>
  <p:clrMapOvr>
    <a:masterClrMapping/>
  </p:clrMapOvr>
  <p:transition spd="slow">
    <p:blind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3"/>
          <p:cNvSpPr>
            <a:spLocks noGrp="1"/>
          </p:cNvSpPr>
          <p:nvPr>
            <p:ph type="title"/>
          </p:nvPr>
        </p:nvSpPr>
        <p:spPr>
          <a:xfrm>
            <a:off x="3429000" y="152400"/>
            <a:ext cx="4343400" cy="685800"/>
          </a:xfrm>
        </p:spPr>
        <p:txBody>
          <a:bodyPr vert="horz" wrap="square" lIns="92075" tIns="46038" rIns="92075" bIns="46038" anchor="ctr"/>
          <a:p>
            <a:pPr algn="l" eaLnBrk="1" hangingPunct="1"/>
            <a:r>
              <a:rPr lang="zh-CN" altLang="en-US" sz="4000" b="1"/>
              <a:t>算法分析应用举例</a:t>
            </a:r>
            <a:endParaRPr lang="zh-CN" altLang="en-US" sz="4000" b="1"/>
          </a:p>
        </p:txBody>
      </p:sp>
      <p:sp>
        <p:nvSpPr>
          <p:cNvPr id="41987" name="Rectangle 5"/>
          <p:cNvSpPr>
            <a:spLocks noGrp="1"/>
          </p:cNvSpPr>
          <p:nvPr>
            <p:ph idx="1"/>
          </p:nvPr>
        </p:nvSpPr>
        <p:spPr>
          <a:xfrm>
            <a:off x="1676400" y="990600"/>
            <a:ext cx="8812213" cy="5678488"/>
          </a:xfrm>
        </p:spPr>
        <p:txBody>
          <a:bodyPr vert="horz" wrap="square" anchor="t"/>
          <a:p>
            <a:pPr marL="0" indent="0" eaLnBrk="1" hangingPunct="1">
              <a:lnSpc>
                <a:spcPct val="110000"/>
              </a:lnSpc>
              <a:buNone/>
            </a:pPr>
            <a:r>
              <a:rPr lang="en-US" altLang="x-none" sz="2800" b="1" dirty="0"/>
              <a:t>        </a:t>
            </a:r>
            <a:r>
              <a:rPr lang="zh-CN" altLang="en-US" sz="2800" b="1" dirty="0"/>
              <a:t>算法中</a:t>
            </a:r>
            <a:r>
              <a:rPr lang="zh-CN" altLang="en-US" sz="2800" b="1" dirty="0">
                <a:solidFill>
                  <a:schemeClr val="folHlink"/>
                </a:solidFill>
              </a:rPr>
              <a:t>基本操作重复执行的次数</a:t>
            </a:r>
            <a:r>
              <a:rPr lang="zh-CN" altLang="en-US" sz="2800" b="1" dirty="0"/>
              <a:t>是问题规模</a:t>
            </a:r>
            <a:r>
              <a:rPr lang="en-US" altLang="x-none" sz="2800" b="1" dirty="0"/>
              <a:t>n</a:t>
            </a:r>
            <a:r>
              <a:rPr lang="zh-CN" altLang="en-US" sz="2800" b="1" dirty="0"/>
              <a:t>的某个函数，其时间量度记作   </a:t>
            </a:r>
            <a:r>
              <a:rPr lang="en-US" altLang="x-none" sz="2800" b="1" dirty="0"/>
              <a:t>T(n)=O(f(n))</a:t>
            </a:r>
            <a:r>
              <a:rPr lang="zh-CN" altLang="en-US" sz="2800" b="1" dirty="0"/>
              <a:t>，称作算法的渐近时间复杂度</a:t>
            </a:r>
            <a:r>
              <a:rPr lang="en-US" altLang="x-none" sz="2800" b="1" dirty="0"/>
              <a:t>(</a:t>
            </a:r>
            <a:r>
              <a:rPr lang="en-US" altLang="x-none" sz="2800" b="1" dirty="0">
                <a:solidFill>
                  <a:schemeClr val="accent1"/>
                </a:solidFill>
              </a:rPr>
              <a:t>Asymptotic Time complexity</a:t>
            </a:r>
            <a:r>
              <a:rPr lang="en-US" altLang="x-none" sz="2800" b="1" dirty="0"/>
              <a:t>)</a:t>
            </a:r>
            <a:r>
              <a:rPr lang="zh-CN" altLang="en-US" sz="2800" b="1" dirty="0"/>
              <a:t>，简称</a:t>
            </a:r>
            <a:r>
              <a:rPr lang="zh-CN" altLang="en-US" sz="2800" b="1" dirty="0">
                <a:solidFill>
                  <a:schemeClr val="folHlink"/>
                </a:solidFill>
              </a:rPr>
              <a:t>时间复杂度</a:t>
            </a:r>
            <a:r>
              <a:rPr lang="zh-CN" altLang="en-US" sz="2800" b="1" dirty="0"/>
              <a:t>。</a:t>
            </a:r>
            <a:endParaRPr lang="zh-CN" altLang="en-US" sz="2800" b="1" dirty="0"/>
          </a:p>
          <a:p>
            <a:pPr marL="0" indent="0" eaLnBrk="1" hangingPunct="1">
              <a:lnSpc>
                <a:spcPct val="110000"/>
              </a:lnSpc>
              <a:buNone/>
            </a:pPr>
            <a:r>
              <a:rPr lang="zh-CN" altLang="en-US" sz="2800" b="1" dirty="0"/>
              <a:t>        一般地，常用</a:t>
            </a:r>
            <a:r>
              <a:rPr lang="zh-CN" altLang="en-US" sz="2800" b="1" dirty="0">
                <a:solidFill>
                  <a:srgbClr val="DE580E"/>
                </a:solidFill>
              </a:rPr>
              <a:t>最深层循环内</a:t>
            </a:r>
            <a:r>
              <a:rPr lang="zh-CN" altLang="en-US" sz="2800" b="1" dirty="0"/>
              <a:t>的语句中的原操作的</a:t>
            </a:r>
            <a:r>
              <a:rPr lang="zh-CN" altLang="en-US" sz="2800" b="1" dirty="0">
                <a:solidFill>
                  <a:schemeClr val="folHlink"/>
                </a:solidFill>
              </a:rPr>
              <a:t>执行频度</a:t>
            </a:r>
            <a:r>
              <a:rPr lang="en-US" altLang="x-none" sz="2800" b="1" dirty="0"/>
              <a:t>(</a:t>
            </a:r>
            <a:r>
              <a:rPr lang="zh-CN" altLang="en-US" sz="2800" b="1" dirty="0"/>
              <a:t>重复执行的次数</a:t>
            </a:r>
            <a:r>
              <a:rPr lang="en-US" altLang="x-none" sz="2800" b="1" dirty="0"/>
              <a:t>)</a:t>
            </a:r>
            <a:r>
              <a:rPr lang="zh-CN" altLang="en-US" sz="2800" b="1" dirty="0"/>
              <a:t>来表示。 </a:t>
            </a:r>
            <a:endParaRPr lang="zh-CN" altLang="en-US" sz="2800" b="1" dirty="0"/>
          </a:p>
          <a:p>
            <a:pPr marL="0" indent="0" eaLnBrk="1" hangingPunct="1">
              <a:lnSpc>
                <a:spcPct val="110000"/>
              </a:lnSpc>
              <a:buNone/>
            </a:pPr>
            <a:r>
              <a:rPr lang="zh-CN" altLang="en-US" sz="2800" b="1" dirty="0"/>
              <a:t>“</a:t>
            </a:r>
            <a:r>
              <a:rPr lang="en-US" altLang="x-none" sz="2800" b="1" dirty="0"/>
              <a:t>O”</a:t>
            </a:r>
            <a:r>
              <a:rPr lang="zh-CN" altLang="en-US" sz="2800" b="1" dirty="0"/>
              <a:t>的定义： 若</a:t>
            </a:r>
            <a:r>
              <a:rPr lang="en-US" altLang="x-none" sz="2800" b="1" dirty="0"/>
              <a:t>f(n)</a:t>
            </a:r>
            <a:r>
              <a:rPr lang="zh-CN" altLang="en-US" sz="2800" b="1" dirty="0"/>
              <a:t>是正整数</a:t>
            </a:r>
            <a:r>
              <a:rPr lang="en-US" altLang="x-none" sz="2800" b="1" dirty="0"/>
              <a:t>n</a:t>
            </a:r>
            <a:r>
              <a:rPr lang="zh-CN" altLang="en-US" sz="2800" b="1" dirty="0"/>
              <a:t>的一个函数，则 </a:t>
            </a:r>
            <a:r>
              <a:rPr lang="en-US" altLang="x-none" sz="2800" b="1" dirty="0"/>
              <a:t>O(f(n))</a:t>
            </a:r>
            <a:r>
              <a:rPr lang="zh-CN" altLang="en-US" sz="2800" b="1" dirty="0"/>
              <a:t>表示</a:t>
            </a:r>
            <a:r>
              <a:rPr lang="en-US" altLang="x-none" sz="2800" b="1" dirty="0">
                <a:ea typeface="楷体_GB2312" pitchFamily="1" charset="-122"/>
                <a:sym typeface="Symbol" panose="05050102010706020507" pitchFamily="2" charset="2"/>
              </a:rPr>
              <a:t></a:t>
            </a:r>
            <a:r>
              <a:rPr lang="zh-CN" altLang="en-US" sz="2800" b="1" dirty="0">
                <a:ea typeface="楷体_GB2312" pitchFamily="1" charset="-122"/>
                <a:sym typeface="Symbol" panose="05050102010706020507" pitchFamily="2" charset="2"/>
              </a:rPr>
              <a:t> </a:t>
            </a:r>
            <a:r>
              <a:rPr lang="en-US" altLang="x-none" sz="2800" b="1" dirty="0"/>
              <a:t>M</a:t>
            </a:r>
            <a:r>
              <a:rPr lang="en-US" altLang="x-none" sz="2800" b="1" dirty="0">
                <a:ea typeface="Arial Unicode MS" panose="020B0604020202020204" charset="-122"/>
              </a:rPr>
              <a:t>≥</a:t>
            </a:r>
            <a:r>
              <a:rPr lang="en-US" altLang="x-none" sz="2800" b="1" dirty="0"/>
              <a:t>0 </a:t>
            </a:r>
            <a:r>
              <a:rPr lang="zh-CN" altLang="en-US" sz="2800" b="1" dirty="0"/>
              <a:t>，使得当</a:t>
            </a:r>
            <a:r>
              <a:rPr lang="en-US" altLang="x-none" sz="2800" b="1" dirty="0"/>
              <a:t>n </a:t>
            </a:r>
            <a:r>
              <a:rPr lang="en-US" altLang="x-none" sz="2800" b="1" dirty="0">
                <a:ea typeface="Arial Unicode MS" panose="020B0604020202020204" charset="-122"/>
              </a:rPr>
              <a:t>≥</a:t>
            </a:r>
            <a:r>
              <a:rPr lang="en-US" altLang="x-none" sz="2800" b="1" dirty="0"/>
              <a:t> n</a:t>
            </a:r>
            <a:r>
              <a:rPr lang="en-US" altLang="x-none" sz="2800" b="1" baseline="-25000" dirty="0"/>
              <a:t>0</a:t>
            </a:r>
            <a:r>
              <a:rPr lang="zh-CN" altLang="en-US" sz="2800" b="1" dirty="0"/>
              <a:t>时，</a:t>
            </a:r>
            <a:r>
              <a:rPr lang="en-US" altLang="x-none" sz="2800" b="1" dirty="0"/>
              <a:t>| f(n) | </a:t>
            </a:r>
            <a:r>
              <a:rPr lang="en-US" altLang="x-none" sz="2800" b="1" dirty="0">
                <a:ea typeface="Arial Unicode MS" panose="020B0604020202020204" charset="-122"/>
              </a:rPr>
              <a:t>≤ </a:t>
            </a:r>
            <a:r>
              <a:rPr lang="en-US" altLang="x-none" sz="2800" b="1" dirty="0"/>
              <a:t>M</a:t>
            </a:r>
            <a:r>
              <a:rPr lang="en-US" altLang="x-none" sz="2800" b="1" dirty="0">
                <a:ea typeface="Arial Unicode MS" panose="020B0604020202020204" charset="-122"/>
              </a:rPr>
              <a:t> </a:t>
            </a:r>
            <a:r>
              <a:rPr lang="en-US" altLang="x-none" sz="2800" b="1" dirty="0"/>
              <a:t>| f(n</a:t>
            </a:r>
            <a:r>
              <a:rPr lang="en-US" altLang="x-none" sz="2800" b="1" baseline="-25000" dirty="0"/>
              <a:t>0</a:t>
            </a:r>
            <a:r>
              <a:rPr lang="en-US" altLang="x-none" sz="2800" b="1" dirty="0"/>
              <a:t>) | </a:t>
            </a:r>
            <a:r>
              <a:rPr lang="zh-CN" altLang="en-US" sz="2800" b="1" dirty="0"/>
              <a:t>。</a:t>
            </a:r>
            <a:endParaRPr lang="zh-CN" altLang="en-US" sz="2800" b="1" dirty="0"/>
          </a:p>
          <a:p>
            <a:pPr marL="0" indent="0" eaLnBrk="1" hangingPunct="1">
              <a:lnSpc>
                <a:spcPct val="110000"/>
              </a:lnSpc>
              <a:buNone/>
            </a:pPr>
            <a:r>
              <a:rPr lang="zh-CN" altLang="en-US" sz="2800" b="1" dirty="0"/>
              <a:t>表示</a:t>
            </a:r>
            <a:r>
              <a:rPr lang="zh-CN" altLang="en-US" sz="2800" b="1" dirty="0">
                <a:solidFill>
                  <a:schemeClr val="folHlink"/>
                </a:solidFill>
              </a:rPr>
              <a:t>时间复杂度</a:t>
            </a:r>
            <a:r>
              <a:rPr lang="zh-CN" altLang="en-US" sz="2800" b="1" dirty="0"/>
              <a:t>的阶有：</a:t>
            </a:r>
            <a:endParaRPr lang="zh-CN" altLang="en-US" sz="2800" b="1" dirty="0"/>
          </a:p>
          <a:p>
            <a:pPr marL="0" indent="0" eaLnBrk="1" hangingPunct="1">
              <a:lnSpc>
                <a:spcPct val="110000"/>
              </a:lnSpc>
              <a:buNone/>
            </a:pPr>
            <a:r>
              <a:rPr lang="zh-CN" altLang="en-US" dirty="0"/>
              <a:t>    </a:t>
            </a:r>
            <a:r>
              <a:rPr lang="en-US" altLang="x-none" sz="2800" b="1" dirty="0">
                <a:solidFill>
                  <a:schemeClr val="folHlink"/>
                </a:solidFill>
              </a:rPr>
              <a:t>O(1)</a:t>
            </a:r>
            <a:r>
              <a:rPr lang="en-US" altLang="x-none" sz="2800" b="1" dirty="0"/>
              <a:t> </a:t>
            </a:r>
            <a:r>
              <a:rPr lang="zh-CN" altLang="en-US" sz="2800" b="1" dirty="0"/>
              <a:t>：常量时间阶          </a:t>
            </a:r>
            <a:r>
              <a:rPr lang="en-US" altLang="x-none" sz="2800" b="1" dirty="0">
                <a:solidFill>
                  <a:schemeClr val="folHlink"/>
                </a:solidFill>
              </a:rPr>
              <a:t>O (n)</a:t>
            </a:r>
            <a:r>
              <a:rPr lang="zh-CN" altLang="en-US" sz="2800" b="1" dirty="0"/>
              <a:t>：线性时间阶</a:t>
            </a:r>
            <a:endParaRPr lang="zh-CN" altLang="en-US" sz="2800" b="1" dirty="0"/>
          </a:p>
          <a:p>
            <a:pPr marL="0" indent="0" eaLnBrk="1" hangingPunct="1">
              <a:lnSpc>
                <a:spcPct val="110000"/>
              </a:lnSpc>
              <a:buNone/>
            </a:pPr>
            <a:r>
              <a:rPr lang="zh-CN" altLang="en-US" sz="2800" b="1" dirty="0"/>
              <a:t>    </a:t>
            </a:r>
            <a:r>
              <a:rPr lang="en-US" altLang="x-none" sz="2800" b="1" dirty="0">
                <a:solidFill>
                  <a:schemeClr val="folHlink"/>
                </a:solidFill>
              </a:rPr>
              <a:t>O(㏒n)</a:t>
            </a:r>
            <a:r>
              <a:rPr lang="en-US" altLang="x-none" sz="2800" b="1" dirty="0"/>
              <a:t> </a:t>
            </a:r>
            <a:r>
              <a:rPr lang="zh-CN" altLang="en-US" sz="2800" b="1" dirty="0"/>
              <a:t>：对数时间阶    </a:t>
            </a:r>
            <a:r>
              <a:rPr lang="en-US" altLang="x-none" sz="2800" b="1" dirty="0">
                <a:solidFill>
                  <a:schemeClr val="folHlink"/>
                </a:solidFill>
              </a:rPr>
              <a:t>O(n㏒n)</a:t>
            </a:r>
            <a:r>
              <a:rPr lang="en-US" altLang="x-none" sz="2800" b="1" dirty="0"/>
              <a:t> </a:t>
            </a:r>
            <a:r>
              <a:rPr lang="zh-CN" altLang="en-US" sz="2800" b="1" dirty="0"/>
              <a:t>：线性对数时间阶</a:t>
            </a:r>
            <a:endParaRPr lang="zh-CN" altLang="en-US" sz="2800" b="1" dirty="0"/>
          </a:p>
        </p:txBody>
      </p:sp>
    </p:spTree>
  </p:cSld>
  <p:clrMapOvr>
    <a:masterClrMapping/>
  </p:clrMapOvr>
  <p:transition spd="slow">
    <p:blind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3"/>
          <p:cNvSpPr>
            <a:spLocks noGrp="1"/>
          </p:cNvSpPr>
          <p:nvPr>
            <p:ph idx="1"/>
          </p:nvPr>
        </p:nvSpPr>
        <p:spPr>
          <a:xfrm>
            <a:off x="1676400" y="260350"/>
            <a:ext cx="8812213" cy="6408738"/>
          </a:xfrm>
        </p:spPr>
        <p:txBody>
          <a:bodyPr vert="horz" wrap="square" anchor="t"/>
          <a:p>
            <a:pPr marL="0" indent="0" eaLnBrk="1" hangingPunct="1">
              <a:buNone/>
            </a:pPr>
            <a:r>
              <a:rPr lang="en-US" altLang="x-none" sz="2400" dirty="0"/>
              <a:t> </a:t>
            </a:r>
            <a:r>
              <a:rPr lang="en-US" altLang="x-none" sz="2800" b="1" dirty="0">
                <a:solidFill>
                  <a:schemeClr val="hlink"/>
                </a:solidFill>
              </a:rPr>
              <a:t>    </a:t>
            </a:r>
            <a:r>
              <a:rPr lang="en-US" altLang="x-none" sz="2800" b="1" dirty="0">
                <a:solidFill>
                  <a:schemeClr val="folHlink"/>
                </a:solidFill>
              </a:rPr>
              <a:t>O (n</a:t>
            </a:r>
            <a:r>
              <a:rPr lang="en-US" altLang="x-none" sz="2800" b="1" baseline="30000" dirty="0">
                <a:solidFill>
                  <a:schemeClr val="folHlink"/>
                </a:solidFill>
              </a:rPr>
              <a:t>k</a:t>
            </a:r>
            <a:r>
              <a:rPr lang="en-US" altLang="x-none" sz="2800" b="1" dirty="0">
                <a:solidFill>
                  <a:schemeClr val="folHlink"/>
                </a:solidFill>
              </a:rPr>
              <a:t>)</a:t>
            </a:r>
            <a:r>
              <a:rPr lang="zh-CN" altLang="en-US" sz="2800" b="1" dirty="0"/>
              <a:t>： </a:t>
            </a:r>
            <a:r>
              <a:rPr lang="en-US" altLang="x-none" sz="2800" b="1" dirty="0"/>
              <a:t>k</a:t>
            </a:r>
            <a:r>
              <a:rPr lang="en-US" altLang="x-none" sz="2800" b="1" dirty="0">
                <a:ea typeface="Arial Unicode MS" panose="020B0604020202020204" charset="-122"/>
              </a:rPr>
              <a:t>≥2 </a:t>
            </a:r>
            <a:r>
              <a:rPr lang="zh-CN" altLang="en-US" sz="2800" b="1" dirty="0"/>
              <a:t>，</a:t>
            </a:r>
            <a:r>
              <a:rPr lang="en-US" altLang="x-none" sz="2800" b="1" dirty="0"/>
              <a:t>k</a:t>
            </a:r>
            <a:r>
              <a:rPr lang="zh-CN" altLang="en-US" sz="2800" b="1" dirty="0"/>
              <a:t>次方时间阶</a:t>
            </a:r>
            <a:endParaRPr lang="zh-CN" altLang="en-US" sz="2800" b="1" dirty="0"/>
          </a:p>
          <a:p>
            <a:pPr marL="0" indent="0" eaLnBrk="1" hangingPunct="1">
              <a:lnSpc>
                <a:spcPct val="110000"/>
              </a:lnSpc>
              <a:buNone/>
            </a:pPr>
            <a:r>
              <a:rPr lang="zh-CN" altLang="en-US" sz="2800" b="1" dirty="0"/>
              <a:t>例１  两个</a:t>
            </a:r>
            <a:r>
              <a:rPr lang="en-US" altLang="x-none" sz="2800" b="1" dirty="0"/>
              <a:t>n</a:t>
            </a:r>
            <a:r>
              <a:rPr lang="zh-CN" altLang="en-US" sz="2800" b="1" dirty="0"/>
              <a:t>阶方阵的乘法</a:t>
            </a:r>
            <a:endParaRPr lang="zh-CN" altLang="en-US" sz="2800" b="1" dirty="0"/>
          </a:p>
          <a:p>
            <a:pPr marL="0" indent="0" eaLnBrk="1" hangingPunct="1">
              <a:lnSpc>
                <a:spcPct val="110000"/>
              </a:lnSpc>
              <a:buNone/>
            </a:pPr>
            <a:r>
              <a:rPr lang="zh-CN" altLang="en-US" sz="2800" b="1" dirty="0"/>
              <a:t>              </a:t>
            </a:r>
            <a:r>
              <a:rPr lang="en-US" altLang="x-none" sz="2800" b="1" dirty="0"/>
              <a:t>for(i=1</a:t>
            </a:r>
            <a:r>
              <a:rPr lang="zh-CN" altLang="en-US" sz="2800" b="1" dirty="0"/>
              <a:t>，</a:t>
            </a:r>
            <a:r>
              <a:rPr lang="en-US" altLang="x-none" sz="2800" b="1" dirty="0"/>
              <a:t>i&lt;=n; ++i)</a:t>
            </a:r>
            <a:endParaRPr lang="en-US" altLang="x-none" sz="2800" b="1" dirty="0"/>
          </a:p>
          <a:p>
            <a:pPr marL="0" indent="0" eaLnBrk="1" hangingPunct="1">
              <a:lnSpc>
                <a:spcPct val="110000"/>
              </a:lnSpc>
              <a:buNone/>
            </a:pPr>
            <a:r>
              <a:rPr lang="en-US" altLang="x-none" sz="2800" b="1" dirty="0"/>
              <a:t>                  for(j=1; j&lt;=n; ++j)</a:t>
            </a:r>
            <a:endParaRPr lang="en-US" altLang="x-none" sz="2800" b="1" dirty="0"/>
          </a:p>
          <a:p>
            <a:pPr marL="0" indent="0" eaLnBrk="1" hangingPunct="1">
              <a:lnSpc>
                <a:spcPct val="110000"/>
              </a:lnSpc>
              <a:buNone/>
            </a:pPr>
            <a:r>
              <a:rPr lang="en-US" altLang="x-none" sz="2800" b="1" dirty="0"/>
              <a:t>                     {   c[i][j]=0 ;</a:t>
            </a:r>
            <a:endParaRPr lang="en-US" altLang="x-none" sz="2800" b="1" dirty="0"/>
          </a:p>
          <a:p>
            <a:pPr marL="0" indent="0" eaLnBrk="1" hangingPunct="1">
              <a:lnSpc>
                <a:spcPct val="110000"/>
              </a:lnSpc>
              <a:buNone/>
            </a:pPr>
            <a:r>
              <a:rPr lang="en-US" altLang="x-none" sz="2800" b="1" dirty="0"/>
              <a:t>                          for(k=1; k&lt;=n; ++k)</a:t>
            </a:r>
            <a:endParaRPr lang="en-US" altLang="x-none" sz="2800" b="1" dirty="0"/>
          </a:p>
          <a:p>
            <a:pPr marL="0" indent="0" eaLnBrk="1" hangingPunct="1">
              <a:lnSpc>
                <a:spcPct val="110000"/>
              </a:lnSpc>
              <a:buNone/>
            </a:pPr>
            <a:r>
              <a:rPr lang="en-US" altLang="x-none" sz="2800" b="1" dirty="0"/>
              <a:t>                               c[i][j]+=a[i][k]*b[k][j] ;  }</a:t>
            </a:r>
            <a:endParaRPr lang="en-US" altLang="x-none" sz="2800" b="1" dirty="0"/>
          </a:p>
          <a:p>
            <a:pPr marL="0" indent="0" eaLnBrk="1" hangingPunct="1">
              <a:lnSpc>
                <a:spcPct val="110000"/>
              </a:lnSpc>
              <a:buNone/>
            </a:pPr>
            <a:r>
              <a:rPr lang="zh-CN" altLang="en-US" sz="2800" b="1" dirty="0"/>
              <a:t>由于是一个三重循环，每个循环从</a:t>
            </a:r>
            <a:r>
              <a:rPr lang="en-US" altLang="x-none" sz="2800" b="1" dirty="0"/>
              <a:t>1</a:t>
            </a:r>
            <a:r>
              <a:rPr lang="zh-CN" altLang="en-US" sz="2800" b="1" dirty="0"/>
              <a:t>到</a:t>
            </a:r>
            <a:r>
              <a:rPr lang="en-US" altLang="x-none" sz="2800" b="1" dirty="0"/>
              <a:t>n</a:t>
            </a:r>
            <a:r>
              <a:rPr lang="zh-CN" altLang="en-US" sz="2800" b="1" dirty="0"/>
              <a:t>，则总次数为： </a:t>
            </a:r>
            <a:r>
              <a:rPr lang="en-US" altLang="x-none" sz="2800" b="1" dirty="0"/>
              <a:t>n×n×n=n</a:t>
            </a:r>
            <a:r>
              <a:rPr lang="en-US" altLang="x-none" sz="2800" b="1" baseline="16000" dirty="0"/>
              <a:t>3</a:t>
            </a:r>
            <a:r>
              <a:rPr lang="zh-CN" altLang="en-US" sz="2800" b="1" dirty="0"/>
              <a:t>　时间复杂度为</a:t>
            </a:r>
            <a:r>
              <a:rPr lang="en-US" altLang="x-none" sz="2800" b="1" dirty="0"/>
              <a:t>T(n)=O(n</a:t>
            </a:r>
            <a:r>
              <a:rPr lang="en-US" altLang="x-none" sz="2800" b="1" baseline="16000" dirty="0"/>
              <a:t>3</a:t>
            </a:r>
            <a:r>
              <a:rPr lang="en-US" altLang="x-none" sz="2800" b="1" dirty="0"/>
              <a:t>)</a:t>
            </a:r>
            <a:endParaRPr lang="en-US" altLang="x-none" sz="2800" b="1" dirty="0"/>
          </a:p>
          <a:p>
            <a:pPr marL="0" indent="0" eaLnBrk="1" hangingPunct="1">
              <a:lnSpc>
                <a:spcPct val="110000"/>
              </a:lnSpc>
              <a:buNone/>
            </a:pPr>
            <a:r>
              <a:rPr lang="zh-CN" altLang="en-US" sz="2800" b="1" dirty="0"/>
              <a:t>例２  </a:t>
            </a:r>
            <a:r>
              <a:rPr lang="en-US" altLang="x-none" sz="2800" b="1" dirty="0"/>
              <a:t>{++x; s=0 ;}</a:t>
            </a:r>
            <a:endParaRPr lang="en-US" altLang="x-none" sz="2800" b="1" dirty="0"/>
          </a:p>
          <a:p>
            <a:pPr marL="0" indent="0" eaLnBrk="1" hangingPunct="1">
              <a:lnSpc>
                <a:spcPct val="110000"/>
              </a:lnSpc>
              <a:buNone/>
            </a:pPr>
            <a:r>
              <a:rPr lang="en-US" altLang="x-none" sz="2800" b="1" dirty="0"/>
              <a:t>        </a:t>
            </a:r>
            <a:r>
              <a:rPr lang="zh-CN" altLang="en-US" sz="2800" b="1" dirty="0"/>
              <a:t>将</a:t>
            </a:r>
            <a:r>
              <a:rPr lang="en-US" altLang="x-none" sz="2800" b="1" dirty="0"/>
              <a:t>x</a:t>
            </a:r>
            <a:r>
              <a:rPr lang="zh-CN" altLang="en-US" sz="2800" b="1" dirty="0"/>
              <a:t>自增看成是基本操作，则语句频度为１，即时间复杂度为Ｏ</a:t>
            </a:r>
            <a:r>
              <a:rPr lang="en-US" altLang="x-none" sz="2800" b="1" dirty="0"/>
              <a:t>(1) </a:t>
            </a:r>
            <a:r>
              <a:rPr lang="zh-CN" altLang="en-US" sz="2800" b="1" dirty="0"/>
              <a:t>。</a:t>
            </a:r>
            <a:endParaRPr lang="zh-CN" altLang="en-US" sz="2800" b="1" dirty="0"/>
          </a:p>
        </p:txBody>
      </p:sp>
    </p:spTree>
  </p:cSld>
  <p:clrMapOvr>
    <a:masterClrMapping/>
  </p:clrMapOvr>
  <p:transition spd="slow">
    <p:blind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idx="1"/>
          </p:nvPr>
        </p:nvSpPr>
        <p:spPr>
          <a:xfrm>
            <a:off x="1676400" y="296863"/>
            <a:ext cx="8812213" cy="5868987"/>
          </a:xfrm>
        </p:spPr>
        <p:txBody>
          <a:bodyPr vert="horz" wrap="square" anchor="t"/>
          <a:p>
            <a:pPr marL="0" indent="0" eaLnBrk="1" hangingPunct="1">
              <a:lnSpc>
                <a:spcPct val="110000"/>
              </a:lnSpc>
              <a:buNone/>
            </a:pPr>
            <a:r>
              <a:rPr lang="zh-CN" altLang="en-US" sz="2800" b="1" dirty="0"/>
              <a:t>如果将</a:t>
            </a:r>
            <a:r>
              <a:rPr lang="en-US" altLang="x-none" sz="2800" b="1" dirty="0"/>
              <a:t>s=0</a:t>
            </a:r>
            <a:r>
              <a:rPr lang="zh-CN" altLang="en-US" sz="2800" b="1" dirty="0"/>
              <a:t>也看成是基本操作，则语句频度为２，其时间复杂度仍为Ｏ</a:t>
            </a:r>
            <a:r>
              <a:rPr lang="en-US" altLang="x-none" sz="2800" b="1" dirty="0"/>
              <a:t>(1)</a:t>
            </a:r>
            <a:r>
              <a:rPr lang="zh-CN" altLang="en-US" sz="2800" b="1" dirty="0"/>
              <a:t>，即常量阶。</a:t>
            </a:r>
            <a:endParaRPr lang="zh-CN" altLang="en-US" sz="2800" b="1" dirty="0"/>
          </a:p>
          <a:p>
            <a:pPr marL="0" indent="0" eaLnBrk="1" hangingPunct="1">
              <a:lnSpc>
                <a:spcPct val="110000"/>
              </a:lnSpc>
              <a:buNone/>
            </a:pPr>
            <a:r>
              <a:rPr lang="zh-CN" altLang="en-US" sz="2800" b="1" dirty="0"/>
              <a:t>例３   </a:t>
            </a:r>
            <a:r>
              <a:rPr lang="en-US" altLang="x-none" sz="2800" b="1" dirty="0"/>
              <a:t>for(i=1; i&lt;=n; ++i)</a:t>
            </a:r>
            <a:endParaRPr lang="en-US" altLang="x-none" sz="2800" b="1" dirty="0"/>
          </a:p>
          <a:p>
            <a:pPr marL="0" indent="0" eaLnBrk="1" hangingPunct="1">
              <a:lnSpc>
                <a:spcPct val="110000"/>
              </a:lnSpc>
              <a:buNone/>
            </a:pPr>
            <a:r>
              <a:rPr lang="en-US" altLang="x-none" sz="2800" b="1" dirty="0"/>
              <a:t>               { ++x; s+=x ; }  </a:t>
            </a:r>
            <a:endParaRPr lang="en-US" altLang="x-none" sz="2800" b="1" dirty="0"/>
          </a:p>
          <a:p>
            <a:pPr marL="0" indent="0" eaLnBrk="1" hangingPunct="1">
              <a:lnSpc>
                <a:spcPct val="110000"/>
              </a:lnSpc>
              <a:buNone/>
            </a:pPr>
            <a:r>
              <a:rPr lang="zh-CN" altLang="en-US" sz="2800" b="1" dirty="0"/>
              <a:t>语句频度为：</a:t>
            </a:r>
            <a:r>
              <a:rPr lang="en-US" altLang="x-none" sz="2800" b="1" dirty="0"/>
              <a:t>2n</a:t>
            </a:r>
            <a:r>
              <a:rPr lang="zh-CN" altLang="en-US" sz="2800" b="1" dirty="0"/>
              <a:t>，其时间复杂度为：</a:t>
            </a:r>
            <a:r>
              <a:rPr lang="en-US" altLang="x-none" sz="2800" b="1" dirty="0"/>
              <a:t>O(n) </a:t>
            </a:r>
            <a:r>
              <a:rPr lang="zh-CN" altLang="en-US" sz="2800" b="1" dirty="0"/>
              <a:t>，即为线性阶。</a:t>
            </a:r>
            <a:endParaRPr lang="zh-CN" altLang="en-US" sz="2800" b="1" dirty="0"/>
          </a:p>
          <a:p>
            <a:pPr marL="0" indent="0" eaLnBrk="1" hangingPunct="1">
              <a:lnSpc>
                <a:spcPct val="110000"/>
              </a:lnSpc>
              <a:buNone/>
            </a:pPr>
            <a:r>
              <a:rPr lang="zh-CN" altLang="en-US" sz="2800" b="1" dirty="0"/>
              <a:t>例４   </a:t>
            </a:r>
            <a:r>
              <a:rPr lang="en-US" altLang="x-none" sz="2800" b="1" dirty="0"/>
              <a:t>for(i=1; i&lt;=n; ++i)</a:t>
            </a:r>
            <a:endParaRPr lang="en-US" altLang="x-none" sz="2800" b="1" dirty="0"/>
          </a:p>
          <a:p>
            <a:pPr marL="0" indent="0" eaLnBrk="1" hangingPunct="1">
              <a:lnSpc>
                <a:spcPct val="110000"/>
              </a:lnSpc>
              <a:buNone/>
            </a:pPr>
            <a:r>
              <a:rPr lang="zh-CN" altLang="en-US" sz="2800" b="1" dirty="0"/>
              <a:t>　　　　</a:t>
            </a:r>
            <a:r>
              <a:rPr lang="en-US" altLang="x-none" sz="2800" b="1" dirty="0"/>
              <a:t>for(j=1; j&lt;=n; ++j)</a:t>
            </a:r>
            <a:endParaRPr lang="en-US" altLang="x-none" sz="2800" b="1" dirty="0"/>
          </a:p>
          <a:p>
            <a:pPr marL="0" indent="0" eaLnBrk="1" hangingPunct="1">
              <a:lnSpc>
                <a:spcPct val="110000"/>
              </a:lnSpc>
              <a:buNone/>
            </a:pPr>
            <a:r>
              <a:rPr lang="en-US" altLang="x-none" sz="2800" b="1" dirty="0"/>
              <a:t>                   { ++x; s+=x ; }</a:t>
            </a:r>
            <a:endParaRPr lang="en-US" altLang="x-none" sz="2800" b="1" dirty="0"/>
          </a:p>
          <a:p>
            <a:pPr marL="0" indent="0" eaLnBrk="1" hangingPunct="1">
              <a:lnSpc>
                <a:spcPct val="110000"/>
              </a:lnSpc>
              <a:buNone/>
            </a:pPr>
            <a:r>
              <a:rPr lang="en-US" altLang="x-none" sz="2800" b="1" dirty="0"/>
              <a:t>   </a:t>
            </a:r>
            <a:r>
              <a:rPr lang="zh-CN" altLang="en-US" sz="2800" b="1" dirty="0"/>
              <a:t>语句频度为：</a:t>
            </a:r>
            <a:r>
              <a:rPr lang="en-US" altLang="x-none" sz="2800" b="1" dirty="0"/>
              <a:t>2n</a:t>
            </a:r>
            <a:r>
              <a:rPr lang="en-US" altLang="x-none" sz="2800" b="1" baseline="26000" dirty="0"/>
              <a:t>2 </a:t>
            </a:r>
            <a:r>
              <a:rPr lang="zh-CN" altLang="en-US" sz="2800" b="1" dirty="0"/>
              <a:t>，其时间复杂度为：</a:t>
            </a:r>
            <a:r>
              <a:rPr lang="en-US" altLang="x-none" sz="2800" b="1" dirty="0"/>
              <a:t>O(n</a:t>
            </a:r>
            <a:r>
              <a:rPr lang="en-US" altLang="x-none" sz="2800" b="1" baseline="26000" dirty="0"/>
              <a:t>2</a:t>
            </a:r>
            <a:r>
              <a:rPr lang="en-US" altLang="x-none" sz="2800" b="1" dirty="0"/>
              <a:t>) </a:t>
            </a:r>
            <a:r>
              <a:rPr lang="zh-CN" altLang="en-US" sz="2800" b="1" dirty="0"/>
              <a:t>，即为平方阶。 </a:t>
            </a:r>
            <a:endParaRPr lang="zh-CN" altLang="en-US" sz="2800" b="1" dirty="0"/>
          </a:p>
        </p:txBody>
      </p:sp>
    </p:spTree>
  </p:cSld>
  <p:clrMapOvr>
    <a:masterClrMapping/>
  </p:clrMapOvr>
  <p:transition spd="slow">
    <p:blind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idx="1"/>
          </p:nvPr>
        </p:nvSpPr>
        <p:spPr>
          <a:xfrm>
            <a:off x="1676400" y="152400"/>
            <a:ext cx="8839200" cy="6300788"/>
          </a:xfrm>
        </p:spPr>
        <p:txBody>
          <a:bodyPr vert="horz" wrap="square" anchor="t"/>
          <a:p>
            <a:pPr marL="0" indent="0" eaLnBrk="1" hangingPunct="1">
              <a:buNone/>
            </a:pPr>
            <a:r>
              <a:rPr lang="zh-CN" altLang="en-US" b="1" dirty="0">
                <a:solidFill>
                  <a:schemeClr val="folHlink"/>
                </a:solidFill>
              </a:rPr>
              <a:t>定理</a:t>
            </a:r>
            <a:r>
              <a:rPr lang="zh-CN" altLang="en-US" b="1" dirty="0"/>
              <a:t>：</a:t>
            </a:r>
            <a:r>
              <a:rPr lang="zh-CN" altLang="en-US" sz="2800" b="1" dirty="0"/>
              <a:t>若</a:t>
            </a:r>
            <a:r>
              <a:rPr lang="en-US" altLang="x-none" sz="2800" b="1" dirty="0"/>
              <a:t>A(n)=a </a:t>
            </a:r>
            <a:r>
              <a:rPr lang="en-US" altLang="x-none" sz="2800" b="1" baseline="-20000" dirty="0"/>
              <a:t>m </a:t>
            </a:r>
            <a:r>
              <a:rPr lang="en-US" altLang="x-none" sz="2800" b="1" dirty="0"/>
              <a:t>n </a:t>
            </a:r>
            <a:r>
              <a:rPr lang="en-US" altLang="x-none" sz="2800" b="1" baseline="20000" dirty="0"/>
              <a:t>m </a:t>
            </a:r>
            <a:r>
              <a:rPr lang="en-US" altLang="x-none" sz="2800" b="1" dirty="0"/>
              <a:t>+a </a:t>
            </a:r>
            <a:r>
              <a:rPr lang="en-US" altLang="x-none" sz="2800" b="1" baseline="-20000" dirty="0"/>
              <a:t>m-1</a:t>
            </a:r>
            <a:r>
              <a:rPr lang="en-US" altLang="x-none" sz="2800" b="1" dirty="0"/>
              <a:t> n </a:t>
            </a:r>
            <a:r>
              <a:rPr lang="en-US" altLang="x-none" sz="2800" b="1" baseline="20000" dirty="0"/>
              <a:t>m-1</a:t>
            </a:r>
            <a:r>
              <a:rPr lang="en-US" altLang="x-none" sz="2800" b="1" dirty="0"/>
              <a:t> +</a:t>
            </a:r>
            <a:r>
              <a:rPr lang="en-US" altLang="x-none" sz="2800" b="1" dirty="0">
                <a:latin typeface="Times New Roman" panose="02020603050405020304" pitchFamily="2" charset="0"/>
              </a:rPr>
              <a:t>…</a:t>
            </a:r>
            <a:r>
              <a:rPr lang="en-US" altLang="x-none" sz="2800" b="1" dirty="0"/>
              <a:t>+a</a:t>
            </a:r>
            <a:r>
              <a:rPr lang="en-US" altLang="x-none" sz="2800" b="1" baseline="-20000" dirty="0"/>
              <a:t>1</a:t>
            </a:r>
            <a:r>
              <a:rPr lang="en-US" altLang="x-none" sz="2800" b="1" dirty="0"/>
              <a:t>n+a</a:t>
            </a:r>
            <a:r>
              <a:rPr lang="en-US" altLang="x-none" sz="2800" b="1" baseline="-20000" dirty="0"/>
              <a:t>0</a:t>
            </a:r>
            <a:r>
              <a:rPr lang="zh-CN" altLang="en-US" sz="2800" b="1" dirty="0"/>
              <a:t>是一个</a:t>
            </a:r>
            <a:r>
              <a:rPr lang="en-US" altLang="x-none" sz="2800" b="1" dirty="0"/>
              <a:t>m</a:t>
            </a:r>
            <a:r>
              <a:rPr lang="zh-CN" altLang="en-US" sz="2800" b="1" dirty="0"/>
              <a:t>次多项式，则</a:t>
            </a:r>
            <a:r>
              <a:rPr lang="en-US" altLang="x-none" sz="2800" b="1" dirty="0"/>
              <a:t>A(n)=O(n</a:t>
            </a:r>
            <a:r>
              <a:rPr lang="en-US" altLang="x-none" sz="2800" b="1" baseline="20000" dirty="0"/>
              <a:t> m</a:t>
            </a:r>
            <a:r>
              <a:rPr lang="en-US" altLang="x-none" sz="2800" b="1" dirty="0"/>
              <a:t>)</a:t>
            </a:r>
            <a:endParaRPr lang="en-US" altLang="x-none" sz="2800" b="1" dirty="0"/>
          </a:p>
          <a:p>
            <a:pPr marL="0" indent="0" eaLnBrk="1" hangingPunct="1">
              <a:buNone/>
            </a:pPr>
            <a:r>
              <a:rPr lang="zh-CN" altLang="en-US" sz="2800" b="1" dirty="0"/>
              <a:t>例５   </a:t>
            </a:r>
            <a:r>
              <a:rPr lang="en-US" altLang="x-none" sz="2800" b="1" dirty="0"/>
              <a:t>for(i=2;i&lt;=n;++i)</a:t>
            </a:r>
            <a:endParaRPr lang="en-US" altLang="x-none" sz="2800" b="1" dirty="0"/>
          </a:p>
          <a:p>
            <a:pPr marL="0" indent="0" eaLnBrk="1" hangingPunct="1">
              <a:buNone/>
            </a:pPr>
            <a:r>
              <a:rPr lang="en-US" altLang="x-none" sz="2800" b="1" dirty="0"/>
              <a:t>              for(j=2;j&lt;=i-1;++j)</a:t>
            </a:r>
            <a:endParaRPr lang="en-US" altLang="x-none" sz="2800" b="1" dirty="0"/>
          </a:p>
          <a:p>
            <a:pPr marL="0" indent="0" eaLnBrk="1" hangingPunct="1">
              <a:buNone/>
            </a:pPr>
            <a:r>
              <a:rPr lang="en-US" altLang="x-none" sz="2800" b="1" dirty="0"/>
              <a:t>                    {++x; a[i,j]=x; }</a:t>
            </a:r>
            <a:endParaRPr lang="en-US" altLang="x-none" sz="2800" b="1" dirty="0"/>
          </a:p>
          <a:p>
            <a:pPr marL="0" indent="0" eaLnBrk="1" hangingPunct="1">
              <a:buNone/>
            </a:pPr>
            <a:r>
              <a:rPr lang="zh-CN" altLang="en-US" sz="2800" b="1" dirty="0"/>
              <a:t>语句频度为：   </a:t>
            </a:r>
            <a:r>
              <a:rPr lang="en-US" altLang="x-none" sz="2800" b="1" dirty="0"/>
              <a:t>1+2+3+</a:t>
            </a:r>
            <a:r>
              <a:rPr lang="en-US" altLang="x-none" sz="2800" b="1" dirty="0">
                <a:latin typeface="Times New Roman" panose="02020603050405020304" pitchFamily="2" charset="0"/>
                <a:ea typeface="Arial Unicode MS" panose="020B0604020202020204" charset="-122"/>
              </a:rPr>
              <a:t>…</a:t>
            </a:r>
            <a:r>
              <a:rPr lang="en-US" altLang="x-none" sz="2800" b="1" dirty="0"/>
              <a:t>+n-2=(1+n-2) ×(n-2)/2</a:t>
            </a:r>
            <a:endParaRPr lang="en-US" altLang="x-none" sz="2800" b="1" dirty="0"/>
          </a:p>
          <a:p>
            <a:pPr marL="0" indent="0" eaLnBrk="1" hangingPunct="1">
              <a:buNone/>
            </a:pPr>
            <a:r>
              <a:rPr lang="en-US" altLang="x-none" sz="2800" b="1" dirty="0"/>
              <a:t>                                                    =(n-1)(n-2)/2 =n</a:t>
            </a:r>
            <a:r>
              <a:rPr lang="en-US" altLang="x-none" sz="2800" b="1" baseline="20000" dirty="0"/>
              <a:t>2</a:t>
            </a:r>
            <a:r>
              <a:rPr lang="en-US" altLang="x-none" sz="2800" b="1" dirty="0"/>
              <a:t>-3n+2</a:t>
            </a:r>
            <a:endParaRPr lang="en-US" altLang="x-none" sz="2800" b="1" dirty="0"/>
          </a:p>
          <a:p>
            <a:pPr marL="0" indent="0" eaLnBrk="1" hangingPunct="1">
              <a:buNone/>
            </a:pPr>
            <a:r>
              <a:rPr lang="en-US" altLang="x-none" sz="2800" b="1" dirty="0"/>
              <a:t> ∴</a:t>
            </a:r>
            <a:r>
              <a:rPr lang="zh-CN" altLang="en-US" sz="2800" b="1" dirty="0"/>
              <a:t>时间复杂度为</a:t>
            </a:r>
            <a:r>
              <a:rPr lang="en-US" altLang="x-none" sz="2800" b="1" dirty="0"/>
              <a:t>O(n</a:t>
            </a:r>
            <a:r>
              <a:rPr lang="en-US" altLang="x-none" sz="2800" b="1" baseline="22000" dirty="0"/>
              <a:t>2</a:t>
            </a:r>
            <a:r>
              <a:rPr lang="en-US" altLang="x-none" sz="2800" b="1" dirty="0"/>
              <a:t>)</a:t>
            </a:r>
            <a:r>
              <a:rPr lang="zh-CN" altLang="en-US" sz="2800" b="1" dirty="0"/>
              <a:t>，即此算法的时间复杂度为平方阶。</a:t>
            </a:r>
            <a:endParaRPr lang="zh-CN" altLang="en-US" sz="2800" b="1" dirty="0"/>
          </a:p>
          <a:p>
            <a:pPr marL="533400" lvl="1" indent="0" eaLnBrk="1" hangingPunct="1"/>
            <a:r>
              <a:rPr lang="zh-CN" altLang="en-US" b="1" dirty="0"/>
              <a:t>  一个算法时间为</a:t>
            </a:r>
            <a:r>
              <a:rPr lang="en-US" altLang="x-none" b="1" dirty="0"/>
              <a:t>O(1)</a:t>
            </a:r>
            <a:r>
              <a:rPr lang="zh-CN" altLang="en-US" b="1" dirty="0"/>
              <a:t>的算法，它的基本运算执行的次数是固定的。因此，总的时间由一个常数（即零次多项式）来限界。而一个时间为</a:t>
            </a:r>
            <a:r>
              <a:rPr lang="en-US" altLang="x-none" b="1" dirty="0"/>
              <a:t>O(n</a:t>
            </a:r>
            <a:r>
              <a:rPr lang="en-US" altLang="x-none" b="1" baseline="20000" dirty="0"/>
              <a:t>2</a:t>
            </a:r>
            <a:r>
              <a:rPr lang="en-US" altLang="x-none" b="1" dirty="0"/>
              <a:t>)</a:t>
            </a:r>
            <a:r>
              <a:rPr lang="zh-CN" altLang="en-US" b="1" dirty="0"/>
              <a:t>的算法则由一个二次多项式来限界。</a:t>
            </a:r>
            <a:endParaRPr lang="zh-CN" altLang="en-US" b="1" dirty="0"/>
          </a:p>
        </p:txBody>
      </p:sp>
    </p:spTree>
  </p:cSld>
  <p:clrMapOvr>
    <a:masterClrMapping/>
  </p:clrMapOvr>
  <p:transition spd="slow">
    <p:blind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idx="1"/>
          </p:nvPr>
        </p:nvSpPr>
        <p:spPr>
          <a:xfrm>
            <a:off x="1752600" y="296863"/>
            <a:ext cx="8736013" cy="5724525"/>
          </a:xfrm>
        </p:spPr>
        <p:txBody>
          <a:bodyPr vert="horz" wrap="square" anchor="t"/>
          <a:p>
            <a:pPr marL="0" indent="0" eaLnBrk="1" hangingPunct="1">
              <a:lnSpc>
                <a:spcPct val="110000"/>
              </a:lnSpc>
              <a:buNone/>
            </a:pPr>
            <a:r>
              <a:rPr lang="en-US" altLang="x-none" sz="2800" b="1" dirty="0"/>
              <a:t>        </a:t>
            </a:r>
            <a:r>
              <a:rPr lang="zh-CN" altLang="en-US" sz="2800" b="1" dirty="0"/>
              <a:t>以下六种计算算法时间的多项式是最常用的。其关系为：</a:t>
            </a:r>
            <a:endParaRPr lang="zh-CN" altLang="en-US" sz="2800" b="1" dirty="0"/>
          </a:p>
          <a:p>
            <a:pPr marL="0" indent="0" eaLnBrk="1" hangingPunct="1">
              <a:lnSpc>
                <a:spcPct val="110000"/>
              </a:lnSpc>
              <a:buNone/>
            </a:pPr>
            <a:r>
              <a:rPr lang="zh-CN" altLang="en-US" sz="2800" b="1" dirty="0"/>
              <a:t>     </a:t>
            </a:r>
            <a:r>
              <a:rPr lang="en-US" altLang="x-none" sz="2800" b="1" dirty="0"/>
              <a:t>O(1)&lt;O(㏒n)&lt;O(n)&lt;O(n㏒n)&lt;O(n</a:t>
            </a:r>
            <a:r>
              <a:rPr lang="en-US" altLang="x-none" sz="2800" b="1" baseline="20000" dirty="0"/>
              <a:t>2</a:t>
            </a:r>
            <a:r>
              <a:rPr lang="en-US" altLang="x-none" sz="2800" b="1" dirty="0"/>
              <a:t>)&lt;O(n</a:t>
            </a:r>
            <a:r>
              <a:rPr lang="en-US" altLang="x-none" sz="2800" b="1" baseline="22000" dirty="0"/>
              <a:t>3</a:t>
            </a:r>
            <a:r>
              <a:rPr lang="en-US" altLang="x-none" sz="2800" b="1" dirty="0"/>
              <a:t>)</a:t>
            </a:r>
            <a:endParaRPr lang="en-US" altLang="x-none" sz="2800" b="1" dirty="0"/>
          </a:p>
          <a:p>
            <a:pPr marL="533400" lvl="1" indent="0" eaLnBrk="1" hangingPunct="1">
              <a:lnSpc>
                <a:spcPct val="110000"/>
              </a:lnSpc>
            </a:pPr>
            <a:r>
              <a:rPr lang="en-US" altLang="x-none" b="1" dirty="0"/>
              <a:t>  </a:t>
            </a:r>
            <a:r>
              <a:rPr lang="zh-CN" altLang="en-US" b="1" dirty="0"/>
              <a:t>指数时间的关系为：</a:t>
            </a:r>
            <a:endParaRPr lang="zh-CN" altLang="en-US" b="1" dirty="0"/>
          </a:p>
          <a:p>
            <a:pPr marL="0" indent="0" eaLnBrk="1" hangingPunct="1">
              <a:lnSpc>
                <a:spcPct val="110000"/>
              </a:lnSpc>
              <a:buNone/>
            </a:pPr>
            <a:r>
              <a:rPr lang="zh-CN" altLang="en-US" sz="2800" b="1" dirty="0"/>
              <a:t>    </a:t>
            </a:r>
            <a:r>
              <a:rPr lang="en-US" altLang="x-none" sz="2800" b="1" dirty="0"/>
              <a:t>O(2</a:t>
            </a:r>
            <a:r>
              <a:rPr lang="en-US" altLang="x-none" sz="2800" b="1" baseline="36000" dirty="0"/>
              <a:t>n</a:t>
            </a:r>
            <a:r>
              <a:rPr lang="en-US" altLang="x-none" sz="2800" b="1" dirty="0"/>
              <a:t>)&lt;O(n!)&lt;O(n</a:t>
            </a:r>
            <a:r>
              <a:rPr lang="en-US" altLang="x-none" sz="2800" b="1" baseline="36000" dirty="0"/>
              <a:t>n</a:t>
            </a:r>
            <a:r>
              <a:rPr lang="en-US" altLang="x-none" sz="2800" b="1" dirty="0"/>
              <a:t>)</a:t>
            </a:r>
            <a:endParaRPr lang="en-US" altLang="x-none" sz="2800" b="1" dirty="0"/>
          </a:p>
          <a:p>
            <a:pPr marL="0" indent="0" eaLnBrk="1" hangingPunct="1">
              <a:lnSpc>
                <a:spcPct val="110000"/>
              </a:lnSpc>
              <a:buNone/>
            </a:pPr>
            <a:r>
              <a:rPr lang="en-US" altLang="x-none" sz="2800" b="1" dirty="0"/>
              <a:t>         </a:t>
            </a:r>
            <a:r>
              <a:rPr lang="zh-CN" altLang="en-US" sz="2800" b="1" dirty="0"/>
              <a:t>当</a:t>
            </a:r>
            <a:r>
              <a:rPr lang="en-US" altLang="x-none" sz="2800" b="1" dirty="0"/>
              <a:t>n</a:t>
            </a:r>
            <a:r>
              <a:rPr lang="zh-CN" altLang="en-US" sz="2800" b="1" dirty="0"/>
              <a:t>取得很大时，指数时间算法和多项式时间算法在所需时间上非常悬殊。因此，只要有人能将现有指数时间算法中的任何一个算法化简为多项式时间算法，那就取得了一个伟大的成就。</a:t>
            </a:r>
            <a:endParaRPr lang="zh-CN" altLang="en-US" sz="2800" b="1" dirty="0"/>
          </a:p>
          <a:p>
            <a:pPr marL="533400" lvl="1" indent="0" eaLnBrk="1" hangingPunct="1">
              <a:lnSpc>
                <a:spcPct val="110000"/>
              </a:lnSpc>
            </a:pPr>
            <a:r>
              <a:rPr lang="zh-CN" altLang="en-US" b="1" dirty="0"/>
              <a:t>  有的情况下，算法中基本操作重复执行的次数还随问题的输入数据集不同而不同。</a:t>
            </a:r>
            <a:endParaRPr lang="zh-CN" altLang="en-US" b="1" dirty="0"/>
          </a:p>
        </p:txBody>
      </p:sp>
    </p:spTree>
  </p:cSld>
  <p:clrMapOvr>
    <a:masterClrMapping/>
  </p:clrMapOvr>
  <p:transition spd="slow">
    <p:blind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idx="1"/>
          </p:nvPr>
        </p:nvSpPr>
        <p:spPr>
          <a:xfrm>
            <a:off x="1752600" y="188913"/>
            <a:ext cx="8686800" cy="6408737"/>
          </a:xfrm>
        </p:spPr>
        <p:txBody>
          <a:bodyPr vert="horz" wrap="square" anchor="t"/>
          <a:p>
            <a:pPr marL="0" indent="0" eaLnBrk="1" hangingPunct="1">
              <a:lnSpc>
                <a:spcPct val="110000"/>
              </a:lnSpc>
              <a:buNone/>
            </a:pPr>
            <a:r>
              <a:rPr lang="zh-CN" altLang="en-US" b="1" dirty="0"/>
              <a:t>例</a:t>
            </a:r>
            <a:r>
              <a:rPr lang="en-US" altLang="x-none" b="1" dirty="0"/>
              <a:t>1</a:t>
            </a:r>
            <a:r>
              <a:rPr lang="zh-CN" altLang="en-US" b="1" dirty="0"/>
              <a:t>：</a:t>
            </a:r>
            <a:r>
              <a:rPr lang="zh-CN" altLang="en-US" sz="2800" b="1" dirty="0"/>
              <a:t>素数的判断算法。</a:t>
            </a:r>
            <a:endParaRPr lang="zh-CN" altLang="en-US" sz="2800" b="1" dirty="0"/>
          </a:p>
          <a:p>
            <a:pPr marL="0" indent="0" eaLnBrk="1" hangingPunct="1">
              <a:buNone/>
            </a:pPr>
            <a:r>
              <a:rPr lang="en-US" altLang="x-none" sz="2800" b="1" dirty="0"/>
              <a:t>Void prime( int n)</a:t>
            </a:r>
            <a:endParaRPr lang="en-US" altLang="x-none" sz="2800" b="1" dirty="0"/>
          </a:p>
          <a:p>
            <a:pPr marL="355600" lvl="1" indent="0" eaLnBrk="1" hangingPunct="1">
              <a:buNone/>
            </a:pPr>
            <a:r>
              <a:rPr lang="en-US" altLang="x-none" sz="2400" b="1" dirty="0"/>
              <a:t>/*  n</a:t>
            </a:r>
            <a:r>
              <a:rPr lang="zh-CN" altLang="en-US" sz="2400" b="1" dirty="0"/>
              <a:t>是一个正整数  *</a:t>
            </a:r>
            <a:r>
              <a:rPr lang="en-US" altLang="x-none" sz="2400" b="1" dirty="0"/>
              <a:t>/</a:t>
            </a:r>
            <a:endParaRPr lang="en-US" altLang="x-none" sz="2400" b="1" dirty="0"/>
          </a:p>
          <a:p>
            <a:pPr marL="355600" lvl="1" indent="0" eaLnBrk="1" hangingPunct="1">
              <a:buNone/>
            </a:pPr>
            <a:r>
              <a:rPr lang="en-US" altLang="x-none" b="1" dirty="0"/>
              <a:t>{   int i=2 ; </a:t>
            </a:r>
            <a:endParaRPr lang="en-US" altLang="x-none" b="1" dirty="0"/>
          </a:p>
          <a:p>
            <a:pPr marL="723900" lvl="2" indent="0" eaLnBrk="1" hangingPunct="1">
              <a:buNone/>
            </a:pPr>
            <a:r>
              <a:rPr lang="en-US" altLang="x-none" sz="2800" b="1" dirty="0"/>
              <a:t>while ( (n% i)!=0 &amp;&amp; i*1.0&lt; sqrt(n) )   i++ ;</a:t>
            </a:r>
            <a:endParaRPr lang="en-US" altLang="x-none" sz="2800" b="1" dirty="0"/>
          </a:p>
          <a:p>
            <a:pPr marL="723900" lvl="2" indent="0" eaLnBrk="1" hangingPunct="1">
              <a:buNone/>
            </a:pPr>
            <a:r>
              <a:rPr lang="en-US" altLang="x-none" sz="2800" b="1" dirty="0"/>
              <a:t>if (i*1.0&gt;sqrt(n) )</a:t>
            </a:r>
            <a:endParaRPr lang="en-US" altLang="x-none" sz="2800" b="1" dirty="0"/>
          </a:p>
          <a:p>
            <a:pPr marL="1079500" lvl="3" indent="0" eaLnBrk="1" hangingPunct="1">
              <a:buNone/>
            </a:pPr>
            <a:r>
              <a:rPr lang="en-US" altLang="x-none" sz="2800" b="1" dirty="0"/>
              <a:t>printf(“&amp;d </a:t>
            </a:r>
            <a:r>
              <a:rPr lang="zh-CN" altLang="en-US" sz="2800" b="1" dirty="0"/>
              <a:t>是一个素数</a:t>
            </a:r>
            <a:r>
              <a:rPr lang="en-US" altLang="x-none" sz="2800" b="1" dirty="0"/>
              <a:t>\n” , n) ;</a:t>
            </a:r>
            <a:endParaRPr lang="en-US" altLang="x-none" sz="2800" b="1" dirty="0"/>
          </a:p>
          <a:p>
            <a:pPr marL="723900" lvl="2" indent="0" eaLnBrk="1" hangingPunct="1">
              <a:buNone/>
            </a:pPr>
            <a:r>
              <a:rPr lang="en-US" altLang="x-none" sz="2800" b="1" dirty="0"/>
              <a:t>else</a:t>
            </a:r>
            <a:endParaRPr lang="en-US" altLang="x-none" sz="2800" b="1" dirty="0"/>
          </a:p>
          <a:p>
            <a:pPr marL="1079500" lvl="3" indent="0" eaLnBrk="1" hangingPunct="1">
              <a:buNone/>
            </a:pPr>
            <a:r>
              <a:rPr lang="en-US" altLang="x-none" sz="2800" b="1" dirty="0"/>
              <a:t>printf(“&amp;d </a:t>
            </a:r>
            <a:r>
              <a:rPr lang="zh-CN" altLang="en-US" sz="2800" b="1" dirty="0"/>
              <a:t>不是一个素数</a:t>
            </a:r>
            <a:r>
              <a:rPr lang="en-US" altLang="x-none" sz="2800" b="1" dirty="0"/>
              <a:t>\n” , n) ;</a:t>
            </a:r>
            <a:endParaRPr lang="en-US" altLang="x-none" sz="2800" b="1" dirty="0"/>
          </a:p>
          <a:p>
            <a:pPr marL="355600" lvl="1" indent="0" eaLnBrk="1" hangingPunct="1">
              <a:buNone/>
            </a:pPr>
            <a:r>
              <a:rPr lang="en-US" altLang="x-none" b="1" dirty="0"/>
              <a:t>}</a:t>
            </a:r>
            <a:endParaRPr lang="en-US" altLang="x-none" b="1" dirty="0"/>
          </a:p>
          <a:p>
            <a:pPr marL="0" indent="0" eaLnBrk="1" hangingPunct="1">
              <a:buNone/>
            </a:pPr>
            <a:r>
              <a:rPr lang="en-US" altLang="x-none" sz="2400" b="1" dirty="0"/>
              <a:t>        </a:t>
            </a:r>
            <a:r>
              <a:rPr lang="zh-CN" altLang="en-US" sz="2800" b="1" dirty="0"/>
              <a:t>嵌套的最深层语句是</a:t>
            </a:r>
            <a:r>
              <a:rPr lang="en-US" altLang="x-none" sz="2800" b="1" dirty="0"/>
              <a:t>i++</a:t>
            </a:r>
            <a:r>
              <a:rPr lang="zh-CN" altLang="en-US" sz="2800" b="1" dirty="0"/>
              <a:t>；其频度由条件</a:t>
            </a:r>
            <a:r>
              <a:rPr lang="en-US" altLang="x-none" sz="2800" b="1" dirty="0"/>
              <a:t>( (n% i)!=0 &amp;&amp; i*1.0&lt; sqrt(n) ) </a:t>
            </a:r>
            <a:r>
              <a:rPr lang="zh-CN" altLang="en-US" sz="2800" b="1" dirty="0"/>
              <a:t>决定，显然</a:t>
            </a:r>
            <a:r>
              <a:rPr lang="en-US" altLang="x-none" sz="2800" b="1" dirty="0"/>
              <a:t>i*1.0&lt; sqrt(n) </a:t>
            </a:r>
            <a:r>
              <a:rPr lang="zh-CN" altLang="en-US" sz="2800" b="1" dirty="0"/>
              <a:t>，时间复杂度</a:t>
            </a:r>
            <a:r>
              <a:rPr lang="en-US" altLang="x-none" sz="2800" b="1" dirty="0"/>
              <a:t>O(n</a:t>
            </a:r>
            <a:r>
              <a:rPr lang="en-US" altLang="x-none" sz="2800" b="1" baseline="30000" dirty="0"/>
              <a:t>1/2</a:t>
            </a:r>
            <a:r>
              <a:rPr lang="en-US" altLang="x-none" sz="2800" b="1" dirty="0"/>
              <a:t>)</a:t>
            </a:r>
            <a:r>
              <a:rPr lang="zh-CN" altLang="en-US" sz="2800" b="1" dirty="0"/>
              <a:t>。</a:t>
            </a:r>
            <a:endParaRPr lang="zh-CN" altLang="en-US" sz="2800" b="1" dirty="0"/>
          </a:p>
        </p:txBody>
      </p:sp>
    </p:spTree>
  </p:cSld>
  <p:clrMapOvr>
    <a:masterClrMapping/>
  </p:clrMapOvr>
  <p:transition spd="slow">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050"/>
          <p:cNvSpPr>
            <a:spLocks noGrp="1"/>
          </p:cNvSpPr>
          <p:nvPr>
            <p:ph idx="1"/>
          </p:nvPr>
        </p:nvSpPr>
        <p:spPr>
          <a:xfrm>
            <a:off x="2209800" y="1905000"/>
            <a:ext cx="7772400" cy="4191000"/>
          </a:xfrm>
        </p:spPr>
        <p:txBody>
          <a:bodyPr vert="horz" wrap="square" anchor="t"/>
          <a:p>
            <a:pPr lvl="4" eaLnBrk="1" hangingPunct="1"/>
            <a:endParaRPr lang="en-US" altLang="x-none" dirty="0"/>
          </a:p>
          <a:p>
            <a:pPr lvl="4" eaLnBrk="1" hangingPunct="1"/>
            <a:endParaRPr lang="en-US" altLang="x-none" dirty="0"/>
          </a:p>
        </p:txBody>
      </p:sp>
      <p:sp>
        <p:nvSpPr>
          <p:cNvPr id="12291" name="Rectangle 2052"/>
          <p:cNvSpPr>
            <a:spLocks noGrp="1"/>
          </p:cNvSpPr>
          <p:nvPr>
            <p:ph type="title"/>
          </p:nvPr>
        </p:nvSpPr>
        <p:spPr>
          <a:xfrm>
            <a:off x="2209800" y="144463"/>
            <a:ext cx="7415213" cy="908050"/>
          </a:xfrm>
        </p:spPr>
        <p:txBody>
          <a:bodyPr vert="horz" wrap="square" lIns="92075" tIns="46038" rIns="92075" bIns="46038" anchor="ctr"/>
          <a:p>
            <a:pPr eaLnBrk="1" hangingPunct="1"/>
            <a:r>
              <a:rPr lang="en-US" altLang="x-none" sz="5400" b="1" dirty="0">
                <a:latin typeface="Times New Roman" panose="02020603050405020304" pitchFamily="2" charset="0"/>
                <a:cs typeface="Arial" panose="020B0604020202020204" pitchFamily="34" charset="0"/>
              </a:rPr>
              <a:t>1.1</a:t>
            </a:r>
            <a:r>
              <a:rPr lang="en-US" altLang="x-none" sz="5400" dirty="0">
                <a:effectLst>
                  <a:outerShdw blurRad="38100" dist="38100" dir="2700000">
                    <a:srgbClr val="000000"/>
                  </a:outerShdw>
                </a:effectLst>
                <a:cs typeface="Arial" panose="020B0604020202020204" pitchFamily="34" charset="0"/>
              </a:rPr>
              <a:t>  </a:t>
            </a:r>
            <a:r>
              <a:rPr lang="zh-CN" altLang="en-US" sz="5400" b="1" dirty="0">
                <a:ea typeface="楷体_GB2312" pitchFamily="1" charset="-122"/>
              </a:rPr>
              <a:t>数据结构及其概念</a:t>
            </a:r>
            <a:endParaRPr lang="zh-CN" altLang="en-US" sz="5400" b="1" dirty="0">
              <a:ea typeface="楷体_GB2312" pitchFamily="1" charset="-122"/>
            </a:endParaRPr>
          </a:p>
        </p:txBody>
      </p:sp>
      <p:sp>
        <p:nvSpPr>
          <p:cNvPr id="12292" name="Rectangle 2057"/>
          <p:cNvSpPr/>
          <p:nvPr/>
        </p:nvSpPr>
        <p:spPr>
          <a:xfrm>
            <a:off x="1703388" y="1143000"/>
            <a:ext cx="8785225" cy="2460625"/>
          </a:xfrm>
          <a:prstGeom prst="rect">
            <a:avLst/>
          </a:prstGeom>
          <a:noFill/>
          <a:ln w="9525">
            <a:noFill/>
          </a:ln>
        </p:spPr>
        <p:txBody>
          <a:bodyPr>
            <a:spAutoFit/>
          </a:bodyPr>
          <a:p>
            <a:pPr eaLnBrk="0" hangingPunct="0">
              <a:lnSpc>
                <a:spcPct val="110000"/>
              </a:lnSpc>
              <a:spcBef>
                <a:spcPct val="20000"/>
              </a:spcBef>
            </a:pPr>
            <a:r>
              <a:rPr lang="en-US" altLang="x-none" sz="2400" dirty="0">
                <a:latin typeface="Times New Roman" panose="02020603050405020304" pitchFamily="2" charset="0"/>
              </a:rPr>
              <a:t>      </a:t>
            </a:r>
            <a:r>
              <a:rPr lang="en-US" altLang="x-none" sz="2400" b="1" dirty="0">
                <a:latin typeface="Times New Roman" panose="02020603050405020304" pitchFamily="2" charset="0"/>
              </a:rPr>
              <a:t>《</a:t>
            </a:r>
            <a:r>
              <a:rPr lang="zh-CN" altLang="en-US" sz="2800" b="1" dirty="0">
                <a:latin typeface="Times New Roman" panose="02020603050405020304" pitchFamily="2" charset="0"/>
              </a:rPr>
              <a:t>算法与数据结构</a:t>
            </a:r>
            <a:r>
              <a:rPr lang="en-US" altLang="x-none" sz="2800" b="1" dirty="0">
                <a:latin typeface="Times New Roman" panose="02020603050405020304" pitchFamily="2" charset="0"/>
              </a:rPr>
              <a:t>》</a:t>
            </a:r>
            <a:r>
              <a:rPr lang="zh-CN" altLang="en-US" sz="2800" b="1" dirty="0">
                <a:latin typeface="Times New Roman" panose="02020603050405020304" pitchFamily="2" charset="0"/>
              </a:rPr>
              <a:t>是计算机科学中的一门综合性专业基础课。是介于数学、计算机硬件、计算机软件三者之间的一门核心课程，不仅是一般程序设计的基础，而且是设计和实现编译程序、操作系统、数据库系统及其他系统程序和大型应用程序的重要基础。</a:t>
            </a:r>
            <a:endParaRPr lang="zh-CN" altLang="en-US" sz="2800" b="1" dirty="0">
              <a:latin typeface="Times New Roman" panose="02020603050405020304" pitchFamily="2" charset="0"/>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0-#ppt_w/2"/>
                                          </p:val>
                                        </p:tav>
                                        <p:tav tm="100000">
                                          <p:val>
                                            <p:strVal val="#ppt_x"/>
                                          </p:val>
                                        </p:tav>
                                      </p:tavLst>
                                    </p:anim>
                                    <p:anim calcmode="lin" valueType="num">
                                      <p:cBhvr additive="base">
                                        <p:cTn id="8" dur="500" fill="hold"/>
                                        <p:tgtEl>
                                          <p:spTgt spid="12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idx="1"/>
          </p:nvPr>
        </p:nvSpPr>
        <p:spPr>
          <a:xfrm>
            <a:off x="1752600" y="228600"/>
            <a:ext cx="8686800" cy="5864225"/>
          </a:xfrm>
        </p:spPr>
        <p:txBody>
          <a:bodyPr vert="horz" wrap="square" anchor="t"/>
          <a:p>
            <a:pPr marL="0" indent="0" eaLnBrk="1" hangingPunct="1">
              <a:lnSpc>
                <a:spcPct val="110000"/>
              </a:lnSpc>
              <a:buNone/>
            </a:pPr>
            <a:r>
              <a:rPr lang="zh-CN" altLang="en-US" b="1" dirty="0"/>
              <a:t>例</a:t>
            </a:r>
            <a:r>
              <a:rPr lang="en-US" altLang="x-none" b="1" dirty="0"/>
              <a:t>2</a:t>
            </a:r>
            <a:r>
              <a:rPr lang="zh-CN" altLang="en-US" b="1" dirty="0"/>
              <a:t>：</a:t>
            </a:r>
            <a:r>
              <a:rPr lang="zh-CN" altLang="en-US" sz="2800" b="1" dirty="0"/>
              <a:t>冒泡排序法。</a:t>
            </a:r>
            <a:endParaRPr lang="zh-CN" altLang="en-US" sz="2800" b="1" dirty="0"/>
          </a:p>
          <a:p>
            <a:pPr marL="0" indent="0" eaLnBrk="1" hangingPunct="1">
              <a:buNone/>
            </a:pPr>
            <a:r>
              <a:rPr lang="en-US" altLang="x-none" sz="2800" b="1" dirty="0"/>
              <a:t>Void bubble_sort(int a[]</a:t>
            </a:r>
            <a:r>
              <a:rPr lang="zh-CN" altLang="en-US" sz="2800" b="1" dirty="0"/>
              <a:t>，</a:t>
            </a:r>
            <a:r>
              <a:rPr lang="en-US" altLang="x-none" sz="2800" b="1" dirty="0"/>
              <a:t>int n)</a:t>
            </a:r>
            <a:endParaRPr lang="en-US" altLang="x-none" sz="2800" b="1" dirty="0"/>
          </a:p>
          <a:p>
            <a:pPr marL="355600" lvl="1" indent="0" eaLnBrk="1" hangingPunct="1">
              <a:buNone/>
            </a:pPr>
            <a:r>
              <a:rPr lang="en-US" altLang="x-none" b="1" dirty="0"/>
              <a:t>{   change=false;</a:t>
            </a:r>
            <a:endParaRPr lang="en-US" altLang="x-none" b="1" dirty="0"/>
          </a:p>
          <a:p>
            <a:pPr marL="723900" lvl="2" indent="0" eaLnBrk="1" hangingPunct="1">
              <a:buNone/>
            </a:pPr>
            <a:r>
              <a:rPr lang="en-US" altLang="x-none" sz="2800" b="1" dirty="0"/>
              <a:t>for (i=n-1; change=TURE; i&gt;1 &amp;&amp; change; --i)</a:t>
            </a:r>
            <a:endParaRPr lang="en-US" altLang="x-none" sz="2800" b="1" dirty="0"/>
          </a:p>
          <a:p>
            <a:pPr marL="1079500" lvl="3" indent="0" eaLnBrk="1" hangingPunct="1">
              <a:buNone/>
            </a:pPr>
            <a:r>
              <a:rPr lang="en-US" altLang="x-none" sz="2800" b="1" dirty="0"/>
              <a:t>for (j=0; j&lt;i; ++j)</a:t>
            </a:r>
            <a:endParaRPr lang="en-US" altLang="x-none" sz="2800" b="1" dirty="0"/>
          </a:p>
          <a:p>
            <a:pPr marL="1435100" lvl="4" indent="0" eaLnBrk="1" hangingPunct="1">
              <a:buNone/>
            </a:pPr>
            <a:r>
              <a:rPr lang="en-US" altLang="x-none" sz="2800" b="1" dirty="0"/>
              <a:t>if (a[j]&gt;a[j+1]) </a:t>
            </a:r>
            <a:endParaRPr lang="en-US" altLang="x-none" sz="2800" b="1" dirty="0"/>
          </a:p>
          <a:p>
            <a:pPr marL="1435100" lvl="4" indent="0" eaLnBrk="1" hangingPunct="1">
              <a:buNone/>
            </a:pPr>
            <a:r>
              <a:rPr lang="en-US" altLang="x-none" sz="2800" b="1" dirty="0"/>
              <a:t>    {     a[j] ←→a[j+1] ;   change=TURE ; }</a:t>
            </a:r>
            <a:endParaRPr lang="en-US" altLang="x-none" sz="2800" b="1" dirty="0"/>
          </a:p>
          <a:p>
            <a:pPr marL="355600" lvl="1" indent="0" eaLnBrk="1" hangingPunct="1">
              <a:buNone/>
            </a:pPr>
            <a:r>
              <a:rPr lang="en-US" altLang="x-none" b="1" dirty="0"/>
              <a:t>}</a:t>
            </a:r>
            <a:endParaRPr lang="en-US" altLang="x-none" b="1" dirty="0"/>
          </a:p>
          <a:p>
            <a:pPr marL="355600" lvl="1" indent="0" eaLnBrk="1" hangingPunct="1"/>
            <a:r>
              <a:rPr lang="en-US" altLang="x-none" sz="2400" b="1" dirty="0"/>
              <a:t>   </a:t>
            </a:r>
            <a:r>
              <a:rPr lang="zh-CN" altLang="en-US" b="1" dirty="0"/>
              <a:t>最好情况：</a:t>
            </a:r>
            <a:r>
              <a:rPr lang="en-US" altLang="x-none" b="1" dirty="0"/>
              <a:t>0</a:t>
            </a:r>
            <a:r>
              <a:rPr lang="zh-CN" altLang="en-US" b="1" dirty="0"/>
              <a:t>次 </a:t>
            </a:r>
            <a:endParaRPr lang="zh-CN" altLang="en-US" b="1" dirty="0"/>
          </a:p>
          <a:p>
            <a:pPr marL="355600" lvl="1" indent="0" eaLnBrk="1" hangingPunct="1"/>
            <a:r>
              <a:rPr lang="zh-CN" altLang="en-US" b="1" dirty="0"/>
              <a:t>  最坏情况：</a:t>
            </a:r>
            <a:r>
              <a:rPr lang="en-US" altLang="x-none" b="1" dirty="0"/>
              <a:t>1+2+3+</a:t>
            </a:r>
            <a:r>
              <a:rPr lang="en-US" altLang="x-none" b="1" dirty="0">
                <a:ea typeface="Arial Unicode MS" panose="020B0604020202020204" charset="-122"/>
              </a:rPr>
              <a:t>⋯</a:t>
            </a:r>
            <a:r>
              <a:rPr lang="en-US" altLang="x-none" b="1" dirty="0"/>
              <a:t>+n-1=n(n-1)/2</a:t>
            </a:r>
            <a:endParaRPr lang="en-US" altLang="x-none" b="1" dirty="0"/>
          </a:p>
          <a:p>
            <a:pPr marL="355600" lvl="1" indent="0" eaLnBrk="1" hangingPunct="1"/>
            <a:r>
              <a:rPr lang="en-US" altLang="x-none" b="1" dirty="0"/>
              <a:t> </a:t>
            </a:r>
            <a:r>
              <a:rPr lang="zh-CN" altLang="en-US" b="1" dirty="0"/>
              <a:t>平均时间复杂度为： </a:t>
            </a:r>
            <a:r>
              <a:rPr lang="en-US" altLang="x-none" b="1" dirty="0"/>
              <a:t>O(n</a:t>
            </a:r>
            <a:r>
              <a:rPr lang="en-US" altLang="x-none" b="1" baseline="20000" dirty="0"/>
              <a:t>2</a:t>
            </a:r>
            <a:r>
              <a:rPr lang="en-US" altLang="x-none" b="1" dirty="0"/>
              <a:t>)                    </a:t>
            </a:r>
            <a:endParaRPr lang="en-US" altLang="x-none" b="1" dirty="0"/>
          </a:p>
        </p:txBody>
      </p:sp>
    </p:spTree>
  </p:cSld>
  <p:clrMapOvr>
    <a:masterClrMapping/>
  </p:clrMapOvr>
  <p:transition spd="slow">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3"/>
          <p:cNvSpPr>
            <a:spLocks noGrp="1"/>
          </p:cNvSpPr>
          <p:nvPr>
            <p:ph type="title"/>
          </p:nvPr>
        </p:nvSpPr>
        <p:spPr>
          <a:xfrm>
            <a:off x="2209800" y="76200"/>
            <a:ext cx="6477000" cy="762000"/>
          </a:xfrm>
        </p:spPr>
        <p:txBody>
          <a:bodyPr vert="horz" wrap="square" lIns="92075" tIns="46038" rIns="92075" bIns="46038" anchor="ctr"/>
          <a:p>
            <a:pPr eaLnBrk="1" hangingPunct="1"/>
            <a:r>
              <a:rPr lang="en-US" altLang="x-none" b="1" dirty="0">
                <a:latin typeface="Times New Roman" panose="02020603050405020304" pitchFamily="2" charset="0"/>
              </a:rPr>
              <a:t>1.3.4</a:t>
            </a:r>
            <a:r>
              <a:rPr lang="en-US" altLang="x-none" dirty="0">
                <a:effectLst>
                  <a:outerShdw blurRad="38100" dist="38100" dir="2700000">
                    <a:srgbClr val="000000"/>
                  </a:outerShdw>
                </a:effectLst>
              </a:rPr>
              <a:t>  </a:t>
            </a:r>
            <a:r>
              <a:rPr lang="zh-CN" altLang="en-US" b="1" dirty="0">
                <a:ea typeface="楷体_GB2312" pitchFamily="1" charset="-122"/>
              </a:rPr>
              <a:t>算法的空间分析</a:t>
            </a:r>
            <a:endParaRPr lang="zh-CN" altLang="en-US" b="1" dirty="0">
              <a:ea typeface="楷体_GB2312" pitchFamily="1" charset="-122"/>
            </a:endParaRPr>
          </a:p>
        </p:txBody>
      </p:sp>
      <p:sp>
        <p:nvSpPr>
          <p:cNvPr id="49155" name="Rectangle 5"/>
          <p:cNvSpPr>
            <a:spLocks noGrp="1"/>
          </p:cNvSpPr>
          <p:nvPr>
            <p:ph idx="1"/>
          </p:nvPr>
        </p:nvSpPr>
        <p:spPr>
          <a:xfrm>
            <a:off x="1752600" y="990600"/>
            <a:ext cx="8686800" cy="5486400"/>
          </a:xfrm>
        </p:spPr>
        <p:txBody>
          <a:bodyPr vert="horz" wrap="square" anchor="t"/>
          <a:p>
            <a:pPr marL="0" indent="0" eaLnBrk="1" hangingPunct="1">
              <a:buNone/>
            </a:pPr>
            <a:r>
              <a:rPr lang="en-US" altLang="x-none" sz="2800" b="1" dirty="0">
                <a:solidFill>
                  <a:schemeClr val="folHlink"/>
                </a:solidFill>
              </a:rPr>
              <a:t>        </a:t>
            </a:r>
            <a:r>
              <a:rPr lang="zh-CN" altLang="en-US" sz="2800" b="1" dirty="0">
                <a:solidFill>
                  <a:schemeClr val="folHlink"/>
                </a:solidFill>
              </a:rPr>
              <a:t>空间复杂度</a:t>
            </a:r>
            <a:r>
              <a:rPr lang="en-US" altLang="x-none" sz="2800" b="1" dirty="0"/>
              <a:t>(</a:t>
            </a:r>
            <a:r>
              <a:rPr lang="en-US" altLang="x-none" sz="2800" b="1" dirty="0">
                <a:solidFill>
                  <a:schemeClr val="accent1"/>
                </a:solidFill>
              </a:rPr>
              <a:t>Space complexity</a:t>
            </a:r>
            <a:r>
              <a:rPr lang="en-US" altLang="x-none" sz="2800" b="1" dirty="0"/>
              <a:t>) </a:t>
            </a:r>
            <a:r>
              <a:rPr lang="zh-CN" altLang="en-US" sz="2800" b="1" dirty="0"/>
              <a:t>：是指算法编写成程序后，在计算机中运行时所需存储空间大小的度量。记作：   </a:t>
            </a:r>
            <a:r>
              <a:rPr lang="en-US" altLang="x-none" sz="2800" b="1" dirty="0"/>
              <a:t>S(n)=O(f(n))            </a:t>
            </a:r>
            <a:endParaRPr lang="en-US" altLang="x-none" sz="2800" b="1" dirty="0"/>
          </a:p>
          <a:p>
            <a:pPr marL="0" indent="0" eaLnBrk="1" hangingPunct="1">
              <a:buNone/>
            </a:pPr>
            <a:r>
              <a:rPr lang="zh-CN" altLang="en-US" sz="2800" b="1" dirty="0"/>
              <a:t>其中： </a:t>
            </a:r>
            <a:r>
              <a:rPr lang="en-US" altLang="x-none" sz="2800" b="1" dirty="0"/>
              <a:t>n</a:t>
            </a:r>
            <a:r>
              <a:rPr lang="zh-CN" altLang="en-US" sz="2800" b="1" dirty="0"/>
              <a:t>为问题的规模</a:t>
            </a:r>
            <a:r>
              <a:rPr lang="en-US" altLang="x-none" sz="2800" b="1" dirty="0"/>
              <a:t>(</a:t>
            </a:r>
            <a:r>
              <a:rPr lang="zh-CN" altLang="en-US" sz="2800" b="1" dirty="0"/>
              <a:t>或大小</a:t>
            </a:r>
            <a:r>
              <a:rPr lang="en-US" altLang="x-none" sz="2800" b="1" dirty="0"/>
              <a:t>)</a:t>
            </a:r>
            <a:endParaRPr lang="en-US" altLang="x-none" sz="2800" b="1" dirty="0"/>
          </a:p>
          <a:p>
            <a:pPr marL="0" indent="0" eaLnBrk="1" hangingPunct="1">
              <a:buNone/>
            </a:pPr>
            <a:r>
              <a:rPr lang="zh-CN" altLang="en-US" sz="2800" b="1" dirty="0"/>
              <a:t>该存储空间一般包括三个方面：</a:t>
            </a:r>
            <a:endParaRPr lang="zh-CN" altLang="en-US" sz="2800" b="1" dirty="0"/>
          </a:p>
          <a:p>
            <a:pPr marL="533400" lvl="1" indent="0" eaLnBrk="1" hangingPunct="1"/>
            <a:r>
              <a:rPr lang="zh-CN" altLang="en-US" b="1" dirty="0"/>
              <a:t> 指令常数变量所占用的存储空间</a:t>
            </a:r>
            <a:r>
              <a:rPr lang="en-US" altLang="x-none" b="1" dirty="0"/>
              <a:t>;</a:t>
            </a:r>
            <a:endParaRPr lang="en-US" altLang="x-none" b="1" dirty="0"/>
          </a:p>
          <a:p>
            <a:pPr marL="533400" lvl="1" indent="0" eaLnBrk="1" hangingPunct="1"/>
            <a:r>
              <a:rPr lang="en-US" altLang="x-none" b="1" dirty="0"/>
              <a:t> </a:t>
            </a:r>
            <a:r>
              <a:rPr lang="zh-CN" altLang="en-US" b="1" dirty="0"/>
              <a:t>输入数据所占用的存储空间</a:t>
            </a:r>
            <a:r>
              <a:rPr lang="en-US" altLang="x-none" b="1" dirty="0"/>
              <a:t>;</a:t>
            </a:r>
            <a:endParaRPr lang="en-US" altLang="x-none" b="1" dirty="0"/>
          </a:p>
          <a:p>
            <a:pPr marL="533400" lvl="1" indent="0" eaLnBrk="1" hangingPunct="1"/>
            <a:r>
              <a:rPr lang="en-US" altLang="x-none" b="1" dirty="0"/>
              <a:t> </a:t>
            </a:r>
            <a:r>
              <a:rPr lang="zh-CN" altLang="en-US" b="1" dirty="0"/>
              <a:t>辅助</a:t>
            </a:r>
            <a:r>
              <a:rPr lang="en-US" altLang="x-none" b="1" dirty="0"/>
              <a:t>(</a:t>
            </a:r>
            <a:r>
              <a:rPr lang="zh-CN" altLang="en-US" b="1" dirty="0"/>
              <a:t>存储</a:t>
            </a:r>
            <a:r>
              <a:rPr lang="en-US" altLang="x-none" b="1" dirty="0"/>
              <a:t>)</a:t>
            </a:r>
            <a:r>
              <a:rPr lang="zh-CN" altLang="en-US" b="1" dirty="0"/>
              <a:t>空间。</a:t>
            </a:r>
            <a:endParaRPr lang="zh-CN" altLang="en-US" b="1" dirty="0"/>
          </a:p>
          <a:p>
            <a:pPr marL="0" indent="0" eaLnBrk="1" hangingPunct="1">
              <a:buNone/>
            </a:pPr>
            <a:r>
              <a:rPr lang="zh-CN" altLang="en-US" sz="2800" b="1" dirty="0"/>
              <a:t>        一般地，算法的</a:t>
            </a:r>
            <a:r>
              <a:rPr lang="zh-CN" altLang="en-US" sz="2800" b="1" dirty="0">
                <a:solidFill>
                  <a:schemeClr val="folHlink"/>
                </a:solidFill>
              </a:rPr>
              <a:t>空间复杂度</a:t>
            </a:r>
            <a:r>
              <a:rPr lang="zh-CN" altLang="en-US" sz="2800" b="1" dirty="0"/>
              <a:t>指的是</a:t>
            </a:r>
            <a:r>
              <a:rPr lang="zh-CN" altLang="en-US" sz="2800" b="1" dirty="0">
                <a:solidFill>
                  <a:srgbClr val="DE580E"/>
                </a:solidFill>
              </a:rPr>
              <a:t>辅助空间</a:t>
            </a:r>
            <a:r>
              <a:rPr lang="zh-CN" altLang="en-US" sz="2800" b="1" dirty="0"/>
              <a:t>。</a:t>
            </a:r>
            <a:endParaRPr lang="zh-CN" altLang="en-US" sz="2800" b="1" dirty="0"/>
          </a:p>
          <a:p>
            <a:pPr marL="533400" lvl="1" indent="0" eaLnBrk="1" hangingPunct="1"/>
            <a:r>
              <a:rPr lang="zh-CN" altLang="en-US" sz="2400" dirty="0"/>
              <a:t> </a:t>
            </a:r>
            <a:r>
              <a:rPr lang="zh-CN" altLang="en-US" dirty="0"/>
              <a:t> </a:t>
            </a:r>
            <a:r>
              <a:rPr lang="zh-CN" altLang="en-US" b="1" dirty="0"/>
              <a:t>一维数组</a:t>
            </a:r>
            <a:r>
              <a:rPr lang="en-US" altLang="x-none" b="1" dirty="0"/>
              <a:t>a[n]</a:t>
            </a:r>
            <a:r>
              <a:rPr lang="zh-CN" altLang="en-US" b="1" dirty="0"/>
              <a:t>： 空间复杂度  </a:t>
            </a:r>
            <a:r>
              <a:rPr lang="en-US" altLang="x-none" b="1" dirty="0"/>
              <a:t>O(n)</a:t>
            </a:r>
            <a:endParaRPr lang="en-US" altLang="x-none" b="1" dirty="0"/>
          </a:p>
          <a:p>
            <a:pPr marL="533400" lvl="1" indent="0" eaLnBrk="1" hangingPunct="1"/>
            <a:r>
              <a:rPr lang="en-US" altLang="x-none" b="1" dirty="0"/>
              <a:t>  </a:t>
            </a:r>
            <a:r>
              <a:rPr lang="zh-CN" altLang="en-US" b="1" dirty="0"/>
              <a:t>二维数组</a:t>
            </a:r>
            <a:r>
              <a:rPr lang="en-US" altLang="x-none" b="1" dirty="0"/>
              <a:t>a[n][m]</a:t>
            </a:r>
            <a:r>
              <a:rPr lang="zh-CN" altLang="en-US" b="1" dirty="0"/>
              <a:t>： 空间复杂度  </a:t>
            </a:r>
            <a:r>
              <a:rPr lang="en-US" altLang="x-none" b="1" dirty="0"/>
              <a:t>O(n*m)</a:t>
            </a:r>
            <a:endParaRPr lang="en-US" altLang="x-none" b="1" dirty="0"/>
          </a:p>
        </p:txBody>
      </p:sp>
    </p:spTree>
  </p:cSld>
  <p:clrMapOvr>
    <a:masterClrMapping/>
  </p:clrMapOvr>
  <p:transition spd="slow">
    <p:blind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xfrm>
            <a:off x="2857500" y="219075"/>
            <a:ext cx="3814763" cy="762000"/>
          </a:xfrm>
        </p:spPr>
        <p:txBody>
          <a:bodyPr vert="horz" wrap="square" lIns="92075" tIns="46038" rIns="92075" bIns="46038" anchor="ctr"/>
          <a:p>
            <a:pPr eaLnBrk="1" hangingPunct="1"/>
            <a:r>
              <a:rPr lang="zh-CN" altLang="en-US" b="1">
                <a:ea typeface="楷体_GB2312" pitchFamily="1" charset="-122"/>
              </a:rPr>
              <a:t>习 题 一</a:t>
            </a:r>
            <a:endParaRPr lang="zh-CN" altLang="en-US" b="1">
              <a:ea typeface="楷体_GB2312" pitchFamily="1" charset="-122"/>
            </a:endParaRPr>
          </a:p>
        </p:txBody>
      </p:sp>
      <p:sp>
        <p:nvSpPr>
          <p:cNvPr id="50179" name="Rectangle 3"/>
          <p:cNvSpPr>
            <a:spLocks noGrp="1"/>
          </p:cNvSpPr>
          <p:nvPr>
            <p:ph idx="1"/>
          </p:nvPr>
        </p:nvSpPr>
        <p:spPr>
          <a:xfrm>
            <a:off x="1752600" y="1133475"/>
            <a:ext cx="8686800" cy="4383088"/>
          </a:xfrm>
        </p:spPr>
        <p:txBody>
          <a:bodyPr vert="horz" wrap="square" anchor="t"/>
          <a:p>
            <a:pPr marL="0" indent="0" eaLnBrk="1" hangingPunct="1">
              <a:buNone/>
            </a:pPr>
            <a:r>
              <a:rPr lang="en-US" altLang="x-none" sz="2800" b="1" dirty="0"/>
              <a:t>1  </a:t>
            </a:r>
            <a:r>
              <a:rPr lang="zh-CN" altLang="en-US" sz="2800" b="1" dirty="0"/>
              <a:t>简要回答术语：数据，数据元素，数据结构，数据类型。</a:t>
            </a:r>
            <a:endParaRPr lang="zh-CN" altLang="en-US" sz="2800" b="1" dirty="0"/>
          </a:p>
          <a:p>
            <a:pPr marL="0" indent="0" eaLnBrk="1" hangingPunct="1">
              <a:buNone/>
            </a:pPr>
            <a:r>
              <a:rPr lang="en-US" altLang="x-none" sz="2800" b="1" dirty="0"/>
              <a:t>2  </a:t>
            </a:r>
            <a:r>
              <a:rPr lang="zh-CN" altLang="en-US" sz="2800" b="1" dirty="0"/>
              <a:t>数据的逻辑结构？数据的物理结构？逻辑结构与物理结构的区别和联系是什么？</a:t>
            </a:r>
            <a:endParaRPr lang="zh-CN" altLang="en-US" sz="2800" b="1" dirty="0"/>
          </a:p>
          <a:p>
            <a:pPr marL="0" indent="0" eaLnBrk="1" hangingPunct="1">
              <a:buNone/>
            </a:pPr>
            <a:r>
              <a:rPr lang="en-US" altLang="x-none" sz="2800" b="1" dirty="0"/>
              <a:t>3  </a:t>
            </a:r>
            <a:r>
              <a:rPr lang="zh-CN" altLang="en-US" sz="2800" b="1" dirty="0"/>
              <a:t>数据结构的主要运算包括哪些？</a:t>
            </a:r>
            <a:endParaRPr lang="zh-CN" altLang="en-US" sz="2800" b="1" dirty="0"/>
          </a:p>
          <a:p>
            <a:pPr marL="0" indent="0" eaLnBrk="1" hangingPunct="1">
              <a:buNone/>
            </a:pPr>
            <a:r>
              <a:rPr lang="en-US" altLang="x-none" sz="2800" b="1" dirty="0"/>
              <a:t>4  </a:t>
            </a:r>
            <a:r>
              <a:rPr lang="zh-CN" altLang="en-US" sz="2800" b="1" dirty="0"/>
              <a:t>算法分析的目的是什么？算法分析的主要方面是什么？</a:t>
            </a:r>
            <a:endParaRPr lang="zh-CN" altLang="en-US" sz="2800" b="1" dirty="0"/>
          </a:p>
          <a:p>
            <a:pPr marL="0" indent="0" eaLnBrk="1" hangingPunct="1">
              <a:buNone/>
            </a:pPr>
            <a:r>
              <a:rPr lang="en-US" altLang="x-none" sz="2800" b="1" dirty="0"/>
              <a:t>5  </a:t>
            </a:r>
            <a:r>
              <a:rPr lang="zh-CN" altLang="en-US" sz="2800" b="1" dirty="0"/>
              <a:t>分析以下程序段的时间复杂度，请说明分析的理由或原因。</a:t>
            </a:r>
            <a:r>
              <a:rPr lang="zh-CN" altLang="en-US" b="1" dirty="0"/>
              <a:t> </a:t>
            </a:r>
            <a:endParaRPr lang="zh-CN" altLang="en-US" b="1" dirty="0"/>
          </a:p>
        </p:txBody>
      </p:sp>
    </p:spTree>
  </p:cSld>
  <p:clrMapOvr>
    <a:masterClrMapping/>
  </p:clrMapOvr>
  <p:transition spd="slow">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02" name="组合 51201"/>
          <p:cNvGrpSpPr/>
          <p:nvPr/>
        </p:nvGrpSpPr>
        <p:grpSpPr>
          <a:xfrm>
            <a:off x="1703388" y="115888"/>
            <a:ext cx="8640762" cy="6524625"/>
            <a:chOff x="0" y="0"/>
            <a:chExt cx="5443" cy="4110"/>
          </a:xfrm>
        </p:grpSpPr>
        <p:sp>
          <p:nvSpPr>
            <p:cNvPr id="51203" name="Rectangle 5"/>
            <p:cNvSpPr/>
            <p:nvPr/>
          </p:nvSpPr>
          <p:spPr>
            <a:xfrm>
              <a:off x="0" y="0"/>
              <a:ext cx="2541" cy="1679"/>
            </a:xfrm>
            <a:prstGeom prst="rect">
              <a:avLst/>
            </a:prstGeom>
            <a:noFill/>
            <a:ln w="9525">
              <a:noFill/>
            </a:ln>
          </p:spPr>
          <p:txBody>
            <a:bodyPr wrap="none" anchor="ctr"/>
            <a:p>
              <a:r>
                <a:rPr lang="en-US" altLang="x-none" sz="2800" b="1" dirty="0">
                  <a:latin typeface="宋体" panose="02010600030101010101" pitchFamily="2" charset="-122"/>
                </a:rPr>
                <a:t>⑴</a:t>
              </a:r>
              <a:endParaRPr lang="en-US" altLang="x-none" sz="2800" b="1" dirty="0">
                <a:latin typeface="宋体" panose="02010600030101010101" pitchFamily="2" charset="-122"/>
              </a:endParaRPr>
            </a:p>
            <a:p>
              <a:r>
                <a:rPr lang="en-US" altLang="x-none" sz="2400" b="1" dirty="0">
                  <a:latin typeface="Times New Roman" panose="02020603050405020304" pitchFamily="2" charset="0"/>
                </a:rPr>
                <a:t>Sum1( int n )</a:t>
              </a:r>
              <a:endParaRPr lang="en-US" altLang="x-none" sz="2400" b="1" dirty="0">
                <a:latin typeface="Times New Roman" panose="02020603050405020304" pitchFamily="2" charset="0"/>
              </a:endParaRPr>
            </a:p>
            <a:p>
              <a:pPr marL="355600" lvl="1" indent="0" eaLnBrk="1" hangingPunct="1"/>
              <a:r>
                <a:rPr lang="en-US" altLang="x-none" sz="2400" b="1" dirty="0">
                  <a:latin typeface="Times New Roman" panose="02020603050405020304" pitchFamily="2" charset="0"/>
                </a:rPr>
                <a:t>{   int p=1, sum=0, m ;</a:t>
              </a:r>
              <a:endParaRPr lang="en-US" altLang="x-none" sz="2400" b="1" dirty="0">
                <a:latin typeface="Times New Roman" panose="02020603050405020304" pitchFamily="2" charset="0"/>
              </a:endParaRPr>
            </a:p>
            <a:p>
              <a:pPr marL="723900" lvl="2" indent="0" eaLnBrk="1" hangingPunct="1"/>
              <a:r>
                <a:rPr lang="en-US" altLang="x-none" sz="2400" b="1" dirty="0">
                  <a:latin typeface="Times New Roman" panose="02020603050405020304" pitchFamily="2" charset="0"/>
                </a:rPr>
                <a:t>for (m=1; m&lt;=n; m++)</a:t>
              </a:r>
              <a:endParaRPr lang="en-US" altLang="x-none" sz="2400" b="1" dirty="0">
                <a:latin typeface="Times New Roman" panose="02020603050405020304" pitchFamily="2" charset="0"/>
              </a:endParaRPr>
            </a:p>
            <a:p>
              <a:pPr marL="1079500" lvl="3" indent="0" eaLnBrk="1" hangingPunct="1"/>
              <a:r>
                <a:rPr lang="en-US" altLang="x-none" sz="2400" b="1" dirty="0">
                  <a:latin typeface="Times New Roman" panose="02020603050405020304" pitchFamily="2" charset="0"/>
                </a:rPr>
                <a:t>{  p*=m ; sum+=p ;  }</a:t>
              </a:r>
              <a:endParaRPr lang="en-US" altLang="x-none" sz="2400" b="1" dirty="0">
                <a:latin typeface="Times New Roman" panose="02020603050405020304" pitchFamily="2" charset="0"/>
              </a:endParaRPr>
            </a:p>
            <a:p>
              <a:pPr marL="723900" lvl="2" indent="0" eaLnBrk="1" hangingPunct="1"/>
              <a:r>
                <a:rPr lang="en-US" altLang="x-none" sz="2400" b="1" dirty="0">
                  <a:latin typeface="Times New Roman" panose="02020603050405020304" pitchFamily="2" charset="0"/>
                </a:rPr>
                <a:t>return (sum) ;</a:t>
              </a:r>
              <a:endParaRPr lang="en-US" altLang="x-none" sz="2400" b="1" dirty="0">
                <a:latin typeface="Times New Roman" panose="02020603050405020304" pitchFamily="2" charset="0"/>
              </a:endParaRPr>
            </a:p>
            <a:p>
              <a:pPr marL="355600" lvl="1" indent="0" eaLnBrk="1" hangingPunct="1"/>
              <a:r>
                <a:rPr lang="en-US" altLang="x-none" sz="2400" b="1" dirty="0">
                  <a:latin typeface="Times New Roman" panose="02020603050405020304" pitchFamily="2" charset="0"/>
                </a:rPr>
                <a:t>}</a:t>
              </a:r>
              <a:endParaRPr lang="en-US" altLang="x-none" sz="2400" b="1" dirty="0">
                <a:latin typeface="Times New Roman" panose="02020603050405020304" pitchFamily="2" charset="0"/>
              </a:endParaRPr>
            </a:p>
          </p:txBody>
        </p:sp>
        <p:sp>
          <p:nvSpPr>
            <p:cNvPr id="51204" name="Rectangle 6"/>
            <p:cNvSpPr/>
            <p:nvPr/>
          </p:nvSpPr>
          <p:spPr>
            <a:xfrm>
              <a:off x="0" y="1769"/>
              <a:ext cx="3266" cy="2341"/>
            </a:xfrm>
            <a:prstGeom prst="rect">
              <a:avLst/>
            </a:prstGeom>
            <a:noFill/>
            <a:ln w="9525">
              <a:noFill/>
            </a:ln>
          </p:spPr>
          <p:txBody>
            <a:bodyPr wrap="none" anchor="ctr"/>
            <a:p>
              <a:r>
                <a:rPr lang="en-US" altLang="x-none" sz="2800" b="1" dirty="0">
                  <a:latin typeface="宋体" panose="02010600030101010101" pitchFamily="2" charset="-122"/>
                </a:rPr>
                <a:t>⑵</a:t>
              </a:r>
              <a:endParaRPr lang="en-US" altLang="x-none" sz="2800" b="1" dirty="0">
                <a:latin typeface="宋体" panose="02010600030101010101" pitchFamily="2" charset="-122"/>
              </a:endParaRPr>
            </a:p>
            <a:p>
              <a:r>
                <a:rPr lang="en-US" altLang="x-none" sz="2400" b="1" dirty="0">
                  <a:latin typeface="Times New Roman" panose="02020603050405020304" pitchFamily="2" charset="0"/>
                </a:rPr>
                <a:t>Sum2( int n )</a:t>
              </a:r>
              <a:endParaRPr lang="en-US" altLang="x-none" sz="2400" b="1" dirty="0">
                <a:latin typeface="Times New Roman" panose="02020603050405020304" pitchFamily="2" charset="0"/>
              </a:endParaRPr>
            </a:p>
            <a:p>
              <a:pPr marL="355600" lvl="1" indent="0" eaLnBrk="1" hangingPunct="1"/>
              <a:r>
                <a:rPr lang="en-US" altLang="x-none" sz="2400" b="1" dirty="0">
                  <a:latin typeface="Times New Roman" panose="02020603050405020304" pitchFamily="2" charset="0"/>
                </a:rPr>
                <a:t>{   int sum=0, m, t ;</a:t>
              </a:r>
              <a:endParaRPr lang="en-US" altLang="x-none" sz="2400" b="1" dirty="0">
                <a:latin typeface="Times New Roman" panose="02020603050405020304" pitchFamily="2" charset="0"/>
              </a:endParaRPr>
            </a:p>
            <a:p>
              <a:pPr marL="723900" lvl="2" indent="0" eaLnBrk="1" hangingPunct="1"/>
              <a:r>
                <a:rPr lang="en-US" altLang="x-none" sz="2400" b="1" dirty="0">
                  <a:latin typeface="Times New Roman" panose="02020603050405020304" pitchFamily="2" charset="0"/>
                </a:rPr>
                <a:t>for (m=1; m&lt;=n; m++)</a:t>
              </a:r>
              <a:endParaRPr lang="en-US" altLang="x-none" sz="2400" b="1" dirty="0">
                <a:latin typeface="Times New Roman" panose="02020603050405020304" pitchFamily="2" charset="0"/>
              </a:endParaRPr>
            </a:p>
            <a:p>
              <a:pPr marL="1079500" lvl="3" indent="0" eaLnBrk="1" hangingPunct="1"/>
              <a:r>
                <a:rPr lang="en-US" altLang="x-none" sz="2400" b="1" dirty="0">
                  <a:latin typeface="Times New Roman" panose="02020603050405020304" pitchFamily="2" charset="0"/>
                </a:rPr>
                <a:t>{   p=1 ; </a:t>
              </a:r>
              <a:endParaRPr lang="en-US" altLang="x-none" sz="2400" b="1" dirty="0">
                <a:latin typeface="Times New Roman" panose="02020603050405020304" pitchFamily="2" charset="0"/>
              </a:endParaRPr>
            </a:p>
            <a:p>
              <a:pPr marL="1435100" lvl="4" indent="0" eaLnBrk="1" hangingPunct="1"/>
              <a:r>
                <a:rPr lang="en-US" altLang="x-none" sz="2400" b="1" dirty="0">
                  <a:latin typeface="Times New Roman" panose="02020603050405020304" pitchFamily="2" charset="0"/>
                </a:rPr>
                <a:t>for (t=1; t&lt;=m; t++)  p*=t ;</a:t>
              </a:r>
              <a:endParaRPr lang="en-US" altLang="x-none" sz="2400" b="1" dirty="0">
                <a:latin typeface="Times New Roman" panose="02020603050405020304" pitchFamily="2" charset="0"/>
              </a:endParaRPr>
            </a:p>
            <a:p>
              <a:pPr marL="1435100" lvl="4" indent="0" eaLnBrk="1" hangingPunct="1"/>
              <a:r>
                <a:rPr lang="en-US" altLang="x-none" sz="2400" b="1" dirty="0">
                  <a:latin typeface="Times New Roman" panose="02020603050405020304" pitchFamily="2" charset="0"/>
                </a:rPr>
                <a:t>sum+=p ; </a:t>
              </a:r>
              <a:endParaRPr lang="en-US" altLang="x-none" sz="2400" b="1" dirty="0">
                <a:latin typeface="Times New Roman" panose="02020603050405020304" pitchFamily="2" charset="0"/>
              </a:endParaRPr>
            </a:p>
            <a:p>
              <a:pPr marL="1079500" lvl="3" indent="0" eaLnBrk="1" hangingPunct="1"/>
              <a:r>
                <a:rPr lang="en-US" altLang="x-none" sz="2400" b="1" dirty="0">
                  <a:latin typeface="Times New Roman" panose="02020603050405020304" pitchFamily="2" charset="0"/>
                </a:rPr>
                <a:t>}</a:t>
              </a:r>
              <a:endParaRPr lang="en-US" altLang="x-none" sz="2400" b="1" dirty="0">
                <a:latin typeface="Times New Roman" panose="02020603050405020304" pitchFamily="2" charset="0"/>
              </a:endParaRPr>
            </a:p>
            <a:p>
              <a:pPr marL="723900" lvl="2" indent="0" eaLnBrk="1" hangingPunct="1"/>
              <a:r>
                <a:rPr lang="en-US" altLang="x-none" sz="2400" b="1" dirty="0">
                  <a:latin typeface="Times New Roman" panose="02020603050405020304" pitchFamily="2" charset="0"/>
                </a:rPr>
                <a:t>return (sum) ;</a:t>
              </a:r>
              <a:endParaRPr lang="en-US" altLang="x-none" sz="2400" b="1" dirty="0">
                <a:latin typeface="Times New Roman" panose="02020603050405020304" pitchFamily="2" charset="0"/>
              </a:endParaRPr>
            </a:p>
            <a:p>
              <a:pPr marL="355600" lvl="1" indent="0" eaLnBrk="1" hangingPunct="1"/>
              <a:r>
                <a:rPr lang="en-US" altLang="x-none" sz="2400" b="1" dirty="0">
                  <a:latin typeface="Times New Roman" panose="02020603050405020304" pitchFamily="2" charset="0"/>
                </a:rPr>
                <a:t>}</a:t>
              </a:r>
              <a:endParaRPr lang="en-US" altLang="x-none" sz="2400" b="1" dirty="0">
                <a:latin typeface="Times New Roman" panose="02020603050405020304" pitchFamily="2" charset="0"/>
              </a:endParaRPr>
            </a:p>
          </p:txBody>
        </p:sp>
        <p:sp>
          <p:nvSpPr>
            <p:cNvPr id="51205" name="Rectangle 7"/>
            <p:cNvSpPr/>
            <p:nvPr/>
          </p:nvSpPr>
          <p:spPr>
            <a:xfrm>
              <a:off x="2676" y="0"/>
              <a:ext cx="2767" cy="1271"/>
            </a:xfrm>
            <a:prstGeom prst="rect">
              <a:avLst/>
            </a:prstGeom>
            <a:noFill/>
            <a:ln w="9525">
              <a:noFill/>
            </a:ln>
          </p:spPr>
          <p:txBody>
            <a:bodyPr wrap="none" anchor="ctr"/>
            <a:p>
              <a:r>
                <a:rPr lang="en-US" altLang="x-none" sz="2800" b="1" dirty="0">
                  <a:latin typeface="宋体" panose="02010600030101010101" pitchFamily="2" charset="-122"/>
                </a:rPr>
                <a:t>⑶ </a:t>
              </a:r>
              <a:r>
                <a:rPr lang="zh-CN" altLang="en-US" sz="2800" b="1" dirty="0">
                  <a:latin typeface="宋体" panose="02010600030101010101" pitchFamily="2" charset="-122"/>
                </a:rPr>
                <a:t>递归函数</a:t>
              </a:r>
              <a:endParaRPr lang="zh-CN" altLang="en-US" sz="2800" b="1" dirty="0">
                <a:latin typeface="宋体" panose="02010600030101010101" pitchFamily="2" charset="-122"/>
              </a:endParaRPr>
            </a:p>
            <a:p>
              <a:r>
                <a:rPr lang="en-US" altLang="x-none" sz="2400" b="1" dirty="0">
                  <a:latin typeface="Times New Roman" panose="02020603050405020304" pitchFamily="2" charset="0"/>
                </a:rPr>
                <a:t>fact( int n )</a:t>
              </a:r>
              <a:endParaRPr lang="en-US" altLang="x-none" sz="2400" b="1" dirty="0">
                <a:latin typeface="Times New Roman" panose="02020603050405020304" pitchFamily="2" charset="0"/>
              </a:endParaRPr>
            </a:p>
            <a:p>
              <a:pPr marL="355600" lvl="1" indent="0" eaLnBrk="1" hangingPunct="1"/>
              <a:r>
                <a:rPr lang="en-US" altLang="x-none" sz="2400" b="1" dirty="0">
                  <a:latin typeface="Times New Roman" panose="02020603050405020304" pitchFamily="2" charset="0"/>
                </a:rPr>
                <a:t>{   if (n&lt;=1)  return(1) ;</a:t>
              </a:r>
              <a:endParaRPr lang="en-US" altLang="x-none" sz="2400" b="1" dirty="0">
                <a:latin typeface="Times New Roman" panose="02020603050405020304" pitchFamily="2" charset="0"/>
              </a:endParaRPr>
            </a:p>
            <a:p>
              <a:pPr marL="723900" lvl="2" indent="0" eaLnBrk="1" hangingPunct="1"/>
              <a:r>
                <a:rPr lang="en-US" altLang="x-none" sz="2400" b="1" dirty="0">
                  <a:latin typeface="Times New Roman" panose="02020603050405020304" pitchFamily="2" charset="0"/>
                </a:rPr>
                <a:t>else return( n*fact(n-1)) ;</a:t>
              </a:r>
              <a:endParaRPr lang="en-US" altLang="x-none" sz="2400" b="1" dirty="0">
                <a:latin typeface="Times New Roman" panose="02020603050405020304" pitchFamily="2" charset="0"/>
              </a:endParaRPr>
            </a:p>
            <a:p>
              <a:pPr marL="355600" lvl="1" indent="0" eaLnBrk="1" hangingPunct="1"/>
              <a:r>
                <a:rPr lang="en-US" altLang="x-none" sz="2400" b="1" dirty="0">
                  <a:latin typeface="Times New Roman" panose="02020603050405020304" pitchFamily="2" charset="0"/>
                </a:rPr>
                <a:t>}</a:t>
              </a:r>
              <a:endParaRPr lang="en-US" altLang="x-none" sz="2400" b="1" dirty="0">
                <a:latin typeface="Times New Roman" panose="02020603050405020304" pitchFamily="2" charset="0"/>
              </a:endParaRPr>
            </a:p>
          </p:txBody>
        </p:sp>
      </p:grpSp>
    </p:spTree>
  </p:cSld>
  <p:clrMapOvr>
    <a:masterClrMapping/>
  </p:clrMapOvr>
  <p:transition spd="slow">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2"/>
          <p:cNvSpPr>
            <a:spLocks noGrp="1"/>
          </p:cNvSpPr>
          <p:nvPr>
            <p:ph type="title"/>
          </p:nvPr>
        </p:nvSpPr>
        <p:spPr>
          <a:xfrm>
            <a:off x="2209800" y="404813"/>
            <a:ext cx="6262688" cy="731837"/>
          </a:xfrm>
        </p:spPr>
        <p:txBody>
          <a:bodyPr vert="horz" wrap="square" lIns="92075" tIns="46038" rIns="92075" bIns="46038" anchor="ctr"/>
          <a:p>
            <a:pPr eaLnBrk="1" hangingPunct="1"/>
            <a:r>
              <a:rPr lang="en-US" altLang="x-none" b="1" dirty="0">
                <a:latin typeface="Times New Roman" panose="02020603050405020304" pitchFamily="2" charset="0"/>
                <a:cs typeface="Arial" panose="020B0604020202020204" pitchFamily="34" charset="0"/>
              </a:rPr>
              <a:t>1.1.1</a:t>
            </a:r>
            <a:r>
              <a:rPr lang="en-US" altLang="x-none" dirty="0">
                <a:effectLst>
                  <a:outerShdw blurRad="38100" dist="38100" dir="2700000">
                    <a:srgbClr val="000000"/>
                  </a:outerShdw>
                </a:effectLst>
                <a:cs typeface="Arial" panose="020B0604020202020204" pitchFamily="34" charset="0"/>
              </a:rPr>
              <a:t>  </a:t>
            </a:r>
            <a:r>
              <a:rPr lang="zh-CN" altLang="en-US" b="1" dirty="0">
                <a:ea typeface="楷体_GB2312" pitchFamily="1" charset="-122"/>
              </a:rPr>
              <a:t>数据结构的例子</a:t>
            </a:r>
            <a:endParaRPr lang="zh-CN" altLang="en-US" b="1" dirty="0">
              <a:ea typeface="楷体_GB2312" pitchFamily="1" charset="-122"/>
            </a:endParaRPr>
          </a:p>
        </p:txBody>
      </p:sp>
      <p:sp>
        <p:nvSpPr>
          <p:cNvPr id="14339" name="Rectangle 2"/>
          <p:cNvSpPr>
            <a:spLocks noGrp="1"/>
          </p:cNvSpPr>
          <p:nvPr>
            <p:ph sz="half" idx="1"/>
          </p:nvPr>
        </p:nvSpPr>
        <p:spPr>
          <a:xfrm>
            <a:off x="2209800" y="1981200"/>
            <a:ext cx="3810000" cy="4114800"/>
          </a:xfrm>
        </p:spPr>
        <p:txBody>
          <a:bodyPr vert="horz" wrap="square" anchor="t"/>
          <a:lstStyle>
            <a:lvl1pPr lvl="0">
              <a:defRPr sz="2800"/>
            </a:lvl1pPr>
            <a:lvl2pPr lvl="1">
              <a:defRPr sz="2400"/>
            </a:lvl2pPr>
            <a:lvl3pPr lvl="2">
              <a:defRPr sz="2000"/>
            </a:lvl3pPr>
            <a:lvl4pPr lvl="3">
              <a:defRPr sz="1800"/>
            </a:lvl4pPr>
            <a:lvl5pPr lvl="4">
              <a:defRPr sz="1800"/>
            </a:lvl5pPr>
          </a:lstStyle>
          <a:p>
            <a:pPr lvl="4" eaLnBrk="1" hangingPunct="1"/>
            <a:endParaRPr lang="en-US" altLang="x-none" dirty="0"/>
          </a:p>
          <a:p>
            <a:pPr lvl="4" eaLnBrk="1" hangingPunct="1"/>
            <a:endParaRPr lang="en-US" altLang="x-none" dirty="0"/>
          </a:p>
        </p:txBody>
      </p:sp>
      <p:graphicFrame>
        <p:nvGraphicFramePr>
          <p:cNvPr id="14340" name="内容占位符 14339"/>
          <p:cNvGraphicFramePr/>
          <p:nvPr>
            <p:ph sz="half" idx="1"/>
          </p:nvPr>
        </p:nvGraphicFramePr>
        <p:xfrm>
          <a:off x="4583113" y="4508500"/>
          <a:ext cx="3308350" cy="1734820"/>
        </p:xfrm>
        <a:graphic>
          <a:graphicData uri="http://schemas.openxmlformats.org/drawingml/2006/table">
            <a:tbl>
              <a:tblPr/>
              <a:tblGrid>
                <a:gridCol w="1363980"/>
                <a:gridCol w="1944370"/>
              </a:tblGrid>
              <a:tr h="440055">
                <a:tc>
                  <a:txBody>
                    <a:bodyPr wrap="square"/>
                    <a:lst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eaLnBrk="1" hangingPunct="1">
                        <a:buFont typeface="Wingdings" panose="05000000000000000000" pitchFamily="2" charset="2"/>
                        <a:buNone/>
                      </a:pPr>
                      <a:r>
                        <a:rPr lang="zh-CN" altLang="en-US" sz="2000" b="1"/>
                        <a:t>姓名</a:t>
                      </a:r>
                      <a:endParaRPr lang="zh-CN" altLang="en-US" sz="20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eaLnBrk="1" hangingPunct="1">
                        <a:buFont typeface="Wingdings" panose="05000000000000000000" pitchFamily="2" charset="2"/>
                        <a:buNone/>
                      </a:pPr>
                      <a:r>
                        <a:rPr lang="zh-CN" altLang="en-US" sz="2000" b="1"/>
                        <a:t>电话号码</a:t>
                      </a:r>
                      <a:endParaRPr lang="zh-CN" altLang="en-US" sz="20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1165">
                <a:tc>
                  <a:txBody>
                    <a:bodyPr wrap="square"/>
                    <a:lst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eaLnBrk="1" hangingPunct="1">
                        <a:buFont typeface="Wingdings" panose="05000000000000000000" pitchFamily="2" charset="2"/>
                        <a:buNone/>
                      </a:pPr>
                      <a:r>
                        <a:rPr lang="zh-CN" altLang="en-US" sz="2000" b="1"/>
                        <a:t>陈海</a:t>
                      </a:r>
                      <a:endParaRPr lang="zh-CN" altLang="en-US" sz="20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eaLnBrk="1" hangingPunct="1">
                        <a:buFont typeface="Wingdings" panose="05000000000000000000" pitchFamily="2" charset="2"/>
                        <a:buNone/>
                      </a:pPr>
                      <a:r>
                        <a:rPr lang="en-US" altLang="x-none" sz="2000" b="1" dirty="0"/>
                        <a:t>13612345588</a:t>
                      </a:r>
                      <a:endParaRPr lang="en-US" altLang="x-none" sz="20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3070">
                <a:tc>
                  <a:txBody>
                    <a:bodyPr wrap="square"/>
                    <a:lst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eaLnBrk="1" hangingPunct="1">
                        <a:buFont typeface="Wingdings" panose="05000000000000000000" pitchFamily="2" charset="2"/>
                        <a:buNone/>
                      </a:pPr>
                      <a:r>
                        <a:rPr lang="zh-CN" altLang="en-US" sz="2000" b="1"/>
                        <a:t>李四锋</a:t>
                      </a:r>
                      <a:endParaRPr lang="zh-CN" altLang="en-US" sz="20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eaLnBrk="1" hangingPunct="1">
                        <a:buFont typeface="Wingdings" panose="05000000000000000000" pitchFamily="2" charset="2"/>
                        <a:buNone/>
                      </a:pPr>
                      <a:r>
                        <a:rPr lang="en-US" altLang="x-none" sz="2000" b="1" dirty="0"/>
                        <a:t>13056112345</a:t>
                      </a:r>
                      <a:endParaRPr lang="en-US" altLang="x-none" sz="20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0530">
                <a:tc>
                  <a:txBody>
                    <a:bodyPr wrap="square"/>
                    <a:lst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eaLnBrk="1" hangingPunct="1">
                        <a:buFont typeface="Wingdings" panose="05000000000000000000" pitchFamily="2" charset="2"/>
                        <a:buNone/>
                      </a:pPr>
                      <a:r>
                        <a:rPr lang="zh-CN" altLang="en-US" sz="2000" b="1"/>
                        <a:t>。。。</a:t>
                      </a:r>
                      <a:endParaRPr lang="zh-CN" altLang="en-US" sz="20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eaLnBrk="1" hangingPunct="1">
                        <a:buFont typeface="Wingdings" panose="05000000000000000000" pitchFamily="2" charset="2"/>
                        <a:buNone/>
                      </a:pPr>
                      <a:r>
                        <a:rPr lang="zh-CN" altLang="en-US" sz="2000" b="1"/>
                        <a:t>。。。</a:t>
                      </a:r>
                      <a:endParaRPr lang="zh-CN" altLang="en-US" sz="20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357" name="Rectangle 34"/>
          <p:cNvSpPr/>
          <p:nvPr/>
        </p:nvSpPr>
        <p:spPr>
          <a:xfrm>
            <a:off x="1676400" y="1196975"/>
            <a:ext cx="8812213" cy="3024188"/>
          </a:xfrm>
          <a:prstGeom prst="rect">
            <a:avLst/>
          </a:prstGeom>
          <a:noFill/>
          <a:ln w="9525">
            <a:noFill/>
          </a:ln>
        </p:spPr>
        <p:txBody>
          <a:bodyPr/>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rPr>
              <a:t>例</a:t>
            </a:r>
            <a:r>
              <a:rPr lang="en-US" altLang="x-none" sz="3200" b="1" dirty="0">
                <a:solidFill>
                  <a:schemeClr val="folHlink"/>
                </a:solidFill>
                <a:latin typeface="Times New Roman" panose="02020603050405020304" pitchFamily="2" charset="0"/>
              </a:rPr>
              <a:t>1</a:t>
            </a:r>
            <a:r>
              <a:rPr lang="zh-CN" altLang="en-US" sz="3200" b="1" dirty="0">
                <a:solidFill>
                  <a:schemeClr val="folHlink"/>
                </a:solidFill>
                <a:latin typeface="Times New Roman" panose="02020603050405020304" pitchFamily="2" charset="0"/>
              </a:rPr>
              <a:t>：电话号码查询系统</a:t>
            </a:r>
            <a:endParaRPr lang="zh-CN" altLang="en-US" sz="3200" b="1" dirty="0">
              <a:solidFill>
                <a:schemeClr val="folHlink"/>
              </a:solidFill>
              <a:latin typeface="Times New Roman" panose="02020603050405020304" pitchFamily="2" charset="0"/>
            </a:endParaRPr>
          </a:p>
          <a:p>
            <a:pPr>
              <a:lnSpc>
                <a:spcPct val="110000"/>
              </a:lnSpc>
              <a:spcBef>
                <a:spcPct val="20000"/>
              </a:spcBef>
              <a:buClr>
                <a:schemeClr val="accent2"/>
              </a:buClr>
              <a:buSzPct val="80000"/>
              <a:buFont typeface="Wingdings" panose="05000000000000000000" pitchFamily="2" charset="2"/>
              <a:buNone/>
            </a:pPr>
            <a:r>
              <a:rPr lang="zh-CN" altLang="en-US" sz="2400" dirty="0">
                <a:latin typeface="宋体" panose="02010600030101010101" pitchFamily="2" charset="-122"/>
              </a:rPr>
              <a:t>    </a:t>
            </a:r>
            <a:r>
              <a:rPr lang="zh-CN" altLang="en-US" sz="2800" b="1" dirty="0">
                <a:latin typeface="宋体" panose="02010600030101010101" pitchFamily="2" charset="-122"/>
              </a:rPr>
              <a:t>设有一个电话号码薄，它记录了</a:t>
            </a:r>
            <a:r>
              <a:rPr lang="en-US" altLang="x-none" sz="2800" b="1" dirty="0">
                <a:latin typeface="Times New Roman" panose="02020603050405020304" pitchFamily="2" charset="0"/>
              </a:rPr>
              <a:t>N</a:t>
            </a:r>
            <a:r>
              <a:rPr lang="zh-CN" altLang="en-US" sz="2800" b="1" dirty="0">
                <a:latin typeface="宋体" panose="02010600030101010101" pitchFamily="2" charset="-122"/>
              </a:rPr>
              <a:t>个人的名字和其相应的电话号码，假定按如下形式安排：</a:t>
            </a:r>
            <a:r>
              <a:rPr lang="en-US" altLang="x-none" sz="2800" b="1" dirty="0">
                <a:latin typeface="Times New Roman" panose="02020603050405020304" pitchFamily="2" charset="0"/>
              </a:rPr>
              <a:t>(a</a:t>
            </a:r>
            <a:r>
              <a:rPr lang="en-US" altLang="x-none" sz="2800" b="1" baseline="-12000" dirty="0">
                <a:latin typeface="Times New Roman" panose="02020603050405020304" pitchFamily="2" charset="0"/>
              </a:rPr>
              <a:t>1</a:t>
            </a:r>
            <a:r>
              <a:rPr lang="en-US" altLang="x-none" sz="2800" b="1" dirty="0">
                <a:latin typeface="Times New Roman" panose="02020603050405020304" pitchFamily="2" charset="0"/>
              </a:rPr>
              <a:t>, b</a:t>
            </a:r>
            <a:r>
              <a:rPr lang="en-US" altLang="x-none" sz="2800" b="1" baseline="-12000" dirty="0">
                <a:latin typeface="Times New Roman" panose="02020603050405020304" pitchFamily="2" charset="0"/>
              </a:rPr>
              <a:t>1</a:t>
            </a:r>
            <a:r>
              <a:rPr lang="en-US" altLang="x-none" sz="2800" b="1" dirty="0">
                <a:latin typeface="Times New Roman" panose="02020603050405020304" pitchFamily="2" charset="0"/>
              </a:rPr>
              <a:t>)</a:t>
            </a:r>
            <a:r>
              <a:rPr lang="zh-CN" altLang="en-US" sz="2800" b="1" dirty="0">
                <a:latin typeface="Times New Roman" panose="02020603050405020304" pitchFamily="2" charset="0"/>
              </a:rPr>
              <a:t>，</a:t>
            </a:r>
            <a:r>
              <a:rPr lang="en-US" altLang="x-none" sz="2800" b="1" dirty="0">
                <a:latin typeface="Times New Roman" panose="02020603050405020304" pitchFamily="2" charset="0"/>
              </a:rPr>
              <a:t>(a</a:t>
            </a:r>
            <a:r>
              <a:rPr lang="en-US" altLang="x-none" sz="2800" b="1" baseline="-12000" dirty="0">
                <a:latin typeface="Times New Roman" panose="02020603050405020304" pitchFamily="2" charset="0"/>
              </a:rPr>
              <a:t>2</a:t>
            </a:r>
            <a:r>
              <a:rPr lang="en-US" altLang="x-none" sz="2800" b="1" dirty="0">
                <a:latin typeface="Times New Roman" panose="02020603050405020304" pitchFamily="2" charset="0"/>
              </a:rPr>
              <a:t>, b</a:t>
            </a:r>
            <a:r>
              <a:rPr lang="en-US" altLang="x-none" sz="2800" b="1" baseline="-12000" dirty="0">
                <a:latin typeface="Times New Roman" panose="02020603050405020304" pitchFamily="2" charset="0"/>
              </a:rPr>
              <a:t>2</a:t>
            </a:r>
            <a:r>
              <a:rPr lang="en-US" altLang="x-none" sz="2800" b="1" dirty="0">
                <a:latin typeface="Times New Roman" panose="02020603050405020304" pitchFamily="2" charset="0"/>
              </a:rPr>
              <a:t>)</a:t>
            </a:r>
            <a:r>
              <a:rPr lang="zh-CN" altLang="en-US" sz="2800" b="1" dirty="0">
                <a:latin typeface="Times New Roman" panose="02020603050405020304" pitchFamily="2" charset="0"/>
              </a:rPr>
              <a:t>，</a:t>
            </a:r>
            <a:r>
              <a:rPr lang="en-US" altLang="x-none" sz="2800" b="1" dirty="0">
                <a:latin typeface="Times New Roman" panose="02020603050405020304" pitchFamily="2" charset="0"/>
              </a:rPr>
              <a:t>…(a</a:t>
            </a:r>
            <a:r>
              <a:rPr lang="en-US" altLang="x-none" sz="2800" b="1" baseline="-12000" dirty="0">
                <a:latin typeface="Times New Roman" panose="02020603050405020304" pitchFamily="2" charset="0"/>
              </a:rPr>
              <a:t>n</a:t>
            </a:r>
            <a:r>
              <a:rPr lang="en-US" altLang="x-none" sz="2800" b="1" dirty="0">
                <a:latin typeface="Times New Roman" panose="02020603050405020304" pitchFamily="2" charset="0"/>
              </a:rPr>
              <a:t>, b</a:t>
            </a:r>
            <a:r>
              <a:rPr lang="en-US" altLang="x-none" sz="2800" b="1" baseline="-12000" dirty="0">
                <a:latin typeface="Times New Roman" panose="02020603050405020304" pitchFamily="2" charset="0"/>
              </a:rPr>
              <a:t>n</a:t>
            </a:r>
            <a:r>
              <a:rPr lang="en-US" altLang="x-none" sz="2800" b="1" dirty="0">
                <a:latin typeface="Times New Roman" panose="02020603050405020304" pitchFamily="2" charset="0"/>
              </a:rPr>
              <a:t>)</a:t>
            </a:r>
            <a:r>
              <a:rPr lang="zh-CN" altLang="en-US" sz="2800" b="1" dirty="0">
                <a:latin typeface="Times New Roman" panose="02020603050405020304" pitchFamily="2" charset="0"/>
              </a:rPr>
              <a:t>，</a:t>
            </a:r>
            <a:r>
              <a:rPr lang="zh-CN" altLang="en-US" sz="2800" b="1" dirty="0">
                <a:latin typeface="宋体" panose="02010600030101010101" pitchFamily="2" charset="-122"/>
              </a:rPr>
              <a:t>其中</a:t>
            </a:r>
            <a:r>
              <a:rPr lang="en-US" altLang="x-none" sz="2800" b="1" dirty="0">
                <a:latin typeface="Times New Roman" panose="02020603050405020304" pitchFamily="2" charset="0"/>
              </a:rPr>
              <a:t>a</a:t>
            </a:r>
            <a:r>
              <a:rPr lang="en-US" altLang="x-none" sz="2800" b="1" baseline="-14000" dirty="0">
                <a:latin typeface="Times New Roman" panose="02020603050405020304" pitchFamily="2" charset="0"/>
              </a:rPr>
              <a:t>i</a:t>
            </a:r>
            <a:r>
              <a:rPr lang="en-US" altLang="x-none" sz="2800" b="1" dirty="0">
                <a:latin typeface="Times New Roman" panose="02020603050405020304" pitchFamily="2" charset="0"/>
              </a:rPr>
              <a:t>, b</a:t>
            </a:r>
            <a:r>
              <a:rPr lang="en-US" altLang="x-none" sz="2800" b="1" baseline="-14000" dirty="0">
                <a:latin typeface="Times New Roman" panose="02020603050405020304" pitchFamily="2" charset="0"/>
              </a:rPr>
              <a:t>i</a:t>
            </a:r>
            <a:r>
              <a:rPr lang="en-US" altLang="x-none" sz="2800" b="1" dirty="0">
                <a:latin typeface="Times New Roman" panose="02020603050405020304" pitchFamily="2" charset="0"/>
              </a:rPr>
              <a:t>(i=1</a:t>
            </a:r>
            <a:r>
              <a:rPr lang="zh-CN" altLang="en-US" sz="2800" b="1" dirty="0">
                <a:latin typeface="Times New Roman" panose="02020603050405020304" pitchFamily="2" charset="0"/>
              </a:rPr>
              <a:t>，</a:t>
            </a:r>
            <a:r>
              <a:rPr lang="en-US" altLang="x-none" sz="2800" b="1" dirty="0">
                <a:latin typeface="Times New Roman" panose="02020603050405020304" pitchFamily="2" charset="0"/>
              </a:rPr>
              <a:t>2…n)</a:t>
            </a:r>
            <a:r>
              <a:rPr lang="en-US" altLang="x-none" sz="2800" b="1" dirty="0">
                <a:latin typeface="宋体" panose="02010600030101010101" pitchFamily="2" charset="-122"/>
              </a:rPr>
              <a:t> </a:t>
            </a:r>
            <a:r>
              <a:rPr lang="zh-CN" altLang="en-US" sz="2800" b="1" dirty="0">
                <a:latin typeface="宋体" panose="02010600030101010101" pitchFamily="2" charset="-122"/>
              </a:rPr>
              <a:t>分别表示某人的名字和电话号码。</a:t>
            </a:r>
            <a:r>
              <a:rPr lang="zh-CN" altLang="en-US" sz="2800" b="1" dirty="0">
                <a:latin typeface="Times New Roman" panose="02020603050405020304" pitchFamily="2" charset="0"/>
              </a:rPr>
              <a:t> 本问题是一种典型的表格问题</a:t>
            </a:r>
            <a:r>
              <a:rPr lang="zh-CN" altLang="en-US" sz="2800" b="1" dirty="0">
                <a:latin typeface="宋体" panose="02010600030101010101" pitchFamily="2" charset="-122"/>
              </a:rPr>
              <a:t>。</a:t>
            </a:r>
            <a:r>
              <a:rPr lang="zh-CN" altLang="en-US" sz="2800" b="1" dirty="0">
                <a:latin typeface="Times New Roman" panose="02020603050405020304" pitchFamily="2" charset="0"/>
              </a:rPr>
              <a:t>如表</a:t>
            </a:r>
            <a:r>
              <a:rPr lang="en-US" altLang="x-none" sz="2800" b="1" dirty="0">
                <a:latin typeface="Times New Roman" panose="02020603050405020304" pitchFamily="2" charset="0"/>
              </a:rPr>
              <a:t>1-1</a:t>
            </a:r>
            <a:r>
              <a:rPr lang="zh-CN" altLang="en-US" sz="2800" b="1" dirty="0">
                <a:latin typeface="Times New Roman" panose="02020603050405020304" pitchFamily="2" charset="0"/>
              </a:rPr>
              <a:t>，数据与数据成简单的一对一的</a:t>
            </a:r>
            <a:r>
              <a:rPr lang="zh-CN" altLang="en-US" sz="2800" b="1" dirty="0">
                <a:solidFill>
                  <a:schemeClr val="folHlink"/>
                </a:solidFill>
                <a:latin typeface="Times New Roman" panose="02020603050405020304" pitchFamily="2" charset="0"/>
              </a:rPr>
              <a:t>线性关系</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14358" name="Rectangle 35"/>
          <p:cNvSpPr/>
          <p:nvPr/>
        </p:nvSpPr>
        <p:spPr>
          <a:xfrm>
            <a:off x="5029200" y="6288088"/>
            <a:ext cx="2362200" cy="381000"/>
          </a:xfrm>
          <a:prstGeom prst="rect">
            <a:avLst/>
          </a:prstGeom>
          <a:noFill/>
          <a:ln w="9525">
            <a:noFill/>
          </a:ln>
        </p:spPr>
        <p:txBody>
          <a:bodyPr lIns="92075" tIns="46038" rIns="92075" bIns="46038" anchor="ctr"/>
          <a:p>
            <a:pPr algn="ctr"/>
            <a:r>
              <a:rPr lang="zh-CN" altLang="en-US" sz="2000" b="1" dirty="0">
                <a:latin typeface="楷体_GB2312" pitchFamily="1" charset="-122"/>
                <a:ea typeface="楷体_GB2312" pitchFamily="1" charset="-122"/>
              </a:rPr>
              <a:t>表</a:t>
            </a:r>
            <a:r>
              <a:rPr lang="en-US" altLang="x-none" sz="2000" b="1" dirty="0">
                <a:latin typeface="Times New Roman" panose="02020603050405020304" pitchFamily="2" charset="0"/>
                <a:ea typeface="楷体_GB2312" pitchFamily="1" charset="-122"/>
              </a:rPr>
              <a:t>1-1</a:t>
            </a:r>
            <a:r>
              <a:rPr lang="en-US" altLang="x-none" sz="2000" b="1" dirty="0">
                <a:effectLst>
                  <a:outerShdw blurRad="38100" dist="38100" dir="2700000">
                    <a:srgbClr val="000000"/>
                  </a:outerShdw>
                </a:effectLst>
                <a:latin typeface="楷体_GB2312" pitchFamily="1" charset="-122"/>
                <a:ea typeface="楷体_GB2312" pitchFamily="1" charset="-122"/>
              </a:rPr>
              <a:t>  </a:t>
            </a:r>
            <a:r>
              <a:rPr lang="zh-CN" altLang="en-US" sz="2000" b="1" dirty="0">
                <a:latin typeface="楷体_GB2312" pitchFamily="1" charset="-122"/>
                <a:ea typeface="楷体_GB2312" pitchFamily="1" charset="-122"/>
              </a:rPr>
              <a:t>线性表结构</a:t>
            </a:r>
            <a:endParaRPr lang="zh-CN" altLang="en-US" sz="2000" b="1" dirty="0">
              <a:latin typeface="楷体_GB2312" pitchFamily="1" charset="-122"/>
              <a:ea typeface="楷体_GB2312" pitchFamily="1" charset="-122"/>
            </a:endParaRPr>
          </a:p>
        </p:txBody>
      </p:sp>
    </p:spTree>
  </p:cSld>
  <p:clrMapOvr>
    <a:masterClrMapping/>
  </p:clrMapOvr>
  <p:transition spd="slow">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050"/>
          <p:cNvSpPr>
            <a:spLocks noGrp="1"/>
          </p:cNvSpPr>
          <p:nvPr>
            <p:ph idx="1"/>
          </p:nvPr>
        </p:nvSpPr>
        <p:spPr>
          <a:xfrm>
            <a:off x="1774825" y="188913"/>
            <a:ext cx="5257800" cy="5040312"/>
          </a:xfrm>
        </p:spPr>
        <p:txBody>
          <a:bodyPr vert="horz" wrap="square" anchor="t"/>
          <a:p>
            <a:pPr marL="0" indent="0" eaLnBrk="1" hangingPunct="1">
              <a:lnSpc>
                <a:spcPct val="110000"/>
              </a:lnSpc>
              <a:buNone/>
            </a:pPr>
            <a:r>
              <a:rPr lang="zh-CN" altLang="en-US" b="1" dirty="0">
                <a:solidFill>
                  <a:schemeClr val="folHlink"/>
                </a:solidFill>
              </a:rPr>
              <a:t>例</a:t>
            </a:r>
            <a:r>
              <a:rPr lang="en-US" altLang="x-none" b="1" dirty="0">
                <a:solidFill>
                  <a:schemeClr val="folHlink"/>
                </a:solidFill>
              </a:rPr>
              <a:t>2</a:t>
            </a:r>
            <a:r>
              <a:rPr lang="zh-CN" altLang="en-US" b="1" dirty="0">
                <a:solidFill>
                  <a:schemeClr val="folHlink"/>
                </a:solidFill>
              </a:rPr>
              <a:t>：磁盘目录文件系统</a:t>
            </a:r>
            <a:endParaRPr lang="zh-CN" altLang="en-US" b="1" dirty="0">
              <a:solidFill>
                <a:schemeClr val="folHlink"/>
              </a:solidFill>
            </a:endParaRPr>
          </a:p>
          <a:p>
            <a:pPr marL="0" indent="0" eaLnBrk="1" hangingPunct="1">
              <a:lnSpc>
                <a:spcPct val="110000"/>
              </a:lnSpc>
              <a:buNone/>
            </a:pPr>
            <a:r>
              <a:rPr lang="zh-CN" altLang="en-US" sz="2400" dirty="0"/>
              <a:t>      </a:t>
            </a:r>
            <a:r>
              <a:rPr lang="zh-CN" altLang="en-US" sz="2800" b="1" dirty="0"/>
              <a:t>磁盘根目录下有很多子目录及文件，每个子目录里又可以包含多个子目录及文件，但每个子目录只有一个父目录，依此类推</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eaLnBrk="1" hangingPunct="1">
              <a:lnSpc>
                <a:spcPct val="110000"/>
              </a:lnSpc>
              <a:buNone/>
            </a:pPr>
            <a:r>
              <a:rPr lang="zh-CN" altLang="en-US" sz="2800" b="1" dirty="0"/>
              <a:t>        本问题是一种典型的树型结构问题，如图</a:t>
            </a:r>
            <a:r>
              <a:rPr lang="en-US" altLang="x-none" sz="2800" b="1" dirty="0"/>
              <a:t>1-1</a:t>
            </a:r>
            <a:r>
              <a:rPr lang="en-US" altLang="x-none" sz="2800" b="1" dirty="0">
                <a:effectLst>
                  <a:outerShdw blurRad="38100" dist="38100" dir="2700000">
                    <a:srgbClr val="000000"/>
                  </a:outerShdw>
                </a:effectLst>
                <a:latin typeface="Arial" panose="020B0604020202020204" pitchFamily="34" charset="0"/>
              </a:rPr>
              <a:t> </a:t>
            </a:r>
            <a:r>
              <a:rPr lang="zh-CN" altLang="en-US" sz="2800" b="1" dirty="0"/>
              <a:t>，数据与数据成一对多的关系，是一种典型的非线性关系结构</a:t>
            </a:r>
            <a:r>
              <a:rPr lang="en-US" altLang="x-none" sz="2800" b="1" dirty="0">
                <a:latin typeface="Times New Roman" panose="02020603050405020304" pitchFamily="2" charset="0"/>
              </a:rPr>
              <a:t>—</a:t>
            </a:r>
            <a:r>
              <a:rPr lang="zh-CN" altLang="en-US" sz="2800" b="1" dirty="0">
                <a:solidFill>
                  <a:schemeClr val="folHlink"/>
                </a:solidFill>
              </a:rPr>
              <a:t>树形结构</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aphicFrame>
        <p:nvGraphicFramePr>
          <p:cNvPr id="16387" name="Object 2070"/>
          <p:cNvGraphicFramePr>
            <a:graphicFrameLocks noChangeAspect="1"/>
          </p:cNvGraphicFramePr>
          <p:nvPr/>
        </p:nvGraphicFramePr>
        <p:xfrm>
          <a:off x="7239000" y="0"/>
          <a:ext cx="3276600" cy="6096000"/>
        </p:xfrm>
        <a:graphic>
          <a:graphicData uri="http://schemas.openxmlformats.org/presentationml/2006/ole">
            <mc:AlternateContent xmlns:mc="http://schemas.openxmlformats.org/markup-compatibility/2006">
              <mc:Choice xmlns:v="urn:schemas-microsoft-com:vml" Requires="v">
                <p:oleObj spid="_x0000_s3076" name="" r:id="rId1" imgW="2209800" imgH="4410075" progId="Paint.Picture">
                  <p:embed/>
                </p:oleObj>
              </mc:Choice>
              <mc:Fallback>
                <p:oleObj name="" r:id="rId1" imgW="2209800" imgH="4410075" progId="Paint.Picture">
                  <p:embed/>
                  <p:pic>
                    <p:nvPicPr>
                      <p:cNvPr id="0" name="图片 3075"/>
                      <p:cNvPicPr/>
                      <p:nvPr/>
                    </p:nvPicPr>
                    <p:blipFill>
                      <a:blip r:embed="rId2"/>
                      <a:stretch>
                        <a:fillRect/>
                      </a:stretch>
                    </p:blipFill>
                    <p:spPr>
                      <a:xfrm>
                        <a:off x="7239000" y="0"/>
                        <a:ext cx="3276600" cy="6096000"/>
                      </a:xfrm>
                      <a:prstGeom prst="rect">
                        <a:avLst/>
                      </a:prstGeom>
                      <a:noFill/>
                      <a:ln w="38100">
                        <a:noFill/>
                        <a:miter/>
                      </a:ln>
                    </p:spPr>
                  </p:pic>
                </p:oleObj>
              </mc:Fallback>
            </mc:AlternateContent>
          </a:graphicData>
        </a:graphic>
      </p:graphicFrame>
      <p:sp>
        <p:nvSpPr>
          <p:cNvPr id="16388" name="Rectangle 2089"/>
          <p:cNvSpPr/>
          <p:nvPr/>
        </p:nvSpPr>
        <p:spPr>
          <a:xfrm>
            <a:off x="7658100" y="6299200"/>
            <a:ext cx="2325688" cy="304800"/>
          </a:xfrm>
          <a:prstGeom prst="rect">
            <a:avLst/>
          </a:prstGeom>
          <a:noFill/>
          <a:ln w="9525">
            <a:noFill/>
          </a:ln>
        </p:spPr>
        <p:txBody>
          <a:bodyPr lIns="92075" tIns="46038" rIns="92075" bIns="46038" anchor="ctr"/>
          <a:p>
            <a:pPr algn="ctr"/>
            <a:r>
              <a:rPr lang="zh-CN" altLang="en-US" sz="2000" b="1" dirty="0">
                <a:effectLst>
                  <a:outerShdw blurRad="38100" dist="38100" dir="2700000">
                    <a:srgbClr val="000000"/>
                  </a:outerShdw>
                </a:effectLst>
                <a:latin typeface="楷体_GB2312" pitchFamily="1" charset="-122"/>
                <a:ea typeface="楷体_GB2312" pitchFamily="1" charset="-122"/>
              </a:rPr>
              <a:t>图</a:t>
            </a:r>
            <a:r>
              <a:rPr lang="en-US" altLang="x-none" sz="2000" b="1" dirty="0">
                <a:effectLst>
                  <a:outerShdw blurRad="38100" dist="38100" dir="2700000">
                    <a:srgbClr val="000000"/>
                  </a:outerShdw>
                </a:effectLst>
                <a:latin typeface="Times New Roman" panose="02020603050405020304" pitchFamily="2" charset="0"/>
                <a:ea typeface="楷体_GB2312" pitchFamily="1" charset="-122"/>
              </a:rPr>
              <a:t>1-1</a:t>
            </a:r>
            <a:r>
              <a:rPr lang="en-US" altLang="x-none" sz="2000" b="1" dirty="0">
                <a:effectLst>
                  <a:outerShdw blurRad="38100" dist="38100" dir="2700000">
                    <a:srgbClr val="000000"/>
                  </a:outerShdw>
                </a:effectLst>
                <a:latin typeface="楷体_GB2312" pitchFamily="1" charset="-122"/>
                <a:ea typeface="楷体_GB2312" pitchFamily="1" charset="-122"/>
              </a:rPr>
              <a:t>   </a:t>
            </a:r>
            <a:r>
              <a:rPr lang="zh-CN" altLang="en-US" sz="2000" b="1" dirty="0">
                <a:latin typeface="楷体_GB2312" pitchFamily="1" charset="-122"/>
                <a:ea typeface="楷体_GB2312" pitchFamily="1" charset="-122"/>
              </a:rPr>
              <a:t>树形</a:t>
            </a:r>
            <a:r>
              <a:rPr lang="zh-CN" altLang="en-US" sz="2000" b="1" dirty="0">
                <a:effectLst>
                  <a:outerShdw blurRad="38100" dist="38100" dir="2700000">
                    <a:srgbClr val="000000"/>
                  </a:outerShdw>
                </a:effectLst>
                <a:latin typeface="楷体_GB2312" pitchFamily="1" charset="-122"/>
                <a:ea typeface="楷体_GB2312" pitchFamily="1" charset="-122"/>
              </a:rPr>
              <a:t>结构</a:t>
            </a:r>
            <a:endParaRPr lang="zh-CN" altLang="en-US" sz="2000" b="1" dirty="0">
              <a:effectLst>
                <a:outerShdw blurRad="38100" dist="38100" dir="2700000">
                  <a:srgbClr val="000000"/>
                </a:outerShdw>
              </a:effectLst>
              <a:latin typeface="楷体_GB2312" pitchFamily="1" charset="-122"/>
              <a:ea typeface="楷体_GB2312" pitchFamily="1" charset="-122"/>
            </a:endParaRPr>
          </a:p>
        </p:txBody>
      </p:sp>
    </p:spTree>
  </p:cSld>
  <p:clrMapOvr>
    <a:masterClrMapping/>
  </p:clrMapOvr>
  <p:transition spd="slow">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idx="1"/>
          </p:nvPr>
        </p:nvSpPr>
        <p:spPr>
          <a:xfrm>
            <a:off x="1703388" y="188913"/>
            <a:ext cx="8763000" cy="2159000"/>
          </a:xfrm>
        </p:spPr>
        <p:txBody>
          <a:bodyPr vert="horz" wrap="square" anchor="t"/>
          <a:p>
            <a:pPr marL="0" indent="0" eaLnBrk="1" hangingPunct="1">
              <a:lnSpc>
                <a:spcPct val="110000"/>
              </a:lnSpc>
              <a:buNone/>
            </a:pPr>
            <a:r>
              <a:rPr lang="zh-CN" altLang="en-US" b="1" dirty="0">
                <a:solidFill>
                  <a:schemeClr val="folHlink"/>
                </a:solidFill>
              </a:rPr>
              <a:t>例</a:t>
            </a:r>
            <a:r>
              <a:rPr lang="en-US" altLang="x-none" b="1" dirty="0">
                <a:solidFill>
                  <a:schemeClr val="folHlink"/>
                </a:solidFill>
              </a:rPr>
              <a:t>3</a:t>
            </a:r>
            <a:r>
              <a:rPr lang="zh-CN" altLang="en-US" b="1" dirty="0">
                <a:solidFill>
                  <a:schemeClr val="folHlink"/>
                </a:solidFill>
              </a:rPr>
              <a:t>：交通网络图</a:t>
            </a:r>
            <a:endParaRPr lang="zh-CN" altLang="en-US" b="1" dirty="0">
              <a:solidFill>
                <a:schemeClr val="folHlink"/>
              </a:solidFill>
            </a:endParaRPr>
          </a:p>
          <a:p>
            <a:pPr marL="0" indent="0" eaLnBrk="1" hangingPunct="1">
              <a:lnSpc>
                <a:spcPct val="110000"/>
              </a:lnSpc>
              <a:buNone/>
            </a:pPr>
            <a:r>
              <a:rPr lang="zh-CN" altLang="en-US" sz="2400" dirty="0"/>
              <a:t>      </a:t>
            </a:r>
            <a:r>
              <a:rPr lang="zh-CN" altLang="en-US" sz="2800" b="1" dirty="0"/>
              <a:t>从一个地方到另外一个地方可以有多条路径。本问题是一种典型的</a:t>
            </a:r>
            <a:r>
              <a:rPr lang="zh-CN" altLang="en-US" sz="2800" b="1" dirty="0">
                <a:solidFill>
                  <a:schemeClr val="folHlink"/>
                </a:solidFill>
              </a:rPr>
              <a:t>网状结构</a:t>
            </a:r>
            <a:r>
              <a:rPr lang="zh-CN" altLang="en-US" sz="2800" b="1" dirty="0"/>
              <a:t>问题，数据与数据成多对多的关系，是一种非线性关系结构。</a:t>
            </a:r>
            <a:endParaRPr lang="zh-CN" altLang="en-US" sz="2800" b="1" dirty="0"/>
          </a:p>
        </p:txBody>
      </p:sp>
      <p:grpSp>
        <p:nvGrpSpPr>
          <p:cNvPr id="17411" name="组合 17410"/>
          <p:cNvGrpSpPr/>
          <p:nvPr/>
        </p:nvGrpSpPr>
        <p:grpSpPr>
          <a:xfrm>
            <a:off x="3200400" y="2686050"/>
            <a:ext cx="6235700" cy="3479800"/>
            <a:chOff x="0" y="0"/>
            <a:chExt cx="3928" cy="2192"/>
          </a:xfrm>
        </p:grpSpPr>
        <p:grpSp>
          <p:nvGrpSpPr>
            <p:cNvPr id="17412" name="组合 17411"/>
            <p:cNvGrpSpPr/>
            <p:nvPr/>
          </p:nvGrpSpPr>
          <p:grpSpPr>
            <a:xfrm>
              <a:off x="0" y="0"/>
              <a:ext cx="3928" cy="1920"/>
              <a:chOff x="0" y="0"/>
              <a:chExt cx="3928" cy="1920"/>
            </a:xfrm>
          </p:grpSpPr>
          <p:sp>
            <p:nvSpPr>
              <p:cNvPr id="17413" name="Oval 48"/>
              <p:cNvSpPr/>
              <p:nvPr/>
            </p:nvSpPr>
            <p:spPr>
              <a:xfrm>
                <a:off x="0" y="192"/>
                <a:ext cx="648" cy="384"/>
              </a:xfrm>
              <a:prstGeom prst="ellipse">
                <a:avLst/>
              </a:prstGeom>
              <a:solidFill>
                <a:srgbClr val="FF0000"/>
              </a:solidFill>
              <a:ln w="9525" cap="flat" cmpd="sng">
                <a:solidFill>
                  <a:srgbClr val="FFFF00"/>
                </a:solidFill>
                <a:prstDash val="solid"/>
                <a:headEnd type="none" w="med" len="med"/>
                <a:tailEnd type="none" w="med" len="med"/>
              </a:ln>
            </p:spPr>
            <p:txBody>
              <a:bodyPr lIns="0" tIns="0" rIns="0" bIns="0"/>
              <a:p>
                <a:pPr algn="ctr" eaLnBrk="0" hangingPunct="0"/>
                <a:r>
                  <a:rPr lang="zh-CN" altLang="en-US" sz="2000" dirty="0">
                    <a:latin typeface="Times New Roman" panose="02020603050405020304" pitchFamily="2" charset="0"/>
                  </a:rPr>
                  <a:t>佛山</a:t>
                </a:r>
                <a:endParaRPr lang="zh-CN" altLang="en-US" sz="2000" dirty="0">
                  <a:latin typeface="Times New Roman" panose="02020603050405020304" pitchFamily="2" charset="0"/>
                </a:endParaRPr>
              </a:p>
            </p:txBody>
          </p:sp>
          <p:sp>
            <p:nvSpPr>
              <p:cNvPr id="17414" name="Oval 47"/>
              <p:cNvSpPr/>
              <p:nvPr/>
            </p:nvSpPr>
            <p:spPr>
              <a:xfrm>
                <a:off x="3280" y="384"/>
                <a:ext cx="648" cy="384"/>
              </a:xfrm>
              <a:prstGeom prst="ellipse">
                <a:avLst/>
              </a:prstGeom>
              <a:solidFill>
                <a:srgbClr val="FF0000"/>
              </a:solidFill>
              <a:ln w="9525" cap="flat" cmpd="sng">
                <a:solidFill>
                  <a:srgbClr val="FFFF00"/>
                </a:solidFill>
                <a:prstDash val="solid"/>
                <a:headEnd type="none" w="med" len="med"/>
                <a:tailEnd type="none" w="med" len="med"/>
              </a:ln>
            </p:spPr>
            <p:txBody>
              <a:bodyPr lIns="0" tIns="0" rIns="0" bIns="0"/>
              <a:p>
                <a:pPr algn="ctr" eaLnBrk="0" hangingPunct="0"/>
                <a:r>
                  <a:rPr lang="zh-CN" altLang="en-US" sz="2000" dirty="0">
                    <a:latin typeface="Times New Roman" panose="02020603050405020304" pitchFamily="2" charset="0"/>
                  </a:rPr>
                  <a:t>惠州</a:t>
                </a:r>
                <a:endParaRPr lang="zh-CN" altLang="en-US" sz="2000" dirty="0">
                  <a:latin typeface="Times New Roman" panose="02020603050405020304" pitchFamily="2" charset="0"/>
                </a:endParaRPr>
              </a:p>
            </p:txBody>
          </p:sp>
          <p:sp>
            <p:nvSpPr>
              <p:cNvPr id="17415" name="Oval 42"/>
              <p:cNvSpPr/>
              <p:nvPr/>
            </p:nvSpPr>
            <p:spPr>
              <a:xfrm>
                <a:off x="1190" y="0"/>
                <a:ext cx="648" cy="384"/>
              </a:xfrm>
              <a:prstGeom prst="ellipse">
                <a:avLst/>
              </a:prstGeom>
              <a:solidFill>
                <a:srgbClr val="FF0000"/>
              </a:solidFill>
              <a:ln w="9525" cap="flat" cmpd="sng">
                <a:solidFill>
                  <a:srgbClr val="FFFF00"/>
                </a:solidFill>
                <a:prstDash val="solid"/>
                <a:headEnd type="none" w="med" len="med"/>
                <a:tailEnd type="none" w="med" len="med"/>
              </a:ln>
            </p:spPr>
            <p:txBody>
              <a:bodyPr lIns="0" tIns="0" rIns="0" bIns="0"/>
              <a:p>
                <a:pPr algn="ctr" eaLnBrk="0" hangingPunct="0"/>
                <a:r>
                  <a:rPr lang="zh-CN" altLang="en-US" sz="2000" dirty="0">
                    <a:latin typeface="Times New Roman" panose="02020603050405020304" pitchFamily="2" charset="0"/>
                  </a:rPr>
                  <a:t>广州</a:t>
                </a:r>
                <a:endParaRPr lang="zh-CN" altLang="en-US" sz="2000" dirty="0">
                  <a:latin typeface="Times New Roman" panose="02020603050405020304" pitchFamily="2" charset="0"/>
                </a:endParaRPr>
              </a:p>
            </p:txBody>
          </p:sp>
          <p:sp>
            <p:nvSpPr>
              <p:cNvPr id="17416" name="Oval 43"/>
              <p:cNvSpPr/>
              <p:nvPr/>
            </p:nvSpPr>
            <p:spPr>
              <a:xfrm>
                <a:off x="648" y="864"/>
                <a:ext cx="648" cy="384"/>
              </a:xfrm>
              <a:prstGeom prst="ellipse">
                <a:avLst/>
              </a:prstGeom>
              <a:solidFill>
                <a:srgbClr val="FF0000"/>
              </a:solidFill>
              <a:ln w="9525" cap="flat" cmpd="sng">
                <a:solidFill>
                  <a:srgbClr val="FFFF00"/>
                </a:solidFill>
                <a:prstDash val="solid"/>
                <a:headEnd type="none" w="med" len="med"/>
                <a:tailEnd type="none" w="med" len="med"/>
              </a:ln>
            </p:spPr>
            <p:txBody>
              <a:bodyPr lIns="0" tIns="0" rIns="0" bIns="0"/>
              <a:p>
                <a:pPr algn="ctr" eaLnBrk="0" hangingPunct="0"/>
                <a:r>
                  <a:rPr lang="zh-CN" altLang="en-US" sz="2000" dirty="0">
                    <a:latin typeface="Times New Roman" panose="02020603050405020304" pitchFamily="2" charset="0"/>
                  </a:rPr>
                  <a:t>中山</a:t>
                </a:r>
                <a:endParaRPr lang="zh-CN" altLang="en-US" sz="2000" dirty="0">
                  <a:latin typeface="Times New Roman" panose="02020603050405020304" pitchFamily="2" charset="0"/>
                </a:endParaRPr>
              </a:p>
            </p:txBody>
          </p:sp>
          <p:sp>
            <p:nvSpPr>
              <p:cNvPr id="17417" name="Oval 44"/>
              <p:cNvSpPr/>
              <p:nvPr/>
            </p:nvSpPr>
            <p:spPr>
              <a:xfrm>
                <a:off x="2203" y="672"/>
                <a:ext cx="648" cy="384"/>
              </a:xfrm>
              <a:prstGeom prst="ellipse">
                <a:avLst/>
              </a:prstGeom>
              <a:solidFill>
                <a:srgbClr val="FF0000"/>
              </a:solidFill>
              <a:ln w="9525" cap="flat" cmpd="sng">
                <a:solidFill>
                  <a:srgbClr val="FFFF00"/>
                </a:solidFill>
                <a:prstDash val="solid"/>
                <a:headEnd type="none" w="med" len="med"/>
                <a:tailEnd type="none" w="med" len="med"/>
              </a:ln>
            </p:spPr>
            <p:txBody>
              <a:bodyPr lIns="0" tIns="0" rIns="0" bIns="0"/>
              <a:p>
                <a:pPr algn="ctr" eaLnBrk="0" hangingPunct="0"/>
                <a:r>
                  <a:rPr lang="zh-CN" altLang="en-US" sz="2000" dirty="0">
                    <a:latin typeface="Times New Roman" panose="02020603050405020304" pitchFamily="2" charset="0"/>
                  </a:rPr>
                  <a:t>东莞</a:t>
                </a:r>
                <a:endParaRPr lang="zh-CN" altLang="en-US" sz="2000" dirty="0">
                  <a:latin typeface="Times New Roman" panose="02020603050405020304" pitchFamily="2" charset="0"/>
                </a:endParaRPr>
              </a:p>
            </p:txBody>
          </p:sp>
          <p:sp>
            <p:nvSpPr>
              <p:cNvPr id="17418" name="Oval 45"/>
              <p:cNvSpPr/>
              <p:nvPr/>
            </p:nvSpPr>
            <p:spPr>
              <a:xfrm>
                <a:off x="2786" y="1336"/>
                <a:ext cx="648" cy="384"/>
              </a:xfrm>
              <a:prstGeom prst="ellipse">
                <a:avLst/>
              </a:prstGeom>
              <a:solidFill>
                <a:srgbClr val="FF0000"/>
              </a:solidFill>
              <a:ln w="9525" cap="flat" cmpd="sng">
                <a:solidFill>
                  <a:srgbClr val="FFFF00"/>
                </a:solidFill>
                <a:prstDash val="solid"/>
                <a:headEnd type="none" w="med" len="med"/>
                <a:tailEnd type="none" w="med" len="med"/>
              </a:ln>
            </p:spPr>
            <p:txBody>
              <a:bodyPr lIns="0" tIns="0" rIns="0" bIns="0"/>
              <a:p>
                <a:pPr algn="ctr" eaLnBrk="0" hangingPunct="0"/>
                <a:r>
                  <a:rPr lang="zh-CN" altLang="en-US" sz="2000" dirty="0">
                    <a:latin typeface="Times New Roman" panose="02020603050405020304" pitchFamily="2" charset="0"/>
                  </a:rPr>
                  <a:t>深圳</a:t>
                </a:r>
                <a:endParaRPr lang="zh-CN" altLang="en-US" sz="2000" dirty="0">
                  <a:latin typeface="Times New Roman" panose="02020603050405020304" pitchFamily="2" charset="0"/>
                </a:endParaRPr>
              </a:p>
            </p:txBody>
          </p:sp>
          <p:sp>
            <p:nvSpPr>
              <p:cNvPr id="17419" name="Oval 46"/>
              <p:cNvSpPr/>
              <p:nvPr/>
            </p:nvSpPr>
            <p:spPr>
              <a:xfrm>
                <a:off x="518" y="1536"/>
                <a:ext cx="648" cy="384"/>
              </a:xfrm>
              <a:prstGeom prst="ellipse">
                <a:avLst/>
              </a:prstGeom>
              <a:solidFill>
                <a:srgbClr val="FF0000"/>
              </a:solidFill>
              <a:ln w="9525" cap="flat" cmpd="sng">
                <a:solidFill>
                  <a:srgbClr val="FFFF00"/>
                </a:solidFill>
                <a:prstDash val="solid"/>
                <a:headEnd type="none" w="med" len="med"/>
                <a:tailEnd type="none" w="med" len="med"/>
              </a:ln>
            </p:spPr>
            <p:txBody>
              <a:bodyPr lIns="0" tIns="0" rIns="0" bIns="0"/>
              <a:p>
                <a:pPr algn="ctr" eaLnBrk="0" hangingPunct="0"/>
                <a:r>
                  <a:rPr lang="zh-CN" altLang="en-US" sz="2000" dirty="0">
                    <a:latin typeface="Times New Roman" panose="02020603050405020304" pitchFamily="2" charset="0"/>
                  </a:rPr>
                  <a:t>珠海</a:t>
                </a:r>
                <a:endParaRPr lang="zh-CN" altLang="en-US" sz="2000" dirty="0">
                  <a:latin typeface="Times New Roman" panose="02020603050405020304" pitchFamily="2" charset="0"/>
                </a:endParaRPr>
              </a:p>
            </p:txBody>
          </p:sp>
          <p:sp>
            <p:nvSpPr>
              <p:cNvPr id="17420" name="Line 49"/>
              <p:cNvSpPr/>
              <p:nvPr/>
            </p:nvSpPr>
            <p:spPr>
              <a:xfrm flipV="1">
                <a:off x="907" y="1248"/>
                <a:ext cx="0" cy="288"/>
              </a:xfrm>
              <a:prstGeom prst="line">
                <a:avLst/>
              </a:prstGeom>
              <a:ln w="25400" cap="flat" cmpd="sng">
                <a:solidFill>
                  <a:srgbClr val="FFFF00"/>
                </a:solidFill>
                <a:prstDash val="solid"/>
                <a:headEnd type="none" w="med" len="med"/>
                <a:tailEnd type="none" w="med" len="med"/>
              </a:ln>
            </p:spPr>
          </p:sp>
          <p:sp>
            <p:nvSpPr>
              <p:cNvPr id="17421" name="Line 50"/>
              <p:cNvSpPr/>
              <p:nvPr/>
            </p:nvSpPr>
            <p:spPr>
              <a:xfrm flipH="1" flipV="1">
                <a:off x="558" y="528"/>
                <a:ext cx="389" cy="340"/>
              </a:xfrm>
              <a:prstGeom prst="line">
                <a:avLst/>
              </a:prstGeom>
              <a:ln w="25400" cap="flat" cmpd="sng">
                <a:solidFill>
                  <a:srgbClr val="FFFF00"/>
                </a:solidFill>
                <a:prstDash val="solid"/>
                <a:headEnd type="none" w="med" len="med"/>
                <a:tailEnd type="none" w="med" len="med"/>
              </a:ln>
            </p:spPr>
          </p:sp>
          <p:sp>
            <p:nvSpPr>
              <p:cNvPr id="17422" name="Line 51"/>
              <p:cNvSpPr/>
              <p:nvPr/>
            </p:nvSpPr>
            <p:spPr>
              <a:xfrm flipH="1">
                <a:off x="1296" y="864"/>
                <a:ext cx="907" cy="192"/>
              </a:xfrm>
              <a:prstGeom prst="line">
                <a:avLst/>
              </a:prstGeom>
              <a:ln w="25400" cap="flat" cmpd="sng">
                <a:solidFill>
                  <a:srgbClr val="FFFF00"/>
                </a:solidFill>
                <a:prstDash val="solid"/>
                <a:headEnd type="none" w="med" len="med"/>
                <a:tailEnd type="none" w="med" len="med"/>
              </a:ln>
            </p:spPr>
          </p:sp>
          <p:sp>
            <p:nvSpPr>
              <p:cNvPr id="17423" name="Line 52"/>
              <p:cNvSpPr/>
              <p:nvPr/>
            </p:nvSpPr>
            <p:spPr>
              <a:xfrm flipH="1" flipV="1">
                <a:off x="1806" y="280"/>
                <a:ext cx="519" cy="453"/>
              </a:xfrm>
              <a:prstGeom prst="line">
                <a:avLst/>
              </a:prstGeom>
              <a:ln w="25400" cap="flat" cmpd="sng">
                <a:solidFill>
                  <a:srgbClr val="FFFF00"/>
                </a:solidFill>
                <a:prstDash val="solid"/>
                <a:headEnd type="none" w="med" len="med"/>
                <a:tailEnd type="none" w="med" len="med"/>
              </a:ln>
            </p:spPr>
          </p:sp>
          <p:sp>
            <p:nvSpPr>
              <p:cNvPr id="17424" name="Line 53"/>
              <p:cNvSpPr/>
              <p:nvPr/>
            </p:nvSpPr>
            <p:spPr>
              <a:xfrm flipH="1" flipV="1">
                <a:off x="2592" y="1056"/>
                <a:ext cx="389" cy="288"/>
              </a:xfrm>
              <a:prstGeom prst="line">
                <a:avLst/>
              </a:prstGeom>
              <a:ln w="25400" cap="flat" cmpd="sng">
                <a:solidFill>
                  <a:srgbClr val="FFFF00"/>
                </a:solidFill>
                <a:prstDash val="solid"/>
                <a:headEnd type="none" w="med" len="med"/>
                <a:tailEnd type="none" w="med" len="med"/>
              </a:ln>
            </p:spPr>
          </p:sp>
          <p:sp>
            <p:nvSpPr>
              <p:cNvPr id="17425" name="Line 54"/>
              <p:cNvSpPr/>
              <p:nvPr/>
            </p:nvSpPr>
            <p:spPr>
              <a:xfrm flipV="1">
                <a:off x="3240" y="768"/>
                <a:ext cx="259" cy="576"/>
              </a:xfrm>
              <a:prstGeom prst="line">
                <a:avLst/>
              </a:prstGeom>
              <a:ln w="25400" cap="flat" cmpd="sng">
                <a:solidFill>
                  <a:srgbClr val="FFFF00"/>
                </a:solidFill>
                <a:prstDash val="solid"/>
                <a:headEnd type="none" w="med" len="med"/>
                <a:tailEnd type="none" w="med" len="med"/>
              </a:ln>
            </p:spPr>
          </p:sp>
          <p:sp>
            <p:nvSpPr>
              <p:cNvPr id="17426" name="Line 55"/>
              <p:cNvSpPr/>
              <p:nvPr/>
            </p:nvSpPr>
            <p:spPr>
              <a:xfrm flipH="1" flipV="1">
                <a:off x="1846" y="192"/>
                <a:ext cx="1466" cy="288"/>
              </a:xfrm>
              <a:prstGeom prst="line">
                <a:avLst/>
              </a:prstGeom>
              <a:ln w="25400" cap="flat" cmpd="sng">
                <a:solidFill>
                  <a:srgbClr val="FFFF00"/>
                </a:solidFill>
                <a:prstDash val="solid"/>
                <a:headEnd type="none" w="med" len="med"/>
                <a:tailEnd type="none" w="med" len="med"/>
              </a:ln>
            </p:spPr>
          </p:sp>
          <p:sp>
            <p:nvSpPr>
              <p:cNvPr id="17427" name="Line 56"/>
              <p:cNvSpPr/>
              <p:nvPr/>
            </p:nvSpPr>
            <p:spPr>
              <a:xfrm flipV="1">
                <a:off x="1170" y="376"/>
                <a:ext cx="256" cy="536"/>
              </a:xfrm>
              <a:prstGeom prst="line">
                <a:avLst/>
              </a:prstGeom>
              <a:ln w="25400" cap="flat" cmpd="sng">
                <a:solidFill>
                  <a:srgbClr val="FFFF00"/>
                </a:solidFill>
                <a:prstDash val="solid"/>
                <a:headEnd type="none" w="med" len="med"/>
                <a:tailEnd type="none" w="med" len="med"/>
              </a:ln>
            </p:spPr>
          </p:sp>
          <p:sp>
            <p:nvSpPr>
              <p:cNvPr id="17428" name="Line 57"/>
              <p:cNvSpPr/>
              <p:nvPr/>
            </p:nvSpPr>
            <p:spPr>
              <a:xfrm flipH="1">
                <a:off x="648" y="240"/>
                <a:ext cx="552" cy="144"/>
              </a:xfrm>
              <a:prstGeom prst="line">
                <a:avLst/>
              </a:prstGeom>
              <a:ln w="25400" cap="flat" cmpd="sng">
                <a:solidFill>
                  <a:srgbClr val="FFFF00"/>
                </a:solidFill>
                <a:prstDash val="solid"/>
                <a:headEnd type="none" w="med" len="med"/>
                <a:tailEnd type="none" w="med" len="med"/>
              </a:ln>
            </p:spPr>
          </p:sp>
          <p:sp>
            <p:nvSpPr>
              <p:cNvPr id="17429" name="Line 58"/>
              <p:cNvSpPr/>
              <p:nvPr/>
            </p:nvSpPr>
            <p:spPr>
              <a:xfrm flipH="1">
                <a:off x="2851" y="672"/>
                <a:ext cx="476" cy="192"/>
              </a:xfrm>
              <a:prstGeom prst="line">
                <a:avLst/>
              </a:prstGeom>
              <a:ln w="25400" cap="flat" cmpd="sng">
                <a:solidFill>
                  <a:srgbClr val="FFFF00"/>
                </a:solidFill>
                <a:prstDash val="solid"/>
                <a:headEnd type="none" w="med" len="med"/>
                <a:tailEnd type="none" w="med" len="med"/>
              </a:ln>
            </p:spPr>
          </p:sp>
          <p:sp>
            <p:nvSpPr>
              <p:cNvPr id="17430" name="Line 59"/>
              <p:cNvSpPr/>
              <p:nvPr/>
            </p:nvSpPr>
            <p:spPr>
              <a:xfrm flipH="1" flipV="1">
                <a:off x="288" y="576"/>
                <a:ext cx="366" cy="997"/>
              </a:xfrm>
              <a:prstGeom prst="line">
                <a:avLst/>
              </a:prstGeom>
              <a:ln w="25400" cap="flat" cmpd="sng">
                <a:solidFill>
                  <a:srgbClr val="FFFF00"/>
                </a:solidFill>
                <a:prstDash val="solid"/>
                <a:headEnd type="none" w="med" len="med"/>
                <a:tailEnd type="none" w="med" len="med"/>
              </a:ln>
            </p:spPr>
          </p:sp>
        </p:grpSp>
        <p:sp>
          <p:nvSpPr>
            <p:cNvPr id="17431" name="Rectangle 63"/>
            <p:cNvSpPr/>
            <p:nvPr/>
          </p:nvSpPr>
          <p:spPr>
            <a:xfrm>
              <a:off x="1200" y="1904"/>
              <a:ext cx="1536" cy="288"/>
            </a:xfrm>
            <a:prstGeom prst="rect">
              <a:avLst/>
            </a:prstGeom>
            <a:noFill/>
            <a:ln w="9525">
              <a:noFill/>
            </a:ln>
          </p:spPr>
          <p:txBody>
            <a:bodyPr lIns="92075" tIns="46038" rIns="92075" bIns="46038" anchor="ctr"/>
            <a:p>
              <a:pPr algn="ctr"/>
              <a:r>
                <a:rPr lang="zh-CN" altLang="en-US" sz="2000" b="1" dirty="0">
                  <a:latin typeface="楷体_GB2312" pitchFamily="1" charset="-122"/>
                  <a:ea typeface="楷体_GB2312" pitchFamily="1" charset="-122"/>
                </a:rPr>
                <a:t>图</a:t>
              </a:r>
              <a:r>
                <a:rPr lang="en-US" altLang="x-none" sz="2000" b="1" dirty="0">
                  <a:latin typeface="Times New Roman" panose="02020603050405020304" pitchFamily="2" charset="0"/>
                  <a:ea typeface="楷体_GB2312" pitchFamily="1" charset="-122"/>
                </a:rPr>
                <a:t>1-2</a:t>
              </a:r>
              <a:r>
                <a:rPr lang="en-US" altLang="x-none" sz="2000" b="1" dirty="0">
                  <a:latin typeface="楷体_GB2312" pitchFamily="1" charset="-122"/>
                  <a:ea typeface="楷体_GB2312" pitchFamily="1" charset="-122"/>
                </a:rPr>
                <a:t>   </a:t>
              </a:r>
              <a:r>
                <a:rPr lang="zh-CN" altLang="en-US" sz="2000" b="1" dirty="0">
                  <a:latin typeface="楷体_GB2312" pitchFamily="1" charset="-122"/>
                  <a:ea typeface="楷体_GB2312" pitchFamily="1" charset="-122"/>
                </a:rPr>
                <a:t>网状结构</a:t>
              </a:r>
              <a:endParaRPr lang="zh-CN" altLang="en-US" sz="2000" b="1" dirty="0">
                <a:latin typeface="楷体_GB2312" pitchFamily="1" charset="-122"/>
                <a:ea typeface="楷体_GB2312" pitchFamily="1" charset="-122"/>
              </a:endParaRPr>
            </a:p>
          </p:txBody>
        </p:sp>
      </p:grpSp>
    </p:spTree>
  </p:cSld>
  <p:clrMapOvr>
    <a:masterClrMapping/>
  </p:clrMapOvr>
  <p:transition spd="slow">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4"/>
          <p:cNvSpPr>
            <a:spLocks noGrp="1"/>
          </p:cNvSpPr>
          <p:nvPr>
            <p:ph idx="1"/>
          </p:nvPr>
        </p:nvSpPr>
        <p:spPr>
          <a:xfrm>
            <a:off x="1600200" y="1022350"/>
            <a:ext cx="8991600" cy="5575300"/>
          </a:xfrm>
        </p:spPr>
        <p:txBody>
          <a:bodyPr vert="horz" wrap="square" anchor="t"/>
          <a:p>
            <a:pPr marL="0" indent="0" eaLnBrk="1" hangingPunct="1">
              <a:lnSpc>
                <a:spcPct val="110000"/>
              </a:lnSpc>
              <a:buNone/>
            </a:pPr>
            <a:r>
              <a:rPr lang="en-US" altLang="x-none" dirty="0">
                <a:solidFill>
                  <a:schemeClr val="hlink"/>
                </a:solidFill>
              </a:rPr>
              <a:t>       </a:t>
            </a:r>
            <a:r>
              <a:rPr lang="zh-CN" altLang="en-US" sz="2800" b="1" dirty="0">
                <a:solidFill>
                  <a:schemeClr val="folHlink"/>
                </a:solidFill>
              </a:rPr>
              <a:t>数据</a:t>
            </a:r>
            <a:r>
              <a:rPr lang="en-US" altLang="x-none" sz="2800" b="1" dirty="0"/>
              <a:t>(</a:t>
            </a:r>
            <a:r>
              <a:rPr lang="en-US" altLang="x-none" sz="2800" b="1" dirty="0">
                <a:solidFill>
                  <a:schemeClr val="accent1"/>
                </a:solidFill>
              </a:rPr>
              <a:t>Data</a:t>
            </a:r>
            <a:r>
              <a:rPr lang="en-US" altLang="x-none" sz="2800" b="1" dirty="0"/>
              <a:t>)</a:t>
            </a:r>
            <a:r>
              <a:rPr lang="en-US" altLang="x-none" sz="2800" b="1" dirty="0">
                <a:solidFill>
                  <a:schemeClr val="hlink"/>
                </a:solidFill>
              </a:rPr>
              <a:t> </a:t>
            </a:r>
            <a:r>
              <a:rPr lang="zh-CN" altLang="en-US" sz="2800" b="1" dirty="0"/>
              <a:t>：是客观事物的符号表示。在计算机科学中指的是所有能输入到计算机中并被计算机程序处理的符号的总称。</a:t>
            </a:r>
            <a:endParaRPr lang="zh-CN" altLang="en-US" sz="2800" b="1" dirty="0"/>
          </a:p>
          <a:p>
            <a:pPr marL="0" indent="0" eaLnBrk="1" hangingPunct="1">
              <a:lnSpc>
                <a:spcPct val="110000"/>
              </a:lnSpc>
              <a:buNone/>
            </a:pPr>
            <a:r>
              <a:rPr lang="zh-CN" altLang="en-US" sz="2800" b="1" dirty="0">
                <a:solidFill>
                  <a:schemeClr val="hlink"/>
                </a:solidFill>
              </a:rPr>
              <a:t>        </a:t>
            </a:r>
            <a:r>
              <a:rPr lang="zh-CN" altLang="en-US" sz="2800" b="1" dirty="0">
                <a:solidFill>
                  <a:schemeClr val="folHlink"/>
                </a:solidFill>
              </a:rPr>
              <a:t>数据元素</a:t>
            </a:r>
            <a:r>
              <a:rPr lang="en-US" altLang="x-none" sz="2800" b="1" dirty="0"/>
              <a:t>(</a:t>
            </a:r>
            <a:r>
              <a:rPr lang="en-US" altLang="x-none" sz="2800" b="1" dirty="0">
                <a:solidFill>
                  <a:schemeClr val="accent1"/>
                </a:solidFill>
              </a:rPr>
              <a:t>Data Element</a:t>
            </a:r>
            <a:r>
              <a:rPr lang="en-US" altLang="x-none" sz="2800" b="1" dirty="0"/>
              <a:t>)</a:t>
            </a:r>
            <a:r>
              <a:rPr lang="en-US" altLang="x-none" sz="2800" b="1" dirty="0">
                <a:solidFill>
                  <a:schemeClr val="hlink"/>
                </a:solidFill>
              </a:rPr>
              <a:t> </a:t>
            </a:r>
            <a:r>
              <a:rPr lang="zh-CN" altLang="en-US" sz="2800" b="1" dirty="0"/>
              <a:t>：是数据的基本单位，在程序中通常</a:t>
            </a:r>
            <a:r>
              <a:rPr lang="zh-CN" altLang="en-US" sz="2800" b="1" dirty="0">
                <a:solidFill>
                  <a:schemeClr val="tx2"/>
                </a:solidFill>
              </a:rPr>
              <a:t>作为一个整体</a:t>
            </a:r>
            <a:r>
              <a:rPr lang="zh-CN" altLang="en-US" sz="2800" b="1" dirty="0"/>
              <a:t>来进行考虑和处理。</a:t>
            </a:r>
            <a:endParaRPr lang="zh-CN" altLang="en-US" sz="2800" b="1" dirty="0"/>
          </a:p>
          <a:p>
            <a:pPr marL="0" indent="0" eaLnBrk="1" hangingPunct="1">
              <a:lnSpc>
                <a:spcPct val="110000"/>
              </a:lnSpc>
              <a:buNone/>
            </a:pPr>
            <a:r>
              <a:rPr lang="zh-CN" altLang="en-US" sz="2800" b="1" dirty="0"/>
              <a:t>        一个数据元素可由若干个</a:t>
            </a:r>
            <a:r>
              <a:rPr lang="zh-CN" altLang="en-US" sz="2800" b="1" dirty="0">
                <a:solidFill>
                  <a:schemeClr val="folHlink"/>
                </a:solidFill>
              </a:rPr>
              <a:t>数据项</a:t>
            </a:r>
            <a:r>
              <a:rPr lang="en-US" altLang="x-none" sz="2800" b="1" dirty="0"/>
              <a:t>(</a:t>
            </a:r>
            <a:r>
              <a:rPr lang="en-US" altLang="x-none" sz="2800" b="1" dirty="0">
                <a:solidFill>
                  <a:schemeClr val="accent1"/>
                </a:solidFill>
              </a:rPr>
              <a:t>Data Item</a:t>
            </a:r>
            <a:r>
              <a:rPr lang="en-US" altLang="x-none" sz="2800" b="1" dirty="0"/>
              <a:t>)</a:t>
            </a:r>
            <a:r>
              <a:rPr lang="zh-CN" altLang="en-US" sz="2800" b="1" dirty="0"/>
              <a:t>组成。数据项是数据的不可分割的最小单位。数据项是对客观事物某一方面特性的数据描述。</a:t>
            </a:r>
            <a:endParaRPr lang="zh-CN" altLang="en-US" sz="2800" b="1" dirty="0"/>
          </a:p>
          <a:p>
            <a:pPr marL="0" indent="0" eaLnBrk="1" hangingPunct="1">
              <a:lnSpc>
                <a:spcPct val="110000"/>
              </a:lnSpc>
              <a:buNone/>
            </a:pPr>
            <a:r>
              <a:rPr lang="zh-CN" altLang="en-US" sz="2800" b="1" dirty="0">
                <a:solidFill>
                  <a:schemeClr val="hlink"/>
                </a:solidFill>
              </a:rPr>
              <a:t>       </a:t>
            </a:r>
            <a:r>
              <a:rPr lang="zh-CN" altLang="en-US" sz="2800" b="1" dirty="0">
                <a:solidFill>
                  <a:schemeClr val="folHlink"/>
                </a:solidFill>
              </a:rPr>
              <a:t>数据对象</a:t>
            </a:r>
            <a:r>
              <a:rPr lang="en-US" altLang="x-none" sz="2800" b="1" dirty="0"/>
              <a:t>(</a:t>
            </a:r>
            <a:r>
              <a:rPr lang="en-US" altLang="x-none" sz="2800" b="1" dirty="0">
                <a:solidFill>
                  <a:schemeClr val="accent1"/>
                </a:solidFill>
              </a:rPr>
              <a:t>Data Object</a:t>
            </a:r>
            <a:r>
              <a:rPr lang="en-US" altLang="x-none" sz="2800" b="1" dirty="0"/>
              <a:t>)</a:t>
            </a:r>
            <a:r>
              <a:rPr lang="zh-CN" altLang="en-US" sz="2800" b="1" dirty="0"/>
              <a:t>：是性质相同的数据元素的集合，是数据的一个子集。如字符集合</a:t>
            </a:r>
            <a:r>
              <a:rPr lang="en-US" altLang="x-none" sz="2800" b="1" dirty="0"/>
              <a:t>C={‘A’,’B’,’C,</a:t>
            </a:r>
            <a:r>
              <a:rPr lang="en-US" altLang="x-none" sz="2800" b="1" dirty="0">
                <a:latin typeface="Times New Roman" panose="02020603050405020304" pitchFamily="2" charset="0"/>
                <a:ea typeface="Times New Roman" panose="02020603050405020304" pitchFamily="2" charset="0"/>
              </a:rPr>
              <a:t>…</a:t>
            </a:r>
            <a:r>
              <a:rPr lang="en-US" altLang="x-none" sz="2800" b="1" dirty="0"/>
              <a:t>} </a:t>
            </a:r>
            <a:r>
              <a:rPr lang="zh-CN" altLang="en-US" sz="2800" b="1" dirty="0"/>
              <a:t>。</a:t>
            </a:r>
            <a:endParaRPr lang="zh-CN" altLang="en-US" sz="2800" b="1" dirty="0"/>
          </a:p>
        </p:txBody>
      </p:sp>
      <p:sp>
        <p:nvSpPr>
          <p:cNvPr id="19459" name="Rectangle 5"/>
          <p:cNvSpPr>
            <a:spLocks noGrp="1"/>
          </p:cNvSpPr>
          <p:nvPr>
            <p:ph type="title"/>
          </p:nvPr>
        </p:nvSpPr>
        <p:spPr>
          <a:xfrm>
            <a:off x="2209800" y="115888"/>
            <a:ext cx="6191250" cy="762000"/>
          </a:xfrm>
        </p:spPr>
        <p:txBody>
          <a:bodyPr vert="horz" wrap="square" lIns="92075" tIns="46038" rIns="92075" bIns="46038" anchor="ctr"/>
          <a:p>
            <a:pPr eaLnBrk="1" hangingPunct="1"/>
            <a:r>
              <a:rPr lang="en-US" altLang="x-none" b="1" dirty="0">
                <a:latin typeface="Times New Roman" panose="02020603050405020304" pitchFamily="2" charset="0"/>
              </a:rPr>
              <a:t>1.1.2</a:t>
            </a:r>
            <a:r>
              <a:rPr lang="en-US" altLang="x-none" dirty="0">
                <a:effectLst>
                  <a:outerShdw blurRad="38100" dist="38100" dir="2700000">
                    <a:srgbClr val="000000"/>
                  </a:outerShdw>
                </a:effectLst>
              </a:rPr>
              <a:t>  </a:t>
            </a:r>
            <a:r>
              <a:rPr lang="zh-CN" altLang="en-US" b="1" dirty="0">
                <a:ea typeface="楷体_GB2312" pitchFamily="1" charset="-122"/>
              </a:rPr>
              <a:t>基本概念和术语</a:t>
            </a:r>
            <a:endParaRPr lang="zh-CN" altLang="en-US" b="1" dirty="0">
              <a:ea typeface="楷体_GB2312" pitchFamily="1"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55"/>
          <p:cNvSpPr/>
          <p:nvPr/>
        </p:nvSpPr>
        <p:spPr>
          <a:xfrm>
            <a:off x="1676400" y="228600"/>
            <a:ext cx="8812213" cy="6224588"/>
          </a:xfrm>
          <a:prstGeom prst="rect">
            <a:avLst/>
          </a:prstGeom>
          <a:noFill/>
          <a:ln w="9525">
            <a:noFill/>
          </a:ln>
        </p:spPr>
        <p:txBody>
          <a:bodyPr/>
          <a:p>
            <a:pPr>
              <a:lnSpc>
                <a:spcPct val="110000"/>
              </a:lnSpc>
              <a:spcBef>
                <a:spcPct val="20000"/>
              </a:spcBef>
              <a:buClr>
                <a:schemeClr val="accent2"/>
              </a:buClr>
              <a:buSzPct val="80000"/>
              <a:buFont typeface="Wingdings" panose="05000000000000000000" pitchFamily="2" charset="2"/>
              <a:buNone/>
            </a:pPr>
            <a:r>
              <a:rPr lang="en-US" altLang="x-none" sz="3200" b="1" dirty="0">
                <a:solidFill>
                  <a:schemeClr val="hlink"/>
                </a:solidFill>
                <a:latin typeface="Times New Roman" panose="02020603050405020304" pitchFamily="2" charset="0"/>
              </a:rPr>
              <a:t>      </a:t>
            </a:r>
            <a:r>
              <a:rPr lang="zh-CN" altLang="en-US" sz="2800" b="1" dirty="0">
                <a:solidFill>
                  <a:schemeClr val="folHlink"/>
                </a:solidFill>
                <a:latin typeface="Times New Roman" panose="02020603050405020304" pitchFamily="2" charset="0"/>
              </a:rPr>
              <a:t>数据结构</a:t>
            </a:r>
            <a:r>
              <a:rPr lang="en-US" altLang="x-none" sz="2800" b="1" dirty="0">
                <a:latin typeface="Times New Roman" panose="02020603050405020304" pitchFamily="2" charset="0"/>
              </a:rPr>
              <a:t>(</a:t>
            </a:r>
            <a:r>
              <a:rPr lang="en-US" altLang="x-none" sz="2800" b="1" dirty="0">
                <a:solidFill>
                  <a:schemeClr val="accent1"/>
                </a:solidFill>
                <a:latin typeface="Times New Roman" panose="02020603050405020304" pitchFamily="2" charset="0"/>
              </a:rPr>
              <a:t>Data Structure</a:t>
            </a:r>
            <a:r>
              <a:rPr lang="en-US" altLang="x-none" sz="2800" b="1" dirty="0">
                <a:latin typeface="Times New Roman" panose="02020603050405020304" pitchFamily="2" charset="0"/>
              </a:rPr>
              <a:t>)</a:t>
            </a:r>
            <a:r>
              <a:rPr lang="zh-CN" altLang="en-US" sz="2800" b="1" dirty="0">
                <a:latin typeface="Times New Roman" panose="02020603050405020304" pitchFamily="2" charset="0"/>
              </a:rPr>
              <a:t>：是指相互之间具有</a:t>
            </a:r>
            <a:r>
              <a:rPr lang="en-US" altLang="x-none" sz="2800" b="1" dirty="0">
                <a:latin typeface="Times New Roman" panose="02020603050405020304" pitchFamily="2" charset="0"/>
              </a:rPr>
              <a:t>(</a:t>
            </a:r>
            <a:r>
              <a:rPr lang="zh-CN" altLang="en-US" sz="2800" b="1" dirty="0">
                <a:latin typeface="Times New Roman" panose="02020603050405020304" pitchFamily="2" charset="0"/>
              </a:rPr>
              <a:t>存在</a:t>
            </a:r>
            <a:r>
              <a:rPr lang="en-US" altLang="x-none" sz="2800" b="1" dirty="0">
                <a:latin typeface="Times New Roman" panose="02020603050405020304" pitchFamily="2" charset="0"/>
              </a:rPr>
              <a:t>)</a:t>
            </a:r>
            <a:r>
              <a:rPr lang="zh-CN" altLang="en-US" sz="2800" b="1" dirty="0">
                <a:latin typeface="Times New Roman" panose="02020603050405020304" pitchFamily="2" charset="0"/>
              </a:rPr>
              <a:t>一定联系</a:t>
            </a:r>
            <a:r>
              <a:rPr lang="en-US" altLang="x-none" sz="2800" b="1" dirty="0">
                <a:latin typeface="Times New Roman" panose="02020603050405020304" pitchFamily="2" charset="0"/>
              </a:rPr>
              <a:t>(</a:t>
            </a:r>
            <a:r>
              <a:rPr lang="zh-CN" altLang="en-US" sz="2800" b="1" dirty="0">
                <a:latin typeface="Times New Roman" panose="02020603050405020304" pitchFamily="2" charset="0"/>
              </a:rPr>
              <a:t>关系</a:t>
            </a:r>
            <a:r>
              <a:rPr lang="en-US" altLang="x-none" sz="2800" b="1" dirty="0">
                <a:latin typeface="Times New Roman" panose="02020603050405020304" pitchFamily="2" charset="0"/>
              </a:rPr>
              <a:t>)</a:t>
            </a:r>
            <a:r>
              <a:rPr lang="zh-CN" altLang="en-US" sz="2800" b="1" dirty="0">
                <a:latin typeface="Times New Roman" panose="02020603050405020304" pitchFamily="2" charset="0"/>
              </a:rPr>
              <a:t>的数据元素的集合。元素之间的相互联系</a:t>
            </a:r>
            <a:r>
              <a:rPr lang="en-US" altLang="x-none" sz="2800" b="1" dirty="0">
                <a:latin typeface="Times New Roman" panose="02020603050405020304" pitchFamily="2" charset="0"/>
              </a:rPr>
              <a:t>(</a:t>
            </a:r>
            <a:r>
              <a:rPr lang="zh-CN" altLang="en-US" sz="2800" b="1" dirty="0">
                <a:latin typeface="Times New Roman" panose="02020603050405020304" pitchFamily="2" charset="0"/>
              </a:rPr>
              <a:t>关系</a:t>
            </a:r>
            <a:r>
              <a:rPr lang="en-US" altLang="x-none" sz="2800" b="1" dirty="0">
                <a:latin typeface="Times New Roman" panose="02020603050405020304" pitchFamily="2" charset="0"/>
              </a:rPr>
              <a:t>)</a:t>
            </a:r>
            <a:r>
              <a:rPr lang="zh-CN" altLang="en-US" sz="2800" b="1" dirty="0">
                <a:latin typeface="Times New Roman" panose="02020603050405020304" pitchFamily="2" charset="0"/>
              </a:rPr>
              <a:t>称为</a:t>
            </a:r>
            <a:r>
              <a:rPr lang="zh-CN" altLang="en-US" sz="2800" b="1" dirty="0">
                <a:solidFill>
                  <a:schemeClr val="folHlink"/>
                </a:solidFill>
                <a:latin typeface="Times New Roman" panose="02020603050405020304" pitchFamily="2" charset="0"/>
              </a:rPr>
              <a:t>逻辑结构</a:t>
            </a:r>
            <a:r>
              <a:rPr lang="zh-CN" altLang="en-US" sz="2800" b="1" dirty="0">
                <a:latin typeface="Times New Roman" panose="02020603050405020304" pitchFamily="2" charset="0"/>
              </a:rPr>
              <a:t>。数据元素之间的逻辑结构有四种基本类型，如图</a:t>
            </a:r>
            <a:r>
              <a:rPr lang="en-US" altLang="x-none" sz="2800" b="1" dirty="0">
                <a:latin typeface="Times New Roman" panose="02020603050405020304" pitchFamily="2" charset="0"/>
              </a:rPr>
              <a:t>1-3</a:t>
            </a:r>
            <a:r>
              <a:rPr lang="zh-CN" altLang="en-US" sz="2800" b="1" dirty="0">
                <a:latin typeface="Times New Roman" panose="02020603050405020304" pitchFamily="2" charset="0"/>
              </a:rPr>
              <a:t>所示。</a:t>
            </a:r>
            <a:endParaRPr lang="zh-CN" altLang="en-US" sz="2800" b="1" dirty="0">
              <a:latin typeface="Times New Roman" panose="02020603050405020304" pitchFamily="2" charset="0"/>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rPr>
              <a:t>① </a:t>
            </a:r>
            <a:r>
              <a:rPr lang="zh-CN" altLang="en-US" sz="2800" b="1" dirty="0">
                <a:solidFill>
                  <a:schemeClr val="folHlink"/>
                </a:solidFill>
                <a:latin typeface="Times New Roman" panose="02020603050405020304" pitchFamily="2" charset="0"/>
              </a:rPr>
              <a:t>集合</a:t>
            </a:r>
            <a:r>
              <a:rPr lang="zh-CN" altLang="en-US" sz="2800" b="1" dirty="0">
                <a:latin typeface="Times New Roman" panose="02020603050405020304" pitchFamily="2" charset="0"/>
              </a:rPr>
              <a:t>：结构中的数据元素除了“同属于一个集合”外，没有其它关系。</a:t>
            </a:r>
            <a:endParaRPr lang="zh-CN" altLang="en-US" sz="2800" b="1" dirty="0">
              <a:latin typeface="Times New Roman" panose="02020603050405020304" pitchFamily="2" charset="0"/>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rPr>
              <a:t>② </a:t>
            </a:r>
            <a:r>
              <a:rPr lang="zh-CN" altLang="en-US" sz="2800" b="1" dirty="0">
                <a:solidFill>
                  <a:schemeClr val="folHlink"/>
                </a:solidFill>
                <a:latin typeface="Times New Roman" panose="02020603050405020304" pitchFamily="2" charset="0"/>
              </a:rPr>
              <a:t>线性结构</a:t>
            </a:r>
            <a:r>
              <a:rPr lang="zh-CN" altLang="en-US" sz="2800" b="1" dirty="0">
                <a:latin typeface="Times New Roman" panose="02020603050405020304" pitchFamily="2" charset="0"/>
              </a:rPr>
              <a:t>：结构中的数据元素之间存在一对一的关系。</a:t>
            </a:r>
            <a:endParaRPr lang="zh-CN" altLang="en-US" sz="2800" b="1" dirty="0">
              <a:latin typeface="Times New Roman" panose="02020603050405020304" pitchFamily="2" charset="0"/>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rPr>
              <a:t>③ </a:t>
            </a:r>
            <a:r>
              <a:rPr lang="zh-CN" altLang="en-US" sz="2800" b="1" dirty="0">
                <a:solidFill>
                  <a:schemeClr val="folHlink"/>
                </a:solidFill>
                <a:latin typeface="Times New Roman" panose="02020603050405020304" pitchFamily="2" charset="0"/>
              </a:rPr>
              <a:t>树型结构</a:t>
            </a:r>
            <a:r>
              <a:rPr lang="zh-CN" altLang="en-US" sz="2800" b="1" dirty="0">
                <a:latin typeface="Times New Roman" panose="02020603050405020304" pitchFamily="2" charset="0"/>
              </a:rPr>
              <a:t>：结构中的数据元素之间存在一对多的关系。</a:t>
            </a:r>
            <a:endParaRPr lang="zh-CN" altLang="en-US" sz="2800" b="1" dirty="0">
              <a:latin typeface="Times New Roman" panose="02020603050405020304" pitchFamily="2" charset="0"/>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rPr>
              <a:t>④ </a:t>
            </a:r>
            <a:r>
              <a:rPr lang="zh-CN" altLang="en-US" sz="2800" b="1" dirty="0">
                <a:solidFill>
                  <a:schemeClr val="folHlink"/>
                </a:solidFill>
                <a:latin typeface="Times New Roman" panose="02020603050405020304" pitchFamily="2" charset="0"/>
              </a:rPr>
              <a:t>图状结构或网状结构</a:t>
            </a:r>
            <a:r>
              <a:rPr lang="zh-CN" altLang="en-US" sz="2800" b="1" dirty="0">
                <a:latin typeface="Times New Roman" panose="02020603050405020304" pitchFamily="2" charset="0"/>
              </a:rPr>
              <a:t>：结构中的数据元素之间存在多对多的关系。</a:t>
            </a:r>
            <a:endParaRPr lang="zh-CN" altLang="en-US" sz="2800" b="1" dirty="0">
              <a:latin typeface="Times New Roman" panose="02020603050405020304" pitchFamily="2" charset="0"/>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0-#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idx="1"/>
          </p:nvPr>
        </p:nvSpPr>
        <p:spPr>
          <a:xfrm>
            <a:off x="1676400" y="2708275"/>
            <a:ext cx="8763000" cy="3960813"/>
          </a:xfrm>
        </p:spPr>
        <p:txBody>
          <a:bodyPr vert="horz" wrap="square" anchor="t"/>
          <a:p>
            <a:pPr marL="0" indent="0" eaLnBrk="1" hangingPunct="1">
              <a:lnSpc>
                <a:spcPct val="110000"/>
              </a:lnSpc>
              <a:buNone/>
            </a:pPr>
            <a:r>
              <a:rPr lang="en-US" altLang="x-none" sz="2800" dirty="0"/>
              <a:t>       </a:t>
            </a:r>
            <a:r>
              <a:rPr lang="zh-CN" altLang="en-US" sz="2800" b="1" dirty="0"/>
              <a:t>数据结构的形式定义是一个二元组：</a:t>
            </a:r>
            <a:endParaRPr lang="zh-CN" altLang="en-US" sz="2800" b="1" dirty="0"/>
          </a:p>
          <a:p>
            <a:pPr marL="0" indent="0" eaLnBrk="1" hangingPunct="1">
              <a:lnSpc>
                <a:spcPct val="110000"/>
              </a:lnSpc>
              <a:buNone/>
            </a:pPr>
            <a:r>
              <a:rPr lang="zh-CN" altLang="en-US" sz="2800" b="1" dirty="0"/>
              <a:t>            </a:t>
            </a:r>
            <a:r>
              <a:rPr lang="en-US" altLang="x-none" sz="2800" b="1" dirty="0"/>
              <a:t>Data-Structure=(D</a:t>
            </a:r>
            <a:r>
              <a:rPr lang="zh-CN" altLang="en-US" sz="2800" b="1" dirty="0"/>
              <a:t>，</a:t>
            </a:r>
            <a:r>
              <a:rPr lang="en-US" altLang="x-none" sz="2800" b="1" dirty="0"/>
              <a:t>S)</a:t>
            </a:r>
            <a:endParaRPr lang="en-US" altLang="x-none" sz="2800" b="1" dirty="0"/>
          </a:p>
          <a:p>
            <a:pPr marL="0" indent="0" eaLnBrk="1" hangingPunct="1">
              <a:lnSpc>
                <a:spcPct val="110000"/>
              </a:lnSpc>
              <a:buNone/>
            </a:pPr>
            <a:r>
              <a:rPr lang="zh-CN" altLang="en-US" sz="2800" b="1" dirty="0"/>
              <a:t>其中：</a:t>
            </a:r>
            <a:r>
              <a:rPr lang="en-US" altLang="x-none" sz="2800" b="1" dirty="0"/>
              <a:t>D</a:t>
            </a:r>
            <a:r>
              <a:rPr lang="zh-CN" altLang="en-US" sz="2800" b="1" dirty="0"/>
              <a:t>是数据元素的有限集，</a:t>
            </a:r>
            <a:r>
              <a:rPr lang="en-US" altLang="x-none" sz="2800" b="1" dirty="0"/>
              <a:t>S</a:t>
            </a:r>
            <a:r>
              <a:rPr lang="zh-CN" altLang="en-US" sz="2800" b="1" dirty="0"/>
              <a:t>是</a:t>
            </a:r>
            <a:r>
              <a:rPr lang="en-US" altLang="x-none" sz="2800" b="1" dirty="0"/>
              <a:t>D</a:t>
            </a:r>
            <a:r>
              <a:rPr lang="zh-CN" altLang="en-US" sz="2800" b="1" dirty="0"/>
              <a:t>上关系的有限集。</a:t>
            </a:r>
            <a:endParaRPr lang="zh-CN" altLang="en-US" sz="2800" b="1" dirty="0"/>
          </a:p>
          <a:p>
            <a:pPr marL="0" indent="0" eaLnBrk="1" hangingPunct="1">
              <a:lnSpc>
                <a:spcPct val="110000"/>
              </a:lnSpc>
              <a:buClrTx/>
              <a:buNone/>
            </a:pPr>
            <a:r>
              <a:rPr lang="zh-CN" altLang="en-US" sz="2800" b="1" dirty="0"/>
              <a:t>例</a:t>
            </a:r>
            <a:r>
              <a:rPr lang="en-US" altLang="x-none" sz="2800" b="1" dirty="0"/>
              <a:t>2</a:t>
            </a:r>
            <a:r>
              <a:rPr lang="zh-CN" altLang="en-US" sz="2800" b="1" dirty="0"/>
              <a:t>：设数据逻辑结构</a:t>
            </a:r>
            <a:r>
              <a:rPr lang="en-US" altLang="x-none" sz="2800" b="1" dirty="0"/>
              <a:t>B=</a:t>
            </a:r>
            <a:r>
              <a:rPr lang="zh-CN" altLang="en-US" sz="2800" b="1" dirty="0"/>
              <a:t>（</a:t>
            </a:r>
            <a:r>
              <a:rPr lang="en-US" altLang="x-none" sz="2800" b="1" dirty="0"/>
              <a:t>K</a:t>
            </a:r>
            <a:r>
              <a:rPr lang="zh-CN" altLang="en-US" sz="2800" b="1" dirty="0"/>
              <a:t>，</a:t>
            </a:r>
            <a:r>
              <a:rPr lang="en-US" altLang="x-none" sz="2800" b="1" dirty="0"/>
              <a:t>R</a:t>
            </a:r>
            <a:r>
              <a:rPr lang="zh-CN" altLang="en-US" sz="2800" b="1" dirty="0"/>
              <a:t>）</a:t>
            </a:r>
            <a:endParaRPr lang="zh-CN" altLang="en-US" sz="2800" b="1" dirty="0"/>
          </a:p>
          <a:p>
            <a:pPr marL="0" indent="0" eaLnBrk="1" hangingPunct="1">
              <a:lnSpc>
                <a:spcPct val="110000"/>
              </a:lnSpc>
              <a:buNone/>
            </a:pPr>
            <a:r>
              <a:rPr lang="zh-CN" altLang="en-US" sz="2400" b="1" dirty="0"/>
              <a:t>  </a:t>
            </a:r>
            <a:r>
              <a:rPr lang="en-US" altLang="x-none" sz="2400" b="1" dirty="0"/>
              <a:t>K={k</a:t>
            </a:r>
            <a:r>
              <a:rPr lang="en-US" altLang="x-none" sz="2400" b="1" baseline="-20000" dirty="0"/>
              <a:t>1</a:t>
            </a:r>
            <a:r>
              <a:rPr lang="en-US" altLang="x-none" sz="2400" b="1" dirty="0"/>
              <a:t>, k</a:t>
            </a:r>
            <a:r>
              <a:rPr lang="en-US" altLang="x-none" sz="2400" b="1" baseline="-20000" dirty="0"/>
              <a:t>2</a:t>
            </a:r>
            <a:r>
              <a:rPr lang="en-US" altLang="x-none" sz="2400" b="1" dirty="0"/>
              <a:t>, </a:t>
            </a:r>
            <a:r>
              <a:rPr lang="en-US" altLang="x-none" sz="2400" b="1" dirty="0">
                <a:latin typeface="Times New Roman" panose="02020603050405020304" pitchFamily="2" charset="0"/>
              </a:rPr>
              <a:t>…</a:t>
            </a:r>
            <a:r>
              <a:rPr lang="en-US" altLang="x-none" sz="2400" b="1" dirty="0"/>
              <a:t>, k</a:t>
            </a:r>
            <a:r>
              <a:rPr lang="en-US" altLang="x-none" sz="2400" b="1" baseline="-20000" dirty="0"/>
              <a:t>9</a:t>
            </a:r>
            <a:r>
              <a:rPr lang="en-US" altLang="x-none" sz="2400" b="1" dirty="0"/>
              <a:t>}</a:t>
            </a:r>
            <a:endParaRPr lang="en-US" altLang="x-none" sz="2400" b="1" dirty="0"/>
          </a:p>
          <a:p>
            <a:pPr marL="0" indent="0" eaLnBrk="1" hangingPunct="1">
              <a:lnSpc>
                <a:spcPct val="110000"/>
              </a:lnSpc>
              <a:buNone/>
            </a:pPr>
            <a:r>
              <a:rPr lang="en-US" altLang="x-none" sz="2400" b="1" dirty="0"/>
              <a:t>  R={ &lt;k</a:t>
            </a:r>
            <a:r>
              <a:rPr lang="en-US" altLang="x-none" sz="2400" b="1" baseline="-20000" dirty="0"/>
              <a:t>1</a:t>
            </a:r>
            <a:r>
              <a:rPr lang="en-US" altLang="x-none" sz="2400" b="1" dirty="0"/>
              <a:t>, k</a:t>
            </a:r>
            <a:r>
              <a:rPr lang="en-US" altLang="x-none" sz="2400" b="1" baseline="-20000" dirty="0"/>
              <a:t>3</a:t>
            </a:r>
            <a:r>
              <a:rPr lang="en-US" altLang="x-none" sz="2400" b="1" dirty="0"/>
              <a:t>&gt;</a:t>
            </a:r>
            <a:r>
              <a:rPr lang="zh-CN" altLang="en-US" sz="2400" b="1" dirty="0"/>
              <a:t>，</a:t>
            </a:r>
            <a:r>
              <a:rPr lang="en-US" altLang="x-none" sz="2400" b="1" dirty="0"/>
              <a:t>&lt;k</a:t>
            </a:r>
            <a:r>
              <a:rPr lang="en-US" altLang="x-none" sz="2400" b="1" baseline="-20000" dirty="0"/>
              <a:t>1</a:t>
            </a:r>
            <a:r>
              <a:rPr lang="en-US" altLang="x-none" sz="2400" b="1" dirty="0"/>
              <a:t>, k</a:t>
            </a:r>
            <a:r>
              <a:rPr lang="en-US" altLang="x-none" sz="2400" b="1" baseline="-20000" dirty="0"/>
              <a:t>8</a:t>
            </a:r>
            <a:r>
              <a:rPr lang="en-US" altLang="x-none" sz="2400" b="1" dirty="0"/>
              <a:t>&gt;</a:t>
            </a:r>
            <a:r>
              <a:rPr lang="zh-CN" altLang="en-US" sz="2400" b="1" dirty="0"/>
              <a:t>，</a:t>
            </a:r>
            <a:r>
              <a:rPr lang="en-US" altLang="x-none" sz="2400" b="1" dirty="0"/>
              <a:t>&lt;k</a:t>
            </a:r>
            <a:r>
              <a:rPr lang="en-US" altLang="x-none" sz="2400" b="1" baseline="-20000" dirty="0"/>
              <a:t>2</a:t>
            </a:r>
            <a:r>
              <a:rPr lang="en-US" altLang="x-none" sz="2400" b="1" dirty="0"/>
              <a:t>, k</a:t>
            </a:r>
            <a:r>
              <a:rPr lang="en-US" altLang="x-none" sz="2400" b="1" baseline="-20000" dirty="0"/>
              <a:t>3</a:t>
            </a:r>
            <a:r>
              <a:rPr lang="en-US" altLang="x-none" sz="2400" b="1" dirty="0"/>
              <a:t>&gt;</a:t>
            </a:r>
            <a:r>
              <a:rPr lang="zh-CN" altLang="en-US" sz="2400" b="1" dirty="0"/>
              <a:t>，</a:t>
            </a:r>
            <a:r>
              <a:rPr lang="en-US" altLang="x-none" sz="2400" b="1" dirty="0"/>
              <a:t>&lt;k</a:t>
            </a:r>
            <a:r>
              <a:rPr lang="en-US" altLang="x-none" sz="2400" b="1" baseline="-20000" dirty="0"/>
              <a:t>2</a:t>
            </a:r>
            <a:r>
              <a:rPr lang="en-US" altLang="x-none" sz="2400" b="1" dirty="0"/>
              <a:t>, k</a:t>
            </a:r>
            <a:r>
              <a:rPr lang="en-US" altLang="x-none" sz="2400" b="1" baseline="-20000" dirty="0"/>
              <a:t>4</a:t>
            </a:r>
            <a:r>
              <a:rPr lang="en-US" altLang="x-none" sz="2400" b="1" dirty="0"/>
              <a:t>&gt;</a:t>
            </a:r>
            <a:r>
              <a:rPr lang="zh-CN" altLang="en-US" sz="2400" b="1" dirty="0"/>
              <a:t>，</a:t>
            </a:r>
            <a:r>
              <a:rPr lang="en-US" altLang="x-none" sz="2400" b="1" dirty="0"/>
              <a:t>&lt;k</a:t>
            </a:r>
            <a:r>
              <a:rPr lang="en-US" altLang="x-none" sz="2400" b="1" baseline="-20000" dirty="0"/>
              <a:t>2</a:t>
            </a:r>
            <a:r>
              <a:rPr lang="en-US" altLang="x-none" sz="2400" b="1" dirty="0"/>
              <a:t>, k</a:t>
            </a:r>
            <a:r>
              <a:rPr lang="en-US" altLang="x-none" sz="2400" b="1" baseline="-20000" dirty="0"/>
              <a:t>5</a:t>
            </a:r>
            <a:r>
              <a:rPr lang="en-US" altLang="x-none" sz="2400" b="1" dirty="0"/>
              <a:t>&gt;</a:t>
            </a:r>
            <a:r>
              <a:rPr lang="zh-CN" altLang="en-US" sz="2400" b="1" dirty="0"/>
              <a:t>，</a:t>
            </a:r>
            <a:r>
              <a:rPr lang="en-US" altLang="x-none" sz="2400" b="1" dirty="0"/>
              <a:t>&lt;k</a:t>
            </a:r>
            <a:r>
              <a:rPr lang="en-US" altLang="x-none" sz="2400" b="1" baseline="-20000" dirty="0"/>
              <a:t>3</a:t>
            </a:r>
            <a:r>
              <a:rPr lang="en-US" altLang="x-none" sz="2400" b="1" dirty="0"/>
              <a:t>, k</a:t>
            </a:r>
            <a:r>
              <a:rPr lang="en-US" altLang="x-none" sz="2400" b="1" baseline="-20000" dirty="0"/>
              <a:t>9</a:t>
            </a:r>
            <a:r>
              <a:rPr lang="en-US" altLang="x-none" sz="2400" b="1" dirty="0"/>
              <a:t>&gt;</a:t>
            </a:r>
            <a:r>
              <a:rPr lang="zh-CN" altLang="en-US" sz="2400" b="1" dirty="0"/>
              <a:t>，</a:t>
            </a:r>
            <a:r>
              <a:rPr lang="en-US" altLang="x-none" sz="2400" b="1" dirty="0"/>
              <a:t>&lt;k</a:t>
            </a:r>
            <a:r>
              <a:rPr lang="en-US" altLang="x-none" sz="2400" b="1" baseline="-20000" dirty="0"/>
              <a:t>5</a:t>
            </a:r>
            <a:r>
              <a:rPr lang="en-US" altLang="x-none" sz="2400" b="1" dirty="0"/>
              <a:t>, k</a:t>
            </a:r>
            <a:r>
              <a:rPr lang="en-US" altLang="x-none" sz="2400" b="1" baseline="-20000" dirty="0"/>
              <a:t>6</a:t>
            </a:r>
            <a:r>
              <a:rPr lang="en-US" altLang="x-none" sz="2400" b="1" dirty="0"/>
              <a:t>&gt;</a:t>
            </a:r>
            <a:r>
              <a:rPr lang="zh-CN" altLang="en-US" sz="2400" b="1" dirty="0"/>
              <a:t>，</a:t>
            </a:r>
            <a:r>
              <a:rPr lang="en-US" altLang="x-none" sz="2400" b="1" dirty="0"/>
              <a:t>&lt;k</a:t>
            </a:r>
            <a:r>
              <a:rPr lang="en-US" altLang="x-none" sz="2400" b="1" baseline="-20000" dirty="0"/>
              <a:t>8</a:t>
            </a:r>
            <a:r>
              <a:rPr lang="en-US" altLang="x-none" sz="2400" b="1" dirty="0"/>
              <a:t>, k</a:t>
            </a:r>
            <a:r>
              <a:rPr lang="en-US" altLang="x-none" sz="2400" b="1" baseline="-20000" dirty="0"/>
              <a:t>9</a:t>
            </a:r>
            <a:r>
              <a:rPr lang="en-US" altLang="x-none" sz="2400" b="1" dirty="0"/>
              <a:t>&gt;</a:t>
            </a:r>
            <a:r>
              <a:rPr lang="zh-CN" altLang="en-US" sz="2400" b="1" dirty="0"/>
              <a:t>，</a:t>
            </a:r>
            <a:r>
              <a:rPr lang="en-US" altLang="x-none" sz="2400" b="1" dirty="0"/>
              <a:t>&lt;k</a:t>
            </a:r>
            <a:r>
              <a:rPr lang="en-US" altLang="x-none" sz="2400" b="1" baseline="-20000" dirty="0"/>
              <a:t>9</a:t>
            </a:r>
            <a:r>
              <a:rPr lang="en-US" altLang="x-none" sz="2400" b="1" dirty="0"/>
              <a:t>, k</a:t>
            </a:r>
            <a:r>
              <a:rPr lang="en-US" altLang="x-none" sz="2400" b="1" baseline="-20000" dirty="0"/>
              <a:t>7</a:t>
            </a:r>
            <a:r>
              <a:rPr lang="en-US" altLang="x-none" sz="2400" b="1" dirty="0"/>
              <a:t>&gt;</a:t>
            </a:r>
            <a:r>
              <a:rPr lang="zh-CN" altLang="en-US" sz="2400" b="1" dirty="0"/>
              <a:t>，</a:t>
            </a:r>
            <a:r>
              <a:rPr lang="en-US" altLang="x-none" sz="2400" b="1" dirty="0"/>
              <a:t>&lt;k</a:t>
            </a:r>
            <a:r>
              <a:rPr lang="en-US" altLang="x-none" sz="2400" b="1" baseline="-20000" dirty="0"/>
              <a:t>4</a:t>
            </a:r>
            <a:r>
              <a:rPr lang="en-US" altLang="x-none" sz="2400" b="1" dirty="0"/>
              <a:t>, k</a:t>
            </a:r>
            <a:r>
              <a:rPr lang="en-US" altLang="x-none" sz="2400" b="1" baseline="-20000" dirty="0"/>
              <a:t>7</a:t>
            </a:r>
            <a:r>
              <a:rPr lang="en-US" altLang="x-none" sz="2400" b="1" dirty="0"/>
              <a:t>&gt;</a:t>
            </a:r>
            <a:r>
              <a:rPr lang="zh-CN" altLang="en-US" sz="2400" b="1" dirty="0"/>
              <a:t>，</a:t>
            </a:r>
            <a:r>
              <a:rPr lang="en-US" altLang="x-none" sz="2400" b="1" dirty="0"/>
              <a:t>&lt;k</a:t>
            </a:r>
            <a:r>
              <a:rPr lang="en-US" altLang="x-none" sz="2400" b="1" baseline="-20000" dirty="0"/>
              <a:t>4</a:t>
            </a:r>
            <a:r>
              <a:rPr lang="en-US" altLang="x-none" sz="2400" b="1" dirty="0"/>
              <a:t>, k</a:t>
            </a:r>
            <a:r>
              <a:rPr lang="en-US" altLang="x-none" sz="2400" b="1" baseline="-20000" dirty="0"/>
              <a:t>6</a:t>
            </a:r>
            <a:r>
              <a:rPr lang="en-US" altLang="x-none" sz="2400" b="1" dirty="0"/>
              <a:t>&gt; }</a:t>
            </a:r>
            <a:endParaRPr lang="en-US" altLang="x-none" sz="2400" b="1" dirty="0"/>
          </a:p>
          <a:p>
            <a:pPr marL="0" indent="0" eaLnBrk="1" hangingPunct="1">
              <a:lnSpc>
                <a:spcPct val="110000"/>
              </a:lnSpc>
              <a:buNone/>
            </a:pPr>
            <a:r>
              <a:rPr lang="en-US" altLang="x-none" sz="2400" b="1" dirty="0"/>
              <a:t>  </a:t>
            </a:r>
            <a:r>
              <a:rPr lang="zh-CN" altLang="en-US" sz="2400" b="1" dirty="0"/>
              <a:t>画出这逻辑结构的图示，并确定那些是起点，那些是终点</a:t>
            </a:r>
            <a:endParaRPr lang="zh-CN" altLang="en-US" sz="2400" b="1" dirty="0"/>
          </a:p>
        </p:txBody>
      </p:sp>
      <p:sp>
        <p:nvSpPr>
          <p:cNvPr id="22531" name="Rectangle 3"/>
          <p:cNvSpPr>
            <a:spLocks noGrp="1"/>
          </p:cNvSpPr>
          <p:nvPr>
            <p:ph type="title"/>
          </p:nvPr>
        </p:nvSpPr>
        <p:spPr>
          <a:xfrm>
            <a:off x="2209800" y="1844675"/>
            <a:ext cx="7086600" cy="762000"/>
          </a:xfrm>
        </p:spPr>
        <p:txBody>
          <a:bodyPr vert="horz" wrap="square" lIns="92075" tIns="46038" rIns="92075" bIns="46038" anchor="ctr"/>
          <a:p>
            <a:pPr eaLnBrk="1" hangingPunct="1"/>
            <a:r>
              <a:rPr lang="en-US" altLang="x-none" b="1" dirty="0">
                <a:latin typeface="Times New Roman" panose="02020603050405020304" pitchFamily="2" charset="0"/>
              </a:rPr>
              <a:t>1.1.3</a:t>
            </a:r>
            <a:r>
              <a:rPr lang="en-US" altLang="x-none" dirty="0">
                <a:effectLst>
                  <a:outerShdw blurRad="38100" dist="38100" dir="2700000">
                    <a:srgbClr val="000000"/>
                  </a:outerShdw>
                </a:effectLst>
              </a:rPr>
              <a:t>  </a:t>
            </a:r>
            <a:r>
              <a:rPr lang="zh-CN" altLang="en-US" b="1" dirty="0">
                <a:ea typeface="楷体_GB2312" pitchFamily="1" charset="-122"/>
              </a:rPr>
              <a:t>数据结构的形式定义</a:t>
            </a:r>
            <a:endParaRPr lang="zh-CN" altLang="en-US" b="1" dirty="0">
              <a:ea typeface="楷体_GB2312" pitchFamily="1" charset="-122"/>
            </a:endParaRPr>
          </a:p>
        </p:txBody>
      </p:sp>
      <p:sp>
        <p:nvSpPr>
          <p:cNvPr id="22532" name="Rectangle 4"/>
          <p:cNvSpPr/>
          <p:nvPr/>
        </p:nvSpPr>
        <p:spPr>
          <a:xfrm>
            <a:off x="4800600" y="1371600"/>
            <a:ext cx="3200400" cy="381000"/>
          </a:xfrm>
          <a:prstGeom prst="rect">
            <a:avLst/>
          </a:prstGeom>
          <a:noFill/>
          <a:ln w="9525">
            <a:noFill/>
          </a:ln>
        </p:spPr>
        <p:txBody>
          <a:bodyPr lIns="92075" tIns="46038" rIns="92075" bIns="46038" anchor="ctr"/>
          <a:p>
            <a:pPr algn="ctr"/>
            <a:r>
              <a:rPr lang="zh-CN" altLang="en-US" sz="2000" b="1" dirty="0">
                <a:latin typeface="楷体_GB2312" pitchFamily="1" charset="-122"/>
                <a:ea typeface="楷体_GB2312" pitchFamily="1" charset="-122"/>
              </a:rPr>
              <a:t>图</a:t>
            </a:r>
            <a:r>
              <a:rPr lang="en-US" altLang="x-none" sz="2000" b="1" dirty="0">
                <a:latin typeface="Times New Roman" panose="02020603050405020304" pitchFamily="2" charset="0"/>
                <a:ea typeface="楷体_GB2312" pitchFamily="1" charset="-122"/>
              </a:rPr>
              <a:t>1-3</a:t>
            </a:r>
            <a:r>
              <a:rPr lang="en-US" altLang="x-none" sz="2000" b="1" dirty="0">
                <a:effectLst>
                  <a:outerShdw blurRad="38100" dist="38100" dir="2700000">
                    <a:srgbClr val="000000"/>
                  </a:outerShdw>
                </a:effectLst>
                <a:latin typeface="楷体_GB2312" pitchFamily="1" charset="-122"/>
                <a:ea typeface="楷体_GB2312" pitchFamily="1" charset="-122"/>
              </a:rPr>
              <a:t>    </a:t>
            </a:r>
            <a:r>
              <a:rPr lang="zh-CN" altLang="en-US" sz="2000" b="1" dirty="0">
                <a:latin typeface="楷体_GB2312" pitchFamily="1" charset="-122"/>
                <a:ea typeface="楷体_GB2312" pitchFamily="1" charset="-122"/>
              </a:rPr>
              <a:t>四类基本</a:t>
            </a:r>
            <a:r>
              <a:rPr lang="zh-CN" altLang="en-US" sz="2000" b="1" dirty="0">
                <a:effectLst>
                  <a:outerShdw blurRad="38100" dist="38100" dir="2700000">
                    <a:srgbClr val="000000"/>
                  </a:outerShdw>
                </a:effectLst>
                <a:latin typeface="楷体_GB2312" pitchFamily="1" charset="-122"/>
                <a:ea typeface="楷体_GB2312" pitchFamily="1" charset="-122"/>
              </a:rPr>
              <a:t>结构图</a:t>
            </a:r>
            <a:endParaRPr lang="zh-CN" altLang="en-US" sz="2000" b="1" dirty="0">
              <a:effectLst>
                <a:outerShdw blurRad="38100" dist="38100" dir="2700000">
                  <a:srgbClr val="000000"/>
                </a:outerShdw>
              </a:effectLst>
              <a:latin typeface="楷体_GB2312" pitchFamily="1" charset="-122"/>
              <a:ea typeface="楷体_GB2312" pitchFamily="1" charset="-122"/>
            </a:endParaRPr>
          </a:p>
        </p:txBody>
      </p:sp>
      <p:grpSp>
        <p:nvGrpSpPr>
          <p:cNvPr id="22533" name="组合 22532"/>
          <p:cNvGrpSpPr/>
          <p:nvPr/>
        </p:nvGrpSpPr>
        <p:grpSpPr>
          <a:xfrm>
            <a:off x="2286000" y="152400"/>
            <a:ext cx="7231063" cy="1143000"/>
            <a:chOff x="0" y="0"/>
            <a:chExt cx="4555" cy="720"/>
          </a:xfrm>
        </p:grpSpPr>
        <p:grpSp>
          <p:nvGrpSpPr>
            <p:cNvPr id="22534" name="组合 22533"/>
            <p:cNvGrpSpPr/>
            <p:nvPr/>
          </p:nvGrpSpPr>
          <p:grpSpPr>
            <a:xfrm>
              <a:off x="0" y="533"/>
              <a:ext cx="1379" cy="91"/>
              <a:chOff x="0" y="0"/>
              <a:chExt cx="1379" cy="91"/>
            </a:xfrm>
          </p:grpSpPr>
          <p:sp>
            <p:nvSpPr>
              <p:cNvPr id="22535" name="AutoShape 7"/>
              <p:cNvSpPr/>
              <p:nvPr/>
            </p:nvSpPr>
            <p:spPr>
              <a:xfrm>
                <a:off x="0" y="0"/>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36" name="AutoShape 8"/>
              <p:cNvSpPr/>
              <p:nvPr/>
            </p:nvSpPr>
            <p:spPr>
              <a:xfrm>
                <a:off x="432" y="0"/>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37" name="AutoShape 9"/>
              <p:cNvSpPr/>
              <p:nvPr/>
            </p:nvSpPr>
            <p:spPr>
              <a:xfrm>
                <a:off x="864" y="0"/>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38" name="AutoShape 10"/>
              <p:cNvSpPr/>
              <p:nvPr/>
            </p:nvSpPr>
            <p:spPr>
              <a:xfrm>
                <a:off x="1288" y="0"/>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39" name="Line 11"/>
              <p:cNvSpPr/>
              <p:nvPr/>
            </p:nvSpPr>
            <p:spPr>
              <a:xfrm>
                <a:off x="96" y="48"/>
                <a:ext cx="336" cy="0"/>
              </a:xfrm>
              <a:prstGeom prst="line">
                <a:avLst/>
              </a:prstGeom>
              <a:ln w="9525" cap="flat" cmpd="sng">
                <a:solidFill>
                  <a:schemeClr val="tx1"/>
                </a:solidFill>
                <a:prstDash val="solid"/>
                <a:headEnd type="none" w="med" len="med"/>
                <a:tailEnd type="none" w="med" len="med"/>
              </a:ln>
            </p:spPr>
          </p:sp>
          <p:sp>
            <p:nvSpPr>
              <p:cNvPr id="22540" name="Line 12"/>
              <p:cNvSpPr/>
              <p:nvPr/>
            </p:nvSpPr>
            <p:spPr>
              <a:xfrm>
                <a:off x="528" y="48"/>
                <a:ext cx="336" cy="0"/>
              </a:xfrm>
              <a:prstGeom prst="line">
                <a:avLst/>
              </a:prstGeom>
              <a:ln w="9525" cap="flat" cmpd="sng">
                <a:solidFill>
                  <a:schemeClr val="tx1"/>
                </a:solidFill>
                <a:prstDash val="solid"/>
                <a:headEnd type="none" w="med" len="med"/>
                <a:tailEnd type="none" w="med" len="med"/>
              </a:ln>
            </p:spPr>
          </p:sp>
          <p:sp>
            <p:nvSpPr>
              <p:cNvPr id="22541" name="Line 13"/>
              <p:cNvSpPr/>
              <p:nvPr/>
            </p:nvSpPr>
            <p:spPr>
              <a:xfrm>
                <a:off x="952" y="48"/>
                <a:ext cx="336" cy="0"/>
              </a:xfrm>
              <a:prstGeom prst="line">
                <a:avLst/>
              </a:prstGeom>
              <a:ln w="9525" cap="flat" cmpd="sng">
                <a:solidFill>
                  <a:schemeClr val="tx1"/>
                </a:solidFill>
                <a:prstDash val="solid"/>
                <a:headEnd type="none" w="med" len="med"/>
                <a:tailEnd type="none" w="med" len="med"/>
              </a:ln>
            </p:spPr>
          </p:sp>
        </p:grpSp>
        <p:grpSp>
          <p:nvGrpSpPr>
            <p:cNvPr id="22542" name="组合 22541"/>
            <p:cNvGrpSpPr/>
            <p:nvPr/>
          </p:nvGrpSpPr>
          <p:grpSpPr>
            <a:xfrm>
              <a:off x="1840" y="48"/>
              <a:ext cx="1083" cy="571"/>
              <a:chOff x="0" y="0"/>
              <a:chExt cx="1083" cy="571"/>
            </a:xfrm>
          </p:grpSpPr>
          <p:sp>
            <p:nvSpPr>
              <p:cNvPr id="22543" name="AutoShape 15"/>
              <p:cNvSpPr/>
              <p:nvPr/>
            </p:nvSpPr>
            <p:spPr>
              <a:xfrm>
                <a:off x="504" y="472"/>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44" name="AutoShape 16"/>
              <p:cNvSpPr/>
              <p:nvPr/>
            </p:nvSpPr>
            <p:spPr>
              <a:xfrm>
                <a:off x="272" y="216"/>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45" name="AutoShape 17"/>
              <p:cNvSpPr/>
              <p:nvPr/>
            </p:nvSpPr>
            <p:spPr>
              <a:xfrm>
                <a:off x="488" y="0"/>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46" name="AutoShape 18"/>
              <p:cNvSpPr/>
              <p:nvPr/>
            </p:nvSpPr>
            <p:spPr>
              <a:xfrm>
                <a:off x="784" y="216"/>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47" name="AutoShape 19"/>
              <p:cNvSpPr/>
              <p:nvPr/>
            </p:nvSpPr>
            <p:spPr>
              <a:xfrm>
                <a:off x="0" y="472"/>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48" name="AutoShape 20"/>
              <p:cNvSpPr/>
              <p:nvPr/>
            </p:nvSpPr>
            <p:spPr>
              <a:xfrm>
                <a:off x="272" y="472"/>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49" name="AutoShape 21"/>
              <p:cNvSpPr/>
              <p:nvPr/>
            </p:nvSpPr>
            <p:spPr>
              <a:xfrm>
                <a:off x="992" y="480"/>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50" name="AutoShape 22"/>
              <p:cNvSpPr/>
              <p:nvPr/>
            </p:nvSpPr>
            <p:spPr>
              <a:xfrm>
                <a:off x="680" y="472"/>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51" name="Line 23"/>
              <p:cNvSpPr/>
              <p:nvPr/>
            </p:nvSpPr>
            <p:spPr>
              <a:xfrm flipH="1">
                <a:off x="336" y="72"/>
                <a:ext cx="176" cy="144"/>
              </a:xfrm>
              <a:prstGeom prst="line">
                <a:avLst/>
              </a:prstGeom>
              <a:ln w="9525" cap="flat" cmpd="sng">
                <a:solidFill>
                  <a:schemeClr val="tx1"/>
                </a:solidFill>
                <a:prstDash val="solid"/>
                <a:headEnd type="none" w="med" len="med"/>
                <a:tailEnd type="none" w="med" len="med"/>
              </a:ln>
            </p:spPr>
          </p:sp>
          <p:sp>
            <p:nvSpPr>
              <p:cNvPr id="22552" name="Line 24"/>
              <p:cNvSpPr/>
              <p:nvPr/>
            </p:nvSpPr>
            <p:spPr>
              <a:xfrm>
                <a:off x="576" y="80"/>
                <a:ext cx="224" cy="136"/>
              </a:xfrm>
              <a:prstGeom prst="line">
                <a:avLst/>
              </a:prstGeom>
              <a:ln w="9525" cap="flat" cmpd="sng">
                <a:solidFill>
                  <a:schemeClr val="tx1"/>
                </a:solidFill>
                <a:prstDash val="solid"/>
                <a:headEnd type="none" w="med" len="med"/>
                <a:tailEnd type="none" w="med" len="med"/>
              </a:ln>
            </p:spPr>
          </p:sp>
          <p:sp>
            <p:nvSpPr>
              <p:cNvPr id="22553" name="Line 25"/>
              <p:cNvSpPr/>
              <p:nvPr/>
            </p:nvSpPr>
            <p:spPr>
              <a:xfrm flipH="1">
                <a:off x="88" y="296"/>
                <a:ext cx="192" cy="192"/>
              </a:xfrm>
              <a:prstGeom prst="line">
                <a:avLst/>
              </a:prstGeom>
              <a:ln w="9525" cap="flat" cmpd="sng">
                <a:solidFill>
                  <a:schemeClr val="tx1"/>
                </a:solidFill>
                <a:prstDash val="solid"/>
                <a:headEnd type="none" w="med" len="med"/>
                <a:tailEnd type="none" w="med" len="med"/>
              </a:ln>
            </p:spPr>
          </p:sp>
          <p:sp>
            <p:nvSpPr>
              <p:cNvPr id="22554" name="Line 26"/>
              <p:cNvSpPr/>
              <p:nvPr/>
            </p:nvSpPr>
            <p:spPr>
              <a:xfrm>
                <a:off x="320" y="312"/>
                <a:ext cx="0" cy="154"/>
              </a:xfrm>
              <a:prstGeom prst="line">
                <a:avLst/>
              </a:prstGeom>
              <a:ln w="9525" cap="flat" cmpd="sng">
                <a:solidFill>
                  <a:schemeClr val="tx1"/>
                </a:solidFill>
                <a:prstDash val="solid"/>
                <a:headEnd type="none" w="med" len="med"/>
                <a:tailEnd type="none" w="med" len="med"/>
              </a:ln>
            </p:spPr>
          </p:sp>
          <p:sp>
            <p:nvSpPr>
              <p:cNvPr id="22555" name="Line 27"/>
              <p:cNvSpPr/>
              <p:nvPr/>
            </p:nvSpPr>
            <p:spPr>
              <a:xfrm>
                <a:off x="360" y="288"/>
                <a:ext cx="192" cy="192"/>
              </a:xfrm>
              <a:prstGeom prst="line">
                <a:avLst/>
              </a:prstGeom>
              <a:ln w="9525" cap="flat" cmpd="sng">
                <a:solidFill>
                  <a:schemeClr val="tx1"/>
                </a:solidFill>
                <a:prstDash val="solid"/>
                <a:headEnd type="none" w="med" len="med"/>
                <a:tailEnd type="none" w="med" len="med"/>
              </a:ln>
            </p:spPr>
          </p:sp>
          <p:sp>
            <p:nvSpPr>
              <p:cNvPr id="22556" name="Line 28"/>
              <p:cNvSpPr/>
              <p:nvPr/>
            </p:nvSpPr>
            <p:spPr>
              <a:xfrm flipH="1">
                <a:off x="728" y="312"/>
                <a:ext cx="96" cy="144"/>
              </a:xfrm>
              <a:prstGeom prst="line">
                <a:avLst/>
              </a:prstGeom>
              <a:ln w="9525" cap="flat" cmpd="sng">
                <a:solidFill>
                  <a:schemeClr val="tx1"/>
                </a:solidFill>
                <a:prstDash val="solid"/>
                <a:headEnd type="none" w="med" len="med"/>
                <a:tailEnd type="none" w="med" len="med"/>
              </a:ln>
            </p:spPr>
          </p:sp>
          <p:sp>
            <p:nvSpPr>
              <p:cNvPr id="22557" name="Line 29"/>
              <p:cNvSpPr/>
              <p:nvPr/>
            </p:nvSpPr>
            <p:spPr>
              <a:xfrm>
                <a:off x="880" y="288"/>
                <a:ext cx="144" cy="192"/>
              </a:xfrm>
              <a:prstGeom prst="line">
                <a:avLst/>
              </a:prstGeom>
              <a:ln w="9525" cap="flat" cmpd="sng">
                <a:solidFill>
                  <a:schemeClr val="tx1"/>
                </a:solidFill>
                <a:prstDash val="solid"/>
                <a:headEnd type="none" w="med" len="med"/>
                <a:tailEnd type="none" w="med" len="med"/>
              </a:ln>
            </p:spPr>
          </p:sp>
        </p:grpSp>
        <p:grpSp>
          <p:nvGrpSpPr>
            <p:cNvPr id="22558" name="组合 22557"/>
            <p:cNvGrpSpPr/>
            <p:nvPr/>
          </p:nvGrpSpPr>
          <p:grpSpPr>
            <a:xfrm>
              <a:off x="3424" y="48"/>
              <a:ext cx="1131" cy="672"/>
              <a:chOff x="0" y="0"/>
              <a:chExt cx="1131" cy="672"/>
            </a:xfrm>
          </p:grpSpPr>
          <p:sp>
            <p:nvSpPr>
              <p:cNvPr id="22559" name="Line 31"/>
              <p:cNvSpPr/>
              <p:nvPr/>
            </p:nvSpPr>
            <p:spPr>
              <a:xfrm>
                <a:off x="400" y="40"/>
                <a:ext cx="408" cy="0"/>
              </a:xfrm>
              <a:prstGeom prst="line">
                <a:avLst/>
              </a:prstGeom>
              <a:ln w="9525" cap="flat" cmpd="sng">
                <a:solidFill>
                  <a:schemeClr val="tx1"/>
                </a:solidFill>
                <a:prstDash val="solid"/>
                <a:headEnd type="none" w="med" len="med"/>
                <a:tailEnd type="none" w="med" len="med"/>
              </a:ln>
            </p:spPr>
          </p:sp>
          <p:sp>
            <p:nvSpPr>
              <p:cNvPr id="22560" name="AutoShape 32"/>
              <p:cNvSpPr/>
              <p:nvPr/>
            </p:nvSpPr>
            <p:spPr>
              <a:xfrm>
                <a:off x="320" y="8"/>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61" name="AutoShape 33"/>
              <p:cNvSpPr/>
              <p:nvPr/>
            </p:nvSpPr>
            <p:spPr>
              <a:xfrm>
                <a:off x="0" y="328"/>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62" name="AutoShape 34"/>
              <p:cNvSpPr/>
              <p:nvPr/>
            </p:nvSpPr>
            <p:spPr>
              <a:xfrm>
                <a:off x="800" y="0"/>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63" name="AutoShape 35"/>
              <p:cNvSpPr/>
              <p:nvPr/>
            </p:nvSpPr>
            <p:spPr>
              <a:xfrm>
                <a:off x="608" y="581"/>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64" name="AutoShape 36"/>
              <p:cNvSpPr/>
              <p:nvPr/>
            </p:nvSpPr>
            <p:spPr>
              <a:xfrm>
                <a:off x="1040" y="336"/>
                <a:ext cx="91" cy="91"/>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65" name="Line 37"/>
              <p:cNvSpPr/>
              <p:nvPr/>
            </p:nvSpPr>
            <p:spPr>
              <a:xfrm>
                <a:off x="80" y="408"/>
                <a:ext cx="528" cy="192"/>
              </a:xfrm>
              <a:prstGeom prst="line">
                <a:avLst/>
              </a:prstGeom>
              <a:ln w="9525" cap="flat" cmpd="sng">
                <a:solidFill>
                  <a:schemeClr val="tx1"/>
                </a:solidFill>
                <a:prstDash val="solid"/>
                <a:headEnd type="none" w="med" len="med"/>
                <a:tailEnd type="none" w="med" len="med"/>
              </a:ln>
            </p:spPr>
          </p:sp>
          <p:sp>
            <p:nvSpPr>
              <p:cNvPr id="22566" name="Line 38"/>
              <p:cNvSpPr/>
              <p:nvPr/>
            </p:nvSpPr>
            <p:spPr>
              <a:xfrm flipH="1">
                <a:off x="88" y="88"/>
                <a:ext cx="240" cy="240"/>
              </a:xfrm>
              <a:prstGeom prst="line">
                <a:avLst/>
              </a:prstGeom>
              <a:ln w="9525" cap="flat" cmpd="sng">
                <a:solidFill>
                  <a:schemeClr val="tx1"/>
                </a:solidFill>
                <a:prstDash val="solid"/>
                <a:headEnd type="none" w="med" len="med"/>
                <a:tailEnd type="none" w="med" len="med"/>
              </a:ln>
            </p:spPr>
          </p:sp>
          <p:sp>
            <p:nvSpPr>
              <p:cNvPr id="22567" name="Line 39"/>
              <p:cNvSpPr/>
              <p:nvPr/>
            </p:nvSpPr>
            <p:spPr>
              <a:xfrm flipH="1">
                <a:off x="656" y="96"/>
                <a:ext cx="192" cy="480"/>
              </a:xfrm>
              <a:prstGeom prst="line">
                <a:avLst/>
              </a:prstGeom>
              <a:ln w="9525" cap="flat" cmpd="sng">
                <a:solidFill>
                  <a:schemeClr val="tx1"/>
                </a:solidFill>
                <a:prstDash val="solid"/>
                <a:headEnd type="none" w="med" len="med"/>
                <a:tailEnd type="none" w="med" len="med"/>
              </a:ln>
            </p:spPr>
          </p:sp>
          <p:sp>
            <p:nvSpPr>
              <p:cNvPr id="22568" name="Line 40"/>
              <p:cNvSpPr/>
              <p:nvPr/>
            </p:nvSpPr>
            <p:spPr>
              <a:xfrm>
                <a:off x="416" y="96"/>
                <a:ext cx="624" cy="288"/>
              </a:xfrm>
              <a:prstGeom prst="line">
                <a:avLst/>
              </a:prstGeom>
              <a:ln w="9525" cap="flat" cmpd="sng">
                <a:solidFill>
                  <a:schemeClr val="tx1"/>
                </a:solidFill>
                <a:prstDash val="solid"/>
                <a:headEnd type="none" w="med" len="med"/>
                <a:tailEnd type="none" w="med" len="med"/>
              </a:ln>
            </p:spPr>
          </p:sp>
          <p:sp>
            <p:nvSpPr>
              <p:cNvPr id="22569" name="Line 41"/>
              <p:cNvSpPr/>
              <p:nvPr/>
            </p:nvSpPr>
            <p:spPr>
              <a:xfrm flipH="1">
                <a:off x="696" y="424"/>
                <a:ext cx="384" cy="192"/>
              </a:xfrm>
              <a:prstGeom prst="line">
                <a:avLst/>
              </a:prstGeom>
              <a:ln w="9525" cap="flat" cmpd="sng">
                <a:solidFill>
                  <a:schemeClr val="tx1"/>
                </a:solidFill>
                <a:prstDash val="solid"/>
                <a:headEnd type="none" w="med" len="med"/>
                <a:tailEnd type="none" w="med" len="med"/>
              </a:ln>
            </p:spPr>
          </p:sp>
          <p:sp>
            <p:nvSpPr>
              <p:cNvPr id="22570" name="Line 42"/>
              <p:cNvSpPr/>
              <p:nvPr/>
            </p:nvSpPr>
            <p:spPr>
              <a:xfrm flipV="1">
                <a:off x="96" y="88"/>
                <a:ext cx="720" cy="288"/>
              </a:xfrm>
              <a:prstGeom prst="line">
                <a:avLst/>
              </a:prstGeom>
              <a:ln w="9525" cap="flat" cmpd="sng">
                <a:solidFill>
                  <a:schemeClr val="tx1"/>
                </a:solidFill>
                <a:prstDash val="solid"/>
                <a:headEnd type="none" w="med" len="med"/>
                <a:tailEnd type="none" w="med" len="med"/>
              </a:ln>
            </p:spPr>
          </p:sp>
          <p:sp>
            <p:nvSpPr>
              <p:cNvPr id="22571" name="Line 43"/>
              <p:cNvSpPr/>
              <p:nvPr/>
            </p:nvSpPr>
            <p:spPr>
              <a:xfrm>
                <a:off x="384" y="104"/>
                <a:ext cx="240" cy="480"/>
              </a:xfrm>
              <a:prstGeom prst="line">
                <a:avLst/>
              </a:prstGeom>
              <a:ln w="9525" cap="flat" cmpd="sng">
                <a:solidFill>
                  <a:schemeClr val="tx1"/>
                </a:solidFill>
                <a:prstDash val="solid"/>
                <a:headEnd type="none" w="med" len="med"/>
                <a:tailEnd type="none" w="med" len="med"/>
              </a:ln>
            </p:spPr>
          </p:sp>
        </p:grpSp>
        <p:grpSp>
          <p:nvGrpSpPr>
            <p:cNvPr id="22572" name="组合 22571"/>
            <p:cNvGrpSpPr/>
            <p:nvPr/>
          </p:nvGrpSpPr>
          <p:grpSpPr>
            <a:xfrm>
              <a:off x="528" y="0"/>
              <a:ext cx="623" cy="336"/>
              <a:chOff x="0" y="0"/>
              <a:chExt cx="623" cy="336"/>
            </a:xfrm>
          </p:grpSpPr>
          <p:sp>
            <p:nvSpPr>
              <p:cNvPr id="22573" name="AutoShape 45"/>
              <p:cNvSpPr/>
              <p:nvPr/>
            </p:nvSpPr>
            <p:spPr>
              <a:xfrm>
                <a:off x="0" y="192"/>
                <a:ext cx="95" cy="96"/>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74" name="AutoShape 46"/>
              <p:cNvSpPr/>
              <p:nvPr/>
            </p:nvSpPr>
            <p:spPr>
              <a:xfrm>
                <a:off x="144" y="0"/>
                <a:ext cx="95" cy="96"/>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75" name="AutoShape 47"/>
              <p:cNvSpPr/>
              <p:nvPr/>
            </p:nvSpPr>
            <p:spPr>
              <a:xfrm>
                <a:off x="144" y="240"/>
                <a:ext cx="95" cy="96"/>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76" name="AutoShape 48"/>
              <p:cNvSpPr/>
              <p:nvPr/>
            </p:nvSpPr>
            <p:spPr>
              <a:xfrm>
                <a:off x="336" y="0"/>
                <a:ext cx="95" cy="96"/>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77" name="AutoShape 49"/>
              <p:cNvSpPr/>
              <p:nvPr/>
            </p:nvSpPr>
            <p:spPr>
              <a:xfrm>
                <a:off x="528" y="144"/>
                <a:ext cx="95" cy="96"/>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sp>
            <p:nvSpPr>
              <p:cNvPr id="22578" name="AutoShape 50"/>
              <p:cNvSpPr/>
              <p:nvPr/>
            </p:nvSpPr>
            <p:spPr>
              <a:xfrm>
                <a:off x="336" y="192"/>
                <a:ext cx="95" cy="96"/>
              </a:xfrm>
              <a:prstGeom prst="flowChartConnector">
                <a:avLst/>
              </a:prstGeom>
              <a:noFill/>
              <a:ln w="9525" cap="flat" cmpd="sng">
                <a:solidFill>
                  <a:schemeClr val="tx1"/>
                </a:solidFill>
                <a:prstDash val="solid"/>
                <a:headEnd type="none" w="med" len="med"/>
                <a:tailEnd type="none" w="med" len="med"/>
              </a:ln>
            </p:spPr>
            <p:txBody>
              <a:bodyPr wrap="none" anchor="ctr"/>
              <a:p>
                <a:endParaRPr lang="zh-CN" altLang="en-US" sz="2400" dirty="0">
                  <a:latin typeface="Times New Roman" panose="02020603050405020304" pitchFamily="2" charset="0"/>
                </a:endParaRPr>
              </a:p>
            </p:txBody>
          </p:sp>
        </p:grpSp>
      </p:grpSp>
    </p:spTree>
  </p:cSld>
  <p:clrMapOvr>
    <a:masterClrMapping/>
  </p:clrMapOvr>
  <p:transition spd="slow">
    <p:blinds/>
  </p:transition>
</p:sld>
</file>

<file path=ppt/theme/theme1.xml><?xml version="1.0" encoding="utf-8"?>
<a:theme xmlns:a="http://schemas.openxmlformats.org/drawingml/2006/main" name="1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7355</Words>
  <Application>WPS 演示</Application>
  <PresentationFormat>宽屏</PresentationFormat>
  <Paragraphs>366</Paragraphs>
  <Slides>33</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7" baseType="lpstr">
      <vt:lpstr>Arial</vt:lpstr>
      <vt:lpstr>宋体</vt:lpstr>
      <vt:lpstr>Wingdings</vt:lpstr>
      <vt:lpstr>Times New Roman</vt:lpstr>
      <vt:lpstr>楷体_GB2312</vt:lpstr>
      <vt:lpstr>黑体</vt:lpstr>
      <vt:lpstr>新宋体</vt:lpstr>
      <vt:lpstr>微软雅黑</vt:lpstr>
      <vt:lpstr>Arial Unicode MS</vt:lpstr>
      <vt:lpstr>Calibri</vt:lpstr>
      <vt:lpstr>Symbol</vt:lpstr>
      <vt:lpstr>1_Soaring</vt:lpstr>
      <vt:lpstr>Soaring</vt:lpstr>
      <vt:lpstr>Paint.Picture</vt:lpstr>
      <vt:lpstr>第1章   绪 论</vt:lpstr>
      <vt:lpstr>PowerPoint 演示文稿</vt:lpstr>
      <vt:lpstr>1.1  数据结构及其概念</vt:lpstr>
      <vt:lpstr>1.1.1  数据结构的例子</vt:lpstr>
      <vt:lpstr>PowerPoint 演示文稿</vt:lpstr>
      <vt:lpstr>PowerPoint 演示文稿</vt:lpstr>
      <vt:lpstr>1.1.2  基本概念和术语</vt:lpstr>
      <vt:lpstr>PowerPoint 演示文稿</vt:lpstr>
      <vt:lpstr>1.1.3  数据结构的形式定义</vt:lpstr>
      <vt:lpstr>1.1.4   数据结构的存储方式</vt:lpstr>
      <vt:lpstr>PowerPoint 演示文稿</vt:lpstr>
      <vt:lpstr>PowerPoint 演示文稿</vt:lpstr>
      <vt:lpstr>PowerPoint 演示文稿</vt:lpstr>
      <vt:lpstr>1.1.5  数据类型</vt:lpstr>
      <vt:lpstr>1.1.6  数据结构的运算</vt:lpstr>
      <vt:lpstr>1.2  抽象数据类型</vt:lpstr>
      <vt:lpstr>PowerPoint 演示文稿</vt:lpstr>
      <vt:lpstr>PowerPoint 演示文稿</vt:lpstr>
      <vt:lpstr>1.3  算法分析初步</vt:lpstr>
      <vt:lpstr>PowerPoint 演示文稿</vt:lpstr>
      <vt:lpstr>1.3.2  算法设计的要求</vt:lpstr>
      <vt:lpstr>1.3.3  算法效率的度量</vt:lpstr>
      <vt:lpstr>PowerPoint 演示文稿</vt:lpstr>
      <vt:lpstr>算法分析应用举例</vt:lpstr>
      <vt:lpstr>PowerPoint 演示文稿</vt:lpstr>
      <vt:lpstr>PowerPoint 演示文稿</vt:lpstr>
      <vt:lpstr>PowerPoint 演示文稿</vt:lpstr>
      <vt:lpstr>PowerPoint 演示文稿</vt:lpstr>
      <vt:lpstr>PowerPoint 演示文稿</vt:lpstr>
      <vt:lpstr>PowerPoint 演示文稿</vt:lpstr>
      <vt:lpstr>1.3.4  算法的空间分析</vt:lpstr>
      <vt:lpstr>习 题 一</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gege</dc:creator>
  <cp:lastModifiedBy>Da明Xing</cp:lastModifiedBy>
  <cp:revision>4</cp:revision>
  <dcterms:created xsi:type="dcterms:W3CDTF">2017-12-01T10:48:00Z</dcterms:created>
  <dcterms:modified xsi:type="dcterms:W3CDTF">2017-12-06T04:48:51Z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